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69" r:id="rId2"/>
    <p:sldId id="370" r:id="rId3"/>
    <p:sldId id="371" r:id="rId4"/>
    <p:sldId id="399" r:id="rId5"/>
    <p:sldId id="318" r:id="rId6"/>
    <p:sldId id="323" r:id="rId7"/>
    <p:sldId id="324" r:id="rId8"/>
    <p:sldId id="400" r:id="rId9"/>
    <p:sldId id="401" r:id="rId10"/>
    <p:sldId id="326" r:id="rId11"/>
    <p:sldId id="328" r:id="rId12"/>
    <p:sldId id="330" r:id="rId13"/>
    <p:sldId id="331" r:id="rId14"/>
    <p:sldId id="390" r:id="rId15"/>
    <p:sldId id="332" r:id="rId16"/>
    <p:sldId id="334" r:id="rId17"/>
    <p:sldId id="391" r:id="rId18"/>
    <p:sldId id="335" r:id="rId19"/>
    <p:sldId id="392" r:id="rId20"/>
    <p:sldId id="337" r:id="rId21"/>
    <p:sldId id="319" r:id="rId22"/>
    <p:sldId id="393" r:id="rId23"/>
    <p:sldId id="394" r:id="rId24"/>
    <p:sldId id="345" r:id="rId25"/>
    <p:sldId id="349" r:id="rId26"/>
    <p:sldId id="350" r:id="rId27"/>
    <p:sldId id="351" r:id="rId28"/>
    <p:sldId id="338" r:id="rId29"/>
    <p:sldId id="417" r:id="rId30"/>
    <p:sldId id="339" r:id="rId31"/>
    <p:sldId id="352" r:id="rId32"/>
    <p:sldId id="372" r:id="rId33"/>
    <p:sldId id="373" r:id="rId34"/>
    <p:sldId id="374" r:id="rId35"/>
    <p:sldId id="375" r:id="rId36"/>
    <p:sldId id="376" r:id="rId37"/>
    <p:sldId id="379" r:id="rId38"/>
    <p:sldId id="377" r:id="rId39"/>
    <p:sldId id="381" r:id="rId40"/>
    <p:sldId id="382" r:id="rId41"/>
    <p:sldId id="397" r:id="rId42"/>
    <p:sldId id="385" r:id="rId43"/>
    <p:sldId id="388" r:id="rId44"/>
    <p:sldId id="387" r:id="rId45"/>
    <p:sldId id="389" r:id="rId46"/>
    <p:sldId id="418" r:id="rId47"/>
    <p:sldId id="403" r:id="rId48"/>
    <p:sldId id="404" r:id="rId49"/>
    <p:sldId id="405" r:id="rId50"/>
    <p:sldId id="406" r:id="rId51"/>
    <p:sldId id="407" r:id="rId52"/>
    <p:sldId id="408" r:id="rId53"/>
    <p:sldId id="409" r:id="rId54"/>
    <p:sldId id="410" r:id="rId55"/>
    <p:sldId id="411" r:id="rId56"/>
    <p:sldId id="412" r:id="rId57"/>
    <p:sldId id="413" r:id="rId58"/>
    <p:sldId id="414" r:id="rId59"/>
    <p:sldId id="416" r:id="rId60"/>
    <p:sldId id="415" r:id="rId61"/>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E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60588" autoAdjust="0"/>
  </p:normalViewPr>
  <p:slideViewPr>
    <p:cSldViewPr snapToGrid="0">
      <p:cViewPr varScale="1">
        <p:scale>
          <a:sx n="99" d="100"/>
          <a:sy n="99" d="100"/>
        </p:scale>
        <p:origin x="2700" y="72"/>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6363" cy="513508"/>
          </a:xfrm>
          <a:prstGeom prst="rect">
            <a:avLst/>
          </a:prstGeom>
        </p:spPr>
        <p:txBody>
          <a:bodyPr vert="horz" lIns="99032" tIns="49516" rIns="99032" bIns="49516"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32" tIns="49516" rIns="99032" bIns="49516" rtlCol="0"/>
          <a:lstStyle>
            <a:lvl1pPr algn="r">
              <a:defRPr sz="1300"/>
            </a:lvl1pPr>
          </a:lstStyle>
          <a:p>
            <a:fld id="{B5D18E4F-8904-49F0-A966-ED8BC304F0DA}" type="datetimeFigureOut">
              <a:rPr kumimoji="1" lang="ja-JP" altLang="en-US" smtClean="0"/>
              <a:t>2023/8/15</a:t>
            </a:fld>
            <a:endParaRPr kumimoji="1" lang="ja-JP" altLang="en-US"/>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32" tIns="49516" rIns="99032" bIns="49516" rtlCol="0" anchor="ctr"/>
          <a:lstStyle/>
          <a:p>
            <a:endParaRPr lang="ja-JP" altLang="en-US"/>
          </a:p>
        </p:txBody>
      </p:sp>
      <p:sp>
        <p:nvSpPr>
          <p:cNvPr id="5" name="ノート プレースホルダー 4"/>
          <p:cNvSpPr>
            <a:spLocks noGrp="1"/>
          </p:cNvSpPr>
          <p:nvPr>
            <p:ph type="body" sz="quarter" idx="3"/>
          </p:nvPr>
        </p:nvSpPr>
        <p:spPr>
          <a:xfrm>
            <a:off x="709931" y="4925408"/>
            <a:ext cx="5679440" cy="4029879"/>
          </a:xfrm>
          <a:prstGeom prst="rect">
            <a:avLst/>
          </a:prstGeom>
        </p:spPr>
        <p:txBody>
          <a:bodyPr vert="horz" lIns="99032" tIns="49516" rIns="99032" bIns="495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107"/>
            <a:ext cx="3076363" cy="513507"/>
          </a:xfrm>
          <a:prstGeom prst="rect">
            <a:avLst/>
          </a:prstGeom>
        </p:spPr>
        <p:txBody>
          <a:bodyPr vert="horz" lIns="99032" tIns="49516" rIns="99032" bIns="49516"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32" tIns="49516" rIns="99032" bIns="49516" rtlCol="0" anchor="b"/>
          <a:lstStyle>
            <a:lvl1pPr algn="r">
              <a:defRPr sz="1300"/>
            </a:lvl1pPr>
          </a:lstStyle>
          <a:p>
            <a:fld id="{315B3230-1262-4AAB-8ECE-8CE048B285BF}" type="slidenum">
              <a:rPr kumimoji="1" lang="ja-JP" altLang="en-US" smtClean="0"/>
              <a:t>‹#›</a:t>
            </a:fld>
            <a:endParaRPr kumimoji="1" lang="ja-JP" altLang="en-US"/>
          </a:p>
        </p:txBody>
      </p:sp>
    </p:spTree>
    <p:extLst>
      <p:ext uri="{BB962C8B-B14F-4D97-AF65-F5344CB8AC3E}">
        <p14:creationId xmlns:p14="http://schemas.microsoft.com/office/powerpoint/2010/main" val="42116623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defTabSz="914253">
                  <a:defRPr/>
                </a:pPr>
                <a:r>
                  <a:rPr lang="ja-JP" altLang="en-US" sz="1100" dirty="0">
                    <a:latin typeface="Cambria Math" panose="02040503050406030204" pitchFamily="18" charset="0"/>
                  </a:rPr>
                  <a:t>多少こんがらがりそうではある。</a:t>
                </a:r>
                <a:endParaRPr lang="en-US" altLang="ja-JP" sz="1100" dirty="0">
                  <a:latin typeface="Cambria Math" panose="02040503050406030204" pitchFamily="18" charset="0"/>
                </a:endParaRPr>
              </a:p>
              <a:p>
                <a:pPr defTabSz="914253">
                  <a:defRPr/>
                </a:pPr>
                <a:r>
                  <a:rPr lang="en-US" altLang="ja-JP" sz="1100" dirty="0">
                    <a:latin typeface="Cambria Math" panose="02040503050406030204" pitchFamily="18" charset="0"/>
                  </a:rPr>
                  <a:t>+ </a:t>
                </a:r>
                <a:r>
                  <a:rPr lang="ja-JP" altLang="en-US" sz="1100" dirty="0">
                    <a:latin typeface="Cambria Math" panose="02040503050406030204" pitchFamily="18" charset="0"/>
                  </a:rPr>
                  <a:t>横軸</a:t>
                </a:r>
                <a:r>
                  <a:rPr lang="en-US" altLang="ja-JP" sz="1100" dirty="0">
                    <a:latin typeface="Cambria Math" panose="02040503050406030204" pitchFamily="18" charset="0"/>
                  </a:rPr>
                  <a:t>t</a:t>
                </a:r>
                <a:r>
                  <a:rPr lang="ja-JP" altLang="en-US" sz="1100" dirty="0">
                    <a:latin typeface="Cambria Math" panose="02040503050406030204" pitchFamily="18" charset="0"/>
                  </a:rPr>
                  <a:t>のグラフを書く</a:t>
                </a:r>
                <a:endParaRPr lang="en-US" altLang="ja-JP" sz="1100" dirty="0">
                  <a:latin typeface="Cambria Math" panose="02040503050406030204" pitchFamily="18" charset="0"/>
                </a:endParaRPr>
              </a:p>
              <a:p>
                <a:pPr defTabSz="914253">
                  <a:defRPr/>
                </a:pPr>
                <a:r>
                  <a:rPr lang="en-US" altLang="ja-JP" sz="1100" dirty="0">
                    <a:latin typeface="Cambria Math" panose="02040503050406030204" pitchFamily="18" charset="0"/>
                  </a:rPr>
                  <a:t>+ f(t)</a:t>
                </a:r>
                <a:r>
                  <a:rPr lang="ja-JP" altLang="en-US" sz="1100" dirty="0">
                    <a:latin typeface="Cambria Math" panose="02040503050406030204" pitchFamily="18" charset="0"/>
                  </a:rPr>
                  <a:t>を書く</a:t>
                </a:r>
                <a:endParaRPr lang="en-US" altLang="ja-JP" sz="1100" dirty="0">
                  <a:latin typeface="Cambria Math" panose="02040503050406030204" pitchFamily="18" charset="0"/>
                </a:endParaRPr>
              </a:p>
              <a:p>
                <a:pPr defTabSz="914253">
                  <a:defRPr/>
                </a:pPr>
                <a:r>
                  <a:rPr lang="en-US" altLang="ja-JP" sz="1100" dirty="0">
                    <a:latin typeface="Cambria Math" panose="02040503050406030204" pitchFamily="18" charset="0"/>
                  </a:rPr>
                  <a:t>+ g(x-t)</a:t>
                </a:r>
                <a:r>
                  <a:rPr lang="ja-JP" altLang="en-US" sz="1100" dirty="0">
                    <a:latin typeface="Cambria Math" panose="02040503050406030204" pitchFamily="18" charset="0"/>
                  </a:rPr>
                  <a:t>を書く</a:t>
                </a:r>
                <a:endParaRPr lang="en-US" altLang="ja-JP" sz="1100" dirty="0">
                  <a:latin typeface="Cambria Math" panose="02040503050406030204" pitchFamily="18" charset="0"/>
                </a:endParaRPr>
              </a:p>
              <a:p>
                <a:pPr defTabSz="914253">
                  <a:defRPr/>
                </a:pPr>
                <a:r>
                  <a:rPr lang="en-US" altLang="ja-JP" sz="1100" dirty="0">
                    <a:latin typeface="Cambria Math" panose="02040503050406030204" pitchFamily="18" charset="0"/>
                  </a:rPr>
                  <a:t>  </a:t>
                </a:r>
                <a14:m>
                  <m:oMath xmlns:m="http://schemas.openxmlformats.org/officeDocument/2006/math">
                    <m:r>
                      <m:rPr>
                        <m:sty m:val="p"/>
                      </m:rPr>
                      <a:rPr lang="en-US" altLang="ja-JP" sz="1100">
                        <a:latin typeface="Cambria Math" panose="02040503050406030204" pitchFamily="18" charset="0"/>
                      </a:rPr>
                      <m:t>g</m:t>
                    </m:r>
                    <m:d>
                      <m:dPr>
                        <m:ctrlPr>
                          <a:rPr lang="en-US" altLang="ja-JP" sz="1100" i="1">
                            <a:latin typeface="Cambria Math" panose="02040503050406030204" pitchFamily="18" charset="0"/>
                          </a:rPr>
                        </m:ctrlPr>
                      </m:dPr>
                      <m:e>
                        <m:r>
                          <a:rPr lang="en-US" altLang="ja-JP" sz="1100" i="1">
                            <a:latin typeface="Cambria Math" panose="02040503050406030204" pitchFamily="18" charset="0"/>
                          </a:rPr>
                          <m:t>𝑥</m:t>
                        </m:r>
                      </m:e>
                    </m:d>
                  </m:oMath>
                </a14:m>
                <a:r>
                  <a:rPr lang="ja-JP" altLang="en-US" sz="1100" i="1" dirty="0">
                    <a:latin typeface="Cambria Math" panose="02040503050406030204" pitchFamily="18" charset="0"/>
                  </a:rPr>
                  <a:t>がゼロで無い値を持つ定義域は</a:t>
                </a:r>
                <a:endParaRPr lang="en-US" altLang="ja-JP" sz="1100" i="1" dirty="0">
                  <a:latin typeface="Cambria Math" panose="02040503050406030204" pitchFamily="18" charset="0"/>
                </a:endParaRPr>
              </a:p>
              <a:p>
                <a:pPr defTabSz="914253">
                  <a:defRPr/>
                </a:pPr>
                <a:r>
                  <a:rPr lang="en-US" altLang="ja-JP" sz="1100" i="1" dirty="0">
                    <a:latin typeface="Cambria Math" panose="02040503050406030204" pitchFamily="18" charset="0"/>
                  </a:rPr>
                  <a:t>  -0.5 &lt;= t-x &lt;= 0.5</a:t>
                </a:r>
              </a:p>
              <a:p>
                <a:pPr defTabSz="914253">
                  <a:defRPr/>
                </a:pPr>
                <a:r>
                  <a:rPr lang="en-US" altLang="ja-JP" sz="1100" i="1" dirty="0">
                    <a:latin typeface="Cambria Math" panose="02040503050406030204" pitchFamily="18" charset="0"/>
                  </a:rPr>
                  <a:t>  x-0.5 &lt;= t &lt;= x+0.5</a:t>
                </a:r>
              </a:p>
              <a:p>
                <a:pPr defTabSz="914253">
                  <a:defRPr/>
                </a:pPr>
                <a:r>
                  <a:rPr lang="en-US" altLang="ja-JP" sz="1100" i="1" dirty="0">
                    <a:latin typeface="Cambria Math" panose="02040503050406030204" pitchFamily="18" charset="0"/>
                  </a:rPr>
                  <a:t>+ </a:t>
                </a:r>
                <a:r>
                  <a:rPr lang="ja-JP" altLang="en-US" sz="1100" i="1" dirty="0">
                    <a:latin typeface="Cambria Math" panose="02040503050406030204" pitchFamily="18" charset="0"/>
                  </a:rPr>
                  <a:t>この図示があれば，たぶん計算は大丈夫そう</a:t>
                </a:r>
                <a:endParaRPr lang="en-US" altLang="ja-JP" sz="1100" i="1" dirty="0">
                  <a:latin typeface="Cambria Math" panose="02040503050406030204" pitchFamily="18" charset="0"/>
                </a:endParaRPr>
              </a:p>
              <a:p>
                <a:pPr defTabSz="914253">
                  <a:defRPr/>
                </a:pPr>
                <a:endParaRPr lang="en-US" altLang="ja-JP" sz="1100" i="1" dirty="0">
                  <a:latin typeface="Cambria Math" panose="02040503050406030204" pitchFamily="18" charset="0"/>
                </a:endParaRPr>
              </a:p>
              <a:p>
                <a:pPr defTabSz="914253">
                  <a:defRPr/>
                </a:pPr>
                <a:endParaRPr lang="en-US" altLang="ja-JP" sz="1100" i="1" dirty="0">
                  <a:latin typeface="Cambria Math" panose="02040503050406030204" pitchFamily="18" charset="0"/>
                </a:endParaRPr>
              </a:p>
              <a:p>
                <a:pPr defTabSz="914253">
                  <a:defRPr/>
                </a:pPr>
                <a:endParaRPr lang="en-US" altLang="ja-JP" sz="1100" i="1" dirty="0">
                  <a:latin typeface="Cambria Math" panose="02040503050406030204" pitchFamily="18" charset="0"/>
                </a:endParaRPr>
              </a:p>
              <a:p>
                <a:pPr defTabSz="914253">
                  <a:defRPr/>
                </a:pPr>
                <a14:m>
                  <m:oMathPara xmlns:m="http://schemas.openxmlformats.org/officeDocument/2006/math">
                    <m:oMathParaPr>
                      <m:jc m:val="centerGroup"/>
                    </m:oMathParaPr>
                    <m:oMath xmlns:m="http://schemas.openxmlformats.org/officeDocument/2006/math">
                      <m:d>
                        <m:dPr>
                          <m:ctrlPr>
                            <a:rPr lang="en-US" altLang="ja-JP" sz="1100" i="1">
                              <a:latin typeface="Cambria Math" panose="02040503050406030204" pitchFamily="18" charset="0"/>
                            </a:rPr>
                          </m:ctrlPr>
                        </m:dPr>
                        <m:e>
                          <m:r>
                            <a:rPr lang="en-US" altLang="ja-JP" sz="1100" i="1">
                              <a:latin typeface="Cambria Math" panose="02040503050406030204" pitchFamily="18" charset="0"/>
                            </a:rPr>
                            <m:t>𝑓</m:t>
                          </m:r>
                          <m:r>
                            <a:rPr lang="en-US" altLang="ja-JP" sz="1100" i="1">
                              <a:latin typeface="Cambria Math" panose="02040503050406030204" pitchFamily="18" charset="0"/>
                            </a:rPr>
                            <m:t>∗</m:t>
                          </m:r>
                          <m:r>
                            <a:rPr lang="en-US" altLang="ja-JP" sz="1100" i="1">
                              <a:latin typeface="Cambria Math" panose="02040503050406030204" pitchFamily="18" charset="0"/>
                            </a:rPr>
                            <m:t>𝑔</m:t>
                          </m:r>
                        </m:e>
                      </m:d>
                      <m:d>
                        <m:dPr>
                          <m:ctrlPr>
                            <a:rPr lang="en-US" altLang="ja-JP" sz="1100" i="1">
                              <a:latin typeface="Cambria Math" panose="02040503050406030204" pitchFamily="18" charset="0"/>
                            </a:rPr>
                          </m:ctrlPr>
                        </m:dPr>
                        <m:e>
                          <m:r>
                            <a:rPr lang="en-US" altLang="ja-JP" sz="1100" i="1">
                              <a:latin typeface="Cambria Math" panose="02040503050406030204" pitchFamily="18" charset="0"/>
                            </a:rPr>
                            <m:t>𝑥</m:t>
                          </m:r>
                        </m:e>
                      </m:d>
                      <m:r>
                        <a:rPr lang="en-US" altLang="ja-JP" sz="1100" i="1">
                          <a:latin typeface="Cambria Math" panose="02040503050406030204" pitchFamily="18" charset="0"/>
                        </a:rPr>
                        <m:t>=</m:t>
                      </m:r>
                      <m:nary>
                        <m:naryPr>
                          <m:ctrlPr>
                            <a:rPr lang="en-US" altLang="ja-JP" sz="1100" i="1">
                              <a:latin typeface="Cambria Math" panose="02040503050406030204" pitchFamily="18" charset="0"/>
                            </a:rPr>
                          </m:ctrlPr>
                        </m:naryPr>
                        <m:sub>
                          <m:r>
                            <m:rPr>
                              <m:brk m:alnAt="23"/>
                            </m:rPr>
                            <a:rPr lang="en-US" altLang="ja-JP" sz="1100" i="1">
                              <a:latin typeface="Cambria Math" panose="02040503050406030204" pitchFamily="18" charset="0"/>
                            </a:rPr>
                            <m:t>−</m:t>
                          </m:r>
                          <m:r>
                            <a:rPr lang="en-US" altLang="ja-JP" sz="1100" i="1">
                              <a:latin typeface="Cambria Math" panose="02040503050406030204" pitchFamily="18" charset="0"/>
                            </a:rPr>
                            <m:t>∞</m:t>
                          </m:r>
                        </m:sub>
                        <m:sup>
                          <m:r>
                            <a:rPr lang="en-US" altLang="ja-JP" sz="1100" i="1">
                              <a:latin typeface="Cambria Math" panose="02040503050406030204" pitchFamily="18" charset="0"/>
                            </a:rPr>
                            <m:t>∞</m:t>
                          </m:r>
                        </m:sup>
                        <m:e>
                          <m:r>
                            <a:rPr lang="en-US" altLang="ja-JP" sz="1100" i="1">
                              <a:latin typeface="Cambria Math" panose="02040503050406030204" pitchFamily="18" charset="0"/>
                            </a:rPr>
                            <m:t>𝑓</m:t>
                          </m:r>
                          <m:d>
                            <m:dPr>
                              <m:ctrlPr>
                                <a:rPr lang="en-US" altLang="ja-JP" sz="1100" i="1">
                                  <a:latin typeface="Cambria Math" panose="02040503050406030204" pitchFamily="18" charset="0"/>
                                </a:rPr>
                              </m:ctrlPr>
                            </m:dPr>
                            <m:e>
                              <m:r>
                                <a:rPr lang="en-US" altLang="ja-JP" sz="1100" i="1">
                                  <a:latin typeface="Cambria Math" panose="02040503050406030204" pitchFamily="18" charset="0"/>
                                </a:rPr>
                                <m:t>𝑡</m:t>
                              </m:r>
                            </m:e>
                          </m:d>
                          <m:r>
                            <a:rPr lang="en-US" altLang="ja-JP" sz="1100" i="1">
                              <a:latin typeface="Cambria Math" panose="02040503050406030204" pitchFamily="18" charset="0"/>
                            </a:rPr>
                            <m:t>𝑔</m:t>
                          </m:r>
                          <m:d>
                            <m:dPr>
                              <m:ctrlPr>
                                <a:rPr lang="en-US" altLang="ja-JP" sz="1100" i="1">
                                  <a:latin typeface="Cambria Math" panose="02040503050406030204" pitchFamily="18" charset="0"/>
                                </a:rPr>
                              </m:ctrlPr>
                            </m:dPr>
                            <m:e>
                              <m:r>
                                <a:rPr lang="en-US" altLang="ja-JP" sz="1100" i="1">
                                  <a:latin typeface="Cambria Math" panose="02040503050406030204" pitchFamily="18" charset="0"/>
                                </a:rPr>
                                <m:t>𝑥</m:t>
                              </m:r>
                              <m:r>
                                <a:rPr lang="en-US" altLang="ja-JP" sz="1100" i="1">
                                  <a:latin typeface="Cambria Math" panose="02040503050406030204" pitchFamily="18" charset="0"/>
                                </a:rPr>
                                <m:t>−</m:t>
                              </m:r>
                              <m:r>
                                <a:rPr lang="en-US" altLang="ja-JP" sz="1100" i="1">
                                  <a:latin typeface="Cambria Math" panose="02040503050406030204" pitchFamily="18" charset="0"/>
                                </a:rPr>
                                <m:t>𝑡</m:t>
                              </m:r>
                            </m:e>
                          </m:d>
                          <m:r>
                            <a:rPr lang="en-US" altLang="ja-JP" sz="1100" i="1">
                              <a:latin typeface="Cambria Math" panose="02040503050406030204" pitchFamily="18" charset="0"/>
                            </a:rPr>
                            <m:t>𝑑𝑡</m:t>
                          </m:r>
                        </m:e>
                      </m:nary>
                    </m:oMath>
                  </m:oMathPara>
                </a14:m>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p>
            </p:txBody>
          </p:sp>
        </mc:Choice>
        <mc:Fallback xmlns="">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i="0" smtClean="0">
                    <a:latin typeface="Cambria Math" panose="02040503050406030204" pitchFamily="18" charset="0"/>
                  </a:rPr>
                  <a:t>(</a:t>
                </a:r>
                <a:r>
                  <a:rPr lang="en-US" altLang="ja-JP" sz="1200" b="0" i="0" smtClean="0">
                    <a:latin typeface="Cambria Math" panose="02040503050406030204" pitchFamily="18" charset="0"/>
                  </a:rPr>
                  <a:t>𝑓∗𝑔)(𝑥)=∫_(−∞)</a:t>
                </a:r>
                <a:r>
                  <a:rPr lang="en-US" altLang="ja-JP" sz="1200" b="0" i="0">
                    <a:latin typeface="Cambria Math" panose="02040503050406030204" pitchFamily="18" charset="0"/>
                  </a:rPr>
                  <a:t>^</a:t>
                </a:r>
                <a:r>
                  <a:rPr lang="en-US" altLang="ja-JP" sz="1200" i="0">
                    <a:latin typeface="Cambria Math" panose="02040503050406030204" pitchFamily="18" charset="0"/>
                  </a:rPr>
                  <a:t>∞</a:t>
                </a:r>
                <a:r>
                  <a:rPr lang="en-US" altLang="ja-JP" sz="1200" b="0" i="0" smtClean="0">
                    <a:latin typeface="Cambria Math" panose="02040503050406030204" pitchFamily="18" charset="0"/>
                  </a:rPr>
                  <a:t>▒𝑓(𝑡)𝑔(𝑥−𝑡)𝑑𝑡</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13</a:t>
            </a:fld>
            <a:endParaRPr kumimoji="1" lang="ja-JP" altLang="en-US"/>
          </a:p>
        </p:txBody>
      </p:sp>
    </p:spTree>
    <p:extLst>
      <p:ext uri="{BB962C8B-B14F-4D97-AF65-F5344CB8AC3E}">
        <p14:creationId xmlns:p14="http://schemas.microsoft.com/office/powerpoint/2010/main" val="1500869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このかたちをよく見ると，</a:t>
            </a:r>
            <a:endParaRPr kumimoji="1" lang="en-US" altLang="ja-JP" dirty="0"/>
          </a:p>
          <a:p>
            <a:r>
              <a:rPr kumimoji="1" lang="en-US" altLang="ja-JP" dirty="0"/>
              <a:t>f(t)</a:t>
            </a:r>
            <a:r>
              <a:rPr kumimoji="1" lang="ja-JP" altLang="en-US" dirty="0"/>
              <a:t>を </a:t>
            </a:r>
            <a:r>
              <a:rPr kumimoji="1" lang="en-US" altLang="ja-JP" dirty="0"/>
              <a:t>a</a:t>
            </a:r>
            <a:r>
              <a:rPr kumimoji="1" lang="ja-JP" altLang="en-US" dirty="0"/>
              <a:t>倍すると</a:t>
            </a:r>
            <a:endParaRPr kumimoji="1" lang="en-US" altLang="ja-JP" dirty="0"/>
          </a:p>
          <a:p>
            <a:r>
              <a:rPr kumimoji="1" lang="en-US" altLang="ja-JP" dirty="0"/>
              <a:t>F(ω)</a:t>
            </a:r>
            <a:r>
              <a:rPr kumimoji="1" lang="ja-JP" altLang="en-US" dirty="0"/>
              <a:t>も </a:t>
            </a:r>
            <a:r>
              <a:rPr kumimoji="1" lang="en-US" altLang="ja-JP" dirty="0"/>
              <a:t>a</a:t>
            </a:r>
            <a:r>
              <a:rPr kumimoji="1" lang="ja-JP" altLang="en-US" dirty="0"/>
              <a:t>倍される</a:t>
            </a:r>
            <a:endParaRPr kumimoji="1" lang="en-US" altLang="ja-JP" dirty="0"/>
          </a:p>
          <a:p>
            <a:r>
              <a:rPr kumimoji="1" lang="ja-JP" altLang="en-US" dirty="0"/>
              <a:t>形になっている</a:t>
            </a:r>
            <a:endParaRPr kumimoji="1" lang="en-US" altLang="ja-JP" dirty="0"/>
          </a:p>
          <a:p>
            <a:endParaRPr kumimoji="1" lang="en-US" altLang="ja-JP" dirty="0"/>
          </a:p>
          <a:p>
            <a:r>
              <a:rPr kumimoji="1" lang="en-US" altLang="ja-JP" dirty="0"/>
              <a:t>f(t) </a:t>
            </a:r>
            <a:r>
              <a:rPr kumimoji="1" lang="en-US" altLang="ja-JP" dirty="0">
                <a:sym typeface="Wingdings" panose="05000000000000000000" pitchFamily="2" charset="2"/>
              </a:rPr>
              <a:t> </a:t>
            </a:r>
            <a:r>
              <a:rPr kumimoji="1" lang="en-US" altLang="ja-JP" dirty="0" err="1">
                <a:sym typeface="Wingdings" panose="05000000000000000000" pitchFamily="2" charset="2"/>
              </a:rPr>
              <a:t>af</a:t>
            </a:r>
            <a:r>
              <a:rPr kumimoji="1" lang="en-US" altLang="ja-JP" dirty="0">
                <a:sym typeface="Wingdings" panose="05000000000000000000" pitchFamily="2" charset="2"/>
              </a:rPr>
              <a:t>(t)</a:t>
            </a:r>
          </a:p>
          <a:p>
            <a:r>
              <a:rPr kumimoji="1" lang="ja-JP" altLang="en-US" dirty="0">
                <a:sym typeface="Wingdings" panose="05000000000000000000" pitchFamily="2" charset="2"/>
              </a:rPr>
              <a:t>とすると</a:t>
            </a:r>
            <a:endParaRPr kumimoji="1" lang="en-US" altLang="ja-JP" dirty="0">
              <a:sym typeface="Wingdings" panose="05000000000000000000" pitchFamily="2" charset="2"/>
            </a:endParaRPr>
          </a:p>
          <a:p>
            <a:r>
              <a:rPr kumimoji="1" lang="en-US" altLang="ja-JP" dirty="0"/>
              <a:t>F(ω) </a:t>
            </a:r>
            <a:r>
              <a:rPr kumimoji="1" lang="en-US" altLang="ja-JP" dirty="0">
                <a:sym typeface="Wingdings" panose="05000000000000000000" pitchFamily="2" charset="2"/>
              </a:rPr>
              <a:t> </a:t>
            </a:r>
            <a:r>
              <a:rPr kumimoji="1" lang="en-US" altLang="ja-JP" dirty="0" err="1">
                <a:sym typeface="Wingdings" panose="05000000000000000000" pitchFamily="2" charset="2"/>
              </a:rPr>
              <a:t>a</a:t>
            </a:r>
            <a:r>
              <a:rPr kumimoji="1" lang="en-US" altLang="ja-JP" dirty="0" err="1"/>
              <a:t>F</a:t>
            </a:r>
            <a:r>
              <a:rPr kumimoji="1" lang="en-US" altLang="ja-JP" dirty="0"/>
              <a:t>(ω)</a:t>
            </a:r>
          </a:p>
          <a:p>
            <a:endParaRPr kumimoji="1" lang="en-US" altLang="ja-JP" dirty="0"/>
          </a:p>
          <a:p>
            <a:r>
              <a:rPr kumimoji="1" lang="ja-JP" altLang="en-US" dirty="0"/>
              <a:t>逆フーリエ変換のみに　</a:t>
            </a:r>
            <a:r>
              <a:rPr kumimoji="1" lang="en-US" altLang="ja-JP" dirty="0"/>
              <a:t>½π</a:t>
            </a:r>
            <a:r>
              <a:rPr kumimoji="1" lang="ja-JP" altLang="en-US" dirty="0"/>
              <a:t>があるのが気持ち悪い人は違う定義を行っている</a:t>
            </a:r>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24</a:t>
            </a:fld>
            <a:endParaRPr kumimoji="1" lang="ja-JP" altLang="en-US"/>
          </a:p>
        </p:txBody>
      </p:sp>
    </p:spTree>
    <p:extLst>
      <p:ext uri="{BB962C8B-B14F-4D97-AF65-F5344CB8AC3E}">
        <p14:creationId xmlns:p14="http://schemas.microsoft.com/office/powerpoint/2010/main" val="2796279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25</a:t>
            </a:fld>
            <a:endParaRPr kumimoji="1" lang="ja-JP" altLang="en-US"/>
          </a:p>
        </p:txBody>
      </p:sp>
    </p:spTree>
    <p:extLst>
      <p:ext uri="{BB962C8B-B14F-4D97-AF65-F5344CB8AC3E}">
        <p14:creationId xmlns:p14="http://schemas.microsoft.com/office/powerpoint/2010/main" val="3769293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defTabSz="914253">
                  <a:defRPr/>
                </a:pPr>
                <a:r>
                  <a:rPr lang="ja-JP" altLang="en-US" sz="11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第一項はゼロ </a:t>
                </a:r>
                <a:r>
                  <a:rPr lang="en-US" altLang="ja-JP" sz="11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無限大を入れれば </a:t>
                </a:r>
                <a:r>
                  <a:rPr lang="en-US" altLang="ja-JP" sz="11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0 x [-1,1]</a:t>
                </a:r>
                <a:r>
                  <a:rPr lang="ja-JP" altLang="en-US" sz="1100" dirty="0" err="1">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なの</a:t>
                </a:r>
                <a:r>
                  <a:rPr lang="ja-JP" altLang="en-US" sz="11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で</a:t>
                </a:r>
                <a:endParaRPr lang="en-US" altLang="ja-JP" sz="11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253">
                  <a:defRPr/>
                </a:pPr>
                <a:endParaRPr lang="en-US" altLang="ja-JP" sz="1100" i="1" dirty="0">
                  <a:latin typeface="Cambria Math" panose="02040503050406030204" pitchFamily="18" charset="0"/>
                </a:endParaRPr>
              </a:p>
              <a:p>
                <a:pPr defTabSz="914253">
                  <a:defRPr/>
                </a:pPr>
                <a:endParaRPr lang="en-US" altLang="ja-JP" sz="1100" i="1" dirty="0">
                  <a:latin typeface="Cambria Math" panose="02040503050406030204" pitchFamily="18" charset="0"/>
                </a:endParaRPr>
              </a:p>
              <a:p>
                <a:pPr defTabSz="914253">
                  <a:defRPr/>
                </a:pPr>
                <a:endParaRPr lang="en-US" altLang="ja-JP" sz="1100" i="1" dirty="0">
                  <a:latin typeface="Cambria Math" panose="02040503050406030204" pitchFamily="18" charset="0"/>
                </a:endParaRPr>
              </a:p>
              <a:p>
                <a:pPr defTabSz="914253">
                  <a:defRPr/>
                </a:pPr>
                <a14:m>
                  <m:oMath xmlns:m="http://schemas.openxmlformats.org/officeDocument/2006/math">
                    <m:f>
                      <m:fPr>
                        <m:ctrlPr>
                          <a:rPr lang="ja-JP" altLang="ja-JP" sz="1100" i="1">
                            <a:latin typeface="Cambria Math" panose="02040503050406030204" pitchFamily="18" charset="0"/>
                          </a:rPr>
                        </m:ctrlPr>
                      </m:fPr>
                      <m:num>
                        <m:r>
                          <a:rPr lang="en-US" altLang="ja-JP" sz="1100" i="1">
                            <a:latin typeface="Cambria Math" panose="02040503050406030204" pitchFamily="18" charset="0"/>
                          </a:rPr>
                          <m:t>𝑑𝐺</m:t>
                        </m:r>
                        <m:d>
                          <m:dPr>
                            <m:ctrlPr>
                              <a:rPr lang="ja-JP" altLang="ja-JP" sz="1100" i="1">
                                <a:latin typeface="Cambria Math" panose="02040503050406030204" pitchFamily="18" charset="0"/>
                              </a:rPr>
                            </m:ctrlPr>
                          </m:dPr>
                          <m:e>
                            <m:r>
                              <a:rPr lang="en-US" altLang="ja-JP" sz="1100" i="1">
                                <a:latin typeface="Cambria Math" panose="02040503050406030204" pitchFamily="18" charset="0"/>
                              </a:rPr>
                              <m:t>𝜔</m:t>
                            </m:r>
                          </m:e>
                        </m:d>
                      </m:num>
                      <m:den>
                        <m:r>
                          <a:rPr lang="en-US" altLang="ja-JP" sz="1100" i="1">
                            <a:latin typeface="Cambria Math" panose="02040503050406030204" pitchFamily="18" charset="0"/>
                          </a:rPr>
                          <m:t>𝑑</m:t>
                        </m:r>
                        <m:r>
                          <a:rPr lang="en-US" altLang="ja-JP" sz="1100" i="1">
                            <a:latin typeface="Cambria Math" panose="02040503050406030204" pitchFamily="18" charset="0"/>
                          </a:rPr>
                          <m:t>𝜔</m:t>
                        </m:r>
                      </m:den>
                    </m:f>
                    <m:r>
                      <a:rPr lang="ja-JP" altLang="ja-JP" sz="1100" i="1">
                        <a:latin typeface="Cambria Math" panose="02040503050406030204" pitchFamily="18" charset="0"/>
                      </a:rPr>
                      <m:t>＝</m:t>
                    </m:r>
                    <m:r>
                      <a:rPr lang="en-US" altLang="ja-JP" sz="1100" i="1">
                        <a:latin typeface="Cambria Math" panose="02040503050406030204" pitchFamily="18" charset="0"/>
                      </a:rPr>
                      <m:t>−</m:t>
                    </m:r>
                    <m:r>
                      <a:rPr lang="en-US" altLang="ja-JP" sz="1100" i="1">
                        <a:latin typeface="Cambria Math" panose="02040503050406030204" pitchFamily="18" charset="0"/>
                      </a:rPr>
                      <m:t>𝜔</m:t>
                    </m:r>
                    <m:sSup>
                      <m:sSupPr>
                        <m:ctrlPr>
                          <a:rPr lang="ja-JP" altLang="ja-JP" sz="1100" i="1">
                            <a:latin typeface="Cambria Math" panose="02040503050406030204" pitchFamily="18" charset="0"/>
                          </a:rPr>
                        </m:ctrlPr>
                      </m:sSupPr>
                      <m:e>
                        <m:r>
                          <a:rPr lang="en-US" altLang="ja-JP" sz="1100" i="1">
                            <a:latin typeface="Cambria Math" panose="02040503050406030204" pitchFamily="18" charset="0"/>
                          </a:rPr>
                          <m:t>𝜎</m:t>
                        </m:r>
                      </m:e>
                      <m:sup>
                        <m:r>
                          <a:rPr lang="en-US" altLang="ja-JP" sz="1100" i="1">
                            <a:latin typeface="Cambria Math" panose="02040503050406030204" pitchFamily="18" charset="0"/>
                          </a:rPr>
                          <m:t>2</m:t>
                        </m:r>
                      </m:sup>
                    </m:sSup>
                    <m:r>
                      <a:rPr lang="en-US" altLang="ja-JP" sz="1100" i="1">
                        <a:latin typeface="Cambria Math" panose="02040503050406030204" pitchFamily="18" charset="0"/>
                      </a:rPr>
                      <m:t>𝐺</m:t>
                    </m:r>
                    <m:d>
                      <m:dPr>
                        <m:ctrlPr>
                          <a:rPr lang="ja-JP" altLang="ja-JP" sz="1100" i="1">
                            <a:latin typeface="Cambria Math" panose="02040503050406030204" pitchFamily="18" charset="0"/>
                          </a:rPr>
                        </m:ctrlPr>
                      </m:dPr>
                      <m:e>
                        <m:r>
                          <a:rPr lang="en-US" altLang="ja-JP" sz="1100" i="1">
                            <a:latin typeface="Cambria Math" panose="02040503050406030204" pitchFamily="18" charset="0"/>
                          </a:rPr>
                          <m:t>𝜔</m:t>
                        </m:r>
                      </m:e>
                    </m:d>
                  </m:oMath>
                </a14:m>
                <a:r>
                  <a:rPr lang="ja-JP" altLang="en-US" sz="1100" dirty="0"/>
                  <a:t>　</a:t>
                </a:r>
                <a:endParaRPr lang="ja-JP" altLang="ja-JP" sz="1100" dirty="0"/>
              </a:p>
              <a:p>
                <a:endParaRPr kumimoji="1" lang="ja-JP" altLang="en-US" dirty="0"/>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i="0" kern="1200">
                    <a:solidFill>
                      <a:schemeClr val="tx1"/>
                    </a:solidFill>
                    <a:effectLst/>
                    <a:latin typeface="+mn-lt"/>
                    <a:ea typeface="+mn-ea"/>
                    <a:cs typeface="+mn-cs"/>
                  </a:rPr>
                  <a:t>𝑑𝐺</a:t>
                </a:r>
                <a:r>
                  <a:rPr kumimoji="1" lang="ja-JP" altLang="ja-JP" sz="1200" i="0" kern="120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𝜔)</a:t>
                </a:r>
                <a:r>
                  <a:rPr kumimoji="1" lang="ja-JP" altLang="ja-JP" sz="1200" i="0" kern="1200" smtClean="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𝑑𝜔</a:t>
                </a:r>
                <a:r>
                  <a:rPr kumimoji="1" lang="ja-JP" altLang="ja-JP" sz="1200" i="0" kern="120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−𝜔𝜎</a:t>
                </a:r>
                <a:r>
                  <a:rPr kumimoji="1" lang="ja-JP" altLang="ja-JP" sz="1200" i="0" kern="120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2 𝐺</a:t>
                </a:r>
                <a:r>
                  <a:rPr kumimoji="1" lang="ja-JP" altLang="ja-JP" sz="1200" i="0" kern="120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𝜔)</a:t>
                </a:r>
                <a:endParaRPr kumimoji="1" lang="ja-JP" altLang="ja-JP" sz="1200" kern="1200" dirty="0">
                  <a:solidFill>
                    <a:schemeClr val="tx1"/>
                  </a:solidFill>
                  <a:effectLst/>
                  <a:latin typeface="+mn-lt"/>
                  <a:ea typeface="+mn-ea"/>
                  <a:cs typeface="+mn-cs"/>
                </a:endParaRPr>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26</a:t>
            </a:fld>
            <a:endParaRPr kumimoji="1" lang="ja-JP" altLang="en-US"/>
          </a:p>
        </p:txBody>
      </p:sp>
    </p:spTree>
    <p:extLst>
      <p:ext uri="{BB962C8B-B14F-4D97-AF65-F5344CB8AC3E}">
        <p14:creationId xmlns:p14="http://schemas.microsoft.com/office/powerpoint/2010/main" val="4079447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ja-JP" altLang="en-US" dirty="0"/>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i="0" kern="1200">
                    <a:solidFill>
                      <a:schemeClr val="tx1"/>
                    </a:solidFill>
                    <a:effectLst/>
                    <a:latin typeface="+mn-lt"/>
                    <a:ea typeface="+mn-ea"/>
                    <a:cs typeface="+mn-cs"/>
                  </a:rPr>
                  <a:t>𝑑𝐺</a:t>
                </a:r>
                <a:r>
                  <a:rPr kumimoji="1" lang="ja-JP" altLang="ja-JP" sz="1200" i="0" kern="120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𝜔)</a:t>
                </a:r>
                <a:r>
                  <a:rPr kumimoji="1" lang="ja-JP" altLang="ja-JP" sz="1200" i="0" kern="1200" smtClean="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𝑑𝜔</a:t>
                </a:r>
                <a:r>
                  <a:rPr kumimoji="1" lang="ja-JP" altLang="ja-JP" sz="1200" i="0" kern="120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−𝜔𝜎</a:t>
                </a:r>
                <a:r>
                  <a:rPr kumimoji="1" lang="ja-JP" altLang="ja-JP" sz="1200" i="0" kern="120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2 𝐺</a:t>
                </a:r>
                <a:r>
                  <a:rPr kumimoji="1" lang="ja-JP" altLang="ja-JP" sz="1200" i="0" kern="120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𝜔)</a:t>
                </a:r>
                <a:endParaRPr kumimoji="1" lang="ja-JP" altLang="ja-JP" sz="1200" kern="1200" dirty="0">
                  <a:solidFill>
                    <a:schemeClr val="tx1"/>
                  </a:solidFill>
                  <a:effectLst/>
                  <a:latin typeface="+mn-lt"/>
                  <a:ea typeface="+mn-ea"/>
                  <a:cs typeface="+mn-cs"/>
                </a:endParaRPr>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27</a:t>
            </a:fld>
            <a:endParaRPr kumimoji="1" lang="ja-JP" altLang="en-US"/>
          </a:p>
        </p:txBody>
      </p:sp>
    </p:spTree>
    <p:extLst>
      <p:ext uri="{BB962C8B-B14F-4D97-AF65-F5344CB8AC3E}">
        <p14:creationId xmlns:p14="http://schemas.microsoft.com/office/powerpoint/2010/main" val="3204669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38</a:t>
            </a:fld>
            <a:endParaRPr kumimoji="1" lang="ja-JP" altLang="en-US"/>
          </a:p>
        </p:txBody>
      </p:sp>
    </p:spTree>
    <p:extLst>
      <p:ext uri="{BB962C8B-B14F-4D97-AF65-F5344CB8AC3E}">
        <p14:creationId xmlns:p14="http://schemas.microsoft.com/office/powerpoint/2010/main" val="3953468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39</a:t>
            </a:fld>
            <a:endParaRPr kumimoji="1" lang="ja-JP" altLang="en-US"/>
          </a:p>
        </p:txBody>
      </p:sp>
    </p:spTree>
    <p:extLst>
      <p:ext uri="{BB962C8B-B14F-4D97-AF65-F5344CB8AC3E}">
        <p14:creationId xmlns:p14="http://schemas.microsoft.com/office/powerpoint/2010/main" val="2703080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40</a:t>
            </a:fld>
            <a:endParaRPr kumimoji="1" lang="ja-JP" altLang="en-US"/>
          </a:p>
        </p:txBody>
      </p:sp>
    </p:spTree>
    <p:extLst>
      <p:ext uri="{BB962C8B-B14F-4D97-AF65-F5344CB8AC3E}">
        <p14:creationId xmlns:p14="http://schemas.microsoft.com/office/powerpoint/2010/main" val="3840154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defTabSz="914253">
                  <a:defRPr/>
                </a:pPr>
                <a:r>
                  <a:rPr lang="ja-JP" altLang="en-US" sz="1100" dirty="0"/>
                  <a:t>以下の講義資料では確率場の議論は無く、単純に平均二乗誤差</a:t>
                </a:r>
                <a:endParaRPr lang="en-US" altLang="ja-JP" sz="1100" dirty="0"/>
              </a:p>
              <a:p>
                <a:pPr defTabSz="914253">
                  <a:defRPr/>
                </a:pPr>
                <a14:m>
                  <m:oMath xmlns:m="http://schemas.openxmlformats.org/officeDocument/2006/math">
                    <m:func>
                      <m:funcPr>
                        <m:ctrlPr>
                          <a:rPr lang="en-US" altLang="ja-JP" sz="1100" i="1">
                            <a:latin typeface="Cambria Math" panose="02040503050406030204" pitchFamily="18" charset="0"/>
                            <a:ea typeface="メイリオ" panose="020B0604030504040204" pitchFamily="50" charset="-128"/>
                            <a:cs typeface="Times New Roman" panose="02020603050405020304" pitchFamily="18" charset="0"/>
                          </a:rPr>
                        </m:ctrlPr>
                      </m:funcPr>
                      <m:fName>
                        <m:r>
                          <m:rPr>
                            <m:sty m:val="p"/>
                          </m:rPr>
                          <a:rPr lang="en-US" altLang="ja-JP" sz="1100">
                            <a:latin typeface="Cambria Math" panose="02040503050406030204" pitchFamily="18" charset="0"/>
                            <a:ea typeface="メイリオ" panose="020B0604030504040204" pitchFamily="50" charset="-128"/>
                            <a:cs typeface="Times New Roman" panose="02020603050405020304" pitchFamily="18" charset="0"/>
                          </a:rPr>
                          <m:t>arg</m:t>
                        </m:r>
                        <m:limLow>
                          <m:limLowPr>
                            <m:ctrlPr>
                              <a:rPr lang="en-US" altLang="ja-JP" sz="1100" i="1">
                                <a:latin typeface="Cambria Math" panose="02040503050406030204" pitchFamily="18" charset="0"/>
                                <a:ea typeface="メイリオ" panose="020B0604030504040204" pitchFamily="50" charset="-128"/>
                                <a:cs typeface="Times New Roman" panose="02020603050405020304" pitchFamily="18" charset="0"/>
                              </a:rPr>
                            </m:ctrlPr>
                          </m:limLowPr>
                          <m:e>
                            <m:r>
                              <m:rPr>
                                <m:sty m:val="p"/>
                              </m:rPr>
                              <a:rPr lang="en-US" altLang="ja-JP" sz="1100">
                                <a:latin typeface="Cambria Math" panose="02040503050406030204" pitchFamily="18" charset="0"/>
                                <a:ea typeface="メイリオ" panose="020B0604030504040204" pitchFamily="50" charset="-128"/>
                                <a:cs typeface="Times New Roman" panose="02020603050405020304" pitchFamily="18" charset="0"/>
                              </a:rPr>
                              <m:t>min</m:t>
                            </m:r>
                          </m:e>
                          <m:lim>
                            <m:r>
                              <a:rPr lang="en-US" altLang="ja-JP" sz="1100" i="1">
                                <a:latin typeface="Cambria Math" panose="02040503050406030204" pitchFamily="18" charset="0"/>
                                <a:ea typeface="メイリオ" panose="020B0604030504040204" pitchFamily="50" charset="-128"/>
                                <a:cs typeface="Times New Roman" panose="02020603050405020304" pitchFamily="18" charset="0"/>
                              </a:rPr>
                              <m:t>𝑀</m:t>
                            </m:r>
                          </m:lim>
                        </m:limLow>
                      </m:fName>
                      <m:e>
                        <m:nary>
                          <m:naryPr>
                            <m:chr m:val="∑"/>
                            <m:supHide m:val="on"/>
                            <m:ctrlPr>
                              <a:rPr lang="en-US" altLang="ja-JP" sz="1100" i="1">
                                <a:latin typeface="Cambria Math" panose="02040503050406030204" pitchFamily="18" charset="0"/>
                                <a:ea typeface="メイリオ" panose="020B0604030504040204" pitchFamily="50" charset="-128"/>
                                <a:cs typeface="Times New Roman" panose="02020603050405020304" pitchFamily="18" charset="0"/>
                              </a:rPr>
                            </m:ctrlPr>
                          </m:naryPr>
                          <m:sub>
                            <m:r>
                              <m:rPr>
                                <m:brk m:alnAt="7"/>
                              </m:rPr>
                              <a:rPr lang="en-US" altLang="ja-JP" sz="1100" i="1">
                                <a:latin typeface="Cambria Math" panose="02040503050406030204" pitchFamily="18" charset="0"/>
                                <a:ea typeface="メイリオ" panose="020B0604030504040204" pitchFamily="50" charset="-128"/>
                                <a:cs typeface="Times New Roman" panose="02020603050405020304" pitchFamily="18" charset="0"/>
                              </a:rPr>
                              <m:t>𝑢</m:t>
                            </m:r>
                          </m:sub>
                          <m:sup/>
                          <m:e>
                            <m:nary>
                              <m:naryPr>
                                <m:chr m:val="∑"/>
                                <m:supHide m:val="on"/>
                                <m:ctrlPr>
                                  <a:rPr lang="en-US" altLang="ja-JP" sz="1100" i="1">
                                    <a:latin typeface="Cambria Math" panose="02040503050406030204" pitchFamily="18" charset="0"/>
                                    <a:ea typeface="メイリオ" panose="020B0604030504040204" pitchFamily="50" charset="-128"/>
                                    <a:cs typeface="Times New Roman" panose="02020603050405020304" pitchFamily="18" charset="0"/>
                                  </a:rPr>
                                </m:ctrlPr>
                              </m:naryPr>
                              <m:sub>
                                <m:r>
                                  <a:rPr lang="en-US" altLang="ja-JP" sz="1100" i="1">
                                    <a:latin typeface="Cambria Math" panose="02040503050406030204" pitchFamily="18" charset="0"/>
                                    <a:ea typeface="メイリオ" panose="020B0604030504040204" pitchFamily="50" charset="-128"/>
                                    <a:cs typeface="Times New Roman" panose="02020603050405020304" pitchFamily="18" charset="0"/>
                                  </a:rPr>
                                  <m:t>𝑣</m:t>
                                </m:r>
                              </m:sub>
                              <m:sup/>
                              <m:e>
                                <m:d>
                                  <m:dPr>
                                    <m:ctrlPr>
                                      <a:rPr lang="en-US" altLang="ja-JP" sz="11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1100" i="1">
                                        <a:latin typeface="Cambria Math" panose="02040503050406030204" pitchFamily="18" charset="0"/>
                                        <a:ea typeface="メイリオ" panose="020B0604030504040204" pitchFamily="50" charset="-128"/>
                                        <a:cs typeface="Times New Roman" panose="02020603050405020304" pitchFamily="18" charset="0"/>
                                      </a:rPr>
                                      <m:t>𝐹</m:t>
                                    </m:r>
                                    <m:d>
                                      <m:dPr>
                                        <m:ctrlPr>
                                          <a:rPr lang="en-US" altLang="ja-JP" sz="11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1100" i="1">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11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1100" i="1">
                                            <a:latin typeface="Cambria Math" panose="02040503050406030204" pitchFamily="18" charset="0"/>
                                            <a:ea typeface="メイリオ" panose="020B0604030504040204" pitchFamily="50" charset="-128"/>
                                            <a:cs typeface="Times New Roman" panose="02020603050405020304" pitchFamily="18" charset="0"/>
                                          </a:rPr>
                                          <m:t>𝑣</m:t>
                                        </m:r>
                                      </m:e>
                                    </m:d>
                                    <m:r>
                                      <a:rPr lang="en-US" altLang="ja-JP" sz="11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1100" i="1">
                                        <a:latin typeface="Cambria Math" panose="02040503050406030204" pitchFamily="18" charset="0"/>
                                        <a:ea typeface="メイリオ" panose="020B0604030504040204" pitchFamily="50" charset="-128"/>
                                        <a:cs typeface="Times New Roman" panose="02020603050405020304" pitchFamily="18" charset="0"/>
                                      </a:rPr>
                                      <m:t>𝑀</m:t>
                                    </m:r>
                                    <m:r>
                                      <a:rPr lang="en-US" altLang="ja-JP" sz="11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1100" i="1">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11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1100" i="1">
                                        <a:latin typeface="Cambria Math" panose="02040503050406030204" pitchFamily="18" charset="0"/>
                                        <a:ea typeface="メイリオ" panose="020B0604030504040204" pitchFamily="50" charset="-128"/>
                                        <a:cs typeface="Times New Roman" panose="02020603050405020304" pitchFamily="18" charset="0"/>
                                      </a:rPr>
                                      <m:t>𝑣</m:t>
                                    </m:r>
                                    <m:r>
                                      <a:rPr lang="en-US" altLang="ja-JP" sz="11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1100" i="1">
                                        <a:latin typeface="Cambria Math" panose="02040503050406030204" pitchFamily="18" charset="0"/>
                                        <a:ea typeface="メイリオ" panose="020B0604030504040204" pitchFamily="50" charset="-128"/>
                                        <a:cs typeface="Times New Roman" panose="02020603050405020304" pitchFamily="18" charset="0"/>
                                      </a:rPr>
                                      <m:t>𝐺</m:t>
                                    </m:r>
                                    <m:d>
                                      <m:dPr>
                                        <m:ctrlPr>
                                          <a:rPr lang="en-US" altLang="ja-JP" sz="11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1100" i="1">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11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1100" i="1">
                                            <a:latin typeface="Cambria Math" panose="02040503050406030204" pitchFamily="18" charset="0"/>
                                            <a:ea typeface="メイリオ" panose="020B0604030504040204" pitchFamily="50" charset="-128"/>
                                            <a:cs typeface="Times New Roman" panose="02020603050405020304" pitchFamily="18" charset="0"/>
                                          </a:rPr>
                                          <m:t>𝑣</m:t>
                                        </m:r>
                                      </m:e>
                                    </m:d>
                                  </m:e>
                                </m:d>
                              </m:e>
                            </m:nary>
                          </m:e>
                        </m:nary>
                      </m:e>
                    </m:func>
                  </m:oMath>
                </a14:m>
                <a:r>
                  <a:rPr lang="ja-JP" altLang="en-US" sz="1100" dirty="0"/>
                  <a:t>　</a:t>
                </a:r>
              </a:p>
              <a:p>
                <a:pPr defTabSz="914253">
                  <a:defRPr/>
                </a:pPr>
                <a:r>
                  <a:rPr lang="ja-JP" altLang="en-US" sz="1100" dirty="0"/>
                  <a:t>の最小化を行なっている</a:t>
                </a:r>
                <a:endParaRPr lang="en-US" altLang="ja-JP" sz="1100" dirty="0"/>
              </a:p>
              <a:p>
                <a:pPr defTabSz="914253">
                  <a:defRPr/>
                </a:pPr>
                <a:r>
                  <a:rPr lang="en-US" altLang="ja-JP" sz="1100" dirty="0"/>
                  <a:t>[http://web.engr.oregonstate.edu/~sinisa/courses/OSU/ECE468/lectures/ECE468_13.pdf] or</a:t>
                </a:r>
                <a:r>
                  <a:rPr lang="ja-JP" altLang="en-US" sz="1100" dirty="0"/>
                  <a:t> </a:t>
                </a:r>
                <a:r>
                  <a:rPr lang="en-US" altLang="ja-JP" sz="1100" dirty="0"/>
                  <a:t>[http://www.ee.columbia.edu/~xlx/ee4830/notes/lec7.pdf]</a:t>
                </a:r>
                <a:endParaRPr lang="ja-JP" altLang="en-US" sz="1100" dirty="0"/>
              </a:p>
              <a:p>
                <a:endParaRPr kumimoji="1" lang="en-US" altLang="ja-JP" dirty="0"/>
              </a:p>
              <a:p>
                <a:r>
                  <a:rPr kumimoji="1" lang="ja-JP" altLang="en-US" dirty="0"/>
                  <a:t>一方、確率場を考慮した説明がなされることもある。</a:t>
                </a:r>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以下の講義資料では確率場の議論は無く、単純に平均二乗誤差</a:t>
                </a:r>
                <a:endParaRPr lang="en-US" altLang="ja-JP"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i="0" smtClean="0">
                    <a:latin typeface="Cambria Math" panose="02040503050406030204" pitchFamily="18" charset="0"/>
                    <a:ea typeface="メイリオ" panose="020B0604030504040204" pitchFamily="50" charset="-128"/>
                    <a:cs typeface="Times New Roman" panose="02020603050405020304" pitchFamily="18" charset="0"/>
                  </a:rPr>
                  <a:t>〖</a:t>
                </a:r>
                <a:r>
                  <a:rPr lang="en-US" altLang="ja-JP" sz="1200" i="0">
                    <a:latin typeface="Cambria Math" panose="02040503050406030204" pitchFamily="18" charset="0"/>
                    <a:ea typeface="メイリオ" panose="020B0604030504040204" pitchFamily="50" charset="-128"/>
                    <a:cs typeface="Times New Roman" panose="02020603050405020304" pitchFamily="18" charset="0"/>
                  </a:rPr>
                  <a:t>arg min┬𝑀</a:t>
                </a:r>
                <a:r>
                  <a:rPr lang="en-US" altLang="ja-JP" sz="1200" i="0" smtClean="0">
                    <a:latin typeface="Cambria Math" panose="02040503050406030204" pitchFamily="18" charset="0"/>
                    <a:ea typeface="メイリオ" panose="020B0604030504040204" pitchFamily="50" charset="-128"/>
                    <a:cs typeface="Times New Roman" panose="02020603050405020304" pitchFamily="18" charset="0"/>
                  </a:rPr>
                  <a:t>〗⁡∑</a:t>
                </a:r>
                <a:r>
                  <a:rPr lang="en-US" altLang="ja-JP" sz="1200" b="0" i="0" smtClean="0">
                    <a:latin typeface="Cambria Math" panose="02040503050406030204" pitchFamily="18" charset="0"/>
                    <a:ea typeface="メイリオ" panose="020B0604030504040204" pitchFamily="50" charset="-128"/>
                    <a:cs typeface="Times New Roman" panose="02020603050405020304" pitchFamily="18" charset="0"/>
                  </a:rPr>
                  <a:t>_</a:t>
                </a:r>
                <a:r>
                  <a:rPr lang="en-US" altLang="ja-JP" sz="1200" b="0" i="0" smtClean="0">
                    <a:latin typeface="Cambria Math" panose="02040503050406030204" pitchFamily="18" charset="0"/>
                    <a:ea typeface="メイリオ" panose="020B0604030504040204" pitchFamily="50" charset="-128"/>
                    <a:cs typeface="Times New Roman" panose="02020603050405020304" pitchFamily="18" charset="0"/>
                  </a:rPr>
                  <a:t>𝑢▒</a:t>
                </a:r>
                <a:r>
                  <a:rPr lang="en-US" altLang="ja-JP" sz="1200" b="0" i="0">
                    <a:latin typeface="Cambria Math" panose="02040503050406030204" pitchFamily="18" charset="0"/>
                    <a:ea typeface="メイリオ" panose="020B0604030504040204" pitchFamily="50" charset="-128"/>
                    <a:cs typeface="Times New Roman" panose="02020603050405020304" pitchFamily="18" charset="0"/>
                  </a:rPr>
                  <a:t>∑</a:t>
                </a:r>
                <a:r>
                  <a:rPr lang="en-US" altLang="ja-JP" sz="1200" b="0" i="0" smtClean="0">
                    <a:latin typeface="Cambria Math" panose="02040503050406030204" pitchFamily="18" charset="0"/>
                    <a:ea typeface="メイリオ" panose="020B0604030504040204" pitchFamily="50" charset="-128"/>
                    <a:cs typeface="Times New Roman" panose="02020603050405020304" pitchFamily="18" charset="0"/>
                  </a:rPr>
                  <a:t>_𝑣▒(𝐹(</a:t>
                </a:r>
                <a:r>
                  <a:rPr lang="en-US" altLang="ja-JP" sz="1200" i="0">
                    <a:latin typeface="Cambria Math" panose="02040503050406030204" pitchFamily="18" charset="0"/>
                    <a:ea typeface="メイリオ" panose="020B0604030504040204" pitchFamily="50" charset="-128"/>
                    <a:cs typeface="Times New Roman" panose="02020603050405020304" pitchFamily="18" charset="0"/>
                  </a:rPr>
                  <a:t>𝑢,𝑣)</a:t>
                </a:r>
                <a:r>
                  <a:rPr lang="en-US" altLang="ja-JP" sz="1200" b="0" i="0" smtClean="0">
                    <a:latin typeface="Cambria Math" panose="02040503050406030204" pitchFamily="18" charset="0"/>
                    <a:ea typeface="メイリオ" panose="020B0604030504040204" pitchFamily="50" charset="-128"/>
                    <a:cs typeface="Times New Roman" panose="02020603050405020304" pitchFamily="18" charset="0"/>
                  </a:rPr>
                  <a:t>−𝑀(𝑢,𝑣)𝐺(𝑢,𝑣))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の最小化を行なっている</a:t>
                </a:r>
                <a:endParaRPr lang="en-US" altLang="ja-JP"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t>[http://web.engr.oregonstate.edu/~sinisa/courses/OSU/ECE468/lectures/ECE468_13.pdf] or</a:t>
                </a:r>
                <a:r>
                  <a:rPr lang="ja-JP" altLang="en-US" sz="1200" dirty="0" smtClean="0"/>
                  <a:t> </a:t>
                </a:r>
                <a:r>
                  <a:rPr lang="en-US" altLang="ja-JP" sz="1200" dirty="0" smtClean="0"/>
                  <a:t>[http://www.ee.columbia.edu/~xlx/ee4830/notes/lec7.pdf]</a:t>
                </a:r>
                <a:endParaRPr lang="ja-JP" altLang="en-US" sz="1200" dirty="0" smtClean="0"/>
              </a:p>
              <a:p>
                <a:endParaRPr kumimoji="1" lang="en-US" altLang="ja-JP" dirty="0" smtClean="0"/>
              </a:p>
              <a:p>
                <a:r>
                  <a:rPr kumimoji="1" lang="ja-JP" altLang="en-US" dirty="0" smtClean="0"/>
                  <a:t>一方、確率場を考慮した説明がなされることもある。</a:t>
                </a:r>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42</a:t>
            </a:fld>
            <a:endParaRPr kumimoji="1" lang="ja-JP" altLang="en-US"/>
          </a:p>
        </p:txBody>
      </p:sp>
    </p:spTree>
    <p:extLst>
      <p:ext uri="{BB962C8B-B14F-4D97-AF65-F5344CB8AC3E}">
        <p14:creationId xmlns:p14="http://schemas.microsoft.com/office/powerpoint/2010/main" val="2731272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46</a:t>
            </a:fld>
            <a:endParaRPr kumimoji="1" lang="ja-JP" altLang="en-US"/>
          </a:p>
        </p:txBody>
      </p:sp>
    </p:spTree>
    <p:extLst>
      <p:ext uri="{BB962C8B-B14F-4D97-AF65-F5344CB8AC3E}">
        <p14:creationId xmlns:p14="http://schemas.microsoft.com/office/powerpoint/2010/main" val="2543180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49</a:t>
            </a:fld>
            <a:endParaRPr kumimoji="1" lang="ja-JP" altLang="en-US"/>
          </a:p>
        </p:txBody>
      </p:sp>
    </p:spTree>
    <p:extLst>
      <p:ext uri="{BB962C8B-B14F-4D97-AF65-F5344CB8AC3E}">
        <p14:creationId xmlns:p14="http://schemas.microsoft.com/office/powerpoint/2010/main" val="2870120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defTabSz="914253">
                  <a:defRPr/>
                </a:pPr>
                <a:r>
                  <a:rPr lang="ja-JP" altLang="en-US" sz="1100" dirty="0">
                    <a:latin typeface="Cambria Math" panose="02040503050406030204" pitchFamily="18" charset="0"/>
                  </a:rPr>
                  <a:t>多少こんがらがりそうではある。</a:t>
                </a:r>
                <a:endParaRPr lang="en-US" altLang="ja-JP" sz="1100" dirty="0">
                  <a:latin typeface="Cambria Math" panose="02040503050406030204" pitchFamily="18" charset="0"/>
                </a:endParaRPr>
              </a:p>
              <a:p>
                <a:pPr defTabSz="914253">
                  <a:defRPr/>
                </a:pPr>
                <a:r>
                  <a:rPr lang="en-US" altLang="ja-JP" sz="1100" dirty="0">
                    <a:latin typeface="Cambria Math" panose="02040503050406030204" pitchFamily="18" charset="0"/>
                  </a:rPr>
                  <a:t>+ </a:t>
                </a:r>
                <a:r>
                  <a:rPr lang="ja-JP" altLang="en-US" sz="1100" dirty="0">
                    <a:latin typeface="Cambria Math" panose="02040503050406030204" pitchFamily="18" charset="0"/>
                  </a:rPr>
                  <a:t>横軸</a:t>
                </a:r>
                <a:r>
                  <a:rPr lang="en-US" altLang="ja-JP" sz="1100" dirty="0">
                    <a:latin typeface="Cambria Math" panose="02040503050406030204" pitchFamily="18" charset="0"/>
                  </a:rPr>
                  <a:t>t</a:t>
                </a:r>
                <a:r>
                  <a:rPr lang="ja-JP" altLang="en-US" sz="1100" dirty="0">
                    <a:latin typeface="Cambria Math" panose="02040503050406030204" pitchFamily="18" charset="0"/>
                  </a:rPr>
                  <a:t>のグラフを書く</a:t>
                </a:r>
                <a:endParaRPr lang="en-US" altLang="ja-JP" sz="1100" dirty="0">
                  <a:latin typeface="Cambria Math" panose="02040503050406030204" pitchFamily="18" charset="0"/>
                </a:endParaRPr>
              </a:p>
              <a:p>
                <a:pPr defTabSz="914253">
                  <a:defRPr/>
                </a:pPr>
                <a:r>
                  <a:rPr lang="en-US" altLang="ja-JP" sz="1100" dirty="0">
                    <a:latin typeface="Cambria Math" panose="02040503050406030204" pitchFamily="18" charset="0"/>
                  </a:rPr>
                  <a:t>+ f(t)</a:t>
                </a:r>
                <a:r>
                  <a:rPr lang="ja-JP" altLang="en-US" sz="1100" dirty="0">
                    <a:latin typeface="Cambria Math" panose="02040503050406030204" pitchFamily="18" charset="0"/>
                  </a:rPr>
                  <a:t>を書く</a:t>
                </a:r>
                <a:endParaRPr lang="en-US" altLang="ja-JP" sz="1100" dirty="0">
                  <a:latin typeface="Cambria Math" panose="02040503050406030204" pitchFamily="18" charset="0"/>
                </a:endParaRPr>
              </a:p>
              <a:p>
                <a:pPr defTabSz="914253">
                  <a:defRPr/>
                </a:pPr>
                <a:r>
                  <a:rPr lang="en-US" altLang="ja-JP" sz="1100" dirty="0">
                    <a:latin typeface="Cambria Math" panose="02040503050406030204" pitchFamily="18" charset="0"/>
                  </a:rPr>
                  <a:t>+ g(x-t)</a:t>
                </a:r>
                <a:r>
                  <a:rPr lang="ja-JP" altLang="en-US" sz="1100" dirty="0">
                    <a:latin typeface="Cambria Math" panose="02040503050406030204" pitchFamily="18" charset="0"/>
                  </a:rPr>
                  <a:t>を書く</a:t>
                </a:r>
                <a:endParaRPr lang="en-US" altLang="ja-JP" sz="1100" dirty="0">
                  <a:latin typeface="Cambria Math" panose="02040503050406030204" pitchFamily="18" charset="0"/>
                </a:endParaRPr>
              </a:p>
              <a:p>
                <a:pPr defTabSz="914253">
                  <a:defRPr/>
                </a:pPr>
                <a:r>
                  <a:rPr lang="en-US" altLang="ja-JP" sz="1100" dirty="0">
                    <a:latin typeface="Cambria Math" panose="02040503050406030204" pitchFamily="18" charset="0"/>
                  </a:rPr>
                  <a:t>  </a:t>
                </a:r>
                <a14:m>
                  <m:oMath xmlns:m="http://schemas.openxmlformats.org/officeDocument/2006/math">
                    <m:r>
                      <m:rPr>
                        <m:sty m:val="p"/>
                      </m:rPr>
                      <a:rPr lang="en-US" altLang="ja-JP" sz="1100">
                        <a:latin typeface="Cambria Math" panose="02040503050406030204" pitchFamily="18" charset="0"/>
                      </a:rPr>
                      <m:t>g</m:t>
                    </m:r>
                    <m:d>
                      <m:dPr>
                        <m:ctrlPr>
                          <a:rPr lang="en-US" altLang="ja-JP" sz="1100" i="1">
                            <a:latin typeface="Cambria Math" panose="02040503050406030204" pitchFamily="18" charset="0"/>
                          </a:rPr>
                        </m:ctrlPr>
                      </m:dPr>
                      <m:e>
                        <m:r>
                          <a:rPr lang="en-US" altLang="ja-JP" sz="1100" i="1">
                            <a:latin typeface="Cambria Math" panose="02040503050406030204" pitchFamily="18" charset="0"/>
                          </a:rPr>
                          <m:t>𝑥</m:t>
                        </m:r>
                      </m:e>
                    </m:d>
                  </m:oMath>
                </a14:m>
                <a:r>
                  <a:rPr lang="ja-JP" altLang="en-US" sz="1100" i="1" dirty="0">
                    <a:latin typeface="Cambria Math" panose="02040503050406030204" pitchFamily="18" charset="0"/>
                  </a:rPr>
                  <a:t>がゼロで無い値を持つ定義域は</a:t>
                </a:r>
                <a:endParaRPr lang="en-US" altLang="ja-JP" sz="1100" i="1" dirty="0">
                  <a:latin typeface="Cambria Math" panose="02040503050406030204" pitchFamily="18" charset="0"/>
                </a:endParaRPr>
              </a:p>
              <a:p>
                <a:pPr defTabSz="914253">
                  <a:defRPr/>
                </a:pPr>
                <a:r>
                  <a:rPr lang="en-US" altLang="ja-JP" sz="1100" i="1" dirty="0">
                    <a:latin typeface="Cambria Math" panose="02040503050406030204" pitchFamily="18" charset="0"/>
                  </a:rPr>
                  <a:t>  -0.5 &lt;= t-x &lt;= 0.5</a:t>
                </a:r>
              </a:p>
              <a:p>
                <a:pPr defTabSz="914253">
                  <a:defRPr/>
                </a:pPr>
                <a:r>
                  <a:rPr lang="en-US" altLang="ja-JP" sz="1100" i="1" dirty="0">
                    <a:latin typeface="Cambria Math" panose="02040503050406030204" pitchFamily="18" charset="0"/>
                  </a:rPr>
                  <a:t>  x-0.5 &lt;= t &lt;= x+0.5</a:t>
                </a:r>
              </a:p>
              <a:p>
                <a:pPr defTabSz="914253">
                  <a:defRPr/>
                </a:pPr>
                <a:r>
                  <a:rPr lang="en-US" altLang="ja-JP" sz="1100" i="1" dirty="0">
                    <a:latin typeface="Cambria Math" panose="02040503050406030204" pitchFamily="18" charset="0"/>
                  </a:rPr>
                  <a:t>+ </a:t>
                </a:r>
                <a:r>
                  <a:rPr lang="ja-JP" altLang="en-US" sz="1100" i="1" dirty="0">
                    <a:latin typeface="Cambria Math" panose="02040503050406030204" pitchFamily="18" charset="0"/>
                  </a:rPr>
                  <a:t>この図示があれば，たぶん計算は大丈夫そう</a:t>
                </a:r>
                <a:endParaRPr lang="en-US" altLang="ja-JP" sz="1100" i="1" dirty="0">
                  <a:latin typeface="Cambria Math" panose="02040503050406030204" pitchFamily="18" charset="0"/>
                </a:endParaRPr>
              </a:p>
              <a:p>
                <a:pPr defTabSz="914253">
                  <a:defRPr/>
                </a:pPr>
                <a:endParaRPr lang="en-US" altLang="ja-JP" sz="1100" i="1" dirty="0">
                  <a:latin typeface="Cambria Math" panose="02040503050406030204" pitchFamily="18" charset="0"/>
                </a:endParaRPr>
              </a:p>
              <a:p>
                <a:pPr defTabSz="914253">
                  <a:defRPr/>
                </a:pPr>
                <a:endParaRPr lang="en-US" altLang="ja-JP" sz="1100" i="1" dirty="0">
                  <a:latin typeface="Cambria Math" panose="02040503050406030204" pitchFamily="18" charset="0"/>
                </a:endParaRPr>
              </a:p>
              <a:p>
                <a:pPr defTabSz="914253">
                  <a:defRPr/>
                </a:pPr>
                <a:endParaRPr lang="en-US" altLang="ja-JP" sz="1100" i="1" dirty="0">
                  <a:latin typeface="Cambria Math" panose="02040503050406030204" pitchFamily="18" charset="0"/>
                </a:endParaRPr>
              </a:p>
              <a:p>
                <a:pPr defTabSz="914253">
                  <a:defRPr/>
                </a:pPr>
                <a14:m>
                  <m:oMathPara xmlns:m="http://schemas.openxmlformats.org/officeDocument/2006/math">
                    <m:oMathParaPr>
                      <m:jc m:val="centerGroup"/>
                    </m:oMathParaPr>
                    <m:oMath xmlns:m="http://schemas.openxmlformats.org/officeDocument/2006/math">
                      <m:d>
                        <m:dPr>
                          <m:ctrlPr>
                            <a:rPr lang="en-US" altLang="ja-JP" sz="1100" i="1">
                              <a:latin typeface="Cambria Math" panose="02040503050406030204" pitchFamily="18" charset="0"/>
                            </a:rPr>
                          </m:ctrlPr>
                        </m:dPr>
                        <m:e>
                          <m:r>
                            <a:rPr lang="en-US" altLang="ja-JP" sz="1100" i="1">
                              <a:latin typeface="Cambria Math" panose="02040503050406030204" pitchFamily="18" charset="0"/>
                            </a:rPr>
                            <m:t>𝑓</m:t>
                          </m:r>
                          <m:r>
                            <a:rPr lang="en-US" altLang="ja-JP" sz="1100" i="1">
                              <a:latin typeface="Cambria Math" panose="02040503050406030204" pitchFamily="18" charset="0"/>
                            </a:rPr>
                            <m:t>∗</m:t>
                          </m:r>
                          <m:r>
                            <a:rPr lang="en-US" altLang="ja-JP" sz="1100" i="1">
                              <a:latin typeface="Cambria Math" panose="02040503050406030204" pitchFamily="18" charset="0"/>
                            </a:rPr>
                            <m:t>𝑔</m:t>
                          </m:r>
                        </m:e>
                      </m:d>
                      <m:d>
                        <m:dPr>
                          <m:ctrlPr>
                            <a:rPr lang="en-US" altLang="ja-JP" sz="1100" i="1">
                              <a:latin typeface="Cambria Math" panose="02040503050406030204" pitchFamily="18" charset="0"/>
                            </a:rPr>
                          </m:ctrlPr>
                        </m:dPr>
                        <m:e>
                          <m:r>
                            <a:rPr lang="en-US" altLang="ja-JP" sz="1100" i="1">
                              <a:latin typeface="Cambria Math" panose="02040503050406030204" pitchFamily="18" charset="0"/>
                            </a:rPr>
                            <m:t>𝑥</m:t>
                          </m:r>
                        </m:e>
                      </m:d>
                      <m:r>
                        <a:rPr lang="en-US" altLang="ja-JP" sz="1100" i="1">
                          <a:latin typeface="Cambria Math" panose="02040503050406030204" pitchFamily="18" charset="0"/>
                        </a:rPr>
                        <m:t>=</m:t>
                      </m:r>
                      <m:nary>
                        <m:naryPr>
                          <m:ctrlPr>
                            <a:rPr lang="en-US" altLang="ja-JP" sz="1100" i="1">
                              <a:latin typeface="Cambria Math" panose="02040503050406030204" pitchFamily="18" charset="0"/>
                            </a:rPr>
                          </m:ctrlPr>
                        </m:naryPr>
                        <m:sub>
                          <m:r>
                            <m:rPr>
                              <m:brk m:alnAt="23"/>
                            </m:rPr>
                            <a:rPr lang="en-US" altLang="ja-JP" sz="1100" i="1">
                              <a:latin typeface="Cambria Math" panose="02040503050406030204" pitchFamily="18" charset="0"/>
                            </a:rPr>
                            <m:t>−</m:t>
                          </m:r>
                          <m:r>
                            <a:rPr lang="en-US" altLang="ja-JP" sz="1100" i="1">
                              <a:latin typeface="Cambria Math" panose="02040503050406030204" pitchFamily="18" charset="0"/>
                            </a:rPr>
                            <m:t>∞</m:t>
                          </m:r>
                        </m:sub>
                        <m:sup>
                          <m:r>
                            <a:rPr lang="en-US" altLang="ja-JP" sz="1100" i="1">
                              <a:latin typeface="Cambria Math" panose="02040503050406030204" pitchFamily="18" charset="0"/>
                            </a:rPr>
                            <m:t>∞</m:t>
                          </m:r>
                        </m:sup>
                        <m:e>
                          <m:r>
                            <a:rPr lang="en-US" altLang="ja-JP" sz="1100" i="1">
                              <a:latin typeface="Cambria Math" panose="02040503050406030204" pitchFamily="18" charset="0"/>
                            </a:rPr>
                            <m:t>𝑓</m:t>
                          </m:r>
                          <m:d>
                            <m:dPr>
                              <m:ctrlPr>
                                <a:rPr lang="en-US" altLang="ja-JP" sz="1100" i="1">
                                  <a:latin typeface="Cambria Math" panose="02040503050406030204" pitchFamily="18" charset="0"/>
                                </a:rPr>
                              </m:ctrlPr>
                            </m:dPr>
                            <m:e>
                              <m:r>
                                <a:rPr lang="en-US" altLang="ja-JP" sz="1100" i="1">
                                  <a:latin typeface="Cambria Math" panose="02040503050406030204" pitchFamily="18" charset="0"/>
                                </a:rPr>
                                <m:t>𝑡</m:t>
                              </m:r>
                            </m:e>
                          </m:d>
                          <m:r>
                            <a:rPr lang="en-US" altLang="ja-JP" sz="1100" i="1">
                              <a:latin typeface="Cambria Math" panose="02040503050406030204" pitchFamily="18" charset="0"/>
                            </a:rPr>
                            <m:t>𝑔</m:t>
                          </m:r>
                          <m:d>
                            <m:dPr>
                              <m:ctrlPr>
                                <a:rPr lang="en-US" altLang="ja-JP" sz="1100" i="1">
                                  <a:latin typeface="Cambria Math" panose="02040503050406030204" pitchFamily="18" charset="0"/>
                                </a:rPr>
                              </m:ctrlPr>
                            </m:dPr>
                            <m:e>
                              <m:r>
                                <a:rPr lang="en-US" altLang="ja-JP" sz="1100" i="1">
                                  <a:latin typeface="Cambria Math" panose="02040503050406030204" pitchFamily="18" charset="0"/>
                                </a:rPr>
                                <m:t>𝑥</m:t>
                              </m:r>
                              <m:r>
                                <a:rPr lang="en-US" altLang="ja-JP" sz="1100" i="1">
                                  <a:latin typeface="Cambria Math" panose="02040503050406030204" pitchFamily="18" charset="0"/>
                                </a:rPr>
                                <m:t>−</m:t>
                              </m:r>
                              <m:r>
                                <a:rPr lang="en-US" altLang="ja-JP" sz="1100" i="1">
                                  <a:latin typeface="Cambria Math" panose="02040503050406030204" pitchFamily="18" charset="0"/>
                                </a:rPr>
                                <m:t>𝑡</m:t>
                              </m:r>
                            </m:e>
                          </m:d>
                          <m:r>
                            <a:rPr lang="en-US" altLang="ja-JP" sz="1100" i="1">
                              <a:latin typeface="Cambria Math" panose="02040503050406030204" pitchFamily="18" charset="0"/>
                            </a:rPr>
                            <m:t>𝑑𝑡</m:t>
                          </m:r>
                        </m:e>
                      </m:nary>
                    </m:oMath>
                  </m:oMathPara>
                </a14:m>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p>
            </p:txBody>
          </p:sp>
        </mc:Choice>
        <mc:Fallback xmlns="">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i="0" smtClean="0">
                    <a:latin typeface="Cambria Math" panose="02040503050406030204" pitchFamily="18" charset="0"/>
                  </a:rPr>
                  <a:t>(</a:t>
                </a:r>
                <a:r>
                  <a:rPr lang="en-US" altLang="ja-JP" sz="1200" b="0" i="0" smtClean="0">
                    <a:latin typeface="Cambria Math" panose="02040503050406030204" pitchFamily="18" charset="0"/>
                  </a:rPr>
                  <a:t>𝑓∗𝑔)(𝑥)=∫_(−∞)</a:t>
                </a:r>
                <a:r>
                  <a:rPr lang="en-US" altLang="ja-JP" sz="1200" b="0" i="0">
                    <a:latin typeface="Cambria Math" panose="02040503050406030204" pitchFamily="18" charset="0"/>
                  </a:rPr>
                  <a:t>^</a:t>
                </a:r>
                <a:r>
                  <a:rPr lang="en-US" altLang="ja-JP" sz="1200" i="0">
                    <a:latin typeface="Cambria Math" panose="02040503050406030204" pitchFamily="18" charset="0"/>
                  </a:rPr>
                  <a:t>∞</a:t>
                </a:r>
                <a:r>
                  <a:rPr lang="en-US" altLang="ja-JP" sz="1200" b="0" i="0" smtClean="0">
                    <a:latin typeface="Cambria Math" panose="02040503050406030204" pitchFamily="18" charset="0"/>
                  </a:rPr>
                  <a:t>▒𝑓(𝑡)𝑔(𝑥−𝑡)𝑑𝑡</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14</a:t>
            </a:fld>
            <a:endParaRPr kumimoji="1" lang="ja-JP" altLang="en-US"/>
          </a:p>
        </p:txBody>
      </p:sp>
    </p:spTree>
    <p:extLst>
      <p:ext uri="{BB962C8B-B14F-4D97-AF65-F5344CB8AC3E}">
        <p14:creationId xmlns:p14="http://schemas.microsoft.com/office/powerpoint/2010/main" val="3159101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55</a:t>
            </a:fld>
            <a:endParaRPr kumimoji="1" lang="ja-JP" altLang="en-US"/>
          </a:p>
        </p:txBody>
      </p:sp>
    </p:spTree>
    <p:extLst>
      <p:ext uri="{BB962C8B-B14F-4D97-AF65-F5344CB8AC3E}">
        <p14:creationId xmlns:p14="http://schemas.microsoft.com/office/powerpoint/2010/main" val="28112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56</a:t>
            </a:fld>
            <a:endParaRPr kumimoji="1" lang="ja-JP" altLang="en-US"/>
          </a:p>
        </p:txBody>
      </p:sp>
    </p:spTree>
    <p:extLst>
      <p:ext uri="{BB962C8B-B14F-4D97-AF65-F5344CB8AC3E}">
        <p14:creationId xmlns:p14="http://schemas.microsoft.com/office/powerpoint/2010/main" val="1708976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57</a:t>
            </a:fld>
            <a:endParaRPr kumimoji="1" lang="ja-JP" altLang="en-US"/>
          </a:p>
        </p:txBody>
      </p:sp>
    </p:spTree>
    <p:extLst>
      <p:ext uri="{BB962C8B-B14F-4D97-AF65-F5344CB8AC3E}">
        <p14:creationId xmlns:p14="http://schemas.microsoft.com/office/powerpoint/2010/main" val="3537168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58</a:t>
            </a:fld>
            <a:endParaRPr kumimoji="1" lang="ja-JP" altLang="en-US"/>
          </a:p>
        </p:txBody>
      </p:sp>
    </p:spTree>
    <p:extLst>
      <p:ext uri="{BB962C8B-B14F-4D97-AF65-F5344CB8AC3E}">
        <p14:creationId xmlns:p14="http://schemas.microsoft.com/office/powerpoint/2010/main" val="30153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ja-JP" altLang="en-US" dirty="0"/>
              </a:p>
            </p:txBody>
          </p:sp>
        </mc:Choice>
        <mc:Fallback xmlns="">
          <p:sp>
            <p:nvSpPr>
              <p:cNvPr id="3" name="ノート プレースホルダー 2"/>
              <p:cNvSpPr>
                <a:spLocks noGrp="1"/>
              </p:cNvSpPr>
              <p:nvPr>
                <p:ph type="body" idx="1"/>
              </p:nvPr>
            </p:nvSpPr>
            <p:spPr/>
            <p:txBody>
              <a:bodyPr/>
              <a:lstStyle/>
              <a:p>
                <a:r>
                  <a:rPr lang="ja-JP" altLang="en-US" sz="1200" dirty="0" smtClean="0"/>
                  <a:t>複素数列</a:t>
                </a:r>
                <a:r>
                  <a:rPr lang="en-US" altLang="ja-JP" sz="1200" i="0">
                    <a:latin typeface="Cambria Math"/>
                  </a:rPr>
                  <a:t>𝑓</a:t>
                </a:r>
                <a:r>
                  <a:rPr lang="en-US" altLang="ja-JP" sz="1200" i="0">
                    <a:latin typeface="Cambria Math" panose="02040503050406030204" pitchFamily="18" charset="0"/>
                  </a:rPr>
                  <a:t>_</a:t>
                </a:r>
                <a:r>
                  <a:rPr lang="en-US" altLang="ja-JP" sz="1200" i="0">
                    <a:latin typeface="Cambria Math"/>
                  </a:rPr>
                  <a:t>𝑙</a:t>
                </a:r>
                <a:r>
                  <a:rPr lang="en-US" altLang="ja-JP" sz="1200" i="0">
                    <a:latin typeface="Cambria Math" panose="02040503050406030204" pitchFamily="18" charset="0"/>
                  </a:rPr>
                  <a:t> (</a:t>
                </a:r>
                <a:r>
                  <a:rPr lang="en-US" altLang="ja-JP" sz="1200" i="0">
                    <a:latin typeface="Cambria Math"/>
                  </a:rPr>
                  <a:t>𝑙=0,…,𝑁−1</a:t>
                </a:r>
                <a:r>
                  <a:rPr lang="en-US" altLang="ja-JP" sz="1200" i="0">
                    <a:latin typeface="Cambria Math" panose="02040503050406030204" pitchFamily="18" charset="0"/>
                  </a:rPr>
                  <a:t>)</a:t>
                </a:r>
                <a:r>
                  <a:rPr lang="ja-JP" altLang="en-US" sz="1200" dirty="0" smtClean="0"/>
                  <a:t>を、</a:t>
                </a:r>
                <a:r>
                  <a:rPr lang="ja-JP" altLang="en-US" sz="1200" dirty="0"/>
                  <a:t>複素数列</a:t>
                </a:r>
                <a:r>
                  <a:rPr lang="en-US" altLang="ja-JP" sz="1200" i="0">
                    <a:latin typeface="Cambria Math"/>
                  </a:rPr>
                  <a:t>𝐹</a:t>
                </a:r>
                <a:r>
                  <a:rPr lang="en-US" altLang="ja-JP" sz="1200" i="0">
                    <a:latin typeface="Cambria Math" panose="02040503050406030204" pitchFamily="18" charset="0"/>
                  </a:rPr>
                  <a:t>_</a:t>
                </a:r>
                <a:r>
                  <a:rPr lang="en-US" altLang="ja-JP" sz="1200" i="0">
                    <a:latin typeface="Cambria Math"/>
                  </a:rPr>
                  <a:t>𝑘</a:t>
                </a:r>
                <a:r>
                  <a:rPr lang="en-US" altLang="ja-JP" sz="1200" i="0">
                    <a:latin typeface="Cambria Math" panose="02040503050406030204" pitchFamily="18" charset="0"/>
                  </a:rPr>
                  <a:t> (</a:t>
                </a:r>
                <a:r>
                  <a:rPr lang="en-US" altLang="ja-JP" sz="1200" b="0" i="0" smtClean="0">
                    <a:latin typeface="Cambria Math" panose="02040503050406030204" pitchFamily="18" charset="0"/>
                  </a:rPr>
                  <a:t>𝑘</a:t>
                </a:r>
                <a:r>
                  <a:rPr lang="en-US" altLang="ja-JP" sz="1200" i="0">
                    <a:latin typeface="Cambria Math"/>
                  </a:rPr>
                  <a:t>=0,…,𝑁−1</a:t>
                </a:r>
                <a:r>
                  <a:rPr lang="en-US" altLang="ja-JP" sz="1200" i="0">
                    <a:latin typeface="Cambria Math" panose="02040503050406030204" pitchFamily="18" charset="0"/>
                  </a:rPr>
                  <a:t>)</a:t>
                </a:r>
                <a:r>
                  <a:rPr lang="ja-JP" altLang="en-US" sz="1200" dirty="0" smtClean="0"/>
                  <a:t>に変換する</a:t>
                </a:r>
                <a:r>
                  <a:rPr lang="ja-JP" altLang="en-US" sz="1050" dirty="0" smtClean="0"/>
                  <a:t>（</a:t>
                </a:r>
                <a:r>
                  <a:rPr lang="en-US" altLang="ja-JP" sz="1050" i="0">
                    <a:latin typeface="Cambria Math"/>
                  </a:rPr>
                  <a:t>𝑓</a:t>
                </a:r>
                <a:r>
                  <a:rPr lang="en-US" altLang="ja-JP" sz="1050" i="0">
                    <a:latin typeface="Cambria Math" panose="02040503050406030204" pitchFamily="18" charset="0"/>
                  </a:rPr>
                  <a:t>_</a:t>
                </a:r>
                <a:r>
                  <a:rPr lang="en-US" altLang="ja-JP" sz="1050" i="0">
                    <a:latin typeface="Cambria Math"/>
                  </a:rPr>
                  <a:t>𝑙</a:t>
                </a:r>
                <a:r>
                  <a:rPr lang="ja-JP" altLang="en-US" sz="1050" dirty="0" smtClean="0"/>
                  <a:t>は実数列のことが多い）</a:t>
                </a:r>
                <a:r>
                  <a:rPr lang="en-US" altLang="ja-JP" sz="1050" dirty="0" smtClean="0"/>
                  <a:t> </a:t>
                </a:r>
                <a:endParaRPr lang="en-US" altLang="ja-JP" sz="1200" dirty="0" smtClean="0"/>
              </a:p>
              <a:p>
                <a:r>
                  <a:rPr lang="en-US" altLang="ja-JP" sz="1200" i="0">
                    <a:latin typeface="Cambria Math"/>
                  </a:rPr>
                  <a:t>𝐹</a:t>
                </a:r>
                <a:r>
                  <a:rPr lang="en-US" altLang="ja-JP" sz="1200" i="0">
                    <a:latin typeface="Cambria Math" panose="02040503050406030204" pitchFamily="18" charset="0"/>
                  </a:rPr>
                  <a:t>_</a:t>
                </a:r>
                <a:r>
                  <a:rPr lang="en-US" altLang="ja-JP" sz="1200" i="0">
                    <a:latin typeface="Cambria Math"/>
                  </a:rPr>
                  <a:t>𝑘</a:t>
                </a:r>
                <a:r>
                  <a:rPr kumimoji="1" lang="ja-JP" altLang="en-US" sz="1200" dirty="0" smtClean="0"/>
                  <a:t>は</a:t>
                </a:r>
                <a:r>
                  <a:rPr lang="ja-JP" altLang="en-US" sz="1200" dirty="0"/>
                  <a:t>，</a:t>
                </a:r>
                <a:r>
                  <a:rPr kumimoji="1" lang="en-US" altLang="ja-JP" sz="1200" dirty="0" smtClean="0"/>
                  <a:t>k</a:t>
                </a:r>
                <a:r>
                  <a:rPr kumimoji="1" lang="ja-JP" altLang="en-US" sz="1200" dirty="0" smtClean="0"/>
                  <a:t>番目の正弦波</a:t>
                </a:r>
                <a:r>
                  <a:rPr lang="en-US" altLang="ja-JP" sz="1200" i="0">
                    <a:latin typeface="Cambria Math"/>
                  </a:rPr>
                  <a:t>𝑒</a:t>
                </a:r>
                <a:r>
                  <a:rPr lang="en-US" altLang="ja-JP" sz="1200" i="0">
                    <a:latin typeface="Cambria Math" panose="02040503050406030204" pitchFamily="18" charset="0"/>
                  </a:rPr>
                  <a:t>^(</a:t>
                </a:r>
                <a:r>
                  <a:rPr lang="en-US" altLang="ja-JP" sz="1200" i="0">
                    <a:latin typeface="Cambria Math"/>
                  </a:rPr>
                  <a:t>𝑖2𝜋</a:t>
                </a:r>
                <a:r>
                  <a:rPr lang="en-US" altLang="ja-JP" sz="1200" i="0">
                    <a:latin typeface="Cambria Math" panose="02040503050406030204" pitchFamily="18" charset="0"/>
                  </a:rPr>
                  <a:t>/</a:t>
                </a:r>
                <a:r>
                  <a:rPr lang="en-US" altLang="ja-JP" sz="1200" i="0">
                    <a:latin typeface="Cambria Math"/>
                  </a:rPr>
                  <a:t>𝑁 𝑘𝑙</a:t>
                </a:r>
                <a:r>
                  <a:rPr lang="en-US" altLang="ja-JP" sz="1200" i="0">
                    <a:latin typeface="Cambria Math" panose="02040503050406030204" pitchFamily="18" charset="0"/>
                  </a:rPr>
                  <a:t>)</a:t>
                </a:r>
                <a:r>
                  <a:rPr kumimoji="1" lang="ja-JP" altLang="en-US" sz="1200" dirty="0" smtClean="0"/>
                  <a:t>の，大きさと偏角を表す</a:t>
                </a:r>
                <a:endParaRPr kumimoji="1" lang="en-US" altLang="ja-JP" sz="1200" dirty="0" smtClean="0"/>
              </a:p>
              <a:p>
                <a:endParaRPr kumimoji="1" lang="ja-JP" altLang="en-US" sz="1200" dirty="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59</a:t>
            </a:fld>
            <a:endParaRPr kumimoji="1" lang="ja-JP" altLang="en-US"/>
          </a:p>
        </p:txBody>
      </p:sp>
    </p:spTree>
    <p:extLst>
      <p:ext uri="{BB962C8B-B14F-4D97-AF65-F5344CB8AC3E}">
        <p14:creationId xmlns:p14="http://schemas.microsoft.com/office/powerpoint/2010/main" val="1014242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ja-JP" altLang="en-US" dirty="0"/>
              </a:p>
            </p:txBody>
          </p:sp>
        </mc:Choice>
        <mc:Fallback xmlns="">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i="0" smtClean="0">
                    <a:latin typeface="Cambria Math" panose="02040503050406030204" pitchFamily="18" charset="0"/>
                  </a:rPr>
                  <a:t>(</a:t>
                </a:r>
                <a:r>
                  <a:rPr lang="en-US" altLang="ja-JP" sz="1200" b="0" i="0" smtClean="0">
                    <a:latin typeface="Cambria Math" panose="02040503050406030204" pitchFamily="18" charset="0"/>
                  </a:rPr>
                  <a:t>𝑓∗𝑔)(𝑥)=∫_(−∞)</a:t>
                </a:r>
                <a:r>
                  <a:rPr lang="en-US" altLang="ja-JP" sz="1200" b="0" i="0">
                    <a:latin typeface="Cambria Math" panose="02040503050406030204" pitchFamily="18" charset="0"/>
                  </a:rPr>
                  <a:t>^</a:t>
                </a:r>
                <a:r>
                  <a:rPr lang="en-US" altLang="ja-JP" sz="1200" i="0">
                    <a:latin typeface="Cambria Math" panose="02040503050406030204" pitchFamily="18" charset="0"/>
                  </a:rPr>
                  <a:t>∞</a:t>
                </a:r>
                <a:r>
                  <a:rPr lang="en-US" altLang="ja-JP" sz="1200" b="0" i="0" smtClean="0">
                    <a:latin typeface="Cambria Math" panose="02040503050406030204" pitchFamily="18" charset="0"/>
                  </a:rPr>
                  <a:t>▒𝑓(𝑡)𝑔(𝑥−𝑡)𝑑𝑡</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15</a:t>
            </a:fld>
            <a:endParaRPr kumimoji="1" lang="ja-JP" altLang="en-US"/>
          </a:p>
        </p:txBody>
      </p:sp>
    </p:spTree>
    <p:extLst>
      <p:ext uri="{BB962C8B-B14F-4D97-AF65-F5344CB8AC3E}">
        <p14:creationId xmlns:p14="http://schemas.microsoft.com/office/powerpoint/2010/main" val="527703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ja-JP" altLang="en-US" dirty="0"/>
              </a:p>
            </p:txBody>
          </p:sp>
        </mc:Choice>
        <mc:Fallback xmlns="">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i="0" smtClean="0">
                    <a:latin typeface="Cambria Math" panose="02040503050406030204" pitchFamily="18" charset="0"/>
                  </a:rPr>
                  <a:t>(</a:t>
                </a:r>
                <a:r>
                  <a:rPr lang="en-US" altLang="ja-JP" sz="1200" b="0" i="0" smtClean="0">
                    <a:latin typeface="Cambria Math" panose="02040503050406030204" pitchFamily="18" charset="0"/>
                  </a:rPr>
                  <a:t>𝑓∗𝑔)(𝑥)=∫_(−∞)</a:t>
                </a:r>
                <a:r>
                  <a:rPr lang="en-US" altLang="ja-JP" sz="1200" b="0" i="0">
                    <a:latin typeface="Cambria Math" panose="02040503050406030204" pitchFamily="18" charset="0"/>
                  </a:rPr>
                  <a:t>^</a:t>
                </a:r>
                <a:r>
                  <a:rPr lang="en-US" altLang="ja-JP" sz="1200" i="0">
                    <a:latin typeface="Cambria Math" panose="02040503050406030204" pitchFamily="18" charset="0"/>
                  </a:rPr>
                  <a:t>∞</a:t>
                </a:r>
                <a:r>
                  <a:rPr lang="en-US" altLang="ja-JP" sz="1200" b="0" i="0" smtClean="0">
                    <a:latin typeface="Cambria Math" panose="02040503050406030204" pitchFamily="18" charset="0"/>
                  </a:rPr>
                  <a:t>▒𝑓(𝑡)𝑔(𝑥−𝑡)𝑑𝑡</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16</a:t>
            </a:fld>
            <a:endParaRPr kumimoji="1" lang="ja-JP" altLang="en-US"/>
          </a:p>
        </p:txBody>
      </p:sp>
    </p:spTree>
    <p:extLst>
      <p:ext uri="{BB962C8B-B14F-4D97-AF65-F5344CB8AC3E}">
        <p14:creationId xmlns:p14="http://schemas.microsoft.com/office/powerpoint/2010/main" val="2029329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ja-JP" altLang="en-US" dirty="0"/>
              </a:p>
            </p:txBody>
          </p:sp>
        </mc:Choice>
        <mc:Fallback xmlns="">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i="0" smtClean="0">
                    <a:latin typeface="Cambria Math" panose="02040503050406030204" pitchFamily="18" charset="0"/>
                  </a:rPr>
                  <a:t>(</a:t>
                </a:r>
                <a:r>
                  <a:rPr lang="en-US" altLang="ja-JP" sz="1200" b="0" i="0" smtClean="0">
                    <a:latin typeface="Cambria Math" panose="02040503050406030204" pitchFamily="18" charset="0"/>
                  </a:rPr>
                  <a:t>𝑓∗𝑔)(𝑥)=∫_(−∞)</a:t>
                </a:r>
                <a:r>
                  <a:rPr lang="en-US" altLang="ja-JP" sz="1200" b="0" i="0">
                    <a:latin typeface="Cambria Math" panose="02040503050406030204" pitchFamily="18" charset="0"/>
                  </a:rPr>
                  <a:t>^</a:t>
                </a:r>
                <a:r>
                  <a:rPr lang="en-US" altLang="ja-JP" sz="1200" i="0">
                    <a:latin typeface="Cambria Math" panose="02040503050406030204" pitchFamily="18" charset="0"/>
                  </a:rPr>
                  <a:t>∞</a:t>
                </a:r>
                <a:r>
                  <a:rPr lang="en-US" altLang="ja-JP" sz="1200" b="0" i="0" smtClean="0">
                    <a:latin typeface="Cambria Math" panose="02040503050406030204" pitchFamily="18" charset="0"/>
                  </a:rPr>
                  <a:t>▒𝑓(𝑡)𝑔(𝑥−𝑡)𝑑𝑡</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17</a:t>
            </a:fld>
            <a:endParaRPr kumimoji="1" lang="ja-JP" altLang="en-US"/>
          </a:p>
        </p:txBody>
      </p:sp>
    </p:spTree>
    <p:extLst>
      <p:ext uri="{BB962C8B-B14F-4D97-AF65-F5344CB8AC3E}">
        <p14:creationId xmlns:p14="http://schemas.microsoft.com/office/powerpoint/2010/main" val="1186357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ja-JP" altLang="en-US" dirty="0"/>
              </a:p>
            </p:txBody>
          </p:sp>
        </mc:Choice>
        <mc:Fallback xmlns="">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i="0" smtClean="0">
                    <a:latin typeface="Cambria Math" panose="02040503050406030204" pitchFamily="18" charset="0"/>
                  </a:rPr>
                  <a:t>(</a:t>
                </a:r>
                <a:r>
                  <a:rPr lang="en-US" altLang="ja-JP" sz="1200" b="0" i="0" smtClean="0">
                    <a:latin typeface="Cambria Math" panose="02040503050406030204" pitchFamily="18" charset="0"/>
                  </a:rPr>
                  <a:t>𝑓∗𝑔)(𝑥)=∫_(−∞)</a:t>
                </a:r>
                <a:r>
                  <a:rPr lang="en-US" altLang="ja-JP" sz="1200" b="0" i="0">
                    <a:latin typeface="Cambria Math" panose="02040503050406030204" pitchFamily="18" charset="0"/>
                  </a:rPr>
                  <a:t>^</a:t>
                </a:r>
                <a:r>
                  <a:rPr lang="en-US" altLang="ja-JP" sz="1200" i="0">
                    <a:latin typeface="Cambria Math" panose="02040503050406030204" pitchFamily="18" charset="0"/>
                  </a:rPr>
                  <a:t>∞</a:t>
                </a:r>
                <a:r>
                  <a:rPr lang="en-US" altLang="ja-JP" sz="1200" b="0" i="0" smtClean="0">
                    <a:latin typeface="Cambria Math" panose="02040503050406030204" pitchFamily="18" charset="0"/>
                  </a:rPr>
                  <a:t>▒𝑓(𝑡)𝑔(𝑥−𝑡)𝑑𝑡</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18</a:t>
            </a:fld>
            <a:endParaRPr kumimoji="1" lang="ja-JP" altLang="en-US"/>
          </a:p>
        </p:txBody>
      </p:sp>
    </p:spTree>
    <p:extLst>
      <p:ext uri="{BB962C8B-B14F-4D97-AF65-F5344CB8AC3E}">
        <p14:creationId xmlns:p14="http://schemas.microsoft.com/office/powerpoint/2010/main" val="784583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20</a:t>
            </a:fld>
            <a:endParaRPr kumimoji="1" lang="ja-JP" altLang="en-US"/>
          </a:p>
        </p:txBody>
      </p:sp>
    </p:spTree>
    <p:extLst>
      <p:ext uri="{BB962C8B-B14F-4D97-AF65-F5344CB8AC3E}">
        <p14:creationId xmlns:p14="http://schemas.microsoft.com/office/powerpoint/2010/main" val="2756322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22</a:t>
            </a:fld>
            <a:endParaRPr kumimoji="1" lang="ja-JP" altLang="en-US"/>
          </a:p>
        </p:txBody>
      </p:sp>
    </p:spTree>
    <p:extLst>
      <p:ext uri="{BB962C8B-B14F-4D97-AF65-F5344CB8AC3E}">
        <p14:creationId xmlns:p14="http://schemas.microsoft.com/office/powerpoint/2010/main" val="4110108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23</a:t>
            </a:fld>
            <a:endParaRPr kumimoji="1" lang="ja-JP" altLang="en-US"/>
          </a:p>
        </p:txBody>
      </p:sp>
    </p:spTree>
    <p:extLst>
      <p:ext uri="{BB962C8B-B14F-4D97-AF65-F5344CB8AC3E}">
        <p14:creationId xmlns:p14="http://schemas.microsoft.com/office/powerpoint/2010/main" val="1658208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2758086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1322228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144780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283483"/>
            <a:ext cx="11473211" cy="733270"/>
          </a:xfr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457199" y="1262079"/>
            <a:ext cx="11473211" cy="529682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スライド番号プレースホルダー 5"/>
          <p:cNvSpPr>
            <a:spLocks noGrp="1"/>
          </p:cNvSpPr>
          <p:nvPr>
            <p:ph type="sldNum" sz="quarter" idx="12"/>
          </p:nvPr>
        </p:nvSpPr>
        <p:spPr>
          <a:xfrm>
            <a:off x="9386207" y="6492875"/>
            <a:ext cx="2743200" cy="365125"/>
          </a:xfrm>
          <a:prstGeom prst="rect">
            <a:avLst/>
          </a:prstGeom>
        </p:spPr>
        <p:txBody>
          <a:bodyPr/>
          <a:lstStyle>
            <a:lvl1pPr algn="r">
              <a:defRPr/>
            </a:lvl1pPr>
          </a:lstStyle>
          <a:p>
            <a:fld id="{F35DE295-420C-4265-BE54-AE59FA4027A6}" type="slidenum">
              <a:rPr lang="ja-JP" altLang="en-US" smtClean="0"/>
              <a:pPr/>
              <a:t>‹#›</a:t>
            </a:fld>
            <a:endParaRPr lang="ja-JP" altLang="en-US"/>
          </a:p>
        </p:txBody>
      </p:sp>
    </p:spTree>
    <p:extLst>
      <p:ext uri="{BB962C8B-B14F-4D97-AF65-F5344CB8AC3E}">
        <p14:creationId xmlns:p14="http://schemas.microsoft.com/office/powerpoint/2010/main" val="730085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3551074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vl2pPr>
              <a:defRPr>
                <a:latin typeface="メイリオ" panose="020B0604030504040204" pitchFamily="50" charset="-128"/>
                <a:ea typeface="メイリオ" panose="020B0604030504040204" pitchFamily="50" charset="-128"/>
                <a:cs typeface="メイリオ" panose="020B0604030504040204" pitchFamily="50" charset="-128"/>
              </a:defRPr>
            </a:lvl2pPr>
            <a:lvl3pPr>
              <a:defRPr>
                <a:latin typeface="メイリオ" panose="020B0604030504040204" pitchFamily="50" charset="-128"/>
                <a:ea typeface="メイリオ" panose="020B0604030504040204" pitchFamily="50" charset="-128"/>
                <a:cs typeface="メイリオ" panose="020B0604030504040204" pitchFamily="50" charset="-128"/>
              </a:defRPr>
            </a:lvl3pPr>
            <a:lvl4pPr>
              <a:defRPr>
                <a:latin typeface="メイリオ" panose="020B0604030504040204" pitchFamily="50" charset="-128"/>
                <a:ea typeface="メイリオ" panose="020B0604030504040204" pitchFamily="50" charset="-128"/>
                <a:cs typeface="メイリオ" panose="020B0604030504040204" pitchFamily="50" charset="-128"/>
              </a:defRPr>
            </a:lvl4pPr>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vl2pPr>
              <a:defRPr>
                <a:latin typeface="メイリオ" panose="020B0604030504040204" pitchFamily="50" charset="-128"/>
                <a:ea typeface="メイリオ" panose="020B0604030504040204" pitchFamily="50" charset="-128"/>
                <a:cs typeface="メイリオ" panose="020B0604030504040204" pitchFamily="50" charset="-128"/>
              </a:defRPr>
            </a:lvl2pPr>
            <a:lvl3pPr>
              <a:defRPr>
                <a:latin typeface="メイリオ" panose="020B0604030504040204" pitchFamily="50" charset="-128"/>
                <a:ea typeface="メイリオ" panose="020B0604030504040204" pitchFamily="50" charset="-128"/>
                <a:cs typeface="メイリオ" panose="020B0604030504040204" pitchFamily="50" charset="-128"/>
              </a:defRPr>
            </a:lvl3pPr>
            <a:lvl4pPr>
              <a:defRPr>
                <a:latin typeface="メイリオ" panose="020B0604030504040204" pitchFamily="50" charset="-128"/>
                <a:ea typeface="メイリオ" panose="020B0604030504040204" pitchFamily="50" charset="-128"/>
                <a:cs typeface="メイリオ" panose="020B0604030504040204" pitchFamily="50" charset="-128"/>
              </a:defRPr>
            </a:lvl4pPr>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838200" y="6356350"/>
            <a:ext cx="2743200" cy="36512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endParaRPr lang="ja-JP" altLang="en-US"/>
          </a:p>
        </p:txBody>
      </p:sp>
      <p:sp>
        <p:nvSpPr>
          <p:cNvPr id="6" name="フッター プレースホルダー 5"/>
          <p:cNvSpPr>
            <a:spLocks noGrp="1"/>
          </p:cNvSpPr>
          <p:nvPr>
            <p:ph type="ftr" sz="quarter" idx="11"/>
          </p:nvPr>
        </p:nvSpPr>
        <p:spPr>
          <a:xfrm>
            <a:off x="4038600" y="6356350"/>
            <a:ext cx="4114800" cy="36512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endParaRPr lang="ja-JP" altLang="en-US"/>
          </a:p>
        </p:txBody>
      </p:sp>
      <p:sp>
        <p:nvSpPr>
          <p:cNvPr id="7" name="スライド番号プレースホルダー 6"/>
          <p:cNvSpPr>
            <a:spLocks noGrp="1"/>
          </p:cNvSpPr>
          <p:nvPr>
            <p:ph type="sldNum" sz="quarter" idx="12"/>
          </p:nvPr>
        </p:nvSpPr>
        <p:spPr>
          <a:xfrm>
            <a:off x="8610600" y="6356350"/>
            <a:ext cx="2743200" cy="36512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fld id="{F35DE295-420C-4265-BE54-AE59FA4027A6}" type="slidenum">
              <a:rPr lang="ja-JP" altLang="en-US" smtClean="0"/>
              <a:pPr/>
              <a:t>‹#›</a:t>
            </a:fld>
            <a:endParaRPr lang="ja-JP" altLang="en-US"/>
          </a:p>
        </p:txBody>
      </p:sp>
    </p:spTree>
    <p:extLst>
      <p:ext uri="{BB962C8B-B14F-4D97-AF65-F5344CB8AC3E}">
        <p14:creationId xmlns:p14="http://schemas.microsoft.com/office/powerpoint/2010/main" val="810709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vl2pPr>
              <a:defRPr>
                <a:latin typeface="メイリオ" panose="020B0604030504040204" pitchFamily="50" charset="-128"/>
                <a:ea typeface="メイリオ" panose="020B0604030504040204" pitchFamily="50" charset="-128"/>
                <a:cs typeface="メイリオ" panose="020B0604030504040204" pitchFamily="50" charset="-128"/>
              </a:defRPr>
            </a:lvl2pPr>
            <a:lvl3pPr>
              <a:defRPr>
                <a:latin typeface="メイリオ" panose="020B0604030504040204" pitchFamily="50" charset="-128"/>
                <a:ea typeface="メイリオ" panose="020B0604030504040204" pitchFamily="50" charset="-128"/>
                <a:cs typeface="メイリオ" panose="020B0604030504040204" pitchFamily="50" charset="-128"/>
              </a:defRPr>
            </a:lvl3pPr>
            <a:lvl4pPr>
              <a:defRPr>
                <a:latin typeface="メイリオ" panose="020B0604030504040204" pitchFamily="50" charset="-128"/>
                <a:ea typeface="メイリオ" panose="020B0604030504040204" pitchFamily="50" charset="-128"/>
                <a:cs typeface="メイリオ" panose="020B0604030504040204" pitchFamily="50" charset="-128"/>
              </a:defRPr>
            </a:lvl4pPr>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vl2pPr>
              <a:defRPr>
                <a:latin typeface="メイリオ" panose="020B0604030504040204" pitchFamily="50" charset="-128"/>
                <a:ea typeface="メイリオ" panose="020B0604030504040204" pitchFamily="50" charset="-128"/>
                <a:cs typeface="メイリオ" panose="020B0604030504040204" pitchFamily="50" charset="-128"/>
              </a:defRPr>
            </a:lvl2pPr>
            <a:lvl3pPr>
              <a:defRPr>
                <a:latin typeface="メイリオ" panose="020B0604030504040204" pitchFamily="50" charset="-128"/>
                <a:ea typeface="メイリオ" panose="020B0604030504040204" pitchFamily="50" charset="-128"/>
                <a:cs typeface="メイリオ" panose="020B0604030504040204" pitchFamily="50" charset="-128"/>
              </a:defRPr>
            </a:lvl3pPr>
            <a:lvl4pPr>
              <a:defRPr>
                <a:latin typeface="メイリオ" panose="020B0604030504040204" pitchFamily="50" charset="-128"/>
                <a:ea typeface="メイリオ" panose="020B0604030504040204" pitchFamily="50" charset="-128"/>
                <a:cs typeface="メイリオ" panose="020B0604030504040204" pitchFamily="50" charset="-128"/>
              </a:defRPr>
            </a:lvl4pPr>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838200" y="6356350"/>
            <a:ext cx="2743200" cy="36512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endParaRPr lang="ja-JP" altLang="en-US"/>
          </a:p>
        </p:txBody>
      </p:sp>
      <p:sp>
        <p:nvSpPr>
          <p:cNvPr id="8" name="フッター プレースホルダー 7"/>
          <p:cNvSpPr>
            <a:spLocks noGrp="1"/>
          </p:cNvSpPr>
          <p:nvPr>
            <p:ph type="ftr" sz="quarter" idx="11"/>
          </p:nvPr>
        </p:nvSpPr>
        <p:spPr>
          <a:xfrm>
            <a:off x="4038600" y="6356350"/>
            <a:ext cx="4114800" cy="36512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endParaRPr lang="ja-JP" altLang="en-US"/>
          </a:p>
        </p:txBody>
      </p:sp>
      <p:sp>
        <p:nvSpPr>
          <p:cNvPr id="9" name="スライド番号プレースホルダー 8"/>
          <p:cNvSpPr>
            <a:spLocks noGrp="1"/>
          </p:cNvSpPr>
          <p:nvPr>
            <p:ph type="sldNum" sz="quarter" idx="12"/>
          </p:nvPr>
        </p:nvSpPr>
        <p:spPr>
          <a:xfrm>
            <a:off x="8610600" y="6356350"/>
            <a:ext cx="2743200" cy="36512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fld id="{F35DE295-420C-4265-BE54-AE59FA4027A6}" type="slidenum">
              <a:rPr lang="ja-JP" altLang="en-US" smtClean="0"/>
              <a:pPr/>
              <a:t>‹#›</a:t>
            </a:fld>
            <a:endParaRPr lang="ja-JP" altLang="en-US"/>
          </a:p>
        </p:txBody>
      </p:sp>
    </p:spTree>
    <p:extLst>
      <p:ext uri="{BB962C8B-B14F-4D97-AF65-F5344CB8AC3E}">
        <p14:creationId xmlns:p14="http://schemas.microsoft.com/office/powerpoint/2010/main" val="967911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4" name="フッター プレースホルダー 3"/>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2598613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3" name="フッター プレースホルダー 2"/>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409948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3296709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2811777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78781" y="365126"/>
            <a:ext cx="11708780" cy="73327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278781" y="1343722"/>
            <a:ext cx="11708780" cy="5296829"/>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正方形/長方形 6"/>
          <p:cNvSpPr/>
          <p:nvPr userDrawn="1"/>
        </p:nvSpPr>
        <p:spPr>
          <a:xfrm>
            <a:off x="-1" y="0"/>
            <a:ext cx="201781" cy="69026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86625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1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10.png"/><Relationship Id="rId4" Type="http://schemas.openxmlformats.org/officeDocument/2006/relationships/image" Target="../media/image1010.png"/></Relationships>
</file>

<file path=ppt/slides/_rels/slide11.xml.rels><?xml version="1.0" encoding="UTF-8" standalone="yes"?>
<Relationships xmlns="http://schemas.openxmlformats.org/package/2006/relationships"><Relationship Id="rId8" Type="http://schemas.openxmlformats.org/officeDocument/2006/relationships/image" Target="NULL"/><Relationship Id="rId3" Type="http://schemas.microsoft.com/office/2007/relationships/hdphoto" Target="../media/hdphoto3.wdp"/><Relationship Id="rId7" Type="http://schemas.openxmlformats.org/officeDocument/2006/relationships/image" Target="NUL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NUL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1910.png"/><Relationship Id="rId13" Type="http://schemas.openxmlformats.org/officeDocument/2006/relationships/image" Target="../media/image24.png"/><Relationship Id="rId3" Type="http://schemas.openxmlformats.org/officeDocument/2006/relationships/image" Target="../media/image180.png"/><Relationship Id="rId7" Type="http://schemas.openxmlformats.org/officeDocument/2006/relationships/image" Target="../media/image1810.png"/><Relationship Id="rId12"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10.png"/><Relationship Id="rId11"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22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0.png"/><Relationship Id="rId10" Type="http://schemas.openxmlformats.org/officeDocument/2006/relationships/image" Target="../media/image14.gif"/><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7.png"/><Relationship Id="rId4" Type="http://schemas.openxmlformats.org/officeDocument/2006/relationships/image" Target="../media/image260.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21" Type="http://schemas.openxmlformats.org/officeDocument/2006/relationships/image" Target="../media/image26.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5.xml"/><Relationship Id="rId16" Type="http://schemas.openxmlformats.org/officeDocument/2006/relationships/image" Target="../media/image38.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15" Type="http://schemas.openxmlformats.org/officeDocument/2006/relationships/image" Target="../media/image37.png"/><Relationship Id="rId23" Type="http://schemas.openxmlformats.org/officeDocument/2006/relationships/image" Target="../media/image43.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1.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0.png"/><Relationship Id="rId3" Type="http://schemas.openxmlformats.org/officeDocument/2006/relationships/image" Target="../media/image44.png"/><Relationship Id="rId7" Type="http://schemas.openxmlformats.org/officeDocument/2006/relationships/image" Target="../media/image45.png"/><Relationship Id="rId12" Type="http://schemas.openxmlformats.org/officeDocument/2006/relationships/image" Target="../media/image18.png"/><Relationship Id="rId17" Type="http://schemas.openxmlformats.org/officeDocument/2006/relationships/image" Target="../media/image43.png"/><Relationship Id="rId2" Type="http://schemas.openxmlformats.org/officeDocument/2006/relationships/notesSlide" Target="../notesSlides/notesSlide6.xml"/><Relationship Id="rId16" Type="http://schemas.openxmlformats.org/officeDocument/2006/relationships/image" Target="../media/image42.png"/><Relationship Id="rId1" Type="http://schemas.openxmlformats.org/officeDocument/2006/relationships/slideLayout" Target="../slideLayouts/slideLayout2.xml"/><Relationship Id="rId11" Type="http://schemas.openxmlformats.org/officeDocument/2006/relationships/image" Target="../media/image49.png"/><Relationship Id="rId15" Type="http://schemas.openxmlformats.org/officeDocument/2006/relationships/image" Target="../media/image26.png"/><Relationship Id="rId10" Type="http://schemas.openxmlformats.org/officeDocument/2006/relationships/image" Target="../media/image48.png"/><Relationship Id="rId9" Type="http://schemas.openxmlformats.org/officeDocument/2006/relationships/image" Target="../media/image47.png"/><Relationship Id="rId1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5.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3.png"/><Relationship Id="rId7"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8" Type="http://schemas.openxmlformats.org/officeDocument/2006/relationships/image" Target="../media/image480.png"/><Relationship Id="rId3" Type="http://schemas.openxmlformats.org/officeDocument/2006/relationships/image" Target="../media/image450.png"/><Relationship Id="rId7" Type="http://schemas.openxmlformats.org/officeDocument/2006/relationships/image" Target="../media/image47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60.png"/><Relationship Id="rId5" Type="http://schemas.openxmlformats.org/officeDocument/2006/relationships/image" Target="../media/image580.png"/><Relationship Id="rId4" Type="http://schemas.openxmlformats.org/officeDocument/2006/relationships/image" Target="../media/image461.png"/><Relationship Id="rId9" Type="http://schemas.openxmlformats.org/officeDocument/2006/relationships/image" Target="../media/image491.png"/></Relationships>
</file>

<file path=ppt/slides/_rels/slide2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3.png"/><Relationship Id="rId7"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64.png"/><Relationship Id="rId9" Type="http://schemas.openxmlformats.org/officeDocument/2006/relationships/image" Target="../media/image70.png"/></Relationships>
</file>

<file path=ppt/slides/_rels/slide2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10" Type="http://schemas.openxmlformats.org/officeDocument/2006/relationships/image" Target="../media/image67.png"/><Relationship Id="rId4" Type="http://schemas.openxmlformats.org/officeDocument/2006/relationships/image" Target="../media/image72.png"/><Relationship Id="rId9" Type="http://schemas.openxmlformats.org/officeDocument/2006/relationships/image" Target="../media/image77.png"/></Relationships>
</file>

<file path=ppt/slides/_rels/slide27.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8.xml.rels><?xml version="1.0" encoding="UTF-8" standalone="yes"?>
<Relationships xmlns="http://schemas.openxmlformats.org/package/2006/relationships"><Relationship Id="rId3" Type="http://schemas.openxmlformats.org/officeDocument/2006/relationships/image" Target="../media/image85.png"/><Relationship Id="rId1" Type="http://schemas.openxmlformats.org/officeDocument/2006/relationships/slideLayout" Target="../slideLayouts/slideLayout2.xml"/><Relationship Id="rId5" Type="http://schemas.openxmlformats.org/officeDocument/2006/relationships/image" Target="../media/image671.png"/><Relationship Id="rId4" Type="http://schemas.openxmlformats.org/officeDocument/2006/relationships/image" Target="../media/image86.png"/></Relationships>
</file>

<file path=ppt/slides/_rels/slide2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31.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 Id="rId9" Type="http://schemas.openxmlformats.org/officeDocument/2006/relationships/image" Target="../media/image101.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62.png"/><Relationship Id="rId7"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1511.png"/><Relationship Id="rId9"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37.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38.xml.rels><?xml version="1.0" encoding="UTF-8" standalone="yes"?>
<Relationships xmlns="http://schemas.openxmlformats.org/package/2006/relationships"><Relationship Id="rId8" Type="http://schemas.openxmlformats.org/officeDocument/2006/relationships/image" Target="../media/image172.png"/><Relationship Id="rId13" Type="http://schemas.openxmlformats.org/officeDocument/2006/relationships/image" Target="../media/image103.png"/><Relationship Id="rId7" Type="http://schemas.openxmlformats.org/officeDocument/2006/relationships/image" Target="../media/image171.png"/><Relationship Id="rId12" Type="http://schemas.openxmlformats.org/officeDocument/2006/relationships/image" Target="../media/image10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0.png"/><Relationship Id="rId11" Type="http://schemas.openxmlformats.org/officeDocument/2006/relationships/image" Target="../media/image102.png"/><Relationship Id="rId10" Type="http://schemas.openxmlformats.org/officeDocument/2006/relationships/image" Target="../media/image174.png"/><Relationship Id="rId9" Type="http://schemas.openxmlformats.org/officeDocument/2006/relationships/image" Target="../media/image173.png"/></Relationships>
</file>

<file path=ppt/slides/_rels/slide39.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5.png"/><Relationship Id="rId7" Type="http://schemas.openxmlformats.org/officeDocument/2006/relationships/image" Target="../media/image176.png"/><Relationship Id="rId12" Type="http://schemas.openxmlformats.org/officeDocument/2006/relationships/image" Target="../media/image1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50.png"/><Relationship Id="rId11" Type="http://schemas.openxmlformats.org/officeDocument/2006/relationships/image" Target="../media/image135.png"/><Relationship Id="rId5" Type="http://schemas.openxmlformats.org/officeDocument/2006/relationships/image" Target="../media/image117.png"/><Relationship Id="rId10" Type="http://schemas.openxmlformats.org/officeDocument/2006/relationships/image" Target="../media/image134.png"/><Relationship Id="rId4" Type="http://schemas.openxmlformats.org/officeDocument/2006/relationships/image" Target="../media/image116.png"/><Relationship Id="rId9" Type="http://schemas.openxmlformats.org/officeDocument/2006/relationships/image" Target="../media/image1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85.png"/><Relationship Id="rId3" Type="http://schemas.openxmlformats.org/officeDocument/2006/relationships/image" Target="../media/image120.png"/><Relationship Id="rId7" Type="http://schemas.openxmlformats.org/officeDocument/2006/relationships/image" Target="../media/image11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22.png"/><Relationship Id="rId10" Type="http://schemas.openxmlformats.org/officeDocument/2006/relationships/image" Target="../media/image189.png"/><Relationship Id="rId4" Type="http://schemas.openxmlformats.org/officeDocument/2006/relationships/image" Target="../media/image121.png"/><Relationship Id="rId9" Type="http://schemas.openxmlformats.org/officeDocument/2006/relationships/image" Target="../media/image186.png"/></Relationships>
</file>

<file path=ppt/slides/_rels/slide41.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3.png"/><Relationship Id="rId7" Type="http://schemas.openxmlformats.org/officeDocument/2006/relationships/image" Target="../media/image125.png"/><Relationship Id="rId2" Type="http://schemas.openxmlformats.org/officeDocument/2006/relationships/image" Target="../media/image139.png"/><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120.png"/><Relationship Id="rId10" Type="http://schemas.openxmlformats.org/officeDocument/2006/relationships/image" Target="../media/image128.png"/><Relationship Id="rId4" Type="http://schemas.openxmlformats.org/officeDocument/2006/relationships/image" Target="../media/image124.png"/><Relationship Id="rId9" Type="http://schemas.openxmlformats.org/officeDocument/2006/relationships/image" Target="../media/image127.png"/></Relationships>
</file>

<file path=ppt/slides/_rels/slide42.xml.rels><?xml version="1.0" encoding="UTF-8" standalone="yes"?>
<Relationships xmlns="http://schemas.openxmlformats.org/package/2006/relationships"><Relationship Id="rId3" Type="http://schemas.openxmlformats.org/officeDocument/2006/relationships/image" Target="../media/image197.png"/><Relationship Id="rId7" Type="http://schemas.openxmlformats.org/officeDocument/2006/relationships/image" Target="../media/image20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0.png"/><Relationship Id="rId5" Type="http://schemas.openxmlformats.org/officeDocument/2006/relationships/image" Target="../media/image146.png"/><Relationship Id="rId4" Type="http://schemas.openxmlformats.org/officeDocument/2006/relationships/image" Target="../media/image198.png"/></Relationships>
</file>

<file path=ppt/slides/_rels/slide4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2.xml"/><Relationship Id="rId5" Type="http://schemas.openxmlformats.org/officeDocument/2006/relationships/image" Target="../media/image132.png"/><Relationship Id="rId4" Type="http://schemas.openxmlformats.org/officeDocument/2006/relationships/image" Target="../media/image131.png"/></Relationships>
</file>

<file path=ppt/slides/_rels/slide44.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3.png"/><Relationship Id="rId1" Type="http://schemas.openxmlformats.org/officeDocument/2006/relationships/slideLayout" Target="../slideLayouts/slideLayout2.xml"/><Relationship Id="rId5" Type="http://schemas.openxmlformats.org/officeDocument/2006/relationships/image" Target="../media/image138.png"/><Relationship Id="rId4" Type="http://schemas.openxmlformats.org/officeDocument/2006/relationships/image" Target="../media/image137.png"/></Relationships>
</file>

<file path=ppt/slides/_rels/slide45.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20.png"/><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222.png"/></Relationships>
</file>

<file path=ppt/slides/_rels/slide46.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211.png"/><Relationship Id="rId3" Type="http://schemas.openxmlformats.org/officeDocument/2006/relationships/image" Target="../media/image140.png"/><Relationship Id="rId7" Type="http://schemas.openxmlformats.org/officeDocument/2006/relationships/image" Target="../media/image206.png"/><Relationship Id="rId12" Type="http://schemas.openxmlformats.org/officeDocument/2006/relationships/image" Target="../media/image210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050.png"/><Relationship Id="rId11" Type="http://schemas.openxmlformats.org/officeDocument/2006/relationships/image" Target="../media/image143.png"/><Relationship Id="rId5" Type="http://schemas.openxmlformats.org/officeDocument/2006/relationships/image" Target="../media/image2040.png"/><Relationship Id="rId10" Type="http://schemas.openxmlformats.org/officeDocument/2006/relationships/image" Target="../media/image142.png"/><Relationship Id="rId4" Type="http://schemas.openxmlformats.org/officeDocument/2006/relationships/image" Target="../media/image141.png"/><Relationship Id="rId9" Type="http://schemas.openxmlformats.org/officeDocument/2006/relationships/image" Target="../media/image20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60.png"/><Relationship Id="rId2" Type="http://schemas.openxmlformats.org/officeDocument/2006/relationships/image" Target="../media/image1050.png"/><Relationship Id="rId1" Type="http://schemas.openxmlformats.org/officeDocument/2006/relationships/slideLayout" Target="../slideLayouts/slideLayout2.xml"/><Relationship Id="rId5" Type="http://schemas.openxmlformats.org/officeDocument/2006/relationships/image" Target="../media/image1080.png"/><Relationship Id="rId4" Type="http://schemas.openxmlformats.org/officeDocument/2006/relationships/image" Target="../media/image1070.png"/></Relationships>
</file>

<file path=ppt/slides/_rels/slide49.xml.rels><?xml version="1.0" encoding="UTF-8" standalone="yes"?>
<Relationships xmlns="http://schemas.openxmlformats.org/package/2006/relationships"><Relationship Id="rId8" Type="http://schemas.openxmlformats.org/officeDocument/2006/relationships/image" Target="../media/image1140.png"/><Relationship Id="rId13" Type="http://schemas.openxmlformats.org/officeDocument/2006/relationships/image" Target="../media/image1200.png"/><Relationship Id="rId3" Type="http://schemas.openxmlformats.org/officeDocument/2006/relationships/image" Target="../media/image1090.png"/><Relationship Id="rId7" Type="http://schemas.openxmlformats.org/officeDocument/2006/relationships/image" Target="../media/image1130.png"/><Relationship Id="rId12" Type="http://schemas.openxmlformats.org/officeDocument/2006/relationships/image" Target="../media/image119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20.png"/><Relationship Id="rId11" Type="http://schemas.openxmlformats.org/officeDocument/2006/relationships/image" Target="../media/image1180.png"/><Relationship Id="rId5" Type="http://schemas.openxmlformats.org/officeDocument/2006/relationships/image" Target="../media/image1111.png"/><Relationship Id="rId10" Type="http://schemas.openxmlformats.org/officeDocument/2006/relationships/image" Target="../media/image1170.png"/><Relationship Id="rId4" Type="http://schemas.openxmlformats.org/officeDocument/2006/relationships/image" Target="../media/image1100.png"/><Relationship Id="rId9" Type="http://schemas.openxmlformats.org/officeDocument/2006/relationships/image" Target="../media/image1150.png"/><Relationship Id="rId14" Type="http://schemas.openxmlformats.org/officeDocument/2006/relationships/image" Target="../media/image12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30.png"/><Relationship Id="rId2" Type="http://schemas.openxmlformats.org/officeDocument/2006/relationships/image" Target="../media/image1220.png"/><Relationship Id="rId1" Type="http://schemas.openxmlformats.org/officeDocument/2006/relationships/slideLayout" Target="../slideLayouts/slideLayout2.xml"/><Relationship Id="rId4" Type="http://schemas.openxmlformats.org/officeDocument/2006/relationships/image" Target="../media/image144.png"/></Relationships>
</file>

<file path=ppt/slides/_rels/slide51.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250.png"/><Relationship Id="rId1" Type="http://schemas.openxmlformats.org/officeDocument/2006/relationships/slideLayout" Target="../slideLayouts/slideLayout2.xml"/><Relationship Id="rId4" Type="http://schemas.openxmlformats.org/officeDocument/2006/relationships/image" Target="../media/image145.png"/></Relationships>
</file>

<file path=ppt/slides/_rels/slide52.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1330.png"/><Relationship Id="rId13" Type="http://schemas.openxmlformats.org/officeDocument/2006/relationships/image" Target="../media/image1380.png"/><Relationship Id="rId18" Type="http://schemas.openxmlformats.org/officeDocument/2006/relationships/image" Target="../media/image1430.png"/><Relationship Id="rId3" Type="http://schemas.openxmlformats.org/officeDocument/2006/relationships/image" Target="../media/image1280.png"/><Relationship Id="rId7" Type="http://schemas.openxmlformats.org/officeDocument/2006/relationships/image" Target="../media/image1320.png"/><Relationship Id="rId12" Type="http://schemas.openxmlformats.org/officeDocument/2006/relationships/image" Target="../media/image1370.png"/><Relationship Id="rId17" Type="http://schemas.openxmlformats.org/officeDocument/2006/relationships/image" Target="../media/image1420.png"/><Relationship Id="rId2" Type="http://schemas.openxmlformats.org/officeDocument/2006/relationships/image" Target="../media/image147.png"/><Relationship Id="rId16" Type="http://schemas.openxmlformats.org/officeDocument/2006/relationships/image" Target="../media/image1410.png"/><Relationship Id="rId1" Type="http://schemas.openxmlformats.org/officeDocument/2006/relationships/slideLayout" Target="../slideLayouts/slideLayout2.xml"/><Relationship Id="rId6" Type="http://schemas.openxmlformats.org/officeDocument/2006/relationships/image" Target="../media/image1310.png"/><Relationship Id="rId11" Type="http://schemas.openxmlformats.org/officeDocument/2006/relationships/image" Target="../media/image1360.png"/><Relationship Id="rId5" Type="http://schemas.openxmlformats.org/officeDocument/2006/relationships/image" Target="../media/image1300.png"/><Relationship Id="rId15" Type="http://schemas.openxmlformats.org/officeDocument/2006/relationships/image" Target="../media/image1400.png"/><Relationship Id="rId10" Type="http://schemas.openxmlformats.org/officeDocument/2006/relationships/image" Target="../media/image1350.png"/><Relationship Id="rId4" Type="http://schemas.openxmlformats.org/officeDocument/2006/relationships/image" Target="../media/image1290.png"/><Relationship Id="rId9" Type="http://schemas.openxmlformats.org/officeDocument/2006/relationships/image" Target="../media/image1340.png"/><Relationship Id="rId14" Type="http://schemas.openxmlformats.org/officeDocument/2006/relationships/image" Target="../media/image1390.png"/></Relationships>
</file>

<file path=ppt/slides/_rels/slide54.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9.png"/></Relationships>
</file>

<file path=ppt/slides/_rels/slide5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1.png"/></Relationships>
</file>

<file path=ppt/slides/_rels/slide5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1.png"/></Relationships>
</file>

<file path=ppt/slides/_rels/slide58.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1040.png"/><Relationship Id="rId3" Type="http://schemas.openxmlformats.org/officeDocument/2006/relationships/image" Target="../media/image1020.png"/><Relationship Id="rId7" Type="http://schemas.openxmlformats.org/officeDocument/2006/relationships/image" Target="../media/image116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41.png"/><Relationship Id="rId4" Type="http://schemas.openxmlformats.org/officeDocument/2006/relationships/image" Target="../media/image103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8" Type="http://schemas.openxmlformats.org/officeDocument/2006/relationships/image" Target="../media/image1490.png"/><Relationship Id="rId3" Type="http://schemas.openxmlformats.org/officeDocument/2006/relationships/image" Target="../media/image1470.png"/><Relationship Id="rId7" Type="http://schemas.openxmlformats.org/officeDocument/2006/relationships/image" Target="../media/image1480.png"/><Relationship Id="rId2" Type="http://schemas.openxmlformats.org/officeDocument/2006/relationships/image" Target="../media/image1460.png"/><Relationship Id="rId1" Type="http://schemas.openxmlformats.org/officeDocument/2006/relationships/slideLayout" Target="../slideLayouts/slideLayout2.xml"/><Relationship Id="rId6" Type="http://schemas.openxmlformats.org/officeDocument/2006/relationships/image" Target="../media/image541.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40.png"/><Relationship Id="rId7" Type="http://schemas.openxmlformats.org/officeDocument/2006/relationships/image" Target="../media/image67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630.png"/><Relationship Id="rId5" Type="http://schemas.openxmlformats.org/officeDocument/2006/relationships/image" Target="../media/image660.png"/><Relationship Id="rId4" Type="http://schemas.openxmlformats.org/officeDocument/2006/relationships/image" Target="../media/image650.png"/></Relationships>
</file>

<file path=ppt/slides/_rels/slide9.xml.rels><?xml version="1.0" encoding="UTF-8" standalone="yes"?>
<Relationships xmlns="http://schemas.openxmlformats.org/package/2006/relationships"><Relationship Id="rId3" Type="http://schemas.openxmlformats.org/officeDocument/2006/relationships/image" Target="../media/image64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60.png"/><Relationship Id="rId4" Type="http://schemas.openxmlformats.org/officeDocument/2006/relationships/image" Target="../media/image6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pPr algn="r"/>
            <a:r>
              <a:rPr lang="ja-JP" altLang="en-US" sz="5400" dirty="0"/>
              <a:t>デジタルメディア処理</a:t>
            </a:r>
            <a:r>
              <a:rPr lang="en-US" altLang="ja-JP" sz="5400"/>
              <a:t>1</a:t>
            </a:r>
            <a:endParaRPr kumimoji="1" lang="ja-JP" altLang="en-US" sz="5400" dirty="0"/>
          </a:p>
        </p:txBody>
      </p:sp>
      <p:sp>
        <p:nvSpPr>
          <p:cNvPr id="3" name="サブタイトル 2"/>
          <p:cNvSpPr>
            <a:spLocks noGrp="1"/>
          </p:cNvSpPr>
          <p:nvPr>
            <p:ph type="subTitle" idx="1"/>
          </p:nvPr>
        </p:nvSpPr>
        <p:spPr>
          <a:xfrm>
            <a:off x="1524000" y="3956265"/>
            <a:ext cx="9144000" cy="1655762"/>
          </a:xfrm>
        </p:spPr>
        <p:txBody>
          <a:bodyPr>
            <a:normAutofit/>
          </a:bodyPr>
          <a:lstStyle/>
          <a:p>
            <a:pPr algn="r"/>
            <a:r>
              <a:rPr kumimoji="1" lang="ja-JP" altLang="en-US" sz="2800" dirty="0"/>
              <a:t>担当</a:t>
            </a:r>
            <a:r>
              <a:rPr kumimoji="1" lang="en-US" altLang="ja-JP" sz="2800" dirty="0"/>
              <a:t>: </a:t>
            </a:r>
            <a:r>
              <a:rPr kumimoji="1" lang="ja-JP" altLang="en-US" sz="2800" dirty="0"/>
              <a:t>井尻 敬 </a:t>
            </a:r>
          </a:p>
        </p:txBody>
      </p:sp>
      <p:sp>
        <p:nvSpPr>
          <p:cNvPr id="4" name="スライド番号プレースホルダー 3"/>
          <p:cNvSpPr>
            <a:spLocks noGrp="1"/>
          </p:cNvSpPr>
          <p:nvPr>
            <p:ph type="sldNum" sz="quarter" idx="12"/>
          </p:nvPr>
        </p:nvSpPr>
        <p:spPr/>
        <p:txBody>
          <a:bodyPr/>
          <a:lstStyle/>
          <a:p>
            <a:fld id="{F35DE295-420C-4265-BE54-AE59FA4027A6}" type="slidenum">
              <a:rPr kumimoji="1" lang="ja-JP" altLang="en-US" smtClean="0"/>
              <a:t>1</a:t>
            </a:fld>
            <a:endParaRPr kumimoji="1" lang="ja-JP" altLang="en-US"/>
          </a:p>
        </p:txBody>
      </p:sp>
    </p:spTree>
    <p:extLst>
      <p:ext uri="{BB962C8B-B14F-4D97-AF65-F5344CB8AC3E}">
        <p14:creationId xmlns:p14="http://schemas.microsoft.com/office/powerpoint/2010/main" val="3030933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570" y="394154"/>
            <a:ext cx="11071390" cy="733270"/>
          </a:xfrm>
        </p:spPr>
        <p:txBody>
          <a:bodyPr/>
          <a:lstStyle/>
          <a:p>
            <a:r>
              <a:rPr kumimoji="1" lang="ja-JP" altLang="en-US" dirty="0"/>
              <a:t>線形フィルタ</a:t>
            </a:r>
            <a:r>
              <a:rPr kumimoji="1" lang="en-US" altLang="ja-JP" dirty="0"/>
              <a:t>(1D)</a:t>
            </a:r>
            <a:r>
              <a:rPr kumimoji="1" lang="ja-JP" altLang="en-US" dirty="0"/>
              <a:t>とは</a:t>
            </a:r>
          </a:p>
        </p:txBody>
      </p:sp>
      <p:sp>
        <p:nvSpPr>
          <p:cNvPr id="4" name="コンテンツ プレースホルダー 2"/>
          <p:cNvSpPr txBox="1">
            <a:spLocks/>
          </p:cNvSpPr>
          <p:nvPr/>
        </p:nvSpPr>
        <p:spPr>
          <a:xfrm>
            <a:off x="984570" y="1210063"/>
            <a:ext cx="7917170" cy="5597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出力画素値を周囲画素の重み付和で計算するフィルタ</a:t>
            </a:r>
          </a:p>
        </p:txBody>
      </p:sp>
      <mc:AlternateContent xmlns:mc="http://schemas.openxmlformats.org/markup-compatibility/2006" xmlns:a14="http://schemas.microsoft.com/office/drawing/2010/main">
        <mc:Choice Requires="a14">
          <p:sp>
            <p:nvSpPr>
              <p:cNvPr id="5" name="テキスト ボックス 4"/>
              <p:cNvSpPr txBox="1"/>
              <p:nvPr/>
            </p:nvSpPr>
            <p:spPr>
              <a:xfrm>
                <a:off x="1146260" y="1796736"/>
                <a:ext cx="4615302" cy="1365887"/>
              </a:xfrm>
              <a:prstGeom prst="rect">
                <a:avLst/>
              </a:prstGeom>
              <a:solidFill>
                <a:schemeClr val="accent4">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800" i="1" smtClean="0">
                          <a:latin typeface="Cambria Math"/>
                        </a:rPr>
                        <m:t>𝐼</m:t>
                      </m:r>
                      <m:r>
                        <a:rPr lang="en-US" altLang="ja-JP" sz="2800" i="1" smtClean="0">
                          <a:latin typeface="Cambria Math"/>
                        </a:rPr>
                        <m:t>′</m:t>
                      </m:r>
                      <m:d>
                        <m:dPr>
                          <m:ctrlPr>
                            <a:rPr lang="en-US" altLang="ja-JP" sz="2800" i="1">
                              <a:latin typeface="Cambria Math" panose="02040503050406030204" pitchFamily="18" charset="0"/>
                            </a:rPr>
                          </m:ctrlPr>
                        </m:dPr>
                        <m:e>
                          <m:r>
                            <a:rPr lang="en-US" altLang="ja-JP" sz="2800" b="0" i="1" smtClean="0">
                              <a:latin typeface="Cambria Math" panose="02040503050406030204" pitchFamily="18" charset="0"/>
                            </a:rPr>
                            <m:t>𝑗</m:t>
                          </m:r>
                        </m:e>
                      </m:d>
                      <m:r>
                        <a:rPr lang="en-US" altLang="ja-JP" sz="2800" i="1">
                          <a:latin typeface="Cambria Math"/>
                        </a:rPr>
                        <m:t>=</m:t>
                      </m:r>
                      <m:nary>
                        <m:naryPr>
                          <m:chr m:val="∑"/>
                          <m:ctrlPr>
                            <a:rPr lang="en-US" altLang="ja-JP" sz="2800" i="1">
                              <a:latin typeface="Cambria Math" panose="02040503050406030204" pitchFamily="18" charset="0"/>
                            </a:rPr>
                          </m:ctrlPr>
                        </m:naryPr>
                        <m:sub>
                          <m:r>
                            <m:rPr>
                              <m:brk m:alnAt="23"/>
                            </m:rPr>
                            <a:rPr lang="en-US" altLang="ja-JP" sz="2800" i="1">
                              <a:latin typeface="Cambria Math"/>
                            </a:rPr>
                            <m:t>𝑛</m:t>
                          </m:r>
                          <m:r>
                            <a:rPr lang="en-US" altLang="ja-JP" sz="2800" i="1">
                              <a:latin typeface="Cambria Math"/>
                            </a:rPr>
                            <m:t>=−</m:t>
                          </m:r>
                          <m:sSub>
                            <m:sSubPr>
                              <m:ctrlPr>
                                <a:rPr lang="en-US" altLang="ja-JP" sz="2800" i="1" smtClean="0">
                                  <a:latin typeface="Cambria Math" panose="02040503050406030204" pitchFamily="18" charset="0"/>
                                </a:rPr>
                              </m:ctrlPr>
                            </m:sSubPr>
                            <m:e>
                              <m:r>
                                <m:rPr>
                                  <m:brk m:alnAt="23"/>
                                </m:rPr>
                                <a:rPr lang="en-US" altLang="ja-JP" sz="2800" i="1">
                                  <a:latin typeface="Cambria Math"/>
                                </a:rPr>
                                <m:t>h</m:t>
                              </m:r>
                            </m:e>
                            <m:sub>
                              <m:r>
                                <m:rPr>
                                  <m:brk m:alnAt="23"/>
                                </m:rPr>
                                <a:rPr lang="en-US" altLang="ja-JP" sz="2800" i="1" smtClean="0">
                                  <a:latin typeface="Cambria Math"/>
                                </a:rPr>
                                <m:t>𝑥</m:t>
                              </m:r>
                            </m:sub>
                          </m:sSub>
                        </m:sub>
                        <m:sup>
                          <m:sSub>
                            <m:sSubPr>
                              <m:ctrlPr>
                                <a:rPr lang="en-US" altLang="ja-JP" sz="2800" i="1">
                                  <a:latin typeface="Cambria Math" panose="02040503050406030204" pitchFamily="18" charset="0"/>
                                </a:rPr>
                              </m:ctrlPr>
                            </m:sSubPr>
                            <m:e>
                              <m:r>
                                <m:rPr>
                                  <m:brk m:alnAt="23"/>
                                </m:rPr>
                                <a:rPr lang="en-US" altLang="ja-JP" sz="2800" i="1">
                                  <a:latin typeface="Cambria Math"/>
                                </a:rPr>
                                <m:t>h</m:t>
                              </m:r>
                            </m:e>
                            <m:sub>
                              <m:r>
                                <m:rPr>
                                  <m:brk m:alnAt="23"/>
                                </m:rPr>
                                <a:rPr lang="en-US" altLang="ja-JP" sz="2800" i="1">
                                  <a:latin typeface="Cambria Math"/>
                                </a:rPr>
                                <m:t>𝑥</m:t>
                              </m:r>
                            </m:sub>
                          </m:sSub>
                        </m:sup>
                        <m:e>
                          <m:r>
                            <a:rPr lang="en-US" altLang="ja-JP" sz="2800" i="1">
                              <a:latin typeface="Cambria Math"/>
                            </a:rPr>
                            <m:t>h</m:t>
                          </m:r>
                          <m:d>
                            <m:dPr>
                              <m:ctrlPr>
                                <a:rPr lang="en-US" altLang="ja-JP" sz="2800" i="1">
                                  <a:latin typeface="Cambria Math" panose="02040503050406030204" pitchFamily="18" charset="0"/>
                                </a:rPr>
                              </m:ctrlPr>
                            </m:dPr>
                            <m:e>
                              <m:r>
                                <a:rPr lang="en-US" altLang="ja-JP" sz="2800" i="1">
                                  <a:latin typeface="Cambria Math"/>
                                </a:rPr>
                                <m:t>𝑛</m:t>
                              </m:r>
                            </m:e>
                          </m:d>
                          <m:r>
                            <a:rPr lang="en-US" altLang="ja-JP" sz="2800" i="1">
                              <a:latin typeface="Cambria Math"/>
                            </a:rPr>
                            <m:t>  </m:t>
                          </m:r>
                          <m:r>
                            <a:rPr lang="en-US" altLang="ja-JP" sz="2800" i="1">
                              <a:latin typeface="Cambria Math"/>
                            </a:rPr>
                            <m:t>𝐼</m:t>
                          </m:r>
                          <m:d>
                            <m:dPr>
                              <m:ctrlPr>
                                <a:rPr lang="en-US" altLang="ja-JP" sz="2800" i="1">
                                  <a:latin typeface="Cambria Math" panose="02040503050406030204" pitchFamily="18" charset="0"/>
                                </a:rPr>
                              </m:ctrlPr>
                            </m:dPr>
                            <m:e>
                              <m:r>
                                <a:rPr lang="en-US" altLang="ja-JP" sz="2800" i="1">
                                  <a:latin typeface="Cambria Math"/>
                                </a:rPr>
                                <m:t>𝑗</m:t>
                              </m:r>
                              <m:r>
                                <a:rPr lang="en-US" altLang="ja-JP" sz="2800" i="1">
                                  <a:latin typeface="Cambria Math"/>
                                </a:rPr>
                                <m:t>+</m:t>
                              </m:r>
                              <m:r>
                                <a:rPr lang="en-US" altLang="ja-JP" sz="2800" i="1">
                                  <a:latin typeface="Cambria Math"/>
                                </a:rPr>
                                <m:t>𝑛</m:t>
                              </m:r>
                            </m:e>
                          </m:d>
                        </m:e>
                      </m:nary>
                    </m:oMath>
                  </m:oMathPara>
                </a14:m>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1146260" y="1796736"/>
                <a:ext cx="4615302" cy="1365887"/>
              </a:xfrm>
              <a:prstGeom prst="rect">
                <a:avLst/>
              </a:prstGeom>
              <a:blipFill>
                <a:blip r:embed="rId2"/>
                <a:stretch>
                  <a:fillRect/>
                </a:stretch>
              </a:blipFill>
            </p:spPr>
            <p:txBody>
              <a:bodyPr/>
              <a:lstStyle/>
              <a:p>
                <a:r>
                  <a:rPr lang="ja-JP" altLang="en-US">
                    <a:noFill/>
                  </a:rPr>
                  <a:t> </a:t>
                </a:r>
              </a:p>
            </p:txBody>
          </p:sp>
        </mc:Fallback>
      </mc:AlternateContent>
      <p:pic>
        <p:nvPicPr>
          <p:cNvPr id="39" name="図 38"/>
          <p:cNvPicPr>
            <a:picLocks noChangeAspect="1"/>
          </p:cNvPicPr>
          <p:nvPr/>
        </p:nvPicPr>
        <p:blipFill rotWithShape="1">
          <a:blip r:embed="rId3"/>
          <a:srcRect l="8892" t="29214" r="5142" b="13280"/>
          <a:stretch/>
        </p:blipFill>
        <p:spPr>
          <a:xfrm>
            <a:off x="385855" y="4191598"/>
            <a:ext cx="3520158" cy="1279517"/>
          </a:xfrm>
          <a:prstGeom prst="rect">
            <a:avLst/>
          </a:prstGeom>
        </p:spPr>
      </p:pic>
      <mc:AlternateContent xmlns:mc="http://schemas.openxmlformats.org/markup-compatibility/2006" xmlns:a14="http://schemas.microsoft.com/office/drawing/2010/main">
        <mc:Choice Requires="a14">
          <p:sp>
            <p:nvSpPr>
              <p:cNvPr id="3" name="正方形/長方形 2"/>
              <p:cNvSpPr/>
              <p:nvPr/>
            </p:nvSpPr>
            <p:spPr>
              <a:xfrm>
                <a:off x="1807658" y="5544650"/>
                <a:ext cx="1036053"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i="1">
                          <a:latin typeface="Cambria Math"/>
                        </a:rPr>
                        <m:t>𝐼</m:t>
                      </m:r>
                      <m:d>
                        <m:dPr>
                          <m:ctrlPr>
                            <a:rPr lang="en-US" altLang="ja-JP" sz="3600" i="1">
                              <a:latin typeface="Cambria Math" panose="02040503050406030204" pitchFamily="18" charset="0"/>
                            </a:rPr>
                          </m:ctrlPr>
                        </m:dPr>
                        <m:e>
                          <m:r>
                            <a:rPr lang="en-US" altLang="ja-JP" sz="3600" i="1">
                              <a:latin typeface="Cambria Math"/>
                            </a:rPr>
                            <m:t>𝑗</m:t>
                          </m:r>
                        </m:e>
                      </m:d>
                    </m:oMath>
                  </m:oMathPara>
                </a14:m>
                <a:endParaRPr lang="ja-JP" altLang="en-US" sz="3600" dirty="0"/>
              </a:p>
            </p:txBody>
          </p:sp>
        </mc:Choice>
        <mc:Fallback xmlns="">
          <p:sp>
            <p:nvSpPr>
              <p:cNvPr id="3" name="正方形/長方形 2"/>
              <p:cNvSpPr>
                <a:spLocks noRot="1" noChangeAspect="1" noMove="1" noResize="1" noEditPoints="1" noAdjustHandles="1" noChangeArrowheads="1" noChangeShapeType="1" noTextEdit="1"/>
              </p:cNvSpPr>
              <p:nvPr/>
            </p:nvSpPr>
            <p:spPr>
              <a:xfrm>
                <a:off x="1807658" y="5544650"/>
                <a:ext cx="1036053" cy="646331"/>
              </a:xfrm>
              <a:prstGeom prst="rect">
                <a:avLst/>
              </a:prstGeom>
              <a:blipFill>
                <a:blip r:embed="rId4"/>
                <a:stretch>
                  <a:fillRect/>
                </a:stretch>
              </a:blipFill>
            </p:spPr>
            <p:txBody>
              <a:bodyPr/>
              <a:lstStyle/>
              <a:p>
                <a:r>
                  <a:rPr lang="ja-JP" altLang="en-US">
                    <a:noFill/>
                  </a:rPr>
                  <a:t> </a:t>
                </a:r>
              </a:p>
            </p:txBody>
          </p:sp>
        </mc:Fallback>
      </mc:AlternateContent>
      <p:cxnSp>
        <p:nvCxnSpPr>
          <p:cNvPr id="42" name="直線矢印コネクタ 41"/>
          <p:cNvCxnSpPr/>
          <p:nvPr/>
        </p:nvCxnSpPr>
        <p:spPr>
          <a:xfrm>
            <a:off x="385855" y="5471115"/>
            <a:ext cx="3598316"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V="1">
            <a:off x="414135" y="3808429"/>
            <a:ext cx="0" cy="1748602"/>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4256392" y="5471115"/>
            <a:ext cx="2553288"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V="1">
            <a:off x="5533036" y="3808429"/>
            <a:ext cx="0" cy="1748602"/>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正方形/長方形 48"/>
              <p:cNvSpPr/>
              <p:nvPr/>
            </p:nvSpPr>
            <p:spPr>
              <a:xfrm>
                <a:off x="4985290" y="5544650"/>
                <a:ext cx="1095492"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i="1">
                          <a:latin typeface="Cambria Math"/>
                        </a:rPr>
                        <m:t>h</m:t>
                      </m:r>
                      <m:d>
                        <m:dPr>
                          <m:ctrlPr>
                            <a:rPr lang="en-US" altLang="ja-JP" sz="3200" i="1">
                              <a:latin typeface="Cambria Math" panose="02040503050406030204" pitchFamily="18" charset="0"/>
                            </a:rPr>
                          </m:ctrlPr>
                        </m:dPr>
                        <m:e>
                          <m:r>
                            <a:rPr lang="en-US" altLang="ja-JP" sz="3200" i="1">
                              <a:latin typeface="Cambria Math"/>
                            </a:rPr>
                            <m:t>𝑛</m:t>
                          </m:r>
                        </m:e>
                      </m:d>
                    </m:oMath>
                  </m:oMathPara>
                </a14:m>
                <a:endParaRPr lang="ja-JP" altLang="en-US" sz="3200" dirty="0"/>
              </a:p>
            </p:txBody>
          </p:sp>
        </mc:Choice>
        <mc:Fallback xmlns="">
          <p:sp>
            <p:nvSpPr>
              <p:cNvPr id="49" name="正方形/長方形 48"/>
              <p:cNvSpPr>
                <a:spLocks noRot="1" noChangeAspect="1" noMove="1" noResize="1" noEditPoints="1" noAdjustHandles="1" noChangeArrowheads="1" noChangeShapeType="1" noTextEdit="1"/>
              </p:cNvSpPr>
              <p:nvPr/>
            </p:nvSpPr>
            <p:spPr>
              <a:xfrm>
                <a:off x="4985290" y="5544650"/>
                <a:ext cx="1095492" cy="584775"/>
              </a:xfrm>
              <a:prstGeom prst="rect">
                <a:avLst/>
              </a:prstGeom>
              <a:blipFill>
                <a:blip r:embed="rId5"/>
                <a:stretch>
                  <a:fillRect/>
                </a:stretch>
              </a:blipFill>
            </p:spPr>
            <p:txBody>
              <a:bodyPr/>
              <a:lstStyle/>
              <a:p>
                <a:r>
                  <a:rPr lang="ja-JP" altLang="en-US">
                    <a:noFill/>
                  </a:rPr>
                  <a:t> </a:t>
                </a:r>
              </a:p>
            </p:txBody>
          </p:sp>
        </mc:Fallback>
      </mc:AlternateContent>
      <p:pic>
        <p:nvPicPr>
          <p:cNvPr id="50" name="図 49"/>
          <p:cNvPicPr>
            <a:picLocks noChangeAspect="1"/>
          </p:cNvPicPr>
          <p:nvPr/>
        </p:nvPicPr>
        <p:blipFill rotWithShape="1">
          <a:blip r:embed="rId6"/>
          <a:srcRect l="8832" t="31334" r="4740" b="13054"/>
          <a:stretch/>
        </p:blipFill>
        <p:spPr>
          <a:xfrm>
            <a:off x="8053744" y="4266030"/>
            <a:ext cx="3520158" cy="1279515"/>
          </a:xfrm>
          <a:prstGeom prst="rect">
            <a:avLst/>
          </a:prstGeom>
        </p:spPr>
      </p:pic>
      <p:cxnSp>
        <p:nvCxnSpPr>
          <p:cNvPr id="53" name="直線矢印コネクタ 52"/>
          <p:cNvCxnSpPr/>
          <p:nvPr/>
        </p:nvCxnSpPr>
        <p:spPr>
          <a:xfrm>
            <a:off x="8058599" y="5471115"/>
            <a:ext cx="3598316"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flipV="1">
            <a:off x="8086879" y="3808429"/>
            <a:ext cx="0" cy="1748602"/>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5" name="フリーフォーム 54"/>
          <p:cNvSpPr/>
          <p:nvPr/>
        </p:nvSpPr>
        <p:spPr>
          <a:xfrm>
            <a:off x="4251538" y="4811486"/>
            <a:ext cx="2427514" cy="620485"/>
          </a:xfrm>
          <a:custGeom>
            <a:avLst/>
            <a:gdLst>
              <a:gd name="connsiteX0" fmla="*/ 0 w 2427514"/>
              <a:gd name="connsiteY0" fmla="*/ 620485 h 620485"/>
              <a:gd name="connsiteX1" fmla="*/ 947057 w 2427514"/>
              <a:gd name="connsiteY1" fmla="*/ 620485 h 620485"/>
              <a:gd name="connsiteX2" fmla="*/ 947057 w 2427514"/>
              <a:gd name="connsiteY2" fmla="*/ 0 h 620485"/>
              <a:gd name="connsiteX3" fmla="*/ 1632857 w 2427514"/>
              <a:gd name="connsiteY3" fmla="*/ 0 h 620485"/>
              <a:gd name="connsiteX4" fmla="*/ 1632857 w 2427514"/>
              <a:gd name="connsiteY4" fmla="*/ 620485 h 620485"/>
              <a:gd name="connsiteX5" fmla="*/ 2427514 w 2427514"/>
              <a:gd name="connsiteY5" fmla="*/ 620485 h 62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7514" h="620485">
                <a:moveTo>
                  <a:pt x="0" y="620485"/>
                </a:moveTo>
                <a:lnTo>
                  <a:pt x="947057" y="620485"/>
                </a:lnTo>
                <a:lnTo>
                  <a:pt x="947057" y="0"/>
                </a:lnTo>
                <a:lnTo>
                  <a:pt x="1632857" y="0"/>
                </a:lnTo>
                <a:lnTo>
                  <a:pt x="1632857" y="620485"/>
                </a:lnTo>
                <a:lnTo>
                  <a:pt x="2427514" y="620485"/>
                </a:lnTo>
              </a:path>
            </a:pathLst>
          </a:cu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18044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4"/>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583605" y="3631368"/>
            <a:ext cx="1867965" cy="1948022"/>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正方形/長方形 5"/>
          <p:cNvSpPr/>
          <p:nvPr/>
        </p:nvSpPr>
        <p:spPr>
          <a:xfrm>
            <a:off x="8104866" y="3868993"/>
            <a:ext cx="1322817" cy="1382622"/>
          </a:xfrm>
          <a:prstGeom prst="rect">
            <a:avLst/>
          </a:prstGeom>
          <a:gradFill>
            <a:gsLst>
              <a:gs pos="0">
                <a:srgbClr val="FF0000"/>
              </a:gs>
              <a:gs pos="75000">
                <a:schemeClr val="bg1">
                  <a:lumMod val="0"/>
                  <a:lumOff val="100000"/>
                  <a:alpha val="22000"/>
                </a:schemeClr>
              </a:gs>
            </a:gsLst>
            <a:path path="circle">
              <a:fillToRect l="50000" t="50000" r="50000" b="50000"/>
            </a:path>
          </a:gradFill>
          <a:ln w="412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Picture 4"/>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836263" y="3631367"/>
            <a:ext cx="1864948" cy="194487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正方形/長方形 7"/>
          <p:cNvSpPr/>
          <p:nvPr/>
        </p:nvSpPr>
        <p:spPr>
          <a:xfrm>
            <a:off x="8626912" y="4440813"/>
            <a:ext cx="278992" cy="278992"/>
          </a:xfrm>
          <a:prstGeom prst="rect">
            <a:avLst/>
          </a:prstGeom>
          <a:noFill/>
          <a:ln w="412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1795965" y="4686832"/>
            <a:ext cx="853169" cy="525546"/>
          </a:xfrm>
          <a:prstGeom prst="rect">
            <a:avLst/>
          </a:prstGeom>
        </p:spPr>
        <p:txBody>
          <a:bodyPr wrap="none">
            <a:spAutoFit/>
          </a:bodyPr>
          <a:lstStyle/>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i="1" dirty="0" err="1">
                <a:latin typeface="メイリオ" panose="020B0604030504040204" pitchFamily="50" charset="-128"/>
                <a:ea typeface="メイリオ" panose="020B0604030504040204" pitchFamily="50" charset="-128"/>
                <a:cs typeface="メイリオ" panose="020B0604030504040204" pitchFamily="50" charset="-128"/>
              </a:rPr>
              <a:t>i,j</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0" name="正方形/長方形 9"/>
          <p:cNvSpPr/>
          <p:nvPr/>
        </p:nvSpPr>
        <p:spPr>
          <a:xfrm>
            <a:off x="1903229" y="4448789"/>
            <a:ext cx="278992" cy="278992"/>
          </a:xfrm>
          <a:prstGeom prst="rect">
            <a:avLst/>
          </a:prstGeom>
          <a:noFill/>
          <a:ln w="412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8495209" y="4678856"/>
            <a:ext cx="853169" cy="525546"/>
          </a:xfrm>
          <a:prstGeom prst="rect">
            <a:avLst/>
          </a:prstGeom>
        </p:spPr>
        <p:txBody>
          <a:bodyPr wrap="none">
            <a:spAutoFit/>
          </a:bodyPr>
          <a:lstStyle/>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i="1" dirty="0" err="1">
                <a:latin typeface="メイリオ" panose="020B0604030504040204" pitchFamily="50" charset="-128"/>
                <a:ea typeface="メイリオ" panose="020B0604030504040204" pitchFamily="50" charset="-128"/>
                <a:cs typeface="メイリオ" panose="020B0604030504040204" pitchFamily="50" charset="-128"/>
              </a:rPr>
              <a:t>i,j</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p>
        </p:txBody>
      </p:sp>
      <p:grpSp>
        <p:nvGrpSpPr>
          <p:cNvPr id="13" name="グループ化 12"/>
          <p:cNvGrpSpPr/>
          <p:nvPr/>
        </p:nvGrpSpPr>
        <p:grpSpPr>
          <a:xfrm>
            <a:off x="4586084" y="3631367"/>
            <a:ext cx="2591124" cy="1856535"/>
            <a:chOff x="3824793" y="4511663"/>
            <a:chExt cx="1972683" cy="1413423"/>
          </a:xfrm>
        </p:grpSpPr>
        <p:sp>
          <p:nvSpPr>
            <p:cNvPr id="14" name="正方形/長方形 13"/>
            <p:cNvSpPr/>
            <p:nvPr/>
          </p:nvSpPr>
          <p:spPr>
            <a:xfrm>
              <a:off x="3824793" y="4511663"/>
              <a:ext cx="915483" cy="957380"/>
            </a:xfrm>
            <a:prstGeom prst="rect">
              <a:avLst/>
            </a:prstGeom>
            <a:gradFill flip="none" rotWithShape="1">
              <a:gsLst>
                <a:gs pos="88333">
                  <a:schemeClr val="bg1"/>
                </a:gs>
                <a:gs pos="0">
                  <a:srgbClr val="FF0000"/>
                </a:gs>
                <a:gs pos="75000">
                  <a:schemeClr val="bg1"/>
                </a:gs>
              </a:gsLst>
              <a:path path="circle">
                <a:fillToRect l="50000" t="50000" r="50000" b="50000"/>
              </a:path>
              <a:tileRect/>
            </a:gradFill>
            <a:ln w="412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5" name="直線コネクタ 14"/>
            <p:cNvCxnSpPr/>
            <p:nvPr/>
          </p:nvCxnSpPr>
          <p:spPr>
            <a:xfrm>
              <a:off x="3825764" y="4707157"/>
              <a:ext cx="899572"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3825764" y="4516685"/>
              <a:ext cx="899572"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3825764" y="4897629"/>
              <a:ext cx="899572"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825764" y="5088101"/>
              <a:ext cx="899572"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3825764" y="5278573"/>
              <a:ext cx="899572"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3825764" y="5469043"/>
              <a:ext cx="899572"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rot="5400000">
              <a:off x="4079547" y="4990353"/>
              <a:ext cx="95738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rot="5400000">
              <a:off x="4261586" y="4990353"/>
              <a:ext cx="95738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rot="5400000">
              <a:off x="3897508" y="4990353"/>
              <a:ext cx="95738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rot="5400000">
              <a:off x="3715468" y="4990353"/>
              <a:ext cx="95738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rot="5400000">
              <a:off x="3533429" y="4990353"/>
              <a:ext cx="95738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rot="5400000">
              <a:off x="3351392" y="4990353"/>
              <a:ext cx="95738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7" name="左中かっこ 26"/>
            <p:cNvSpPr/>
            <p:nvPr/>
          </p:nvSpPr>
          <p:spPr>
            <a:xfrm flipH="1">
              <a:off x="4747411" y="4518013"/>
              <a:ext cx="228600" cy="957380"/>
            </a:xfrm>
            <a:prstGeom prst="leftBrace">
              <a:avLst>
                <a:gd name="adj1" fmla="val 7291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28" name="正方形/長方形 27"/>
                <p:cNvSpPr/>
                <p:nvPr/>
              </p:nvSpPr>
              <p:spPr>
                <a:xfrm>
                  <a:off x="4849011" y="4826472"/>
                  <a:ext cx="948465" cy="3579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1600">
                            <a:latin typeface="Cambria Math"/>
                          </a:rPr>
                          <m:t>2</m:t>
                        </m:r>
                        <m:sSub>
                          <m:sSubPr>
                            <m:ctrlPr>
                              <a:rPr lang="en-US" altLang="ja-JP" sz="1600" i="1">
                                <a:latin typeface="Cambria Math" panose="02040503050406030204" pitchFamily="18" charset="0"/>
                              </a:rPr>
                            </m:ctrlPr>
                          </m:sSubPr>
                          <m:e>
                            <m:r>
                              <m:rPr>
                                <m:brk m:alnAt="23"/>
                              </m:rPr>
                              <a:rPr lang="en-US" altLang="ja-JP" sz="1600" i="1">
                                <a:latin typeface="Cambria Math"/>
                              </a:rPr>
                              <m:t>h</m:t>
                            </m:r>
                          </m:e>
                          <m:sub>
                            <m:r>
                              <m:rPr>
                                <m:brk m:alnAt="23"/>
                              </m:rPr>
                              <a:rPr lang="en-US" altLang="ja-JP" sz="1600" i="1">
                                <a:latin typeface="Cambria Math"/>
                              </a:rPr>
                              <m:t>𝑦</m:t>
                            </m:r>
                          </m:sub>
                        </m:sSub>
                        <m:r>
                          <a:rPr lang="en-US" altLang="ja-JP" sz="1600" i="1">
                            <a:latin typeface="Cambria Math"/>
                          </a:rPr>
                          <m:t>+1</m:t>
                        </m:r>
                      </m:oMath>
                    </m:oMathPara>
                  </a14:m>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113" name="正方形/長方形 112"/>
                <p:cNvSpPr>
                  <a:spLocks noRot="1" noChangeAspect="1" noMove="1" noResize="1" noEditPoints="1" noAdjustHandles="1" noChangeArrowheads="1" noChangeShapeType="1" noTextEdit="1"/>
                </p:cNvSpPr>
                <p:nvPr/>
              </p:nvSpPr>
              <p:spPr>
                <a:xfrm>
                  <a:off x="4849011" y="4826472"/>
                  <a:ext cx="924419" cy="357983"/>
                </a:xfrm>
                <a:prstGeom prst="rect">
                  <a:avLst/>
                </a:prstGeom>
                <a:blipFill rotWithShape="1">
                  <a:blip r:embed="rId6"/>
                  <a:stretch>
                    <a:fillRect b="-344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正方形/長方形 28"/>
                <p:cNvSpPr/>
                <p:nvPr/>
              </p:nvSpPr>
              <p:spPr>
                <a:xfrm>
                  <a:off x="4234560" y="5555754"/>
                  <a:ext cx="10370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a:latin typeface="Cambria Math"/>
                          </a:rPr>
                          <m:t>2</m:t>
                        </m:r>
                        <m:sSub>
                          <m:sSubPr>
                            <m:ctrlPr>
                              <a:rPr lang="en-US" altLang="ja-JP" i="1">
                                <a:latin typeface="Cambria Math" panose="02040503050406030204" pitchFamily="18" charset="0"/>
                              </a:rPr>
                            </m:ctrlPr>
                          </m:sSubPr>
                          <m:e>
                            <m:r>
                              <m:rPr>
                                <m:brk m:alnAt="23"/>
                              </m:rPr>
                              <a:rPr lang="en-US" altLang="ja-JP" i="1">
                                <a:latin typeface="Cambria Math"/>
                              </a:rPr>
                              <m:t>h</m:t>
                            </m:r>
                          </m:e>
                          <m:sub>
                            <m:r>
                              <a:rPr lang="en-US" altLang="ja-JP" i="1">
                                <a:latin typeface="Cambria Math"/>
                              </a:rPr>
                              <m:t>𝑥</m:t>
                            </m:r>
                          </m:sub>
                        </m:sSub>
                        <m:r>
                          <a:rPr lang="en-US" altLang="ja-JP" i="1">
                            <a:latin typeface="Cambria Math"/>
                          </a:rPr>
                          <m:t>+1</m:t>
                        </m:r>
                      </m:oMath>
                    </m:oMathPara>
                  </a14:m>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114" name="正方形/長方形 113"/>
                <p:cNvSpPr>
                  <a:spLocks noRot="1" noChangeAspect="1" noMove="1" noResize="1" noEditPoints="1" noAdjustHandles="1" noChangeArrowheads="1" noChangeShapeType="1" noTextEdit="1"/>
                </p:cNvSpPr>
                <p:nvPr/>
              </p:nvSpPr>
              <p:spPr>
                <a:xfrm>
                  <a:off x="4234560" y="5555754"/>
                  <a:ext cx="1011431" cy="369332"/>
                </a:xfrm>
                <a:prstGeom prst="rect">
                  <a:avLst/>
                </a:prstGeom>
                <a:blipFill rotWithShape="1">
                  <a:blip r:embed="rId7"/>
                  <a:stretch>
                    <a:fillRect/>
                  </a:stretch>
                </a:blipFill>
              </p:spPr>
              <p:txBody>
                <a:bodyPr/>
                <a:lstStyle/>
                <a:p>
                  <a:r>
                    <a:rPr lang="ja-JP" altLang="en-US">
                      <a:noFill/>
                    </a:rPr>
                    <a:t> </a:t>
                  </a:r>
                </a:p>
              </p:txBody>
            </p:sp>
          </mc:Fallback>
        </mc:AlternateContent>
        <p:sp>
          <p:nvSpPr>
            <p:cNvPr id="30" name="左中かっこ 29"/>
            <p:cNvSpPr/>
            <p:nvPr/>
          </p:nvSpPr>
          <p:spPr>
            <a:xfrm rot="5400000" flipH="1">
              <a:off x="4198619" y="5101940"/>
              <a:ext cx="163288" cy="910194"/>
            </a:xfrm>
            <a:prstGeom prst="leftBrace">
              <a:avLst>
                <a:gd name="adj1" fmla="val 72916"/>
                <a:gd name="adj2" fmla="val 345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 name="タイトル 1"/>
          <p:cNvSpPr>
            <a:spLocks noGrp="1"/>
          </p:cNvSpPr>
          <p:nvPr>
            <p:ph type="title"/>
          </p:nvPr>
        </p:nvSpPr>
        <p:spPr>
          <a:xfrm>
            <a:off x="984570" y="394154"/>
            <a:ext cx="11071390" cy="733270"/>
          </a:xfrm>
        </p:spPr>
        <p:txBody>
          <a:bodyPr/>
          <a:lstStyle/>
          <a:p>
            <a:r>
              <a:rPr kumimoji="1" lang="ja-JP" altLang="en-US" dirty="0"/>
              <a:t>線形フィルタ</a:t>
            </a:r>
            <a:r>
              <a:rPr kumimoji="1" lang="en-US" altLang="ja-JP" dirty="0"/>
              <a:t>(2D)</a:t>
            </a:r>
            <a:r>
              <a:rPr kumimoji="1" lang="ja-JP" altLang="en-US" dirty="0"/>
              <a:t>とは</a:t>
            </a:r>
          </a:p>
        </p:txBody>
      </p:sp>
      <p:sp>
        <p:nvSpPr>
          <p:cNvPr id="4" name="コンテンツ プレースホルダー 2"/>
          <p:cNvSpPr txBox="1">
            <a:spLocks/>
          </p:cNvSpPr>
          <p:nvPr/>
        </p:nvSpPr>
        <p:spPr>
          <a:xfrm>
            <a:off x="984570" y="1210063"/>
            <a:ext cx="7917170" cy="5597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出力画素値を周囲画素の重み付和で計算するフィルタ</a:t>
            </a:r>
          </a:p>
        </p:txBody>
      </p:sp>
      <mc:AlternateContent xmlns:mc="http://schemas.openxmlformats.org/markup-compatibility/2006" xmlns:a14="http://schemas.microsoft.com/office/drawing/2010/main">
        <mc:Choice Requires="a14">
          <p:sp>
            <p:nvSpPr>
              <p:cNvPr id="5" name="テキスト ボックス 4"/>
              <p:cNvSpPr txBox="1"/>
              <p:nvPr/>
            </p:nvSpPr>
            <p:spPr>
              <a:xfrm>
                <a:off x="1146260" y="1796736"/>
                <a:ext cx="7164525" cy="1443793"/>
              </a:xfrm>
              <a:prstGeom prst="rect">
                <a:avLst/>
              </a:prstGeom>
              <a:solidFill>
                <a:schemeClr val="accent4">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800" i="1">
                          <a:latin typeface="Cambria Math"/>
                        </a:rPr>
                        <m:t>𝐼</m:t>
                      </m:r>
                      <m:r>
                        <a:rPr lang="en-US" altLang="ja-JP" sz="2800" i="1">
                          <a:latin typeface="Cambria Math"/>
                        </a:rPr>
                        <m:t>′</m:t>
                      </m:r>
                      <m:d>
                        <m:dPr>
                          <m:ctrlPr>
                            <a:rPr lang="en-US" altLang="ja-JP" sz="2800" i="1">
                              <a:latin typeface="Cambria Math" panose="02040503050406030204" pitchFamily="18" charset="0"/>
                            </a:rPr>
                          </m:ctrlPr>
                        </m:dPr>
                        <m:e>
                          <m:r>
                            <a:rPr lang="en-US" altLang="ja-JP" sz="2800" i="1">
                              <a:latin typeface="Cambria Math"/>
                            </a:rPr>
                            <m:t>𝑖</m:t>
                          </m:r>
                          <m:r>
                            <a:rPr lang="en-US" altLang="ja-JP" sz="2800" i="1">
                              <a:latin typeface="Cambria Math"/>
                            </a:rPr>
                            <m:t>,</m:t>
                          </m:r>
                          <m:r>
                            <a:rPr lang="en-US" altLang="ja-JP" sz="2800" i="1">
                              <a:latin typeface="Cambria Math"/>
                            </a:rPr>
                            <m:t>𝑗</m:t>
                          </m:r>
                        </m:e>
                      </m:d>
                      <m:r>
                        <a:rPr lang="en-US" altLang="ja-JP" sz="2800" i="1">
                          <a:latin typeface="Cambria Math"/>
                        </a:rPr>
                        <m:t>=</m:t>
                      </m:r>
                      <m:nary>
                        <m:naryPr>
                          <m:chr m:val="∑"/>
                          <m:ctrlPr>
                            <a:rPr lang="en-US" altLang="ja-JP" sz="2800" i="1">
                              <a:latin typeface="Cambria Math" panose="02040503050406030204" pitchFamily="18" charset="0"/>
                            </a:rPr>
                          </m:ctrlPr>
                        </m:naryPr>
                        <m:sub>
                          <m:r>
                            <m:rPr>
                              <m:brk m:alnAt="23"/>
                            </m:rPr>
                            <a:rPr lang="en-US" altLang="ja-JP" sz="2800" i="1">
                              <a:latin typeface="Cambria Math"/>
                            </a:rPr>
                            <m:t>𝑚</m:t>
                          </m:r>
                          <m:r>
                            <a:rPr lang="en-US" altLang="ja-JP" sz="2800" i="1">
                              <a:latin typeface="Cambria Math"/>
                            </a:rPr>
                            <m:t>=−</m:t>
                          </m:r>
                          <m:sSub>
                            <m:sSubPr>
                              <m:ctrlPr>
                                <a:rPr lang="en-US" altLang="ja-JP" sz="2800" i="1">
                                  <a:latin typeface="Cambria Math" panose="02040503050406030204" pitchFamily="18" charset="0"/>
                                </a:rPr>
                              </m:ctrlPr>
                            </m:sSubPr>
                            <m:e>
                              <m:r>
                                <m:rPr>
                                  <m:brk m:alnAt="23"/>
                                </m:rPr>
                                <a:rPr lang="en-US" altLang="ja-JP" sz="2800" i="1">
                                  <a:latin typeface="Cambria Math"/>
                                </a:rPr>
                                <m:t>h</m:t>
                              </m:r>
                            </m:e>
                            <m:sub>
                              <m:r>
                                <m:rPr>
                                  <m:brk m:alnAt="23"/>
                                </m:rPr>
                                <a:rPr lang="en-US" altLang="ja-JP" sz="2800" i="1">
                                  <a:latin typeface="Cambria Math"/>
                                </a:rPr>
                                <m:t>𝑦</m:t>
                              </m:r>
                            </m:sub>
                          </m:sSub>
                        </m:sub>
                        <m:sup>
                          <m:sSub>
                            <m:sSubPr>
                              <m:ctrlPr>
                                <a:rPr lang="en-US" altLang="ja-JP" sz="2800" i="1">
                                  <a:latin typeface="Cambria Math" panose="02040503050406030204" pitchFamily="18" charset="0"/>
                                </a:rPr>
                              </m:ctrlPr>
                            </m:sSubPr>
                            <m:e>
                              <m:r>
                                <m:rPr>
                                  <m:brk m:alnAt="23"/>
                                </m:rPr>
                                <a:rPr lang="en-US" altLang="ja-JP" sz="2800" i="1">
                                  <a:latin typeface="Cambria Math"/>
                                </a:rPr>
                                <m:t>h</m:t>
                              </m:r>
                            </m:e>
                            <m:sub>
                              <m:r>
                                <m:rPr>
                                  <m:brk m:alnAt="23"/>
                                </m:rPr>
                                <a:rPr lang="en-US" altLang="ja-JP" sz="2800" i="1">
                                  <a:latin typeface="Cambria Math"/>
                                </a:rPr>
                                <m:t>𝑦</m:t>
                              </m:r>
                            </m:sub>
                          </m:sSub>
                        </m:sup>
                        <m:e>
                          <m:nary>
                            <m:naryPr>
                              <m:chr m:val="∑"/>
                              <m:ctrlPr>
                                <a:rPr lang="en-US" altLang="ja-JP" sz="2800" i="1">
                                  <a:latin typeface="Cambria Math" panose="02040503050406030204" pitchFamily="18" charset="0"/>
                                </a:rPr>
                              </m:ctrlPr>
                            </m:naryPr>
                            <m:sub>
                              <m:r>
                                <m:rPr>
                                  <m:brk m:alnAt="23"/>
                                </m:rPr>
                                <a:rPr lang="en-US" altLang="ja-JP" sz="2800" i="1">
                                  <a:latin typeface="Cambria Math"/>
                                </a:rPr>
                                <m:t>𝑛</m:t>
                              </m:r>
                              <m:r>
                                <a:rPr lang="en-US" altLang="ja-JP" sz="2800" i="1">
                                  <a:latin typeface="Cambria Math"/>
                                </a:rPr>
                                <m:t>=−</m:t>
                              </m:r>
                              <m:sSub>
                                <m:sSubPr>
                                  <m:ctrlPr>
                                    <a:rPr lang="en-US" altLang="ja-JP" sz="2800" i="1">
                                      <a:latin typeface="Cambria Math" panose="02040503050406030204" pitchFamily="18" charset="0"/>
                                    </a:rPr>
                                  </m:ctrlPr>
                                </m:sSubPr>
                                <m:e>
                                  <m:r>
                                    <m:rPr>
                                      <m:brk m:alnAt="23"/>
                                    </m:rPr>
                                    <a:rPr lang="en-US" altLang="ja-JP" sz="2800" i="1">
                                      <a:latin typeface="Cambria Math"/>
                                    </a:rPr>
                                    <m:t>h</m:t>
                                  </m:r>
                                </m:e>
                                <m:sub>
                                  <m:r>
                                    <m:rPr>
                                      <m:brk m:alnAt="23"/>
                                    </m:rPr>
                                    <a:rPr lang="en-US" altLang="ja-JP" sz="2800" i="1">
                                      <a:latin typeface="Cambria Math"/>
                                    </a:rPr>
                                    <m:t>𝑥</m:t>
                                  </m:r>
                                </m:sub>
                              </m:sSub>
                            </m:sub>
                            <m:sup>
                              <m:sSub>
                                <m:sSubPr>
                                  <m:ctrlPr>
                                    <a:rPr lang="en-US" altLang="ja-JP" sz="2800" i="1">
                                      <a:latin typeface="Cambria Math" panose="02040503050406030204" pitchFamily="18" charset="0"/>
                                    </a:rPr>
                                  </m:ctrlPr>
                                </m:sSubPr>
                                <m:e>
                                  <m:r>
                                    <m:rPr>
                                      <m:brk m:alnAt="23"/>
                                    </m:rPr>
                                    <a:rPr lang="en-US" altLang="ja-JP" sz="2800" i="1">
                                      <a:latin typeface="Cambria Math"/>
                                    </a:rPr>
                                    <m:t>h</m:t>
                                  </m:r>
                                </m:e>
                                <m:sub>
                                  <m:r>
                                    <m:rPr>
                                      <m:brk m:alnAt="23"/>
                                    </m:rPr>
                                    <a:rPr lang="en-US" altLang="ja-JP" sz="2800" i="1">
                                      <a:latin typeface="Cambria Math"/>
                                    </a:rPr>
                                    <m:t>𝑥</m:t>
                                  </m:r>
                                </m:sub>
                              </m:sSub>
                            </m:sup>
                            <m:e>
                              <m:r>
                                <a:rPr lang="en-US" altLang="ja-JP" sz="2800" i="1">
                                  <a:latin typeface="Cambria Math"/>
                                </a:rPr>
                                <m:t>h</m:t>
                              </m:r>
                              <m:d>
                                <m:dPr>
                                  <m:ctrlPr>
                                    <a:rPr lang="en-US" altLang="ja-JP" sz="2800" i="1">
                                      <a:latin typeface="Cambria Math" panose="02040503050406030204" pitchFamily="18" charset="0"/>
                                    </a:rPr>
                                  </m:ctrlPr>
                                </m:dPr>
                                <m:e>
                                  <m:r>
                                    <a:rPr lang="en-US" altLang="ja-JP" sz="2800" i="1">
                                      <a:latin typeface="Cambria Math"/>
                                    </a:rPr>
                                    <m:t>𝑚</m:t>
                                  </m:r>
                                  <m:r>
                                    <a:rPr lang="en-US" altLang="ja-JP" sz="2800" i="1">
                                      <a:latin typeface="Cambria Math"/>
                                    </a:rPr>
                                    <m:t>, </m:t>
                                  </m:r>
                                  <m:r>
                                    <a:rPr lang="en-US" altLang="ja-JP" sz="2800" i="1">
                                      <a:latin typeface="Cambria Math"/>
                                    </a:rPr>
                                    <m:t>𝑛</m:t>
                                  </m:r>
                                </m:e>
                              </m:d>
                              <m:r>
                                <a:rPr lang="en-US" altLang="ja-JP" sz="2800" i="1">
                                  <a:latin typeface="Cambria Math"/>
                                </a:rPr>
                                <m:t>  </m:t>
                              </m:r>
                              <m:r>
                                <a:rPr lang="en-US" altLang="ja-JP" sz="2800" i="1">
                                  <a:latin typeface="Cambria Math"/>
                                </a:rPr>
                                <m:t>𝐼</m:t>
                              </m:r>
                              <m:d>
                                <m:dPr>
                                  <m:ctrlPr>
                                    <a:rPr lang="en-US" altLang="ja-JP" sz="2800" i="1">
                                      <a:latin typeface="Cambria Math" panose="02040503050406030204" pitchFamily="18" charset="0"/>
                                    </a:rPr>
                                  </m:ctrlPr>
                                </m:dPr>
                                <m:e>
                                  <m:r>
                                    <a:rPr lang="en-US" altLang="ja-JP" sz="2800" i="1">
                                      <a:latin typeface="Cambria Math"/>
                                    </a:rPr>
                                    <m:t>𝑖</m:t>
                                  </m:r>
                                  <m:r>
                                    <a:rPr lang="en-US" altLang="ja-JP" sz="2800" i="1">
                                      <a:latin typeface="Cambria Math"/>
                                    </a:rPr>
                                    <m:t>+</m:t>
                                  </m:r>
                                  <m:r>
                                    <a:rPr lang="en-US" altLang="ja-JP" sz="2800" i="1">
                                      <a:latin typeface="Cambria Math"/>
                                    </a:rPr>
                                    <m:t>𝑚</m:t>
                                  </m:r>
                                  <m:r>
                                    <a:rPr lang="en-US" altLang="ja-JP" sz="2800" i="1">
                                      <a:latin typeface="Cambria Math"/>
                                    </a:rPr>
                                    <m:t>, </m:t>
                                  </m:r>
                                  <m:r>
                                    <a:rPr lang="en-US" altLang="ja-JP" sz="2800" i="1">
                                      <a:latin typeface="Cambria Math"/>
                                    </a:rPr>
                                    <m:t>𝑗</m:t>
                                  </m:r>
                                  <m:r>
                                    <a:rPr lang="en-US" altLang="ja-JP" sz="2800" i="1">
                                      <a:latin typeface="Cambria Math"/>
                                    </a:rPr>
                                    <m:t>+</m:t>
                                  </m:r>
                                  <m:r>
                                    <a:rPr lang="en-US" altLang="ja-JP" sz="2800" i="1">
                                      <a:latin typeface="Cambria Math"/>
                                    </a:rPr>
                                    <m:t>𝑛</m:t>
                                  </m:r>
                                </m:e>
                              </m:d>
                            </m:e>
                          </m:nary>
                        </m:e>
                      </m:nary>
                    </m:oMath>
                  </m:oMathPara>
                </a14:m>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1146260" y="1796736"/>
                <a:ext cx="7164525" cy="1443793"/>
              </a:xfrm>
              <a:prstGeom prst="rect">
                <a:avLst/>
              </a:prstGeom>
              <a:blipFill rotWithShape="0">
                <a:blip r:embed="rId8"/>
                <a:stretch>
                  <a:fillRect/>
                </a:stretch>
              </a:blipFill>
            </p:spPr>
            <p:txBody>
              <a:bodyPr/>
              <a:lstStyle/>
              <a:p>
                <a:r>
                  <a:rPr lang="ja-JP" altLang="en-US">
                    <a:noFill/>
                  </a:rPr>
                  <a:t> </a:t>
                </a:r>
              </a:p>
            </p:txBody>
          </p:sp>
        </mc:Fallback>
      </mc:AlternateContent>
      <p:sp>
        <p:nvSpPr>
          <p:cNvPr id="12" name="正方形/長方形 11"/>
          <p:cNvSpPr/>
          <p:nvPr/>
        </p:nvSpPr>
        <p:spPr>
          <a:xfrm>
            <a:off x="1070252" y="5563491"/>
            <a:ext cx="1415772" cy="830997"/>
          </a:xfrm>
          <a:prstGeom prst="rect">
            <a:avLst/>
          </a:prstGeom>
        </p:spPr>
        <p:txBody>
          <a:bodyPr wrap="none">
            <a:spAutoFit/>
          </a:bodyPr>
          <a:lstStyle/>
          <a:p>
            <a:pPr algn="ctr"/>
            <a:r>
              <a:rPr lang="en-US" altLang="ja-JP" sz="2400" i="1" dirty="0">
                <a:latin typeface="メイリオ" panose="020B0604030504040204" pitchFamily="50" charset="-128"/>
                <a:ea typeface="メイリオ" panose="020B0604030504040204" pitchFamily="50" charset="-128"/>
                <a:cs typeface="メイリオ" panose="020B0604030504040204" pitchFamily="50" charset="-128"/>
              </a:rPr>
              <a:t>I’</a:t>
            </a:r>
            <a:r>
              <a:rPr lang="en-US" altLang="ja-JP" sz="2400" i="1" baseline="-250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i="1" dirty="0" err="1">
                <a:latin typeface="メイリオ" panose="020B0604030504040204" pitchFamily="50" charset="-128"/>
                <a:ea typeface="メイリオ" panose="020B0604030504040204" pitchFamily="50" charset="-128"/>
                <a:cs typeface="メイリオ" panose="020B0604030504040204" pitchFamily="50" charset="-128"/>
              </a:rPr>
              <a:t>i,j</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a:t>
            </a:r>
          </a:p>
          <a:p>
            <a:pPr algn="ct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出力画像</a:t>
            </a:r>
          </a:p>
        </p:txBody>
      </p:sp>
      <p:sp>
        <p:nvSpPr>
          <p:cNvPr id="31" name="正方形/長方形 30"/>
          <p:cNvSpPr/>
          <p:nvPr/>
        </p:nvSpPr>
        <p:spPr>
          <a:xfrm>
            <a:off x="4439558" y="5346515"/>
            <a:ext cx="1415772" cy="830997"/>
          </a:xfrm>
          <a:prstGeom prst="rect">
            <a:avLst/>
          </a:prstGeom>
        </p:spPr>
        <p:txBody>
          <a:bodyPr wrap="none">
            <a:spAutoFit/>
          </a:bodyPr>
          <a:lstStyle/>
          <a:p>
            <a:pPr algn="ctr"/>
            <a:r>
              <a:rPr lang="en-US" altLang="ja-JP" sz="2400" i="1" dirty="0">
                <a:latin typeface="メイリオ" panose="020B0604030504040204" pitchFamily="50" charset="-128"/>
                <a:ea typeface="メイリオ" panose="020B0604030504040204" pitchFamily="50" charset="-128"/>
                <a:cs typeface="メイリオ" panose="020B0604030504040204" pitchFamily="50" charset="-128"/>
              </a:rPr>
              <a:t>h</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i="1" dirty="0" err="1">
                <a:latin typeface="メイリオ" panose="020B0604030504040204" pitchFamily="50" charset="-128"/>
                <a:ea typeface="メイリオ" panose="020B0604030504040204" pitchFamily="50" charset="-128"/>
                <a:cs typeface="メイリオ" panose="020B0604030504040204" pitchFamily="50" charset="-128"/>
              </a:rPr>
              <a:t>i,j</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t>
            </a:r>
          </a:p>
          <a:p>
            <a:pPr algn="ct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フィルタ</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2" name="直線コネクタ 31"/>
          <p:cNvCxnSpPr/>
          <p:nvPr/>
        </p:nvCxnSpPr>
        <p:spPr>
          <a:xfrm>
            <a:off x="1308100" y="2851150"/>
            <a:ext cx="7683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4757143" y="2851150"/>
            <a:ext cx="7683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6118032" y="2851150"/>
            <a:ext cx="18385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コネクタ 34"/>
          <p:cNvCxnSpPr>
            <a:stCxn id="7" idx="0"/>
          </p:cNvCxnSpPr>
          <p:nvPr/>
        </p:nvCxnSpPr>
        <p:spPr>
          <a:xfrm flipH="1" flipV="1">
            <a:off x="1648570" y="2851153"/>
            <a:ext cx="120167" cy="780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コネクタ 35"/>
          <p:cNvCxnSpPr>
            <a:stCxn id="14" idx="0"/>
          </p:cNvCxnSpPr>
          <p:nvPr/>
        </p:nvCxnSpPr>
        <p:spPr>
          <a:xfrm flipH="1" flipV="1">
            <a:off x="5083444" y="2820692"/>
            <a:ext cx="103885" cy="810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H="1" flipV="1">
            <a:off x="7037292" y="2851151"/>
            <a:ext cx="1415531" cy="780217"/>
          </a:xfrm>
          <a:prstGeom prst="line">
            <a:avLst/>
          </a:prstGeom>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7849185" y="5563491"/>
            <a:ext cx="1415772" cy="830997"/>
          </a:xfrm>
          <a:prstGeom prst="rect">
            <a:avLst/>
          </a:prstGeom>
        </p:spPr>
        <p:txBody>
          <a:bodyPr wrap="none">
            <a:spAutoFit/>
          </a:bodyPr>
          <a:lstStyle/>
          <a:p>
            <a:pPr algn="ctr"/>
            <a:r>
              <a:rPr lang="en-US" altLang="ja-JP" sz="2400" i="1" dirty="0">
                <a:latin typeface="メイリオ" panose="020B0604030504040204" pitchFamily="50" charset="-128"/>
                <a:ea typeface="メイリオ" panose="020B0604030504040204" pitchFamily="50" charset="-128"/>
                <a:cs typeface="メイリオ" panose="020B0604030504040204" pitchFamily="50" charset="-128"/>
              </a:rPr>
              <a:t>I</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i="1" dirty="0" err="1">
                <a:latin typeface="メイリオ" panose="020B0604030504040204" pitchFamily="50" charset="-128"/>
                <a:ea typeface="メイリオ" panose="020B0604030504040204" pitchFamily="50" charset="-128"/>
                <a:cs typeface="メイリオ" panose="020B0604030504040204" pitchFamily="50" charset="-128"/>
              </a:rPr>
              <a:t>i,j</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t>
            </a:r>
          </a:p>
          <a:p>
            <a:pPr algn="ct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入力画像</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10107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4713" y="252640"/>
            <a:ext cx="11071390" cy="733270"/>
          </a:xfrm>
        </p:spPr>
        <p:txBody>
          <a:bodyPr/>
          <a:lstStyle/>
          <a:p>
            <a:r>
              <a:rPr kumimoji="1" lang="en-US" altLang="ja-JP" dirty="0"/>
              <a:t>Convolution(</a:t>
            </a:r>
            <a:r>
              <a:rPr kumimoji="1" lang="ja-JP" altLang="en-US" dirty="0"/>
              <a:t>畳み込み</a:t>
            </a:r>
            <a:r>
              <a:rPr kumimoji="1" lang="en-US" altLang="ja-JP" dirty="0"/>
              <a:t>)</a:t>
            </a:r>
            <a:r>
              <a:rPr kumimoji="1" lang="ja-JP" altLang="en-US" dirty="0"/>
              <a:t>とは</a:t>
            </a:r>
          </a:p>
        </p:txBody>
      </p:sp>
      <p:sp>
        <p:nvSpPr>
          <p:cNvPr id="4" name="コンテンツ プレースホルダー 2"/>
          <p:cNvSpPr txBox="1">
            <a:spLocks/>
          </p:cNvSpPr>
          <p:nvPr/>
        </p:nvSpPr>
        <p:spPr>
          <a:xfrm>
            <a:off x="494711" y="1253604"/>
            <a:ext cx="11359831" cy="20774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400" dirty="0">
                <a:latin typeface="Times New Roman" panose="02020603050405020304" pitchFamily="18" charset="0"/>
                <a:ea typeface="メイリオ" panose="020B0604030504040204" pitchFamily="50" charset="-128"/>
                <a:cs typeface="Times New Roman" panose="02020603050405020304" pitchFamily="18" charset="0"/>
              </a:rPr>
              <a:t>二つの関数 </a:t>
            </a:r>
            <a:r>
              <a:rPr lang="en-US" altLang="ja-JP" sz="2400" i="1" dirty="0">
                <a:latin typeface="Times New Roman" panose="02020603050405020304" pitchFamily="18" charset="0"/>
                <a:ea typeface="メイリオ" panose="020B0604030504040204" pitchFamily="50" charset="-128"/>
                <a:cs typeface="Times New Roman" panose="02020603050405020304" pitchFamily="18" charset="0"/>
              </a:rPr>
              <a:t>f </a:t>
            </a: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a:t>
            </a:r>
            <a:r>
              <a:rPr lang="en-US" altLang="ja-JP" sz="2400" i="1" dirty="0">
                <a:latin typeface="Times New Roman" panose="02020603050405020304" pitchFamily="18" charset="0"/>
                <a:ea typeface="メイリオ" panose="020B0604030504040204" pitchFamily="50" charset="-128"/>
                <a:cs typeface="Times New Roman" panose="02020603050405020304" pitchFamily="18" charset="0"/>
              </a:rPr>
              <a:t>t</a:t>
            </a: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2400" i="1" dirty="0">
                <a:latin typeface="Times New Roman" panose="02020603050405020304" pitchFamily="18" charset="0"/>
                <a:ea typeface="メイリオ" panose="020B0604030504040204" pitchFamily="50" charset="-128"/>
                <a:cs typeface="Times New Roman" panose="02020603050405020304" pitchFamily="18" charset="0"/>
              </a:rPr>
              <a:t>g</a:t>
            </a: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a:t>
            </a:r>
            <a:r>
              <a:rPr lang="en-US" altLang="ja-JP" sz="2400" i="1" dirty="0">
                <a:latin typeface="Times New Roman" panose="02020603050405020304" pitchFamily="18" charset="0"/>
                <a:ea typeface="メイリオ" panose="020B0604030504040204" pitchFamily="50" charset="-128"/>
                <a:cs typeface="Times New Roman" panose="02020603050405020304" pitchFamily="18" charset="0"/>
              </a:rPr>
              <a:t>t</a:t>
            </a: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a:t>
            </a:r>
            <a:r>
              <a:rPr lang="en-US" altLang="ja-JP" sz="2400" i="1" dirty="0">
                <a:latin typeface="Times New Roman" panose="02020603050405020304" pitchFamily="18" charset="0"/>
                <a:ea typeface="メイリオ" panose="020B0604030504040204" pitchFamily="50" charset="-128"/>
                <a:cs typeface="Times New Roman" panose="02020603050405020304" pitchFamily="18" charset="0"/>
              </a:rPr>
              <a:t>  </a:t>
            </a:r>
            <a:r>
              <a:rPr lang="ja-JP" altLang="en-US" sz="2400" i="1">
                <a:latin typeface="Times New Roman" panose="02020603050405020304" pitchFamily="18" charset="0"/>
                <a:ea typeface="メイリオ" panose="020B0604030504040204" pitchFamily="50" charset="-128"/>
                <a:cs typeface="Times New Roman" panose="02020603050405020304" pitchFamily="18" charset="0"/>
              </a:rPr>
              <a:t>に対する演算</a:t>
            </a:r>
            <a:r>
              <a:rPr lang="ja-JP" altLang="en-US" sz="2400" i="1" dirty="0">
                <a:latin typeface="Times New Roman" panose="02020603050405020304" pitchFamily="18" charset="0"/>
                <a:ea typeface="メイリオ" panose="020B0604030504040204" pitchFamily="50" charset="-128"/>
                <a:cs typeface="Times New Roman" panose="02020603050405020304" pitchFamily="18" charset="0"/>
              </a:rPr>
              <a:t>で以下の通り定義される</a:t>
            </a:r>
            <a:endParaRPr lang="en-US" altLang="ja-JP" sz="2400" i="1" dirty="0">
              <a:latin typeface="Times New Roman" panose="02020603050405020304" pitchFamily="18" charset="0"/>
              <a:ea typeface="メイリオ" panose="020B0604030504040204" pitchFamily="50"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9" name="テキスト ボックス 38"/>
              <p:cNvSpPr txBox="1"/>
              <p:nvPr/>
            </p:nvSpPr>
            <p:spPr>
              <a:xfrm>
                <a:off x="2412720" y="1948803"/>
                <a:ext cx="7417800" cy="1420389"/>
              </a:xfrm>
              <a:prstGeom prst="rect">
                <a:avLst/>
              </a:prstGeom>
              <a:solidFill>
                <a:schemeClr val="accent4">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altLang="ja-JP" sz="4000" b="0" i="1" smtClean="0">
                              <a:latin typeface="Cambria Math" panose="02040503050406030204" pitchFamily="18" charset="0"/>
                            </a:rPr>
                          </m:ctrlPr>
                        </m:dPr>
                        <m:e>
                          <m:r>
                            <a:rPr lang="en-US" altLang="ja-JP" sz="4000" b="0" i="1" smtClean="0">
                              <a:latin typeface="Cambria Math" panose="02040503050406030204" pitchFamily="18" charset="0"/>
                            </a:rPr>
                            <m:t>𝑓</m:t>
                          </m:r>
                          <m:r>
                            <a:rPr lang="en-US" altLang="ja-JP" sz="4000" b="0" i="1" smtClean="0">
                              <a:latin typeface="Cambria Math" panose="02040503050406030204" pitchFamily="18" charset="0"/>
                            </a:rPr>
                            <m:t>∗</m:t>
                          </m:r>
                          <m:r>
                            <a:rPr lang="en-US" altLang="ja-JP" sz="4000" b="0" i="1" smtClean="0">
                              <a:latin typeface="Cambria Math" panose="02040503050406030204" pitchFamily="18" charset="0"/>
                            </a:rPr>
                            <m:t>𝑔</m:t>
                          </m:r>
                        </m:e>
                      </m:d>
                      <m:d>
                        <m:dPr>
                          <m:ctrlPr>
                            <a:rPr lang="en-US" altLang="ja-JP" sz="4000" b="0" i="1" smtClean="0">
                              <a:latin typeface="Cambria Math" panose="02040503050406030204" pitchFamily="18" charset="0"/>
                            </a:rPr>
                          </m:ctrlPr>
                        </m:dPr>
                        <m:e>
                          <m:r>
                            <a:rPr lang="en-US" altLang="ja-JP" sz="4000" b="0" i="1" smtClean="0">
                              <a:latin typeface="Cambria Math" panose="02040503050406030204" pitchFamily="18" charset="0"/>
                            </a:rPr>
                            <m:t>𝑥</m:t>
                          </m:r>
                        </m:e>
                      </m:d>
                      <m:r>
                        <a:rPr lang="en-US" altLang="ja-JP" sz="4000" b="0" i="1" smtClean="0">
                          <a:latin typeface="Cambria Math" panose="02040503050406030204" pitchFamily="18" charset="0"/>
                        </a:rPr>
                        <m:t>=</m:t>
                      </m:r>
                      <m:nary>
                        <m:naryPr>
                          <m:ctrlPr>
                            <a:rPr lang="en-US" altLang="ja-JP" sz="4000" b="0" i="1" smtClean="0">
                              <a:latin typeface="Cambria Math" panose="02040503050406030204" pitchFamily="18" charset="0"/>
                            </a:rPr>
                          </m:ctrlPr>
                        </m:naryPr>
                        <m:sub>
                          <m:r>
                            <m:rPr>
                              <m:brk m:alnAt="23"/>
                            </m:rPr>
                            <a:rPr lang="en-US" altLang="ja-JP" sz="4000" b="0" i="1" smtClean="0">
                              <a:latin typeface="Cambria Math" panose="02040503050406030204" pitchFamily="18" charset="0"/>
                            </a:rPr>
                            <m:t>−</m:t>
                          </m:r>
                          <m:r>
                            <a:rPr lang="en-US" altLang="ja-JP" sz="4000" b="0" i="1" smtClean="0">
                              <a:latin typeface="Cambria Math" panose="02040503050406030204" pitchFamily="18" charset="0"/>
                            </a:rPr>
                            <m:t>∞</m:t>
                          </m:r>
                        </m:sub>
                        <m:sup>
                          <m:r>
                            <a:rPr lang="en-US" altLang="ja-JP" sz="4000" i="1">
                              <a:latin typeface="Cambria Math" panose="02040503050406030204" pitchFamily="18" charset="0"/>
                            </a:rPr>
                            <m:t>∞</m:t>
                          </m:r>
                        </m:sup>
                        <m:e>
                          <m:r>
                            <a:rPr lang="en-US" altLang="ja-JP" sz="4000" b="0" i="1" smtClean="0">
                              <a:latin typeface="Cambria Math" panose="02040503050406030204" pitchFamily="18" charset="0"/>
                            </a:rPr>
                            <m:t>𝑓</m:t>
                          </m:r>
                          <m:d>
                            <m:dPr>
                              <m:ctrlPr>
                                <a:rPr lang="en-US" altLang="ja-JP" sz="4000" b="0" i="1" smtClean="0">
                                  <a:latin typeface="Cambria Math" panose="02040503050406030204" pitchFamily="18" charset="0"/>
                                </a:rPr>
                              </m:ctrlPr>
                            </m:dPr>
                            <m:e>
                              <m:r>
                                <a:rPr lang="en-US" altLang="ja-JP" sz="4000" b="0" i="1" smtClean="0">
                                  <a:latin typeface="Cambria Math" panose="02040503050406030204" pitchFamily="18" charset="0"/>
                                </a:rPr>
                                <m:t>𝑡</m:t>
                              </m:r>
                            </m:e>
                          </m:d>
                          <m:r>
                            <a:rPr lang="en-US" altLang="ja-JP" sz="4000" b="0" i="1" smtClean="0">
                              <a:latin typeface="Cambria Math" panose="02040503050406030204" pitchFamily="18" charset="0"/>
                            </a:rPr>
                            <m:t>𝑔</m:t>
                          </m:r>
                          <m:d>
                            <m:dPr>
                              <m:ctrlPr>
                                <a:rPr lang="en-US" altLang="ja-JP" sz="4000" b="0" i="1" smtClean="0">
                                  <a:latin typeface="Cambria Math" panose="02040503050406030204" pitchFamily="18" charset="0"/>
                                </a:rPr>
                              </m:ctrlPr>
                            </m:dPr>
                            <m:e>
                              <m:r>
                                <a:rPr lang="en-US" altLang="ja-JP" sz="4000" b="0" i="1" smtClean="0">
                                  <a:latin typeface="Cambria Math" panose="02040503050406030204" pitchFamily="18" charset="0"/>
                                </a:rPr>
                                <m:t>𝑥</m:t>
                              </m:r>
                              <m:r>
                                <a:rPr lang="en-US" altLang="ja-JP" sz="4000" b="0" i="1" smtClean="0">
                                  <a:latin typeface="Cambria Math" panose="02040503050406030204" pitchFamily="18" charset="0"/>
                                </a:rPr>
                                <m:t>−</m:t>
                              </m:r>
                              <m:r>
                                <a:rPr lang="en-US" altLang="ja-JP" sz="4000" b="0" i="1" smtClean="0">
                                  <a:latin typeface="Cambria Math" panose="02040503050406030204" pitchFamily="18" charset="0"/>
                                </a:rPr>
                                <m:t>𝑡</m:t>
                              </m:r>
                            </m:e>
                          </m:d>
                          <m:r>
                            <a:rPr lang="en-US" altLang="ja-JP" sz="4000" b="0" i="1" smtClean="0">
                              <a:latin typeface="Cambria Math" panose="02040503050406030204" pitchFamily="18" charset="0"/>
                            </a:rPr>
                            <m:t>𝑑𝑡</m:t>
                          </m:r>
                        </m:e>
                      </m:nary>
                    </m:oMath>
                  </m:oMathPara>
                </a14:m>
                <a:endParaRPr lang="en-US" altLang="ja-JP" sz="40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2412720" y="1948803"/>
                <a:ext cx="7417800" cy="1420389"/>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p:cNvSpPr txBox="1"/>
              <p:nvPr/>
            </p:nvSpPr>
            <p:spPr>
              <a:xfrm>
                <a:off x="2412720" y="3742804"/>
                <a:ext cx="7684219" cy="1770678"/>
              </a:xfrm>
              <a:prstGeom prst="rect">
                <a:avLst/>
              </a:prstGeom>
              <a:solidFill>
                <a:schemeClr val="accent4">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altLang="ja-JP" sz="4000" b="0" i="1" smtClean="0">
                              <a:latin typeface="Cambria Math" panose="02040503050406030204" pitchFamily="18" charset="0"/>
                            </a:rPr>
                          </m:ctrlPr>
                        </m:dPr>
                        <m:e>
                          <m:r>
                            <a:rPr lang="en-US" altLang="ja-JP" sz="4000" b="0" i="1" smtClean="0">
                              <a:latin typeface="Cambria Math" panose="02040503050406030204" pitchFamily="18" charset="0"/>
                            </a:rPr>
                            <m:t>𝑓</m:t>
                          </m:r>
                          <m:r>
                            <a:rPr lang="en-US" altLang="ja-JP" sz="4000" b="0" i="1" smtClean="0">
                              <a:latin typeface="Cambria Math" panose="02040503050406030204" pitchFamily="18" charset="0"/>
                            </a:rPr>
                            <m:t>∗</m:t>
                          </m:r>
                          <m:r>
                            <a:rPr lang="en-US" altLang="ja-JP" sz="4000" b="0" i="1" smtClean="0">
                              <a:latin typeface="Cambria Math" panose="02040503050406030204" pitchFamily="18" charset="0"/>
                            </a:rPr>
                            <m:t>𝑔</m:t>
                          </m:r>
                        </m:e>
                      </m:d>
                      <m:d>
                        <m:dPr>
                          <m:ctrlPr>
                            <a:rPr lang="en-US" altLang="ja-JP" sz="4000" b="0" i="1" smtClean="0">
                              <a:latin typeface="Cambria Math" panose="02040503050406030204" pitchFamily="18" charset="0"/>
                            </a:rPr>
                          </m:ctrlPr>
                        </m:dPr>
                        <m:e>
                          <m:r>
                            <a:rPr lang="en-US" altLang="ja-JP" sz="4000" b="0" i="1" smtClean="0">
                              <a:latin typeface="Cambria Math" panose="02040503050406030204" pitchFamily="18" charset="0"/>
                            </a:rPr>
                            <m:t>𝑛</m:t>
                          </m:r>
                        </m:e>
                      </m:d>
                      <m:r>
                        <a:rPr lang="en-US" altLang="ja-JP" sz="4000" b="0" i="1" smtClean="0">
                          <a:latin typeface="Cambria Math" panose="02040503050406030204" pitchFamily="18" charset="0"/>
                        </a:rPr>
                        <m:t>=</m:t>
                      </m:r>
                      <m:nary>
                        <m:naryPr>
                          <m:chr m:val="∑"/>
                          <m:ctrlPr>
                            <a:rPr lang="en-US" altLang="ja-JP" sz="4000" b="0" i="1" smtClean="0">
                              <a:latin typeface="Cambria Math" panose="02040503050406030204" pitchFamily="18" charset="0"/>
                            </a:rPr>
                          </m:ctrlPr>
                        </m:naryPr>
                        <m:sub>
                          <m:r>
                            <m:rPr>
                              <m:brk m:alnAt="23"/>
                            </m:rPr>
                            <a:rPr lang="en-US" altLang="ja-JP" sz="4000" b="0" i="1" smtClean="0">
                              <a:latin typeface="Cambria Math" panose="02040503050406030204" pitchFamily="18" charset="0"/>
                            </a:rPr>
                            <m:t>𝑘</m:t>
                          </m:r>
                          <m:r>
                            <a:rPr lang="en-US" altLang="ja-JP" sz="4000" b="0" i="1" smtClean="0">
                              <a:latin typeface="Cambria Math" panose="02040503050406030204" pitchFamily="18" charset="0"/>
                            </a:rPr>
                            <m:t>=−∞</m:t>
                          </m:r>
                        </m:sub>
                        <m:sup>
                          <m:r>
                            <m:rPr>
                              <m:brk m:alnAt="23"/>
                            </m:rPr>
                            <a:rPr lang="ja-JP" altLang="en-US" sz="4000" i="1">
                              <a:latin typeface="Cambria Math" panose="02040503050406030204" pitchFamily="18" charset="0"/>
                            </a:rPr>
                            <m:t>∞</m:t>
                          </m:r>
                        </m:sup>
                        <m:e>
                          <m:r>
                            <a:rPr lang="en-US" altLang="ja-JP" sz="4000" i="1">
                              <a:latin typeface="Cambria Math" panose="02040503050406030204" pitchFamily="18" charset="0"/>
                            </a:rPr>
                            <m:t>𝑓</m:t>
                          </m:r>
                          <m:d>
                            <m:dPr>
                              <m:ctrlPr>
                                <a:rPr lang="en-US" altLang="ja-JP" sz="4000" i="1">
                                  <a:latin typeface="Cambria Math" panose="02040503050406030204" pitchFamily="18" charset="0"/>
                                </a:rPr>
                              </m:ctrlPr>
                            </m:dPr>
                            <m:e>
                              <m:r>
                                <a:rPr lang="en-US" altLang="ja-JP" sz="4000" b="0" i="1" smtClean="0">
                                  <a:latin typeface="Cambria Math" panose="02040503050406030204" pitchFamily="18" charset="0"/>
                                </a:rPr>
                                <m:t>𝑘</m:t>
                              </m:r>
                            </m:e>
                          </m:d>
                          <m:r>
                            <a:rPr lang="en-US" altLang="ja-JP" sz="4000" i="1">
                              <a:latin typeface="Cambria Math" panose="02040503050406030204" pitchFamily="18" charset="0"/>
                            </a:rPr>
                            <m:t>𝑔</m:t>
                          </m:r>
                          <m:d>
                            <m:dPr>
                              <m:ctrlPr>
                                <a:rPr lang="en-US" altLang="ja-JP" sz="4000" i="1">
                                  <a:latin typeface="Cambria Math" panose="02040503050406030204" pitchFamily="18" charset="0"/>
                                </a:rPr>
                              </m:ctrlPr>
                            </m:dPr>
                            <m:e>
                              <m:r>
                                <a:rPr lang="en-US" altLang="ja-JP" sz="4000" b="0" i="1" smtClean="0">
                                  <a:latin typeface="Cambria Math" panose="02040503050406030204" pitchFamily="18" charset="0"/>
                                </a:rPr>
                                <m:t>𝑛</m:t>
                              </m:r>
                              <m:r>
                                <a:rPr lang="en-US" altLang="ja-JP" sz="4000" i="1">
                                  <a:latin typeface="Cambria Math" panose="02040503050406030204" pitchFamily="18" charset="0"/>
                                </a:rPr>
                                <m:t>−</m:t>
                              </m:r>
                              <m:r>
                                <a:rPr lang="en-US" altLang="ja-JP" sz="4000" b="0" i="1" smtClean="0">
                                  <a:latin typeface="Cambria Math" panose="02040503050406030204" pitchFamily="18" charset="0"/>
                                </a:rPr>
                                <m:t>𝑘</m:t>
                              </m:r>
                            </m:e>
                          </m:d>
                        </m:e>
                      </m:nary>
                    </m:oMath>
                  </m:oMathPara>
                </a14:m>
                <a:endParaRPr lang="en-US" altLang="ja-JP" sz="40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2412720" y="3742804"/>
                <a:ext cx="7684219" cy="1770678"/>
              </a:xfrm>
              <a:prstGeom prst="rect">
                <a:avLst/>
              </a:prstGeom>
              <a:blipFill>
                <a:blip r:embed="rId3"/>
                <a:stretch>
                  <a:fillRect/>
                </a:stretch>
              </a:blipFill>
            </p:spPr>
            <p:txBody>
              <a:bodyPr/>
              <a:lstStyle/>
              <a:p>
                <a:r>
                  <a:rPr lang="ja-JP" altLang="en-US">
                    <a:noFill/>
                  </a:rPr>
                  <a:t> </a:t>
                </a:r>
              </a:p>
            </p:txBody>
          </p:sp>
        </mc:Fallback>
      </mc:AlternateContent>
      <p:sp>
        <p:nvSpPr>
          <p:cNvPr id="3" name="正方形/長方形 2"/>
          <p:cNvSpPr/>
          <p:nvPr/>
        </p:nvSpPr>
        <p:spPr>
          <a:xfrm>
            <a:off x="630341" y="2448274"/>
            <a:ext cx="1620957" cy="523220"/>
          </a:xfrm>
          <a:prstGeom prst="rect">
            <a:avLst/>
          </a:prstGeom>
        </p:spPr>
        <p:txBody>
          <a:bodyPr wrap="none">
            <a:spAutoFit/>
          </a:bodyPr>
          <a:lstStyle/>
          <a:p>
            <a:r>
              <a:rPr lang="ja-JP" altLang="en-US" sz="2800" i="1" dirty="0">
                <a:latin typeface="Times New Roman" panose="02020603050405020304" pitchFamily="18" charset="0"/>
                <a:ea typeface="メイリオ" panose="020B0604030504040204" pitchFamily="50" charset="-128"/>
                <a:cs typeface="Times New Roman" panose="02020603050405020304" pitchFamily="18" charset="0"/>
              </a:rPr>
              <a:t>連続関数</a:t>
            </a:r>
            <a:endParaRPr lang="ja-JP" altLang="en-US" sz="2800" dirty="0"/>
          </a:p>
        </p:txBody>
      </p:sp>
      <p:sp>
        <p:nvSpPr>
          <p:cNvPr id="42" name="正方形/長方形 41"/>
          <p:cNvSpPr/>
          <p:nvPr/>
        </p:nvSpPr>
        <p:spPr>
          <a:xfrm>
            <a:off x="630341" y="4366533"/>
            <a:ext cx="1620957" cy="523220"/>
          </a:xfrm>
          <a:prstGeom prst="rect">
            <a:avLst/>
          </a:prstGeom>
        </p:spPr>
        <p:txBody>
          <a:bodyPr wrap="none">
            <a:spAutoFit/>
          </a:bodyPr>
          <a:lstStyle/>
          <a:p>
            <a:r>
              <a:rPr lang="ja-JP" altLang="en-US" sz="2800" i="1" dirty="0">
                <a:latin typeface="Times New Roman" panose="02020603050405020304" pitchFamily="18" charset="0"/>
                <a:ea typeface="メイリオ" panose="020B0604030504040204" pitchFamily="50" charset="-128"/>
                <a:cs typeface="Times New Roman" panose="02020603050405020304" pitchFamily="18" charset="0"/>
              </a:rPr>
              <a:t>離散関数</a:t>
            </a:r>
            <a:endParaRPr lang="ja-JP" altLang="en-US" sz="2800" dirty="0"/>
          </a:p>
        </p:txBody>
      </p:sp>
      <p:sp>
        <p:nvSpPr>
          <p:cNvPr id="5" name="正方形/長方形 4"/>
          <p:cNvSpPr/>
          <p:nvPr/>
        </p:nvSpPr>
        <p:spPr>
          <a:xfrm>
            <a:off x="494710" y="6159270"/>
            <a:ext cx="10610291" cy="369332"/>
          </a:xfrm>
          <a:prstGeom prst="rect">
            <a:avLst/>
          </a:prstGeom>
        </p:spPr>
        <p:txBody>
          <a:bodyPr wrap="square">
            <a:spAutoFit/>
          </a:bodyPr>
          <a:lstStyle/>
          <a:p>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f </a:t>
            </a:r>
            <a:r>
              <a:rPr lang="en-US" altLang="ja-JP" dirty="0">
                <a:latin typeface="Times New Roman" panose="02020603050405020304" pitchFamily="18" charset="0"/>
                <a:ea typeface="メイリオ" panose="020B0604030504040204" pitchFamily="50" charset="-128"/>
                <a:cs typeface="Times New Roman" panose="02020603050405020304" pitchFamily="18" charset="0"/>
              </a:rPr>
              <a:t>(</a:t>
            </a:r>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t</a:t>
            </a:r>
            <a:r>
              <a:rPr lang="en-US" altLang="ja-JP" dirty="0">
                <a:latin typeface="Times New Roman" panose="02020603050405020304" pitchFamily="18" charset="0"/>
                <a:ea typeface="メイリオ" panose="020B0604030504040204" pitchFamily="50" charset="-128"/>
                <a:cs typeface="Times New Roman" panose="02020603050405020304" pitchFamily="18" charset="0"/>
              </a:rPr>
              <a:t>) </a:t>
            </a:r>
            <a:r>
              <a:rPr lang="ja-JP" altLang="en-US" dirty="0">
                <a:latin typeface="Times New Roman" panose="02020603050405020304" pitchFamily="18" charset="0"/>
                <a:ea typeface="メイリオ" panose="020B0604030504040204" pitchFamily="50" charset="-128"/>
                <a:cs typeface="Times New Roman" panose="02020603050405020304" pitchFamily="18" charset="0"/>
              </a:rPr>
              <a:t>を固定し，</a:t>
            </a:r>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g</a:t>
            </a:r>
            <a:r>
              <a:rPr lang="en-US" altLang="ja-JP" dirty="0">
                <a:latin typeface="Times New Roman" panose="02020603050405020304" pitchFamily="18" charset="0"/>
                <a:ea typeface="メイリオ" panose="020B0604030504040204" pitchFamily="50" charset="-128"/>
                <a:cs typeface="Times New Roman" panose="02020603050405020304" pitchFamily="18" charset="0"/>
              </a:rPr>
              <a:t>(</a:t>
            </a:r>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t</a:t>
            </a:r>
            <a:r>
              <a:rPr lang="en-US" altLang="ja-JP" dirty="0">
                <a:latin typeface="Times New Roman" panose="02020603050405020304" pitchFamily="18" charset="0"/>
                <a:ea typeface="メイリオ" panose="020B0604030504040204" pitchFamily="50" charset="-128"/>
                <a:cs typeface="Times New Roman" panose="02020603050405020304" pitchFamily="18" charset="0"/>
              </a:rPr>
              <a:t>)</a:t>
            </a:r>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 </a:t>
            </a:r>
            <a:r>
              <a:rPr lang="ja-JP" altLang="en-US" i="1" dirty="0" err="1">
                <a:latin typeface="Times New Roman" panose="02020603050405020304" pitchFamily="18" charset="0"/>
                <a:ea typeface="メイリオ" panose="020B0604030504040204" pitchFamily="50" charset="-128"/>
                <a:cs typeface="Times New Roman" panose="02020603050405020304" pitchFamily="18" charset="0"/>
              </a:rPr>
              <a:t>を平</a:t>
            </a:r>
            <a:r>
              <a:rPr lang="ja-JP" altLang="en-US" i="1" dirty="0">
                <a:latin typeface="Times New Roman" panose="02020603050405020304" pitchFamily="18" charset="0"/>
                <a:ea typeface="メイリオ" panose="020B0604030504040204" pitchFamily="50" charset="-128"/>
                <a:cs typeface="Times New Roman" panose="02020603050405020304" pitchFamily="18" charset="0"/>
              </a:rPr>
              <a:t>行移動しながら</a:t>
            </a:r>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f </a:t>
            </a:r>
            <a:r>
              <a:rPr lang="en-US" altLang="ja-JP" dirty="0">
                <a:latin typeface="Times New Roman" panose="02020603050405020304" pitchFamily="18" charset="0"/>
                <a:ea typeface="メイリオ" panose="020B0604030504040204" pitchFamily="50" charset="-128"/>
                <a:cs typeface="Times New Roman" panose="02020603050405020304" pitchFamily="18" charset="0"/>
              </a:rPr>
              <a:t>(</a:t>
            </a:r>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t</a:t>
            </a:r>
            <a:r>
              <a:rPr lang="en-US" altLang="ja-JP" dirty="0">
                <a:latin typeface="Times New Roman" panose="02020603050405020304" pitchFamily="18" charset="0"/>
                <a:ea typeface="メイリオ" panose="020B0604030504040204" pitchFamily="50" charset="-128"/>
                <a:cs typeface="Times New Roman" panose="02020603050405020304" pitchFamily="18" charset="0"/>
              </a:rPr>
              <a:t>)</a:t>
            </a:r>
            <a:r>
              <a:rPr lang="ja-JP" altLang="en-US" dirty="0">
                <a:latin typeface="Times New Roman" panose="02020603050405020304" pitchFamily="18" charset="0"/>
                <a:ea typeface="メイリオ" panose="020B0604030504040204" pitchFamily="50" charset="-128"/>
                <a:cs typeface="Times New Roman" panose="02020603050405020304" pitchFamily="18" charset="0"/>
              </a:rPr>
              <a:t>に</a:t>
            </a:r>
            <a:r>
              <a:rPr lang="ja-JP" altLang="en-US" i="1" dirty="0">
                <a:latin typeface="Times New Roman" panose="02020603050405020304" pitchFamily="18" charset="0"/>
                <a:ea typeface="メイリオ" panose="020B0604030504040204" pitchFamily="50" charset="-128"/>
                <a:cs typeface="Times New Roman" panose="02020603050405020304" pitchFamily="18" charset="0"/>
              </a:rPr>
              <a:t>掛けあわせ，得られた関数を積分するとみてもよいかも</a:t>
            </a:r>
            <a:endParaRPr lang="en-US" altLang="ja-JP" i="1" dirty="0">
              <a:latin typeface="Times New Roman" panose="02020603050405020304" pitchFamily="18" charset="0"/>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638994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正方形/長方形 4"/>
              <p:cNvSpPr/>
              <p:nvPr/>
            </p:nvSpPr>
            <p:spPr>
              <a:xfrm>
                <a:off x="7580707" y="30931"/>
                <a:ext cx="3700180" cy="12714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i="1" smtClean="0">
                          <a:latin typeface="Cambria Math" panose="02040503050406030204" pitchFamily="18" charset="0"/>
                        </a:rPr>
                        <m:t>𝑓</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𝑥</m:t>
                          </m:r>
                        </m:e>
                      </m:d>
                      <m:r>
                        <a:rPr lang="en-US" altLang="ja-JP" sz="2400" b="0" i="1" smtClean="0">
                          <a:latin typeface="Cambria Math" panose="02040503050406030204" pitchFamily="18" charset="0"/>
                        </a:rPr>
                        <m:t>=</m:t>
                      </m:r>
                      <m:d>
                        <m:dPr>
                          <m:begChr m:val="{"/>
                          <m:endChr m:val=""/>
                          <m:ctrlPr>
                            <a:rPr lang="en-US" altLang="ja-JP" sz="2400" b="0" i="1" smtClean="0">
                              <a:latin typeface="Cambria Math" panose="02040503050406030204" pitchFamily="18" charset="0"/>
                            </a:rPr>
                          </m:ctrlPr>
                        </m:dPr>
                        <m:e>
                          <m:eqArr>
                            <m:eqArrPr>
                              <m:ctrlPr>
                                <a:rPr lang="en-US" altLang="ja-JP" sz="2400" b="0" i="1" smtClean="0">
                                  <a:latin typeface="Cambria Math" panose="02040503050406030204" pitchFamily="18" charset="0"/>
                                </a:rPr>
                              </m:ctrlPr>
                            </m:eqArrPr>
                            <m:e>
                              <m:r>
                                <a:rPr lang="en-US" altLang="ja-JP" sz="2400" b="0" i="1" smtClean="0">
                                  <a:latin typeface="Cambria Math" panose="02040503050406030204" pitchFamily="18" charset="0"/>
                                </a:rPr>
                                <m:t>1      −</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1</m:t>
                                  </m:r>
                                </m:num>
                                <m:den>
                                  <m:r>
                                    <a:rPr lang="en-US" altLang="ja-JP" sz="2400" b="0" i="1" smtClean="0">
                                      <a:latin typeface="Cambria Math" panose="02040503050406030204" pitchFamily="18" charset="0"/>
                                    </a:rPr>
                                    <m:t>2</m:t>
                                  </m:r>
                                </m:den>
                              </m:f>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𝑥</m:t>
                              </m:r>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1</m:t>
                                  </m:r>
                                </m:num>
                                <m:den>
                                  <m:r>
                                    <a:rPr lang="en-US" altLang="ja-JP" sz="2400" b="0" i="1" smtClean="0">
                                      <a:latin typeface="Cambria Math" panose="02040503050406030204" pitchFamily="18" charset="0"/>
                                    </a:rPr>
                                    <m:t>2</m:t>
                                  </m:r>
                                </m:den>
                              </m:f>
                            </m:e>
                            <m:e>
                              <m:r>
                                <a:rPr lang="en-US" altLang="ja-JP" sz="2400" b="0" i="1" smtClean="0">
                                  <a:latin typeface="Cambria Math" panose="02040503050406030204" pitchFamily="18" charset="0"/>
                                </a:rPr>
                                <m:t>0          </m:t>
                              </m:r>
                              <m:r>
                                <a:rPr lang="en-US" altLang="ja-JP" sz="2400" b="0" i="1" smtClean="0">
                                  <a:latin typeface="Cambria Math" panose="02040503050406030204" pitchFamily="18" charset="0"/>
                                </a:rPr>
                                <m:t>𝑜𝑡h𝑒𝑟𝑤𝑖𝑠𝑒</m:t>
                              </m:r>
                            </m:e>
                          </m:eqArr>
                        </m:e>
                      </m:d>
                    </m:oMath>
                  </m:oMathPara>
                </a14:m>
                <a:endParaRPr lang="ja-JP" altLang="en-US" sz="2400" dirty="0"/>
              </a:p>
            </p:txBody>
          </p:sp>
        </mc:Choice>
        <mc:Fallback xmlns="">
          <p:sp>
            <p:nvSpPr>
              <p:cNvPr id="5" name="正方形/長方形 4"/>
              <p:cNvSpPr>
                <a:spLocks noRot="1" noChangeAspect="1" noMove="1" noResize="1" noEditPoints="1" noAdjustHandles="1" noChangeArrowheads="1" noChangeShapeType="1" noTextEdit="1"/>
              </p:cNvSpPr>
              <p:nvPr/>
            </p:nvSpPr>
            <p:spPr>
              <a:xfrm>
                <a:off x="7580707" y="30931"/>
                <a:ext cx="3700180" cy="1271438"/>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p:cNvSpPr/>
              <p:nvPr/>
            </p:nvSpPr>
            <p:spPr>
              <a:xfrm>
                <a:off x="7560303" y="1285397"/>
                <a:ext cx="3673506" cy="12714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ja-JP" sz="2400" i="0" smtClean="0">
                          <a:latin typeface="Cambria Math" panose="02040503050406030204" pitchFamily="18" charset="0"/>
                        </a:rPr>
                        <m:t>g</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𝑥</m:t>
                          </m:r>
                        </m:e>
                      </m:d>
                      <m:r>
                        <a:rPr lang="en-US" altLang="ja-JP" sz="2400" b="0" i="1" smtClean="0">
                          <a:latin typeface="Cambria Math" panose="02040503050406030204" pitchFamily="18" charset="0"/>
                        </a:rPr>
                        <m:t>=</m:t>
                      </m:r>
                      <m:d>
                        <m:dPr>
                          <m:begChr m:val="{"/>
                          <m:endChr m:val=""/>
                          <m:ctrlPr>
                            <a:rPr lang="en-US" altLang="ja-JP" sz="2400" b="0" i="1" smtClean="0">
                              <a:latin typeface="Cambria Math" panose="02040503050406030204" pitchFamily="18" charset="0"/>
                            </a:rPr>
                          </m:ctrlPr>
                        </m:dPr>
                        <m:e>
                          <m:eqArr>
                            <m:eqArrPr>
                              <m:ctrlPr>
                                <a:rPr lang="en-US" altLang="ja-JP" sz="2400" b="0" i="1" smtClean="0">
                                  <a:latin typeface="Cambria Math" panose="02040503050406030204" pitchFamily="18" charset="0"/>
                                </a:rPr>
                              </m:ctrlPr>
                            </m:eqArrPr>
                            <m:e>
                              <m:r>
                                <a:rPr lang="en-US" altLang="ja-JP" sz="2400" b="0" i="1" smtClean="0">
                                  <a:latin typeface="Cambria Math" panose="02040503050406030204" pitchFamily="18" charset="0"/>
                                </a:rPr>
                                <m:t>1      −</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1</m:t>
                                  </m:r>
                                </m:num>
                                <m:den>
                                  <m:r>
                                    <a:rPr lang="en-US" altLang="ja-JP" sz="2400" b="0" i="1" smtClean="0">
                                      <a:latin typeface="Cambria Math" panose="02040503050406030204" pitchFamily="18" charset="0"/>
                                    </a:rPr>
                                    <m:t>2</m:t>
                                  </m:r>
                                </m:den>
                              </m:f>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𝑥</m:t>
                              </m:r>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1</m:t>
                                  </m:r>
                                </m:num>
                                <m:den>
                                  <m:r>
                                    <a:rPr lang="en-US" altLang="ja-JP" sz="2400" b="0" i="1" smtClean="0">
                                      <a:latin typeface="Cambria Math" panose="02040503050406030204" pitchFamily="18" charset="0"/>
                                    </a:rPr>
                                    <m:t>2</m:t>
                                  </m:r>
                                </m:den>
                              </m:f>
                            </m:e>
                            <m:e>
                              <m:r>
                                <a:rPr lang="en-US" altLang="ja-JP" sz="2400" b="0" i="1" smtClean="0">
                                  <a:latin typeface="Cambria Math" panose="02040503050406030204" pitchFamily="18" charset="0"/>
                                </a:rPr>
                                <m:t>0          </m:t>
                              </m:r>
                              <m:r>
                                <a:rPr lang="en-US" altLang="ja-JP" sz="2400" b="0" i="1" smtClean="0">
                                  <a:latin typeface="Cambria Math" panose="02040503050406030204" pitchFamily="18" charset="0"/>
                                </a:rPr>
                                <m:t>𝑜𝑡h𝑒𝑟𝑤𝑖𝑠𝑒</m:t>
                              </m:r>
                            </m:e>
                          </m:eqArr>
                        </m:e>
                      </m:d>
                    </m:oMath>
                  </m:oMathPara>
                </a14:m>
                <a:endParaRPr lang="ja-JP" altLang="en-US" sz="2400" dirty="0"/>
              </a:p>
            </p:txBody>
          </p:sp>
        </mc:Choice>
        <mc:Fallback xmlns="">
          <p:sp>
            <p:nvSpPr>
              <p:cNvPr id="9" name="正方形/長方形 8"/>
              <p:cNvSpPr>
                <a:spLocks noRot="1" noChangeAspect="1" noMove="1" noResize="1" noEditPoints="1" noAdjustHandles="1" noChangeArrowheads="1" noChangeShapeType="1" noTextEdit="1"/>
              </p:cNvSpPr>
              <p:nvPr/>
            </p:nvSpPr>
            <p:spPr>
              <a:xfrm>
                <a:off x="7560303" y="1285397"/>
                <a:ext cx="3673506" cy="1271438"/>
              </a:xfrm>
              <a:prstGeom prst="rect">
                <a:avLst/>
              </a:prstGeom>
              <a:blipFill>
                <a:blip r:embed="rId5"/>
                <a:stretch>
                  <a:fillRect/>
                </a:stretch>
              </a:blipFill>
            </p:spPr>
            <p:txBody>
              <a:bodyPr/>
              <a:lstStyle/>
              <a:p>
                <a:r>
                  <a:rPr lang="ja-JP" altLang="en-US">
                    <a:noFill/>
                  </a:rPr>
                  <a:t> </a:t>
                </a:r>
              </a:p>
            </p:txBody>
          </p:sp>
        </mc:Fallback>
      </mc:AlternateContent>
      <p:grpSp>
        <p:nvGrpSpPr>
          <p:cNvPr id="12" name="グループ化 11"/>
          <p:cNvGrpSpPr/>
          <p:nvPr/>
        </p:nvGrpSpPr>
        <p:grpSpPr>
          <a:xfrm>
            <a:off x="5996191" y="404063"/>
            <a:ext cx="1682916" cy="707352"/>
            <a:chOff x="1959444" y="1283127"/>
            <a:chExt cx="2578266" cy="1083680"/>
          </a:xfrm>
        </p:grpSpPr>
        <p:grpSp>
          <p:nvGrpSpPr>
            <p:cNvPr id="6" name="グループ化 5"/>
            <p:cNvGrpSpPr/>
            <p:nvPr/>
          </p:nvGrpSpPr>
          <p:grpSpPr>
            <a:xfrm>
              <a:off x="1959444" y="1283127"/>
              <a:ext cx="2578266" cy="1083680"/>
              <a:chOff x="385855" y="3808429"/>
              <a:chExt cx="3369287" cy="1748602"/>
            </a:xfrm>
          </p:grpSpPr>
          <p:cxnSp>
            <p:nvCxnSpPr>
              <p:cNvPr id="10" name="直線矢印コネクタ 9"/>
              <p:cNvCxnSpPr/>
              <p:nvPr/>
            </p:nvCxnSpPr>
            <p:spPr>
              <a:xfrm>
                <a:off x="385855" y="5471114"/>
                <a:ext cx="336928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2080889" y="3808429"/>
                <a:ext cx="0" cy="1748602"/>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4" name="フリーフォーム 13"/>
            <p:cNvSpPr/>
            <p:nvPr/>
          </p:nvSpPr>
          <p:spPr>
            <a:xfrm>
              <a:off x="1959445" y="1641509"/>
              <a:ext cx="2427514" cy="620485"/>
            </a:xfrm>
            <a:custGeom>
              <a:avLst/>
              <a:gdLst>
                <a:gd name="connsiteX0" fmla="*/ 0 w 2427514"/>
                <a:gd name="connsiteY0" fmla="*/ 620485 h 620485"/>
                <a:gd name="connsiteX1" fmla="*/ 947057 w 2427514"/>
                <a:gd name="connsiteY1" fmla="*/ 620485 h 620485"/>
                <a:gd name="connsiteX2" fmla="*/ 947057 w 2427514"/>
                <a:gd name="connsiteY2" fmla="*/ 0 h 620485"/>
                <a:gd name="connsiteX3" fmla="*/ 1632857 w 2427514"/>
                <a:gd name="connsiteY3" fmla="*/ 0 h 620485"/>
                <a:gd name="connsiteX4" fmla="*/ 1632857 w 2427514"/>
                <a:gd name="connsiteY4" fmla="*/ 620485 h 620485"/>
                <a:gd name="connsiteX5" fmla="*/ 2427514 w 2427514"/>
                <a:gd name="connsiteY5" fmla="*/ 620485 h 62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7514" h="620485">
                  <a:moveTo>
                    <a:pt x="0" y="620485"/>
                  </a:moveTo>
                  <a:lnTo>
                    <a:pt x="947057" y="620485"/>
                  </a:lnTo>
                  <a:lnTo>
                    <a:pt x="947057" y="0"/>
                  </a:lnTo>
                  <a:lnTo>
                    <a:pt x="1632857" y="0"/>
                  </a:lnTo>
                  <a:lnTo>
                    <a:pt x="1632857" y="620485"/>
                  </a:lnTo>
                  <a:lnTo>
                    <a:pt x="2427514" y="620485"/>
                  </a:lnTo>
                </a:path>
              </a:pathLst>
            </a:cu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p:cNvGrpSpPr/>
          <p:nvPr/>
        </p:nvGrpSpPr>
        <p:grpSpPr>
          <a:xfrm>
            <a:off x="5993134" y="1425688"/>
            <a:ext cx="1682916" cy="707352"/>
            <a:chOff x="1959444" y="1283127"/>
            <a:chExt cx="2578266" cy="1083680"/>
          </a:xfrm>
        </p:grpSpPr>
        <p:grpSp>
          <p:nvGrpSpPr>
            <p:cNvPr id="18" name="グループ化 17"/>
            <p:cNvGrpSpPr/>
            <p:nvPr/>
          </p:nvGrpSpPr>
          <p:grpSpPr>
            <a:xfrm>
              <a:off x="1959444" y="1283127"/>
              <a:ext cx="2578266" cy="1083680"/>
              <a:chOff x="385855" y="3808429"/>
              <a:chExt cx="3369287" cy="1748602"/>
            </a:xfrm>
          </p:grpSpPr>
          <p:cxnSp>
            <p:nvCxnSpPr>
              <p:cNvPr id="20" name="直線矢印コネクタ 19"/>
              <p:cNvCxnSpPr/>
              <p:nvPr/>
            </p:nvCxnSpPr>
            <p:spPr>
              <a:xfrm>
                <a:off x="385855" y="5471114"/>
                <a:ext cx="336928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2080889" y="3808429"/>
                <a:ext cx="0" cy="1748602"/>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9" name="フリーフォーム 18"/>
            <p:cNvSpPr/>
            <p:nvPr/>
          </p:nvSpPr>
          <p:spPr>
            <a:xfrm>
              <a:off x="1959445" y="1641509"/>
              <a:ext cx="2427514" cy="620485"/>
            </a:xfrm>
            <a:custGeom>
              <a:avLst/>
              <a:gdLst>
                <a:gd name="connsiteX0" fmla="*/ 0 w 2427514"/>
                <a:gd name="connsiteY0" fmla="*/ 620485 h 620485"/>
                <a:gd name="connsiteX1" fmla="*/ 947057 w 2427514"/>
                <a:gd name="connsiteY1" fmla="*/ 620485 h 620485"/>
                <a:gd name="connsiteX2" fmla="*/ 947057 w 2427514"/>
                <a:gd name="connsiteY2" fmla="*/ 0 h 620485"/>
                <a:gd name="connsiteX3" fmla="*/ 1632857 w 2427514"/>
                <a:gd name="connsiteY3" fmla="*/ 0 h 620485"/>
                <a:gd name="connsiteX4" fmla="*/ 1632857 w 2427514"/>
                <a:gd name="connsiteY4" fmla="*/ 620485 h 620485"/>
                <a:gd name="connsiteX5" fmla="*/ 2427514 w 2427514"/>
                <a:gd name="connsiteY5" fmla="*/ 620485 h 62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7514" h="620485">
                  <a:moveTo>
                    <a:pt x="0" y="620485"/>
                  </a:moveTo>
                  <a:lnTo>
                    <a:pt x="947057" y="620485"/>
                  </a:lnTo>
                  <a:lnTo>
                    <a:pt x="947057" y="0"/>
                  </a:lnTo>
                  <a:lnTo>
                    <a:pt x="1632857" y="0"/>
                  </a:lnTo>
                  <a:lnTo>
                    <a:pt x="1632857" y="620485"/>
                  </a:lnTo>
                  <a:lnTo>
                    <a:pt x="2427514" y="620485"/>
                  </a:lnTo>
                </a:path>
              </a:pathLst>
            </a:cu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51" name="テキスト ボックス 50"/>
              <p:cNvSpPr txBox="1"/>
              <p:nvPr/>
            </p:nvSpPr>
            <p:spPr>
              <a:xfrm>
                <a:off x="317491" y="1210267"/>
                <a:ext cx="3802066" cy="756426"/>
              </a:xfrm>
              <a:prstGeom prst="rect">
                <a:avLst/>
              </a:prstGeom>
              <a:solidFill>
                <a:schemeClr val="accent4">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𝑓</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𝑔</m:t>
                          </m:r>
                        </m:e>
                      </m:d>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𝑥</m:t>
                          </m:r>
                        </m:e>
                      </m:d>
                      <m:r>
                        <a:rPr lang="en-US" altLang="ja-JP" sz="2000" b="0" i="1" smtClean="0">
                          <a:latin typeface="Cambria Math" panose="02040503050406030204" pitchFamily="18" charset="0"/>
                        </a:rPr>
                        <m:t>=</m:t>
                      </m:r>
                      <m:nary>
                        <m:naryPr>
                          <m:ctrlPr>
                            <a:rPr lang="en-US" altLang="ja-JP" sz="2000" b="0" i="1" smtClean="0">
                              <a:latin typeface="Cambria Math" panose="02040503050406030204" pitchFamily="18" charset="0"/>
                            </a:rPr>
                          </m:ctrlPr>
                        </m:naryPr>
                        <m:sub>
                          <m:r>
                            <m:rPr>
                              <m:brk m:alnAt="23"/>
                            </m:rPr>
                            <a:rPr lang="en-US" altLang="ja-JP" sz="2000" b="0" i="1" smtClean="0">
                              <a:latin typeface="Cambria Math" panose="02040503050406030204" pitchFamily="18" charset="0"/>
                            </a:rPr>
                            <m:t>−</m:t>
                          </m:r>
                          <m:r>
                            <a:rPr lang="en-US" altLang="ja-JP" sz="2000" b="0" i="1" smtClean="0">
                              <a:latin typeface="Cambria Math" panose="02040503050406030204" pitchFamily="18" charset="0"/>
                            </a:rPr>
                            <m:t>∞</m:t>
                          </m:r>
                        </m:sub>
                        <m:sup>
                          <m:r>
                            <a:rPr lang="en-US" altLang="ja-JP" sz="2000" i="1">
                              <a:latin typeface="Cambria Math" panose="02040503050406030204" pitchFamily="18" charset="0"/>
                            </a:rPr>
                            <m:t>∞</m:t>
                          </m:r>
                        </m:sup>
                        <m:e>
                          <m:r>
                            <a:rPr lang="en-US" altLang="ja-JP" sz="2000" b="0" i="1" smtClean="0">
                              <a:latin typeface="Cambria Math" panose="02040503050406030204" pitchFamily="18" charset="0"/>
                            </a:rPr>
                            <m:t>𝑓</m:t>
                          </m:r>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𝑡</m:t>
                              </m:r>
                            </m:e>
                          </m:d>
                          <m:r>
                            <a:rPr lang="en-US" altLang="ja-JP" sz="2000" b="0" i="1" smtClean="0">
                              <a:latin typeface="Cambria Math" panose="02040503050406030204" pitchFamily="18" charset="0"/>
                            </a:rPr>
                            <m:t>𝑔</m:t>
                          </m:r>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𝑥</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𝑡</m:t>
                              </m:r>
                            </m:e>
                          </m:d>
                          <m:r>
                            <a:rPr lang="en-US" altLang="ja-JP" sz="2000" b="0" i="1" smtClean="0">
                              <a:latin typeface="Cambria Math" panose="02040503050406030204" pitchFamily="18" charset="0"/>
                            </a:rPr>
                            <m:t>𝑑𝑡</m:t>
                          </m:r>
                        </m:e>
                      </m:nary>
                    </m:oMath>
                  </m:oMathPara>
                </a14:m>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51" name="テキスト ボックス 50"/>
              <p:cNvSpPr txBox="1">
                <a:spLocks noRot="1" noChangeAspect="1" noMove="1" noResize="1" noEditPoints="1" noAdjustHandles="1" noChangeArrowheads="1" noChangeShapeType="1" noTextEdit="1"/>
              </p:cNvSpPr>
              <p:nvPr/>
            </p:nvSpPr>
            <p:spPr>
              <a:xfrm>
                <a:off x="317491" y="1210267"/>
                <a:ext cx="3802066" cy="756426"/>
              </a:xfrm>
              <a:prstGeom prst="rect">
                <a:avLst/>
              </a:prstGeom>
              <a:blipFill>
                <a:blip r:embed="rId6"/>
                <a:stretch>
                  <a:fillRect/>
                </a:stretch>
              </a:blipFill>
            </p:spPr>
            <p:txBody>
              <a:bodyPr/>
              <a:lstStyle/>
              <a:p>
                <a:r>
                  <a:rPr lang="ja-JP" altLang="en-US">
                    <a:noFill/>
                  </a:rPr>
                  <a:t> </a:t>
                </a:r>
              </a:p>
            </p:txBody>
          </p:sp>
        </mc:Fallback>
      </mc:AlternateContent>
      <p:sp>
        <p:nvSpPr>
          <p:cNvPr id="52" name="正方形/長方形 51"/>
          <p:cNvSpPr/>
          <p:nvPr/>
        </p:nvSpPr>
        <p:spPr>
          <a:xfrm>
            <a:off x="249520" y="481099"/>
            <a:ext cx="4770858" cy="830997"/>
          </a:xfrm>
          <a:prstGeom prst="rect">
            <a:avLst/>
          </a:prstGeom>
        </p:spPr>
        <p:txBody>
          <a:bodyPr wrap="none">
            <a:spAutoFit/>
          </a:bodyPr>
          <a:lstStyle/>
          <a:p>
            <a:r>
              <a:rPr lang="ja-JP" altLang="en-US" sz="2400" b="1" dirty="0">
                <a:latin typeface="メイリオ" panose="020B0604030504040204" pitchFamily="50" charset="-128"/>
                <a:ea typeface="メイリオ" panose="020B0604030504040204" pitchFamily="50" charset="-128"/>
              </a:rPr>
              <a:t>例題</a:t>
            </a:r>
            <a:r>
              <a:rPr lang="en-US" altLang="ja-JP" sz="2400" b="1" dirty="0">
                <a:latin typeface="メイリオ" panose="020B0604030504040204" pitchFamily="50" charset="-128"/>
                <a:ea typeface="メイリオ" panose="020B0604030504040204" pitchFamily="50" charset="-128"/>
              </a:rPr>
              <a:t>)</a:t>
            </a:r>
          </a:p>
          <a:p>
            <a:r>
              <a:rPr lang="en-US" altLang="ja-JP" sz="2400" dirty="0">
                <a:latin typeface="メイリオ" panose="020B0604030504040204" pitchFamily="50" charset="-128"/>
                <a:ea typeface="メイリオ" panose="020B0604030504040204" pitchFamily="50" charset="-128"/>
              </a:rPr>
              <a:t>2</a:t>
            </a:r>
            <a:r>
              <a:rPr lang="ja-JP" altLang="en-US" sz="2400" dirty="0" err="1">
                <a:latin typeface="メイリオ" panose="020B0604030504040204" pitchFamily="50" charset="-128"/>
                <a:ea typeface="メイリオ" panose="020B0604030504040204" pitchFamily="50" charset="-128"/>
              </a:rPr>
              <a:t>つの</a:t>
            </a:r>
            <a:r>
              <a:rPr lang="ja-JP" altLang="en-US" sz="2400" dirty="0">
                <a:latin typeface="メイリオ" panose="020B0604030504040204" pitchFamily="50" charset="-128"/>
                <a:ea typeface="メイリオ" panose="020B0604030504040204" pitchFamily="50" charset="-128"/>
              </a:rPr>
              <a:t>関数</a:t>
            </a:r>
            <a:r>
              <a:rPr lang="en-US" altLang="ja-JP" sz="2400" i="1" dirty="0">
                <a:latin typeface="メイリオ" panose="020B0604030504040204" pitchFamily="50" charset="-128"/>
                <a:ea typeface="メイリオ" panose="020B0604030504040204" pitchFamily="50" charset="-128"/>
              </a:rPr>
              <a:t>f g</a:t>
            </a:r>
            <a:r>
              <a:rPr lang="ja-JP" altLang="en-US" sz="2400" dirty="0">
                <a:latin typeface="メイリオ" panose="020B0604030504040204" pitchFamily="50" charset="-128"/>
                <a:ea typeface="メイリオ" panose="020B0604030504040204" pitchFamily="50" charset="-128"/>
              </a:rPr>
              <a:t>の畳み込みを求めよ</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46593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正方形/長方形 4"/>
              <p:cNvSpPr/>
              <p:nvPr/>
            </p:nvSpPr>
            <p:spPr>
              <a:xfrm>
                <a:off x="7580707" y="30931"/>
                <a:ext cx="3656706" cy="12714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i="1" smtClean="0">
                          <a:latin typeface="Cambria Math" panose="02040503050406030204" pitchFamily="18" charset="0"/>
                        </a:rPr>
                        <m:t>𝑓</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𝑡</m:t>
                          </m:r>
                        </m:e>
                      </m:d>
                      <m:r>
                        <a:rPr lang="en-US" altLang="ja-JP" sz="2400" b="0" i="1" smtClean="0">
                          <a:latin typeface="Cambria Math" panose="02040503050406030204" pitchFamily="18" charset="0"/>
                        </a:rPr>
                        <m:t>=</m:t>
                      </m:r>
                      <m:d>
                        <m:dPr>
                          <m:begChr m:val="{"/>
                          <m:endChr m:val=""/>
                          <m:ctrlPr>
                            <a:rPr lang="en-US" altLang="ja-JP" sz="2400" b="0" i="1" smtClean="0">
                              <a:latin typeface="Cambria Math" panose="02040503050406030204" pitchFamily="18" charset="0"/>
                            </a:rPr>
                          </m:ctrlPr>
                        </m:dPr>
                        <m:e>
                          <m:eqArr>
                            <m:eqArrPr>
                              <m:ctrlPr>
                                <a:rPr lang="en-US" altLang="ja-JP" sz="2400" b="0" i="1" smtClean="0">
                                  <a:latin typeface="Cambria Math" panose="02040503050406030204" pitchFamily="18" charset="0"/>
                                </a:rPr>
                              </m:ctrlPr>
                            </m:eqArrPr>
                            <m:e>
                              <m:r>
                                <a:rPr lang="en-US" altLang="ja-JP" sz="2400" b="0" i="1" smtClean="0">
                                  <a:latin typeface="Cambria Math" panose="02040503050406030204" pitchFamily="18" charset="0"/>
                                </a:rPr>
                                <m:t>1      −</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1</m:t>
                                  </m:r>
                                </m:num>
                                <m:den>
                                  <m:r>
                                    <a:rPr lang="en-US" altLang="ja-JP" sz="2400" b="0" i="1" smtClean="0">
                                      <a:latin typeface="Cambria Math" panose="02040503050406030204" pitchFamily="18" charset="0"/>
                                    </a:rPr>
                                    <m:t>2</m:t>
                                  </m:r>
                                </m:den>
                              </m:f>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𝑡</m:t>
                              </m:r>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1</m:t>
                                  </m:r>
                                </m:num>
                                <m:den>
                                  <m:r>
                                    <a:rPr lang="en-US" altLang="ja-JP" sz="2400" b="0" i="1" smtClean="0">
                                      <a:latin typeface="Cambria Math" panose="02040503050406030204" pitchFamily="18" charset="0"/>
                                    </a:rPr>
                                    <m:t>2</m:t>
                                  </m:r>
                                </m:den>
                              </m:f>
                            </m:e>
                            <m:e>
                              <m:r>
                                <a:rPr lang="en-US" altLang="ja-JP" sz="2400" b="0" i="1" smtClean="0">
                                  <a:latin typeface="Cambria Math" panose="02040503050406030204" pitchFamily="18" charset="0"/>
                                </a:rPr>
                                <m:t>0          </m:t>
                              </m:r>
                              <m:r>
                                <a:rPr lang="en-US" altLang="ja-JP" sz="2400" b="0" i="1" smtClean="0">
                                  <a:latin typeface="Cambria Math" panose="02040503050406030204" pitchFamily="18" charset="0"/>
                                </a:rPr>
                                <m:t>𝑜𝑡h𝑒𝑟𝑤𝑖𝑠𝑒</m:t>
                              </m:r>
                            </m:e>
                          </m:eqArr>
                        </m:e>
                      </m:d>
                    </m:oMath>
                  </m:oMathPara>
                </a14:m>
                <a:endParaRPr lang="ja-JP" altLang="en-US" sz="2400" dirty="0"/>
              </a:p>
            </p:txBody>
          </p:sp>
        </mc:Choice>
        <mc:Fallback xmlns="">
          <p:sp>
            <p:nvSpPr>
              <p:cNvPr id="5" name="正方形/長方形 4"/>
              <p:cNvSpPr>
                <a:spLocks noRot="1" noChangeAspect="1" noMove="1" noResize="1" noEditPoints="1" noAdjustHandles="1" noChangeArrowheads="1" noChangeShapeType="1" noTextEdit="1"/>
              </p:cNvSpPr>
              <p:nvPr/>
            </p:nvSpPr>
            <p:spPr>
              <a:xfrm>
                <a:off x="7580707" y="30931"/>
                <a:ext cx="3656706" cy="1271438"/>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p:cNvSpPr/>
              <p:nvPr/>
            </p:nvSpPr>
            <p:spPr>
              <a:xfrm>
                <a:off x="7560303" y="1285397"/>
                <a:ext cx="4210192" cy="10749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ja-JP" sz="2000" i="0" smtClean="0">
                          <a:latin typeface="Cambria Math" panose="02040503050406030204" pitchFamily="18" charset="0"/>
                        </a:rPr>
                        <m:t>g</m:t>
                      </m:r>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𝑥</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𝑡</m:t>
                          </m:r>
                        </m:e>
                      </m:d>
                      <m:r>
                        <a:rPr lang="en-US" altLang="ja-JP" sz="2000" b="0" i="1" smtClean="0">
                          <a:latin typeface="Cambria Math" panose="02040503050406030204" pitchFamily="18" charset="0"/>
                        </a:rPr>
                        <m:t>=</m:t>
                      </m:r>
                      <m:d>
                        <m:dPr>
                          <m:begChr m:val="{"/>
                          <m:endChr m:val=""/>
                          <m:ctrlPr>
                            <a:rPr lang="en-US" altLang="ja-JP" sz="2000" b="0" i="1" smtClean="0">
                              <a:latin typeface="Cambria Math" panose="02040503050406030204" pitchFamily="18" charset="0"/>
                            </a:rPr>
                          </m:ctrlPr>
                        </m:dPr>
                        <m:e>
                          <m:eqArr>
                            <m:eqArrPr>
                              <m:ctrlPr>
                                <a:rPr lang="en-US" altLang="ja-JP" sz="2000" b="0" i="1" smtClean="0">
                                  <a:latin typeface="Cambria Math" panose="02040503050406030204" pitchFamily="18" charset="0"/>
                                </a:rPr>
                              </m:ctrlPr>
                            </m:eqArrPr>
                            <m:e>
                              <m:r>
                                <a:rPr lang="en-US" altLang="ja-JP" sz="2000" b="0" i="1" smtClean="0">
                                  <a:latin typeface="Cambria Math" panose="02040503050406030204" pitchFamily="18" charset="0"/>
                                </a:rPr>
                                <m:t>1      </m:t>
                              </m:r>
                              <m:r>
                                <a:rPr lang="en-US" altLang="ja-JP" sz="2000" b="0" i="1" smtClean="0">
                                  <a:latin typeface="Cambria Math" panose="02040503050406030204" pitchFamily="18" charset="0"/>
                                </a:rPr>
                                <m:t>𝑥</m:t>
                              </m:r>
                              <m:r>
                                <a:rPr lang="en-US" altLang="ja-JP" sz="2000" b="0" i="1" smtClean="0">
                                  <a:latin typeface="Cambria Math" panose="02040503050406030204" pitchFamily="18" charset="0"/>
                                </a:rPr>
                                <m:t>−</m:t>
                              </m:r>
                              <m:f>
                                <m:fPr>
                                  <m:ctrlPr>
                                    <a:rPr lang="en-US" altLang="ja-JP" sz="2000" b="0" i="1" smtClean="0">
                                      <a:latin typeface="Cambria Math" panose="02040503050406030204" pitchFamily="18" charset="0"/>
                                    </a:rPr>
                                  </m:ctrlPr>
                                </m:fPr>
                                <m:num>
                                  <m:r>
                                    <a:rPr lang="en-US" altLang="ja-JP" sz="2000" b="0" i="1" smtClean="0">
                                      <a:latin typeface="Cambria Math" panose="02040503050406030204" pitchFamily="18" charset="0"/>
                                    </a:rPr>
                                    <m:t>1</m:t>
                                  </m:r>
                                </m:num>
                                <m:den>
                                  <m:r>
                                    <a:rPr lang="en-US" altLang="ja-JP" sz="2000" b="0" i="1" smtClean="0">
                                      <a:latin typeface="Cambria Math" panose="02040503050406030204" pitchFamily="18" charset="0"/>
                                    </a:rPr>
                                    <m:t>2</m:t>
                                  </m:r>
                                </m:den>
                              </m:f>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𝑡</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𝑥</m:t>
                              </m:r>
                              <m:r>
                                <a:rPr lang="en-US" altLang="ja-JP" sz="2000" b="0" i="1" smtClean="0">
                                  <a:latin typeface="Cambria Math" panose="02040503050406030204" pitchFamily="18" charset="0"/>
                                </a:rPr>
                                <m:t>+</m:t>
                              </m:r>
                              <m:f>
                                <m:fPr>
                                  <m:ctrlPr>
                                    <a:rPr lang="en-US" altLang="ja-JP" sz="2000" b="0" i="1" smtClean="0">
                                      <a:latin typeface="Cambria Math" panose="02040503050406030204" pitchFamily="18" charset="0"/>
                                    </a:rPr>
                                  </m:ctrlPr>
                                </m:fPr>
                                <m:num>
                                  <m:r>
                                    <a:rPr lang="en-US" altLang="ja-JP" sz="2000" b="0" i="1" smtClean="0">
                                      <a:latin typeface="Cambria Math" panose="02040503050406030204" pitchFamily="18" charset="0"/>
                                    </a:rPr>
                                    <m:t>1</m:t>
                                  </m:r>
                                </m:num>
                                <m:den>
                                  <m:r>
                                    <a:rPr lang="en-US" altLang="ja-JP" sz="2000" b="0" i="1" smtClean="0">
                                      <a:latin typeface="Cambria Math" panose="02040503050406030204" pitchFamily="18" charset="0"/>
                                    </a:rPr>
                                    <m:t>2</m:t>
                                  </m:r>
                                </m:den>
                              </m:f>
                            </m:e>
                            <m:e>
                              <m:r>
                                <a:rPr lang="en-US" altLang="ja-JP" sz="2000" b="0" i="1" smtClean="0">
                                  <a:latin typeface="Cambria Math" panose="02040503050406030204" pitchFamily="18" charset="0"/>
                                </a:rPr>
                                <m:t>0           </m:t>
                              </m:r>
                              <m:r>
                                <a:rPr lang="en-US" altLang="ja-JP" sz="2000" b="0" i="1" smtClean="0">
                                  <a:latin typeface="Cambria Math" panose="02040503050406030204" pitchFamily="18" charset="0"/>
                                </a:rPr>
                                <m:t>𝑜𝑡h𝑒𝑟𝑤𝑖𝑠𝑒</m:t>
                              </m:r>
                              <m:r>
                                <a:rPr lang="en-US" altLang="ja-JP" sz="2000" b="0" i="1" smtClean="0">
                                  <a:latin typeface="Cambria Math" panose="02040503050406030204" pitchFamily="18" charset="0"/>
                                </a:rPr>
                                <m:t>         </m:t>
                              </m:r>
                            </m:e>
                          </m:eqArr>
                        </m:e>
                      </m:d>
                    </m:oMath>
                  </m:oMathPara>
                </a14:m>
                <a:endParaRPr lang="ja-JP" altLang="en-US" sz="2400" dirty="0"/>
              </a:p>
            </p:txBody>
          </p:sp>
        </mc:Choice>
        <mc:Fallback xmlns="">
          <p:sp>
            <p:nvSpPr>
              <p:cNvPr id="9" name="正方形/長方形 8"/>
              <p:cNvSpPr>
                <a:spLocks noRot="1" noChangeAspect="1" noMove="1" noResize="1" noEditPoints="1" noAdjustHandles="1" noChangeArrowheads="1" noChangeShapeType="1" noTextEdit="1"/>
              </p:cNvSpPr>
              <p:nvPr/>
            </p:nvSpPr>
            <p:spPr>
              <a:xfrm>
                <a:off x="7560303" y="1285397"/>
                <a:ext cx="4210192" cy="1074910"/>
              </a:xfrm>
              <a:prstGeom prst="rect">
                <a:avLst/>
              </a:prstGeom>
              <a:blipFill>
                <a:blip r:embed="rId4"/>
                <a:stretch>
                  <a:fillRect/>
                </a:stretch>
              </a:blipFill>
            </p:spPr>
            <p:txBody>
              <a:bodyPr/>
              <a:lstStyle/>
              <a:p>
                <a:r>
                  <a:rPr lang="ja-JP" altLang="en-US">
                    <a:noFill/>
                  </a:rPr>
                  <a:t> </a:t>
                </a:r>
              </a:p>
            </p:txBody>
          </p:sp>
        </mc:Fallback>
      </mc:AlternateContent>
      <p:grpSp>
        <p:nvGrpSpPr>
          <p:cNvPr id="12" name="グループ化 11"/>
          <p:cNvGrpSpPr/>
          <p:nvPr/>
        </p:nvGrpSpPr>
        <p:grpSpPr>
          <a:xfrm>
            <a:off x="5996191" y="404063"/>
            <a:ext cx="1682916" cy="707352"/>
            <a:chOff x="1959444" y="1283127"/>
            <a:chExt cx="2578266" cy="1083680"/>
          </a:xfrm>
        </p:grpSpPr>
        <p:grpSp>
          <p:nvGrpSpPr>
            <p:cNvPr id="6" name="グループ化 5"/>
            <p:cNvGrpSpPr/>
            <p:nvPr/>
          </p:nvGrpSpPr>
          <p:grpSpPr>
            <a:xfrm>
              <a:off x="1959444" y="1283127"/>
              <a:ext cx="2578266" cy="1083680"/>
              <a:chOff x="385855" y="3808429"/>
              <a:chExt cx="3369287" cy="1748602"/>
            </a:xfrm>
          </p:grpSpPr>
          <p:cxnSp>
            <p:nvCxnSpPr>
              <p:cNvPr id="10" name="直線矢印コネクタ 9"/>
              <p:cNvCxnSpPr/>
              <p:nvPr/>
            </p:nvCxnSpPr>
            <p:spPr>
              <a:xfrm>
                <a:off x="385855" y="5471114"/>
                <a:ext cx="336928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2080889" y="3808429"/>
                <a:ext cx="0" cy="1748602"/>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4" name="フリーフォーム 13"/>
            <p:cNvSpPr/>
            <p:nvPr/>
          </p:nvSpPr>
          <p:spPr>
            <a:xfrm>
              <a:off x="1959445" y="1641509"/>
              <a:ext cx="2427514" cy="620485"/>
            </a:xfrm>
            <a:custGeom>
              <a:avLst/>
              <a:gdLst>
                <a:gd name="connsiteX0" fmla="*/ 0 w 2427514"/>
                <a:gd name="connsiteY0" fmla="*/ 620485 h 620485"/>
                <a:gd name="connsiteX1" fmla="*/ 947057 w 2427514"/>
                <a:gd name="connsiteY1" fmla="*/ 620485 h 620485"/>
                <a:gd name="connsiteX2" fmla="*/ 947057 w 2427514"/>
                <a:gd name="connsiteY2" fmla="*/ 0 h 620485"/>
                <a:gd name="connsiteX3" fmla="*/ 1632857 w 2427514"/>
                <a:gd name="connsiteY3" fmla="*/ 0 h 620485"/>
                <a:gd name="connsiteX4" fmla="*/ 1632857 w 2427514"/>
                <a:gd name="connsiteY4" fmla="*/ 620485 h 620485"/>
                <a:gd name="connsiteX5" fmla="*/ 2427514 w 2427514"/>
                <a:gd name="connsiteY5" fmla="*/ 620485 h 62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7514" h="620485">
                  <a:moveTo>
                    <a:pt x="0" y="620485"/>
                  </a:moveTo>
                  <a:lnTo>
                    <a:pt x="947057" y="620485"/>
                  </a:lnTo>
                  <a:lnTo>
                    <a:pt x="947057" y="0"/>
                  </a:lnTo>
                  <a:lnTo>
                    <a:pt x="1632857" y="0"/>
                  </a:lnTo>
                  <a:lnTo>
                    <a:pt x="1632857" y="620485"/>
                  </a:lnTo>
                  <a:lnTo>
                    <a:pt x="2427514" y="620485"/>
                  </a:lnTo>
                </a:path>
              </a:pathLst>
            </a:cu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p:cNvGrpSpPr/>
          <p:nvPr/>
        </p:nvGrpSpPr>
        <p:grpSpPr>
          <a:xfrm>
            <a:off x="5831210" y="1425688"/>
            <a:ext cx="1844840" cy="716877"/>
            <a:chOff x="1711373" y="1283126"/>
            <a:chExt cx="2826337" cy="1098272"/>
          </a:xfrm>
        </p:grpSpPr>
        <p:grpSp>
          <p:nvGrpSpPr>
            <p:cNvPr id="18" name="グループ化 17"/>
            <p:cNvGrpSpPr/>
            <p:nvPr/>
          </p:nvGrpSpPr>
          <p:grpSpPr>
            <a:xfrm>
              <a:off x="1959444" y="1283126"/>
              <a:ext cx="2578266" cy="1098272"/>
              <a:chOff x="385855" y="3808429"/>
              <a:chExt cx="3369287" cy="1772148"/>
            </a:xfrm>
          </p:grpSpPr>
          <p:cxnSp>
            <p:nvCxnSpPr>
              <p:cNvPr id="20" name="直線矢印コネクタ 19"/>
              <p:cNvCxnSpPr/>
              <p:nvPr/>
            </p:nvCxnSpPr>
            <p:spPr>
              <a:xfrm>
                <a:off x="385855" y="5471114"/>
                <a:ext cx="336928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2080889" y="3808429"/>
                <a:ext cx="0" cy="1748602"/>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V="1">
                <a:off x="1718646" y="3831975"/>
                <a:ext cx="0" cy="1748602"/>
              </a:xfrm>
              <a:prstGeom prst="straightConnector1">
                <a:avLst/>
              </a:prstGeom>
              <a:ln w="28575">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grpSp>
        <p:sp>
          <p:nvSpPr>
            <p:cNvPr id="19" name="フリーフォーム 18"/>
            <p:cNvSpPr/>
            <p:nvPr/>
          </p:nvSpPr>
          <p:spPr>
            <a:xfrm>
              <a:off x="1711373" y="1641509"/>
              <a:ext cx="2427513" cy="620485"/>
            </a:xfrm>
            <a:custGeom>
              <a:avLst/>
              <a:gdLst>
                <a:gd name="connsiteX0" fmla="*/ 0 w 2427514"/>
                <a:gd name="connsiteY0" fmla="*/ 620485 h 620485"/>
                <a:gd name="connsiteX1" fmla="*/ 947057 w 2427514"/>
                <a:gd name="connsiteY1" fmla="*/ 620485 h 620485"/>
                <a:gd name="connsiteX2" fmla="*/ 947057 w 2427514"/>
                <a:gd name="connsiteY2" fmla="*/ 0 h 620485"/>
                <a:gd name="connsiteX3" fmla="*/ 1632857 w 2427514"/>
                <a:gd name="connsiteY3" fmla="*/ 0 h 620485"/>
                <a:gd name="connsiteX4" fmla="*/ 1632857 w 2427514"/>
                <a:gd name="connsiteY4" fmla="*/ 620485 h 620485"/>
                <a:gd name="connsiteX5" fmla="*/ 2427514 w 2427514"/>
                <a:gd name="connsiteY5" fmla="*/ 620485 h 62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7514" h="620485">
                  <a:moveTo>
                    <a:pt x="0" y="620485"/>
                  </a:moveTo>
                  <a:lnTo>
                    <a:pt x="947057" y="620485"/>
                  </a:lnTo>
                  <a:lnTo>
                    <a:pt x="947057" y="0"/>
                  </a:lnTo>
                  <a:lnTo>
                    <a:pt x="1632857" y="0"/>
                  </a:lnTo>
                  <a:lnTo>
                    <a:pt x="1632857" y="620485"/>
                  </a:lnTo>
                  <a:lnTo>
                    <a:pt x="2427514" y="620485"/>
                  </a:lnTo>
                </a:path>
              </a:pathLst>
            </a:cu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 name="グループ化 3"/>
          <p:cNvGrpSpPr/>
          <p:nvPr/>
        </p:nvGrpSpPr>
        <p:grpSpPr>
          <a:xfrm>
            <a:off x="1120269" y="3137815"/>
            <a:ext cx="10428275" cy="3701885"/>
            <a:chOff x="1120269" y="3137815"/>
            <a:chExt cx="10428275" cy="3701885"/>
          </a:xfrm>
        </p:grpSpPr>
        <p:grpSp>
          <p:nvGrpSpPr>
            <p:cNvPr id="2" name="グループ化 1"/>
            <p:cNvGrpSpPr/>
            <p:nvPr/>
          </p:nvGrpSpPr>
          <p:grpSpPr>
            <a:xfrm>
              <a:off x="1120269" y="3137815"/>
              <a:ext cx="10428275" cy="3701885"/>
              <a:chOff x="510669" y="3137815"/>
              <a:chExt cx="10428275" cy="3701885"/>
            </a:xfrm>
          </p:grpSpPr>
          <mc:AlternateContent xmlns:mc="http://schemas.openxmlformats.org/markup-compatibility/2006" xmlns:a14="http://schemas.microsoft.com/office/drawing/2010/main">
            <mc:Choice Requires="a14">
              <p:sp>
                <p:nvSpPr>
                  <p:cNvPr id="22" name="正方形/長方形 21"/>
                  <p:cNvSpPr/>
                  <p:nvPr/>
                </p:nvSpPr>
                <p:spPr>
                  <a:xfrm>
                    <a:off x="531627" y="3137815"/>
                    <a:ext cx="2653419" cy="461665"/>
                  </a:xfrm>
                  <a:prstGeom prst="rect">
                    <a:avLst/>
                  </a:prstGeom>
                </p:spPr>
                <p:txBody>
                  <a:bodyPr wrap="none">
                    <a:spAutoFit/>
                  </a:bodyPr>
                  <a:lstStyle/>
                  <a:p>
                    <a14:m>
                      <m:oMath xmlns:m="http://schemas.openxmlformats.org/officeDocument/2006/math">
                        <m:r>
                          <a:rPr lang="en-US" altLang="ja-JP" sz="2400" b="0" i="1" smtClean="0">
                            <a:latin typeface="Cambria Math" panose="02040503050406030204" pitchFamily="18" charset="0"/>
                          </a:rPr>
                          <m:t>−1≤</m:t>
                        </m:r>
                        <m:r>
                          <a:rPr lang="en-US" altLang="ja-JP" sz="2400" b="0" i="1" smtClean="0">
                            <a:latin typeface="Cambria Math" panose="02040503050406030204" pitchFamily="18" charset="0"/>
                          </a:rPr>
                          <m:t>𝑥</m:t>
                        </m:r>
                        <m:r>
                          <a:rPr lang="en-US" altLang="ja-JP" sz="2400" b="0" i="1" smtClean="0">
                            <a:latin typeface="Cambria Math" panose="02040503050406030204" pitchFamily="18" charset="0"/>
                          </a:rPr>
                          <m:t>≤0</m:t>
                        </m:r>
                      </m:oMath>
                    </a14:m>
                    <a:r>
                      <a:rPr lang="ja-JP" altLang="en-US" sz="2400" dirty="0">
                        <a:latin typeface="メイリオ" panose="020B0604030504040204" pitchFamily="50" charset="-128"/>
                        <a:ea typeface="メイリオ" panose="020B0604030504040204" pitchFamily="50" charset="-128"/>
                      </a:rPr>
                      <a:t>のとき</a:t>
                    </a:r>
                  </a:p>
                </p:txBody>
              </p:sp>
            </mc:Choice>
            <mc:Fallback xmlns="">
              <p:sp>
                <p:nvSpPr>
                  <p:cNvPr id="22" name="正方形/長方形 21"/>
                  <p:cNvSpPr>
                    <a:spLocks noRot="1" noChangeAspect="1" noMove="1" noResize="1" noEditPoints="1" noAdjustHandles="1" noChangeArrowheads="1" noChangeShapeType="1" noTextEdit="1"/>
                  </p:cNvSpPr>
                  <p:nvPr/>
                </p:nvSpPr>
                <p:spPr>
                  <a:xfrm>
                    <a:off x="531627" y="3137815"/>
                    <a:ext cx="2653419" cy="461665"/>
                  </a:xfrm>
                  <a:prstGeom prst="rect">
                    <a:avLst/>
                  </a:prstGeom>
                  <a:blipFill rotWithShape="0">
                    <a:blip r:embed="rId6"/>
                    <a:stretch>
                      <a:fillRect t="-8000" r="-2759" b="-3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p:cNvSpPr/>
                  <p:nvPr/>
                </p:nvSpPr>
                <p:spPr>
                  <a:xfrm>
                    <a:off x="546141" y="3498106"/>
                    <a:ext cx="4823628" cy="11640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400" i="1" smtClean="0">
                                  <a:latin typeface="Cambria Math" panose="02040503050406030204" pitchFamily="18" charset="0"/>
                                </a:rPr>
                              </m:ctrlPr>
                            </m:dPr>
                            <m:e>
                              <m:r>
                                <a:rPr lang="en-US" altLang="ja-JP" sz="2400" i="1">
                                  <a:latin typeface="Cambria Math" panose="02040503050406030204" pitchFamily="18" charset="0"/>
                                </a:rPr>
                                <m:t>𝑓</m:t>
                              </m:r>
                              <m:r>
                                <a:rPr lang="en-US" altLang="ja-JP" sz="2400" i="1">
                                  <a:latin typeface="Cambria Math" panose="02040503050406030204" pitchFamily="18" charset="0"/>
                                </a:rPr>
                                <m:t>∗</m:t>
                              </m:r>
                              <m:r>
                                <a:rPr lang="en-US" altLang="ja-JP" sz="2400" i="1">
                                  <a:latin typeface="Cambria Math" panose="02040503050406030204" pitchFamily="18" charset="0"/>
                                </a:rPr>
                                <m:t>𝑔</m:t>
                              </m:r>
                            </m:e>
                          </m:d>
                          <m:d>
                            <m:dPr>
                              <m:ctrlPr>
                                <a:rPr lang="en-US" altLang="ja-JP" sz="2400" i="1">
                                  <a:latin typeface="Cambria Math" panose="02040503050406030204" pitchFamily="18" charset="0"/>
                                </a:rPr>
                              </m:ctrlPr>
                            </m:dPr>
                            <m:e>
                              <m:r>
                                <a:rPr lang="en-US" altLang="ja-JP" sz="2400" i="1">
                                  <a:latin typeface="Cambria Math" panose="02040503050406030204" pitchFamily="18" charset="0"/>
                                </a:rPr>
                                <m:t>𝑥</m:t>
                              </m:r>
                            </m:e>
                          </m:d>
                          <m:r>
                            <a:rPr lang="en-US" altLang="ja-JP" sz="2400" i="1">
                              <a:latin typeface="Cambria Math" panose="02040503050406030204" pitchFamily="18" charset="0"/>
                            </a:rPr>
                            <m:t>=</m:t>
                          </m:r>
                          <m:nary>
                            <m:naryPr>
                              <m:ctrlPr>
                                <a:rPr lang="en-US" altLang="ja-JP" sz="2400" i="1">
                                  <a:latin typeface="Cambria Math" panose="02040503050406030204" pitchFamily="18" charset="0"/>
                                </a:rPr>
                              </m:ctrlPr>
                            </m:naryPr>
                            <m:sub>
                              <m:r>
                                <m:rPr>
                                  <m:brk m:alnAt="23"/>
                                </m:rPr>
                                <a:rPr lang="en-US" altLang="ja-JP" sz="240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1</m:t>
                                  </m:r>
                                </m:num>
                                <m:den>
                                  <m:r>
                                    <a:rPr lang="en-US" altLang="ja-JP" sz="2400" b="0" i="1" smtClean="0">
                                      <a:latin typeface="Cambria Math" panose="02040503050406030204" pitchFamily="18" charset="0"/>
                                    </a:rPr>
                                    <m:t>2</m:t>
                                  </m:r>
                                </m:den>
                              </m:f>
                            </m:sub>
                            <m:sup>
                              <m:r>
                                <a:rPr lang="en-US" altLang="ja-JP" sz="2400" b="0" i="1" smtClean="0">
                                  <a:latin typeface="Cambria Math" panose="02040503050406030204" pitchFamily="18" charset="0"/>
                                </a:rPr>
                                <m:t>𝑥</m:t>
                              </m:r>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1</m:t>
                                  </m:r>
                                </m:num>
                                <m:den>
                                  <m:r>
                                    <a:rPr lang="en-US" altLang="ja-JP" sz="2400" b="0" i="1" smtClean="0">
                                      <a:latin typeface="Cambria Math" panose="02040503050406030204" pitchFamily="18" charset="0"/>
                                    </a:rPr>
                                    <m:t>2</m:t>
                                  </m:r>
                                </m:den>
                              </m:f>
                            </m:sup>
                            <m:e>
                              <m:r>
                                <a:rPr lang="en-US" altLang="ja-JP" sz="2400" b="0" i="1" smtClean="0">
                                  <a:latin typeface="Cambria Math" panose="02040503050406030204" pitchFamily="18" charset="0"/>
                                </a:rPr>
                                <m:t>1×1</m:t>
                              </m:r>
                              <m:r>
                                <a:rPr lang="en-US" altLang="ja-JP" sz="2400" i="1">
                                  <a:latin typeface="Cambria Math" panose="02040503050406030204" pitchFamily="18" charset="0"/>
                                </a:rPr>
                                <m:t>𝑑𝑡</m:t>
                              </m:r>
                            </m:e>
                          </m:nary>
                          <m:r>
                            <a:rPr lang="en-US" altLang="ja-JP" sz="2400" i="1">
                              <a:latin typeface="Cambria Math" panose="02040503050406030204" pitchFamily="18" charset="0"/>
                            </a:rPr>
                            <m:t>=</m:t>
                          </m:r>
                          <m:r>
                            <a:rPr lang="en-US" altLang="ja-JP" sz="2400" b="0" i="1" smtClean="0">
                              <a:latin typeface="Cambria Math" panose="02040503050406030204" pitchFamily="18" charset="0"/>
                            </a:rPr>
                            <m:t>𝑥</m:t>
                          </m:r>
                          <m:r>
                            <a:rPr lang="en-US" altLang="ja-JP" sz="2400" b="0" i="1" smtClean="0">
                              <a:latin typeface="Cambria Math" panose="02040503050406030204" pitchFamily="18" charset="0"/>
                            </a:rPr>
                            <m:t>+1</m:t>
                          </m:r>
                        </m:oMath>
                      </m:oMathPara>
                    </a14:m>
                    <a:endParaRPr lang="en-US" altLang="ja-JP" sz="2400" dirty="0">
                      <a:latin typeface="メイリオ" panose="020B0604030504040204" pitchFamily="50" charset="-128"/>
                    </a:endParaRPr>
                  </a:p>
                </p:txBody>
              </p:sp>
            </mc:Choice>
            <mc:Fallback xmlns="">
              <p:sp>
                <p:nvSpPr>
                  <p:cNvPr id="13" name="正方形/長方形 12"/>
                  <p:cNvSpPr>
                    <a:spLocks noRot="1" noChangeAspect="1" noMove="1" noResize="1" noEditPoints="1" noAdjustHandles="1" noChangeArrowheads="1" noChangeShapeType="1" noTextEdit="1"/>
                  </p:cNvSpPr>
                  <p:nvPr/>
                </p:nvSpPr>
                <p:spPr>
                  <a:xfrm>
                    <a:off x="546141" y="3498106"/>
                    <a:ext cx="4823628" cy="1164037"/>
                  </a:xfrm>
                  <a:prstGeom prst="rect">
                    <a:avLst/>
                  </a:prstGeom>
                  <a:blipFill rotWithShape="0">
                    <a:blip r:embed="rId7"/>
                    <a:stretch>
                      <a:fillRect/>
                    </a:stretch>
                  </a:blipFill>
                </p:spPr>
                <p:txBody>
                  <a:bodyPr/>
                  <a:lstStyle/>
                  <a:p>
                    <a:r>
                      <a:rPr lang="ja-JP" altLang="en-US">
                        <a:noFill/>
                      </a:rPr>
                      <a:t> </a:t>
                    </a:r>
                  </a:p>
                </p:txBody>
              </p:sp>
            </mc:Fallback>
          </mc:AlternateContent>
          <p:grpSp>
            <p:nvGrpSpPr>
              <p:cNvPr id="25" name="グループ化 24"/>
              <p:cNvGrpSpPr/>
              <p:nvPr/>
            </p:nvGrpSpPr>
            <p:grpSpPr>
              <a:xfrm>
                <a:off x="510669" y="4605499"/>
                <a:ext cx="4298878" cy="1806876"/>
                <a:chOff x="385855" y="3808429"/>
                <a:chExt cx="3369287" cy="1748602"/>
              </a:xfrm>
            </p:grpSpPr>
            <p:cxnSp>
              <p:nvCxnSpPr>
                <p:cNvPr id="27" name="直線矢印コネクタ 26"/>
                <p:cNvCxnSpPr/>
                <p:nvPr/>
              </p:nvCxnSpPr>
              <p:spPr>
                <a:xfrm>
                  <a:off x="385855" y="5471114"/>
                  <a:ext cx="336928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V="1">
                  <a:off x="2080889" y="3808429"/>
                  <a:ext cx="0" cy="1748602"/>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cxnSp>
            <p:nvCxnSpPr>
              <p:cNvPr id="30" name="直線矢印コネクタ 29"/>
              <p:cNvCxnSpPr/>
              <p:nvPr/>
            </p:nvCxnSpPr>
            <p:spPr>
              <a:xfrm flipV="1">
                <a:off x="2162200" y="4943543"/>
                <a:ext cx="0" cy="1579177"/>
              </a:xfrm>
              <a:prstGeom prst="straightConnector1">
                <a:avLst/>
              </a:prstGeom>
              <a:ln w="25400">
                <a:solidFill>
                  <a:srgbClr val="00B050"/>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15" name="フリーフォーム 14"/>
              <p:cNvSpPr/>
              <p:nvPr/>
            </p:nvSpPr>
            <p:spPr>
              <a:xfrm>
                <a:off x="1689906" y="5219604"/>
                <a:ext cx="1967696" cy="1111169"/>
              </a:xfrm>
              <a:custGeom>
                <a:avLst/>
                <a:gdLst>
                  <a:gd name="connsiteX0" fmla="*/ 0 w 1967696"/>
                  <a:gd name="connsiteY0" fmla="*/ 1111169 h 1111169"/>
                  <a:gd name="connsiteX1" fmla="*/ 0 w 1967696"/>
                  <a:gd name="connsiteY1" fmla="*/ 0 h 1111169"/>
                  <a:gd name="connsiteX2" fmla="*/ 1967696 w 1967696"/>
                  <a:gd name="connsiteY2" fmla="*/ 0 h 1111169"/>
                  <a:gd name="connsiteX3" fmla="*/ 1967696 w 1967696"/>
                  <a:gd name="connsiteY3" fmla="*/ 1099594 h 1111169"/>
                </a:gdLst>
                <a:ahLst/>
                <a:cxnLst>
                  <a:cxn ang="0">
                    <a:pos x="connsiteX0" y="connsiteY0"/>
                  </a:cxn>
                  <a:cxn ang="0">
                    <a:pos x="connsiteX1" y="connsiteY1"/>
                  </a:cxn>
                  <a:cxn ang="0">
                    <a:pos x="connsiteX2" y="connsiteY2"/>
                  </a:cxn>
                  <a:cxn ang="0">
                    <a:pos x="connsiteX3" y="connsiteY3"/>
                  </a:cxn>
                </a:cxnLst>
                <a:rect l="l" t="t" r="r" b="b"/>
                <a:pathLst>
                  <a:path w="1967696" h="1111169">
                    <a:moveTo>
                      <a:pt x="0" y="1111169"/>
                    </a:moveTo>
                    <a:lnTo>
                      <a:pt x="0" y="0"/>
                    </a:lnTo>
                    <a:lnTo>
                      <a:pt x="1967696" y="0"/>
                    </a:lnTo>
                    <a:lnTo>
                      <a:pt x="1967696" y="1099594"/>
                    </a:lnTo>
                  </a:path>
                </a:pathLst>
              </a:cu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31"/>
              <p:cNvSpPr/>
              <p:nvPr/>
            </p:nvSpPr>
            <p:spPr>
              <a:xfrm>
                <a:off x="1178352" y="5173884"/>
                <a:ext cx="1967696" cy="1111169"/>
              </a:xfrm>
              <a:custGeom>
                <a:avLst/>
                <a:gdLst>
                  <a:gd name="connsiteX0" fmla="*/ 0 w 1967696"/>
                  <a:gd name="connsiteY0" fmla="*/ 1111169 h 1111169"/>
                  <a:gd name="connsiteX1" fmla="*/ 0 w 1967696"/>
                  <a:gd name="connsiteY1" fmla="*/ 0 h 1111169"/>
                  <a:gd name="connsiteX2" fmla="*/ 1967696 w 1967696"/>
                  <a:gd name="connsiteY2" fmla="*/ 0 h 1111169"/>
                  <a:gd name="connsiteX3" fmla="*/ 1967696 w 1967696"/>
                  <a:gd name="connsiteY3" fmla="*/ 1099594 h 1111169"/>
                </a:gdLst>
                <a:ahLst/>
                <a:cxnLst>
                  <a:cxn ang="0">
                    <a:pos x="connsiteX0" y="connsiteY0"/>
                  </a:cxn>
                  <a:cxn ang="0">
                    <a:pos x="connsiteX1" y="connsiteY1"/>
                  </a:cxn>
                  <a:cxn ang="0">
                    <a:pos x="connsiteX2" y="connsiteY2"/>
                  </a:cxn>
                  <a:cxn ang="0">
                    <a:pos x="connsiteX3" y="connsiteY3"/>
                  </a:cxn>
                </a:cxnLst>
                <a:rect l="l" t="t" r="r" b="b"/>
                <a:pathLst>
                  <a:path w="1967696" h="1111169">
                    <a:moveTo>
                      <a:pt x="0" y="1111169"/>
                    </a:moveTo>
                    <a:lnTo>
                      <a:pt x="0" y="0"/>
                    </a:lnTo>
                    <a:lnTo>
                      <a:pt x="1967696" y="0"/>
                    </a:lnTo>
                    <a:lnTo>
                      <a:pt x="1967696" y="1099594"/>
                    </a:lnTo>
                  </a:path>
                </a:pathLst>
              </a:cu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1996440" y="6416787"/>
                <a:ext cx="298480" cy="400110"/>
              </a:xfrm>
              <a:prstGeom prst="rect">
                <a:avLst/>
              </a:prstGeom>
            </p:spPr>
            <p:txBody>
              <a:bodyPr wrap="none">
                <a:spAutoFit/>
              </a:bodyPr>
              <a:lstStyle/>
              <a:p>
                <a:r>
                  <a:rPr lang="en-US" altLang="ja-JP" sz="2000" i="1" dirty="0">
                    <a:latin typeface="Times New Roman" panose="02020603050405020304" pitchFamily="18" charset="0"/>
                    <a:cs typeface="Times New Roman" panose="02020603050405020304" pitchFamily="18" charset="0"/>
                  </a:rPr>
                  <a:t>x</a:t>
                </a:r>
                <a:endParaRPr lang="ja-JP" altLang="en-US" sz="2000" i="1" dirty="0">
                  <a:latin typeface="Times New Roman" panose="02020603050405020304" pitchFamily="18" charset="0"/>
                  <a:cs typeface="Times New Roman" panose="02020603050405020304" pitchFamily="18" charset="0"/>
                </a:endParaRPr>
              </a:p>
            </p:txBody>
          </p:sp>
          <p:sp>
            <p:nvSpPr>
              <p:cNvPr id="36" name="正方形/長方形 35"/>
              <p:cNvSpPr/>
              <p:nvPr/>
            </p:nvSpPr>
            <p:spPr>
              <a:xfrm>
                <a:off x="1276201" y="6264204"/>
                <a:ext cx="622286" cy="400110"/>
              </a:xfrm>
              <a:prstGeom prst="rect">
                <a:avLst/>
              </a:prstGeom>
            </p:spPr>
            <p:txBody>
              <a:bodyPr wrap="none">
                <a:spAutoFit/>
              </a:bodyPr>
              <a:lstStyle/>
              <a:p>
                <a:r>
                  <a:rPr lang="en-US" altLang="ja-JP" sz="2000" dirty="0"/>
                  <a:t>-1/2</a:t>
                </a:r>
                <a:endParaRPr lang="ja-JP" altLang="en-US" sz="2000" dirty="0"/>
              </a:p>
            </p:txBody>
          </p:sp>
          <p:sp>
            <p:nvSpPr>
              <p:cNvPr id="37" name="正方形/長方形 36"/>
              <p:cNvSpPr/>
              <p:nvPr/>
            </p:nvSpPr>
            <p:spPr>
              <a:xfrm>
                <a:off x="3385242" y="6264204"/>
                <a:ext cx="543739" cy="400110"/>
              </a:xfrm>
              <a:prstGeom prst="rect">
                <a:avLst/>
              </a:prstGeom>
            </p:spPr>
            <p:txBody>
              <a:bodyPr wrap="none">
                <a:spAutoFit/>
              </a:bodyPr>
              <a:lstStyle/>
              <a:p>
                <a:r>
                  <a:rPr lang="en-US" altLang="ja-JP" sz="2000" dirty="0"/>
                  <a:t>1/2</a:t>
                </a:r>
                <a:endParaRPr lang="ja-JP" altLang="en-US" sz="2000" dirty="0"/>
              </a:p>
            </p:txBody>
          </p:sp>
          <p:sp>
            <p:nvSpPr>
              <p:cNvPr id="38" name="正方形/長方形 37"/>
              <p:cNvSpPr/>
              <p:nvPr/>
            </p:nvSpPr>
            <p:spPr>
              <a:xfrm>
                <a:off x="2745146" y="6439590"/>
                <a:ext cx="769763" cy="400110"/>
              </a:xfrm>
              <a:prstGeom prst="rect">
                <a:avLst/>
              </a:prstGeom>
            </p:spPr>
            <p:txBody>
              <a:bodyPr wrap="none">
                <a:spAutoFit/>
              </a:bodyPr>
              <a:lstStyle/>
              <a:p>
                <a:r>
                  <a:rPr lang="en-US" altLang="ja-JP" sz="2000" i="1" dirty="0">
                    <a:latin typeface="Times New Roman" panose="02020603050405020304" pitchFamily="18" charset="0"/>
                    <a:cs typeface="Times New Roman" panose="02020603050405020304" pitchFamily="18" charset="0"/>
                  </a:rPr>
                  <a:t>x</a:t>
                </a:r>
                <a:r>
                  <a:rPr lang="en-US" altLang="ja-JP" sz="2000" dirty="0">
                    <a:latin typeface="Times New Roman" panose="02020603050405020304" pitchFamily="18" charset="0"/>
                    <a:cs typeface="Times New Roman" panose="02020603050405020304" pitchFamily="18" charset="0"/>
                  </a:rPr>
                  <a:t>+1/2</a:t>
                </a:r>
                <a:endParaRPr lang="ja-JP" alt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0" name="正方形/長方形 39"/>
                  <p:cNvSpPr/>
                  <p:nvPr/>
                </p:nvSpPr>
                <p:spPr>
                  <a:xfrm>
                    <a:off x="6214294" y="3137815"/>
                    <a:ext cx="2424190" cy="461665"/>
                  </a:xfrm>
                  <a:prstGeom prst="rect">
                    <a:avLst/>
                  </a:prstGeom>
                </p:spPr>
                <p:txBody>
                  <a:bodyPr wrap="none">
                    <a:spAutoFit/>
                  </a:bodyPr>
                  <a:lstStyle/>
                  <a:p>
                    <a14:m>
                      <m:oMath xmlns:m="http://schemas.openxmlformats.org/officeDocument/2006/math">
                        <m:r>
                          <a:rPr lang="en-US" altLang="ja-JP" sz="2400" b="0" i="1" smtClean="0">
                            <a:latin typeface="Cambria Math" panose="02040503050406030204" pitchFamily="18" charset="0"/>
                          </a:rPr>
                          <m:t>0≤</m:t>
                        </m:r>
                        <m:r>
                          <a:rPr lang="en-US" altLang="ja-JP" sz="2400" b="0" i="1" smtClean="0">
                            <a:latin typeface="Cambria Math" panose="02040503050406030204" pitchFamily="18" charset="0"/>
                          </a:rPr>
                          <m:t>𝑥</m:t>
                        </m:r>
                        <m:r>
                          <a:rPr lang="en-US" altLang="ja-JP" sz="2400" b="0" i="1" smtClean="0">
                            <a:latin typeface="Cambria Math" panose="02040503050406030204" pitchFamily="18" charset="0"/>
                          </a:rPr>
                          <m:t>≤1</m:t>
                        </m:r>
                      </m:oMath>
                    </a14:m>
                    <a:r>
                      <a:rPr lang="ja-JP" altLang="en-US" sz="2400" dirty="0">
                        <a:latin typeface="メイリオ" panose="020B0604030504040204" pitchFamily="50" charset="-128"/>
                        <a:ea typeface="メイリオ" panose="020B0604030504040204" pitchFamily="50" charset="-128"/>
                      </a:rPr>
                      <a:t>のとき</a:t>
                    </a:r>
                  </a:p>
                </p:txBody>
              </p:sp>
            </mc:Choice>
            <mc:Fallback xmlns="">
              <p:sp>
                <p:nvSpPr>
                  <p:cNvPr id="40" name="正方形/長方形 39"/>
                  <p:cNvSpPr>
                    <a:spLocks noRot="1" noChangeAspect="1" noMove="1" noResize="1" noEditPoints="1" noAdjustHandles="1" noChangeArrowheads="1" noChangeShapeType="1" noTextEdit="1"/>
                  </p:cNvSpPr>
                  <p:nvPr/>
                </p:nvSpPr>
                <p:spPr>
                  <a:xfrm>
                    <a:off x="6214294" y="3137815"/>
                    <a:ext cx="2424190" cy="461665"/>
                  </a:xfrm>
                  <a:prstGeom prst="rect">
                    <a:avLst/>
                  </a:prstGeom>
                  <a:blipFill rotWithShape="0">
                    <a:blip r:embed="rId8"/>
                    <a:stretch>
                      <a:fillRect l="-503" t="-8000" r="-3015" b="-3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正方形/長方形 42"/>
                  <p:cNvSpPr/>
                  <p:nvPr/>
                </p:nvSpPr>
                <p:spPr>
                  <a:xfrm>
                    <a:off x="6228808" y="3498106"/>
                    <a:ext cx="4710136" cy="11640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400" i="1" smtClean="0">
                                  <a:latin typeface="Cambria Math" panose="02040503050406030204" pitchFamily="18" charset="0"/>
                                </a:rPr>
                              </m:ctrlPr>
                            </m:dPr>
                            <m:e>
                              <m:r>
                                <a:rPr lang="en-US" altLang="ja-JP" sz="2400" i="1">
                                  <a:latin typeface="Cambria Math" panose="02040503050406030204" pitchFamily="18" charset="0"/>
                                </a:rPr>
                                <m:t>𝑓</m:t>
                              </m:r>
                              <m:r>
                                <a:rPr lang="en-US" altLang="ja-JP" sz="2400" i="1">
                                  <a:latin typeface="Cambria Math" panose="02040503050406030204" pitchFamily="18" charset="0"/>
                                </a:rPr>
                                <m:t>∗</m:t>
                              </m:r>
                              <m:r>
                                <a:rPr lang="en-US" altLang="ja-JP" sz="2400" i="1">
                                  <a:latin typeface="Cambria Math" panose="02040503050406030204" pitchFamily="18" charset="0"/>
                                </a:rPr>
                                <m:t>𝑔</m:t>
                              </m:r>
                            </m:e>
                          </m:d>
                          <m:d>
                            <m:dPr>
                              <m:ctrlPr>
                                <a:rPr lang="en-US" altLang="ja-JP" sz="2400" i="1">
                                  <a:latin typeface="Cambria Math" panose="02040503050406030204" pitchFamily="18" charset="0"/>
                                </a:rPr>
                              </m:ctrlPr>
                            </m:dPr>
                            <m:e>
                              <m:r>
                                <a:rPr lang="en-US" altLang="ja-JP" sz="2400" i="1">
                                  <a:latin typeface="Cambria Math" panose="02040503050406030204" pitchFamily="18" charset="0"/>
                                </a:rPr>
                                <m:t>𝑥</m:t>
                              </m:r>
                            </m:e>
                          </m:d>
                          <m:r>
                            <a:rPr lang="en-US" altLang="ja-JP" sz="2400" i="1">
                              <a:latin typeface="Cambria Math" panose="02040503050406030204" pitchFamily="18" charset="0"/>
                            </a:rPr>
                            <m:t>=</m:t>
                          </m:r>
                          <m:nary>
                            <m:naryPr>
                              <m:ctrlPr>
                                <a:rPr lang="en-US" altLang="ja-JP" sz="2400" i="1">
                                  <a:latin typeface="Cambria Math" panose="02040503050406030204" pitchFamily="18" charset="0"/>
                                </a:rPr>
                              </m:ctrlPr>
                            </m:naryPr>
                            <m:sub>
                              <m:r>
                                <a:rPr lang="en-US" altLang="ja-JP" sz="2400" b="0" i="1" smtClean="0">
                                  <a:latin typeface="Cambria Math" panose="02040503050406030204" pitchFamily="18" charset="0"/>
                                </a:rPr>
                                <m:t>𝑥</m:t>
                              </m:r>
                              <m:r>
                                <m:rPr>
                                  <m:brk m:alnAt="23"/>
                                </m:rPr>
                                <a:rPr lang="en-US" altLang="ja-JP" sz="240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1</m:t>
                                  </m:r>
                                </m:num>
                                <m:den>
                                  <m:r>
                                    <a:rPr lang="en-US" altLang="ja-JP" sz="2400" b="0" i="1" smtClean="0">
                                      <a:latin typeface="Cambria Math" panose="02040503050406030204" pitchFamily="18" charset="0"/>
                                    </a:rPr>
                                    <m:t>2</m:t>
                                  </m:r>
                                </m:den>
                              </m:f>
                            </m:sub>
                            <m:sup>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1</m:t>
                                  </m:r>
                                </m:num>
                                <m:den>
                                  <m:r>
                                    <a:rPr lang="en-US" altLang="ja-JP" sz="2400" b="0" i="1" smtClean="0">
                                      <a:latin typeface="Cambria Math" panose="02040503050406030204" pitchFamily="18" charset="0"/>
                                    </a:rPr>
                                    <m:t>2</m:t>
                                  </m:r>
                                </m:den>
                              </m:f>
                            </m:sup>
                            <m:e>
                              <m:r>
                                <a:rPr lang="en-US" altLang="ja-JP" sz="2400" b="0" i="1" smtClean="0">
                                  <a:latin typeface="Cambria Math" panose="02040503050406030204" pitchFamily="18" charset="0"/>
                                </a:rPr>
                                <m:t>1×1</m:t>
                              </m:r>
                              <m:r>
                                <a:rPr lang="en-US" altLang="ja-JP" sz="2400" i="1">
                                  <a:latin typeface="Cambria Math" panose="02040503050406030204" pitchFamily="18" charset="0"/>
                                </a:rPr>
                                <m:t>𝑑𝑡</m:t>
                              </m:r>
                            </m:e>
                          </m:nary>
                          <m:r>
                            <a:rPr lang="en-US" altLang="ja-JP" sz="2400" i="1">
                              <a:latin typeface="Cambria Math" panose="02040503050406030204" pitchFamily="18" charset="0"/>
                            </a:rPr>
                            <m:t>=</m:t>
                          </m:r>
                          <m:r>
                            <a:rPr lang="en-US" altLang="ja-JP" sz="2400" b="0" i="1" smtClean="0">
                              <a:latin typeface="Cambria Math" panose="02040503050406030204" pitchFamily="18" charset="0"/>
                            </a:rPr>
                            <m:t>1−</m:t>
                          </m:r>
                          <m:r>
                            <a:rPr lang="en-US" altLang="ja-JP" sz="2400" b="0" i="1" smtClean="0">
                              <a:latin typeface="Cambria Math" panose="02040503050406030204" pitchFamily="18" charset="0"/>
                            </a:rPr>
                            <m:t>𝑥</m:t>
                          </m:r>
                        </m:oMath>
                      </m:oMathPara>
                    </a14:m>
                    <a:endParaRPr lang="en-US" altLang="ja-JP" sz="2400" dirty="0">
                      <a:latin typeface="メイリオ" panose="020B0604030504040204" pitchFamily="50" charset="-128"/>
                    </a:endParaRPr>
                  </a:p>
                </p:txBody>
              </p:sp>
            </mc:Choice>
            <mc:Fallback xmlns="">
              <p:sp>
                <p:nvSpPr>
                  <p:cNvPr id="43" name="正方形/長方形 42"/>
                  <p:cNvSpPr>
                    <a:spLocks noRot="1" noChangeAspect="1" noMove="1" noResize="1" noEditPoints="1" noAdjustHandles="1" noChangeArrowheads="1" noChangeShapeType="1" noTextEdit="1"/>
                  </p:cNvSpPr>
                  <p:nvPr/>
                </p:nvSpPr>
                <p:spPr>
                  <a:xfrm>
                    <a:off x="6228808" y="3498106"/>
                    <a:ext cx="4710136" cy="1164037"/>
                  </a:xfrm>
                  <a:prstGeom prst="rect">
                    <a:avLst/>
                  </a:prstGeom>
                  <a:blipFill rotWithShape="0">
                    <a:blip r:embed="rId9"/>
                    <a:stretch>
                      <a:fillRect/>
                    </a:stretch>
                  </a:blipFill>
                </p:spPr>
                <p:txBody>
                  <a:bodyPr/>
                  <a:lstStyle/>
                  <a:p>
                    <a:r>
                      <a:rPr lang="ja-JP" altLang="en-US">
                        <a:noFill/>
                      </a:rPr>
                      <a:t> </a:t>
                    </a:r>
                  </a:p>
                </p:txBody>
              </p:sp>
            </mc:Fallback>
          </mc:AlternateContent>
          <p:grpSp>
            <p:nvGrpSpPr>
              <p:cNvPr id="44" name="グループ化 43"/>
              <p:cNvGrpSpPr/>
              <p:nvPr/>
            </p:nvGrpSpPr>
            <p:grpSpPr>
              <a:xfrm>
                <a:off x="6193336" y="4605499"/>
                <a:ext cx="4298878" cy="1806876"/>
                <a:chOff x="385855" y="3808429"/>
                <a:chExt cx="3369287" cy="1748602"/>
              </a:xfrm>
            </p:grpSpPr>
            <p:cxnSp>
              <p:nvCxnSpPr>
                <p:cNvPr id="45" name="直線矢印コネクタ 44"/>
                <p:cNvCxnSpPr/>
                <p:nvPr/>
              </p:nvCxnSpPr>
              <p:spPr>
                <a:xfrm>
                  <a:off x="385855" y="5471114"/>
                  <a:ext cx="336928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V="1">
                  <a:off x="2080889" y="3808429"/>
                  <a:ext cx="0" cy="1748602"/>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cxnSp>
            <p:nvCxnSpPr>
              <p:cNvPr id="47" name="直線矢印コネクタ 46"/>
              <p:cNvCxnSpPr/>
              <p:nvPr/>
            </p:nvCxnSpPr>
            <p:spPr>
              <a:xfrm flipV="1">
                <a:off x="9041108" y="4943543"/>
                <a:ext cx="0" cy="1579177"/>
              </a:xfrm>
              <a:prstGeom prst="straightConnector1">
                <a:avLst/>
              </a:prstGeom>
              <a:ln w="25400">
                <a:solidFill>
                  <a:srgbClr val="00B050"/>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48" name="フリーフォーム 47"/>
              <p:cNvSpPr/>
              <p:nvPr/>
            </p:nvSpPr>
            <p:spPr>
              <a:xfrm>
                <a:off x="7372573" y="5219604"/>
                <a:ext cx="1967696" cy="1111169"/>
              </a:xfrm>
              <a:custGeom>
                <a:avLst/>
                <a:gdLst>
                  <a:gd name="connsiteX0" fmla="*/ 0 w 1967696"/>
                  <a:gd name="connsiteY0" fmla="*/ 1111169 h 1111169"/>
                  <a:gd name="connsiteX1" fmla="*/ 0 w 1967696"/>
                  <a:gd name="connsiteY1" fmla="*/ 0 h 1111169"/>
                  <a:gd name="connsiteX2" fmla="*/ 1967696 w 1967696"/>
                  <a:gd name="connsiteY2" fmla="*/ 0 h 1111169"/>
                  <a:gd name="connsiteX3" fmla="*/ 1967696 w 1967696"/>
                  <a:gd name="connsiteY3" fmla="*/ 1099594 h 1111169"/>
                </a:gdLst>
                <a:ahLst/>
                <a:cxnLst>
                  <a:cxn ang="0">
                    <a:pos x="connsiteX0" y="connsiteY0"/>
                  </a:cxn>
                  <a:cxn ang="0">
                    <a:pos x="connsiteX1" y="connsiteY1"/>
                  </a:cxn>
                  <a:cxn ang="0">
                    <a:pos x="connsiteX2" y="connsiteY2"/>
                  </a:cxn>
                  <a:cxn ang="0">
                    <a:pos x="connsiteX3" y="connsiteY3"/>
                  </a:cxn>
                </a:cxnLst>
                <a:rect l="l" t="t" r="r" b="b"/>
                <a:pathLst>
                  <a:path w="1967696" h="1111169">
                    <a:moveTo>
                      <a:pt x="0" y="1111169"/>
                    </a:moveTo>
                    <a:lnTo>
                      <a:pt x="0" y="0"/>
                    </a:lnTo>
                    <a:lnTo>
                      <a:pt x="1967696" y="0"/>
                    </a:lnTo>
                    <a:lnTo>
                      <a:pt x="1967696" y="1099594"/>
                    </a:lnTo>
                  </a:path>
                </a:pathLst>
              </a:cu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a:off x="8057260" y="5173884"/>
                <a:ext cx="1967696" cy="1111169"/>
              </a:xfrm>
              <a:custGeom>
                <a:avLst/>
                <a:gdLst>
                  <a:gd name="connsiteX0" fmla="*/ 0 w 1967696"/>
                  <a:gd name="connsiteY0" fmla="*/ 1111169 h 1111169"/>
                  <a:gd name="connsiteX1" fmla="*/ 0 w 1967696"/>
                  <a:gd name="connsiteY1" fmla="*/ 0 h 1111169"/>
                  <a:gd name="connsiteX2" fmla="*/ 1967696 w 1967696"/>
                  <a:gd name="connsiteY2" fmla="*/ 0 h 1111169"/>
                  <a:gd name="connsiteX3" fmla="*/ 1967696 w 1967696"/>
                  <a:gd name="connsiteY3" fmla="*/ 1099594 h 1111169"/>
                </a:gdLst>
                <a:ahLst/>
                <a:cxnLst>
                  <a:cxn ang="0">
                    <a:pos x="connsiteX0" y="connsiteY0"/>
                  </a:cxn>
                  <a:cxn ang="0">
                    <a:pos x="connsiteX1" y="connsiteY1"/>
                  </a:cxn>
                  <a:cxn ang="0">
                    <a:pos x="connsiteX2" y="connsiteY2"/>
                  </a:cxn>
                  <a:cxn ang="0">
                    <a:pos x="connsiteX3" y="connsiteY3"/>
                  </a:cxn>
                </a:cxnLst>
                <a:rect l="l" t="t" r="r" b="b"/>
                <a:pathLst>
                  <a:path w="1967696" h="1111169">
                    <a:moveTo>
                      <a:pt x="0" y="1111169"/>
                    </a:moveTo>
                    <a:lnTo>
                      <a:pt x="0" y="0"/>
                    </a:lnTo>
                    <a:lnTo>
                      <a:pt x="1967696" y="0"/>
                    </a:lnTo>
                    <a:lnTo>
                      <a:pt x="1967696" y="1099594"/>
                    </a:lnTo>
                  </a:path>
                </a:pathLst>
              </a:cu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6" name="直線矢印コネクタ 55"/>
              <p:cNvCxnSpPr/>
              <p:nvPr/>
            </p:nvCxnSpPr>
            <p:spPr>
              <a:xfrm flipV="1">
                <a:off x="3146048" y="5219604"/>
                <a:ext cx="0" cy="1303117"/>
              </a:xfrm>
              <a:prstGeom prst="straightConnector1">
                <a:avLst/>
              </a:prstGeom>
              <a:ln w="25400">
                <a:solidFill>
                  <a:srgbClr val="00B05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V="1">
                <a:off x="8061165" y="5219604"/>
                <a:ext cx="0" cy="1303117"/>
              </a:xfrm>
              <a:prstGeom prst="straightConnector1">
                <a:avLst/>
              </a:prstGeom>
              <a:ln w="25400">
                <a:solidFill>
                  <a:srgbClr val="00B05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flipV="1">
                <a:off x="10027209" y="5219604"/>
                <a:ext cx="0" cy="1303117"/>
              </a:xfrm>
              <a:prstGeom prst="straightConnector1">
                <a:avLst/>
              </a:prstGeom>
              <a:ln w="25400">
                <a:solidFill>
                  <a:srgbClr val="00B050"/>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61" name="正方形/長方形 60"/>
              <p:cNvSpPr/>
              <p:nvPr/>
            </p:nvSpPr>
            <p:spPr>
              <a:xfrm>
                <a:off x="8891368" y="6416787"/>
                <a:ext cx="298480" cy="400110"/>
              </a:xfrm>
              <a:prstGeom prst="rect">
                <a:avLst/>
              </a:prstGeom>
            </p:spPr>
            <p:txBody>
              <a:bodyPr wrap="none">
                <a:spAutoFit/>
              </a:bodyPr>
              <a:lstStyle/>
              <a:p>
                <a:r>
                  <a:rPr lang="en-US" altLang="ja-JP" sz="2000" i="1" dirty="0">
                    <a:latin typeface="Times New Roman" panose="02020603050405020304" pitchFamily="18" charset="0"/>
                    <a:cs typeface="Times New Roman" panose="02020603050405020304" pitchFamily="18" charset="0"/>
                  </a:rPr>
                  <a:t>x</a:t>
                </a:r>
                <a:endParaRPr lang="ja-JP" altLang="en-US" sz="2000" i="1" dirty="0">
                  <a:latin typeface="Times New Roman" panose="02020603050405020304" pitchFamily="18" charset="0"/>
                  <a:cs typeface="Times New Roman" panose="02020603050405020304" pitchFamily="18" charset="0"/>
                </a:endParaRPr>
              </a:p>
            </p:txBody>
          </p:sp>
          <p:sp>
            <p:nvSpPr>
              <p:cNvPr id="62" name="正方形/長方形 61"/>
              <p:cNvSpPr/>
              <p:nvPr/>
            </p:nvSpPr>
            <p:spPr>
              <a:xfrm>
                <a:off x="6957175" y="6264204"/>
                <a:ext cx="622286" cy="400110"/>
              </a:xfrm>
              <a:prstGeom prst="rect">
                <a:avLst/>
              </a:prstGeom>
            </p:spPr>
            <p:txBody>
              <a:bodyPr wrap="none">
                <a:spAutoFit/>
              </a:bodyPr>
              <a:lstStyle/>
              <a:p>
                <a:r>
                  <a:rPr lang="en-US" altLang="ja-JP" sz="2000" dirty="0"/>
                  <a:t>-1/2</a:t>
                </a:r>
                <a:endParaRPr lang="ja-JP" altLang="en-US" sz="2000" dirty="0"/>
              </a:p>
            </p:txBody>
          </p:sp>
          <p:sp>
            <p:nvSpPr>
              <p:cNvPr id="63" name="正方形/長方形 62"/>
              <p:cNvSpPr/>
              <p:nvPr/>
            </p:nvSpPr>
            <p:spPr>
              <a:xfrm>
                <a:off x="9066216" y="6264204"/>
                <a:ext cx="543739" cy="400110"/>
              </a:xfrm>
              <a:prstGeom prst="rect">
                <a:avLst/>
              </a:prstGeom>
            </p:spPr>
            <p:txBody>
              <a:bodyPr wrap="none">
                <a:spAutoFit/>
              </a:bodyPr>
              <a:lstStyle/>
              <a:p>
                <a:r>
                  <a:rPr lang="en-US" altLang="ja-JP" sz="2000" dirty="0"/>
                  <a:t>1/2</a:t>
                </a:r>
                <a:endParaRPr lang="ja-JP" altLang="en-US" sz="2000" dirty="0"/>
              </a:p>
            </p:txBody>
          </p:sp>
          <p:sp>
            <p:nvSpPr>
              <p:cNvPr id="64" name="正方形/長方形 63"/>
              <p:cNvSpPr/>
              <p:nvPr/>
            </p:nvSpPr>
            <p:spPr>
              <a:xfrm>
                <a:off x="9640074" y="6439590"/>
                <a:ext cx="769763" cy="400110"/>
              </a:xfrm>
              <a:prstGeom prst="rect">
                <a:avLst/>
              </a:prstGeom>
            </p:spPr>
            <p:txBody>
              <a:bodyPr wrap="none">
                <a:spAutoFit/>
              </a:bodyPr>
              <a:lstStyle/>
              <a:p>
                <a:r>
                  <a:rPr lang="en-US" altLang="ja-JP" sz="2000" i="1" dirty="0">
                    <a:latin typeface="Times New Roman" panose="02020603050405020304" pitchFamily="18" charset="0"/>
                    <a:cs typeface="Times New Roman" panose="02020603050405020304" pitchFamily="18" charset="0"/>
                  </a:rPr>
                  <a:t>x</a:t>
                </a:r>
                <a:r>
                  <a:rPr lang="en-US" altLang="ja-JP" sz="2000" dirty="0">
                    <a:latin typeface="Times New Roman" panose="02020603050405020304" pitchFamily="18" charset="0"/>
                    <a:cs typeface="Times New Roman" panose="02020603050405020304" pitchFamily="18" charset="0"/>
                  </a:rPr>
                  <a:t>+1/2</a:t>
                </a:r>
                <a:endParaRPr lang="ja-JP" altLang="en-US" sz="2000" dirty="0">
                  <a:latin typeface="Times New Roman" panose="02020603050405020304" pitchFamily="18" charset="0"/>
                  <a:cs typeface="Times New Roman" panose="02020603050405020304" pitchFamily="18" charset="0"/>
                </a:endParaRPr>
              </a:p>
            </p:txBody>
          </p:sp>
          <p:sp>
            <p:nvSpPr>
              <p:cNvPr id="65" name="正方形/長方形 64"/>
              <p:cNvSpPr/>
              <p:nvPr/>
            </p:nvSpPr>
            <p:spPr>
              <a:xfrm>
                <a:off x="7754309" y="6439590"/>
                <a:ext cx="710451" cy="400110"/>
              </a:xfrm>
              <a:prstGeom prst="rect">
                <a:avLst/>
              </a:prstGeom>
            </p:spPr>
            <p:txBody>
              <a:bodyPr wrap="none">
                <a:spAutoFit/>
              </a:bodyPr>
              <a:lstStyle/>
              <a:p>
                <a:r>
                  <a:rPr lang="en-US" altLang="ja-JP" sz="2000" i="1" dirty="0">
                    <a:latin typeface="Times New Roman" panose="02020603050405020304" pitchFamily="18" charset="0"/>
                    <a:cs typeface="Times New Roman" panose="02020603050405020304" pitchFamily="18" charset="0"/>
                  </a:rPr>
                  <a:t>x</a:t>
                </a:r>
                <a:r>
                  <a:rPr lang="en-US" altLang="ja-JP" sz="2000" dirty="0">
                    <a:latin typeface="Times New Roman" panose="02020603050405020304" pitchFamily="18" charset="0"/>
                    <a:cs typeface="Times New Roman" panose="02020603050405020304" pitchFamily="18" charset="0"/>
                  </a:rPr>
                  <a:t>-1/2</a:t>
                </a:r>
                <a:endParaRPr lang="ja-JP" altLang="en-US" sz="2000" dirty="0">
                  <a:latin typeface="Times New Roman" panose="02020603050405020304" pitchFamily="18" charset="0"/>
                  <a:cs typeface="Times New Roman" panose="02020603050405020304" pitchFamily="18" charset="0"/>
                </a:endParaRPr>
              </a:p>
            </p:txBody>
          </p:sp>
        </p:grpSp>
        <p:sp>
          <p:nvSpPr>
            <p:cNvPr id="3" name="正方形/長方形 2"/>
            <p:cNvSpPr/>
            <p:nvPr/>
          </p:nvSpPr>
          <p:spPr>
            <a:xfrm>
              <a:off x="5358465" y="6097702"/>
              <a:ext cx="263214" cy="369332"/>
            </a:xfrm>
            <a:prstGeom prst="rect">
              <a:avLst/>
            </a:prstGeom>
          </p:spPr>
          <p:txBody>
            <a:bodyPr wrap="none">
              <a:spAutoFit/>
            </a:bodyPr>
            <a:lstStyle/>
            <a:p>
              <a:r>
                <a:rPr lang="en-US" altLang="ja-JP" i="1" dirty="0">
                  <a:latin typeface="Cambria Math" panose="02040503050406030204" pitchFamily="18" charset="0"/>
                </a:rPr>
                <a:t>t</a:t>
              </a:r>
              <a:endParaRPr lang="ja-JP" altLang="en-US" i="1" dirty="0"/>
            </a:p>
          </p:txBody>
        </p:sp>
        <p:sp>
          <p:nvSpPr>
            <p:cNvPr id="50" name="正方形/長方形 49"/>
            <p:cNvSpPr/>
            <p:nvPr/>
          </p:nvSpPr>
          <p:spPr>
            <a:xfrm>
              <a:off x="11054185" y="6097702"/>
              <a:ext cx="263214" cy="369332"/>
            </a:xfrm>
            <a:prstGeom prst="rect">
              <a:avLst/>
            </a:prstGeom>
          </p:spPr>
          <p:txBody>
            <a:bodyPr wrap="none">
              <a:spAutoFit/>
            </a:bodyPr>
            <a:lstStyle/>
            <a:p>
              <a:r>
                <a:rPr lang="en-US" altLang="ja-JP" i="1" dirty="0">
                  <a:latin typeface="Cambria Math" panose="02040503050406030204" pitchFamily="18" charset="0"/>
                </a:rPr>
                <a:t>t</a:t>
              </a:r>
              <a:endParaRPr lang="ja-JP" altLang="en-US" i="1" dirty="0"/>
            </a:p>
          </p:txBody>
        </p:sp>
      </p:grpSp>
      <mc:AlternateContent xmlns:mc="http://schemas.openxmlformats.org/markup-compatibility/2006" xmlns:a14="http://schemas.microsoft.com/office/drawing/2010/main">
        <mc:Choice Requires="a14">
          <p:sp>
            <p:nvSpPr>
              <p:cNvPr id="54" name="正方形/長方形 53"/>
              <p:cNvSpPr/>
              <p:nvPr/>
            </p:nvSpPr>
            <p:spPr>
              <a:xfrm>
                <a:off x="6474854" y="2046572"/>
                <a:ext cx="3679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𝑥</m:t>
                      </m:r>
                    </m:oMath>
                  </m:oMathPara>
                </a14:m>
                <a:endParaRPr lang="ja-JP" altLang="en-US" dirty="0"/>
              </a:p>
            </p:txBody>
          </p:sp>
        </mc:Choice>
        <mc:Fallback xmlns="">
          <p:sp>
            <p:nvSpPr>
              <p:cNvPr id="54" name="正方形/長方形 53"/>
              <p:cNvSpPr>
                <a:spLocks noRot="1" noChangeAspect="1" noMove="1" noResize="1" noEditPoints="1" noAdjustHandles="1" noChangeArrowheads="1" noChangeShapeType="1" noTextEdit="1"/>
              </p:cNvSpPr>
              <p:nvPr/>
            </p:nvSpPr>
            <p:spPr>
              <a:xfrm>
                <a:off x="6474854" y="2046572"/>
                <a:ext cx="367985" cy="369332"/>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5" name="正方形/長方形 54"/>
              <p:cNvSpPr/>
              <p:nvPr/>
            </p:nvSpPr>
            <p:spPr>
              <a:xfrm>
                <a:off x="7566775" y="1918733"/>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𝑡</m:t>
                      </m:r>
                    </m:oMath>
                  </m:oMathPara>
                </a14:m>
                <a:endParaRPr lang="ja-JP" altLang="en-US" dirty="0"/>
              </a:p>
            </p:txBody>
          </p:sp>
        </mc:Choice>
        <mc:Fallback xmlns="">
          <p:sp>
            <p:nvSpPr>
              <p:cNvPr id="55" name="正方形/長方形 54"/>
              <p:cNvSpPr>
                <a:spLocks noRot="1" noChangeAspect="1" noMove="1" noResize="1" noEditPoints="1" noAdjustHandles="1" noChangeArrowheads="1" noChangeShapeType="1" noTextEdit="1"/>
              </p:cNvSpPr>
              <p:nvPr/>
            </p:nvSpPr>
            <p:spPr>
              <a:xfrm>
                <a:off x="7566775" y="1918733"/>
                <a:ext cx="334579" cy="369332"/>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7" name="正方形/長方形 56"/>
              <p:cNvSpPr/>
              <p:nvPr/>
            </p:nvSpPr>
            <p:spPr>
              <a:xfrm>
                <a:off x="7566775" y="951445"/>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𝑡</m:t>
                      </m:r>
                    </m:oMath>
                  </m:oMathPara>
                </a14:m>
                <a:endParaRPr lang="ja-JP" altLang="en-US" dirty="0"/>
              </a:p>
            </p:txBody>
          </p:sp>
        </mc:Choice>
        <mc:Fallback xmlns="">
          <p:sp>
            <p:nvSpPr>
              <p:cNvPr id="57" name="正方形/長方形 56"/>
              <p:cNvSpPr>
                <a:spLocks noRot="1" noChangeAspect="1" noMove="1" noResize="1" noEditPoints="1" noAdjustHandles="1" noChangeArrowheads="1" noChangeShapeType="1" noTextEdit="1"/>
              </p:cNvSpPr>
              <p:nvPr/>
            </p:nvSpPr>
            <p:spPr>
              <a:xfrm>
                <a:off x="7566775" y="951445"/>
                <a:ext cx="334579" cy="369332"/>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テキスト ボックス 57"/>
              <p:cNvSpPr txBox="1"/>
              <p:nvPr/>
            </p:nvSpPr>
            <p:spPr>
              <a:xfrm>
                <a:off x="317491" y="1210267"/>
                <a:ext cx="3802066" cy="756426"/>
              </a:xfrm>
              <a:prstGeom prst="rect">
                <a:avLst/>
              </a:prstGeom>
              <a:solidFill>
                <a:schemeClr val="accent4">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𝑓</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𝑔</m:t>
                          </m:r>
                        </m:e>
                      </m:d>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𝑥</m:t>
                          </m:r>
                        </m:e>
                      </m:d>
                      <m:r>
                        <a:rPr lang="en-US" altLang="ja-JP" sz="2000" b="0" i="1" smtClean="0">
                          <a:latin typeface="Cambria Math" panose="02040503050406030204" pitchFamily="18" charset="0"/>
                        </a:rPr>
                        <m:t>=</m:t>
                      </m:r>
                      <m:nary>
                        <m:naryPr>
                          <m:ctrlPr>
                            <a:rPr lang="en-US" altLang="ja-JP" sz="2000" b="0" i="1" smtClean="0">
                              <a:latin typeface="Cambria Math" panose="02040503050406030204" pitchFamily="18" charset="0"/>
                            </a:rPr>
                          </m:ctrlPr>
                        </m:naryPr>
                        <m:sub>
                          <m:r>
                            <m:rPr>
                              <m:brk m:alnAt="23"/>
                            </m:rPr>
                            <a:rPr lang="en-US" altLang="ja-JP" sz="2000" b="0" i="1" smtClean="0">
                              <a:latin typeface="Cambria Math" panose="02040503050406030204" pitchFamily="18" charset="0"/>
                            </a:rPr>
                            <m:t>−</m:t>
                          </m:r>
                          <m:r>
                            <a:rPr lang="en-US" altLang="ja-JP" sz="2000" b="0" i="1" smtClean="0">
                              <a:latin typeface="Cambria Math" panose="02040503050406030204" pitchFamily="18" charset="0"/>
                            </a:rPr>
                            <m:t>∞</m:t>
                          </m:r>
                        </m:sub>
                        <m:sup>
                          <m:r>
                            <a:rPr lang="en-US" altLang="ja-JP" sz="2000" i="1">
                              <a:latin typeface="Cambria Math" panose="02040503050406030204" pitchFamily="18" charset="0"/>
                            </a:rPr>
                            <m:t>∞</m:t>
                          </m:r>
                        </m:sup>
                        <m:e>
                          <m:r>
                            <a:rPr lang="en-US" altLang="ja-JP" sz="2000" b="0" i="1" smtClean="0">
                              <a:latin typeface="Cambria Math" panose="02040503050406030204" pitchFamily="18" charset="0"/>
                            </a:rPr>
                            <m:t>𝑓</m:t>
                          </m:r>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𝑡</m:t>
                              </m:r>
                            </m:e>
                          </m:d>
                          <m:r>
                            <a:rPr lang="en-US" altLang="ja-JP" sz="2000" b="0" i="1" smtClean="0">
                              <a:latin typeface="Cambria Math" panose="02040503050406030204" pitchFamily="18" charset="0"/>
                            </a:rPr>
                            <m:t>𝑔</m:t>
                          </m:r>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𝑥</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𝑡</m:t>
                              </m:r>
                            </m:e>
                          </m:d>
                          <m:r>
                            <a:rPr lang="en-US" altLang="ja-JP" sz="2000" b="0" i="1" smtClean="0">
                              <a:latin typeface="Cambria Math" panose="02040503050406030204" pitchFamily="18" charset="0"/>
                            </a:rPr>
                            <m:t>𝑑𝑡</m:t>
                          </m:r>
                        </m:e>
                      </m:nary>
                    </m:oMath>
                  </m:oMathPara>
                </a14:m>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58" name="テキスト ボックス 57"/>
              <p:cNvSpPr txBox="1">
                <a:spLocks noRot="1" noChangeAspect="1" noMove="1" noResize="1" noEditPoints="1" noAdjustHandles="1" noChangeArrowheads="1" noChangeShapeType="1" noTextEdit="1"/>
              </p:cNvSpPr>
              <p:nvPr/>
            </p:nvSpPr>
            <p:spPr>
              <a:xfrm>
                <a:off x="317491" y="1210267"/>
                <a:ext cx="3802066" cy="756426"/>
              </a:xfrm>
              <a:prstGeom prst="rect">
                <a:avLst/>
              </a:prstGeom>
              <a:blipFill>
                <a:blip r:embed="rId3"/>
                <a:stretch>
                  <a:fillRect/>
                </a:stretch>
              </a:blipFill>
            </p:spPr>
            <p:txBody>
              <a:bodyPr/>
              <a:lstStyle/>
              <a:p>
                <a:r>
                  <a:rPr lang="ja-JP" altLang="en-US">
                    <a:noFill/>
                  </a:rPr>
                  <a:t> </a:t>
                </a:r>
              </a:p>
            </p:txBody>
          </p:sp>
        </mc:Fallback>
      </mc:AlternateContent>
      <p:sp>
        <p:nvSpPr>
          <p:cNvPr id="66" name="正方形/長方形 65"/>
          <p:cNvSpPr/>
          <p:nvPr/>
        </p:nvSpPr>
        <p:spPr>
          <a:xfrm>
            <a:off x="249520" y="481099"/>
            <a:ext cx="4770858" cy="830997"/>
          </a:xfrm>
          <a:prstGeom prst="rect">
            <a:avLst/>
          </a:prstGeom>
        </p:spPr>
        <p:txBody>
          <a:bodyPr wrap="none">
            <a:spAutoFit/>
          </a:bodyPr>
          <a:lstStyle/>
          <a:p>
            <a:r>
              <a:rPr lang="ja-JP" altLang="en-US" sz="2400" b="1" dirty="0">
                <a:latin typeface="メイリオ" panose="020B0604030504040204" pitchFamily="50" charset="-128"/>
                <a:ea typeface="メイリオ" panose="020B0604030504040204" pitchFamily="50" charset="-128"/>
              </a:rPr>
              <a:t>例題</a:t>
            </a:r>
            <a:r>
              <a:rPr lang="en-US" altLang="ja-JP" sz="2400" b="1" dirty="0">
                <a:latin typeface="メイリオ" panose="020B0604030504040204" pitchFamily="50" charset="-128"/>
                <a:ea typeface="メイリオ" panose="020B0604030504040204" pitchFamily="50" charset="-128"/>
              </a:rPr>
              <a:t>)</a:t>
            </a:r>
          </a:p>
          <a:p>
            <a:r>
              <a:rPr lang="en-US" altLang="ja-JP" sz="2400" dirty="0">
                <a:latin typeface="メイリオ" panose="020B0604030504040204" pitchFamily="50" charset="-128"/>
                <a:ea typeface="メイリオ" panose="020B0604030504040204" pitchFamily="50" charset="-128"/>
              </a:rPr>
              <a:t>2</a:t>
            </a:r>
            <a:r>
              <a:rPr lang="ja-JP" altLang="en-US" sz="2400" dirty="0" err="1">
                <a:latin typeface="メイリオ" panose="020B0604030504040204" pitchFamily="50" charset="-128"/>
                <a:ea typeface="メイリオ" panose="020B0604030504040204" pitchFamily="50" charset="-128"/>
              </a:rPr>
              <a:t>つの</a:t>
            </a:r>
            <a:r>
              <a:rPr lang="ja-JP" altLang="en-US" sz="2400" dirty="0">
                <a:latin typeface="メイリオ" panose="020B0604030504040204" pitchFamily="50" charset="-128"/>
                <a:ea typeface="メイリオ" panose="020B0604030504040204" pitchFamily="50" charset="-128"/>
              </a:rPr>
              <a:t>関数</a:t>
            </a:r>
            <a:r>
              <a:rPr lang="en-US" altLang="ja-JP" sz="2400" i="1" dirty="0">
                <a:latin typeface="メイリオ" panose="020B0604030504040204" pitchFamily="50" charset="-128"/>
                <a:ea typeface="メイリオ" panose="020B0604030504040204" pitchFamily="50" charset="-128"/>
              </a:rPr>
              <a:t>f g</a:t>
            </a:r>
            <a:r>
              <a:rPr lang="ja-JP" altLang="en-US" sz="2400" dirty="0">
                <a:latin typeface="メイリオ" panose="020B0604030504040204" pitchFamily="50" charset="-128"/>
                <a:ea typeface="メイリオ" panose="020B0604030504040204" pitchFamily="50" charset="-128"/>
              </a:rPr>
              <a:t>の畳み込みを求めよ</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2039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556584" y="3115841"/>
            <a:ext cx="5044714" cy="3515130"/>
            <a:chOff x="556584" y="3115841"/>
            <a:chExt cx="5044714" cy="3515130"/>
          </a:xfrm>
        </p:grpSpPr>
        <mc:AlternateContent xmlns:mc="http://schemas.openxmlformats.org/markup-compatibility/2006" xmlns:a14="http://schemas.microsoft.com/office/drawing/2010/main">
          <mc:Choice Requires="a14">
            <p:sp>
              <p:nvSpPr>
                <p:cNvPr id="43" name="正方形/長方形 42"/>
                <p:cNvSpPr/>
                <p:nvPr/>
              </p:nvSpPr>
              <p:spPr>
                <a:xfrm>
                  <a:off x="556584" y="3115841"/>
                  <a:ext cx="5044714" cy="12714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400" i="1" smtClean="0">
                                <a:latin typeface="Cambria Math" panose="02040503050406030204" pitchFamily="18" charset="0"/>
                              </a:rPr>
                            </m:ctrlPr>
                          </m:dPr>
                          <m:e>
                            <m:r>
                              <a:rPr lang="en-US" altLang="ja-JP" sz="2400" i="1">
                                <a:latin typeface="Cambria Math" panose="02040503050406030204" pitchFamily="18" charset="0"/>
                              </a:rPr>
                              <m:t>𝑓</m:t>
                            </m:r>
                            <m:r>
                              <a:rPr lang="en-US" altLang="ja-JP" sz="2400" i="1">
                                <a:latin typeface="Cambria Math" panose="02040503050406030204" pitchFamily="18" charset="0"/>
                              </a:rPr>
                              <m:t>∗</m:t>
                            </m:r>
                            <m:r>
                              <a:rPr lang="en-US" altLang="ja-JP" sz="2400" i="1">
                                <a:latin typeface="Cambria Math" panose="02040503050406030204" pitchFamily="18" charset="0"/>
                              </a:rPr>
                              <m:t>𝑔</m:t>
                            </m:r>
                          </m:e>
                        </m:d>
                        <m:d>
                          <m:dPr>
                            <m:ctrlPr>
                              <a:rPr lang="en-US" altLang="ja-JP" sz="2400" i="1">
                                <a:latin typeface="Cambria Math" panose="02040503050406030204" pitchFamily="18" charset="0"/>
                              </a:rPr>
                            </m:ctrlPr>
                          </m:dPr>
                          <m:e>
                            <m:r>
                              <a:rPr lang="en-US" altLang="ja-JP" sz="2400" i="1">
                                <a:latin typeface="Cambria Math" panose="02040503050406030204" pitchFamily="18" charset="0"/>
                              </a:rPr>
                              <m:t>𝑥</m:t>
                            </m:r>
                          </m:e>
                        </m:d>
                        <m:r>
                          <a:rPr lang="en-US" altLang="ja-JP" sz="2400" i="1">
                            <a:latin typeface="Cambria Math" panose="02040503050406030204" pitchFamily="18" charset="0"/>
                          </a:rPr>
                          <m:t>=</m:t>
                        </m:r>
                        <m:d>
                          <m:dPr>
                            <m:begChr m:val="{"/>
                            <m:endChr m:val=""/>
                            <m:ctrlPr>
                              <a:rPr lang="en-US" altLang="ja-JP" sz="2400" i="1" smtClean="0">
                                <a:latin typeface="Cambria Math" panose="02040503050406030204" pitchFamily="18" charset="0"/>
                              </a:rPr>
                            </m:ctrlPr>
                          </m:dPr>
                          <m:e>
                            <m:eqArr>
                              <m:eqArrPr>
                                <m:ctrlPr>
                                  <a:rPr lang="en-US" altLang="ja-JP" sz="2400" b="0" i="1" smtClean="0">
                                    <a:latin typeface="Cambria Math" panose="02040503050406030204" pitchFamily="18" charset="0"/>
                                  </a:rPr>
                                </m:ctrlPr>
                              </m:eqArrPr>
                              <m:e>
                                <m:r>
                                  <a:rPr lang="en-US" altLang="ja-JP" sz="2400" b="0" i="1" smtClean="0">
                                    <a:latin typeface="Cambria Math" panose="02040503050406030204" pitchFamily="18" charset="0"/>
                                  </a:rPr>
                                  <m:t>𝑥</m:t>
                                </m:r>
                                <m:r>
                                  <a:rPr lang="en-US" altLang="ja-JP" sz="2400" b="0" i="1" smtClean="0">
                                    <a:latin typeface="Cambria Math" panose="02040503050406030204" pitchFamily="18" charset="0"/>
                                  </a:rPr>
                                  <m:t>+1     −1≤</m:t>
                                </m:r>
                                <m:r>
                                  <a:rPr lang="en-US" altLang="ja-JP" sz="2400" b="0" i="1" smtClean="0">
                                    <a:latin typeface="Cambria Math" panose="02040503050406030204" pitchFamily="18" charset="0"/>
                                  </a:rPr>
                                  <m:t>𝑥</m:t>
                                </m:r>
                                <m:r>
                                  <a:rPr lang="en-US" altLang="ja-JP" sz="2400" b="0" i="1" smtClean="0">
                                    <a:latin typeface="Cambria Math" panose="02040503050406030204" pitchFamily="18" charset="0"/>
                                  </a:rPr>
                                  <m:t>≤0</m:t>
                                </m:r>
                              </m:e>
                              <m:e>
                                <m:r>
                                  <a:rPr lang="en-US" altLang="ja-JP" sz="2400" b="0" i="1" smtClean="0">
                                    <a:latin typeface="Cambria Math" panose="02040503050406030204" pitchFamily="18" charset="0"/>
                                  </a:rPr>
                                  <m:t>1</m:t>
                                </m:r>
                                <m:r>
                                  <a:rPr lang="en-US" altLang="ja-JP" sz="2400" i="1">
                                    <a:latin typeface="Cambria Math" panose="02040503050406030204" pitchFamily="18" charset="0"/>
                                  </a:rPr>
                                  <m:t>−</m:t>
                                </m:r>
                                <m:r>
                                  <a:rPr lang="en-US" altLang="ja-JP" sz="2400" i="1">
                                    <a:latin typeface="Cambria Math" panose="02040503050406030204" pitchFamily="18" charset="0"/>
                                  </a:rPr>
                                  <m:t>𝑥</m:t>
                                </m:r>
                                <m:r>
                                  <a:rPr lang="en-US" altLang="ja-JP" sz="2400" b="0" i="1" smtClean="0">
                                    <a:latin typeface="Cambria Math" panose="02040503050406030204" pitchFamily="18" charset="0"/>
                                  </a:rPr>
                                  <m:t>           0≤</m:t>
                                </m:r>
                                <m:r>
                                  <a:rPr lang="en-US" altLang="ja-JP" sz="2400" b="0" i="1" smtClean="0">
                                    <a:latin typeface="Cambria Math" panose="02040503050406030204" pitchFamily="18" charset="0"/>
                                  </a:rPr>
                                  <m:t>𝑥</m:t>
                                </m:r>
                                <m:r>
                                  <a:rPr lang="en-US" altLang="ja-JP" sz="2400" b="0" i="1" smtClean="0">
                                    <a:latin typeface="Cambria Math" panose="02040503050406030204" pitchFamily="18" charset="0"/>
                                  </a:rPr>
                                  <m:t>≤1</m:t>
                                </m:r>
                              </m:e>
                              <m:e>
                                <m:r>
                                  <a:rPr lang="en-US" altLang="ja-JP" sz="2400" b="0" i="1" smtClean="0">
                                    <a:latin typeface="Cambria Math" panose="02040503050406030204" pitchFamily="18" charset="0"/>
                                  </a:rPr>
                                  <m:t>     0              </m:t>
                                </m:r>
                                <m:r>
                                  <a:rPr lang="en-US" altLang="ja-JP" sz="2400" b="0" i="1" smtClean="0">
                                    <a:latin typeface="Cambria Math" panose="02040503050406030204" pitchFamily="18" charset="0"/>
                                  </a:rPr>
                                  <m:t>𝑜𝑡h𝑒𝑟𝑤𝑖𝑠𝑒</m:t>
                                </m:r>
                              </m:e>
                            </m:eqArr>
                          </m:e>
                        </m:d>
                      </m:oMath>
                    </m:oMathPara>
                  </a14:m>
                  <a:endParaRPr lang="en-US" altLang="ja-JP" sz="2400" dirty="0">
                    <a:latin typeface="メイリオ" panose="020B0604030504040204" pitchFamily="50" charset="-128"/>
                  </a:endParaRPr>
                </a:p>
              </p:txBody>
            </p:sp>
          </mc:Choice>
          <mc:Fallback xmlns="">
            <p:sp>
              <p:nvSpPr>
                <p:cNvPr id="43" name="正方形/長方形 42"/>
                <p:cNvSpPr>
                  <a:spLocks noRot="1" noChangeAspect="1" noMove="1" noResize="1" noEditPoints="1" noAdjustHandles="1" noChangeArrowheads="1" noChangeShapeType="1" noTextEdit="1"/>
                </p:cNvSpPr>
                <p:nvPr/>
              </p:nvSpPr>
              <p:spPr>
                <a:xfrm>
                  <a:off x="556584" y="3115841"/>
                  <a:ext cx="5044714" cy="1271438"/>
                </a:xfrm>
                <a:prstGeom prst="rect">
                  <a:avLst/>
                </a:prstGeom>
                <a:blipFill rotWithShape="0">
                  <a:blip r:embed="rId3"/>
                  <a:stretch>
                    <a:fillRect/>
                  </a:stretch>
                </a:blipFill>
              </p:spPr>
              <p:txBody>
                <a:bodyPr/>
                <a:lstStyle/>
                <a:p>
                  <a:r>
                    <a:rPr lang="ja-JP" altLang="en-US">
                      <a:noFill/>
                    </a:rPr>
                    <a:t> </a:t>
                  </a:r>
                </a:p>
              </p:txBody>
            </p:sp>
          </mc:Fallback>
        </mc:AlternateContent>
        <p:grpSp>
          <p:nvGrpSpPr>
            <p:cNvPr id="44" name="グループ化 43"/>
            <p:cNvGrpSpPr/>
            <p:nvPr/>
          </p:nvGrpSpPr>
          <p:grpSpPr>
            <a:xfrm>
              <a:off x="563597" y="4470399"/>
              <a:ext cx="4298878" cy="1848285"/>
              <a:chOff x="385855" y="3768355"/>
              <a:chExt cx="3369287" cy="1788676"/>
            </a:xfrm>
          </p:grpSpPr>
          <p:cxnSp>
            <p:nvCxnSpPr>
              <p:cNvPr id="45" name="直線矢印コネクタ 44"/>
              <p:cNvCxnSpPr/>
              <p:nvPr/>
            </p:nvCxnSpPr>
            <p:spPr>
              <a:xfrm>
                <a:off x="385855" y="5471114"/>
                <a:ext cx="336928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V="1">
                <a:off x="2080889" y="3768355"/>
                <a:ext cx="0" cy="1788676"/>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51" name="正方形/長方形 50"/>
            <p:cNvSpPr/>
            <p:nvPr/>
          </p:nvSpPr>
          <p:spPr>
            <a:xfrm>
              <a:off x="3920597" y="6169306"/>
              <a:ext cx="340158" cy="461665"/>
            </a:xfrm>
            <a:prstGeom prst="rect">
              <a:avLst/>
            </a:prstGeom>
          </p:spPr>
          <p:txBody>
            <a:bodyPr wrap="none">
              <a:spAutoFit/>
            </a:bodyPr>
            <a:lstStyle/>
            <a:p>
              <a:r>
                <a:rPr lang="en-US" altLang="ja-JP" sz="2400" dirty="0"/>
                <a:t>1</a:t>
              </a:r>
              <a:endParaRPr lang="ja-JP" altLang="en-US" sz="2400" dirty="0"/>
            </a:p>
          </p:txBody>
        </p:sp>
        <p:sp>
          <p:nvSpPr>
            <p:cNvPr id="2" name="フリーフォーム 1"/>
            <p:cNvSpPr/>
            <p:nvPr/>
          </p:nvSpPr>
          <p:spPr>
            <a:xfrm>
              <a:off x="590309" y="4768770"/>
              <a:ext cx="4236334" cy="1400536"/>
            </a:xfrm>
            <a:custGeom>
              <a:avLst/>
              <a:gdLst>
                <a:gd name="connsiteX0" fmla="*/ 0 w 4236334"/>
                <a:gd name="connsiteY0" fmla="*/ 1400536 h 1400536"/>
                <a:gd name="connsiteX1" fmla="*/ 729205 w 4236334"/>
                <a:gd name="connsiteY1" fmla="*/ 1400536 h 1400536"/>
                <a:gd name="connsiteX2" fmla="*/ 2129741 w 4236334"/>
                <a:gd name="connsiteY2" fmla="*/ 0 h 1400536"/>
                <a:gd name="connsiteX3" fmla="*/ 3518704 w 4236334"/>
                <a:gd name="connsiteY3" fmla="*/ 1388963 h 1400536"/>
                <a:gd name="connsiteX4" fmla="*/ 4236334 w 4236334"/>
                <a:gd name="connsiteY4" fmla="*/ 1388963 h 1400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6334" h="1400536">
                  <a:moveTo>
                    <a:pt x="0" y="1400536"/>
                  </a:moveTo>
                  <a:lnTo>
                    <a:pt x="729205" y="1400536"/>
                  </a:lnTo>
                  <a:lnTo>
                    <a:pt x="2129741" y="0"/>
                  </a:lnTo>
                  <a:lnTo>
                    <a:pt x="3518704" y="1388963"/>
                  </a:lnTo>
                  <a:lnTo>
                    <a:pt x="4236334" y="1388963"/>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 name="正方形/長方形 2"/>
                <p:cNvSpPr/>
                <p:nvPr/>
              </p:nvSpPr>
              <p:spPr>
                <a:xfrm>
                  <a:off x="3472379" y="5161731"/>
                  <a:ext cx="206716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3200" i="1">
                                <a:latin typeface="Cambria Math" panose="02040503050406030204" pitchFamily="18" charset="0"/>
                              </a:rPr>
                            </m:ctrlPr>
                          </m:dPr>
                          <m:e>
                            <m:r>
                              <a:rPr lang="en-US" altLang="ja-JP" sz="3200" i="1">
                                <a:latin typeface="Cambria Math" panose="02040503050406030204" pitchFamily="18" charset="0"/>
                              </a:rPr>
                              <m:t>𝑓</m:t>
                            </m:r>
                            <m:r>
                              <a:rPr lang="en-US" altLang="ja-JP" sz="3200" i="1">
                                <a:latin typeface="Cambria Math" panose="02040503050406030204" pitchFamily="18" charset="0"/>
                              </a:rPr>
                              <m:t>∗</m:t>
                            </m:r>
                            <m:r>
                              <a:rPr lang="en-US" altLang="ja-JP" sz="3200" i="1">
                                <a:latin typeface="Cambria Math" panose="02040503050406030204" pitchFamily="18" charset="0"/>
                              </a:rPr>
                              <m:t>𝑔</m:t>
                            </m:r>
                          </m:e>
                        </m:d>
                        <m:d>
                          <m:dPr>
                            <m:ctrlPr>
                              <a:rPr lang="en-US" altLang="ja-JP" sz="3200" i="1">
                                <a:latin typeface="Cambria Math" panose="02040503050406030204" pitchFamily="18" charset="0"/>
                              </a:rPr>
                            </m:ctrlPr>
                          </m:dPr>
                          <m:e>
                            <m:r>
                              <a:rPr lang="en-US" altLang="ja-JP" sz="3200" i="1">
                                <a:latin typeface="Cambria Math" panose="02040503050406030204" pitchFamily="18" charset="0"/>
                              </a:rPr>
                              <m:t>𝑥</m:t>
                            </m:r>
                          </m:e>
                        </m:d>
                      </m:oMath>
                    </m:oMathPara>
                  </a14:m>
                  <a:endParaRPr lang="ja-JP" altLang="en-US" sz="3200" dirty="0"/>
                </a:p>
              </p:txBody>
            </p:sp>
          </mc:Choice>
          <mc:Fallback xmlns="">
            <p:sp>
              <p:nvSpPr>
                <p:cNvPr id="3" name="正方形/長方形 2"/>
                <p:cNvSpPr>
                  <a:spLocks noRot="1" noChangeAspect="1" noMove="1" noResize="1" noEditPoints="1" noAdjustHandles="1" noChangeArrowheads="1" noChangeShapeType="1" noTextEdit="1"/>
                </p:cNvSpPr>
                <p:nvPr/>
              </p:nvSpPr>
              <p:spPr>
                <a:xfrm>
                  <a:off x="3472379" y="5161731"/>
                  <a:ext cx="2067169" cy="584775"/>
                </a:xfrm>
                <a:prstGeom prst="rect">
                  <a:avLst/>
                </a:prstGeom>
                <a:blipFill>
                  <a:blip r:embed="rId5"/>
                  <a:stretch>
                    <a:fillRect/>
                  </a:stretch>
                </a:blipFill>
              </p:spPr>
              <p:txBody>
                <a:bodyPr/>
                <a:lstStyle/>
                <a:p>
                  <a:r>
                    <a:rPr lang="ja-JP" altLang="en-US">
                      <a:noFill/>
                    </a:rPr>
                    <a:t> </a:t>
                  </a:r>
                </a:p>
              </p:txBody>
            </p:sp>
          </mc:Fallback>
        </mc:AlternateContent>
        <p:sp>
          <p:nvSpPr>
            <p:cNvPr id="56" name="正方形/長方形 55"/>
            <p:cNvSpPr/>
            <p:nvPr/>
          </p:nvSpPr>
          <p:spPr>
            <a:xfrm>
              <a:off x="1118500" y="6169306"/>
              <a:ext cx="434734" cy="461665"/>
            </a:xfrm>
            <a:prstGeom prst="rect">
              <a:avLst/>
            </a:prstGeom>
          </p:spPr>
          <p:txBody>
            <a:bodyPr wrap="none">
              <a:spAutoFit/>
            </a:bodyPr>
            <a:lstStyle/>
            <a:p>
              <a:r>
                <a:rPr lang="en-US" altLang="ja-JP" sz="2400" dirty="0"/>
                <a:t>-1</a:t>
              </a:r>
              <a:endParaRPr lang="ja-JP" altLang="en-US" sz="2400" dirty="0"/>
            </a:p>
          </p:txBody>
        </p:sp>
        <p:sp>
          <p:nvSpPr>
            <p:cNvPr id="57" name="正方形/長方形 56"/>
            <p:cNvSpPr/>
            <p:nvPr/>
          </p:nvSpPr>
          <p:spPr>
            <a:xfrm>
              <a:off x="2759178" y="4537937"/>
              <a:ext cx="340158" cy="461665"/>
            </a:xfrm>
            <a:prstGeom prst="rect">
              <a:avLst/>
            </a:prstGeom>
          </p:spPr>
          <p:txBody>
            <a:bodyPr wrap="none">
              <a:spAutoFit/>
            </a:bodyPr>
            <a:lstStyle/>
            <a:p>
              <a:r>
                <a:rPr lang="en-US" altLang="ja-JP" sz="2400" dirty="0"/>
                <a:t>1</a:t>
              </a:r>
              <a:endParaRPr lang="ja-JP" altLang="en-US" sz="2400" dirty="0"/>
            </a:p>
          </p:txBody>
        </p:sp>
      </p:grpSp>
      <mc:AlternateContent xmlns:mc="http://schemas.openxmlformats.org/markup-compatibility/2006" xmlns:a14="http://schemas.microsoft.com/office/drawing/2010/main">
        <mc:Choice Requires="a14">
          <p:sp>
            <p:nvSpPr>
              <p:cNvPr id="39" name="正方形/長方形 38"/>
              <p:cNvSpPr/>
              <p:nvPr/>
            </p:nvSpPr>
            <p:spPr>
              <a:xfrm>
                <a:off x="7580707" y="30931"/>
                <a:ext cx="3656706" cy="12714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i="1" smtClean="0">
                          <a:latin typeface="Cambria Math" panose="02040503050406030204" pitchFamily="18" charset="0"/>
                        </a:rPr>
                        <m:t>𝑓</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𝑡</m:t>
                          </m:r>
                        </m:e>
                      </m:d>
                      <m:r>
                        <a:rPr lang="en-US" altLang="ja-JP" sz="2400" b="0" i="1" smtClean="0">
                          <a:latin typeface="Cambria Math" panose="02040503050406030204" pitchFamily="18" charset="0"/>
                        </a:rPr>
                        <m:t>=</m:t>
                      </m:r>
                      <m:d>
                        <m:dPr>
                          <m:begChr m:val="{"/>
                          <m:endChr m:val=""/>
                          <m:ctrlPr>
                            <a:rPr lang="en-US" altLang="ja-JP" sz="2400" b="0" i="1" smtClean="0">
                              <a:latin typeface="Cambria Math" panose="02040503050406030204" pitchFamily="18" charset="0"/>
                            </a:rPr>
                          </m:ctrlPr>
                        </m:dPr>
                        <m:e>
                          <m:eqArr>
                            <m:eqArrPr>
                              <m:ctrlPr>
                                <a:rPr lang="en-US" altLang="ja-JP" sz="2400" b="0" i="1" smtClean="0">
                                  <a:latin typeface="Cambria Math" panose="02040503050406030204" pitchFamily="18" charset="0"/>
                                </a:rPr>
                              </m:ctrlPr>
                            </m:eqArrPr>
                            <m:e>
                              <m:r>
                                <a:rPr lang="en-US" altLang="ja-JP" sz="2400" b="0" i="1" smtClean="0">
                                  <a:latin typeface="Cambria Math" panose="02040503050406030204" pitchFamily="18" charset="0"/>
                                </a:rPr>
                                <m:t>1      −</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1</m:t>
                                  </m:r>
                                </m:num>
                                <m:den>
                                  <m:r>
                                    <a:rPr lang="en-US" altLang="ja-JP" sz="2400" b="0" i="1" smtClean="0">
                                      <a:latin typeface="Cambria Math" panose="02040503050406030204" pitchFamily="18" charset="0"/>
                                    </a:rPr>
                                    <m:t>2</m:t>
                                  </m:r>
                                </m:den>
                              </m:f>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𝑡</m:t>
                              </m:r>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1</m:t>
                                  </m:r>
                                </m:num>
                                <m:den>
                                  <m:r>
                                    <a:rPr lang="en-US" altLang="ja-JP" sz="2400" b="0" i="1" smtClean="0">
                                      <a:latin typeface="Cambria Math" panose="02040503050406030204" pitchFamily="18" charset="0"/>
                                    </a:rPr>
                                    <m:t>2</m:t>
                                  </m:r>
                                </m:den>
                              </m:f>
                            </m:e>
                            <m:e>
                              <m:r>
                                <a:rPr lang="en-US" altLang="ja-JP" sz="2400" b="0" i="1" smtClean="0">
                                  <a:latin typeface="Cambria Math" panose="02040503050406030204" pitchFamily="18" charset="0"/>
                                </a:rPr>
                                <m:t>0          </m:t>
                              </m:r>
                              <m:r>
                                <a:rPr lang="en-US" altLang="ja-JP" sz="2400" b="0" i="1" smtClean="0">
                                  <a:latin typeface="Cambria Math" panose="02040503050406030204" pitchFamily="18" charset="0"/>
                                </a:rPr>
                                <m:t>𝑜𝑡h𝑒𝑟𝑤𝑖𝑠𝑒</m:t>
                              </m:r>
                            </m:e>
                          </m:eqArr>
                        </m:e>
                      </m:d>
                    </m:oMath>
                  </m:oMathPara>
                </a14:m>
                <a:endParaRPr lang="ja-JP" altLang="en-US" sz="2400" dirty="0"/>
              </a:p>
            </p:txBody>
          </p:sp>
        </mc:Choice>
        <mc:Fallback xmlns="">
          <p:sp>
            <p:nvSpPr>
              <p:cNvPr id="39" name="正方形/長方形 38"/>
              <p:cNvSpPr>
                <a:spLocks noRot="1" noChangeAspect="1" noMove="1" noResize="1" noEditPoints="1" noAdjustHandles="1" noChangeArrowheads="1" noChangeShapeType="1" noTextEdit="1"/>
              </p:cNvSpPr>
              <p:nvPr/>
            </p:nvSpPr>
            <p:spPr>
              <a:xfrm>
                <a:off x="7580707" y="30931"/>
                <a:ext cx="3656706" cy="1271438"/>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7" name="正方形/長方形 46"/>
              <p:cNvSpPr/>
              <p:nvPr/>
            </p:nvSpPr>
            <p:spPr>
              <a:xfrm>
                <a:off x="7560303" y="1285397"/>
                <a:ext cx="4210192" cy="10749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ja-JP" sz="2000" i="0" smtClean="0">
                          <a:latin typeface="Cambria Math" panose="02040503050406030204" pitchFamily="18" charset="0"/>
                        </a:rPr>
                        <m:t>g</m:t>
                      </m:r>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𝑥</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𝑡</m:t>
                          </m:r>
                        </m:e>
                      </m:d>
                      <m:r>
                        <a:rPr lang="en-US" altLang="ja-JP" sz="2000" b="0" i="1" smtClean="0">
                          <a:latin typeface="Cambria Math" panose="02040503050406030204" pitchFamily="18" charset="0"/>
                        </a:rPr>
                        <m:t>=</m:t>
                      </m:r>
                      <m:d>
                        <m:dPr>
                          <m:begChr m:val="{"/>
                          <m:endChr m:val=""/>
                          <m:ctrlPr>
                            <a:rPr lang="en-US" altLang="ja-JP" sz="2000" b="0" i="1" smtClean="0">
                              <a:latin typeface="Cambria Math" panose="02040503050406030204" pitchFamily="18" charset="0"/>
                            </a:rPr>
                          </m:ctrlPr>
                        </m:dPr>
                        <m:e>
                          <m:eqArr>
                            <m:eqArrPr>
                              <m:ctrlPr>
                                <a:rPr lang="en-US" altLang="ja-JP" sz="2000" b="0" i="1" smtClean="0">
                                  <a:latin typeface="Cambria Math" panose="02040503050406030204" pitchFamily="18" charset="0"/>
                                </a:rPr>
                              </m:ctrlPr>
                            </m:eqArrPr>
                            <m:e>
                              <m:r>
                                <a:rPr lang="en-US" altLang="ja-JP" sz="2000" b="0" i="1" smtClean="0">
                                  <a:latin typeface="Cambria Math" panose="02040503050406030204" pitchFamily="18" charset="0"/>
                                </a:rPr>
                                <m:t>1      </m:t>
                              </m:r>
                              <m:r>
                                <a:rPr lang="en-US" altLang="ja-JP" sz="2000" b="0" i="1" smtClean="0">
                                  <a:latin typeface="Cambria Math" panose="02040503050406030204" pitchFamily="18" charset="0"/>
                                </a:rPr>
                                <m:t>𝑥</m:t>
                              </m:r>
                              <m:r>
                                <a:rPr lang="en-US" altLang="ja-JP" sz="2000" b="0" i="1" smtClean="0">
                                  <a:latin typeface="Cambria Math" panose="02040503050406030204" pitchFamily="18" charset="0"/>
                                </a:rPr>
                                <m:t>−</m:t>
                              </m:r>
                              <m:f>
                                <m:fPr>
                                  <m:ctrlPr>
                                    <a:rPr lang="en-US" altLang="ja-JP" sz="2000" b="0" i="1" smtClean="0">
                                      <a:latin typeface="Cambria Math" panose="02040503050406030204" pitchFamily="18" charset="0"/>
                                    </a:rPr>
                                  </m:ctrlPr>
                                </m:fPr>
                                <m:num>
                                  <m:r>
                                    <a:rPr lang="en-US" altLang="ja-JP" sz="2000" b="0" i="1" smtClean="0">
                                      <a:latin typeface="Cambria Math" panose="02040503050406030204" pitchFamily="18" charset="0"/>
                                    </a:rPr>
                                    <m:t>1</m:t>
                                  </m:r>
                                </m:num>
                                <m:den>
                                  <m:r>
                                    <a:rPr lang="en-US" altLang="ja-JP" sz="2000" b="0" i="1" smtClean="0">
                                      <a:latin typeface="Cambria Math" panose="02040503050406030204" pitchFamily="18" charset="0"/>
                                    </a:rPr>
                                    <m:t>2</m:t>
                                  </m:r>
                                </m:den>
                              </m:f>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𝑡</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𝑥</m:t>
                              </m:r>
                              <m:r>
                                <a:rPr lang="en-US" altLang="ja-JP" sz="2000" b="0" i="1" smtClean="0">
                                  <a:latin typeface="Cambria Math" panose="02040503050406030204" pitchFamily="18" charset="0"/>
                                </a:rPr>
                                <m:t>+</m:t>
                              </m:r>
                              <m:f>
                                <m:fPr>
                                  <m:ctrlPr>
                                    <a:rPr lang="en-US" altLang="ja-JP" sz="2000" b="0" i="1" smtClean="0">
                                      <a:latin typeface="Cambria Math" panose="02040503050406030204" pitchFamily="18" charset="0"/>
                                    </a:rPr>
                                  </m:ctrlPr>
                                </m:fPr>
                                <m:num>
                                  <m:r>
                                    <a:rPr lang="en-US" altLang="ja-JP" sz="2000" b="0" i="1" smtClean="0">
                                      <a:latin typeface="Cambria Math" panose="02040503050406030204" pitchFamily="18" charset="0"/>
                                    </a:rPr>
                                    <m:t>1</m:t>
                                  </m:r>
                                </m:num>
                                <m:den>
                                  <m:r>
                                    <a:rPr lang="en-US" altLang="ja-JP" sz="2000" b="0" i="1" smtClean="0">
                                      <a:latin typeface="Cambria Math" panose="02040503050406030204" pitchFamily="18" charset="0"/>
                                    </a:rPr>
                                    <m:t>2</m:t>
                                  </m:r>
                                </m:den>
                              </m:f>
                            </m:e>
                            <m:e>
                              <m:r>
                                <a:rPr lang="en-US" altLang="ja-JP" sz="2000" b="0" i="1" smtClean="0">
                                  <a:latin typeface="Cambria Math" panose="02040503050406030204" pitchFamily="18" charset="0"/>
                                </a:rPr>
                                <m:t>0           </m:t>
                              </m:r>
                              <m:r>
                                <a:rPr lang="en-US" altLang="ja-JP" sz="2000" b="0" i="1" smtClean="0">
                                  <a:latin typeface="Cambria Math" panose="02040503050406030204" pitchFamily="18" charset="0"/>
                                </a:rPr>
                                <m:t>𝑜𝑡h𝑒𝑟𝑤𝑖𝑠𝑒</m:t>
                              </m:r>
                              <m:r>
                                <a:rPr lang="en-US" altLang="ja-JP" sz="2000" b="0" i="1" smtClean="0">
                                  <a:latin typeface="Cambria Math" panose="02040503050406030204" pitchFamily="18" charset="0"/>
                                </a:rPr>
                                <m:t>         </m:t>
                              </m:r>
                            </m:e>
                          </m:eqArr>
                        </m:e>
                      </m:d>
                    </m:oMath>
                  </m:oMathPara>
                </a14:m>
                <a:endParaRPr lang="ja-JP" altLang="en-US" sz="2400" dirty="0"/>
              </a:p>
            </p:txBody>
          </p:sp>
        </mc:Choice>
        <mc:Fallback xmlns="">
          <p:sp>
            <p:nvSpPr>
              <p:cNvPr id="47" name="正方形/長方形 46"/>
              <p:cNvSpPr>
                <a:spLocks noRot="1" noChangeAspect="1" noMove="1" noResize="1" noEditPoints="1" noAdjustHandles="1" noChangeArrowheads="1" noChangeShapeType="1" noTextEdit="1"/>
              </p:cNvSpPr>
              <p:nvPr/>
            </p:nvSpPr>
            <p:spPr>
              <a:xfrm>
                <a:off x="7560303" y="1285397"/>
                <a:ext cx="4210192" cy="1074910"/>
              </a:xfrm>
              <a:prstGeom prst="rect">
                <a:avLst/>
              </a:prstGeom>
              <a:blipFill>
                <a:blip r:embed="rId9"/>
                <a:stretch>
                  <a:fillRect/>
                </a:stretch>
              </a:blipFill>
            </p:spPr>
            <p:txBody>
              <a:bodyPr/>
              <a:lstStyle/>
              <a:p>
                <a:r>
                  <a:rPr lang="ja-JP" altLang="en-US">
                    <a:noFill/>
                  </a:rPr>
                  <a:t> </a:t>
                </a:r>
              </a:p>
            </p:txBody>
          </p:sp>
        </mc:Fallback>
      </mc:AlternateContent>
      <p:grpSp>
        <p:nvGrpSpPr>
          <p:cNvPr id="48" name="グループ化 47"/>
          <p:cNvGrpSpPr/>
          <p:nvPr/>
        </p:nvGrpSpPr>
        <p:grpSpPr>
          <a:xfrm>
            <a:off x="5996191" y="404063"/>
            <a:ext cx="1682916" cy="707352"/>
            <a:chOff x="1959444" y="1283127"/>
            <a:chExt cx="2578266" cy="1083680"/>
          </a:xfrm>
        </p:grpSpPr>
        <p:grpSp>
          <p:nvGrpSpPr>
            <p:cNvPr id="49" name="グループ化 48"/>
            <p:cNvGrpSpPr/>
            <p:nvPr/>
          </p:nvGrpSpPr>
          <p:grpSpPr>
            <a:xfrm>
              <a:off x="1959444" y="1283127"/>
              <a:ext cx="2578266" cy="1083680"/>
              <a:chOff x="385855" y="3808429"/>
              <a:chExt cx="3369287" cy="1748602"/>
            </a:xfrm>
          </p:grpSpPr>
          <p:cxnSp>
            <p:nvCxnSpPr>
              <p:cNvPr id="52" name="直線矢印コネクタ 51"/>
              <p:cNvCxnSpPr/>
              <p:nvPr/>
            </p:nvCxnSpPr>
            <p:spPr>
              <a:xfrm>
                <a:off x="385855" y="5471114"/>
                <a:ext cx="336928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V="1">
                <a:off x="2080889" y="3808429"/>
                <a:ext cx="0" cy="1748602"/>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50" name="フリーフォーム 49"/>
            <p:cNvSpPr/>
            <p:nvPr/>
          </p:nvSpPr>
          <p:spPr>
            <a:xfrm>
              <a:off x="1959445" y="1641509"/>
              <a:ext cx="2427514" cy="620485"/>
            </a:xfrm>
            <a:custGeom>
              <a:avLst/>
              <a:gdLst>
                <a:gd name="connsiteX0" fmla="*/ 0 w 2427514"/>
                <a:gd name="connsiteY0" fmla="*/ 620485 h 620485"/>
                <a:gd name="connsiteX1" fmla="*/ 947057 w 2427514"/>
                <a:gd name="connsiteY1" fmla="*/ 620485 h 620485"/>
                <a:gd name="connsiteX2" fmla="*/ 947057 w 2427514"/>
                <a:gd name="connsiteY2" fmla="*/ 0 h 620485"/>
                <a:gd name="connsiteX3" fmla="*/ 1632857 w 2427514"/>
                <a:gd name="connsiteY3" fmla="*/ 0 h 620485"/>
                <a:gd name="connsiteX4" fmla="*/ 1632857 w 2427514"/>
                <a:gd name="connsiteY4" fmla="*/ 620485 h 620485"/>
                <a:gd name="connsiteX5" fmla="*/ 2427514 w 2427514"/>
                <a:gd name="connsiteY5" fmla="*/ 620485 h 62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7514" h="620485">
                  <a:moveTo>
                    <a:pt x="0" y="620485"/>
                  </a:moveTo>
                  <a:lnTo>
                    <a:pt x="947057" y="620485"/>
                  </a:lnTo>
                  <a:lnTo>
                    <a:pt x="947057" y="0"/>
                  </a:lnTo>
                  <a:lnTo>
                    <a:pt x="1632857" y="0"/>
                  </a:lnTo>
                  <a:lnTo>
                    <a:pt x="1632857" y="620485"/>
                  </a:lnTo>
                  <a:lnTo>
                    <a:pt x="2427514" y="620485"/>
                  </a:lnTo>
                </a:path>
              </a:pathLst>
            </a:cu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4" name="グループ化 53"/>
          <p:cNvGrpSpPr/>
          <p:nvPr/>
        </p:nvGrpSpPr>
        <p:grpSpPr>
          <a:xfrm>
            <a:off x="5993134" y="1425688"/>
            <a:ext cx="1682916" cy="707352"/>
            <a:chOff x="1959444" y="1283127"/>
            <a:chExt cx="2578266" cy="1083680"/>
          </a:xfrm>
        </p:grpSpPr>
        <p:grpSp>
          <p:nvGrpSpPr>
            <p:cNvPr id="55" name="グループ化 54"/>
            <p:cNvGrpSpPr/>
            <p:nvPr/>
          </p:nvGrpSpPr>
          <p:grpSpPr>
            <a:xfrm>
              <a:off x="1959444" y="1283127"/>
              <a:ext cx="2578266" cy="1083680"/>
              <a:chOff x="385855" y="3808429"/>
              <a:chExt cx="3369287" cy="1748602"/>
            </a:xfrm>
          </p:grpSpPr>
          <p:cxnSp>
            <p:nvCxnSpPr>
              <p:cNvPr id="60" name="直線矢印コネクタ 59"/>
              <p:cNvCxnSpPr/>
              <p:nvPr/>
            </p:nvCxnSpPr>
            <p:spPr>
              <a:xfrm>
                <a:off x="385855" y="5471114"/>
                <a:ext cx="336928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flipV="1">
                <a:off x="2080889" y="3808429"/>
                <a:ext cx="0" cy="1748602"/>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59" name="フリーフォーム 58"/>
            <p:cNvSpPr/>
            <p:nvPr/>
          </p:nvSpPr>
          <p:spPr>
            <a:xfrm>
              <a:off x="1959445" y="1641509"/>
              <a:ext cx="2427514" cy="620485"/>
            </a:xfrm>
            <a:custGeom>
              <a:avLst/>
              <a:gdLst>
                <a:gd name="connsiteX0" fmla="*/ 0 w 2427514"/>
                <a:gd name="connsiteY0" fmla="*/ 620485 h 620485"/>
                <a:gd name="connsiteX1" fmla="*/ 947057 w 2427514"/>
                <a:gd name="connsiteY1" fmla="*/ 620485 h 620485"/>
                <a:gd name="connsiteX2" fmla="*/ 947057 w 2427514"/>
                <a:gd name="connsiteY2" fmla="*/ 0 h 620485"/>
                <a:gd name="connsiteX3" fmla="*/ 1632857 w 2427514"/>
                <a:gd name="connsiteY3" fmla="*/ 0 h 620485"/>
                <a:gd name="connsiteX4" fmla="*/ 1632857 w 2427514"/>
                <a:gd name="connsiteY4" fmla="*/ 620485 h 620485"/>
                <a:gd name="connsiteX5" fmla="*/ 2427514 w 2427514"/>
                <a:gd name="connsiteY5" fmla="*/ 620485 h 62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7514" h="620485">
                  <a:moveTo>
                    <a:pt x="0" y="620485"/>
                  </a:moveTo>
                  <a:lnTo>
                    <a:pt x="947057" y="620485"/>
                  </a:lnTo>
                  <a:lnTo>
                    <a:pt x="947057" y="0"/>
                  </a:lnTo>
                  <a:lnTo>
                    <a:pt x="1632857" y="0"/>
                  </a:lnTo>
                  <a:lnTo>
                    <a:pt x="1632857" y="620485"/>
                  </a:lnTo>
                  <a:lnTo>
                    <a:pt x="2427514" y="620485"/>
                  </a:lnTo>
                </a:path>
              </a:pathLst>
            </a:cu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9" name="Picture 2" descr="https://upload.wikimedia.org/wikipedia/commons/c/c6/Convolucion_Funcion_Pi.gif"/>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5979128" y="3269577"/>
            <a:ext cx="5690358" cy="2888729"/>
          </a:xfrm>
          <a:prstGeom prst="rect">
            <a:avLst/>
          </a:prstGeom>
          <a:solidFill>
            <a:schemeClr val="bg1"/>
          </a:solidFill>
          <a:ln>
            <a:solidFill>
              <a:schemeClr val="tx1"/>
            </a:solidFill>
          </a:ln>
        </p:spPr>
      </p:pic>
      <p:sp>
        <p:nvSpPr>
          <p:cNvPr id="30" name="正方形/長方形 29"/>
          <p:cNvSpPr/>
          <p:nvPr/>
        </p:nvSpPr>
        <p:spPr>
          <a:xfrm>
            <a:off x="6364270" y="6380325"/>
            <a:ext cx="5036187" cy="338554"/>
          </a:xfrm>
          <a:prstGeom prst="rect">
            <a:avLst/>
          </a:prstGeom>
        </p:spPr>
        <p:txBody>
          <a:bodyPr wrap="none">
            <a:spAutoFit/>
          </a:bodyPr>
          <a:lstStyle/>
          <a:p>
            <a:r>
              <a:rPr lang="en-US" altLang="ja-JP" sz="1600" dirty="0">
                <a:latin typeface="メイリオ" panose="020B0604030504040204" pitchFamily="50" charset="-128"/>
                <a:ea typeface="メイリオ" panose="020B0604030504040204" pitchFamily="50" charset="-128"/>
              </a:rPr>
              <a:t>By </a:t>
            </a:r>
            <a:r>
              <a:rPr lang="en-US" altLang="ja-JP" sz="1600" dirty="0" err="1">
                <a:latin typeface="メイリオ" panose="020B0604030504040204" pitchFamily="50" charset="-128"/>
                <a:ea typeface="メイリオ" panose="020B0604030504040204" pitchFamily="50" charset="-128"/>
              </a:rPr>
              <a:t>Lautaro</a:t>
            </a:r>
            <a:r>
              <a:rPr lang="en-US" altLang="ja-JP" sz="1600" dirty="0">
                <a:latin typeface="メイリオ" panose="020B0604030504040204" pitchFamily="50" charset="-128"/>
                <a:ea typeface="メイリオ" panose="020B0604030504040204" pitchFamily="50" charset="-128"/>
              </a:rPr>
              <a:t> Carmona [CC-BY-SA] from </a:t>
            </a:r>
            <a:r>
              <a:rPr lang="en-US" altLang="ja-JP" sz="1600" dirty="0" err="1">
                <a:latin typeface="メイリオ" panose="020B0604030504040204" pitchFamily="50" charset="-128"/>
                <a:ea typeface="メイリオ" panose="020B0604030504040204" pitchFamily="50" charset="-128"/>
              </a:rPr>
              <a:t>wikipedia</a:t>
            </a:r>
            <a:endParaRPr lang="ja-JP" altLang="en-US" sz="1600" dirty="0">
              <a:latin typeface="メイリオ" panose="020B0604030504040204" pitchFamily="50" charset="-128"/>
              <a:ea typeface="メイリオ" panose="020B0604030504040204" pitchFamily="50" charset="-128"/>
            </a:endParaRPr>
          </a:p>
        </p:txBody>
      </p:sp>
      <mc:AlternateContent xmlns:mc="http://schemas.openxmlformats.org/markup-compatibility/2006" xmlns:a14="http://schemas.microsoft.com/office/drawing/2010/main">
        <mc:Choice Requires="a14">
          <p:sp>
            <p:nvSpPr>
              <p:cNvPr id="31" name="テキスト ボックス 30"/>
              <p:cNvSpPr txBox="1"/>
              <p:nvPr/>
            </p:nvSpPr>
            <p:spPr>
              <a:xfrm>
                <a:off x="317491" y="1210267"/>
                <a:ext cx="3802066" cy="756426"/>
              </a:xfrm>
              <a:prstGeom prst="rect">
                <a:avLst/>
              </a:prstGeom>
              <a:solidFill>
                <a:schemeClr val="accent4">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𝑓</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𝑔</m:t>
                          </m:r>
                        </m:e>
                      </m:d>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𝑥</m:t>
                          </m:r>
                        </m:e>
                      </m:d>
                      <m:r>
                        <a:rPr lang="en-US" altLang="ja-JP" sz="2000" b="0" i="1" smtClean="0">
                          <a:latin typeface="Cambria Math" panose="02040503050406030204" pitchFamily="18" charset="0"/>
                        </a:rPr>
                        <m:t>=</m:t>
                      </m:r>
                      <m:nary>
                        <m:naryPr>
                          <m:ctrlPr>
                            <a:rPr lang="en-US" altLang="ja-JP" sz="2000" b="0" i="1" smtClean="0">
                              <a:latin typeface="Cambria Math" panose="02040503050406030204" pitchFamily="18" charset="0"/>
                            </a:rPr>
                          </m:ctrlPr>
                        </m:naryPr>
                        <m:sub>
                          <m:r>
                            <m:rPr>
                              <m:brk m:alnAt="23"/>
                            </m:rPr>
                            <a:rPr lang="en-US" altLang="ja-JP" sz="2000" b="0" i="1" smtClean="0">
                              <a:latin typeface="Cambria Math" panose="02040503050406030204" pitchFamily="18" charset="0"/>
                            </a:rPr>
                            <m:t>−</m:t>
                          </m:r>
                          <m:r>
                            <a:rPr lang="en-US" altLang="ja-JP" sz="2000" b="0" i="1" smtClean="0">
                              <a:latin typeface="Cambria Math" panose="02040503050406030204" pitchFamily="18" charset="0"/>
                            </a:rPr>
                            <m:t>∞</m:t>
                          </m:r>
                        </m:sub>
                        <m:sup>
                          <m:r>
                            <a:rPr lang="en-US" altLang="ja-JP" sz="2000" i="1">
                              <a:latin typeface="Cambria Math" panose="02040503050406030204" pitchFamily="18" charset="0"/>
                            </a:rPr>
                            <m:t>∞</m:t>
                          </m:r>
                        </m:sup>
                        <m:e>
                          <m:r>
                            <a:rPr lang="en-US" altLang="ja-JP" sz="2000" b="0" i="1" smtClean="0">
                              <a:latin typeface="Cambria Math" panose="02040503050406030204" pitchFamily="18" charset="0"/>
                            </a:rPr>
                            <m:t>𝑓</m:t>
                          </m:r>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𝑡</m:t>
                              </m:r>
                            </m:e>
                          </m:d>
                          <m:r>
                            <a:rPr lang="en-US" altLang="ja-JP" sz="2000" b="0" i="1" smtClean="0">
                              <a:latin typeface="Cambria Math" panose="02040503050406030204" pitchFamily="18" charset="0"/>
                            </a:rPr>
                            <m:t>𝑔</m:t>
                          </m:r>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𝑥</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𝑡</m:t>
                              </m:r>
                            </m:e>
                          </m:d>
                          <m:r>
                            <a:rPr lang="en-US" altLang="ja-JP" sz="2000" b="0" i="1" smtClean="0">
                              <a:latin typeface="Cambria Math" panose="02040503050406030204" pitchFamily="18" charset="0"/>
                            </a:rPr>
                            <m:t>𝑑𝑡</m:t>
                          </m:r>
                        </m:e>
                      </m:nary>
                    </m:oMath>
                  </m:oMathPara>
                </a14:m>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317491" y="1210267"/>
                <a:ext cx="3802066" cy="756426"/>
              </a:xfrm>
              <a:prstGeom prst="rect">
                <a:avLst/>
              </a:prstGeom>
              <a:blipFill>
                <a:blip r:embed="rId8"/>
                <a:stretch>
                  <a:fillRect/>
                </a:stretch>
              </a:blipFill>
            </p:spPr>
            <p:txBody>
              <a:bodyPr/>
              <a:lstStyle/>
              <a:p>
                <a:r>
                  <a:rPr lang="ja-JP" altLang="en-US">
                    <a:noFill/>
                  </a:rPr>
                  <a:t> </a:t>
                </a:r>
              </a:p>
            </p:txBody>
          </p:sp>
        </mc:Fallback>
      </mc:AlternateContent>
      <p:sp>
        <p:nvSpPr>
          <p:cNvPr id="32" name="正方形/長方形 31"/>
          <p:cNvSpPr/>
          <p:nvPr/>
        </p:nvSpPr>
        <p:spPr>
          <a:xfrm>
            <a:off x="249520" y="481099"/>
            <a:ext cx="4770858" cy="830997"/>
          </a:xfrm>
          <a:prstGeom prst="rect">
            <a:avLst/>
          </a:prstGeom>
        </p:spPr>
        <p:txBody>
          <a:bodyPr wrap="none">
            <a:spAutoFit/>
          </a:bodyPr>
          <a:lstStyle/>
          <a:p>
            <a:r>
              <a:rPr lang="ja-JP" altLang="en-US" sz="2400" b="1" dirty="0">
                <a:latin typeface="メイリオ" panose="020B0604030504040204" pitchFamily="50" charset="-128"/>
                <a:ea typeface="メイリオ" panose="020B0604030504040204" pitchFamily="50" charset="-128"/>
              </a:rPr>
              <a:t>例題</a:t>
            </a:r>
            <a:r>
              <a:rPr lang="en-US" altLang="ja-JP" sz="2400" b="1" dirty="0">
                <a:latin typeface="メイリオ" panose="020B0604030504040204" pitchFamily="50" charset="-128"/>
                <a:ea typeface="メイリオ" panose="020B0604030504040204" pitchFamily="50" charset="-128"/>
              </a:rPr>
              <a:t>)</a:t>
            </a:r>
          </a:p>
          <a:p>
            <a:r>
              <a:rPr lang="en-US" altLang="ja-JP" sz="2400" dirty="0">
                <a:latin typeface="メイリオ" panose="020B0604030504040204" pitchFamily="50" charset="-128"/>
                <a:ea typeface="メイリオ" panose="020B0604030504040204" pitchFamily="50" charset="-128"/>
              </a:rPr>
              <a:t>2</a:t>
            </a:r>
            <a:r>
              <a:rPr lang="ja-JP" altLang="en-US" sz="2400" dirty="0" err="1">
                <a:latin typeface="メイリオ" panose="020B0604030504040204" pitchFamily="50" charset="-128"/>
                <a:ea typeface="メイリオ" panose="020B0604030504040204" pitchFamily="50" charset="-128"/>
              </a:rPr>
              <a:t>つの</a:t>
            </a:r>
            <a:r>
              <a:rPr lang="ja-JP" altLang="en-US" sz="2400" dirty="0">
                <a:latin typeface="メイリオ" panose="020B0604030504040204" pitchFamily="50" charset="-128"/>
                <a:ea typeface="メイリオ" panose="020B0604030504040204" pitchFamily="50" charset="-128"/>
              </a:rPr>
              <a:t>関数</a:t>
            </a:r>
            <a:r>
              <a:rPr lang="en-US" altLang="ja-JP" sz="2400" i="1" dirty="0">
                <a:latin typeface="メイリオ" panose="020B0604030504040204" pitchFamily="50" charset="-128"/>
                <a:ea typeface="メイリオ" panose="020B0604030504040204" pitchFamily="50" charset="-128"/>
              </a:rPr>
              <a:t>f g</a:t>
            </a:r>
            <a:r>
              <a:rPr lang="ja-JP" altLang="en-US" sz="2400" dirty="0">
                <a:latin typeface="メイリオ" panose="020B0604030504040204" pitchFamily="50" charset="-128"/>
                <a:ea typeface="メイリオ" panose="020B0604030504040204" pitchFamily="50" charset="-128"/>
              </a:rPr>
              <a:t>の畳み込みを求めよ</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846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正方形/長方形 4"/>
              <p:cNvSpPr/>
              <p:nvPr/>
            </p:nvSpPr>
            <p:spPr>
              <a:xfrm>
                <a:off x="7580707" y="299665"/>
                <a:ext cx="3670428" cy="9161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i="1" smtClean="0">
                          <a:latin typeface="Cambria Math" panose="02040503050406030204" pitchFamily="18" charset="0"/>
                        </a:rPr>
                        <m:t>𝑓</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𝑥</m:t>
                          </m:r>
                        </m:e>
                      </m:d>
                      <m:r>
                        <a:rPr lang="en-US" altLang="ja-JP" sz="2400" b="0" i="1" smtClean="0">
                          <a:latin typeface="Cambria Math" panose="02040503050406030204" pitchFamily="18" charset="0"/>
                        </a:rPr>
                        <m:t>=</m:t>
                      </m:r>
                      <m:d>
                        <m:dPr>
                          <m:begChr m:val="{"/>
                          <m:endChr m:val=""/>
                          <m:ctrlPr>
                            <a:rPr lang="en-US" altLang="ja-JP" sz="2400" b="0" i="1" smtClean="0">
                              <a:latin typeface="Cambria Math" panose="02040503050406030204" pitchFamily="18" charset="0"/>
                            </a:rPr>
                          </m:ctrlPr>
                        </m:dPr>
                        <m:e>
                          <m:eqArr>
                            <m:eqArrPr>
                              <m:ctrlPr>
                                <a:rPr lang="en-US" altLang="ja-JP" sz="2400" b="0" i="1" smtClean="0">
                                  <a:latin typeface="Cambria Math" panose="02040503050406030204" pitchFamily="18" charset="0"/>
                                </a:rPr>
                              </m:ctrlPr>
                            </m:eqArrPr>
                            <m:e>
                              <m:r>
                                <a:rPr lang="en-US" altLang="ja-JP" sz="2400" b="0" i="1" smtClean="0">
                                  <a:latin typeface="Cambria Math" panose="02040503050406030204" pitchFamily="18" charset="0"/>
                                </a:rPr>
                                <m:t>1      −1≤</m:t>
                              </m:r>
                              <m:r>
                                <a:rPr lang="en-US" altLang="ja-JP" sz="2400" b="0" i="1" smtClean="0">
                                  <a:latin typeface="Cambria Math" panose="02040503050406030204" pitchFamily="18" charset="0"/>
                                </a:rPr>
                                <m:t>𝑥</m:t>
                              </m:r>
                              <m:r>
                                <a:rPr lang="en-US" altLang="ja-JP" sz="2400" b="0" i="1" smtClean="0">
                                  <a:latin typeface="Cambria Math" panose="02040503050406030204" pitchFamily="18" charset="0"/>
                                </a:rPr>
                                <m:t>≤1</m:t>
                              </m:r>
                            </m:e>
                            <m:e>
                              <m:r>
                                <a:rPr lang="en-US" altLang="ja-JP" sz="2400" b="0" i="1" smtClean="0">
                                  <a:latin typeface="Cambria Math" panose="02040503050406030204" pitchFamily="18" charset="0"/>
                                </a:rPr>
                                <m:t>0          </m:t>
                              </m:r>
                              <m:r>
                                <a:rPr lang="en-US" altLang="ja-JP" sz="2400" b="0" i="1" smtClean="0">
                                  <a:latin typeface="Cambria Math" panose="02040503050406030204" pitchFamily="18" charset="0"/>
                                </a:rPr>
                                <m:t>𝑜𝑡h𝑒𝑟𝑤𝑖𝑠𝑒</m:t>
                              </m:r>
                            </m:e>
                          </m:eqArr>
                        </m:e>
                      </m:d>
                    </m:oMath>
                  </m:oMathPara>
                </a14:m>
                <a:endParaRPr lang="ja-JP" altLang="en-US" sz="2400" dirty="0"/>
              </a:p>
            </p:txBody>
          </p:sp>
        </mc:Choice>
        <mc:Fallback xmlns="">
          <p:sp>
            <p:nvSpPr>
              <p:cNvPr id="5" name="正方形/長方形 4"/>
              <p:cNvSpPr>
                <a:spLocks noRot="1" noChangeAspect="1" noMove="1" noResize="1" noEditPoints="1" noAdjustHandles="1" noChangeArrowheads="1" noChangeShapeType="1" noTextEdit="1"/>
              </p:cNvSpPr>
              <p:nvPr/>
            </p:nvSpPr>
            <p:spPr>
              <a:xfrm>
                <a:off x="7580707" y="299665"/>
                <a:ext cx="3670428" cy="916148"/>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p:cNvSpPr/>
              <p:nvPr/>
            </p:nvSpPr>
            <p:spPr>
              <a:xfrm>
                <a:off x="7560303" y="1321290"/>
                <a:ext cx="3643754" cy="9161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ja-JP" sz="2400" i="0" smtClean="0">
                          <a:latin typeface="Cambria Math" panose="02040503050406030204" pitchFamily="18" charset="0"/>
                        </a:rPr>
                        <m:t>g</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𝑥</m:t>
                          </m:r>
                        </m:e>
                      </m:d>
                      <m:r>
                        <a:rPr lang="en-US" altLang="ja-JP" sz="2400" b="0" i="1" smtClean="0">
                          <a:latin typeface="Cambria Math" panose="02040503050406030204" pitchFamily="18" charset="0"/>
                        </a:rPr>
                        <m:t>=</m:t>
                      </m:r>
                      <m:d>
                        <m:dPr>
                          <m:begChr m:val="{"/>
                          <m:endChr m:val=""/>
                          <m:ctrlPr>
                            <a:rPr lang="en-US" altLang="ja-JP" sz="2400" b="0" i="1" smtClean="0">
                              <a:latin typeface="Cambria Math" panose="02040503050406030204" pitchFamily="18" charset="0"/>
                            </a:rPr>
                          </m:ctrlPr>
                        </m:dPr>
                        <m:e>
                          <m:eqArr>
                            <m:eqArrPr>
                              <m:ctrlPr>
                                <a:rPr lang="en-US" altLang="ja-JP" sz="2400" b="0" i="1" smtClean="0">
                                  <a:latin typeface="Cambria Math" panose="02040503050406030204" pitchFamily="18" charset="0"/>
                                </a:rPr>
                              </m:ctrlPr>
                            </m:eqArrPr>
                            <m:e>
                              <m:r>
                                <a:rPr lang="en-US" altLang="ja-JP" sz="2400" b="0" i="1" smtClean="0">
                                  <a:latin typeface="Cambria Math" panose="02040503050406030204" pitchFamily="18" charset="0"/>
                                </a:rPr>
                                <m:t>𝑥</m:t>
                              </m:r>
                              <m:r>
                                <a:rPr lang="en-US" altLang="ja-JP" sz="2400" b="0" i="1" smtClean="0">
                                  <a:latin typeface="Cambria Math" panose="02040503050406030204" pitchFamily="18" charset="0"/>
                                </a:rPr>
                                <m:t>           0≤</m:t>
                              </m:r>
                              <m:r>
                                <a:rPr lang="en-US" altLang="ja-JP" sz="2400" b="0" i="1" smtClean="0">
                                  <a:latin typeface="Cambria Math" panose="02040503050406030204" pitchFamily="18" charset="0"/>
                                </a:rPr>
                                <m:t>𝑥</m:t>
                              </m:r>
                              <m:r>
                                <a:rPr lang="en-US" altLang="ja-JP" sz="2400" b="0" i="1" smtClean="0">
                                  <a:latin typeface="Cambria Math" panose="02040503050406030204" pitchFamily="18" charset="0"/>
                                </a:rPr>
                                <m:t>≤1</m:t>
                              </m:r>
                            </m:e>
                            <m:e>
                              <m:r>
                                <a:rPr lang="en-US" altLang="ja-JP" sz="2400" b="0" i="1" smtClean="0">
                                  <a:latin typeface="Cambria Math" panose="02040503050406030204" pitchFamily="18" charset="0"/>
                                </a:rPr>
                                <m:t>0          </m:t>
                              </m:r>
                              <m:r>
                                <a:rPr lang="en-US" altLang="ja-JP" sz="2400" b="0" i="1" smtClean="0">
                                  <a:latin typeface="Cambria Math" panose="02040503050406030204" pitchFamily="18" charset="0"/>
                                </a:rPr>
                                <m:t>𝑜𝑡h𝑒𝑟𝑤𝑖𝑠𝑒</m:t>
                              </m:r>
                            </m:e>
                          </m:eqArr>
                        </m:e>
                      </m:d>
                    </m:oMath>
                  </m:oMathPara>
                </a14:m>
                <a:endParaRPr lang="ja-JP" altLang="en-US" sz="2400" dirty="0"/>
              </a:p>
            </p:txBody>
          </p:sp>
        </mc:Choice>
        <mc:Fallback xmlns="">
          <p:sp>
            <p:nvSpPr>
              <p:cNvPr id="9" name="正方形/長方形 8"/>
              <p:cNvSpPr>
                <a:spLocks noRot="1" noChangeAspect="1" noMove="1" noResize="1" noEditPoints="1" noAdjustHandles="1" noChangeArrowheads="1" noChangeShapeType="1" noTextEdit="1"/>
              </p:cNvSpPr>
              <p:nvPr/>
            </p:nvSpPr>
            <p:spPr>
              <a:xfrm>
                <a:off x="7560303" y="1321290"/>
                <a:ext cx="3643754" cy="916148"/>
              </a:xfrm>
              <a:prstGeom prst="rect">
                <a:avLst/>
              </a:prstGeom>
              <a:blipFill>
                <a:blip r:embed="rId5"/>
                <a:stretch>
                  <a:fillRect/>
                </a:stretch>
              </a:blipFill>
            </p:spPr>
            <p:txBody>
              <a:bodyPr/>
              <a:lstStyle/>
              <a:p>
                <a:r>
                  <a:rPr lang="ja-JP" altLang="en-US">
                    <a:noFill/>
                  </a:rPr>
                  <a:t> </a:t>
                </a:r>
              </a:p>
            </p:txBody>
          </p:sp>
        </mc:Fallback>
      </mc:AlternateContent>
      <p:grpSp>
        <p:nvGrpSpPr>
          <p:cNvPr id="6" name="グループ化 5"/>
          <p:cNvGrpSpPr/>
          <p:nvPr/>
        </p:nvGrpSpPr>
        <p:grpSpPr>
          <a:xfrm>
            <a:off x="5996191" y="404063"/>
            <a:ext cx="1682916" cy="707352"/>
            <a:chOff x="385855" y="3808429"/>
            <a:chExt cx="3369287" cy="1748602"/>
          </a:xfrm>
        </p:grpSpPr>
        <p:cxnSp>
          <p:nvCxnSpPr>
            <p:cNvPr id="10" name="直線矢印コネクタ 9"/>
            <p:cNvCxnSpPr/>
            <p:nvPr/>
          </p:nvCxnSpPr>
          <p:spPr>
            <a:xfrm>
              <a:off x="385855" y="5471114"/>
              <a:ext cx="336928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2080889" y="3808429"/>
              <a:ext cx="0" cy="1748602"/>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18" name="グループ化 17"/>
          <p:cNvGrpSpPr/>
          <p:nvPr/>
        </p:nvGrpSpPr>
        <p:grpSpPr>
          <a:xfrm>
            <a:off x="5993134" y="1425688"/>
            <a:ext cx="1682916" cy="707352"/>
            <a:chOff x="385855" y="3808429"/>
            <a:chExt cx="3369287" cy="1748602"/>
          </a:xfrm>
        </p:grpSpPr>
        <p:cxnSp>
          <p:nvCxnSpPr>
            <p:cNvPr id="20" name="直線矢印コネクタ 19"/>
            <p:cNvCxnSpPr/>
            <p:nvPr/>
          </p:nvCxnSpPr>
          <p:spPr>
            <a:xfrm>
              <a:off x="385855" y="5471114"/>
              <a:ext cx="336928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2080889" y="3808429"/>
              <a:ext cx="0" cy="1748602"/>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4" name="フリーフォーム 3"/>
          <p:cNvSpPr/>
          <p:nvPr/>
        </p:nvSpPr>
        <p:spPr>
          <a:xfrm>
            <a:off x="6211497" y="1724344"/>
            <a:ext cx="1256569" cy="322895"/>
          </a:xfrm>
          <a:custGeom>
            <a:avLst/>
            <a:gdLst>
              <a:gd name="connsiteX0" fmla="*/ 0 w 1640840"/>
              <a:gd name="connsiteY0" fmla="*/ 421640 h 421640"/>
              <a:gd name="connsiteX1" fmla="*/ 838200 w 1640840"/>
              <a:gd name="connsiteY1" fmla="*/ 421640 h 421640"/>
              <a:gd name="connsiteX2" fmla="*/ 1259840 w 1640840"/>
              <a:gd name="connsiteY2" fmla="*/ 0 h 421640"/>
              <a:gd name="connsiteX3" fmla="*/ 1259840 w 1640840"/>
              <a:gd name="connsiteY3" fmla="*/ 421640 h 421640"/>
              <a:gd name="connsiteX4" fmla="*/ 1640840 w 1640840"/>
              <a:gd name="connsiteY4" fmla="*/ 421640 h 42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840" h="421640">
                <a:moveTo>
                  <a:pt x="0" y="421640"/>
                </a:moveTo>
                <a:lnTo>
                  <a:pt x="838200" y="421640"/>
                </a:lnTo>
                <a:lnTo>
                  <a:pt x="1259840" y="0"/>
                </a:lnTo>
                <a:lnTo>
                  <a:pt x="1259840" y="421640"/>
                </a:lnTo>
                <a:lnTo>
                  <a:pt x="1640840" y="421640"/>
                </a:ln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7"/>
          <p:cNvSpPr/>
          <p:nvPr/>
        </p:nvSpPr>
        <p:spPr>
          <a:xfrm>
            <a:off x="6512560" y="778362"/>
            <a:ext cx="678180" cy="281391"/>
          </a:xfrm>
          <a:custGeom>
            <a:avLst/>
            <a:gdLst>
              <a:gd name="connsiteX0" fmla="*/ 0 w 1967696"/>
              <a:gd name="connsiteY0" fmla="*/ 1111169 h 1111169"/>
              <a:gd name="connsiteX1" fmla="*/ 0 w 1967696"/>
              <a:gd name="connsiteY1" fmla="*/ 0 h 1111169"/>
              <a:gd name="connsiteX2" fmla="*/ 1967696 w 1967696"/>
              <a:gd name="connsiteY2" fmla="*/ 0 h 1111169"/>
              <a:gd name="connsiteX3" fmla="*/ 1967696 w 1967696"/>
              <a:gd name="connsiteY3" fmla="*/ 1099594 h 1111169"/>
            </a:gdLst>
            <a:ahLst/>
            <a:cxnLst>
              <a:cxn ang="0">
                <a:pos x="connsiteX0" y="connsiteY0"/>
              </a:cxn>
              <a:cxn ang="0">
                <a:pos x="connsiteX1" y="connsiteY1"/>
              </a:cxn>
              <a:cxn ang="0">
                <a:pos x="connsiteX2" y="connsiteY2"/>
              </a:cxn>
              <a:cxn ang="0">
                <a:pos x="connsiteX3" y="connsiteY3"/>
              </a:cxn>
            </a:cxnLst>
            <a:rect l="l" t="t" r="r" b="b"/>
            <a:pathLst>
              <a:path w="1967696" h="1111169">
                <a:moveTo>
                  <a:pt x="0" y="1111169"/>
                </a:moveTo>
                <a:lnTo>
                  <a:pt x="0" y="0"/>
                </a:lnTo>
                <a:lnTo>
                  <a:pt x="1967696" y="0"/>
                </a:lnTo>
                <a:lnTo>
                  <a:pt x="1967696" y="1099594"/>
                </a:lnTo>
              </a:path>
            </a:pathLst>
          </a:cu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 name="テキスト ボックス 13"/>
              <p:cNvSpPr txBox="1"/>
              <p:nvPr/>
            </p:nvSpPr>
            <p:spPr>
              <a:xfrm>
                <a:off x="317491" y="1210267"/>
                <a:ext cx="3802066" cy="756426"/>
              </a:xfrm>
              <a:prstGeom prst="rect">
                <a:avLst/>
              </a:prstGeom>
              <a:solidFill>
                <a:schemeClr val="accent4">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𝑓</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𝑔</m:t>
                          </m:r>
                        </m:e>
                      </m:d>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𝑥</m:t>
                          </m:r>
                        </m:e>
                      </m:d>
                      <m:r>
                        <a:rPr lang="en-US" altLang="ja-JP" sz="2000" b="0" i="1" smtClean="0">
                          <a:latin typeface="Cambria Math" panose="02040503050406030204" pitchFamily="18" charset="0"/>
                        </a:rPr>
                        <m:t>=</m:t>
                      </m:r>
                      <m:nary>
                        <m:naryPr>
                          <m:ctrlPr>
                            <a:rPr lang="en-US" altLang="ja-JP" sz="2000" b="0" i="1" smtClean="0">
                              <a:latin typeface="Cambria Math" panose="02040503050406030204" pitchFamily="18" charset="0"/>
                            </a:rPr>
                          </m:ctrlPr>
                        </m:naryPr>
                        <m:sub>
                          <m:r>
                            <m:rPr>
                              <m:brk m:alnAt="23"/>
                            </m:rPr>
                            <a:rPr lang="en-US" altLang="ja-JP" sz="2000" b="0" i="1" smtClean="0">
                              <a:latin typeface="Cambria Math" panose="02040503050406030204" pitchFamily="18" charset="0"/>
                            </a:rPr>
                            <m:t>−</m:t>
                          </m:r>
                          <m:r>
                            <a:rPr lang="en-US" altLang="ja-JP" sz="2000" b="0" i="1" smtClean="0">
                              <a:latin typeface="Cambria Math" panose="02040503050406030204" pitchFamily="18" charset="0"/>
                            </a:rPr>
                            <m:t>∞</m:t>
                          </m:r>
                        </m:sub>
                        <m:sup>
                          <m:r>
                            <a:rPr lang="en-US" altLang="ja-JP" sz="2000" i="1">
                              <a:latin typeface="Cambria Math" panose="02040503050406030204" pitchFamily="18" charset="0"/>
                            </a:rPr>
                            <m:t>∞</m:t>
                          </m:r>
                        </m:sup>
                        <m:e>
                          <m:r>
                            <a:rPr lang="en-US" altLang="ja-JP" sz="2000" b="0" i="1" smtClean="0">
                              <a:latin typeface="Cambria Math" panose="02040503050406030204" pitchFamily="18" charset="0"/>
                            </a:rPr>
                            <m:t>𝑓</m:t>
                          </m:r>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𝑡</m:t>
                              </m:r>
                            </m:e>
                          </m:d>
                          <m:r>
                            <a:rPr lang="en-US" altLang="ja-JP" sz="2000" b="0" i="1" smtClean="0">
                              <a:latin typeface="Cambria Math" panose="02040503050406030204" pitchFamily="18" charset="0"/>
                            </a:rPr>
                            <m:t>𝑔</m:t>
                          </m:r>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𝑥</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𝑡</m:t>
                              </m:r>
                            </m:e>
                          </m:d>
                          <m:r>
                            <a:rPr lang="en-US" altLang="ja-JP" sz="2000" b="0" i="1" smtClean="0">
                              <a:latin typeface="Cambria Math" panose="02040503050406030204" pitchFamily="18" charset="0"/>
                            </a:rPr>
                            <m:t>𝑑𝑡</m:t>
                          </m:r>
                        </m:e>
                      </m:nary>
                    </m:oMath>
                  </m:oMathPara>
                </a14:m>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317491" y="1210267"/>
                <a:ext cx="3802066" cy="756426"/>
              </a:xfrm>
              <a:prstGeom prst="rect">
                <a:avLst/>
              </a:prstGeom>
              <a:blipFill>
                <a:blip r:embed="rId6"/>
                <a:stretch>
                  <a:fillRect/>
                </a:stretch>
              </a:blipFill>
            </p:spPr>
            <p:txBody>
              <a:bodyPr/>
              <a:lstStyle/>
              <a:p>
                <a:r>
                  <a:rPr lang="ja-JP" altLang="en-US">
                    <a:noFill/>
                  </a:rPr>
                  <a:t> </a:t>
                </a:r>
              </a:p>
            </p:txBody>
          </p:sp>
        </mc:Fallback>
      </mc:AlternateContent>
      <p:sp>
        <p:nvSpPr>
          <p:cNvPr id="15" name="正方形/長方形 14"/>
          <p:cNvSpPr/>
          <p:nvPr/>
        </p:nvSpPr>
        <p:spPr>
          <a:xfrm>
            <a:off x="249520" y="481099"/>
            <a:ext cx="4770858" cy="830997"/>
          </a:xfrm>
          <a:prstGeom prst="rect">
            <a:avLst/>
          </a:prstGeom>
        </p:spPr>
        <p:txBody>
          <a:bodyPr wrap="none">
            <a:spAutoFit/>
          </a:bodyPr>
          <a:lstStyle/>
          <a:p>
            <a:r>
              <a:rPr lang="ja-JP" altLang="en-US" sz="2400" b="1" dirty="0">
                <a:latin typeface="メイリオ" panose="020B0604030504040204" pitchFamily="50" charset="-128"/>
                <a:ea typeface="メイリオ" panose="020B0604030504040204" pitchFamily="50" charset="-128"/>
              </a:rPr>
              <a:t>例題</a:t>
            </a:r>
            <a:r>
              <a:rPr lang="en-US" altLang="ja-JP" sz="2400" b="1" dirty="0">
                <a:latin typeface="メイリオ" panose="020B0604030504040204" pitchFamily="50" charset="-128"/>
                <a:ea typeface="メイリオ" panose="020B0604030504040204" pitchFamily="50" charset="-128"/>
              </a:rPr>
              <a:t>)</a:t>
            </a:r>
          </a:p>
          <a:p>
            <a:r>
              <a:rPr lang="en-US" altLang="ja-JP" sz="2400" dirty="0">
                <a:latin typeface="メイリオ" panose="020B0604030504040204" pitchFamily="50" charset="-128"/>
                <a:ea typeface="メイリオ" panose="020B0604030504040204" pitchFamily="50" charset="-128"/>
              </a:rPr>
              <a:t>2</a:t>
            </a:r>
            <a:r>
              <a:rPr lang="ja-JP" altLang="en-US" sz="2400" dirty="0" err="1">
                <a:latin typeface="メイリオ" panose="020B0604030504040204" pitchFamily="50" charset="-128"/>
                <a:ea typeface="メイリオ" panose="020B0604030504040204" pitchFamily="50" charset="-128"/>
              </a:rPr>
              <a:t>つの</a:t>
            </a:r>
            <a:r>
              <a:rPr lang="ja-JP" altLang="en-US" sz="2400" dirty="0">
                <a:latin typeface="メイリオ" panose="020B0604030504040204" pitchFamily="50" charset="-128"/>
                <a:ea typeface="メイリオ" panose="020B0604030504040204" pitchFamily="50" charset="-128"/>
              </a:rPr>
              <a:t>関数</a:t>
            </a:r>
            <a:r>
              <a:rPr lang="en-US" altLang="ja-JP" sz="2400" i="1" dirty="0">
                <a:latin typeface="メイリオ" panose="020B0604030504040204" pitchFamily="50" charset="-128"/>
                <a:ea typeface="メイリオ" panose="020B0604030504040204" pitchFamily="50" charset="-128"/>
              </a:rPr>
              <a:t>f g</a:t>
            </a:r>
            <a:r>
              <a:rPr lang="ja-JP" altLang="en-US" sz="2400" dirty="0">
                <a:latin typeface="メイリオ" panose="020B0604030504040204" pitchFamily="50" charset="-128"/>
                <a:ea typeface="メイリオ" panose="020B0604030504040204" pitchFamily="50" charset="-128"/>
              </a:rPr>
              <a:t>の畳み込みを求めよ</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38564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正方形/長方形 4"/>
              <p:cNvSpPr/>
              <p:nvPr/>
            </p:nvSpPr>
            <p:spPr>
              <a:xfrm>
                <a:off x="7580707" y="299665"/>
                <a:ext cx="3670428" cy="9161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i="1" smtClean="0">
                          <a:latin typeface="Cambria Math" panose="02040503050406030204" pitchFamily="18" charset="0"/>
                        </a:rPr>
                        <m:t>𝑓</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𝑡</m:t>
                          </m:r>
                        </m:e>
                      </m:d>
                      <m:r>
                        <a:rPr lang="en-US" altLang="ja-JP" sz="2400" b="0" i="1" smtClean="0">
                          <a:latin typeface="Cambria Math" panose="02040503050406030204" pitchFamily="18" charset="0"/>
                        </a:rPr>
                        <m:t>=</m:t>
                      </m:r>
                      <m:d>
                        <m:dPr>
                          <m:begChr m:val="{"/>
                          <m:endChr m:val=""/>
                          <m:ctrlPr>
                            <a:rPr lang="en-US" altLang="ja-JP" sz="2400" b="0" i="1" smtClean="0">
                              <a:latin typeface="Cambria Math" panose="02040503050406030204" pitchFamily="18" charset="0"/>
                            </a:rPr>
                          </m:ctrlPr>
                        </m:dPr>
                        <m:e>
                          <m:eqArr>
                            <m:eqArrPr>
                              <m:ctrlPr>
                                <a:rPr lang="en-US" altLang="ja-JP" sz="2400" b="0" i="1" smtClean="0">
                                  <a:latin typeface="Cambria Math" panose="02040503050406030204" pitchFamily="18" charset="0"/>
                                </a:rPr>
                              </m:ctrlPr>
                            </m:eqArrPr>
                            <m:e>
                              <m:r>
                                <a:rPr lang="en-US" altLang="ja-JP" sz="2400" b="0" i="1" smtClean="0">
                                  <a:latin typeface="Cambria Math" panose="02040503050406030204" pitchFamily="18" charset="0"/>
                                </a:rPr>
                                <m:t>1      −1≤</m:t>
                              </m:r>
                              <m:r>
                                <a:rPr lang="en-US" altLang="ja-JP" sz="2400" b="0" i="1" smtClean="0">
                                  <a:latin typeface="Cambria Math" panose="02040503050406030204" pitchFamily="18" charset="0"/>
                                </a:rPr>
                                <m:t>𝑡</m:t>
                              </m:r>
                              <m:r>
                                <a:rPr lang="en-US" altLang="ja-JP" sz="2400" b="0" i="1" smtClean="0">
                                  <a:latin typeface="Cambria Math" panose="02040503050406030204" pitchFamily="18" charset="0"/>
                                </a:rPr>
                                <m:t>≤1</m:t>
                              </m:r>
                            </m:e>
                            <m:e>
                              <m:r>
                                <a:rPr lang="en-US" altLang="ja-JP" sz="2400" b="0" i="1" smtClean="0">
                                  <a:latin typeface="Cambria Math" panose="02040503050406030204" pitchFamily="18" charset="0"/>
                                </a:rPr>
                                <m:t>0          </m:t>
                              </m:r>
                              <m:r>
                                <a:rPr lang="en-US" altLang="ja-JP" sz="2400" b="0" i="1" smtClean="0">
                                  <a:latin typeface="Cambria Math" panose="02040503050406030204" pitchFamily="18" charset="0"/>
                                </a:rPr>
                                <m:t>𝑜𝑡h𝑒𝑟𝑤𝑖𝑠𝑒</m:t>
                              </m:r>
                            </m:e>
                          </m:eqArr>
                        </m:e>
                      </m:d>
                    </m:oMath>
                  </m:oMathPara>
                </a14:m>
                <a:endParaRPr lang="ja-JP" altLang="en-US" sz="2400" dirty="0"/>
              </a:p>
            </p:txBody>
          </p:sp>
        </mc:Choice>
        <mc:Fallback xmlns="">
          <p:sp>
            <p:nvSpPr>
              <p:cNvPr id="5" name="正方形/長方形 4"/>
              <p:cNvSpPr>
                <a:spLocks noRot="1" noChangeAspect="1" noMove="1" noResize="1" noEditPoints="1" noAdjustHandles="1" noChangeArrowheads="1" noChangeShapeType="1" noTextEdit="1"/>
              </p:cNvSpPr>
              <p:nvPr/>
            </p:nvSpPr>
            <p:spPr>
              <a:xfrm>
                <a:off x="7580707" y="299665"/>
                <a:ext cx="3670428" cy="916148"/>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p:cNvSpPr/>
              <p:nvPr/>
            </p:nvSpPr>
            <p:spPr>
              <a:xfrm>
                <a:off x="7560303" y="1441224"/>
                <a:ext cx="4434034" cy="847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ja-JP" sz="2200" i="0" smtClean="0">
                          <a:latin typeface="Cambria Math" panose="02040503050406030204" pitchFamily="18" charset="0"/>
                        </a:rPr>
                        <m:t>g</m:t>
                      </m:r>
                      <m:d>
                        <m:dPr>
                          <m:ctrlPr>
                            <a:rPr lang="en-US" altLang="ja-JP" sz="2200" b="0" i="1" smtClean="0">
                              <a:latin typeface="Cambria Math" panose="02040503050406030204" pitchFamily="18" charset="0"/>
                            </a:rPr>
                          </m:ctrlPr>
                        </m:dPr>
                        <m:e>
                          <m:r>
                            <a:rPr lang="en-US" altLang="ja-JP" sz="2200" b="0" i="1" smtClean="0">
                              <a:latin typeface="Cambria Math" panose="02040503050406030204" pitchFamily="18" charset="0"/>
                            </a:rPr>
                            <m:t>𝑥</m:t>
                          </m:r>
                          <m:r>
                            <a:rPr lang="en-US" altLang="ja-JP" sz="2200" b="0" i="1" smtClean="0">
                              <a:latin typeface="Cambria Math" panose="02040503050406030204" pitchFamily="18" charset="0"/>
                            </a:rPr>
                            <m:t>−</m:t>
                          </m:r>
                          <m:r>
                            <a:rPr lang="en-US" altLang="ja-JP" sz="2200" b="0" i="1" smtClean="0">
                              <a:latin typeface="Cambria Math" panose="02040503050406030204" pitchFamily="18" charset="0"/>
                            </a:rPr>
                            <m:t>𝑡</m:t>
                          </m:r>
                        </m:e>
                      </m:d>
                      <m:r>
                        <a:rPr lang="en-US" altLang="ja-JP" sz="2200" b="0" i="1" smtClean="0">
                          <a:latin typeface="Cambria Math" panose="02040503050406030204" pitchFamily="18" charset="0"/>
                        </a:rPr>
                        <m:t>=</m:t>
                      </m:r>
                      <m:d>
                        <m:dPr>
                          <m:begChr m:val="{"/>
                          <m:endChr m:val=""/>
                          <m:ctrlPr>
                            <a:rPr lang="en-US" altLang="ja-JP" sz="2200" b="0" i="1" smtClean="0">
                              <a:latin typeface="Cambria Math" panose="02040503050406030204" pitchFamily="18" charset="0"/>
                            </a:rPr>
                          </m:ctrlPr>
                        </m:dPr>
                        <m:e>
                          <m:eqArr>
                            <m:eqArrPr>
                              <m:ctrlPr>
                                <a:rPr lang="en-US" altLang="ja-JP" sz="2200" b="0" i="1" smtClean="0">
                                  <a:latin typeface="Cambria Math" panose="02040503050406030204" pitchFamily="18" charset="0"/>
                                </a:rPr>
                              </m:ctrlPr>
                            </m:eqArrPr>
                            <m:e>
                              <m:r>
                                <a:rPr lang="en-US" altLang="ja-JP" sz="2200" b="0" i="1" smtClean="0">
                                  <a:latin typeface="Cambria Math" panose="02040503050406030204" pitchFamily="18" charset="0"/>
                                </a:rPr>
                                <m:t>𝑥</m:t>
                              </m:r>
                              <m:r>
                                <a:rPr lang="en-US" altLang="ja-JP" sz="2200" b="0" i="1" smtClean="0">
                                  <a:latin typeface="Cambria Math" panose="02040503050406030204" pitchFamily="18" charset="0"/>
                                </a:rPr>
                                <m:t>−</m:t>
                              </m:r>
                              <m:r>
                                <a:rPr lang="en-US" altLang="ja-JP" sz="2200" b="0" i="1" smtClean="0">
                                  <a:latin typeface="Cambria Math" panose="02040503050406030204" pitchFamily="18" charset="0"/>
                                </a:rPr>
                                <m:t>𝑡</m:t>
                              </m:r>
                              <m:r>
                                <a:rPr lang="en-US" altLang="ja-JP" sz="2200" b="0" i="1" smtClean="0">
                                  <a:latin typeface="Cambria Math" panose="02040503050406030204" pitchFamily="18" charset="0"/>
                                </a:rPr>
                                <m:t>      </m:t>
                              </m:r>
                              <m:r>
                                <a:rPr lang="en-US" altLang="ja-JP" sz="2200" b="0" i="1" smtClean="0">
                                  <a:latin typeface="Cambria Math" panose="02040503050406030204" pitchFamily="18" charset="0"/>
                                </a:rPr>
                                <m:t>𝑥</m:t>
                              </m:r>
                              <m:r>
                                <a:rPr lang="en-US" altLang="ja-JP" sz="2200" b="0" i="1" smtClean="0">
                                  <a:latin typeface="Cambria Math" panose="02040503050406030204" pitchFamily="18" charset="0"/>
                                </a:rPr>
                                <m:t>−1≤</m:t>
                              </m:r>
                              <m:r>
                                <a:rPr lang="en-US" altLang="ja-JP" sz="2200" b="0" i="1" smtClean="0">
                                  <a:latin typeface="Cambria Math" panose="02040503050406030204" pitchFamily="18" charset="0"/>
                                </a:rPr>
                                <m:t>𝑡</m:t>
                              </m:r>
                              <m:r>
                                <a:rPr lang="en-US" altLang="ja-JP" sz="2200" b="0" i="1" smtClean="0">
                                  <a:latin typeface="Cambria Math" panose="02040503050406030204" pitchFamily="18" charset="0"/>
                                </a:rPr>
                                <m:t>≤</m:t>
                              </m:r>
                              <m:r>
                                <a:rPr lang="en-US" altLang="ja-JP" sz="2200" b="0" i="1" smtClean="0">
                                  <a:latin typeface="Cambria Math" panose="02040503050406030204" pitchFamily="18" charset="0"/>
                                </a:rPr>
                                <m:t>𝑥</m:t>
                              </m:r>
                            </m:e>
                            <m:e>
                              <m:r>
                                <a:rPr lang="en-US" altLang="ja-JP" sz="2200" b="0" i="1" smtClean="0">
                                  <a:latin typeface="Cambria Math" panose="02040503050406030204" pitchFamily="18" charset="0"/>
                                </a:rPr>
                                <m:t>0             </m:t>
                              </m:r>
                              <m:r>
                                <a:rPr lang="en-US" altLang="ja-JP" sz="2200" b="0" i="1" smtClean="0">
                                  <a:latin typeface="Cambria Math" panose="02040503050406030204" pitchFamily="18" charset="0"/>
                                </a:rPr>
                                <m:t>𝑜𝑡h𝑒𝑟𝑤𝑖𝑠𝑒</m:t>
                              </m:r>
                              <m:r>
                                <a:rPr lang="en-US" altLang="ja-JP" sz="2200" b="0" i="1" smtClean="0">
                                  <a:latin typeface="Cambria Math" panose="02040503050406030204" pitchFamily="18" charset="0"/>
                                </a:rPr>
                                <m:t>  </m:t>
                              </m:r>
                            </m:e>
                          </m:eqArr>
                        </m:e>
                      </m:d>
                    </m:oMath>
                  </m:oMathPara>
                </a14:m>
                <a:endParaRPr lang="ja-JP" altLang="en-US" sz="2200" dirty="0"/>
              </a:p>
            </p:txBody>
          </p:sp>
        </mc:Choice>
        <mc:Fallback xmlns="">
          <p:sp>
            <p:nvSpPr>
              <p:cNvPr id="9" name="正方形/長方形 8"/>
              <p:cNvSpPr>
                <a:spLocks noRot="1" noChangeAspect="1" noMove="1" noResize="1" noEditPoints="1" noAdjustHandles="1" noChangeArrowheads="1" noChangeShapeType="1" noTextEdit="1"/>
              </p:cNvSpPr>
              <p:nvPr/>
            </p:nvSpPr>
            <p:spPr>
              <a:xfrm>
                <a:off x="7560303" y="1441224"/>
                <a:ext cx="4434034" cy="847540"/>
              </a:xfrm>
              <a:prstGeom prst="rect">
                <a:avLst/>
              </a:prstGeom>
              <a:blipFill>
                <a:blip r:embed="rId4"/>
                <a:stretch>
                  <a:fillRect/>
                </a:stretch>
              </a:blipFill>
            </p:spPr>
            <p:txBody>
              <a:bodyPr/>
              <a:lstStyle/>
              <a:p>
                <a:r>
                  <a:rPr lang="ja-JP" altLang="en-US">
                    <a:noFill/>
                  </a:rPr>
                  <a:t> </a:t>
                </a:r>
              </a:p>
            </p:txBody>
          </p:sp>
        </mc:Fallback>
      </mc:AlternateContent>
      <p:grpSp>
        <p:nvGrpSpPr>
          <p:cNvPr id="6" name="グループ化 5"/>
          <p:cNvGrpSpPr/>
          <p:nvPr/>
        </p:nvGrpSpPr>
        <p:grpSpPr>
          <a:xfrm>
            <a:off x="5764702" y="404063"/>
            <a:ext cx="1682916" cy="707352"/>
            <a:chOff x="385855" y="3808429"/>
            <a:chExt cx="3369287" cy="1748602"/>
          </a:xfrm>
        </p:grpSpPr>
        <p:cxnSp>
          <p:nvCxnSpPr>
            <p:cNvPr id="10" name="直線矢印コネクタ 9"/>
            <p:cNvCxnSpPr/>
            <p:nvPr/>
          </p:nvCxnSpPr>
          <p:spPr>
            <a:xfrm>
              <a:off x="385855" y="5471114"/>
              <a:ext cx="336928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2080889" y="3808429"/>
              <a:ext cx="0" cy="1748602"/>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18" name="グループ化 17"/>
          <p:cNvGrpSpPr/>
          <p:nvPr/>
        </p:nvGrpSpPr>
        <p:grpSpPr>
          <a:xfrm>
            <a:off x="5778703" y="1425688"/>
            <a:ext cx="1682916" cy="707352"/>
            <a:chOff x="385855" y="3808429"/>
            <a:chExt cx="3369287" cy="1748602"/>
          </a:xfrm>
        </p:grpSpPr>
        <p:cxnSp>
          <p:nvCxnSpPr>
            <p:cNvPr id="20" name="直線矢印コネクタ 19"/>
            <p:cNvCxnSpPr/>
            <p:nvPr/>
          </p:nvCxnSpPr>
          <p:spPr>
            <a:xfrm>
              <a:off x="385855" y="5471114"/>
              <a:ext cx="336928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2080889" y="3808429"/>
              <a:ext cx="0" cy="1748602"/>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4" name="フリーフォーム 3"/>
          <p:cNvSpPr/>
          <p:nvPr/>
        </p:nvSpPr>
        <p:spPr>
          <a:xfrm flipH="1">
            <a:off x="5779322" y="1724344"/>
            <a:ext cx="1270786" cy="322895"/>
          </a:xfrm>
          <a:custGeom>
            <a:avLst/>
            <a:gdLst>
              <a:gd name="connsiteX0" fmla="*/ 0 w 1640840"/>
              <a:gd name="connsiteY0" fmla="*/ 421640 h 421640"/>
              <a:gd name="connsiteX1" fmla="*/ 838200 w 1640840"/>
              <a:gd name="connsiteY1" fmla="*/ 421640 h 421640"/>
              <a:gd name="connsiteX2" fmla="*/ 1259840 w 1640840"/>
              <a:gd name="connsiteY2" fmla="*/ 0 h 421640"/>
              <a:gd name="connsiteX3" fmla="*/ 1259840 w 1640840"/>
              <a:gd name="connsiteY3" fmla="*/ 421640 h 421640"/>
              <a:gd name="connsiteX4" fmla="*/ 1640840 w 1640840"/>
              <a:gd name="connsiteY4" fmla="*/ 421640 h 42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840" h="421640">
                <a:moveTo>
                  <a:pt x="0" y="421640"/>
                </a:moveTo>
                <a:lnTo>
                  <a:pt x="838200" y="421640"/>
                </a:lnTo>
                <a:lnTo>
                  <a:pt x="1259840" y="0"/>
                </a:lnTo>
                <a:lnTo>
                  <a:pt x="1259840" y="421640"/>
                </a:lnTo>
                <a:lnTo>
                  <a:pt x="1640840" y="421640"/>
                </a:ln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7"/>
          <p:cNvSpPr/>
          <p:nvPr/>
        </p:nvSpPr>
        <p:spPr>
          <a:xfrm>
            <a:off x="6281071" y="778362"/>
            <a:ext cx="678180" cy="281391"/>
          </a:xfrm>
          <a:custGeom>
            <a:avLst/>
            <a:gdLst>
              <a:gd name="connsiteX0" fmla="*/ 0 w 1967696"/>
              <a:gd name="connsiteY0" fmla="*/ 1111169 h 1111169"/>
              <a:gd name="connsiteX1" fmla="*/ 0 w 1967696"/>
              <a:gd name="connsiteY1" fmla="*/ 0 h 1111169"/>
              <a:gd name="connsiteX2" fmla="*/ 1967696 w 1967696"/>
              <a:gd name="connsiteY2" fmla="*/ 0 h 1111169"/>
              <a:gd name="connsiteX3" fmla="*/ 1967696 w 1967696"/>
              <a:gd name="connsiteY3" fmla="*/ 1099594 h 1111169"/>
            </a:gdLst>
            <a:ahLst/>
            <a:cxnLst>
              <a:cxn ang="0">
                <a:pos x="connsiteX0" y="connsiteY0"/>
              </a:cxn>
              <a:cxn ang="0">
                <a:pos x="connsiteX1" y="connsiteY1"/>
              </a:cxn>
              <a:cxn ang="0">
                <a:pos x="connsiteX2" y="connsiteY2"/>
              </a:cxn>
              <a:cxn ang="0">
                <a:pos x="connsiteX3" y="connsiteY3"/>
              </a:cxn>
            </a:cxnLst>
            <a:rect l="l" t="t" r="r" b="b"/>
            <a:pathLst>
              <a:path w="1967696" h="1111169">
                <a:moveTo>
                  <a:pt x="0" y="1111169"/>
                </a:moveTo>
                <a:lnTo>
                  <a:pt x="0" y="0"/>
                </a:lnTo>
                <a:lnTo>
                  <a:pt x="1967696" y="0"/>
                </a:lnTo>
                <a:lnTo>
                  <a:pt x="1967696" y="1099594"/>
                </a:lnTo>
              </a:path>
            </a:pathLst>
          </a:cu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9" name="正方形/長方形 28"/>
              <p:cNvSpPr/>
              <p:nvPr/>
            </p:nvSpPr>
            <p:spPr>
              <a:xfrm>
                <a:off x="241343" y="3080299"/>
                <a:ext cx="2653419" cy="461665"/>
              </a:xfrm>
              <a:prstGeom prst="rect">
                <a:avLst/>
              </a:prstGeom>
            </p:spPr>
            <p:txBody>
              <a:bodyPr wrap="none">
                <a:spAutoFit/>
              </a:bodyPr>
              <a:lstStyle/>
              <a:p>
                <a14:m>
                  <m:oMath xmlns:m="http://schemas.openxmlformats.org/officeDocument/2006/math">
                    <m:r>
                      <a:rPr lang="en-US" altLang="ja-JP" sz="2400" b="0" i="1" smtClean="0">
                        <a:latin typeface="Cambria Math" panose="02040503050406030204" pitchFamily="18" charset="0"/>
                      </a:rPr>
                      <m:t>−1≤</m:t>
                    </m:r>
                    <m:r>
                      <a:rPr lang="en-US" altLang="ja-JP" sz="2400" b="0" i="1" smtClean="0">
                        <a:latin typeface="Cambria Math" panose="02040503050406030204" pitchFamily="18" charset="0"/>
                      </a:rPr>
                      <m:t>𝑥</m:t>
                    </m:r>
                    <m:r>
                      <a:rPr lang="en-US" altLang="ja-JP" sz="2400" b="0" i="1" smtClean="0">
                        <a:latin typeface="Cambria Math" panose="02040503050406030204" pitchFamily="18" charset="0"/>
                      </a:rPr>
                      <m:t>≤0</m:t>
                    </m:r>
                  </m:oMath>
                </a14:m>
                <a:r>
                  <a:rPr lang="ja-JP" altLang="en-US" sz="2400" dirty="0">
                    <a:latin typeface="メイリオ" panose="020B0604030504040204" pitchFamily="50" charset="-128"/>
                    <a:ea typeface="メイリオ" panose="020B0604030504040204" pitchFamily="50" charset="-128"/>
                  </a:rPr>
                  <a:t>のとき</a:t>
                </a:r>
              </a:p>
            </p:txBody>
          </p:sp>
        </mc:Choice>
        <mc:Fallback xmlns="">
          <p:sp>
            <p:nvSpPr>
              <p:cNvPr id="29" name="正方形/長方形 28"/>
              <p:cNvSpPr>
                <a:spLocks noRot="1" noChangeAspect="1" noMove="1" noResize="1" noEditPoints="1" noAdjustHandles="1" noChangeArrowheads="1" noChangeShapeType="1" noTextEdit="1"/>
              </p:cNvSpPr>
              <p:nvPr/>
            </p:nvSpPr>
            <p:spPr>
              <a:xfrm>
                <a:off x="241343" y="3080299"/>
                <a:ext cx="2653419" cy="461665"/>
              </a:xfrm>
              <a:prstGeom prst="rect">
                <a:avLst/>
              </a:prstGeom>
              <a:blipFill rotWithShape="0">
                <a:blip r:embed="rId6"/>
                <a:stretch>
                  <a:fillRect t="-7895" r="-2529" b="-3157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正方形/長方形 29"/>
              <p:cNvSpPr/>
              <p:nvPr/>
            </p:nvSpPr>
            <p:spPr>
              <a:xfrm>
                <a:off x="241343" y="3469706"/>
                <a:ext cx="3952364" cy="7103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i="1" smtClean="0">
                              <a:latin typeface="Cambria Math" panose="02040503050406030204" pitchFamily="18" charset="0"/>
                            </a:rPr>
                          </m:ctrlPr>
                        </m:dPr>
                        <m:e>
                          <m:r>
                            <a:rPr lang="en-US" altLang="ja-JP" i="1">
                              <a:latin typeface="Cambria Math" panose="02040503050406030204" pitchFamily="18" charset="0"/>
                            </a:rPr>
                            <m:t>𝑓</m:t>
                          </m:r>
                          <m:r>
                            <a:rPr lang="en-US" altLang="ja-JP" i="1">
                              <a:latin typeface="Cambria Math" panose="02040503050406030204" pitchFamily="18" charset="0"/>
                            </a:rPr>
                            <m:t>∗</m:t>
                          </m:r>
                          <m:r>
                            <a:rPr lang="en-US" altLang="ja-JP" i="1">
                              <a:latin typeface="Cambria Math" panose="02040503050406030204" pitchFamily="18" charset="0"/>
                            </a:rPr>
                            <m:t>𝑔</m:t>
                          </m:r>
                        </m:e>
                      </m:d>
                      <m:d>
                        <m:dPr>
                          <m:ctrlPr>
                            <a:rPr lang="en-US" altLang="ja-JP" i="1">
                              <a:latin typeface="Cambria Math" panose="02040503050406030204" pitchFamily="18" charset="0"/>
                            </a:rPr>
                          </m:ctrlPr>
                        </m:dPr>
                        <m:e>
                          <m:r>
                            <a:rPr lang="en-US" altLang="ja-JP" i="1">
                              <a:latin typeface="Cambria Math" panose="02040503050406030204" pitchFamily="18" charset="0"/>
                            </a:rPr>
                            <m:t>𝑥</m:t>
                          </m:r>
                        </m:e>
                      </m:d>
                      <m:r>
                        <a:rPr lang="en-US" altLang="ja-JP" i="1">
                          <a:latin typeface="Cambria Math" panose="02040503050406030204" pitchFamily="18" charset="0"/>
                        </a:rPr>
                        <m:t>=</m:t>
                      </m:r>
                      <m:nary>
                        <m:naryPr>
                          <m:ctrlPr>
                            <a:rPr lang="en-US" altLang="ja-JP" i="1">
                              <a:latin typeface="Cambria Math" panose="02040503050406030204" pitchFamily="18" charset="0"/>
                            </a:rPr>
                          </m:ctrlPr>
                        </m:naryPr>
                        <m:sub>
                          <m:r>
                            <m:rPr>
                              <m:brk m:alnAt="23"/>
                            </m:rPr>
                            <a:rPr lang="en-US" altLang="ja-JP" i="1" smtClean="0">
                              <a:latin typeface="Cambria Math" panose="02040503050406030204" pitchFamily="18" charset="0"/>
                            </a:rPr>
                            <m:t>−</m:t>
                          </m:r>
                          <m:r>
                            <a:rPr lang="en-US" altLang="ja-JP" b="0" i="1" smtClean="0">
                              <a:latin typeface="Cambria Math" panose="02040503050406030204" pitchFamily="18" charset="0"/>
                            </a:rPr>
                            <m:t>1</m:t>
                          </m:r>
                        </m:sub>
                        <m:sup>
                          <m:r>
                            <a:rPr lang="en-US" altLang="ja-JP" b="0" i="1" smtClean="0">
                              <a:latin typeface="Cambria Math" panose="02040503050406030204" pitchFamily="18" charset="0"/>
                            </a:rPr>
                            <m:t>𝑥</m:t>
                          </m:r>
                        </m:sup>
                        <m:e>
                          <m:r>
                            <a:rPr lang="en-US" altLang="ja-JP" b="0" i="1" smtClean="0">
                              <a:latin typeface="Cambria Math" panose="02040503050406030204" pitchFamily="18" charset="0"/>
                            </a:rPr>
                            <m:t>(</m:t>
                          </m:r>
                          <m:r>
                            <a:rPr lang="en-US" altLang="ja-JP" i="1">
                              <a:latin typeface="Cambria Math" panose="02040503050406030204" pitchFamily="18" charset="0"/>
                            </a:rPr>
                            <m:t>𝑥</m:t>
                          </m:r>
                          <m:r>
                            <a:rPr lang="en-US" altLang="ja-JP" i="1">
                              <a:latin typeface="Cambria Math" panose="02040503050406030204" pitchFamily="18" charset="0"/>
                            </a:rPr>
                            <m:t>−</m:t>
                          </m:r>
                          <m:r>
                            <a:rPr lang="en-US" altLang="ja-JP" i="1">
                              <a:latin typeface="Cambria Math" panose="02040503050406030204" pitchFamily="18" charset="0"/>
                            </a:rPr>
                            <m:t>𝑡</m:t>
                          </m:r>
                          <m:r>
                            <a:rPr lang="en-US" altLang="ja-JP" b="0" i="1" smtClean="0">
                              <a:latin typeface="Cambria Math" panose="02040503050406030204" pitchFamily="18" charset="0"/>
                            </a:rPr>
                            <m:t>)</m:t>
                          </m:r>
                          <m:r>
                            <a:rPr lang="en-US" altLang="ja-JP" i="1">
                              <a:latin typeface="Cambria Math" panose="02040503050406030204" pitchFamily="18" charset="0"/>
                            </a:rPr>
                            <m:t>𝑑𝑡</m:t>
                          </m:r>
                        </m:e>
                      </m:nary>
                      <m:r>
                        <a:rPr lang="en-US" altLang="ja-JP" i="1">
                          <a:latin typeface="Cambria Math" panose="02040503050406030204" pitchFamily="18" charset="0"/>
                        </a:rPr>
                        <m:t>=</m:t>
                      </m:r>
                      <m:f>
                        <m:fPr>
                          <m:ctrlPr>
                            <a:rPr lang="en-US" altLang="ja-JP" b="0" i="1" smtClean="0">
                              <a:latin typeface="Cambria Math" panose="02040503050406030204" pitchFamily="18" charset="0"/>
                            </a:rPr>
                          </m:ctrlPr>
                        </m:fPr>
                        <m:num>
                          <m:sSup>
                            <m:sSupPr>
                              <m:ctrlPr>
                                <a:rPr lang="en-US" altLang="ja-JP" b="0" i="1" smtClean="0">
                                  <a:latin typeface="Cambria Math" panose="02040503050406030204" pitchFamily="18" charset="0"/>
                                </a:rPr>
                              </m:ctrlPr>
                            </m:sSupPr>
                            <m:e>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𝑥</m:t>
                                  </m:r>
                                  <m:r>
                                    <a:rPr lang="en-US" altLang="ja-JP" b="0" i="1" smtClean="0">
                                      <a:latin typeface="Cambria Math" panose="02040503050406030204" pitchFamily="18" charset="0"/>
                                    </a:rPr>
                                    <m:t>+1</m:t>
                                  </m:r>
                                </m:e>
                              </m:d>
                            </m:e>
                            <m:sup>
                              <m:r>
                                <a:rPr lang="en-US" altLang="ja-JP" b="0" i="1" smtClean="0">
                                  <a:latin typeface="Cambria Math" panose="02040503050406030204" pitchFamily="18" charset="0"/>
                                </a:rPr>
                                <m:t>2</m:t>
                              </m:r>
                            </m:sup>
                          </m:sSup>
                        </m:num>
                        <m:den>
                          <m:r>
                            <a:rPr lang="en-US" altLang="ja-JP" b="0" i="1" smtClean="0">
                              <a:latin typeface="Cambria Math" panose="02040503050406030204" pitchFamily="18" charset="0"/>
                            </a:rPr>
                            <m:t>2</m:t>
                          </m:r>
                        </m:den>
                      </m:f>
                    </m:oMath>
                  </m:oMathPara>
                </a14:m>
                <a:endParaRPr lang="en-US" altLang="ja-JP" dirty="0">
                  <a:latin typeface="メイリオ" panose="020B0604030504040204" pitchFamily="50" charset="-128"/>
                </a:endParaRPr>
              </a:p>
            </p:txBody>
          </p:sp>
        </mc:Choice>
        <mc:Fallback xmlns="">
          <p:sp>
            <p:nvSpPr>
              <p:cNvPr id="30" name="正方形/長方形 29"/>
              <p:cNvSpPr>
                <a:spLocks noRot="1" noChangeAspect="1" noMove="1" noResize="1" noEditPoints="1" noAdjustHandles="1" noChangeArrowheads="1" noChangeShapeType="1" noTextEdit="1"/>
              </p:cNvSpPr>
              <p:nvPr/>
            </p:nvSpPr>
            <p:spPr>
              <a:xfrm>
                <a:off x="241343" y="3469706"/>
                <a:ext cx="3952364" cy="710387"/>
              </a:xfrm>
              <a:prstGeom prst="rect">
                <a:avLst/>
              </a:prstGeom>
              <a:blipFill rotWithShape="0">
                <a:blip r:embed="rId7"/>
                <a:stretch>
                  <a:fillRect/>
                </a:stretch>
              </a:blipFill>
            </p:spPr>
            <p:txBody>
              <a:bodyPr/>
              <a:lstStyle/>
              <a:p>
                <a:r>
                  <a:rPr lang="ja-JP" altLang="en-US">
                    <a:noFill/>
                  </a:rPr>
                  <a:t> </a:t>
                </a:r>
              </a:p>
            </p:txBody>
          </p:sp>
        </mc:Fallback>
      </mc:AlternateContent>
      <p:grpSp>
        <p:nvGrpSpPr>
          <p:cNvPr id="31" name="グループ化 30"/>
          <p:cNvGrpSpPr/>
          <p:nvPr/>
        </p:nvGrpSpPr>
        <p:grpSpPr>
          <a:xfrm>
            <a:off x="361950" y="4187487"/>
            <a:ext cx="3562350" cy="1806876"/>
            <a:chOff x="519559" y="3808429"/>
            <a:chExt cx="2792026" cy="1748602"/>
          </a:xfrm>
        </p:grpSpPr>
        <p:cxnSp>
          <p:nvCxnSpPr>
            <p:cNvPr id="32" name="直線矢印コネクタ 31"/>
            <p:cNvCxnSpPr/>
            <p:nvPr/>
          </p:nvCxnSpPr>
          <p:spPr>
            <a:xfrm>
              <a:off x="519559" y="5471114"/>
              <a:ext cx="2792026"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V="1">
              <a:off x="2080889" y="3808429"/>
              <a:ext cx="0" cy="1748602"/>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cxnSp>
        <p:nvCxnSpPr>
          <p:cNvPr id="34" name="直線矢印コネクタ 33"/>
          <p:cNvCxnSpPr/>
          <p:nvPr/>
        </p:nvCxnSpPr>
        <p:spPr>
          <a:xfrm flipV="1">
            <a:off x="1842888" y="4525531"/>
            <a:ext cx="0" cy="1579177"/>
          </a:xfrm>
          <a:prstGeom prst="straightConnector1">
            <a:avLst/>
          </a:prstGeom>
          <a:ln w="25400">
            <a:solidFill>
              <a:srgbClr val="00B050"/>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35" name="フリーフォーム 34"/>
          <p:cNvSpPr/>
          <p:nvPr/>
        </p:nvSpPr>
        <p:spPr>
          <a:xfrm>
            <a:off x="1370594" y="4801592"/>
            <a:ext cx="1967696" cy="1111169"/>
          </a:xfrm>
          <a:custGeom>
            <a:avLst/>
            <a:gdLst>
              <a:gd name="connsiteX0" fmla="*/ 0 w 1967696"/>
              <a:gd name="connsiteY0" fmla="*/ 1111169 h 1111169"/>
              <a:gd name="connsiteX1" fmla="*/ 0 w 1967696"/>
              <a:gd name="connsiteY1" fmla="*/ 0 h 1111169"/>
              <a:gd name="connsiteX2" fmla="*/ 1967696 w 1967696"/>
              <a:gd name="connsiteY2" fmla="*/ 0 h 1111169"/>
              <a:gd name="connsiteX3" fmla="*/ 1967696 w 1967696"/>
              <a:gd name="connsiteY3" fmla="*/ 1099594 h 1111169"/>
            </a:gdLst>
            <a:ahLst/>
            <a:cxnLst>
              <a:cxn ang="0">
                <a:pos x="connsiteX0" y="connsiteY0"/>
              </a:cxn>
              <a:cxn ang="0">
                <a:pos x="connsiteX1" y="connsiteY1"/>
              </a:cxn>
              <a:cxn ang="0">
                <a:pos x="connsiteX2" y="connsiteY2"/>
              </a:cxn>
              <a:cxn ang="0">
                <a:pos x="connsiteX3" y="connsiteY3"/>
              </a:cxn>
            </a:cxnLst>
            <a:rect l="l" t="t" r="r" b="b"/>
            <a:pathLst>
              <a:path w="1967696" h="1111169">
                <a:moveTo>
                  <a:pt x="0" y="1111169"/>
                </a:moveTo>
                <a:lnTo>
                  <a:pt x="0" y="0"/>
                </a:lnTo>
                <a:lnTo>
                  <a:pt x="1967696" y="0"/>
                </a:lnTo>
                <a:lnTo>
                  <a:pt x="1967696" y="1099594"/>
                </a:lnTo>
              </a:path>
            </a:pathLst>
          </a:cu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1677128" y="5991155"/>
            <a:ext cx="298480" cy="400110"/>
          </a:xfrm>
          <a:prstGeom prst="rect">
            <a:avLst/>
          </a:prstGeom>
        </p:spPr>
        <p:txBody>
          <a:bodyPr wrap="none">
            <a:spAutoFit/>
          </a:bodyPr>
          <a:lstStyle/>
          <a:p>
            <a:r>
              <a:rPr lang="en-US" altLang="ja-JP" sz="2000" i="1" dirty="0">
                <a:latin typeface="Times New Roman" panose="02020603050405020304" pitchFamily="18" charset="0"/>
                <a:cs typeface="Times New Roman" panose="02020603050405020304" pitchFamily="18" charset="0"/>
              </a:rPr>
              <a:t>x</a:t>
            </a:r>
            <a:endParaRPr lang="ja-JP" altLang="en-US" sz="2000" i="1" dirty="0">
              <a:latin typeface="Times New Roman" panose="02020603050405020304" pitchFamily="18" charset="0"/>
              <a:cs typeface="Times New Roman" panose="02020603050405020304" pitchFamily="18" charset="0"/>
            </a:endParaRPr>
          </a:p>
        </p:txBody>
      </p:sp>
      <p:sp>
        <p:nvSpPr>
          <p:cNvPr id="38" name="正方形/長方形 37"/>
          <p:cNvSpPr/>
          <p:nvPr/>
        </p:nvSpPr>
        <p:spPr>
          <a:xfrm>
            <a:off x="1149619" y="5846192"/>
            <a:ext cx="393056" cy="400110"/>
          </a:xfrm>
          <a:prstGeom prst="rect">
            <a:avLst/>
          </a:prstGeom>
        </p:spPr>
        <p:txBody>
          <a:bodyPr wrap="none">
            <a:spAutoFit/>
          </a:bodyPr>
          <a:lstStyle/>
          <a:p>
            <a:r>
              <a:rPr lang="en-US" altLang="ja-JP" sz="2000" dirty="0"/>
              <a:t>-1</a:t>
            </a:r>
            <a:endParaRPr lang="ja-JP" altLang="en-US" sz="2000" dirty="0"/>
          </a:p>
        </p:txBody>
      </p:sp>
      <p:sp>
        <p:nvSpPr>
          <p:cNvPr id="40" name="正方形/長方形 39"/>
          <p:cNvSpPr/>
          <p:nvPr/>
        </p:nvSpPr>
        <p:spPr>
          <a:xfrm>
            <a:off x="3180645" y="5846192"/>
            <a:ext cx="314510" cy="400110"/>
          </a:xfrm>
          <a:prstGeom prst="rect">
            <a:avLst/>
          </a:prstGeom>
        </p:spPr>
        <p:txBody>
          <a:bodyPr wrap="none">
            <a:spAutoFit/>
          </a:bodyPr>
          <a:lstStyle/>
          <a:p>
            <a:r>
              <a:rPr lang="en-US" altLang="ja-JP" sz="2000" dirty="0"/>
              <a:t>1</a:t>
            </a:r>
            <a:endParaRPr lang="ja-JP" altLang="en-US" sz="2000" dirty="0"/>
          </a:p>
        </p:txBody>
      </p:sp>
      <p:sp>
        <p:nvSpPr>
          <p:cNvPr id="7" name="フリーフォーム 6"/>
          <p:cNvSpPr/>
          <p:nvPr/>
        </p:nvSpPr>
        <p:spPr>
          <a:xfrm>
            <a:off x="722410" y="4825321"/>
            <a:ext cx="1099594" cy="1053295"/>
          </a:xfrm>
          <a:custGeom>
            <a:avLst/>
            <a:gdLst>
              <a:gd name="connsiteX0" fmla="*/ 1099594 w 1099594"/>
              <a:gd name="connsiteY0" fmla="*/ 1053295 h 1053295"/>
              <a:gd name="connsiteX1" fmla="*/ 1099594 w 1099594"/>
              <a:gd name="connsiteY1" fmla="*/ 1053295 h 1053295"/>
              <a:gd name="connsiteX2" fmla="*/ 844951 w 1099594"/>
              <a:gd name="connsiteY2" fmla="*/ 844951 h 1053295"/>
              <a:gd name="connsiteX3" fmla="*/ 0 w 1099594"/>
              <a:gd name="connsiteY3" fmla="*/ 0 h 1053295"/>
              <a:gd name="connsiteX4" fmla="*/ 0 w 1099594"/>
              <a:gd name="connsiteY4" fmla="*/ 1006996 h 1053295"/>
              <a:gd name="connsiteX5" fmla="*/ 0 w 1099594"/>
              <a:gd name="connsiteY5" fmla="*/ 972272 h 1053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9594" h="1053295">
                <a:moveTo>
                  <a:pt x="1099594" y="1053295"/>
                </a:moveTo>
                <a:lnTo>
                  <a:pt x="1099594" y="1053295"/>
                </a:lnTo>
                <a:lnTo>
                  <a:pt x="844951" y="844951"/>
                </a:lnTo>
                <a:lnTo>
                  <a:pt x="0" y="0"/>
                </a:lnTo>
                <a:lnTo>
                  <a:pt x="0" y="1006996"/>
                </a:lnTo>
                <a:lnTo>
                  <a:pt x="0" y="972272"/>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543048" y="5991155"/>
            <a:ext cx="511679" cy="400110"/>
          </a:xfrm>
          <a:prstGeom prst="rect">
            <a:avLst/>
          </a:prstGeom>
        </p:spPr>
        <p:txBody>
          <a:bodyPr wrap="none">
            <a:spAutoFit/>
          </a:bodyPr>
          <a:lstStyle/>
          <a:p>
            <a:r>
              <a:rPr lang="en-US" altLang="ja-JP" sz="2000" i="1" dirty="0">
                <a:latin typeface="Times New Roman" panose="02020603050405020304" pitchFamily="18" charset="0"/>
                <a:cs typeface="Times New Roman" panose="02020603050405020304" pitchFamily="18" charset="0"/>
              </a:rPr>
              <a:t>x</a:t>
            </a:r>
            <a:r>
              <a:rPr lang="en-US" altLang="ja-JP" sz="2000" dirty="0">
                <a:latin typeface="Times New Roman" panose="02020603050405020304" pitchFamily="18" charset="0"/>
                <a:cs typeface="Times New Roman" panose="02020603050405020304" pitchFamily="18" charset="0"/>
              </a:rPr>
              <a:t>-1</a:t>
            </a:r>
            <a:endParaRPr lang="ja-JP" alt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正方形/長方形 7"/>
              <p:cNvSpPr/>
              <p:nvPr/>
            </p:nvSpPr>
            <p:spPr>
              <a:xfrm>
                <a:off x="206353" y="4511904"/>
                <a:ext cx="10773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smtClean="0">
                          <a:latin typeface="Cambria Math" panose="02040503050406030204" pitchFamily="18" charset="0"/>
                        </a:rPr>
                        <m:t>𝑔</m:t>
                      </m:r>
                      <m:d>
                        <m:dPr>
                          <m:ctrlPr>
                            <a:rPr lang="en-US" altLang="ja-JP" i="1">
                              <a:latin typeface="Cambria Math" panose="02040503050406030204" pitchFamily="18" charset="0"/>
                            </a:rPr>
                          </m:ctrlPr>
                        </m:dPr>
                        <m:e>
                          <m:r>
                            <a:rPr lang="en-US" altLang="ja-JP" i="1">
                              <a:latin typeface="Cambria Math" panose="02040503050406030204" pitchFamily="18" charset="0"/>
                            </a:rPr>
                            <m:t>𝑥</m:t>
                          </m:r>
                          <m:r>
                            <a:rPr lang="en-US" altLang="ja-JP" b="0" i="1" smtClean="0">
                              <a:latin typeface="Cambria Math" panose="02040503050406030204" pitchFamily="18" charset="0"/>
                            </a:rPr>
                            <m:t>−</m:t>
                          </m:r>
                          <m:r>
                            <a:rPr lang="en-US" altLang="ja-JP" b="0" i="1" smtClean="0">
                              <a:latin typeface="Cambria Math" panose="02040503050406030204" pitchFamily="18" charset="0"/>
                            </a:rPr>
                            <m:t>𝑡</m:t>
                          </m:r>
                        </m:e>
                      </m:d>
                    </m:oMath>
                  </m:oMathPara>
                </a14:m>
                <a:endParaRPr lang="ja-JP" altLang="en-US" dirty="0"/>
              </a:p>
            </p:txBody>
          </p:sp>
        </mc:Choice>
        <mc:Fallback xmlns="">
          <p:sp>
            <p:nvSpPr>
              <p:cNvPr id="8" name="正方形/長方形 7"/>
              <p:cNvSpPr>
                <a:spLocks noRot="1" noChangeAspect="1" noMove="1" noResize="1" noEditPoints="1" noAdjustHandles="1" noChangeArrowheads="1" noChangeShapeType="1" noTextEdit="1"/>
              </p:cNvSpPr>
              <p:nvPr/>
            </p:nvSpPr>
            <p:spPr>
              <a:xfrm>
                <a:off x="206353" y="4511904"/>
                <a:ext cx="1077346" cy="369332"/>
              </a:xfrm>
              <a:prstGeom prst="rect">
                <a:avLst/>
              </a:prstGeom>
              <a:blipFill rotWithShape="0">
                <a:blip r:embed="rId8"/>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8" name="正方形/長方形 47"/>
              <p:cNvSpPr/>
              <p:nvPr/>
            </p:nvSpPr>
            <p:spPr>
              <a:xfrm>
                <a:off x="3927179" y="6488668"/>
                <a:ext cx="4575099" cy="369332"/>
              </a:xfrm>
              <a:prstGeom prst="rect">
                <a:avLst/>
              </a:prstGeom>
            </p:spPr>
            <p:txBody>
              <a:bodyPr wrap="none">
                <a:spAutoFit/>
              </a:bodyPr>
              <a:lstStyle/>
              <a:p>
                <a14:m>
                  <m:oMath xmlns:m="http://schemas.openxmlformats.org/officeDocument/2006/math">
                    <m:r>
                      <a:rPr lang="en-US" altLang="ja-JP" i="1" smtClean="0">
                        <a:latin typeface="Cambria Math" panose="02040503050406030204" pitchFamily="18" charset="0"/>
                      </a:rPr>
                      <m:t>𝑔</m:t>
                    </m:r>
                    <m:d>
                      <m:dPr>
                        <m:ctrlPr>
                          <a:rPr lang="en-US" altLang="ja-JP" i="1">
                            <a:latin typeface="Cambria Math" panose="02040503050406030204" pitchFamily="18" charset="0"/>
                          </a:rPr>
                        </m:ctrlPr>
                      </m:dPr>
                      <m:e>
                        <m:r>
                          <a:rPr lang="en-US" altLang="ja-JP" i="1">
                            <a:latin typeface="Cambria Math" panose="02040503050406030204" pitchFamily="18" charset="0"/>
                          </a:rPr>
                          <m:t>𝑥</m:t>
                        </m:r>
                        <m:r>
                          <a:rPr lang="en-US" altLang="ja-JP" b="0" i="1" smtClean="0">
                            <a:latin typeface="Cambria Math" panose="02040503050406030204" pitchFamily="18" charset="0"/>
                          </a:rPr>
                          <m:t>−</m:t>
                        </m:r>
                        <m:r>
                          <a:rPr lang="en-US" altLang="ja-JP" b="0" i="1" smtClean="0">
                            <a:latin typeface="Cambria Math" panose="02040503050406030204" pitchFamily="18" charset="0"/>
                          </a:rPr>
                          <m:t>𝑡</m:t>
                        </m:r>
                      </m:e>
                    </m:d>
                  </m:oMath>
                </a14:m>
                <a:r>
                  <a:rPr lang="ja-JP" altLang="en-US" dirty="0">
                    <a:latin typeface="メイリオ" panose="020B0604030504040204" pitchFamily="50" charset="-128"/>
                    <a:ea typeface="メイリオ" panose="020B0604030504040204" pitchFamily="50" charset="-128"/>
                  </a:rPr>
                  <a:t>は，</a:t>
                </a:r>
                <a:r>
                  <a:rPr lang="en-US" altLang="ja-JP" dirty="0">
                    <a:latin typeface="メイリオ" panose="020B0604030504040204" pitchFamily="50" charset="-128"/>
                    <a:ea typeface="メイリオ" panose="020B0604030504040204" pitchFamily="50" charset="-128"/>
                  </a:rPr>
                  <a:t>t</a:t>
                </a:r>
                <a:r>
                  <a:rPr lang="ja-JP" altLang="en-US" dirty="0">
                    <a:latin typeface="メイリオ" panose="020B0604030504040204" pitchFamily="50" charset="-128"/>
                    <a:ea typeface="メイリオ" panose="020B0604030504040204" pitchFamily="50" charset="-128"/>
                  </a:rPr>
                  <a:t>軸に対して反転するので注意</a:t>
                </a:r>
              </a:p>
            </p:txBody>
          </p:sp>
        </mc:Choice>
        <mc:Fallback xmlns="">
          <p:sp>
            <p:nvSpPr>
              <p:cNvPr id="48" name="正方形/長方形 47"/>
              <p:cNvSpPr>
                <a:spLocks noRot="1" noChangeAspect="1" noMove="1" noResize="1" noEditPoints="1" noAdjustHandles="1" noChangeArrowheads="1" noChangeShapeType="1" noTextEdit="1"/>
              </p:cNvSpPr>
              <p:nvPr/>
            </p:nvSpPr>
            <p:spPr>
              <a:xfrm>
                <a:off x="3927179" y="6488668"/>
                <a:ext cx="4575099" cy="369332"/>
              </a:xfrm>
              <a:prstGeom prst="rect">
                <a:avLst/>
              </a:prstGeom>
              <a:blipFill rotWithShape="0">
                <a:blip r:embed="rId9"/>
                <a:stretch>
                  <a:fillRect t="-4918" r="-533" b="-278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正方形/長方形 48"/>
              <p:cNvSpPr/>
              <p:nvPr/>
            </p:nvSpPr>
            <p:spPr>
              <a:xfrm>
                <a:off x="4388035" y="3080299"/>
                <a:ext cx="2424190" cy="461665"/>
              </a:xfrm>
              <a:prstGeom prst="rect">
                <a:avLst/>
              </a:prstGeom>
            </p:spPr>
            <p:txBody>
              <a:bodyPr wrap="none">
                <a:spAutoFit/>
              </a:bodyPr>
              <a:lstStyle/>
              <a:p>
                <a14:m>
                  <m:oMath xmlns:m="http://schemas.openxmlformats.org/officeDocument/2006/math">
                    <m:r>
                      <a:rPr lang="en-US" altLang="ja-JP" sz="2400" b="0" i="1" smtClean="0">
                        <a:latin typeface="Cambria Math" panose="02040503050406030204" pitchFamily="18" charset="0"/>
                      </a:rPr>
                      <m:t>0≤</m:t>
                    </m:r>
                    <m:r>
                      <a:rPr lang="en-US" altLang="ja-JP" sz="2400" b="0" i="1" smtClean="0">
                        <a:latin typeface="Cambria Math" panose="02040503050406030204" pitchFamily="18" charset="0"/>
                      </a:rPr>
                      <m:t>𝑥</m:t>
                    </m:r>
                    <m:r>
                      <a:rPr lang="en-US" altLang="ja-JP" sz="2400" b="0" i="1" smtClean="0">
                        <a:latin typeface="Cambria Math" panose="02040503050406030204" pitchFamily="18" charset="0"/>
                      </a:rPr>
                      <m:t>≤1</m:t>
                    </m:r>
                  </m:oMath>
                </a14:m>
                <a:r>
                  <a:rPr lang="ja-JP" altLang="en-US" sz="2400" dirty="0">
                    <a:latin typeface="メイリオ" panose="020B0604030504040204" pitchFamily="50" charset="-128"/>
                    <a:ea typeface="メイリオ" panose="020B0604030504040204" pitchFamily="50" charset="-128"/>
                  </a:rPr>
                  <a:t>のとき</a:t>
                </a:r>
              </a:p>
            </p:txBody>
          </p:sp>
        </mc:Choice>
        <mc:Fallback xmlns="">
          <p:sp>
            <p:nvSpPr>
              <p:cNvPr id="49" name="正方形/長方形 48"/>
              <p:cNvSpPr>
                <a:spLocks noRot="1" noChangeAspect="1" noMove="1" noResize="1" noEditPoints="1" noAdjustHandles="1" noChangeArrowheads="1" noChangeShapeType="1" noTextEdit="1"/>
              </p:cNvSpPr>
              <p:nvPr/>
            </p:nvSpPr>
            <p:spPr>
              <a:xfrm>
                <a:off x="4388035" y="3080299"/>
                <a:ext cx="2424190" cy="461665"/>
              </a:xfrm>
              <a:prstGeom prst="rect">
                <a:avLst/>
              </a:prstGeom>
              <a:blipFill rotWithShape="0">
                <a:blip r:embed="rId10"/>
                <a:stretch>
                  <a:fillRect l="-756" t="-7895" r="-3023" b="-3157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正方形/長方形 49"/>
              <p:cNvSpPr/>
              <p:nvPr/>
            </p:nvSpPr>
            <p:spPr>
              <a:xfrm>
                <a:off x="4388035" y="3440678"/>
                <a:ext cx="3351174" cy="6923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i="1" smtClean="0">
                              <a:latin typeface="Cambria Math" panose="02040503050406030204" pitchFamily="18" charset="0"/>
                            </a:rPr>
                          </m:ctrlPr>
                        </m:dPr>
                        <m:e>
                          <m:r>
                            <a:rPr lang="en-US" altLang="ja-JP" i="1">
                              <a:latin typeface="Cambria Math" panose="02040503050406030204" pitchFamily="18" charset="0"/>
                            </a:rPr>
                            <m:t>𝑓</m:t>
                          </m:r>
                          <m:r>
                            <a:rPr lang="en-US" altLang="ja-JP" i="1">
                              <a:latin typeface="Cambria Math" panose="02040503050406030204" pitchFamily="18" charset="0"/>
                            </a:rPr>
                            <m:t>∗</m:t>
                          </m:r>
                          <m:r>
                            <a:rPr lang="en-US" altLang="ja-JP" i="1">
                              <a:latin typeface="Cambria Math" panose="02040503050406030204" pitchFamily="18" charset="0"/>
                            </a:rPr>
                            <m:t>𝑔</m:t>
                          </m:r>
                        </m:e>
                      </m:d>
                      <m:d>
                        <m:dPr>
                          <m:ctrlPr>
                            <a:rPr lang="en-US" altLang="ja-JP" i="1">
                              <a:latin typeface="Cambria Math" panose="02040503050406030204" pitchFamily="18" charset="0"/>
                            </a:rPr>
                          </m:ctrlPr>
                        </m:dPr>
                        <m:e>
                          <m:r>
                            <a:rPr lang="en-US" altLang="ja-JP" i="1">
                              <a:latin typeface="Cambria Math" panose="02040503050406030204" pitchFamily="18" charset="0"/>
                            </a:rPr>
                            <m:t>𝑥</m:t>
                          </m:r>
                        </m:e>
                      </m:d>
                      <m:r>
                        <a:rPr lang="en-US" altLang="ja-JP" i="1">
                          <a:latin typeface="Cambria Math" panose="02040503050406030204" pitchFamily="18" charset="0"/>
                        </a:rPr>
                        <m:t>=</m:t>
                      </m:r>
                      <m:nary>
                        <m:naryPr>
                          <m:ctrlPr>
                            <a:rPr lang="en-US" altLang="ja-JP" i="1">
                              <a:latin typeface="Cambria Math" panose="02040503050406030204" pitchFamily="18" charset="0"/>
                            </a:rPr>
                          </m:ctrlPr>
                        </m:naryPr>
                        <m:sub>
                          <m:r>
                            <a:rPr lang="en-US" altLang="ja-JP" b="0" i="1" smtClean="0">
                              <a:latin typeface="Cambria Math" panose="02040503050406030204" pitchFamily="18" charset="0"/>
                            </a:rPr>
                            <m:t>𝑥</m:t>
                          </m:r>
                          <m:r>
                            <m:rPr>
                              <m:brk m:alnAt="23"/>
                            </m:rPr>
                            <a:rPr lang="en-US" altLang="ja-JP" i="1" smtClean="0">
                              <a:latin typeface="Cambria Math" panose="02040503050406030204" pitchFamily="18" charset="0"/>
                            </a:rPr>
                            <m:t>−</m:t>
                          </m:r>
                          <m:r>
                            <a:rPr lang="en-US" altLang="ja-JP" b="0" i="1" smtClean="0">
                              <a:latin typeface="Cambria Math" panose="02040503050406030204" pitchFamily="18" charset="0"/>
                            </a:rPr>
                            <m:t>1</m:t>
                          </m:r>
                        </m:sub>
                        <m:sup>
                          <m:r>
                            <a:rPr lang="en-US" altLang="ja-JP" b="0" i="1" smtClean="0">
                              <a:latin typeface="Cambria Math" panose="02040503050406030204" pitchFamily="18" charset="0"/>
                            </a:rPr>
                            <m:t>𝑥</m:t>
                          </m:r>
                        </m:sup>
                        <m:e>
                          <m:r>
                            <a:rPr lang="en-US" altLang="ja-JP" b="0" i="1" smtClean="0">
                              <a:latin typeface="Cambria Math" panose="02040503050406030204" pitchFamily="18" charset="0"/>
                            </a:rPr>
                            <m:t>(</m:t>
                          </m:r>
                          <m:r>
                            <a:rPr lang="en-US" altLang="ja-JP" i="1">
                              <a:latin typeface="Cambria Math" panose="02040503050406030204" pitchFamily="18" charset="0"/>
                            </a:rPr>
                            <m:t>𝑥</m:t>
                          </m:r>
                          <m:r>
                            <a:rPr lang="en-US" altLang="ja-JP" i="1">
                              <a:latin typeface="Cambria Math" panose="02040503050406030204" pitchFamily="18" charset="0"/>
                            </a:rPr>
                            <m:t>−</m:t>
                          </m:r>
                          <m:r>
                            <a:rPr lang="en-US" altLang="ja-JP" i="1">
                              <a:latin typeface="Cambria Math" panose="02040503050406030204" pitchFamily="18" charset="0"/>
                            </a:rPr>
                            <m:t>𝑡</m:t>
                          </m:r>
                          <m:r>
                            <a:rPr lang="en-US" altLang="ja-JP" b="0" i="1" smtClean="0">
                              <a:latin typeface="Cambria Math" panose="02040503050406030204" pitchFamily="18" charset="0"/>
                            </a:rPr>
                            <m:t>)</m:t>
                          </m:r>
                          <m:r>
                            <a:rPr lang="en-US" altLang="ja-JP" i="1">
                              <a:latin typeface="Cambria Math" panose="02040503050406030204" pitchFamily="18" charset="0"/>
                            </a:rPr>
                            <m:t>𝑑𝑡</m:t>
                          </m:r>
                        </m:e>
                      </m:nary>
                      <m:r>
                        <a:rPr lang="en-US" altLang="ja-JP" i="1">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2</m:t>
                          </m:r>
                        </m:den>
                      </m:f>
                    </m:oMath>
                  </m:oMathPara>
                </a14:m>
                <a:endParaRPr lang="en-US" altLang="ja-JP" dirty="0">
                  <a:latin typeface="メイリオ" panose="020B0604030504040204" pitchFamily="50" charset="-128"/>
                </a:endParaRPr>
              </a:p>
            </p:txBody>
          </p:sp>
        </mc:Choice>
        <mc:Fallback xmlns="">
          <p:sp>
            <p:nvSpPr>
              <p:cNvPr id="50" name="正方形/長方形 49"/>
              <p:cNvSpPr>
                <a:spLocks noRot="1" noChangeAspect="1" noMove="1" noResize="1" noEditPoints="1" noAdjustHandles="1" noChangeArrowheads="1" noChangeShapeType="1" noTextEdit="1"/>
              </p:cNvSpPr>
              <p:nvPr/>
            </p:nvSpPr>
            <p:spPr>
              <a:xfrm>
                <a:off x="4388035" y="3440678"/>
                <a:ext cx="3351174" cy="692305"/>
              </a:xfrm>
              <a:prstGeom prst="rect">
                <a:avLst/>
              </a:prstGeom>
              <a:blipFill rotWithShape="0">
                <a:blip r:embed="rId11"/>
                <a:stretch>
                  <a:fillRect/>
                </a:stretch>
              </a:blipFill>
            </p:spPr>
            <p:txBody>
              <a:bodyPr/>
              <a:lstStyle/>
              <a:p>
                <a:r>
                  <a:rPr lang="ja-JP" altLang="en-US">
                    <a:noFill/>
                  </a:rPr>
                  <a:t> </a:t>
                </a:r>
              </a:p>
            </p:txBody>
          </p:sp>
        </mc:Fallback>
      </mc:AlternateContent>
      <p:grpSp>
        <p:nvGrpSpPr>
          <p:cNvPr id="52" name="グループ化 51"/>
          <p:cNvGrpSpPr/>
          <p:nvPr/>
        </p:nvGrpSpPr>
        <p:grpSpPr>
          <a:xfrm>
            <a:off x="4311650" y="4187487"/>
            <a:ext cx="3403600" cy="1806876"/>
            <a:chOff x="643869" y="3808429"/>
            <a:chExt cx="2667604" cy="1748602"/>
          </a:xfrm>
        </p:grpSpPr>
        <p:cxnSp>
          <p:nvCxnSpPr>
            <p:cNvPr id="53" name="直線矢印コネクタ 52"/>
            <p:cNvCxnSpPr/>
            <p:nvPr/>
          </p:nvCxnSpPr>
          <p:spPr>
            <a:xfrm>
              <a:off x="643869" y="5471114"/>
              <a:ext cx="266760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flipV="1">
              <a:off x="2080889" y="3808429"/>
              <a:ext cx="0" cy="1748602"/>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cxnSp>
        <p:nvCxnSpPr>
          <p:cNvPr id="59" name="直線矢印コネクタ 58"/>
          <p:cNvCxnSpPr/>
          <p:nvPr/>
        </p:nvCxnSpPr>
        <p:spPr>
          <a:xfrm flipV="1">
            <a:off x="6571492" y="4525531"/>
            <a:ext cx="0" cy="1579177"/>
          </a:xfrm>
          <a:prstGeom prst="straightConnector1">
            <a:avLst/>
          </a:prstGeom>
          <a:ln w="25400">
            <a:solidFill>
              <a:srgbClr val="00B050"/>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60" name="フリーフォーム 59"/>
          <p:cNvSpPr/>
          <p:nvPr/>
        </p:nvSpPr>
        <p:spPr>
          <a:xfrm>
            <a:off x="5161686" y="4801592"/>
            <a:ext cx="1967696" cy="1111169"/>
          </a:xfrm>
          <a:custGeom>
            <a:avLst/>
            <a:gdLst>
              <a:gd name="connsiteX0" fmla="*/ 0 w 1967696"/>
              <a:gd name="connsiteY0" fmla="*/ 1111169 h 1111169"/>
              <a:gd name="connsiteX1" fmla="*/ 0 w 1967696"/>
              <a:gd name="connsiteY1" fmla="*/ 0 h 1111169"/>
              <a:gd name="connsiteX2" fmla="*/ 1967696 w 1967696"/>
              <a:gd name="connsiteY2" fmla="*/ 0 h 1111169"/>
              <a:gd name="connsiteX3" fmla="*/ 1967696 w 1967696"/>
              <a:gd name="connsiteY3" fmla="*/ 1099594 h 1111169"/>
            </a:gdLst>
            <a:ahLst/>
            <a:cxnLst>
              <a:cxn ang="0">
                <a:pos x="connsiteX0" y="connsiteY0"/>
              </a:cxn>
              <a:cxn ang="0">
                <a:pos x="connsiteX1" y="connsiteY1"/>
              </a:cxn>
              <a:cxn ang="0">
                <a:pos x="connsiteX2" y="connsiteY2"/>
              </a:cxn>
              <a:cxn ang="0">
                <a:pos x="connsiteX3" y="connsiteY3"/>
              </a:cxn>
            </a:cxnLst>
            <a:rect l="l" t="t" r="r" b="b"/>
            <a:pathLst>
              <a:path w="1967696" h="1111169">
                <a:moveTo>
                  <a:pt x="0" y="1111169"/>
                </a:moveTo>
                <a:lnTo>
                  <a:pt x="0" y="0"/>
                </a:lnTo>
                <a:lnTo>
                  <a:pt x="1967696" y="0"/>
                </a:lnTo>
                <a:lnTo>
                  <a:pt x="1967696" y="1099594"/>
                </a:lnTo>
              </a:path>
            </a:pathLst>
          </a:cu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6414438" y="5991155"/>
            <a:ext cx="298480" cy="400110"/>
          </a:xfrm>
          <a:prstGeom prst="rect">
            <a:avLst/>
          </a:prstGeom>
        </p:spPr>
        <p:txBody>
          <a:bodyPr wrap="none">
            <a:spAutoFit/>
          </a:bodyPr>
          <a:lstStyle/>
          <a:p>
            <a:r>
              <a:rPr lang="en-US" altLang="ja-JP" sz="2000" i="1" dirty="0">
                <a:latin typeface="Times New Roman" panose="02020603050405020304" pitchFamily="18" charset="0"/>
                <a:cs typeface="Times New Roman" panose="02020603050405020304" pitchFamily="18" charset="0"/>
              </a:rPr>
              <a:t>x</a:t>
            </a:r>
            <a:endParaRPr lang="ja-JP" altLang="en-US" sz="2000" i="1" dirty="0">
              <a:latin typeface="Times New Roman" panose="02020603050405020304" pitchFamily="18" charset="0"/>
              <a:cs typeface="Times New Roman" panose="02020603050405020304" pitchFamily="18" charset="0"/>
            </a:endParaRPr>
          </a:p>
        </p:txBody>
      </p:sp>
      <p:sp>
        <p:nvSpPr>
          <p:cNvPr id="62" name="正方形/長方形 61"/>
          <p:cNvSpPr/>
          <p:nvPr/>
        </p:nvSpPr>
        <p:spPr>
          <a:xfrm>
            <a:off x="4940711" y="5846192"/>
            <a:ext cx="393056" cy="400110"/>
          </a:xfrm>
          <a:prstGeom prst="rect">
            <a:avLst/>
          </a:prstGeom>
        </p:spPr>
        <p:txBody>
          <a:bodyPr wrap="none">
            <a:spAutoFit/>
          </a:bodyPr>
          <a:lstStyle/>
          <a:p>
            <a:r>
              <a:rPr lang="en-US" altLang="ja-JP" sz="2000" dirty="0"/>
              <a:t>-1</a:t>
            </a:r>
            <a:endParaRPr lang="ja-JP" altLang="en-US" sz="2000" dirty="0"/>
          </a:p>
        </p:txBody>
      </p:sp>
      <p:sp>
        <p:nvSpPr>
          <p:cNvPr id="63" name="正方形/長方形 62"/>
          <p:cNvSpPr/>
          <p:nvPr/>
        </p:nvSpPr>
        <p:spPr>
          <a:xfrm>
            <a:off x="6971737" y="5846192"/>
            <a:ext cx="314510" cy="400110"/>
          </a:xfrm>
          <a:prstGeom prst="rect">
            <a:avLst/>
          </a:prstGeom>
        </p:spPr>
        <p:txBody>
          <a:bodyPr wrap="none">
            <a:spAutoFit/>
          </a:bodyPr>
          <a:lstStyle/>
          <a:p>
            <a:r>
              <a:rPr lang="en-US" altLang="ja-JP" sz="2000" dirty="0"/>
              <a:t>1</a:t>
            </a:r>
            <a:endParaRPr lang="ja-JP" altLang="en-US" sz="2000" dirty="0"/>
          </a:p>
        </p:txBody>
      </p:sp>
      <p:sp>
        <p:nvSpPr>
          <p:cNvPr id="64" name="フリーフォーム 63"/>
          <p:cNvSpPr/>
          <p:nvPr/>
        </p:nvSpPr>
        <p:spPr>
          <a:xfrm>
            <a:off x="5451014" y="4825321"/>
            <a:ext cx="1099594" cy="1053295"/>
          </a:xfrm>
          <a:custGeom>
            <a:avLst/>
            <a:gdLst>
              <a:gd name="connsiteX0" fmla="*/ 1099594 w 1099594"/>
              <a:gd name="connsiteY0" fmla="*/ 1053295 h 1053295"/>
              <a:gd name="connsiteX1" fmla="*/ 1099594 w 1099594"/>
              <a:gd name="connsiteY1" fmla="*/ 1053295 h 1053295"/>
              <a:gd name="connsiteX2" fmla="*/ 844951 w 1099594"/>
              <a:gd name="connsiteY2" fmla="*/ 844951 h 1053295"/>
              <a:gd name="connsiteX3" fmla="*/ 0 w 1099594"/>
              <a:gd name="connsiteY3" fmla="*/ 0 h 1053295"/>
              <a:gd name="connsiteX4" fmla="*/ 0 w 1099594"/>
              <a:gd name="connsiteY4" fmla="*/ 1006996 h 1053295"/>
              <a:gd name="connsiteX5" fmla="*/ 0 w 1099594"/>
              <a:gd name="connsiteY5" fmla="*/ 972272 h 1053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9594" h="1053295">
                <a:moveTo>
                  <a:pt x="1099594" y="1053295"/>
                </a:moveTo>
                <a:lnTo>
                  <a:pt x="1099594" y="1053295"/>
                </a:lnTo>
                <a:lnTo>
                  <a:pt x="844951" y="844951"/>
                </a:lnTo>
                <a:lnTo>
                  <a:pt x="0" y="0"/>
                </a:lnTo>
                <a:lnTo>
                  <a:pt x="0" y="1006996"/>
                </a:lnTo>
                <a:lnTo>
                  <a:pt x="0" y="972272"/>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5207120" y="5991155"/>
            <a:ext cx="511679" cy="400110"/>
          </a:xfrm>
          <a:prstGeom prst="rect">
            <a:avLst/>
          </a:prstGeom>
        </p:spPr>
        <p:txBody>
          <a:bodyPr wrap="none">
            <a:spAutoFit/>
          </a:bodyPr>
          <a:lstStyle/>
          <a:p>
            <a:r>
              <a:rPr lang="en-US" altLang="ja-JP" sz="2000" i="1" dirty="0">
                <a:latin typeface="Times New Roman" panose="02020603050405020304" pitchFamily="18" charset="0"/>
                <a:cs typeface="Times New Roman" panose="02020603050405020304" pitchFamily="18" charset="0"/>
              </a:rPr>
              <a:t>x</a:t>
            </a:r>
            <a:r>
              <a:rPr lang="en-US" altLang="ja-JP" sz="2000" dirty="0">
                <a:latin typeface="Times New Roman" panose="02020603050405020304" pitchFamily="18" charset="0"/>
                <a:cs typeface="Times New Roman" panose="02020603050405020304" pitchFamily="18" charset="0"/>
              </a:rPr>
              <a:t>-1</a:t>
            </a:r>
            <a:endParaRPr lang="ja-JP" alt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6" name="正方形/長方形 65"/>
              <p:cNvSpPr/>
              <p:nvPr/>
            </p:nvSpPr>
            <p:spPr>
              <a:xfrm>
                <a:off x="4815609" y="4389253"/>
                <a:ext cx="10773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smtClean="0">
                          <a:latin typeface="Cambria Math" panose="02040503050406030204" pitchFamily="18" charset="0"/>
                        </a:rPr>
                        <m:t>𝑔</m:t>
                      </m:r>
                      <m:d>
                        <m:dPr>
                          <m:ctrlPr>
                            <a:rPr lang="en-US" altLang="ja-JP" i="1">
                              <a:latin typeface="Cambria Math" panose="02040503050406030204" pitchFamily="18" charset="0"/>
                            </a:rPr>
                          </m:ctrlPr>
                        </m:dPr>
                        <m:e>
                          <m:r>
                            <a:rPr lang="en-US" altLang="ja-JP" i="1">
                              <a:latin typeface="Cambria Math" panose="02040503050406030204" pitchFamily="18" charset="0"/>
                            </a:rPr>
                            <m:t>𝑥</m:t>
                          </m:r>
                          <m:r>
                            <a:rPr lang="en-US" altLang="ja-JP" b="0" i="1" smtClean="0">
                              <a:latin typeface="Cambria Math" panose="02040503050406030204" pitchFamily="18" charset="0"/>
                            </a:rPr>
                            <m:t>−</m:t>
                          </m:r>
                          <m:r>
                            <a:rPr lang="en-US" altLang="ja-JP" b="0" i="1" smtClean="0">
                              <a:latin typeface="Cambria Math" panose="02040503050406030204" pitchFamily="18" charset="0"/>
                            </a:rPr>
                            <m:t>𝑡</m:t>
                          </m:r>
                        </m:e>
                      </m:d>
                    </m:oMath>
                  </m:oMathPara>
                </a14:m>
                <a:endParaRPr lang="ja-JP" altLang="en-US" dirty="0"/>
              </a:p>
            </p:txBody>
          </p:sp>
        </mc:Choice>
        <mc:Fallback xmlns="">
          <p:sp>
            <p:nvSpPr>
              <p:cNvPr id="66" name="正方形/長方形 65"/>
              <p:cNvSpPr>
                <a:spLocks noRot="1" noChangeAspect="1" noMove="1" noResize="1" noEditPoints="1" noAdjustHandles="1" noChangeArrowheads="1" noChangeShapeType="1" noTextEdit="1"/>
              </p:cNvSpPr>
              <p:nvPr/>
            </p:nvSpPr>
            <p:spPr>
              <a:xfrm>
                <a:off x="4815609" y="4389253"/>
                <a:ext cx="1077346" cy="369332"/>
              </a:xfrm>
              <a:prstGeom prst="rect">
                <a:avLst/>
              </a:prstGeom>
              <a:blipFill rotWithShape="0">
                <a:blip r:embed="rId12"/>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8" name="正方形/長方形 67"/>
              <p:cNvSpPr/>
              <p:nvPr/>
            </p:nvSpPr>
            <p:spPr>
              <a:xfrm>
                <a:off x="2582850" y="4439217"/>
                <a:ext cx="6595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𝑓</m:t>
                      </m:r>
                      <m:d>
                        <m:dPr>
                          <m:ctrlPr>
                            <a:rPr lang="en-US" altLang="ja-JP" i="1">
                              <a:latin typeface="Cambria Math" panose="02040503050406030204" pitchFamily="18" charset="0"/>
                            </a:rPr>
                          </m:ctrlPr>
                        </m:dPr>
                        <m:e>
                          <m:r>
                            <a:rPr lang="en-US" altLang="ja-JP" i="1">
                              <a:latin typeface="Cambria Math" panose="02040503050406030204" pitchFamily="18" charset="0"/>
                            </a:rPr>
                            <m:t>𝑡</m:t>
                          </m:r>
                        </m:e>
                      </m:d>
                    </m:oMath>
                  </m:oMathPara>
                </a14:m>
                <a:endParaRPr lang="ja-JP" altLang="en-US" dirty="0"/>
              </a:p>
            </p:txBody>
          </p:sp>
        </mc:Choice>
        <mc:Fallback xmlns="">
          <p:sp>
            <p:nvSpPr>
              <p:cNvPr id="68" name="正方形/長方形 67"/>
              <p:cNvSpPr>
                <a:spLocks noRot="1" noChangeAspect="1" noMove="1" noResize="1" noEditPoints="1" noAdjustHandles="1" noChangeArrowheads="1" noChangeShapeType="1" noTextEdit="1"/>
              </p:cNvSpPr>
              <p:nvPr/>
            </p:nvSpPr>
            <p:spPr>
              <a:xfrm>
                <a:off x="2582850" y="4439217"/>
                <a:ext cx="659540" cy="369332"/>
              </a:xfrm>
              <a:prstGeom prst="rect">
                <a:avLst/>
              </a:prstGeom>
              <a:blipFill rotWithShape="0">
                <a:blip r:embed="rId13"/>
                <a:stretch>
                  <a:fillRect b="-131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p:cNvSpPr/>
              <p:nvPr/>
            </p:nvSpPr>
            <p:spPr>
              <a:xfrm>
                <a:off x="3577090" y="5482469"/>
                <a:ext cx="41626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i="1">
                          <a:latin typeface="Cambria Math" panose="02040503050406030204" pitchFamily="18" charset="0"/>
                        </a:rPr>
                        <m:t>𝑡</m:t>
                      </m:r>
                    </m:oMath>
                  </m:oMathPara>
                </a14:m>
                <a:endParaRPr lang="ja-JP" altLang="en-US" sz="2800" dirty="0"/>
              </a:p>
            </p:txBody>
          </p:sp>
        </mc:Choice>
        <mc:Fallback xmlns="">
          <p:sp>
            <p:nvSpPr>
              <p:cNvPr id="13" name="正方形/長方形 12"/>
              <p:cNvSpPr>
                <a:spLocks noRot="1" noChangeAspect="1" noMove="1" noResize="1" noEditPoints="1" noAdjustHandles="1" noChangeArrowheads="1" noChangeShapeType="1" noTextEdit="1"/>
              </p:cNvSpPr>
              <p:nvPr/>
            </p:nvSpPr>
            <p:spPr>
              <a:xfrm>
                <a:off x="3577090" y="5482469"/>
                <a:ext cx="416268" cy="523220"/>
              </a:xfrm>
              <a:prstGeom prst="rect">
                <a:avLst/>
              </a:prstGeom>
              <a:blipFill rotWithShape="0">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9" name="正方形/長方形 68"/>
              <p:cNvSpPr/>
              <p:nvPr/>
            </p:nvSpPr>
            <p:spPr>
              <a:xfrm>
                <a:off x="7375465" y="5482469"/>
                <a:ext cx="41626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i="1">
                          <a:latin typeface="Cambria Math" panose="02040503050406030204" pitchFamily="18" charset="0"/>
                        </a:rPr>
                        <m:t>𝑡</m:t>
                      </m:r>
                    </m:oMath>
                  </m:oMathPara>
                </a14:m>
                <a:endParaRPr lang="ja-JP" altLang="en-US" sz="2800" dirty="0"/>
              </a:p>
            </p:txBody>
          </p:sp>
        </mc:Choice>
        <mc:Fallback xmlns="">
          <p:sp>
            <p:nvSpPr>
              <p:cNvPr id="69" name="正方形/長方形 68"/>
              <p:cNvSpPr>
                <a:spLocks noRot="1" noChangeAspect="1" noMove="1" noResize="1" noEditPoints="1" noAdjustHandles="1" noChangeArrowheads="1" noChangeShapeType="1" noTextEdit="1"/>
              </p:cNvSpPr>
              <p:nvPr/>
            </p:nvSpPr>
            <p:spPr>
              <a:xfrm>
                <a:off x="7375465" y="5482469"/>
                <a:ext cx="416268" cy="523220"/>
              </a:xfrm>
              <a:prstGeom prst="rect">
                <a:avLst/>
              </a:prstGeom>
              <a:blipFill rotWithShape="0">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0" name="正方形/長方形 69"/>
              <p:cNvSpPr/>
              <p:nvPr/>
            </p:nvSpPr>
            <p:spPr>
              <a:xfrm>
                <a:off x="8026098" y="3080299"/>
                <a:ext cx="2424190" cy="461665"/>
              </a:xfrm>
              <a:prstGeom prst="rect">
                <a:avLst/>
              </a:prstGeom>
            </p:spPr>
            <p:txBody>
              <a:bodyPr wrap="none">
                <a:spAutoFit/>
              </a:bodyPr>
              <a:lstStyle/>
              <a:p>
                <a14:m>
                  <m:oMath xmlns:m="http://schemas.openxmlformats.org/officeDocument/2006/math">
                    <m:r>
                      <a:rPr lang="en-US" altLang="ja-JP" sz="2400" b="0" i="1" smtClean="0">
                        <a:latin typeface="Cambria Math" panose="02040503050406030204" pitchFamily="18" charset="0"/>
                      </a:rPr>
                      <m:t>1≤</m:t>
                    </m:r>
                    <m:r>
                      <a:rPr lang="en-US" altLang="ja-JP" sz="2400" b="0" i="1" smtClean="0">
                        <a:latin typeface="Cambria Math" panose="02040503050406030204" pitchFamily="18" charset="0"/>
                      </a:rPr>
                      <m:t>𝑥</m:t>
                    </m:r>
                    <m:r>
                      <a:rPr lang="en-US" altLang="ja-JP" sz="2400" b="0" i="1" smtClean="0">
                        <a:latin typeface="Cambria Math" panose="02040503050406030204" pitchFamily="18" charset="0"/>
                      </a:rPr>
                      <m:t>≤2</m:t>
                    </m:r>
                  </m:oMath>
                </a14:m>
                <a:r>
                  <a:rPr lang="ja-JP" altLang="en-US" sz="2400" dirty="0">
                    <a:latin typeface="メイリオ" panose="020B0604030504040204" pitchFamily="50" charset="-128"/>
                    <a:ea typeface="メイリオ" panose="020B0604030504040204" pitchFamily="50" charset="-128"/>
                  </a:rPr>
                  <a:t>のとき</a:t>
                </a:r>
              </a:p>
            </p:txBody>
          </p:sp>
        </mc:Choice>
        <mc:Fallback xmlns="">
          <p:sp>
            <p:nvSpPr>
              <p:cNvPr id="70" name="正方形/長方形 69"/>
              <p:cNvSpPr>
                <a:spLocks noRot="1" noChangeAspect="1" noMove="1" noResize="1" noEditPoints="1" noAdjustHandles="1" noChangeArrowheads="1" noChangeShapeType="1" noTextEdit="1"/>
              </p:cNvSpPr>
              <p:nvPr/>
            </p:nvSpPr>
            <p:spPr>
              <a:xfrm>
                <a:off x="8026098" y="3080299"/>
                <a:ext cx="2424190" cy="461665"/>
              </a:xfrm>
              <a:prstGeom prst="rect">
                <a:avLst/>
              </a:prstGeom>
              <a:blipFill rotWithShape="0">
                <a:blip r:embed="rId16"/>
                <a:stretch>
                  <a:fillRect l="-756" t="-7895" r="-3023" b="-3157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1" name="正方形/長方形 70"/>
              <p:cNvSpPr/>
              <p:nvPr/>
            </p:nvSpPr>
            <p:spPr>
              <a:xfrm>
                <a:off x="8026098" y="3440681"/>
                <a:ext cx="3647793" cy="645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1600" i="1" smtClean="0">
                              <a:latin typeface="Cambria Math" panose="02040503050406030204" pitchFamily="18" charset="0"/>
                            </a:rPr>
                          </m:ctrlPr>
                        </m:dPr>
                        <m:e>
                          <m:r>
                            <a:rPr lang="en-US" altLang="ja-JP" sz="1600" i="1">
                              <a:latin typeface="Cambria Math" panose="02040503050406030204" pitchFamily="18" charset="0"/>
                            </a:rPr>
                            <m:t>𝑓</m:t>
                          </m:r>
                          <m:r>
                            <a:rPr lang="en-US" altLang="ja-JP" sz="1600" i="1">
                              <a:latin typeface="Cambria Math" panose="02040503050406030204" pitchFamily="18" charset="0"/>
                            </a:rPr>
                            <m:t>∗</m:t>
                          </m:r>
                          <m:r>
                            <a:rPr lang="en-US" altLang="ja-JP" sz="1600" i="1">
                              <a:latin typeface="Cambria Math" panose="02040503050406030204" pitchFamily="18" charset="0"/>
                            </a:rPr>
                            <m:t>𝑔</m:t>
                          </m:r>
                        </m:e>
                      </m:d>
                      <m:d>
                        <m:dPr>
                          <m:ctrlPr>
                            <a:rPr lang="en-US" altLang="ja-JP" sz="1600" i="1">
                              <a:latin typeface="Cambria Math" panose="02040503050406030204" pitchFamily="18" charset="0"/>
                            </a:rPr>
                          </m:ctrlPr>
                        </m:dPr>
                        <m:e>
                          <m:r>
                            <a:rPr lang="en-US" altLang="ja-JP" sz="1600" i="1">
                              <a:latin typeface="Cambria Math" panose="02040503050406030204" pitchFamily="18" charset="0"/>
                            </a:rPr>
                            <m:t>𝑥</m:t>
                          </m:r>
                        </m:e>
                      </m:d>
                      <m:r>
                        <a:rPr lang="en-US" altLang="ja-JP" sz="1600" i="1">
                          <a:latin typeface="Cambria Math" panose="02040503050406030204" pitchFamily="18" charset="0"/>
                        </a:rPr>
                        <m:t>=</m:t>
                      </m:r>
                      <m:nary>
                        <m:naryPr>
                          <m:ctrlPr>
                            <a:rPr lang="en-US" altLang="ja-JP" sz="1600" i="1">
                              <a:latin typeface="Cambria Math" panose="02040503050406030204" pitchFamily="18" charset="0"/>
                            </a:rPr>
                          </m:ctrlPr>
                        </m:naryPr>
                        <m:sub>
                          <m:r>
                            <a:rPr lang="en-US" altLang="ja-JP" sz="1600" b="0" i="1" smtClean="0">
                              <a:latin typeface="Cambria Math" panose="02040503050406030204" pitchFamily="18" charset="0"/>
                            </a:rPr>
                            <m:t>𝑥</m:t>
                          </m:r>
                          <m:r>
                            <m:rPr>
                              <m:brk m:alnAt="23"/>
                            </m:rPr>
                            <a:rPr lang="en-US" altLang="ja-JP" sz="1600" i="1" smtClean="0">
                              <a:latin typeface="Cambria Math" panose="02040503050406030204" pitchFamily="18" charset="0"/>
                            </a:rPr>
                            <m:t>−</m:t>
                          </m:r>
                          <m:r>
                            <a:rPr lang="en-US" altLang="ja-JP" sz="1600" b="0" i="1" smtClean="0">
                              <a:latin typeface="Cambria Math" panose="02040503050406030204" pitchFamily="18" charset="0"/>
                            </a:rPr>
                            <m:t>1</m:t>
                          </m:r>
                        </m:sub>
                        <m:sup>
                          <m:r>
                            <a:rPr lang="en-US" altLang="ja-JP" sz="1600" b="0" i="1" smtClean="0">
                              <a:latin typeface="Cambria Math" panose="02040503050406030204" pitchFamily="18" charset="0"/>
                            </a:rPr>
                            <m:t>1</m:t>
                          </m:r>
                        </m:sup>
                        <m:e>
                          <m:r>
                            <a:rPr lang="en-US" altLang="ja-JP" sz="1600" b="0" i="1" smtClean="0">
                              <a:latin typeface="Cambria Math" panose="02040503050406030204" pitchFamily="18" charset="0"/>
                            </a:rPr>
                            <m:t>(</m:t>
                          </m:r>
                          <m:r>
                            <a:rPr lang="en-US" altLang="ja-JP" sz="1600" i="1">
                              <a:latin typeface="Cambria Math" panose="02040503050406030204" pitchFamily="18" charset="0"/>
                            </a:rPr>
                            <m:t>𝑥</m:t>
                          </m:r>
                          <m:r>
                            <a:rPr lang="en-US" altLang="ja-JP" sz="1600" i="1">
                              <a:latin typeface="Cambria Math" panose="02040503050406030204" pitchFamily="18" charset="0"/>
                            </a:rPr>
                            <m:t>−</m:t>
                          </m:r>
                          <m:r>
                            <a:rPr lang="en-US" altLang="ja-JP" sz="1600" i="1">
                              <a:latin typeface="Cambria Math" panose="02040503050406030204" pitchFamily="18" charset="0"/>
                            </a:rPr>
                            <m:t>𝑡</m:t>
                          </m:r>
                          <m:r>
                            <a:rPr lang="en-US" altLang="ja-JP" sz="1600" b="0" i="1" smtClean="0">
                              <a:latin typeface="Cambria Math" panose="02040503050406030204" pitchFamily="18" charset="0"/>
                            </a:rPr>
                            <m:t>)</m:t>
                          </m:r>
                          <m:r>
                            <a:rPr lang="en-US" altLang="ja-JP" sz="1600" i="1">
                              <a:latin typeface="Cambria Math" panose="02040503050406030204" pitchFamily="18" charset="0"/>
                            </a:rPr>
                            <m:t>𝑑𝑡</m:t>
                          </m:r>
                        </m:e>
                      </m:nary>
                      <m:r>
                        <a:rPr lang="en-US" altLang="ja-JP" sz="1600" i="1">
                          <a:latin typeface="Cambria Math" panose="02040503050406030204" pitchFamily="18" charset="0"/>
                        </a:rPr>
                        <m:t>=</m:t>
                      </m:r>
                      <m:r>
                        <a:rPr lang="en-US" altLang="ja-JP" sz="1600" b="0" i="1" smtClean="0">
                          <a:latin typeface="Cambria Math" panose="02040503050406030204" pitchFamily="18" charset="0"/>
                        </a:rPr>
                        <m:t>−</m:t>
                      </m:r>
                      <m:f>
                        <m:fPr>
                          <m:ctrlPr>
                            <a:rPr lang="en-US" altLang="ja-JP" sz="1600" b="0" i="1" smtClean="0">
                              <a:latin typeface="Cambria Math" panose="02040503050406030204" pitchFamily="18" charset="0"/>
                            </a:rPr>
                          </m:ctrlPr>
                        </m:fPr>
                        <m:num>
                          <m:sSup>
                            <m:sSupPr>
                              <m:ctrlPr>
                                <a:rPr lang="en-US" altLang="ja-JP" sz="1600" b="0" i="1" smtClean="0">
                                  <a:latin typeface="Cambria Math" panose="02040503050406030204" pitchFamily="18" charset="0"/>
                                </a:rPr>
                              </m:ctrlPr>
                            </m:sSupPr>
                            <m:e>
                              <m:r>
                                <a:rPr lang="en-US" altLang="ja-JP" sz="1600" b="0" i="1" smtClean="0">
                                  <a:latin typeface="Cambria Math" panose="02040503050406030204" pitchFamily="18" charset="0"/>
                                </a:rPr>
                                <m:t>𝑥</m:t>
                              </m:r>
                            </m:e>
                            <m:sup>
                              <m:r>
                                <a:rPr lang="en-US" altLang="ja-JP" sz="1600" b="0" i="1" smtClean="0">
                                  <a:latin typeface="Cambria Math" panose="02040503050406030204" pitchFamily="18" charset="0"/>
                                </a:rPr>
                                <m:t>2</m:t>
                              </m:r>
                            </m:sup>
                          </m:sSup>
                        </m:num>
                        <m:den>
                          <m:r>
                            <a:rPr lang="en-US" altLang="ja-JP" sz="1600" b="0" i="1" smtClean="0">
                              <a:latin typeface="Cambria Math" panose="02040503050406030204" pitchFamily="18" charset="0"/>
                            </a:rPr>
                            <m:t>2</m:t>
                          </m:r>
                        </m:den>
                      </m:f>
                      <m:r>
                        <a:rPr lang="en-US" altLang="ja-JP" sz="1600" b="0" i="1" smtClean="0">
                          <a:latin typeface="Cambria Math" panose="02040503050406030204" pitchFamily="18" charset="0"/>
                        </a:rPr>
                        <m:t>+</m:t>
                      </m:r>
                      <m:r>
                        <a:rPr lang="en-US" altLang="ja-JP" sz="1600" b="0" i="1" smtClean="0">
                          <a:latin typeface="Cambria Math" panose="02040503050406030204" pitchFamily="18" charset="0"/>
                        </a:rPr>
                        <m:t>𝑥</m:t>
                      </m:r>
                    </m:oMath>
                  </m:oMathPara>
                </a14:m>
                <a:endParaRPr lang="en-US" altLang="ja-JP" sz="1600" dirty="0">
                  <a:latin typeface="メイリオ" panose="020B0604030504040204" pitchFamily="50" charset="-128"/>
                </a:endParaRPr>
              </a:p>
            </p:txBody>
          </p:sp>
        </mc:Choice>
        <mc:Fallback xmlns="">
          <p:sp>
            <p:nvSpPr>
              <p:cNvPr id="71" name="正方形/長方形 70"/>
              <p:cNvSpPr>
                <a:spLocks noRot="1" noChangeAspect="1" noMove="1" noResize="1" noEditPoints="1" noAdjustHandles="1" noChangeArrowheads="1" noChangeShapeType="1" noTextEdit="1"/>
              </p:cNvSpPr>
              <p:nvPr/>
            </p:nvSpPr>
            <p:spPr>
              <a:xfrm>
                <a:off x="8026098" y="3440681"/>
                <a:ext cx="3647793" cy="645177"/>
              </a:xfrm>
              <a:prstGeom prst="rect">
                <a:avLst/>
              </a:prstGeom>
              <a:blipFill rotWithShape="0">
                <a:blip r:embed="rId17"/>
                <a:stretch>
                  <a:fillRect/>
                </a:stretch>
              </a:blipFill>
            </p:spPr>
            <p:txBody>
              <a:bodyPr/>
              <a:lstStyle/>
              <a:p>
                <a:r>
                  <a:rPr lang="ja-JP" altLang="en-US">
                    <a:noFill/>
                  </a:rPr>
                  <a:t> </a:t>
                </a:r>
              </a:p>
            </p:txBody>
          </p:sp>
        </mc:Fallback>
      </mc:AlternateContent>
      <p:grpSp>
        <p:nvGrpSpPr>
          <p:cNvPr id="72" name="グループ化 71"/>
          <p:cNvGrpSpPr/>
          <p:nvPr/>
        </p:nvGrpSpPr>
        <p:grpSpPr>
          <a:xfrm>
            <a:off x="8089900" y="4202001"/>
            <a:ext cx="3773227" cy="1806876"/>
            <a:chOff x="797839" y="3808429"/>
            <a:chExt cx="2957303" cy="1748602"/>
          </a:xfrm>
        </p:grpSpPr>
        <p:cxnSp>
          <p:nvCxnSpPr>
            <p:cNvPr id="73" name="直線矢印コネクタ 72"/>
            <p:cNvCxnSpPr/>
            <p:nvPr/>
          </p:nvCxnSpPr>
          <p:spPr>
            <a:xfrm>
              <a:off x="797839" y="5471114"/>
              <a:ext cx="2957303"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flipV="1">
              <a:off x="2080889" y="3808429"/>
              <a:ext cx="0" cy="1748602"/>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cxnSp>
        <p:nvCxnSpPr>
          <p:cNvPr id="75" name="直線矢印コネクタ 74"/>
          <p:cNvCxnSpPr/>
          <p:nvPr/>
        </p:nvCxnSpPr>
        <p:spPr>
          <a:xfrm flipV="1">
            <a:off x="11188661" y="4540045"/>
            <a:ext cx="0" cy="1579177"/>
          </a:xfrm>
          <a:prstGeom prst="straightConnector1">
            <a:avLst/>
          </a:prstGeom>
          <a:ln w="25400">
            <a:solidFill>
              <a:srgbClr val="00B050"/>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76" name="フリーフォーム 75"/>
          <p:cNvSpPr/>
          <p:nvPr/>
        </p:nvSpPr>
        <p:spPr>
          <a:xfrm>
            <a:off x="8743486" y="4816106"/>
            <a:ext cx="1967696" cy="1111169"/>
          </a:xfrm>
          <a:custGeom>
            <a:avLst/>
            <a:gdLst>
              <a:gd name="connsiteX0" fmla="*/ 0 w 1967696"/>
              <a:gd name="connsiteY0" fmla="*/ 1111169 h 1111169"/>
              <a:gd name="connsiteX1" fmla="*/ 0 w 1967696"/>
              <a:gd name="connsiteY1" fmla="*/ 0 h 1111169"/>
              <a:gd name="connsiteX2" fmla="*/ 1967696 w 1967696"/>
              <a:gd name="connsiteY2" fmla="*/ 0 h 1111169"/>
              <a:gd name="connsiteX3" fmla="*/ 1967696 w 1967696"/>
              <a:gd name="connsiteY3" fmla="*/ 1099594 h 1111169"/>
            </a:gdLst>
            <a:ahLst/>
            <a:cxnLst>
              <a:cxn ang="0">
                <a:pos x="connsiteX0" y="connsiteY0"/>
              </a:cxn>
              <a:cxn ang="0">
                <a:pos x="connsiteX1" y="connsiteY1"/>
              </a:cxn>
              <a:cxn ang="0">
                <a:pos x="connsiteX2" y="connsiteY2"/>
              </a:cxn>
              <a:cxn ang="0">
                <a:pos x="connsiteX3" y="connsiteY3"/>
              </a:cxn>
            </a:cxnLst>
            <a:rect l="l" t="t" r="r" b="b"/>
            <a:pathLst>
              <a:path w="1967696" h="1111169">
                <a:moveTo>
                  <a:pt x="0" y="1111169"/>
                </a:moveTo>
                <a:lnTo>
                  <a:pt x="0" y="0"/>
                </a:lnTo>
                <a:lnTo>
                  <a:pt x="1967696" y="0"/>
                </a:lnTo>
                <a:lnTo>
                  <a:pt x="1967696" y="1099594"/>
                </a:lnTo>
              </a:path>
            </a:pathLst>
          </a:cu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11031607" y="6005669"/>
            <a:ext cx="298480" cy="400110"/>
          </a:xfrm>
          <a:prstGeom prst="rect">
            <a:avLst/>
          </a:prstGeom>
        </p:spPr>
        <p:txBody>
          <a:bodyPr wrap="none">
            <a:spAutoFit/>
          </a:bodyPr>
          <a:lstStyle/>
          <a:p>
            <a:r>
              <a:rPr lang="en-US" altLang="ja-JP" sz="2000" i="1" dirty="0">
                <a:latin typeface="Times New Roman" panose="02020603050405020304" pitchFamily="18" charset="0"/>
                <a:cs typeface="Times New Roman" panose="02020603050405020304" pitchFamily="18" charset="0"/>
              </a:rPr>
              <a:t>x</a:t>
            </a:r>
            <a:endParaRPr lang="ja-JP" altLang="en-US" sz="2000" i="1" dirty="0">
              <a:latin typeface="Times New Roman" panose="02020603050405020304" pitchFamily="18" charset="0"/>
              <a:cs typeface="Times New Roman" panose="02020603050405020304" pitchFamily="18" charset="0"/>
            </a:endParaRPr>
          </a:p>
        </p:txBody>
      </p:sp>
      <p:sp>
        <p:nvSpPr>
          <p:cNvPr id="78" name="正方形/長方形 77"/>
          <p:cNvSpPr/>
          <p:nvPr/>
        </p:nvSpPr>
        <p:spPr>
          <a:xfrm>
            <a:off x="8522511" y="5860706"/>
            <a:ext cx="393056" cy="400110"/>
          </a:xfrm>
          <a:prstGeom prst="rect">
            <a:avLst/>
          </a:prstGeom>
        </p:spPr>
        <p:txBody>
          <a:bodyPr wrap="none">
            <a:spAutoFit/>
          </a:bodyPr>
          <a:lstStyle/>
          <a:p>
            <a:r>
              <a:rPr lang="en-US" altLang="ja-JP" sz="2000" dirty="0"/>
              <a:t>-1</a:t>
            </a:r>
            <a:endParaRPr lang="ja-JP" altLang="en-US" sz="2000" dirty="0"/>
          </a:p>
        </p:txBody>
      </p:sp>
      <p:sp>
        <p:nvSpPr>
          <p:cNvPr id="79" name="正方形/長方形 78"/>
          <p:cNvSpPr/>
          <p:nvPr/>
        </p:nvSpPr>
        <p:spPr>
          <a:xfrm>
            <a:off x="10553537" y="5860706"/>
            <a:ext cx="314510" cy="400110"/>
          </a:xfrm>
          <a:prstGeom prst="rect">
            <a:avLst/>
          </a:prstGeom>
        </p:spPr>
        <p:txBody>
          <a:bodyPr wrap="none">
            <a:spAutoFit/>
          </a:bodyPr>
          <a:lstStyle/>
          <a:p>
            <a:r>
              <a:rPr lang="en-US" altLang="ja-JP" sz="2000" dirty="0"/>
              <a:t>1</a:t>
            </a:r>
            <a:endParaRPr lang="ja-JP" altLang="en-US" sz="2000" dirty="0"/>
          </a:p>
        </p:txBody>
      </p:sp>
      <p:sp>
        <p:nvSpPr>
          <p:cNvPr id="80" name="フリーフォーム 79"/>
          <p:cNvSpPr/>
          <p:nvPr/>
        </p:nvSpPr>
        <p:spPr>
          <a:xfrm>
            <a:off x="10068183" y="4839835"/>
            <a:ext cx="1099594" cy="1053295"/>
          </a:xfrm>
          <a:custGeom>
            <a:avLst/>
            <a:gdLst>
              <a:gd name="connsiteX0" fmla="*/ 1099594 w 1099594"/>
              <a:gd name="connsiteY0" fmla="*/ 1053295 h 1053295"/>
              <a:gd name="connsiteX1" fmla="*/ 1099594 w 1099594"/>
              <a:gd name="connsiteY1" fmla="*/ 1053295 h 1053295"/>
              <a:gd name="connsiteX2" fmla="*/ 844951 w 1099594"/>
              <a:gd name="connsiteY2" fmla="*/ 844951 h 1053295"/>
              <a:gd name="connsiteX3" fmla="*/ 0 w 1099594"/>
              <a:gd name="connsiteY3" fmla="*/ 0 h 1053295"/>
              <a:gd name="connsiteX4" fmla="*/ 0 w 1099594"/>
              <a:gd name="connsiteY4" fmla="*/ 1006996 h 1053295"/>
              <a:gd name="connsiteX5" fmla="*/ 0 w 1099594"/>
              <a:gd name="connsiteY5" fmla="*/ 972272 h 1053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9594" h="1053295">
                <a:moveTo>
                  <a:pt x="1099594" y="1053295"/>
                </a:moveTo>
                <a:lnTo>
                  <a:pt x="1099594" y="1053295"/>
                </a:lnTo>
                <a:lnTo>
                  <a:pt x="844951" y="844951"/>
                </a:lnTo>
                <a:lnTo>
                  <a:pt x="0" y="0"/>
                </a:lnTo>
                <a:lnTo>
                  <a:pt x="0" y="1006996"/>
                </a:lnTo>
                <a:lnTo>
                  <a:pt x="0" y="972272"/>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a:off x="9824289" y="6005669"/>
            <a:ext cx="511679" cy="400110"/>
          </a:xfrm>
          <a:prstGeom prst="rect">
            <a:avLst/>
          </a:prstGeom>
        </p:spPr>
        <p:txBody>
          <a:bodyPr wrap="none">
            <a:spAutoFit/>
          </a:bodyPr>
          <a:lstStyle/>
          <a:p>
            <a:r>
              <a:rPr lang="en-US" altLang="ja-JP" sz="2000" i="1" dirty="0">
                <a:latin typeface="Times New Roman" panose="02020603050405020304" pitchFamily="18" charset="0"/>
                <a:cs typeface="Times New Roman" panose="02020603050405020304" pitchFamily="18" charset="0"/>
              </a:rPr>
              <a:t>x</a:t>
            </a:r>
            <a:r>
              <a:rPr lang="en-US" altLang="ja-JP" sz="2000" dirty="0">
                <a:latin typeface="Times New Roman" panose="02020603050405020304" pitchFamily="18" charset="0"/>
                <a:cs typeface="Times New Roman" panose="02020603050405020304" pitchFamily="18" charset="0"/>
              </a:rPr>
              <a:t>-1</a:t>
            </a:r>
            <a:endParaRPr lang="ja-JP" alt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2" name="正方形/長方形 81"/>
              <p:cNvSpPr/>
              <p:nvPr/>
            </p:nvSpPr>
            <p:spPr>
              <a:xfrm>
                <a:off x="8397409" y="4403767"/>
                <a:ext cx="10773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smtClean="0">
                          <a:latin typeface="Cambria Math" panose="02040503050406030204" pitchFamily="18" charset="0"/>
                        </a:rPr>
                        <m:t>𝑔</m:t>
                      </m:r>
                      <m:d>
                        <m:dPr>
                          <m:ctrlPr>
                            <a:rPr lang="en-US" altLang="ja-JP" i="1">
                              <a:latin typeface="Cambria Math" panose="02040503050406030204" pitchFamily="18" charset="0"/>
                            </a:rPr>
                          </m:ctrlPr>
                        </m:dPr>
                        <m:e>
                          <m:r>
                            <a:rPr lang="en-US" altLang="ja-JP" i="1">
                              <a:latin typeface="Cambria Math" panose="02040503050406030204" pitchFamily="18" charset="0"/>
                            </a:rPr>
                            <m:t>𝑥</m:t>
                          </m:r>
                          <m:r>
                            <a:rPr lang="en-US" altLang="ja-JP" b="0" i="1" smtClean="0">
                              <a:latin typeface="Cambria Math" panose="02040503050406030204" pitchFamily="18" charset="0"/>
                            </a:rPr>
                            <m:t>−</m:t>
                          </m:r>
                          <m:r>
                            <a:rPr lang="en-US" altLang="ja-JP" b="0" i="1" smtClean="0">
                              <a:latin typeface="Cambria Math" panose="02040503050406030204" pitchFamily="18" charset="0"/>
                            </a:rPr>
                            <m:t>𝑡</m:t>
                          </m:r>
                        </m:e>
                      </m:d>
                    </m:oMath>
                  </m:oMathPara>
                </a14:m>
                <a:endParaRPr lang="ja-JP" altLang="en-US" dirty="0"/>
              </a:p>
            </p:txBody>
          </p:sp>
        </mc:Choice>
        <mc:Fallback xmlns="">
          <p:sp>
            <p:nvSpPr>
              <p:cNvPr id="82" name="正方形/長方形 81"/>
              <p:cNvSpPr>
                <a:spLocks noRot="1" noChangeAspect="1" noMove="1" noResize="1" noEditPoints="1" noAdjustHandles="1" noChangeArrowheads="1" noChangeShapeType="1" noTextEdit="1"/>
              </p:cNvSpPr>
              <p:nvPr/>
            </p:nvSpPr>
            <p:spPr>
              <a:xfrm>
                <a:off x="8397409" y="4403767"/>
                <a:ext cx="1077346" cy="369332"/>
              </a:xfrm>
              <a:prstGeom prst="rect">
                <a:avLst/>
              </a:prstGeom>
              <a:blipFill rotWithShape="0">
                <a:blip r:embed="rId18"/>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4" name="正方形/長方形 83"/>
              <p:cNvSpPr/>
              <p:nvPr/>
            </p:nvSpPr>
            <p:spPr>
              <a:xfrm>
                <a:off x="11490665" y="5496983"/>
                <a:ext cx="41626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i="1">
                          <a:latin typeface="Cambria Math" panose="02040503050406030204" pitchFamily="18" charset="0"/>
                        </a:rPr>
                        <m:t>𝑡</m:t>
                      </m:r>
                    </m:oMath>
                  </m:oMathPara>
                </a14:m>
                <a:endParaRPr lang="ja-JP" altLang="en-US" sz="2800" dirty="0"/>
              </a:p>
            </p:txBody>
          </p:sp>
        </mc:Choice>
        <mc:Fallback xmlns="">
          <p:sp>
            <p:nvSpPr>
              <p:cNvPr id="84" name="正方形/長方形 83"/>
              <p:cNvSpPr>
                <a:spLocks noRot="1" noChangeAspect="1" noMove="1" noResize="1" noEditPoints="1" noAdjustHandles="1" noChangeArrowheads="1" noChangeShapeType="1" noTextEdit="1"/>
              </p:cNvSpPr>
              <p:nvPr/>
            </p:nvSpPr>
            <p:spPr>
              <a:xfrm>
                <a:off x="11490665" y="5496983"/>
                <a:ext cx="416268" cy="523220"/>
              </a:xfrm>
              <a:prstGeom prst="rect">
                <a:avLst/>
              </a:prstGeom>
              <a:blipFill rotWithShape="0">
                <a:blip r:embed="rId1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テキスト ボックス 57"/>
              <p:cNvSpPr txBox="1"/>
              <p:nvPr/>
            </p:nvSpPr>
            <p:spPr>
              <a:xfrm>
                <a:off x="317491" y="1210267"/>
                <a:ext cx="3802066" cy="756426"/>
              </a:xfrm>
              <a:prstGeom prst="rect">
                <a:avLst/>
              </a:prstGeom>
              <a:solidFill>
                <a:schemeClr val="accent4">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𝑓</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𝑔</m:t>
                          </m:r>
                        </m:e>
                      </m:d>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𝑥</m:t>
                          </m:r>
                        </m:e>
                      </m:d>
                      <m:r>
                        <a:rPr lang="en-US" altLang="ja-JP" sz="2000" b="0" i="1" smtClean="0">
                          <a:latin typeface="Cambria Math" panose="02040503050406030204" pitchFamily="18" charset="0"/>
                        </a:rPr>
                        <m:t>=</m:t>
                      </m:r>
                      <m:nary>
                        <m:naryPr>
                          <m:ctrlPr>
                            <a:rPr lang="en-US" altLang="ja-JP" sz="2000" b="0" i="1" smtClean="0">
                              <a:latin typeface="Cambria Math" panose="02040503050406030204" pitchFamily="18" charset="0"/>
                            </a:rPr>
                          </m:ctrlPr>
                        </m:naryPr>
                        <m:sub>
                          <m:r>
                            <m:rPr>
                              <m:brk m:alnAt="23"/>
                            </m:rPr>
                            <a:rPr lang="en-US" altLang="ja-JP" sz="2000" b="0" i="1" smtClean="0">
                              <a:latin typeface="Cambria Math" panose="02040503050406030204" pitchFamily="18" charset="0"/>
                            </a:rPr>
                            <m:t>−</m:t>
                          </m:r>
                          <m:r>
                            <a:rPr lang="en-US" altLang="ja-JP" sz="2000" b="0" i="1" smtClean="0">
                              <a:latin typeface="Cambria Math" panose="02040503050406030204" pitchFamily="18" charset="0"/>
                            </a:rPr>
                            <m:t>∞</m:t>
                          </m:r>
                        </m:sub>
                        <m:sup>
                          <m:r>
                            <a:rPr lang="en-US" altLang="ja-JP" sz="2000" i="1">
                              <a:latin typeface="Cambria Math" panose="02040503050406030204" pitchFamily="18" charset="0"/>
                            </a:rPr>
                            <m:t>∞</m:t>
                          </m:r>
                        </m:sup>
                        <m:e>
                          <m:r>
                            <a:rPr lang="en-US" altLang="ja-JP" sz="2000" b="0" i="1" smtClean="0">
                              <a:latin typeface="Cambria Math" panose="02040503050406030204" pitchFamily="18" charset="0"/>
                            </a:rPr>
                            <m:t>𝑓</m:t>
                          </m:r>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𝑡</m:t>
                              </m:r>
                            </m:e>
                          </m:d>
                          <m:r>
                            <a:rPr lang="en-US" altLang="ja-JP" sz="2000" b="0" i="1" smtClean="0">
                              <a:latin typeface="Cambria Math" panose="02040503050406030204" pitchFamily="18" charset="0"/>
                            </a:rPr>
                            <m:t>𝑔</m:t>
                          </m:r>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𝑥</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𝑡</m:t>
                              </m:r>
                            </m:e>
                          </m:d>
                          <m:r>
                            <a:rPr lang="en-US" altLang="ja-JP" sz="2000" b="0" i="1" smtClean="0">
                              <a:latin typeface="Cambria Math" panose="02040503050406030204" pitchFamily="18" charset="0"/>
                            </a:rPr>
                            <m:t>𝑑𝑡</m:t>
                          </m:r>
                        </m:e>
                      </m:nary>
                    </m:oMath>
                  </m:oMathPara>
                </a14:m>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58" name="テキスト ボックス 57"/>
              <p:cNvSpPr txBox="1">
                <a:spLocks noRot="1" noChangeAspect="1" noMove="1" noResize="1" noEditPoints="1" noAdjustHandles="1" noChangeArrowheads="1" noChangeShapeType="1" noTextEdit="1"/>
              </p:cNvSpPr>
              <p:nvPr/>
            </p:nvSpPr>
            <p:spPr>
              <a:xfrm>
                <a:off x="317491" y="1210267"/>
                <a:ext cx="3802066" cy="756426"/>
              </a:xfrm>
              <a:prstGeom prst="rect">
                <a:avLst/>
              </a:prstGeom>
              <a:blipFill>
                <a:blip r:embed="rId20"/>
                <a:stretch>
                  <a:fillRect/>
                </a:stretch>
              </a:blipFill>
            </p:spPr>
            <p:txBody>
              <a:bodyPr/>
              <a:lstStyle/>
              <a:p>
                <a:r>
                  <a:rPr lang="ja-JP" altLang="en-US">
                    <a:noFill/>
                  </a:rPr>
                  <a:t> </a:t>
                </a:r>
              </a:p>
            </p:txBody>
          </p:sp>
        </mc:Fallback>
      </mc:AlternateContent>
      <p:sp>
        <p:nvSpPr>
          <p:cNvPr id="67" name="正方形/長方形 66"/>
          <p:cNvSpPr/>
          <p:nvPr/>
        </p:nvSpPr>
        <p:spPr>
          <a:xfrm>
            <a:off x="249520" y="481099"/>
            <a:ext cx="4770858" cy="830997"/>
          </a:xfrm>
          <a:prstGeom prst="rect">
            <a:avLst/>
          </a:prstGeom>
        </p:spPr>
        <p:txBody>
          <a:bodyPr wrap="none">
            <a:spAutoFit/>
          </a:bodyPr>
          <a:lstStyle/>
          <a:p>
            <a:r>
              <a:rPr lang="ja-JP" altLang="en-US" sz="2400" b="1" dirty="0">
                <a:latin typeface="メイリオ" panose="020B0604030504040204" pitchFamily="50" charset="-128"/>
                <a:ea typeface="メイリオ" panose="020B0604030504040204" pitchFamily="50" charset="-128"/>
              </a:rPr>
              <a:t>例題</a:t>
            </a:r>
            <a:r>
              <a:rPr lang="en-US" altLang="ja-JP" sz="2400" b="1" dirty="0">
                <a:latin typeface="メイリオ" panose="020B0604030504040204" pitchFamily="50" charset="-128"/>
                <a:ea typeface="メイリオ" panose="020B0604030504040204" pitchFamily="50" charset="-128"/>
              </a:rPr>
              <a:t>)</a:t>
            </a:r>
          </a:p>
          <a:p>
            <a:r>
              <a:rPr lang="en-US" altLang="ja-JP" sz="2400" dirty="0">
                <a:latin typeface="メイリオ" panose="020B0604030504040204" pitchFamily="50" charset="-128"/>
                <a:ea typeface="メイリオ" panose="020B0604030504040204" pitchFamily="50" charset="-128"/>
              </a:rPr>
              <a:t>2</a:t>
            </a:r>
            <a:r>
              <a:rPr lang="ja-JP" altLang="en-US" sz="2400" dirty="0" err="1">
                <a:latin typeface="メイリオ" panose="020B0604030504040204" pitchFamily="50" charset="-128"/>
                <a:ea typeface="メイリオ" panose="020B0604030504040204" pitchFamily="50" charset="-128"/>
              </a:rPr>
              <a:t>つの</a:t>
            </a:r>
            <a:r>
              <a:rPr lang="ja-JP" altLang="en-US" sz="2400" dirty="0">
                <a:latin typeface="メイリオ" panose="020B0604030504040204" pitchFamily="50" charset="-128"/>
                <a:ea typeface="メイリオ" panose="020B0604030504040204" pitchFamily="50" charset="-128"/>
              </a:rPr>
              <a:t>関数</a:t>
            </a:r>
            <a:r>
              <a:rPr lang="en-US" altLang="ja-JP" sz="2400" i="1" dirty="0">
                <a:latin typeface="メイリオ" panose="020B0604030504040204" pitchFamily="50" charset="-128"/>
                <a:ea typeface="メイリオ" panose="020B0604030504040204" pitchFamily="50" charset="-128"/>
              </a:rPr>
              <a:t>f g</a:t>
            </a:r>
            <a:r>
              <a:rPr lang="ja-JP" altLang="en-US" sz="2400" dirty="0">
                <a:latin typeface="メイリオ" panose="020B0604030504040204" pitchFamily="50" charset="-128"/>
                <a:ea typeface="メイリオ" panose="020B0604030504040204" pitchFamily="50" charset="-128"/>
              </a:rPr>
              <a:t>の畳み込みを求めよ</a:t>
            </a:r>
            <a:endParaRPr lang="en-US" altLang="ja-JP" sz="2400" dirty="0">
              <a:latin typeface="メイリオ" panose="020B0604030504040204" pitchFamily="50" charset="-128"/>
              <a:ea typeface="メイリオ" panose="020B0604030504040204" pitchFamily="50" charset="-128"/>
            </a:endParaRPr>
          </a:p>
        </p:txBody>
      </p:sp>
      <mc:AlternateContent xmlns:mc="http://schemas.openxmlformats.org/markup-compatibility/2006" xmlns:a14="http://schemas.microsoft.com/office/drawing/2010/main">
        <mc:Choice Requires="a14">
          <p:sp>
            <p:nvSpPr>
              <p:cNvPr id="2" name="正方形/長方形 1"/>
              <p:cNvSpPr/>
              <p:nvPr/>
            </p:nvSpPr>
            <p:spPr>
              <a:xfrm>
                <a:off x="7281051" y="764205"/>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𝑡</m:t>
                      </m:r>
                    </m:oMath>
                  </m:oMathPara>
                </a14:m>
                <a:endParaRPr lang="ja-JP" altLang="en-US" dirty="0"/>
              </a:p>
            </p:txBody>
          </p:sp>
        </mc:Choice>
        <mc:Fallback xmlns="">
          <p:sp>
            <p:nvSpPr>
              <p:cNvPr id="2" name="正方形/長方形 1"/>
              <p:cNvSpPr>
                <a:spLocks noRot="1" noChangeAspect="1" noMove="1" noResize="1" noEditPoints="1" noAdjustHandles="1" noChangeArrowheads="1" noChangeShapeType="1" noTextEdit="1"/>
              </p:cNvSpPr>
              <p:nvPr/>
            </p:nvSpPr>
            <p:spPr>
              <a:xfrm>
                <a:off x="7281051" y="764205"/>
                <a:ext cx="334579" cy="369332"/>
              </a:xfrm>
              <a:prstGeom prst="rect">
                <a:avLst/>
              </a:prstGeom>
              <a:blipFill>
                <a:blip r:embed="rId2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3" name="正方形/長方形 82"/>
              <p:cNvSpPr/>
              <p:nvPr/>
            </p:nvSpPr>
            <p:spPr>
              <a:xfrm>
                <a:off x="7281051" y="1766024"/>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𝑡</m:t>
                      </m:r>
                    </m:oMath>
                  </m:oMathPara>
                </a14:m>
                <a:endParaRPr lang="ja-JP" altLang="en-US" dirty="0"/>
              </a:p>
            </p:txBody>
          </p:sp>
        </mc:Choice>
        <mc:Fallback xmlns="">
          <p:sp>
            <p:nvSpPr>
              <p:cNvPr id="83" name="正方形/長方形 82"/>
              <p:cNvSpPr>
                <a:spLocks noRot="1" noChangeAspect="1" noMove="1" noResize="1" noEditPoints="1" noAdjustHandles="1" noChangeArrowheads="1" noChangeShapeType="1" noTextEdit="1"/>
              </p:cNvSpPr>
              <p:nvPr/>
            </p:nvSpPr>
            <p:spPr>
              <a:xfrm>
                <a:off x="7281051" y="1766024"/>
                <a:ext cx="334579" cy="369332"/>
              </a:xfrm>
              <a:prstGeom prst="rect">
                <a:avLst/>
              </a:prstGeom>
              <a:blipFill>
                <a:blip r:embed="rId22"/>
                <a:stretch>
                  <a:fillRect/>
                </a:stretch>
              </a:blipFill>
            </p:spPr>
            <p:txBody>
              <a:bodyPr/>
              <a:lstStyle/>
              <a:p>
                <a:r>
                  <a:rPr lang="ja-JP" altLang="en-US">
                    <a:noFill/>
                  </a:rPr>
                  <a:t> </a:t>
                </a:r>
              </a:p>
            </p:txBody>
          </p:sp>
        </mc:Fallback>
      </mc:AlternateContent>
      <p:cxnSp>
        <p:nvCxnSpPr>
          <p:cNvPr id="85" name="直線矢印コネクタ 84"/>
          <p:cNvCxnSpPr/>
          <p:nvPr/>
        </p:nvCxnSpPr>
        <p:spPr>
          <a:xfrm flipV="1">
            <a:off x="6414438" y="1435213"/>
            <a:ext cx="0" cy="707352"/>
          </a:xfrm>
          <a:prstGeom prst="straightConnector1">
            <a:avLst/>
          </a:prstGeom>
          <a:ln w="28575">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8" name="正方形/長方形 87"/>
              <p:cNvSpPr/>
              <p:nvPr/>
            </p:nvSpPr>
            <p:spPr>
              <a:xfrm>
                <a:off x="6241430" y="2070968"/>
                <a:ext cx="3679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𝑥</m:t>
                      </m:r>
                    </m:oMath>
                  </m:oMathPara>
                </a14:m>
                <a:endParaRPr lang="ja-JP" altLang="en-US" dirty="0"/>
              </a:p>
            </p:txBody>
          </p:sp>
        </mc:Choice>
        <mc:Fallback xmlns="">
          <p:sp>
            <p:nvSpPr>
              <p:cNvPr id="88" name="正方形/長方形 87"/>
              <p:cNvSpPr>
                <a:spLocks noRot="1" noChangeAspect="1" noMove="1" noResize="1" noEditPoints="1" noAdjustHandles="1" noChangeArrowheads="1" noChangeShapeType="1" noTextEdit="1"/>
              </p:cNvSpPr>
              <p:nvPr/>
            </p:nvSpPr>
            <p:spPr>
              <a:xfrm>
                <a:off x="6241430" y="2070968"/>
                <a:ext cx="367986" cy="369332"/>
              </a:xfrm>
              <a:prstGeom prst="rect">
                <a:avLst/>
              </a:prstGeom>
              <a:blipFill>
                <a:blip r:embed="rId23"/>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271251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正方形/長方形 29"/>
              <p:cNvSpPr/>
              <p:nvPr/>
            </p:nvSpPr>
            <p:spPr>
              <a:xfrm>
                <a:off x="1954029" y="2737291"/>
                <a:ext cx="7515455" cy="1459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400" i="1" smtClean="0">
                              <a:latin typeface="Cambria Math" panose="02040503050406030204" pitchFamily="18" charset="0"/>
                            </a:rPr>
                          </m:ctrlPr>
                        </m:dPr>
                        <m:e>
                          <m:r>
                            <a:rPr lang="en-US" altLang="ja-JP" sz="2400" i="1">
                              <a:latin typeface="Cambria Math" panose="02040503050406030204" pitchFamily="18" charset="0"/>
                            </a:rPr>
                            <m:t>𝑓</m:t>
                          </m:r>
                          <m:r>
                            <a:rPr lang="en-US" altLang="ja-JP" sz="2400" i="1">
                              <a:latin typeface="Cambria Math" panose="02040503050406030204" pitchFamily="18" charset="0"/>
                            </a:rPr>
                            <m:t>∗</m:t>
                          </m:r>
                          <m:r>
                            <a:rPr lang="en-US" altLang="ja-JP" sz="2400" i="1">
                              <a:latin typeface="Cambria Math" panose="02040503050406030204" pitchFamily="18" charset="0"/>
                            </a:rPr>
                            <m:t>𝑔</m:t>
                          </m:r>
                        </m:e>
                      </m:d>
                      <m:d>
                        <m:dPr>
                          <m:ctrlPr>
                            <a:rPr lang="en-US" altLang="ja-JP" sz="2400" i="1">
                              <a:latin typeface="Cambria Math" panose="02040503050406030204" pitchFamily="18" charset="0"/>
                            </a:rPr>
                          </m:ctrlPr>
                        </m:dPr>
                        <m:e>
                          <m:r>
                            <a:rPr lang="en-US" altLang="ja-JP" sz="2400" i="1">
                              <a:latin typeface="Cambria Math" panose="02040503050406030204" pitchFamily="18" charset="0"/>
                            </a:rPr>
                            <m:t>𝑥</m:t>
                          </m:r>
                        </m:e>
                      </m:d>
                      <m:r>
                        <a:rPr lang="en-US" altLang="ja-JP" sz="2400" i="1">
                          <a:latin typeface="Cambria Math" panose="02040503050406030204" pitchFamily="18" charset="0"/>
                        </a:rPr>
                        <m:t>=</m:t>
                      </m:r>
                      <m:nary>
                        <m:naryPr>
                          <m:ctrlPr>
                            <a:rPr lang="en-US" altLang="ja-JP" sz="2400" i="1">
                              <a:latin typeface="Cambria Math" panose="02040503050406030204" pitchFamily="18" charset="0"/>
                            </a:rPr>
                          </m:ctrlPr>
                        </m:naryPr>
                        <m:sub>
                          <m:r>
                            <m:rPr>
                              <m:brk m:alnAt="23"/>
                            </m:rPr>
                            <a:rPr lang="en-US" altLang="ja-JP" sz="2400" i="1" smtClean="0">
                              <a:latin typeface="Cambria Math" panose="02040503050406030204" pitchFamily="18" charset="0"/>
                            </a:rPr>
                            <m:t>−</m:t>
                          </m:r>
                          <m:r>
                            <a:rPr lang="en-US" altLang="ja-JP" sz="2400" b="0" i="1" smtClean="0">
                              <a:latin typeface="Cambria Math" panose="02040503050406030204" pitchFamily="18" charset="0"/>
                            </a:rPr>
                            <m:t>1</m:t>
                          </m:r>
                        </m:sub>
                        <m:sup>
                          <m:r>
                            <a:rPr lang="en-US" altLang="ja-JP" sz="2400" b="0" i="1" smtClean="0">
                              <a:latin typeface="Cambria Math" panose="02040503050406030204" pitchFamily="18" charset="0"/>
                            </a:rPr>
                            <m:t>𝑥</m:t>
                          </m:r>
                        </m:sup>
                        <m:e>
                          <m:r>
                            <a:rPr lang="en-US" altLang="ja-JP" sz="2400" b="0" i="1" smtClean="0">
                              <a:latin typeface="Cambria Math" panose="02040503050406030204" pitchFamily="18" charset="0"/>
                            </a:rPr>
                            <m:t>(</m:t>
                          </m:r>
                          <m:r>
                            <a:rPr lang="en-US" altLang="ja-JP" sz="2400" i="1">
                              <a:latin typeface="Cambria Math" panose="02040503050406030204" pitchFamily="18" charset="0"/>
                            </a:rPr>
                            <m:t>𝑥</m:t>
                          </m:r>
                          <m:r>
                            <a:rPr lang="en-US" altLang="ja-JP" sz="2400" i="1">
                              <a:latin typeface="Cambria Math" panose="02040503050406030204" pitchFamily="18" charset="0"/>
                            </a:rPr>
                            <m:t>−</m:t>
                          </m:r>
                          <m:r>
                            <a:rPr lang="en-US" altLang="ja-JP" sz="2400" i="1">
                              <a:latin typeface="Cambria Math" panose="02040503050406030204" pitchFamily="18" charset="0"/>
                            </a:rPr>
                            <m:t>𝑡</m:t>
                          </m:r>
                          <m:r>
                            <a:rPr lang="en-US" altLang="ja-JP" sz="2400" b="0" i="1" smtClean="0">
                              <a:latin typeface="Cambria Math" panose="02040503050406030204" pitchFamily="18" charset="0"/>
                            </a:rPr>
                            <m:t>)</m:t>
                          </m:r>
                          <m:r>
                            <a:rPr lang="en-US" altLang="ja-JP" sz="2400" i="1">
                              <a:latin typeface="Cambria Math" panose="02040503050406030204" pitchFamily="18" charset="0"/>
                            </a:rPr>
                            <m:t>𝑑𝑡</m:t>
                          </m:r>
                        </m:e>
                      </m:nary>
                      <m:r>
                        <a:rPr lang="en-US" altLang="ja-JP" sz="2400" i="1">
                          <a:latin typeface="Cambria Math" panose="02040503050406030204" pitchFamily="18" charset="0"/>
                        </a:rPr>
                        <m:t>=</m:t>
                      </m:r>
                      <m:d>
                        <m:dPr>
                          <m:begChr m:val="{"/>
                          <m:endChr m:val=""/>
                          <m:ctrlPr>
                            <a:rPr lang="en-US" altLang="ja-JP" sz="2400" i="1" smtClean="0">
                              <a:latin typeface="Cambria Math" panose="02040503050406030204" pitchFamily="18" charset="0"/>
                            </a:rPr>
                          </m:ctrlPr>
                        </m:dPr>
                        <m:e>
                          <m:eqArr>
                            <m:eqArrPr>
                              <m:ctrlPr>
                                <a:rPr lang="en-US" altLang="ja-JP" sz="2400" i="1" smtClean="0">
                                  <a:latin typeface="Cambria Math" panose="02040503050406030204" pitchFamily="18" charset="0"/>
                                </a:rPr>
                              </m:ctrlPr>
                            </m:eqArrPr>
                            <m:e>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r>
                                        <a:rPr lang="en-US" altLang="ja-JP" sz="2400" i="1">
                                          <a:latin typeface="Cambria Math" panose="02040503050406030204" pitchFamily="18" charset="0"/>
                                        </a:rPr>
                                        <m:t>𝑥</m:t>
                                      </m:r>
                                      <m:r>
                                        <a:rPr lang="en-US" altLang="ja-JP" sz="2400" i="1">
                                          <a:latin typeface="Cambria Math" panose="02040503050406030204" pitchFamily="18" charset="0"/>
                                        </a:rPr>
                                        <m:t>+1</m:t>
                                      </m:r>
                                    </m:e>
                                  </m:d>
                                </m:e>
                                <m:sup>
                                  <m:r>
                                    <a:rPr lang="en-US" altLang="ja-JP" sz="2400" i="1">
                                      <a:latin typeface="Cambria Math" panose="02040503050406030204" pitchFamily="18" charset="0"/>
                                    </a:rPr>
                                    <m:t>2</m:t>
                                  </m:r>
                                </m:sup>
                              </m:sSup>
                              <m:r>
                                <a:rPr lang="en-US" altLang="ja-JP" sz="2400" b="0" i="1" smtClean="0">
                                  <a:latin typeface="Cambria Math" panose="02040503050406030204" pitchFamily="18" charset="0"/>
                                </a:rPr>
                                <m:t>/2</m:t>
                              </m:r>
                            </m:e>
                            <m:e>
                              <m:r>
                                <a:rPr lang="en-US" altLang="ja-JP" sz="2400" b="0" i="1" smtClean="0">
                                  <a:latin typeface="Cambria Math" panose="02040503050406030204" pitchFamily="18" charset="0"/>
                                </a:rPr>
                                <m:t>1/2</m:t>
                              </m:r>
                            </m:e>
                            <m:e>
                              <m:r>
                                <a:rPr lang="en-US" altLang="ja-JP" sz="2400" i="1">
                                  <a:latin typeface="Cambria Math" panose="02040503050406030204" pitchFamily="18" charset="0"/>
                                </a:rPr>
                                <m:t>−</m:t>
                              </m:r>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𝑥</m:t>
                                  </m:r>
                                </m:e>
                                <m:sup>
                                  <m:r>
                                    <a:rPr lang="en-US" altLang="ja-JP" sz="2400" i="1">
                                      <a:latin typeface="Cambria Math" panose="02040503050406030204" pitchFamily="18" charset="0"/>
                                    </a:rPr>
                                    <m:t>2</m:t>
                                  </m:r>
                                </m:sup>
                              </m:sSup>
                              <m:r>
                                <a:rPr lang="en-US" altLang="ja-JP" sz="2400" b="0" i="1" smtClean="0">
                                  <a:latin typeface="Cambria Math" panose="02040503050406030204" pitchFamily="18" charset="0"/>
                                </a:rPr>
                                <m:t>/2</m:t>
                              </m:r>
                              <m:r>
                                <a:rPr lang="en-US" altLang="ja-JP" sz="2400" i="1">
                                  <a:latin typeface="Cambria Math" panose="02040503050406030204" pitchFamily="18" charset="0"/>
                                </a:rPr>
                                <m:t>+</m:t>
                              </m:r>
                              <m:r>
                                <a:rPr lang="en-US" altLang="ja-JP" sz="2400" i="1">
                                  <a:latin typeface="Cambria Math" panose="02040503050406030204" pitchFamily="18" charset="0"/>
                                </a:rPr>
                                <m:t>𝑥</m:t>
                              </m:r>
                            </m:e>
                          </m:eqArr>
                        </m:e>
                      </m:d>
                      <m:r>
                        <a:rPr lang="en-US" altLang="ja-JP" sz="2400" b="0" i="1" smtClean="0">
                          <a:latin typeface="Cambria Math" panose="02040503050406030204" pitchFamily="18" charset="0"/>
                        </a:rPr>
                        <m:t>   </m:t>
                      </m:r>
                      <m:m>
                        <m:mPr>
                          <m:mcs>
                            <m:mc>
                              <m:mcPr>
                                <m:count m:val="1"/>
                                <m:mcJc m:val="center"/>
                              </m:mcPr>
                            </m:mc>
                          </m:mcs>
                          <m:ctrlPr>
                            <a:rPr lang="en-US" altLang="ja-JP" sz="2400" i="1">
                              <a:latin typeface="Cambria Math" panose="02040503050406030204" pitchFamily="18" charset="0"/>
                            </a:rPr>
                          </m:ctrlPr>
                        </m:mPr>
                        <m:mr>
                          <m:e>
                            <m:r>
                              <m:rPr>
                                <m:brk m:alnAt="7"/>
                              </m:rPr>
                              <a:rPr lang="en-US" altLang="ja-JP" sz="2400" b="0" i="1" smtClean="0">
                                <a:latin typeface="Cambria Math" panose="02040503050406030204" pitchFamily="18" charset="0"/>
                              </a:rPr>
                              <m:t>−</m:t>
                            </m:r>
                            <m:r>
                              <a:rPr lang="en-US" altLang="ja-JP" sz="2400" b="0" i="1" smtClean="0">
                                <a:latin typeface="Cambria Math" panose="02040503050406030204" pitchFamily="18" charset="0"/>
                              </a:rPr>
                              <m:t>1</m:t>
                            </m:r>
                            <m:r>
                              <a:rPr lang="en-US" altLang="ja-JP" sz="2400" i="1">
                                <a:latin typeface="Cambria Math" panose="02040503050406030204" pitchFamily="18" charset="0"/>
                              </a:rPr>
                              <m:t>≤</m:t>
                            </m:r>
                            <m:r>
                              <a:rPr lang="en-US" altLang="ja-JP" sz="2400" i="1">
                                <a:latin typeface="Cambria Math" panose="02040503050406030204" pitchFamily="18" charset="0"/>
                              </a:rPr>
                              <m:t>𝑥</m:t>
                            </m:r>
                            <m:r>
                              <a:rPr lang="en-US" altLang="ja-JP" sz="2400" i="1">
                                <a:latin typeface="Cambria Math" panose="02040503050406030204" pitchFamily="18" charset="0"/>
                              </a:rPr>
                              <m:t>≤0</m:t>
                            </m:r>
                          </m:e>
                        </m:mr>
                        <m:mr>
                          <m:e>
                            <m:r>
                              <a:rPr lang="en-US" altLang="ja-JP" sz="2400" i="1">
                                <a:latin typeface="Cambria Math" panose="02040503050406030204" pitchFamily="18" charset="0"/>
                              </a:rPr>
                              <m:t>0≤</m:t>
                            </m:r>
                            <m:r>
                              <a:rPr lang="en-US" altLang="ja-JP" sz="2400" i="1">
                                <a:latin typeface="Cambria Math" panose="02040503050406030204" pitchFamily="18" charset="0"/>
                              </a:rPr>
                              <m:t>𝑥</m:t>
                            </m:r>
                            <m:r>
                              <a:rPr lang="en-US" altLang="ja-JP" sz="2400" i="1">
                                <a:latin typeface="Cambria Math" panose="02040503050406030204" pitchFamily="18" charset="0"/>
                              </a:rPr>
                              <m:t>≤1</m:t>
                            </m:r>
                          </m:e>
                        </m:mr>
                        <m:mr>
                          <m:e>
                            <m:r>
                              <a:rPr lang="en-US" altLang="ja-JP" sz="2400" i="1">
                                <a:latin typeface="Cambria Math" panose="02040503050406030204" pitchFamily="18" charset="0"/>
                              </a:rPr>
                              <m:t>1≤</m:t>
                            </m:r>
                            <m:r>
                              <a:rPr lang="en-US" altLang="ja-JP" sz="2400" i="1">
                                <a:latin typeface="Cambria Math" panose="02040503050406030204" pitchFamily="18" charset="0"/>
                              </a:rPr>
                              <m:t>𝑥</m:t>
                            </m:r>
                            <m:r>
                              <a:rPr lang="en-US" altLang="ja-JP" sz="2400" i="1">
                                <a:latin typeface="Cambria Math" panose="02040503050406030204" pitchFamily="18" charset="0"/>
                              </a:rPr>
                              <m:t>≤2</m:t>
                            </m:r>
                          </m:e>
                        </m:mr>
                      </m:m>
                    </m:oMath>
                  </m:oMathPara>
                </a14:m>
                <a:endParaRPr lang="en-US" altLang="ja-JP" sz="2400" dirty="0">
                  <a:latin typeface="メイリオ" panose="020B0604030504040204" pitchFamily="50" charset="-128"/>
                </a:endParaRPr>
              </a:p>
            </p:txBody>
          </p:sp>
        </mc:Choice>
        <mc:Fallback xmlns="">
          <p:sp>
            <p:nvSpPr>
              <p:cNvPr id="30" name="正方形/長方形 29"/>
              <p:cNvSpPr>
                <a:spLocks noRot="1" noChangeAspect="1" noMove="1" noResize="1" noEditPoints="1" noAdjustHandles="1" noChangeArrowheads="1" noChangeShapeType="1" noTextEdit="1"/>
              </p:cNvSpPr>
              <p:nvPr/>
            </p:nvSpPr>
            <p:spPr>
              <a:xfrm>
                <a:off x="1954029" y="2737291"/>
                <a:ext cx="7515455" cy="1459887"/>
              </a:xfrm>
              <a:prstGeom prst="rect">
                <a:avLst/>
              </a:prstGeom>
              <a:blipFill>
                <a:blip r:embed="rId3"/>
                <a:stretch>
                  <a:fillRect/>
                </a:stretch>
              </a:blipFill>
            </p:spPr>
            <p:txBody>
              <a:bodyPr/>
              <a:lstStyle/>
              <a:p>
                <a:r>
                  <a:rPr lang="ja-JP" altLang="en-US">
                    <a:noFill/>
                  </a:rPr>
                  <a:t> </a:t>
                </a:r>
              </a:p>
            </p:txBody>
          </p:sp>
        </mc:Fallback>
      </mc:AlternateContent>
      <p:grpSp>
        <p:nvGrpSpPr>
          <p:cNvPr id="19" name="グループ化 18"/>
          <p:cNvGrpSpPr/>
          <p:nvPr/>
        </p:nvGrpSpPr>
        <p:grpSpPr>
          <a:xfrm>
            <a:off x="7174981" y="4870477"/>
            <a:ext cx="4298878" cy="1922945"/>
            <a:chOff x="3843695" y="4870477"/>
            <a:chExt cx="4298878" cy="1922945"/>
          </a:xfrm>
        </p:grpSpPr>
        <p:grpSp>
          <p:nvGrpSpPr>
            <p:cNvPr id="31" name="グループ化 30"/>
            <p:cNvGrpSpPr/>
            <p:nvPr/>
          </p:nvGrpSpPr>
          <p:grpSpPr>
            <a:xfrm>
              <a:off x="3843695" y="4870477"/>
              <a:ext cx="4298878" cy="1585428"/>
              <a:chOff x="385855" y="3808429"/>
              <a:chExt cx="3369287" cy="1748602"/>
            </a:xfrm>
          </p:grpSpPr>
          <p:cxnSp>
            <p:nvCxnSpPr>
              <p:cNvPr id="32" name="直線矢印コネクタ 31"/>
              <p:cNvCxnSpPr/>
              <p:nvPr/>
            </p:nvCxnSpPr>
            <p:spPr>
              <a:xfrm>
                <a:off x="385855" y="5471114"/>
                <a:ext cx="336928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V="1">
                <a:off x="1952866" y="3808429"/>
                <a:ext cx="0" cy="1748602"/>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flipV="1">
                <a:off x="1128963" y="3808429"/>
                <a:ext cx="0" cy="1748602"/>
              </a:xfrm>
              <a:prstGeom prst="straightConnector1">
                <a:avLst/>
              </a:prstGeom>
              <a:ln w="28575">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flipV="1">
                <a:off x="2776769" y="3808429"/>
                <a:ext cx="0" cy="1748602"/>
              </a:xfrm>
              <a:prstGeom prst="straightConnector1">
                <a:avLst/>
              </a:prstGeom>
              <a:ln w="28575">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flipV="1">
                <a:off x="3600672" y="3808429"/>
                <a:ext cx="0" cy="1748602"/>
              </a:xfrm>
              <a:prstGeom prst="straightConnector1">
                <a:avLst/>
              </a:prstGeom>
              <a:ln w="28575">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grpSp>
        <p:sp>
          <p:nvSpPr>
            <p:cNvPr id="40" name="正方形/長方形 39"/>
            <p:cNvSpPr/>
            <p:nvPr/>
          </p:nvSpPr>
          <p:spPr>
            <a:xfrm>
              <a:off x="6737011" y="6393312"/>
              <a:ext cx="314510" cy="400110"/>
            </a:xfrm>
            <a:prstGeom prst="rect">
              <a:avLst/>
            </a:prstGeom>
          </p:spPr>
          <p:txBody>
            <a:bodyPr wrap="none">
              <a:spAutoFit/>
            </a:bodyPr>
            <a:lstStyle/>
            <a:p>
              <a:r>
                <a:rPr lang="en-US" altLang="ja-JP" sz="2000" dirty="0"/>
                <a:t>1</a:t>
              </a:r>
              <a:endParaRPr lang="ja-JP" altLang="en-US" sz="2000" dirty="0"/>
            </a:p>
          </p:txBody>
        </p:sp>
        <p:sp>
          <p:nvSpPr>
            <p:cNvPr id="15" name="フリーフォーム 14"/>
            <p:cNvSpPr/>
            <p:nvPr/>
          </p:nvSpPr>
          <p:spPr>
            <a:xfrm>
              <a:off x="4792980" y="5406390"/>
              <a:ext cx="1032510" cy="956310"/>
            </a:xfrm>
            <a:custGeom>
              <a:avLst/>
              <a:gdLst>
                <a:gd name="connsiteX0" fmla="*/ 0 w 1032510"/>
                <a:gd name="connsiteY0" fmla="*/ 956310 h 956310"/>
                <a:gd name="connsiteX1" fmla="*/ 1032510 w 1032510"/>
                <a:gd name="connsiteY1" fmla="*/ 0 h 956310"/>
                <a:gd name="connsiteX0" fmla="*/ 0 w 1032510"/>
                <a:gd name="connsiteY0" fmla="*/ 956310 h 956310"/>
                <a:gd name="connsiteX1" fmla="*/ 1032510 w 1032510"/>
                <a:gd name="connsiteY1" fmla="*/ 0 h 956310"/>
                <a:gd name="connsiteX0" fmla="*/ 0 w 1032510"/>
                <a:gd name="connsiteY0" fmla="*/ 956310 h 956310"/>
                <a:gd name="connsiteX1" fmla="*/ 1032510 w 1032510"/>
                <a:gd name="connsiteY1" fmla="*/ 0 h 956310"/>
              </a:gdLst>
              <a:ahLst/>
              <a:cxnLst>
                <a:cxn ang="0">
                  <a:pos x="connsiteX0" y="connsiteY0"/>
                </a:cxn>
                <a:cxn ang="0">
                  <a:pos x="connsiteX1" y="connsiteY1"/>
                </a:cxn>
              </a:cxnLst>
              <a:rect l="l" t="t" r="r" b="b"/>
              <a:pathLst>
                <a:path w="1032510" h="956310">
                  <a:moveTo>
                    <a:pt x="0" y="956310"/>
                  </a:moveTo>
                  <a:cubicBezTo>
                    <a:pt x="515620" y="942340"/>
                    <a:pt x="1023620" y="501650"/>
                    <a:pt x="1032510" y="0"/>
                  </a:cubicBezTo>
                </a:path>
              </a:pathLst>
            </a:custGeom>
            <a:no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a:off x="5843047" y="5387340"/>
              <a:ext cx="1051219" cy="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sp>
          <p:nvSpPr>
            <p:cNvPr id="88" name="フリーフォーム 87"/>
            <p:cNvSpPr/>
            <p:nvPr/>
          </p:nvSpPr>
          <p:spPr>
            <a:xfrm flipV="1">
              <a:off x="6894266" y="5387340"/>
              <a:ext cx="1032510" cy="990666"/>
            </a:xfrm>
            <a:custGeom>
              <a:avLst/>
              <a:gdLst>
                <a:gd name="connsiteX0" fmla="*/ 0 w 1032510"/>
                <a:gd name="connsiteY0" fmla="*/ 956310 h 956310"/>
                <a:gd name="connsiteX1" fmla="*/ 1032510 w 1032510"/>
                <a:gd name="connsiteY1" fmla="*/ 0 h 956310"/>
                <a:gd name="connsiteX0" fmla="*/ 0 w 1032510"/>
                <a:gd name="connsiteY0" fmla="*/ 956310 h 956310"/>
                <a:gd name="connsiteX1" fmla="*/ 1032510 w 1032510"/>
                <a:gd name="connsiteY1" fmla="*/ 0 h 956310"/>
                <a:gd name="connsiteX0" fmla="*/ 0 w 1032510"/>
                <a:gd name="connsiteY0" fmla="*/ 956310 h 956310"/>
                <a:gd name="connsiteX1" fmla="*/ 1032510 w 1032510"/>
                <a:gd name="connsiteY1" fmla="*/ 0 h 956310"/>
              </a:gdLst>
              <a:ahLst/>
              <a:cxnLst>
                <a:cxn ang="0">
                  <a:pos x="connsiteX0" y="connsiteY0"/>
                </a:cxn>
                <a:cxn ang="0">
                  <a:pos x="connsiteX1" y="connsiteY1"/>
                </a:cxn>
              </a:cxnLst>
              <a:rect l="l" t="t" r="r" b="b"/>
              <a:pathLst>
                <a:path w="1032510" h="956310">
                  <a:moveTo>
                    <a:pt x="0" y="956310"/>
                  </a:moveTo>
                  <a:cubicBezTo>
                    <a:pt x="515620" y="942340"/>
                    <a:pt x="1023620" y="501650"/>
                    <a:pt x="1032510" y="0"/>
                  </a:cubicBezTo>
                </a:path>
              </a:pathLst>
            </a:custGeom>
            <a:no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p:nvPr/>
          </p:nvSpPr>
          <p:spPr>
            <a:xfrm>
              <a:off x="7788229" y="6393312"/>
              <a:ext cx="314510" cy="400110"/>
            </a:xfrm>
            <a:prstGeom prst="rect">
              <a:avLst/>
            </a:prstGeom>
          </p:spPr>
          <p:txBody>
            <a:bodyPr wrap="none">
              <a:spAutoFit/>
            </a:bodyPr>
            <a:lstStyle/>
            <a:p>
              <a:r>
                <a:rPr lang="en-US" altLang="ja-JP" sz="2000" dirty="0"/>
                <a:t>2</a:t>
              </a:r>
              <a:endParaRPr lang="ja-JP" altLang="en-US" sz="2000" dirty="0"/>
            </a:p>
          </p:txBody>
        </p:sp>
        <p:sp>
          <p:nvSpPr>
            <p:cNvPr id="90" name="正方形/長方形 89"/>
            <p:cNvSpPr/>
            <p:nvPr/>
          </p:nvSpPr>
          <p:spPr>
            <a:xfrm>
              <a:off x="5678624" y="6393312"/>
              <a:ext cx="314510" cy="400110"/>
            </a:xfrm>
            <a:prstGeom prst="rect">
              <a:avLst/>
            </a:prstGeom>
          </p:spPr>
          <p:txBody>
            <a:bodyPr wrap="none">
              <a:spAutoFit/>
            </a:bodyPr>
            <a:lstStyle/>
            <a:p>
              <a:r>
                <a:rPr lang="en-US" altLang="ja-JP" sz="2000" dirty="0"/>
                <a:t>0</a:t>
              </a:r>
              <a:endParaRPr lang="ja-JP" altLang="en-US" sz="2000" dirty="0"/>
            </a:p>
          </p:txBody>
        </p:sp>
        <p:sp>
          <p:nvSpPr>
            <p:cNvPr id="91" name="正方形/長方形 90"/>
            <p:cNvSpPr/>
            <p:nvPr/>
          </p:nvSpPr>
          <p:spPr>
            <a:xfrm>
              <a:off x="4634573" y="6393312"/>
              <a:ext cx="393056" cy="400110"/>
            </a:xfrm>
            <a:prstGeom prst="rect">
              <a:avLst/>
            </a:prstGeom>
          </p:spPr>
          <p:txBody>
            <a:bodyPr wrap="none">
              <a:spAutoFit/>
            </a:bodyPr>
            <a:lstStyle/>
            <a:p>
              <a:r>
                <a:rPr lang="en-US" altLang="ja-JP" sz="2000" dirty="0"/>
                <a:t>-1</a:t>
              </a:r>
              <a:endParaRPr lang="ja-JP" altLang="en-US" sz="2000" dirty="0"/>
            </a:p>
          </p:txBody>
        </p:sp>
      </p:grpSp>
      <p:grpSp>
        <p:nvGrpSpPr>
          <p:cNvPr id="92" name="グループ化 91"/>
          <p:cNvGrpSpPr/>
          <p:nvPr/>
        </p:nvGrpSpPr>
        <p:grpSpPr>
          <a:xfrm>
            <a:off x="931145" y="4649029"/>
            <a:ext cx="4298878" cy="1806876"/>
            <a:chOff x="385855" y="3808429"/>
            <a:chExt cx="3369287" cy="1748602"/>
          </a:xfrm>
        </p:grpSpPr>
        <p:cxnSp>
          <p:nvCxnSpPr>
            <p:cNvPr id="93" name="直線矢印コネクタ 92"/>
            <p:cNvCxnSpPr/>
            <p:nvPr/>
          </p:nvCxnSpPr>
          <p:spPr>
            <a:xfrm>
              <a:off x="385855" y="5471114"/>
              <a:ext cx="336928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4" name="直線矢印コネクタ 93"/>
            <p:cNvCxnSpPr/>
            <p:nvPr/>
          </p:nvCxnSpPr>
          <p:spPr>
            <a:xfrm flipV="1">
              <a:off x="2080889" y="3808429"/>
              <a:ext cx="0" cy="1748602"/>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cxnSp>
        <p:nvCxnSpPr>
          <p:cNvPr id="95" name="直線矢印コネクタ 94"/>
          <p:cNvCxnSpPr/>
          <p:nvPr/>
        </p:nvCxnSpPr>
        <p:spPr>
          <a:xfrm flipV="1">
            <a:off x="2582676" y="4987073"/>
            <a:ext cx="0" cy="1579177"/>
          </a:xfrm>
          <a:prstGeom prst="straightConnector1">
            <a:avLst/>
          </a:prstGeom>
          <a:ln w="25400">
            <a:solidFill>
              <a:srgbClr val="00B050"/>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96" name="フリーフォーム 95"/>
          <p:cNvSpPr/>
          <p:nvPr/>
        </p:nvSpPr>
        <p:spPr>
          <a:xfrm>
            <a:off x="2110382" y="5263134"/>
            <a:ext cx="1967696" cy="1111169"/>
          </a:xfrm>
          <a:custGeom>
            <a:avLst/>
            <a:gdLst>
              <a:gd name="connsiteX0" fmla="*/ 0 w 1967696"/>
              <a:gd name="connsiteY0" fmla="*/ 1111169 h 1111169"/>
              <a:gd name="connsiteX1" fmla="*/ 0 w 1967696"/>
              <a:gd name="connsiteY1" fmla="*/ 0 h 1111169"/>
              <a:gd name="connsiteX2" fmla="*/ 1967696 w 1967696"/>
              <a:gd name="connsiteY2" fmla="*/ 0 h 1111169"/>
              <a:gd name="connsiteX3" fmla="*/ 1967696 w 1967696"/>
              <a:gd name="connsiteY3" fmla="*/ 1099594 h 1111169"/>
            </a:gdLst>
            <a:ahLst/>
            <a:cxnLst>
              <a:cxn ang="0">
                <a:pos x="connsiteX0" y="connsiteY0"/>
              </a:cxn>
              <a:cxn ang="0">
                <a:pos x="connsiteX1" y="connsiteY1"/>
              </a:cxn>
              <a:cxn ang="0">
                <a:pos x="connsiteX2" y="connsiteY2"/>
              </a:cxn>
              <a:cxn ang="0">
                <a:pos x="connsiteX3" y="connsiteY3"/>
              </a:cxn>
            </a:cxnLst>
            <a:rect l="l" t="t" r="r" b="b"/>
            <a:pathLst>
              <a:path w="1967696" h="1111169">
                <a:moveTo>
                  <a:pt x="0" y="1111169"/>
                </a:moveTo>
                <a:lnTo>
                  <a:pt x="0" y="0"/>
                </a:lnTo>
                <a:lnTo>
                  <a:pt x="1967696" y="0"/>
                </a:lnTo>
                <a:lnTo>
                  <a:pt x="1967696" y="1099594"/>
                </a:lnTo>
              </a:path>
            </a:pathLst>
          </a:cu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1889407" y="6307734"/>
            <a:ext cx="393056" cy="400110"/>
          </a:xfrm>
          <a:prstGeom prst="rect">
            <a:avLst/>
          </a:prstGeom>
        </p:spPr>
        <p:txBody>
          <a:bodyPr wrap="none">
            <a:spAutoFit/>
          </a:bodyPr>
          <a:lstStyle/>
          <a:p>
            <a:r>
              <a:rPr lang="en-US" altLang="ja-JP" sz="2000" dirty="0"/>
              <a:t>-1</a:t>
            </a:r>
            <a:endParaRPr lang="ja-JP" altLang="en-US" sz="2000" dirty="0"/>
          </a:p>
        </p:txBody>
      </p:sp>
      <p:sp>
        <p:nvSpPr>
          <p:cNvPr id="98" name="正方形/長方形 97"/>
          <p:cNvSpPr/>
          <p:nvPr/>
        </p:nvSpPr>
        <p:spPr>
          <a:xfrm>
            <a:off x="3920433" y="6307734"/>
            <a:ext cx="314510" cy="400110"/>
          </a:xfrm>
          <a:prstGeom prst="rect">
            <a:avLst/>
          </a:prstGeom>
        </p:spPr>
        <p:txBody>
          <a:bodyPr wrap="none">
            <a:spAutoFit/>
          </a:bodyPr>
          <a:lstStyle/>
          <a:p>
            <a:r>
              <a:rPr lang="en-US" altLang="ja-JP" sz="2000" dirty="0"/>
              <a:t>1</a:t>
            </a:r>
            <a:endParaRPr lang="ja-JP" altLang="en-US" sz="2000" dirty="0"/>
          </a:p>
        </p:txBody>
      </p:sp>
      <p:sp>
        <p:nvSpPr>
          <p:cNvPr id="99" name="フリーフォーム 98"/>
          <p:cNvSpPr/>
          <p:nvPr/>
        </p:nvSpPr>
        <p:spPr>
          <a:xfrm>
            <a:off x="3623552" y="5270091"/>
            <a:ext cx="1099594" cy="1053295"/>
          </a:xfrm>
          <a:custGeom>
            <a:avLst/>
            <a:gdLst>
              <a:gd name="connsiteX0" fmla="*/ 1099594 w 1099594"/>
              <a:gd name="connsiteY0" fmla="*/ 1053295 h 1053295"/>
              <a:gd name="connsiteX1" fmla="*/ 1099594 w 1099594"/>
              <a:gd name="connsiteY1" fmla="*/ 1053295 h 1053295"/>
              <a:gd name="connsiteX2" fmla="*/ 844951 w 1099594"/>
              <a:gd name="connsiteY2" fmla="*/ 844951 h 1053295"/>
              <a:gd name="connsiteX3" fmla="*/ 0 w 1099594"/>
              <a:gd name="connsiteY3" fmla="*/ 0 h 1053295"/>
              <a:gd name="connsiteX4" fmla="*/ 0 w 1099594"/>
              <a:gd name="connsiteY4" fmla="*/ 1006996 h 1053295"/>
              <a:gd name="connsiteX5" fmla="*/ 0 w 1099594"/>
              <a:gd name="connsiteY5" fmla="*/ 972272 h 1053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9594" h="1053295">
                <a:moveTo>
                  <a:pt x="1099594" y="1053295"/>
                </a:moveTo>
                <a:lnTo>
                  <a:pt x="1099594" y="1053295"/>
                </a:lnTo>
                <a:lnTo>
                  <a:pt x="844951" y="844951"/>
                </a:lnTo>
                <a:lnTo>
                  <a:pt x="0" y="0"/>
                </a:lnTo>
                <a:lnTo>
                  <a:pt x="0" y="1006996"/>
                </a:lnTo>
                <a:lnTo>
                  <a:pt x="0" y="972272"/>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00" name="正方形/長方形 99"/>
              <p:cNvSpPr/>
              <p:nvPr/>
            </p:nvSpPr>
            <p:spPr>
              <a:xfrm>
                <a:off x="946141" y="4973446"/>
                <a:ext cx="10773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smtClean="0">
                          <a:latin typeface="Cambria Math" panose="02040503050406030204" pitchFamily="18" charset="0"/>
                        </a:rPr>
                        <m:t>𝑔</m:t>
                      </m:r>
                      <m:d>
                        <m:dPr>
                          <m:ctrlPr>
                            <a:rPr lang="en-US" altLang="ja-JP" i="1">
                              <a:latin typeface="Cambria Math" panose="02040503050406030204" pitchFamily="18" charset="0"/>
                            </a:rPr>
                          </m:ctrlPr>
                        </m:dPr>
                        <m:e>
                          <m:r>
                            <a:rPr lang="en-US" altLang="ja-JP" i="1">
                              <a:latin typeface="Cambria Math" panose="02040503050406030204" pitchFamily="18" charset="0"/>
                            </a:rPr>
                            <m:t>𝑥</m:t>
                          </m:r>
                          <m:r>
                            <a:rPr lang="en-US" altLang="ja-JP" b="0" i="1" smtClean="0">
                              <a:latin typeface="Cambria Math" panose="02040503050406030204" pitchFamily="18" charset="0"/>
                            </a:rPr>
                            <m:t>−</m:t>
                          </m:r>
                          <m:r>
                            <a:rPr lang="en-US" altLang="ja-JP" b="0" i="1" smtClean="0">
                              <a:latin typeface="Cambria Math" panose="02040503050406030204" pitchFamily="18" charset="0"/>
                            </a:rPr>
                            <m:t>𝑡</m:t>
                          </m:r>
                        </m:e>
                      </m:d>
                    </m:oMath>
                  </m:oMathPara>
                </a14:m>
                <a:endParaRPr lang="ja-JP" altLang="en-US" dirty="0"/>
              </a:p>
            </p:txBody>
          </p:sp>
        </mc:Choice>
        <mc:Fallback xmlns="">
          <p:sp>
            <p:nvSpPr>
              <p:cNvPr id="100" name="正方形/長方形 99"/>
              <p:cNvSpPr>
                <a:spLocks noRot="1" noChangeAspect="1" noMove="1" noResize="1" noEditPoints="1" noAdjustHandles="1" noChangeArrowheads="1" noChangeShapeType="1" noTextEdit="1"/>
              </p:cNvSpPr>
              <p:nvPr/>
            </p:nvSpPr>
            <p:spPr>
              <a:xfrm>
                <a:off x="946141" y="4973446"/>
                <a:ext cx="1077346" cy="369332"/>
              </a:xfrm>
              <a:prstGeom prst="rect">
                <a:avLst/>
              </a:prstGeom>
              <a:blipFill>
                <a:blip r:embed="rId7"/>
                <a:stretch>
                  <a:fillRect b="-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1" name="正方形/長方形 100"/>
              <p:cNvSpPr/>
              <p:nvPr/>
            </p:nvSpPr>
            <p:spPr>
              <a:xfrm>
                <a:off x="3322638" y="4900759"/>
                <a:ext cx="6595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𝑓</m:t>
                      </m:r>
                      <m:d>
                        <m:dPr>
                          <m:ctrlPr>
                            <a:rPr lang="en-US" altLang="ja-JP" i="1">
                              <a:latin typeface="Cambria Math" panose="02040503050406030204" pitchFamily="18" charset="0"/>
                            </a:rPr>
                          </m:ctrlPr>
                        </m:dPr>
                        <m:e>
                          <m:r>
                            <a:rPr lang="en-US" altLang="ja-JP" i="1">
                              <a:latin typeface="Cambria Math" panose="02040503050406030204" pitchFamily="18" charset="0"/>
                            </a:rPr>
                            <m:t>𝑡</m:t>
                          </m:r>
                        </m:e>
                      </m:d>
                    </m:oMath>
                  </m:oMathPara>
                </a14:m>
                <a:endParaRPr lang="ja-JP" altLang="en-US" dirty="0"/>
              </a:p>
            </p:txBody>
          </p:sp>
        </mc:Choice>
        <mc:Fallback xmlns="">
          <p:sp>
            <p:nvSpPr>
              <p:cNvPr id="101" name="正方形/長方形 100"/>
              <p:cNvSpPr>
                <a:spLocks noRot="1" noChangeAspect="1" noMove="1" noResize="1" noEditPoints="1" noAdjustHandles="1" noChangeArrowheads="1" noChangeShapeType="1" noTextEdit="1"/>
              </p:cNvSpPr>
              <p:nvPr/>
            </p:nvSpPr>
            <p:spPr>
              <a:xfrm>
                <a:off x="3322638" y="4900759"/>
                <a:ext cx="659540" cy="369332"/>
              </a:xfrm>
              <a:prstGeom prst="rect">
                <a:avLst/>
              </a:prstGeom>
              <a:blipFill>
                <a:blip r:embed="rId8"/>
                <a:stretch>
                  <a:fillRect b="-1147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2" name="正方形/長方形 101"/>
              <p:cNvSpPr/>
              <p:nvPr/>
            </p:nvSpPr>
            <p:spPr>
              <a:xfrm>
                <a:off x="4786778" y="5944011"/>
                <a:ext cx="41626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i="1">
                          <a:latin typeface="Cambria Math" panose="02040503050406030204" pitchFamily="18" charset="0"/>
                        </a:rPr>
                        <m:t>𝑡</m:t>
                      </m:r>
                    </m:oMath>
                  </m:oMathPara>
                </a14:m>
                <a:endParaRPr lang="ja-JP" altLang="en-US" sz="2800" dirty="0"/>
              </a:p>
            </p:txBody>
          </p:sp>
        </mc:Choice>
        <mc:Fallback xmlns="">
          <p:sp>
            <p:nvSpPr>
              <p:cNvPr id="102" name="正方形/長方形 101"/>
              <p:cNvSpPr>
                <a:spLocks noRot="1" noChangeAspect="1" noMove="1" noResize="1" noEditPoints="1" noAdjustHandles="1" noChangeArrowheads="1" noChangeShapeType="1" noTextEdit="1"/>
              </p:cNvSpPr>
              <p:nvPr/>
            </p:nvSpPr>
            <p:spPr>
              <a:xfrm>
                <a:off x="4786778" y="5944011"/>
                <a:ext cx="416268" cy="523220"/>
              </a:xfrm>
              <a:prstGeom prst="rect">
                <a:avLst/>
              </a:prstGeom>
              <a:blipFill>
                <a:blip r:embed="rId9"/>
                <a:stretch>
                  <a:fillRect/>
                </a:stretch>
              </a:blipFill>
            </p:spPr>
            <p:txBody>
              <a:bodyPr/>
              <a:lstStyle/>
              <a:p>
                <a:r>
                  <a:rPr lang="ja-JP" altLang="en-US">
                    <a:noFill/>
                  </a:rPr>
                  <a:t> </a:t>
                </a:r>
              </a:p>
            </p:txBody>
          </p:sp>
        </mc:Fallback>
      </mc:AlternateContent>
      <p:sp>
        <p:nvSpPr>
          <p:cNvPr id="22" name="右矢印 21"/>
          <p:cNvSpPr/>
          <p:nvPr/>
        </p:nvSpPr>
        <p:spPr>
          <a:xfrm>
            <a:off x="1296269" y="5801690"/>
            <a:ext cx="392444" cy="3054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03" name="正方形/長方形 102"/>
              <p:cNvSpPr/>
              <p:nvPr/>
            </p:nvSpPr>
            <p:spPr>
              <a:xfrm>
                <a:off x="11340768" y="5944011"/>
                <a:ext cx="46807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rPr>
                        <m:t>𝑥</m:t>
                      </m:r>
                    </m:oMath>
                  </m:oMathPara>
                </a14:m>
                <a:endParaRPr lang="ja-JP" altLang="en-US" sz="2800" dirty="0"/>
              </a:p>
            </p:txBody>
          </p:sp>
        </mc:Choice>
        <mc:Fallback xmlns="">
          <p:sp>
            <p:nvSpPr>
              <p:cNvPr id="103" name="正方形/長方形 102"/>
              <p:cNvSpPr>
                <a:spLocks noRot="1" noChangeAspect="1" noMove="1" noResize="1" noEditPoints="1" noAdjustHandles="1" noChangeArrowheads="1" noChangeShapeType="1" noTextEdit="1"/>
              </p:cNvSpPr>
              <p:nvPr/>
            </p:nvSpPr>
            <p:spPr>
              <a:xfrm>
                <a:off x="11340768" y="5944011"/>
                <a:ext cx="468077" cy="523220"/>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正方形/長方形 22"/>
              <p:cNvSpPr/>
              <p:nvPr/>
            </p:nvSpPr>
            <p:spPr>
              <a:xfrm>
                <a:off x="8806585" y="4242221"/>
                <a:ext cx="206716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3200" i="1">
                              <a:latin typeface="Cambria Math" panose="02040503050406030204" pitchFamily="18" charset="0"/>
                            </a:rPr>
                          </m:ctrlPr>
                        </m:dPr>
                        <m:e>
                          <m:r>
                            <a:rPr lang="en-US" altLang="ja-JP" sz="3200" i="1">
                              <a:latin typeface="Cambria Math" panose="02040503050406030204" pitchFamily="18" charset="0"/>
                            </a:rPr>
                            <m:t>𝑓</m:t>
                          </m:r>
                          <m:r>
                            <a:rPr lang="en-US" altLang="ja-JP" sz="3200" i="1">
                              <a:latin typeface="Cambria Math" panose="02040503050406030204" pitchFamily="18" charset="0"/>
                            </a:rPr>
                            <m:t>∗</m:t>
                          </m:r>
                          <m:r>
                            <a:rPr lang="en-US" altLang="ja-JP" sz="3200" i="1">
                              <a:latin typeface="Cambria Math" panose="02040503050406030204" pitchFamily="18" charset="0"/>
                            </a:rPr>
                            <m:t>𝑔</m:t>
                          </m:r>
                        </m:e>
                      </m:d>
                      <m:d>
                        <m:dPr>
                          <m:ctrlPr>
                            <a:rPr lang="en-US" altLang="ja-JP" sz="3200" i="1">
                              <a:latin typeface="Cambria Math" panose="02040503050406030204" pitchFamily="18" charset="0"/>
                            </a:rPr>
                          </m:ctrlPr>
                        </m:dPr>
                        <m:e>
                          <m:r>
                            <a:rPr lang="en-US" altLang="ja-JP" sz="3200" i="1">
                              <a:latin typeface="Cambria Math" panose="02040503050406030204" pitchFamily="18" charset="0"/>
                            </a:rPr>
                            <m:t>𝑥</m:t>
                          </m:r>
                        </m:e>
                      </m:d>
                    </m:oMath>
                  </m:oMathPara>
                </a14:m>
                <a:endParaRPr lang="ja-JP" altLang="en-US" sz="3200" dirty="0"/>
              </a:p>
            </p:txBody>
          </p:sp>
        </mc:Choice>
        <mc:Fallback xmlns="">
          <p:sp>
            <p:nvSpPr>
              <p:cNvPr id="23" name="正方形/長方形 22"/>
              <p:cNvSpPr>
                <a:spLocks noRot="1" noChangeAspect="1" noMove="1" noResize="1" noEditPoints="1" noAdjustHandles="1" noChangeArrowheads="1" noChangeShapeType="1" noTextEdit="1"/>
              </p:cNvSpPr>
              <p:nvPr/>
            </p:nvSpPr>
            <p:spPr>
              <a:xfrm>
                <a:off x="8806585" y="4242221"/>
                <a:ext cx="2067169" cy="584775"/>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5" name="テキスト ボックス 54"/>
              <p:cNvSpPr txBox="1"/>
              <p:nvPr/>
            </p:nvSpPr>
            <p:spPr>
              <a:xfrm>
                <a:off x="317491" y="1210267"/>
                <a:ext cx="3802066" cy="756426"/>
              </a:xfrm>
              <a:prstGeom prst="rect">
                <a:avLst/>
              </a:prstGeom>
              <a:solidFill>
                <a:schemeClr val="accent4">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𝑓</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𝑔</m:t>
                          </m:r>
                        </m:e>
                      </m:d>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𝑥</m:t>
                          </m:r>
                        </m:e>
                      </m:d>
                      <m:r>
                        <a:rPr lang="en-US" altLang="ja-JP" sz="2000" b="0" i="1" smtClean="0">
                          <a:latin typeface="Cambria Math" panose="02040503050406030204" pitchFamily="18" charset="0"/>
                        </a:rPr>
                        <m:t>=</m:t>
                      </m:r>
                      <m:nary>
                        <m:naryPr>
                          <m:ctrlPr>
                            <a:rPr lang="en-US" altLang="ja-JP" sz="2000" b="0" i="1" smtClean="0">
                              <a:latin typeface="Cambria Math" panose="02040503050406030204" pitchFamily="18" charset="0"/>
                            </a:rPr>
                          </m:ctrlPr>
                        </m:naryPr>
                        <m:sub>
                          <m:r>
                            <m:rPr>
                              <m:brk m:alnAt="23"/>
                            </m:rPr>
                            <a:rPr lang="en-US" altLang="ja-JP" sz="2000" b="0" i="1" smtClean="0">
                              <a:latin typeface="Cambria Math" panose="02040503050406030204" pitchFamily="18" charset="0"/>
                            </a:rPr>
                            <m:t>−</m:t>
                          </m:r>
                          <m:r>
                            <a:rPr lang="en-US" altLang="ja-JP" sz="2000" b="0" i="1" smtClean="0">
                              <a:latin typeface="Cambria Math" panose="02040503050406030204" pitchFamily="18" charset="0"/>
                            </a:rPr>
                            <m:t>∞</m:t>
                          </m:r>
                        </m:sub>
                        <m:sup>
                          <m:r>
                            <a:rPr lang="en-US" altLang="ja-JP" sz="2000" i="1">
                              <a:latin typeface="Cambria Math" panose="02040503050406030204" pitchFamily="18" charset="0"/>
                            </a:rPr>
                            <m:t>∞</m:t>
                          </m:r>
                        </m:sup>
                        <m:e>
                          <m:r>
                            <a:rPr lang="en-US" altLang="ja-JP" sz="2000" b="0" i="1" smtClean="0">
                              <a:latin typeface="Cambria Math" panose="02040503050406030204" pitchFamily="18" charset="0"/>
                            </a:rPr>
                            <m:t>𝑓</m:t>
                          </m:r>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𝑡</m:t>
                              </m:r>
                            </m:e>
                          </m:d>
                          <m:r>
                            <a:rPr lang="en-US" altLang="ja-JP" sz="2000" b="0" i="1" smtClean="0">
                              <a:latin typeface="Cambria Math" panose="02040503050406030204" pitchFamily="18" charset="0"/>
                            </a:rPr>
                            <m:t>𝑔</m:t>
                          </m:r>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𝑥</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𝑡</m:t>
                              </m:r>
                            </m:e>
                          </m:d>
                          <m:r>
                            <a:rPr lang="en-US" altLang="ja-JP" sz="2000" b="0" i="1" smtClean="0">
                              <a:latin typeface="Cambria Math" panose="02040503050406030204" pitchFamily="18" charset="0"/>
                            </a:rPr>
                            <m:t>𝑑𝑡</m:t>
                          </m:r>
                        </m:e>
                      </m:nary>
                    </m:oMath>
                  </m:oMathPara>
                </a14:m>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55" name="テキスト ボックス 54"/>
              <p:cNvSpPr txBox="1">
                <a:spLocks noRot="1" noChangeAspect="1" noMove="1" noResize="1" noEditPoints="1" noAdjustHandles="1" noChangeArrowheads="1" noChangeShapeType="1" noTextEdit="1"/>
              </p:cNvSpPr>
              <p:nvPr/>
            </p:nvSpPr>
            <p:spPr>
              <a:xfrm>
                <a:off x="317491" y="1210267"/>
                <a:ext cx="3802066" cy="756426"/>
              </a:xfrm>
              <a:prstGeom prst="rect">
                <a:avLst/>
              </a:prstGeom>
              <a:blipFill>
                <a:blip r:embed="rId12"/>
                <a:stretch>
                  <a:fillRect/>
                </a:stretch>
              </a:blipFill>
            </p:spPr>
            <p:txBody>
              <a:bodyPr/>
              <a:lstStyle/>
              <a:p>
                <a:r>
                  <a:rPr lang="ja-JP" altLang="en-US">
                    <a:noFill/>
                  </a:rPr>
                  <a:t> </a:t>
                </a:r>
              </a:p>
            </p:txBody>
          </p:sp>
        </mc:Fallback>
      </mc:AlternateContent>
      <p:sp>
        <p:nvSpPr>
          <p:cNvPr id="56" name="正方形/長方形 55"/>
          <p:cNvSpPr/>
          <p:nvPr/>
        </p:nvSpPr>
        <p:spPr>
          <a:xfrm>
            <a:off x="249520" y="481099"/>
            <a:ext cx="4770858" cy="830997"/>
          </a:xfrm>
          <a:prstGeom prst="rect">
            <a:avLst/>
          </a:prstGeom>
        </p:spPr>
        <p:txBody>
          <a:bodyPr wrap="none">
            <a:spAutoFit/>
          </a:bodyPr>
          <a:lstStyle/>
          <a:p>
            <a:r>
              <a:rPr lang="ja-JP" altLang="en-US" sz="2400" b="1" dirty="0">
                <a:latin typeface="メイリオ" panose="020B0604030504040204" pitchFamily="50" charset="-128"/>
                <a:ea typeface="メイリオ" panose="020B0604030504040204" pitchFamily="50" charset="-128"/>
              </a:rPr>
              <a:t>例題</a:t>
            </a:r>
            <a:r>
              <a:rPr lang="en-US" altLang="ja-JP" sz="2400" b="1" dirty="0">
                <a:latin typeface="メイリオ" panose="020B0604030504040204" pitchFamily="50" charset="-128"/>
                <a:ea typeface="メイリオ" panose="020B0604030504040204" pitchFamily="50" charset="-128"/>
              </a:rPr>
              <a:t>)</a:t>
            </a:r>
          </a:p>
          <a:p>
            <a:r>
              <a:rPr lang="en-US" altLang="ja-JP" sz="2400" dirty="0">
                <a:latin typeface="メイリオ" panose="020B0604030504040204" pitchFamily="50" charset="-128"/>
                <a:ea typeface="メイリオ" panose="020B0604030504040204" pitchFamily="50" charset="-128"/>
              </a:rPr>
              <a:t>2</a:t>
            </a:r>
            <a:r>
              <a:rPr lang="ja-JP" altLang="en-US" sz="2400" dirty="0" err="1">
                <a:latin typeface="メイリオ" panose="020B0604030504040204" pitchFamily="50" charset="-128"/>
                <a:ea typeface="メイリオ" panose="020B0604030504040204" pitchFamily="50" charset="-128"/>
              </a:rPr>
              <a:t>つの</a:t>
            </a:r>
            <a:r>
              <a:rPr lang="ja-JP" altLang="en-US" sz="2400" dirty="0">
                <a:latin typeface="メイリオ" panose="020B0604030504040204" pitchFamily="50" charset="-128"/>
                <a:ea typeface="メイリオ" panose="020B0604030504040204" pitchFamily="50" charset="-128"/>
              </a:rPr>
              <a:t>関数</a:t>
            </a:r>
            <a:r>
              <a:rPr lang="en-US" altLang="ja-JP" sz="2400" i="1" dirty="0">
                <a:latin typeface="メイリオ" panose="020B0604030504040204" pitchFamily="50" charset="-128"/>
                <a:ea typeface="メイリオ" panose="020B0604030504040204" pitchFamily="50" charset="-128"/>
              </a:rPr>
              <a:t>f g</a:t>
            </a:r>
            <a:r>
              <a:rPr lang="ja-JP" altLang="en-US" sz="2400" dirty="0">
                <a:latin typeface="メイリオ" panose="020B0604030504040204" pitchFamily="50" charset="-128"/>
                <a:ea typeface="メイリオ" panose="020B0604030504040204" pitchFamily="50" charset="-128"/>
              </a:rPr>
              <a:t>の畳み込みを求めよ</a:t>
            </a:r>
            <a:endParaRPr lang="en-US" altLang="ja-JP" sz="2400" dirty="0">
              <a:latin typeface="メイリオ" panose="020B0604030504040204" pitchFamily="50" charset="-128"/>
              <a:ea typeface="メイリオ" panose="020B0604030504040204" pitchFamily="50" charset="-128"/>
            </a:endParaRPr>
          </a:p>
        </p:txBody>
      </p:sp>
      <mc:AlternateContent xmlns:mc="http://schemas.openxmlformats.org/markup-compatibility/2006" xmlns:a14="http://schemas.microsoft.com/office/drawing/2010/main">
        <mc:Choice Requires="a14">
          <p:sp>
            <p:nvSpPr>
              <p:cNvPr id="57" name="正方形/長方形 56"/>
              <p:cNvSpPr/>
              <p:nvPr/>
            </p:nvSpPr>
            <p:spPr>
              <a:xfrm>
                <a:off x="7580707" y="299665"/>
                <a:ext cx="3670428" cy="9161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i="1" smtClean="0">
                          <a:latin typeface="Cambria Math" panose="02040503050406030204" pitchFamily="18" charset="0"/>
                        </a:rPr>
                        <m:t>𝑓</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𝑡</m:t>
                          </m:r>
                        </m:e>
                      </m:d>
                      <m:r>
                        <a:rPr lang="en-US" altLang="ja-JP" sz="2400" b="0" i="1" smtClean="0">
                          <a:latin typeface="Cambria Math" panose="02040503050406030204" pitchFamily="18" charset="0"/>
                        </a:rPr>
                        <m:t>=</m:t>
                      </m:r>
                      <m:d>
                        <m:dPr>
                          <m:begChr m:val="{"/>
                          <m:endChr m:val=""/>
                          <m:ctrlPr>
                            <a:rPr lang="en-US" altLang="ja-JP" sz="2400" b="0" i="1" smtClean="0">
                              <a:latin typeface="Cambria Math" panose="02040503050406030204" pitchFamily="18" charset="0"/>
                            </a:rPr>
                          </m:ctrlPr>
                        </m:dPr>
                        <m:e>
                          <m:eqArr>
                            <m:eqArrPr>
                              <m:ctrlPr>
                                <a:rPr lang="en-US" altLang="ja-JP" sz="2400" b="0" i="1" smtClean="0">
                                  <a:latin typeface="Cambria Math" panose="02040503050406030204" pitchFamily="18" charset="0"/>
                                </a:rPr>
                              </m:ctrlPr>
                            </m:eqArrPr>
                            <m:e>
                              <m:r>
                                <a:rPr lang="en-US" altLang="ja-JP" sz="2400" b="0" i="1" smtClean="0">
                                  <a:latin typeface="Cambria Math" panose="02040503050406030204" pitchFamily="18" charset="0"/>
                                </a:rPr>
                                <m:t>1      −1≤</m:t>
                              </m:r>
                              <m:r>
                                <a:rPr lang="en-US" altLang="ja-JP" sz="2400" b="0" i="1" smtClean="0">
                                  <a:latin typeface="Cambria Math" panose="02040503050406030204" pitchFamily="18" charset="0"/>
                                </a:rPr>
                                <m:t>𝑡</m:t>
                              </m:r>
                              <m:r>
                                <a:rPr lang="en-US" altLang="ja-JP" sz="2400" b="0" i="1" smtClean="0">
                                  <a:latin typeface="Cambria Math" panose="02040503050406030204" pitchFamily="18" charset="0"/>
                                </a:rPr>
                                <m:t>≤1</m:t>
                              </m:r>
                            </m:e>
                            <m:e>
                              <m:r>
                                <a:rPr lang="en-US" altLang="ja-JP" sz="2400" b="0" i="1" smtClean="0">
                                  <a:latin typeface="Cambria Math" panose="02040503050406030204" pitchFamily="18" charset="0"/>
                                </a:rPr>
                                <m:t>0          </m:t>
                              </m:r>
                              <m:r>
                                <a:rPr lang="en-US" altLang="ja-JP" sz="2400" b="0" i="1" smtClean="0">
                                  <a:latin typeface="Cambria Math" panose="02040503050406030204" pitchFamily="18" charset="0"/>
                                </a:rPr>
                                <m:t>𝑜𝑡h𝑒𝑟𝑤𝑖𝑠𝑒</m:t>
                              </m:r>
                            </m:e>
                          </m:eqArr>
                        </m:e>
                      </m:d>
                    </m:oMath>
                  </m:oMathPara>
                </a14:m>
                <a:endParaRPr lang="ja-JP" altLang="en-US" sz="2400" dirty="0"/>
              </a:p>
            </p:txBody>
          </p:sp>
        </mc:Choice>
        <mc:Fallback xmlns="">
          <p:sp>
            <p:nvSpPr>
              <p:cNvPr id="57" name="正方形/長方形 56"/>
              <p:cNvSpPr>
                <a:spLocks noRot="1" noChangeAspect="1" noMove="1" noResize="1" noEditPoints="1" noAdjustHandles="1" noChangeArrowheads="1" noChangeShapeType="1" noTextEdit="1"/>
              </p:cNvSpPr>
              <p:nvPr/>
            </p:nvSpPr>
            <p:spPr>
              <a:xfrm>
                <a:off x="7580707" y="299665"/>
                <a:ext cx="3670428" cy="916148"/>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正方形/長方形 57"/>
              <p:cNvSpPr/>
              <p:nvPr/>
            </p:nvSpPr>
            <p:spPr>
              <a:xfrm>
                <a:off x="7560303" y="1441224"/>
                <a:ext cx="4434034" cy="847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ja-JP" sz="2200" i="0" smtClean="0">
                          <a:latin typeface="Cambria Math" panose="02040503050406030204" pitchFamily="18" charset="0"/>
                        </a:rPr>
                        <m:t>g</m:t>
                      </m:r>
                      <m:d>
                        <m:dPr>
                          <m:ctrlPr>
                            <a:rPr lang="en-US" altLang="ja-JP" sz="2200" b="0" i="1" smtClean="0">
                              <a:latin typeface="Cambria Math" panose="02040503050406030204" pitchFamily="18" charset="0"/>
                            </a:rPr>
                          </m:ctrlPr>
                        </m:dPr>
                        <m:e>
                          <m:r>
                            <a:rPr lang="en-US" altLang="ja-JP" sz="2200" b="0" i="1" smtClean="0">
                              <a:latin typeface="Cambria Math" panose="02040503050406030204" pitchFamily="18" charset="0"/>
                            </a:rPr>
                            <m:t>𝑥</m:t>
                          </m:r>
                          <m:r>
                            <a:rPr lang="en-US" altLang="ja-JP" sz="2200" b="0" i="1" smtClean="0">
                              <a:latin typeface="Cambria Math" panose="02040503050406030204" pitchFamily="18" charset="0"/>
                            </a:rPr>
                            <m:t>−</m:t>
                          </m:r>
                          <m:r>
                            <a:rPr lang="en-US" altLang="ja-JP" sz="2200" b="0" i="1" smtClean="0">
                              <a:latin typeface="Cambria Math" panose="02040503050406030204" pitchFamily="18" charset="0"/>
                            </a:rPr>
                            <m:t>𝑡</m:t>
                          </m:r>
                        </m:e>
                      </m:d>
                      <m:r>
                        <a:rPr lang="en-US" altLang="ja-JP" sz="2200" b="0" i="1" smtClean="0">
                          <a:latin typeface="Cambria Math" panose="02040503050406030204" pitchFamily="18" charset="0"/>
                        </a:rPr>
                        <m:t>=</m:t>
                      </m:r>
                      <m:d>
                        <m:dPr>
                          <m:begChr m:val="{"/>
                          <m:endChr m:val=""/>
                          <m:ctrlPr>
                            <a:rPr lang="en-US" altLang="ja-JP" sz="2200" b="0" i="1" smtClean="0">
                              <a:latin typeface="Cambria Math" panose="02040503050406030204" pitchFamily="18" charset="0"/>
                            </a:rPr>
                          </m:ctrlPr>
                        </m:dPr>
                        <m:e>
                          <m:eqArr>
                            <m:eqArrPr>
                              <m:ctrlPr>
                                <a:rPr lang="en-US" altLang="ja-JP" sz="2200" b="0" i="1" smtClean="0">
                                  <a:latin typeface="Cambria Math" panose="02040503050406030204" pitchFamily="18" charset="0"/>
                                </a:rPr>
                              </m:ctrlPr>
                            </m:eqArrPr>
                            <m:e>
                              <m:r>
                                <a:rPr lang="en-US" altLang="ja-JP" sz="2200" b="0" i="1" smtClean="0">
                                  <a:latin typeface="Cambria Math" panose="02040503050406030204" pitchFamily="18" charset="0"/>
                                </a:rPr>
                                <m:t>𝑥</m:t>
                              </m:r>
                              <m:r>
                                <a:rPr lang="en-US" altLang="ja-JP" sz="2200" b="0" i="1" smtClean="0">
                                  <a:latin typeface="Cambria Math" panose="02040503050406030204" pitchFamily="18" charset="0"/>
                                </a:rPr>
                                <m:t>−</m:t>
                              </m:r>
                              <m:r>
                                <a:rPr lang="en-US" altLang="ja-JP" sz="2200" b="0" i="1" smtClean="0">
                                  <a:latin typeface="Cambria Math" panose="02040503050406030204" pitchFamily="18" charset="0"/>
                                </a:rPr>
                                <m:t>𝑡</m:t>
                              </m:r>
                              <m:r>
                                <a:rPr lang="en-US" altLang="ja-JP" sz="2200" b="0" i="1" smtClean="0">
                                  <a:latin typeface="Cambria Math" panose="02040503050406030204" pitchFamily="18" charset="0"/>
                                </a:rPr>
                                <m:t>      </m:t>
                              </m:r>
                              <m:r>
                                <a:rPr lang="en-US" altLang="ja-JP" sz="2200" b="0" i="1" smtClean="0">
                                  <a:latin typeface="Cambria Math" panose="02040503050406030204" pitchFamily="18" charset="0"/>
                                </a:rPr>
                                <m:t>𝑥</m:t>
                              </m:r>
                              <m:r>
                                <a:rPr lang="en-US" altLang="ja-JP" sz="2200" b="0" i="1" smtClean="0">
                                  <a:latin typeface="Cambria Math" panose="02040503050406030204" pitchFamily="18" charset="0"/>
                                </a:rPr>
                                <m:t>−1≤</m:t>
                              </m:r>
                              <m:r>
                                <a:rPr lang="en-US" altLang="ja-JP" sz="2200" b="0" i="1" smtClean="0">
                                  <a:latin typeface="Cambria Math" panose="02040503050406030204" pitchFamily="18" charset="0"/>
                                </a:rPr>
                                <m:t>𝑡</m:t>
                              </m:r>
                              <m:r>
                                <a:rPr lang="en-US" altLang="ja-JP" sz="2200" b="0" i="1" smtClean="0">
                                  <a:latin typeface="Cambria Math" panose="02040503050406030204" pitchFamily="18" charset="0"/>
                                </a:rPr>
                                <m:t>≤</m:t>
                              </m:r>
                              <m:r>
                                <a:rPr lang="en-US" altLang="ja-JP" sz="2200" b="0" i="1" smtClean="0">
                                  <a:latin typeface="Cambria Math" panose="02040503050406030204" pitchFamily="18" charset="0"/>
                                </a:rPr>
                                <m:t>𝑥</m:t>
                              </m:r>
                            </m:e>
                            <m:e>
                              <m:r>
                                <a:rPr lang="en-US" altLang="ja-JP" sz="2200" b="0" i="1" smtClean="0">
                                  <a:latin typeface="Cambria Math" panose="02040503050406030204" pitchFamily="18" charset="0"/>
                                </a:rPr>
                                <m:t>0             </m:t>
                              </m:r>
                              <m:r>
                                <a:rPr lang="en-US" altLang="ja-JP" sz="2200" b="0" i="1" smtClean="0">
                                  <a:latin typeface="Cambria Math" panose="02040503050406030204" pitchFamily="18" charset="0"/>
                                </a:rPr>
                                <m:t>𝑜𝑡h𝑒𝑟𝑤𝑖𝑠𝑒</m:t>
                              </m:r>
                              <m:r>
                                <a:rPr lang="en-US" altLang="ja-JP" sz="2200" b="0" i="1" smtClean="0">
                                  <a:latin typeface="Cambria Math" panose="02040503050406030204" pitchFamily="18" charset="0"/>
                                </a:rPr>
                                <m:t>  </m:t>
                              </m:r>
                            </m:e>
                          </m:eqArr>
                        </m:e>
                      </m:d>
                    </m:oMath>
                  </m:oMathPara>
                </a14:m>
                <a:endParaRPr lang="ja-JP" altLang="en-US" sz="2200" dirty="0"/>
              </a:p>
            </p:txBody>
          </p:sp>
        </mc:Choice>
        <mc:Fallback xmlns="">
          <p:sp>
            <p:nvSpPr>
              <p:cNvPr id="58" name="正方形/長方形 57"/>
              <p:cNvSpPr>
                <a:spLocks noRot="1" noChangeAspect="1" noMove="1" noResize="1" noEditPoints="1" noAdjustHandles="1" noChangeArrowheads="1" noChangeShapeType="1" noTextEdit="1"/>
              </p:cNvSpPr>
              <p:nvPr/>
            </p:nvSpPr>
            <p:spPr>
              <a:xfrm>
                <a:off x="7560303" y="1441224"/>
                <a:ext cx="4434034" cy="847540"/>
              </a:xfrm>
              <a:prstGeom prst="rect">
                <a:avLst/>
              </a:prstGeom>
              <a:blipFill>
                <a:blip r:embed="rId14"/>
                <a:stretch>
                  <a:fillRect/>
                </a:stretch>
              </a:blipFill>
            </p:spPr>
            <p:txBody>
              <a:bodyPr/>
              <a:lstStyle/>
              <a:p>
                <a:r>
                  <a:rPr lang="ja-JP" altLang="en-US">
                    <a:noFill/>
                  </a:rPr>
                  <a:t> </a:t>
                </a:r>
              </a:p>
            </p:txBody>
          </p:sp>
        </mc:Fallback>
      </mc:AlternateContent>
      <p:grpSp>
        <p:nvGrpSpPr>
          <p:cNvPr id="59" name="グループ化 58"/>
          <p:cNvGrpSpPr/>
          <p:nvPr/>
        </p:nvGrpSpPr>
        <p:grpSpPr>
          <a:xfrm>
            <a:off x="5764702" y="404063"/>
            <a:ext cx="1682916" cy="707352"/>
            <a:chOff x="385855" y="3808429"/>
            <a:chExt cx="3369287" cy="1748602"/>
          </a:xfrm>
        </p:grpSpPr>
        <p:cxnSp>
          <p:nvCxnSpPr>
            <p:cNvPr id="60" name="直線矢印コネクタ 59"/>
            <p:cNvCxnSpPr/>
            <p:nvPr/>
          </p:nvCxnSpPr>
          <p:spPr>
            <a:xfrm>
              <a:off x="385855" y="5471114"/>
              <a:ext cx="336928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flipV="1">
              <a:off x="2080889" y="3808429"/>
              <a:ext cx="0" cy="1748602"/>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62" name="グループ化 61"/>
          <p:cNvGrpSpPr/>
          <p:nvPr/>
        </p:nvGrpSpPr>
        <p:grpSpPr>
          <a:xfrm>
            <a:off x="5778703" y="1425688"/>
            <a:ext cx="1682916" cy="707352"/>
            <a:chOff x="385855" y="3808429"/>
            <a:chExt cx="3369287" cy="1748602"/>
          </a:xfrm>
        </p:grpSpPr>
        <p:cxnSp>
          <p:nvCxnSpPr>
            <p:cNvPr id="63" name="直線矢印コネクタ 62"/>
            <p:cNvCxnSpPr/>
            <p:nvPr/>
          </p:nvCxnSpPr>
          <p:spPr>
            <a:xfrm>
              <a:off x="385855" y="5471114"/>
              <a:ext cx="336928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flipV="1">
              <a:off x="2080889" y="3808429"/>
              <a:ext cx="0" cy="1748602"/>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65" name="フリーフォーム 64"/>
          <p:cNvSpPr/>
          <p:nvPr/>
        </p:nvSpPr>
        <p:spPr>
          <a:xfrm flipH="1">
            <a:off x="5779322" y="1724344"/>
            <a:ext cx="1270786" cy="322895"/>
          </a:xfrm>
          <a:custGeom>
            <a:avLst/>
            <a:gdLst>
              <a:gd name="connsiteX0" fmla="*/ 0 w 1640840"/>
              <a:gd name="connsiteY0" fmla="*/ 421640 h 421640"/>
              <a:gd name="connsiteX1" fmla="*/ 838200 w 1640840"/>
              <a:gd name="connsiteY1" fmla="*/ 421640 h 421640"/>
              <a:gd name="connsiteX2" fmla="*/ 1259840 w 1640840"/>
              <a:gd name="connsiteY2" fmla="*/ 0 h 421640"/>
              <a:gd name="connsiteX3" fmla="*/ 1259840 w 1640840"/>
              <a:gd name="connsiteY3" fmla="*/ 421640 h 421640"/>
              <a:gd name="connsiteX4" fmla="*/ 1640840 w 1640840"/>
              <a:gd name="connsiteY4" fmla="*/ 421640 h 42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840" h="421640">
                <a:moveTo>
                  <a:pt x="0" y="421640"/>
                </a:moveTo>
                <a:lnTo>
                  <a:pt x="838200" y="421640"/>
                </a:lnTo>
                <a:lnTo>
                  <a:pt x="1259840" y="0"/>
                </a:lnTo>
                <a:lnTo>
                  <a:pt x="1259840" y="421640"/>
                </a:lnTo>
                <a:lnTo>
                  <a:pt x="1640840" y="421640"/>
                </a:ln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リーフォーム 65"/>
          <p:cNvSpPr/>
          <p:nvPr/>
        </p:nvSpPr>
        <p:spPr>
          <a:xfrm>
            <a:off x="6281071" y="778362"/>
            <a:ext cx="678180" cy="281391"/>
          </a:xfrm>
          <a:custGeom>
            <a:avLst/>
            <a:gdLst>
              <a:gd name="connsiteX0" fmla="*/ 0 w 1967696"/>
              <a:gd name="connsiteY0" fmla="*/ 1111169 h 1111169"/>
              <a:gd name="connsiteX1" fmla="*/ 0 w 1967696"/>
              <a:gd name="connsiteY1" fmla="*/ 0 h 1111169"/>
              <a:gd name="connsiteX2" fmla="*/ 1967696 w 1967696"/>
              <a:gd name="connsiteY2" fmla="*/ 0 h 1111169"/>
              <a:gd name="connsiteX3" fmla="*/ 1967696 w 1967696"/>
              <a:gd name="connsiteY3" fmla="*/ 1099594 h 1111169"/>
            </a:gdLst>
            <a:ahLst/>
            <a:cxnLst>
              <a:cxn ang="0">
                <a:pos x="connsiteX0" y="connsiteY0"/>
              </a:cxn>
              <a:cxn ang="0">
                <a:pos x="connsiteX1" y="connsiteY1"/>
              </a:cxn>
              <a:cxn ang="0">
                <a:pos x="connsiteX2" y="connsiteY2"/>
              </a:cxn>
              <a:cxn ang="0">
                <a:pos x="connsiteX3" y="connsiteY3"/>
              </a:cxn>
            </a:cxnLst>
            <a:rect l="l" t="t" r="r" b="b"/>
            <a:pathLst>
              <a:path w="1967696" h="1111169">
                <a:moveTo>
                  <a:pt x="0" y="1111169"/>
                </a:moveTo>
                <a:lnTo>
                  <a:pt x="0" y="0"/>
                </a:lnTo>
                <a:lnTo>
                  <a:pt x="1967696" y="0"/>
                </a:lnTo>
                <a:lnTo>
                  <a:pt x="1967696" y="1099594"/>
                </a:lnTo>
              </a:path>
            </a:pathLst>
          </a:cu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7" name="正方形/長方形 66"/>
              <p:cNvSpPr/>
              <p:nvPr/>
            </p:nvSpPr>
            <p:spPr>
              <a:xfrm>
                <a:off x="7281051" y="764205"/>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𝑡</m:t>
                      </m:r>
                    </m:oMath>
                  </m:oMathPara>
                </a14:m>
                <a:endParaRPr lang="ja-JP" altLang="en-US" dirty="0"/>
              </a:p>
            </p:txBody>
          </p:sp>
        </mc:Choice>
        <mc:Fallback xmlns="">
          <p:sp>
            <p:nvSpPr>
              <p:cNvPr id="67" name="正方形/長方形 66"/>
              <p:cNvSpPr>
                <a:spLocks noRot="1" noChangeAspect="1" noMove="1" noResize="1" noEditPoints="1" noAdjustHandles="1" noChangeArrowheads="1" noChangeShapeType="1" noTextEdit="1"/>
              </p:cNvSpPr>
              <p:nvPr/>
            </p:nvSpPr>
            <p:spPr>
              <a:xfrm>
                <a:off x="7281051" y="764205"/>
                <a:ext cx="334579" cy="369332"/>
              </a:xfrm>
              <a:prstGeom prst="rect">
                <a:avLst/>
              </a:prstGeom>
              <a:blipFill>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8" name="正方形/長方形 67"/>
              <p:cNvSpPr/>
              <p:nvPr/>
            </p:nvSpPr>
            <p:spPr>
              <a:xfrm>
                <a:off x="7281051" y="1766024"/>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𝑡</m:t>
                      </m:r>
                    </m:oMath>
                  </m:oMathPara>
                </a14:m>
                <a:endParaRPr lang="ja-JP" altLang="en-US" dirty="0"/>
              </a:p>
            </p:txBody>
          </p:sp>
        </mc:Choice>
        <mc:Fallback xmlns="">
          <p:sp>
            <p:nvSpPr>
              <p:cNvPr id="68" name="正方形/長方形 67"/>
              <p:cNvSpPr>
                <a:spLocks noRot="1" noChangeAspect="1" noMove="1" noResize="1" noEditPoints="1" noAdjustHandles="1" noChangeArrowheads="1" noChangeShapeType="1" noTextEdit="1"/>
              </p:cNvSpPr>
              <p:nvPr/>
            </p:nvSpPr>
            <p:spPr>
              <a:xfrm>
                <a:off x="7281051" y="1766024"/>
                <a:ext cx="334579" cy="369332"/>
              </a:xfrm>
              <a:prstGeom prst="rect">
                <a:avLst/>
              </a:prstGeom>
              <a:blipFill>
                <a:blip r:embed="rId16"/>
                <a:stretch>
                  <a:fillRect/>
                </a:stretch>
              </a:blipFill>
            </p:spPr>
            <p:txBody>
              <a:bodyPr/>
              <a:lstStyle/>
              <a:p>
                <a:r>
                  <a:rPr lang="ja-JP" altLang="en-US">
                    <a:noFill/>
                  </a:rPr>
                  <a:t> </a:t>
                </a:r>
              </a:p>
            </p:txBody>
          </p:sp>
        </mc:Fallback>
      </mc:AlternateContent>
      <p:cxnSp>
        <p:nvCxnSpPr>
          <p:cNvPr id="69" name="直線矢印コネクタ 68"/>
          <p:cNvCxnSpPr/>
          <p:nvPr/>
        </p:nvCxnSpPr>
        <p:spPr>
          <a:xfrm flipV="1">
            <a:off x="6414438" y="1435213"/>
            <a:ext cx="0" cy="707352"/>
          </a:xfrm>
          <a:prstGeom prst="straightConnector1">
            <a:avLst/>
          </a:prstGeom>
          <a:ln w="28575">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正方形/長方形 69"/>
              <p:cNvSpPr/>
              <p:nvPr/>
            </p:nvSpPr>
            <p:spPr>
              <a:xfrm>
                <a:off x="6241430" y="2070968"/>
                <a:ext cx="3679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𝑥</m:t>
                      </m:r>
                    </m:oMath>
                  </m:oMathPara>
                </a14:m>
                <a:endParaRPr lang="ja-JP" altLang="en-US" dirty="0"/>
              </a:p>
            </p:txBody>
          </p:sp>
        </mc:Choice>
        <mc:Fallback xmlns="">
          <p:sp>
            <p:nvSpPr>
              <p:cNvPr id="70" name="正方形/長方形 69"/>
              <p:cNvSpPr>
                <a:spLocks noRot="1" noChangeAspect="1" noMove="1" noResize="1" noEditPoints="1" noAdjustHandles="1" noChangeArrowheads="1" noChangeShapeType="1" noTextEdit="1"/>
              </p:cNvSpPr>
              <p:nvPr/>
            </p:nvSpPr>
            <p:spPr>
              <a:xfrm>
                <a:off x="6241430" y="2070968"/>
                <a:ext cx="367986" cy="369332"/>
              </a:xfrm>
              <a:prstGeom prst="rect">
                <a:avLst/>
              </a:prstGeom>
              <a:blipFill>
                <a:blip r:embed="rId17"/>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14923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4713" y="252640"/>
            <a:ext cx="11071390" cy="733270"/>
          </a:xfrm>
        </p:spPr>
        <p:txBody>
          <a:bodyPr/>
          <a:lstStyle/>
          <a:p>
            <a:r>
              <a:rPr kumimoji="1" lang="en-US" altLang="ja-JP" dirty="0"/>
              <a:t>Convolution(</a:t>
            </a:r>
            <a:r>
              <a:rPr kumimoji="1" lang="ja-JP" altLang="en-US" dirty="0"/>
              <a:t>畳み込み</a:t>
            </a:r>
            <a:r>
              <a:rPr kumimoji="1" lang="en-US" altLang="ja-JP" dirty="0"/>
              <a:t>)</a:t>
            </a:r>
            <a:r>
              <a:rPr kumimoji="1" lang="ja-JP" altLang="en-US" dirty="0"/>
              <a:t>とは</a:t>
            </a:r>
          </a:p>
        </p:txBody>
      </p:sp>
      <p:sp>
        <p:nvSpPr>
          <p:cNvPr id="4" name="コンテンツ プレースホルダー 2"/>
          <p:cNvSpPr txBox="1">
            <a:spLocks/>
          </p:cNvSpPr>
          <p:nvPr/>
        </p:nvSpPr>
        <p:spPr>
          <a:xfrm>
            <a:off x="494711" y="1253604"/>
            <a:ext cx="11359831" cy="20774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400" dirty="0">
                <a:latin typeface="Times New Roman" panose="02020603050405020304" pitchFamily="18" charset="0"/>
                <a:ea typeface="メイリオ" panose="020B0604030504040204" pitchFamily="50" charset="-128"/>
                <a:cs typeface="Times New Roman" panose="02020603050405020304" pitchFamily="18" charset="0"/>
              </a:rPr>
              <a:t>二つの関数 </a:t>
            </a:r>
            <a:r>
              <a:rPr lang="en-US" altLang="ja-JP" sz="2400" i="1" dirty="0">
                <a:latin typeface="Times New Roman" panose="02020603050405020304" pitchFamily="18" charset="0"/>
                <a:ea typeface="メイリオ" panose="020B0604030504040204" pitchFamily="50" charset="-128"/>
                <a:cs typeface="Times New Roman" panose="02020603050405020304" pitchFamily="18" charset="0"/>
              </a:rPr>
              <a:t>f </a:t>
            </a: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a:t>
            </a:r>
            <a:r>
              <a:rPr lang="en-US" altLang="ja-JP" sz="2400" i="1" dirty="0">
                <a:latin typeface="Times New Roman" panose="02020603050405020304" pitchFamily="18" charset="0"/>
                <a:ea typeface="メイリオ" panose="020B0604030504040204" pitchFamily="50" charset="-128"/>
                <a:cs typeface="Times New Roman" panose="02020603050405020304" pitchFamily="18" charset="0"/>
              </a:rPr>
              <a:t>t</a:t>
            </a: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2400" i="1" dirty="0">
                <a:latin typeface="Times New Roman" panose="02020603050405020304" pitchFamily="18" charset="0"/>
                <a:ea typeface="メイリオ" panose="020B0604030504040204" pitchFamily="50" charset="-128"/>
                <a:cs typeface="Times New Roman" panose="02020603050405020304" pitchFamily="18" charset="0"/>
              </a:rPr>
              <a:t>g</a:t>
            </a: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a:t>
            </a:r>
            <a:r>
              <a:rPr lang="en-US" altLang="ja-JP" sz="2400" i="1" dirty="0">
                <a:latin typeface="Times New Roman" panose="02020603050405020304" pitchFamily="18" charset="0"/>
                <a:ea typeface="メイリオ" panose="020B0604030504040204" pitchFamily="50" charset="-128"/>
                <a:cs typeface="Times New Roman" panose="02020603050405020304" pitchFamily="18" charset="0"/>
              </a:rPr>
              <a:t>t</a:t>
            </a: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a:t>
            </a:r>
            <a:r>
              <a:rPr lang="en-US" altLang="ja-JP" sz="2400" i="1" dirty="0">
                <a:latin typeface="Times New Roman" panose="02020603050405020304" pitchFamily="18" charset="0"/>
                <a:ea typeface="メイリオ" panose="020B0604030504040204" pitchFamily="50" charset="-128"/>
                <a:cs typeface="Times New Roman" panose="02020603050405020304" pitchFamily="18" charset="0"/>
              </a:rPr>
              <a:t>  </a:t>
            </a:r>
            <a:r>
              <a:rPr lang="ja-JP" altLang="en-US" sz="2400" i="1" dirty="0">
                <a:latin typeface="Times New Roman" panose="02020603050405020304" pitchFamily="18" charset="0"/>
                <a:ea typeface="メイリオ" panose="020B0604030504040204" pitchFamily="50" charset="-128"/>
                <a:cs typeface="Times New Roman" panose="02020603050405020304" pitchFamily="18" charset="0"/>
              </a:rPr>
              <a:t>を重ね合わせる演算で以下の通り定義される</a:t>
            </a:r>
            <a:endParaRPr lang="en-US" altLang="ja-JP" sz="2400" i="1" dirty="0">
              <a:latin typeface="Times New Roman" panose="02020603050405020304" pitchFamily="18" charset="0"/>
              <a:ea typeface="メイリオ" panose="020B0604030504040204" pitchFamily="50"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9" name="テキスト ボックス 38"/>
              <p:cNvSpPr txBox="1"/>
              <p:nvPr/>
            </p:nvSpPr>
            <p:spPr>
              <a:xfrm>
                <a:off x="2412720" y="1948803"/>
                <a:ext cx="7417800" cy="1420389"/>
              </a:xfrm>
              <a:prstGeom prst="rect">
                <a:avLst/>
              </a:prstGeom>
              <a:solidFill>
                <a:schemeClr val="accent4">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altLang="ja-JP" sz="4000" b="0" i="1" smtClean="0">
                              <a:latin typeface="Cambria Math" panose="02040503050406030204" pitchFamily="18" charset="0"/>
                            </a:rPr>
                          </m:ctrlPr>
                        </m:dPr>
                        <m:e>
                          <m:r>
                            <a:rPr lang="en-US" altLang="ja-JP" sz="4000" b="0" i="1" smtClean="0">
                              <a:latin typeface="Cambria Math" panose="02040503050406030204" pitchFamily="18" charset="0"/>
                            </a:rPr>
                            <m:t>𝑓</m:t>
                          </m:r>
                          <m:r>
                            <a:rPr lang="en-US" altLang="ja-JP" sz="4000" b="0" i="1" smtClean="0">
                              <a:latin typeface="Cambria Math" panose="02040503050406030204" pitchFamily="18" charset="0"/>
                            </a:rPr>
                            <m:t>∗</m:t>
                          </m:r>
                          <m:r>
                            <a:rPr lang="en-US" altLang="ja-JP" sz="4000" b="0" i="1" smtClean="0">
                              <a:latin typeface="Cambria Math" panose="02040503050406030204" pitchFamily="18" charset="0"/>
                            </a:rPr>
                            <m:t>𝑔</m:t>
                          </m:r>
                        </m:e>
                      </m:d>
                      <m:d>
                        <m:dPr>
                          <m:ctrlPr>
                            <a:rPr lang="en-US" altLang="ja-JP" sz="4000" b="0" i="1" smtClean="0">
                              <a:latin typeface="Cambria Math" panose="02040503050406030204" pitchFamily="18" charset="0"/>
                            </a:rPr>
                          </m:ctrlPr>
                        </m:dPr>
                        <m:e>
                          <m:r>
                            <a:rPr lang="en-US" altLang="ja-JP" sz="4000" b="0" i="1" smtClean="0">
                              <a:latin typeface="Cambria Math" panose="02040503050406030204" pitchFamily="18" charset="0"/>
                            </a:rPr>
                            <m:t>𝑥</m:t>
                          </m:r>
                        </m:e>
                      </m:d>
                      <m:r>
                        <a:rPr lang="en-US" altLang="ja-JP" sz="4000" b="0" i="1" smtClean="0">
                          <a:latin typeface="Cambria Math" panose="02040503050406030204" pitchFamily="18" charset="0"/>
                        </a:rPr>
                        <m:t>=</m:t>
                      </m:r>
                      <m:nary>
                        <m:naryPr>
                          <m:ctrlPr>
                            <a:rPr lang="en-US" altLang="ja-JP" sz="4000" b="0" i="1" smtClean="0">
                              <a:latin typeface="Cambria Math" panose="02040503050406030204" pitchFamily="18" charset="0"/>
                            </a:rPr>
                          </m:ctrlPr>
                        </m:naryPr>
                        <m:sub>
                          <m:r>
                            <m:rPr>
                              <m:brk m:alnAt="23"/>
                            </m:rPr>
                            <a:rPr lang="en-US" altLang="ja-JP" sz="4000" b="0" i="1" smtClean="0">
                              <a:latin typeface="Cambria Math" panose="02040503050406030204" pitchFamily="18" charset="0"/>
                            </a:rPr>
                            <m:t>−</m:t>
                          </m:r>
                          <m:r>
                            <a:rPr lang="en-US" altLang="ja-JP" sz="4000" b="0" i="1" smtClean="0">
                              <a:latin typeface="Cambria Math" panose="02040503050406030204" pitchFamily="18" charset="0"/>
                            </a:rPr>
                            <m:t>∞</m:t>
                          </m:r>
                        </m:sub>
                        <m:sup>
                          <m:r>
                            <a:rPr lang="en-US" altLang="ja-JP" sz="4000" i="1">
                              <a:latin typeface="Cambria Math" panose="02040503050406030204" pitchFamily="18" charset="0"/>
                            </a:rPr>
                            <m:t>∞</m:t>
                          </m:r>
                        </m:sup>
                        <m:e>
                          <m:r>
                            <a:rPr lang="en-US" altLang="ja-JP" sz="4000" b="0" i="1" smtClean="0">
                              <a:latin typeface="Cambria Math" panose="02040503050406030204" pitchFamily="18" charset="0"/>
                            </a:rPr>
                            <m:t>𝑓</m:t>
                          </m:r>
                          <m:d>
                            <m:dPr>
                              <m:ctrlPr>
                                <a:rPr lang="en-US" altLang="ja-JP" sz="4000" b="0" i="1" smtClean="0">
                                  <a:latin typeface="Cambria Math" panose="02040503050406030204" pitchFamily="18" charset="0"/>
                                </a:rPr>
                              </m:ctrlPr>
                            </m:dPr>
                            <m:e>
                              <m:r>
                                <a:rPr lang="en-US" altLang="ja-JP" sz="4000" b="0" i="1" smtClean="0">
                                  <a:latin typeface="Cambria Math" panose="02040503050406030204" pitchFamily="18" charset="0"/>
                                </a:rPr>
                                <m:t>𝑡</m:t>
                              </m:r>
                            </m:e>
                          </m:d>
                          <m:r>
                            <a:rPr lang="en-US" altLang="ja-JP" sz="4000" b="0" i="1" smtClean="0">
                              <a:latin typeface="Cambria Math" panose="02040503050406030204" pitchFamily="18" charset="0"/>
                            </a:rPr>
                            <m:t>𝑔</m:t>
                          </m:r>
                          <m:d>
                            <m:dPr>
                              <m:ctrlPr>
                                <a:rPr lang="en-US" altLang="ja-JP" sz="4000" b="0" i="1" smtClean="0">
                                  <a:latin typeface="Cambria Math" panose="02040503050406030204" pitchFamily="18" charset="0"/>
                                </a:rPr>
                              </m:ctrlPr>
                            </m:dPr>
                            <m:e>
                              <m:r>
                                <a:rPr lang="en-US" altLang="ja-JP" sz="4000" b="0" i="1" smtClean="0">
                                  <a:latin typeface="Cambria Math" panose="02040503050406030204" pitchFamily="18" charset="0"/>
                                </a:rPr>
                                <m:t>𝑥</m:t>
                              </m:r>
                              <m:r>
                                <a:rPr lang="en-US" altLang="ja-JP" sz="4000" b="0" i="1" smtClean="0">
                                  <a:latin typeface="Cambria Math" panose="02040503050406030204" pitchFamily="18" charset="0"/>
                                </a:rPr>
                                <m:t>−</m:t>
                              </m:r>
                              <m:r>
                                <a:rPr lang="en-US" altLang="ja-JP" sz="4000" b="0" i="1" smtClean="0">
                                  <a:latin typeface="Cambria Math" panose="02040503050406030204" pitchFamily="18" charset="0"/>
                                </a:rPr>
                                <m:t>𝑡</m:t>
                              </m:r>
                            </m:e>
                          </m:d>
                          <m:r>
                            <a:rPr lang="en-US" altLang="ja-JP" sz="4000" b="0" i="1" smtClean="0">
                              <a:latin typeface="Cambria Math" panose="02040503050406030204" pitchFamily="18" charset="0"/>
                            </a:rPr>
                            <m:t>𝑑𝑡</m:t>
                          </m:r>
                        </m:e>
                      </m:nary>
                    </m:oMath>
                  </m:oMathPara>
                </a14:m>
                <a:endParaRPr lang="en-US" altLang="ja-JP" sz="40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2412720" y="1948803"/>
                <a:ext cx="7417800" cy="1420389"/>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p:cNvSpPr txBox="1"/>
              <p:nvPr/>
            </p:nvSpPr>
            <p:spPr>
              <a:xfrm>
                <a:off x="2412720" y="3742804"/>
                <a:ext cx="7684219" cy="1770678"/>
              </a:xfrm>
              <a:prstGeom prst="rect">
                <a:avLst/>
              </a:prstGeom>
              <a:solidFill>
                <a:schemeClr val="accent4">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altLang="ja-JP" sz="4000" b="0" i="1" smtClean="0">
                              <a:latin typeface="Cambria Math" panose="02040503050406030204" pitchFamily="18" charset="0"/>
                            </a:rPr>
                          </m:ctrlPr>
                        </m:dPr>
                        <m:e>
                          <m:r>
                            <a:rPr lang="en-US" altLang="ja-JP" sz="4000" b="0" i="1" smtClean="0">
                              <a:latin typeface="Cambria Math" panose="02040503050406030204" pitchFamily="18" charset="0"/>
                            </a:rPr>
                            <m:t>𝑓</m:t>
                          </m:r>
                          <m:r>
                            <a:rPr lang="en-US" altLang="ja-JP" sz="4000" b="0" i="1" smtClean="0">
                              <a:latin typeface="Cambria Math" panose="02040503050406030204" pitchFamily="18" charset="0"/>
                            </a:rPr>
                            <m:t>∗</m:t>
                          </m:r>
                          <m:r>
                            <a:rPr lang="en-US" altLang="ja-JP" sz="4000" b="0" i="1" smtClean="0">
                              <a:latin typeface="Cambria Math" panose="02040503050406030204" pitchFamily="18" charset="0"/>
                            </a:rPr>
                            <m:t>𝑔</m:t>
                          </m:r>
                        </m:e>
                      </m:d>
                      <m:d>
                        <m:dPr>
                          <m:ctrlPr>
                            <a:rPr lang="en-US" altLang="ja-JP" sz="4000" b="0" i="1" smtClean="0">
                              <a:latin typeface="Cambria Math" panose="02040503050406030204" pitchFamily="18" charset="0"/>
                            </a:rPr>
                          </m:ctrlPr>
                        </m:dPr>
                        <m:e>
                          <m:r>
                            <a:rPr lang="en-US" altLang="ja-JP" sz="4000" b="0" i="1" smtClean="0">
                              <a:latin typeface="Cambria Math" panose="02040503050406030204" pitchFamily="18" charset="0"/>
                            </a:rPr>
                            <m:t>𝑛</m:t>
                          </m:r>
                        </m:e>
                      </m:d>
                      <m:r>
                        <a:rPr lang="en-US" altLang="ja-JP" sz="4000" b="0" i="1" smtClean="0">
                          <a:latin typeface="Cambria Math" panose="02040503050406030204" pitchFamily="18" charset="0"/>
                        </a:rPr>
                        <m:t>=</m:t>
                      </m:r>
                      <m:nary>
                        <m:naryPr>
                          <m:chr m:val="∑"/>
                          <m:ctrlPr>
                            <a:rPr lang="en-US" altLang="ja-JP" sz="4000" b="0" i="1" smtClean="0">
                              <a:latin typeface="Cambria Math" panose="02040503050406030204" pitchFamily="18" charset="0"/>
                            </a:rPr>
                          </m:ctrlPr>
                        </m:naryPr>
                        <m:sub>
                          <m:r>
                            <m:rPr>
                              <m:brk m:alnAt="23"/>
                            </m:rPr>
                            <a:rPr lang="en-US" altLang="ja-JP" sz="4000" b="0" i="1" smtClean="0">
                              <a:latin typeface="Cambria Math" panose="02040503050406030204" pitchFamily="18" charset="0"/>
                            </a:rPr>
                            <m:t>𝑘</m:t>
                          </m:r>
                          <m:r>
                            <a:rPr lang="en-US" altLang="ja-JP" sz="4000" b="0" i="1" smtClean="0">
                              <a:latin typeface="Cambria Math" panose="02040503050406030204" pitchFamily="18" charset="0"/>
                            </a:rPr>
                            <m:t>=−∞</m:t>
                          </m:r>
                        </m:sub>
                        <m:sup>
                          <m:r>
                            <m:rPr>
                              <m:brk m:alnAt="23"/>
                            </m:rPr>
                            <a:rPr lang="ja-JP" altLang="en-US" sz="4000" i="1">
                              <a:latin typeface="Cambria Math" panose="02040503050406030204" pitchFamily="18" charset="0"/>
                            </a:rPr>
                            <m:t>∞</m:t>
                          </m:r>
                        </m:sup>
                        <m:e>
                          <m:r>
                            <a:rPr lang="en-US" altLang="ja-JP" sz="4000" i="1">
                              <a:latin typeface="Cambria Math" panose="02040503050406030204" pitchFamily="18" charset="0"/>
                            </a:rPr>
                            <m:t>𝑓</m:t>
                          </m:r>
                          <m:d>
                            <m:dPr>
                              <m:ctrlPr>
                                <a:rPr lang="en-US" altLang="ja-JP" sz="4000" i="1">
                                  <a:latin typeface="Cambria Math" panose="02040503050406030204" pitchFamily="18" charset="0"/>
                                </a:rPr>
                              </m:ctrlPr>
                            </m:dPr>
                            <m:e>
                              <m:r>
                                <a:rPr lang="en-US" altLang="ja-JP" sz="4000" b="0" i="1" smtClean="0">
                                  <a:latin typeface="Cambria Math" panose="02040503050406030204" pitchFamily="18" charset="0"/>
                                </a:rPr>
                                <m:t>𝑘</m:t>
                              </m:r>
                            </m:e>
                          </m:d>
                          <m:r>
                            <a:rPr lang="en-US" altLang="ja-JP" sz="4000" i="1">
                              <a:latin typeface="Cambria Math" panose="02040503050406030204" pitchFamily="18" charset="0"/>
                            </a:rPr>
                            <m:t>𝑔</m:t>
                          </m:r>
                          <m:d>
                            <m:dPr>
                              <m:ctrlPr>
                                <a:rPr lang="en-US" altLang="ja-JP" sz="4000" i="1">
                                  <a:latin typeface="Cambria Math" panose="02040503050406030204" pitchFamily="18" charset="0"/>
                                </a:rPr>
                              </m:ctrlPr>
                            </m:dPr>
                            <m:e>
                              <m:r>
                                <a:rPr lang="en-US" altLang="ja-JP" sz="4000" b="0" i="1" smtClean="0">
                                  <a:latin typeface="Cambria Math" panose="02040503050406030204" pitchFamily="18" charset="0"/>
                                </a:rPr>
                                <m:t>𝑛</m:t>
                              </m:r>
                              <m:r>
                                <a:rPr lang="en-US" altLang="ja-JP" sz="4000" i="1">
                                  <a:latin typeface="Cambria Math" panose="02040503050406030204" pitchFamily="18" charset="0"/>
                                </a:rPr>
                                <m:t>−</m:t>
                              </m:r>
                              <m:r>
                                <a:rPr lang="en-US" altLang="ja-JP" sz="4000" b="0" i="1" smtClean="0">
                                  <a:latin typeface="Cambria Math" panose="02040503050406030204" pitchFamily="18" charset="0"/>
                                </a:rPr>
                                <m:t>𝑘</m:t>
                              </m:r>
                            </m:e>
                          </m:d>
                        </m:e>
                      </m:nary>
                    </m:oMath>
                  </m:oMathPara>
                </a14:m>
                <a:endParaRPr lang="en-US" altLang="ja-JP" sz="40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2412720" y="3742804"/>
                <a:ext cx="7684219" cy="1770678"/>
              </a:xfrm>
              <a:prstGeom prst="rect">
                <a:avLst/>
              </a:prstGeom>
              <a:blipFill>
                <a:blip r:embed="rId3"/>
                <a:stretch>
                  <a:fillRect/>
                </a:stretch>
              </a:blipFill>
            </p:spPr>
            <p:txBody>
              <a:bodyPr/>
              <a:lstStyle/>
              <a:p>
                <a:r>
                  <a:rPr lang="ja-JP" altLang="en-US">
                    <a:noFill/>
                  </a:rPr>
                  <a:t> </a:t>
                </a:r>
              </a:p>
            </p:txBody>
          </p:sp>
        </mc:Fallback>
      </mc:AlternateContent>
      <p:sp>
        <p:nvSpPr>
          <p:cNvPr id="3" name="正方形/長方形 2"/>
          <p:cNvSpPr/>
          <p:nvPr/>
        </p:nvSpPr>
        <p:spPr>
          <a:xfrm>
            <a:off x="630341" y="2531138"/>
            <a:ext cx="1620957" cy="523220"/>
          </a:xfrm>
          <a:prstGeom prst="rect">
            <a:avLst/>
          </a:prstGeom>
        </p:spPr>
        <p:txBody>
          <a:bodyPr wrap="none">
            <a:spAutoFit/>
          </a:bodyPr>
          <a:lstStyle/>
          <a:p>
            <a:r>
              <a:rPr lang="ja-JP" altLang="en-US" sz="2800" i="1" dirty="0">
                <a:latin typeface="Times New Roman" panose="02020603050405020304" pitchFamily="18" charset="0"/>
                <a:ea typeface="メイリオ" panose="020B0604030504040204" pitchFamily="50" charset="-128"/>
                <a:cs typeface="Times New Roman" panose="02020603050405020304" pitchFamily="18" charset="0"/>
              </a:rPr>
              <a:t>連続関数</a:t>
            </a:r>
            <a:endParaRPr lang="ja-JP" altLang="en-US" sz="2800" dirty="0"/>
          </a:p>
        </p:txBody>
      </p:sp>
      <p:sp>
        <p:nvSpPr>
          <p:cNvPr id="42" name="正方形/長方形 41"/>
          <p:cNvSpPr/>
          <p:nvPr/>
        </p:nvSpPr>
        <p:spPr>
          <a:xfrm>
            <a:off x="630341" y="4191388"/>
            <a:ext cx="1620957" cy="523220"/>
          </a:xfrm>
          <a:prstGeom prst="rect">
            <a:avLst/>
          </a:prstGeom>
        </p:spPr>
        <p:txBody>
          <a:bodyPr wrap="none">
            <a:spAutoFit/>
          </a:bodyPr>
          <a:lstStyle/>
          <a:p>
            <a:r>
              <a:rPr lang="ja-JP" altLang="en-US" sz="2800" i="1" dirty="0">
                <a:latin typeface="Times New Roman" panose="02020603050405020304" pitchFamily="18" charset="0"/>
                <a:ea typeface="メイリオ" panose="020B0604030504040204" pitchFamily="50" charset="-128"/>
                <a:cs typeface="Times New Roman" panose="02020603050405020304" pitchFamily="18" charset="0"/>
              </a:rPr>
              <a:t>離散関数</a:t>
            </a:r>
            <a:endParaRPr lang="ja-JP" altLang="en-US" sz="2800" dirty="0"/>
          </a:p>
        </p:txBody>
      </p:sp>
      <p:sp>
        <p:nvSpPr>
          <p:cNvPr id="5" name="正方形/長方形 4"/>
          <p:cNvSpPr/>
          <p:nvPr/>
        </p:nvSpPr>
        <p:spPr>
          <a:xfrm>
            <a:off x="494710" y="6159270"/>
            <a:ext cx="10610291" cy="369332"/>
          </a:xfrm>
          <a:prstGeom prst="rect">
            <a:avLst/>
          </a:prstGeom>
        </p:spPr>
        <p:txBody>
          <a:bodyPr wrap="square">
            <a:spAutoFit/>
          </a:bodyPr>
          <a:lstStyle/>
          <a:p>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f </a:t>
            </a:r>
            <a:r>
              <a:rPr lang="en-US" altLang="ja-JP" dirty="0">
                <a:latin typeface="Times New Roman" panose="02020603050405020304" pitchFamily="18" charset="0"/>
                <a:ea typeface="メイリオ" panose="020B0604030504040204" pitchFamily="50" charset="-128"/>
                <a:cs typeface="Times New Roman" panose="02020603050405020304" pitchFamily="18" charset="0"/>
              </a:rPr>
              <a:t>(</a:t>
            </a:r>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t</a:t>
            </a:r>
            <a:r>
              <a:rPr lang="en-US" altLang="ja-JP" dirty="0">
                <a:latin typeface="Times New Roman" panose="02020603050405020304" pitchFamily="18" charset="0"/>
                <a:ea typeface="メイリオ" panose="020B0604030504040204" pitchFamily="50" charset="-128"/>
                <a:cs typeface="Times New Roman" panose="02020603050405020304" pitchFamily="18" charset="0"/>
              </a:rPr>
              <a:t>) </a:t>
            </a:r>
            <a:r>
              <a:rPr lang="ja-JP" altLang="en-US" dirty="0">
                <a:latin typeface="Times New Roman" panose="02020603050405020304" pitchFamily="18" charset="0"/>
                <a:ea typeface="メイリオ" panose="020B0604030504040204" pitchFamily="50" charset="-128"/>
                <a:cs typeface="Times New Roman" panose="02020603050405020304" pitchFamily="18" charset="0"/>
              </a:rPr>
              <a:t>を固定し，</a:t>
            </a:r>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g</a:t>
            </a:r>
            <a:r>
              <a:rPr lang="en-US" altLang="ja-JP" dirty="0">
                <a:latin typeface="Times New Roman" panose="02020603050405020304" pitchFamily="18" charset="0"/>
                <a:ea typeface="メイリオ" panose="020B0604030504040204" pitchFamily="50" charset="-128"/>
                <a:cs typeface="Times New Roman" panose="02020603050405020304" pitchFamily="18" charset="0"/>
              </a:rPr>
              <a:t>(</a:t>
            </a:r>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t</a:t>
            </a:r>
            <a:r>
              <a:rPr lang="en-US" altLang="ja-JP" dirty="0">
                <a:latin typeface="Times New Roman" panose="02020603050405020304" pitchFamily="18" charset="0"/>
                <a:ea typeface="メイリオ" panose="020B0604030504040204" pitchFamily="50" charset="-128"/>
                <a:cs typeface="Times New Roman" panose="02020603050405020304" pitchFamily="18" charset="0"/>
              </a:rPr>
              <a:t>)</a:t>
            </a:r>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 </a:t>
            </a:r>
            <a:r>
              <a:rPr lang="ja-JP" altLang="en-US" i="1" dirty="0" err="1">
                <a:latin typeface="Times New Roman" panose="02020603050405020304" pitchFamily="18" charset="0"/>
                <a:ea typeface="メイリオ" panose="020B0604030504040204" pitchFamily="50" charset="-128"/>
                <a:cs typeface="Times New Roman" panose="02020603050405020304" pitchFamily="18" charset="0"/>
              </a:rPr>
              <a:t>を平</a:t>
            </a:r>
            <a:r>
              <a:rPr lang="ja-JP" altLang="en-US" i="1" dirty="0">
                <a:latin typeface="Times New Roman" panose="02020603050405020304" pitchFamily="18" charset="0"/>
                <a:ea typeface="メイリオ" panose="020B0604030504040204" pitchFamily="50" charset="-128"/>
                <a:cs typeface="Times New Roman" panose="02020603050405020304" pitchFamily="18" charset="0"/>
              </a:rPr>
              <a:t>行移動しながら</a:t>
            </a:r>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f </a:t>
            </a:r>
            <a:r>
              <a:rPr lang="en-US" altLang="ja-JP" dirty="0">
                <a:latin typeface="Times New Roman" panose="02020603050405020304" pitchFamily="18" charset="0"/>
                <a:ea typeface="メイリオ" panose="020B0604030504040204" pitchFamily="50" charset="-128"/>
                <a:cs typeface="Times New Roman" panose="02020603050405020304" pitchFamily="18" charset="0"/>
              </a:rPr>
              <a:t>(</a:t>
            </a:r>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t</a:t>
            </a:r>
            <a:r>
              <a:rPr lang="en-US" altLang="ja-JP" dirty="0">
                <a:latin typeface="Times New Roman" panose="02020603050405020304" pitchFamily="18" charset="0"/>
                <a:ea typeface="メイリオ" panose="020B0604030504040204" pitchFamily="50" charset="-128"/>
                <a:cs typeface="Times New Roman" panose="02020603050405020304" pitchFamily="18" charset="0"/>
              </a:rPr>
              <a:t>)</a:t>
            </a:r>
            <a:r>
              <a:rPr lang="ja-JP" altLang="en-US" dirty="0">
                <a:latin typeface="Times New Roman" panose="02020603050405020304" pitchFamily="18" charset="0"/>
                <a:ea typeface="メイリオ" panose="020B0604030504040204" pitchFamily="50" charset="-128"/>
                <a:cs typeface="Times New Roman" panose="02020603050405020304" pitchFamily="18" charset="0"/>
              </a:rPr>
              <a:t>に</a:t>
            </a:r>
            <a:r>
              <a:rPr lang="ja-JP" altLang="en-US" i="1" dirty="0">
                <a:latin typeface="Times New Roman" panose="02020603050405020304" pitchFamily="18" charset="0"/>
                <a:ea typeface="メイリオ" panose="020B0604030504040204" pitchFamily="50" charset="-128"/>
                <a:cs typeface="Times New Roman" panose="02020603050405020304" pitchFamily="18" charset="0"/>
              </a:rPr>
              <a:t>掛けあわせ，得られた関数を積分とみてもよいかも</a:t>
            </a:r>
            <a:endParaRPr lang="en-US" altLang="ja-JP" i="1" dirty="0">
              <a:latin typeface="Times New Roman" panose="02020603050405020304" pitchFamily="18" charset="0"/>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261969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1860" y="170468"/>
            <a:ext cx="5697021" cy="733270"/>
          </a:xfrm>
        </p:spPr>
        <p:txBody>
          <a:bodyPr/>
          <a:lstStyle/>
          <a:p>
            <a:r>
              <a:rPr kumimoji="1" lang="en-US" altLang="ja-JP" dirty="0"/>
              <a:t>Deconvolution </a:t>
            </a:r>
            <a:endParaRPr kumimoji="1" lang="ja-JP" altLang="en-US" dirty="0"/>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2</a:t>
            </a:fld>
            <a:endParaRPr lang="ja-JP" altLang="en-US"/>
          </a:p>
        </p:txBody>
      </p:sp>
      <p:sp>
        <p:nvSpPr>
          <p:cNvPr id="7" name="右矢印 6"/>
          <p:cNvSpPr/>
          <p:nvPr/>
        </p:nvSpPr>
        <p:spPr>
          <a:xfrm>
            <a:off x="5753529" y="2779722"/>
            <a:ext cx="1140431" cy="10993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65078" y="5108001"/>
            <a:ext cx="5314275" cy="400110"/>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手振れ・焦点ずれによりボケ</a:t>
            </a:r>
            <a:r>
              <a:rPr kumimoji="1" lang="ja-JP" altLang="en-US" sz="2000" dirty="0" err="1">
                <a:latin typeface="メイリオ" panose="020B0604030504040204" pitchFamily="50" charset="-128"/>
                <a:ea typeface="メイリオ" panose="020B0604030504040204" pitchFamily="50" charset="-128"/>
                <a:cs typeface="メイリオ" panose="020B0604030504040204" pitchFamily="50" charset="-128"/>
              </a:rPr>
              <a:t>て</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しまった画像</a:t>
            </a:r>
          </a:p>
        </p:txBody>
      </p:sp>
      <p:sp>
        <p:nvSpPr>
          <p:cNvPr id="9" name="テキスト ボックス 8"/>
          <p:cNvSpPr txBox="1"/>
          <p:nvPr/>
        </p:nvSpPr>
        <p:spPr>
          <a:xfrm>
            <a:off x="6965878" y="5108001"/>
            <a:ext cx="2749471" cy="400110"/>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ボケのない画像を復元</a:t>
            </a:r>
          </a:p>
        </p:txBody>
      </p:sp>
      <p:sp>
        <p:nvSpPr>
          <p:cNvPr id="12" name="テキスト ボックス 11"/>
          <p:cNvSpPr txBox="1"/>
          <p:nvPr/>
        </p:nvSpPr>
        <p:spPr>
          <a:xfrm>
            <a:off x="565078" y="5657916"/>
            <a:ext cx="7622600" cy="400110"/>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ボケを引き起こした</a:t>
            </a:r>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点広がり関数</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既知ならば</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綺麗な復元が可能</a:t>
            </a:r>
          </a:p>
        </p:txBody>
      </p:sp>
      <p:sp>
        <p:nvSpPr>
          <p:cNvPr id="13" name="テキスト ボックス 12"/>
          <p:cNvSpPr txBox="1"/>
          <p:nvPr/>
        </p:nvSpPr>
        <p:spPr>
          <a:xfrm>
            <a:off x="631860" y="1190340"/>
            <a:ext cx="3005951" cy="400110"/>
          </a:xfrm>
          <a:prstGeom prst="rect">
            <a:avLst/>
          </a:prstGeom>
          <a:noFill/>
        </p:spPr>
        <p:txBody>
          <a:bodyPr wrap="non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ガウシアンフィルタの例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875" y="1665352"/>
            <a:ext cx="4998440" cy="3328075"/>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5879" y="1665352"/>
            <a:ext cx="4998440" cy="3328075"/>
          </a:xfrm>
          <a:prstGeom prst="rect">
            <a:avLst/>
          </a:prstGeom>
        </p:spPr>
      </p:pic>
    </p:spTree>
    <p:extLst>
      <p:ext uri="{BB962C8B-B14F-4D97-AF65-F5344CB8AC3E}">
        <p14:creationId xmlns:p14="http://schemas.microsoft.com/office/powerpoint/2010/main" val="60962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4713" y="252640"/>
            <a:ext cx="11071390" cy="733270"/>
          </a:xfrm>
        </p:spPr>
        <p:txBody>
          <a:bodyPr/>
          <a:lstStyle/>
          <a:p>
            <a:r>
              <a:rPr kumimoji="1" lang="en-US" altLang="ja-JP" dirty="0"/>
              <a:t>2</a:t>
            </a:r>
            <a:r>
              <a:rPr kumimoji="1" lang="ja-JP" altLang="en-US" dirty="0"/>
              <a:t>次元</a:t>
            </a:r>
            <a:r>
              <a:rPr kumimoji="1" lang="en-US" altLang="ja-JP" dirty="0"/>
              <a:t>Convolution(</a:t>
            </a:r>
            <a:r>
              <a:rPr kumimoji="1" lang="ja-JP" altLang="en-US" dirty="0"/>
              <a:t>畳み込み</a:t>
            </a:r>
            <a:r>
              <a:rPr kumimoji="1" lang="en-US" altLang="ja-JP" dirty="0"/>
              <a:t>)</a:t>
            </a:r>
            <a:endParaRPr kumimoji="1" lang="ja-JP" altLang="en-US" dirty="0"/>
          </a:p>
        </p:txBody>
      </p:sp>
      <p:sp>
        <p:nvSpPr>
          <p:cNvPr id="4" name="コンテンツ プレースホルダー 2"/>
          <p:cNvSpPr txBox="1">
            <a:spLocks/>
          </p:cNvSpPr>
          <p:nvPr/>
        </p:nvSpPr>
        <p:spPr>
          <a:xfrm>
            <a:off x="494711" y="1253604"/>
            <a:ext cx="11770176" cy="20774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400" dirty="0">
                <a:latin typeface="Times New Roman" panose="02020603050405020304" pitchFamily="18" charset="0"/>
                <a:ea typeface="メイリオ" panose="020B0604030504040204" pitchFamily="50" charset="-128"/>
                <a:cs typeface="Times New Roman" panose="02020603050405020304" pitchFamily="18" charset="0"/>
              </a:rPr>
              <a:t>二つの関数 </a:t>
            </a:r>
            <a:r>
              <a:rPr lang="en-US" altLang="ja-JP" sz="2400" i="1" dirty="0">
                <a:latin typeface="Times New Roman" panose="02020603050405020304" pitchFamily="18" charset="0"/>
                <a:ea typeface="メイリオ" panose="020B0604030504040204" pitchFamily="50" charset="-128"/>
                <a:cs typeface="Times New Roman" panose="02020603050405020304" pitchFamily="18" charset="0"/>
              </a:rPr>
              <a:t>f </a:t>
            </a: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a:t>
            </a:r>
            <a:r>
              <a:rPr lang="en-US" altLang="ja-JP" sz="2400" i="1" dirty="0" err="1">
                <a:latin typeface="Times New Roman" panose="02020603050405020304" pitchFamily="18" charset="0"/>
                <a:ea typeface="メイリオ" panose="020B0604030504040204" pitchFamily="50" charset="-128"/>
                <a:cs typeface="Times New Roman" panose="02020603050405020304" pitchFamily="18" charset="0"/>
              </a:rPr>
              <a:t>x,y</a:t>
            </a: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2400" i="1" dirty="0">
                <a:latin typeface="Times New Roman" panose="02020603050405020304" pitchFamily="18" charset="0"/>
                <a:ea typeface="メイリオ" panose="020B0604030504040204" pitchFamily="50" charset="-128"/>
                <a:cs typeface="Times New Roman" panose="02020603050405020304" pitchFamily="18" charset="0"/>
              </a:rPr>
              <a:t>g</a:t>
            </a: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a:t>
            </a:r>
            <a:r>
              <a:rPr lang="en-US" altLang="ja-JP" sz="2400" i="1" dirty="0" err="1">
                <a:latin typeface="Times New Roman" panose="02020603050405020304" pitchFamily="18" charset="0"/>
                <a:ea typeface="メイリオ" panose="020B0604030504040204" pitchFamily="50" charset="-128"/>
                <a:cs typeface="Times New Roman" panose="02020603050405020304" pitchFamily="18" charset="0"/>
              </a:rPr>
              <a:t>x,y</a:t>
            </a: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a:t>
            </a:r>
            <a:r>
              <a:rPr lang="en-US" altLang="ja-JP" sz="2400" i="1" dirty="0">
                <a:latin typeface="Times New Roman" panose="02020603050405020304" pitchFamily="18" charset="0"/>
                <a:ea typeface="メイリオ" panose="020B0604030504040204" pitchFamily="50" charset="-128"/>
                <a:cs typeface="Times New Roman" panose="02020603050405020304" pitchFamily="18" charset="0"/>
              </a:rPr>
              <a:t>  </a:t>
            </a:r>
            <a:r>
              <a:rPr lang="ja-JP" altLang="en-US" sz="2400" i="1" dirty="0">
                <a:latin typeface="Times New Roman" panose="02020603050405020304" pitchFamily="18" charset="0"/>
                <a:ea typeface="メイリオ" panose="020B0604030504040204" pitchFamily="50" charset="-128"/>
                <a:cs typeface="Times New Roman" panose="02020603050405020304" pitchFamily="18" charset="0"/>
              </a:rPr>
              <a:t>を重ね合わせる演算</a:t>
            </a:r>
            <a:endParaRPr lang="en-US" altLang="ja-JP" sz="2400" i="1" dirty="0">
              <a:latin typeface="Times New Roman" panose="02020603050405020304" pitchFamily="18" charset="0"/>
              <a:ea typeface="メイリオ" panose="020B0604030504040204" pitchFamily="50"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9" name="テキスト ボックス 38"/>
              <p:cNvSpPr txBox="1"/>
              <p:nvPr/>
            </p:nvSpPr>
            <p:spPr>
              <a:xfrm>
                <a:off x="2412720" y="2501564"/>
                <a:ext cx="8150565" cy="1021946"/>
              </a:xfrm>
              <a:prstGeom prst="rect">
                <a:avLst/>
              </a:prstGeom>
              <a:solidFill>
                <a:schemeClr val="accent4">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altLang="ja-JP" sz="2800" b="0" i="1" smtClean="0">
                              <a:latin typeface="Cambria Math" panose="02040503050406030204" pitchFamily="18" charset="0"/>
                            </a:rPr>
                          </m:ctrlPr>
                        </m:dPr>
                        <m:e>
                          <m:r>
                            <a:rPr lang="en-US" altLang="ja-JP" sz="2800" b="0" i="1" smtClean="0">
                              <a:latin typeface="Cambria Math" panose="02040503050406030204" pitchFamily="18" charset="0"/>
                            </a:rPr>
                            <m:t>𝑓</m:t>
                          </m:r>
                          <m:r>
                            <a:rPr lang="en-US" altLang="ja-JP" sz="2800" b="0" i="1" smtClean="0">
                              <a:latin typeface="Cambria Math" panose="02040503050406030204" pitchFamily="18" charset="0"/>
                            </a:rPr>
                            <m:t>∗</m:t>
                          </m:r>
                          <m:r>
                            <a:rPr lang="en-US" altLang="ja-JP" sz="2800" b="0" i="1" smtClean="0">
                              <a:latin typeface="Cambria Math" panose="02040503050406030204" pitchFamily="18" charset="0"/>
                            </a:rPr>
                            <m:t>𝑔</m:t>
                          </m:r>
                        </m:e>
                      </m:d>
                      <m:d>
                        <m:dPr>
                          <m:ctrlPr>
                            <a:rPr lang="en-US" altLang="ja-JP" sz="2800" b="0" i="1" smtClean="0">
                              <a:latin typeface="Cambria Math" panose="02040503050406030204" pitchFamily="18" charset="0"/>
                            </a:rPr>
                          </m:ctrlPr>
                        </m:dPr>
                        <m:e>
                          <m:r>
                            <a:rPr lang="en-US" altLang="ja-JP" sz="2800" b="0" i="1" smtClean="0">
                              <a:latin typeface="Cambria Math" panose="02040503050406030204" pitchFamily="18" charset="0"/>
                            </a:rPr>
                            <m:t>𝑥</m:t>
                          </m:r>
                          <m:r>
                            <a:rPr lang="en-US" altLang="ja-JP" sz="2800" b="0" i="1" smtClean="0">
                              <a:latin typeface="Cambria Math" panose="02040503050406030204" pitchFamily="18" charset="0"/>
                            </a:rPr>
                            <m:t>,</m:t>
                          </m:r>
                          <m:r>
                            <a:rPr lang="en-US" altLang="ja-JP" sz="2800" b="0" i="1" smtClean="0">
                              <a:latin typeface="Cambria Math" panose="02040503050406030204" pitchFamily="18" charset="0"/>
                            </a:rPr>
                            <m:t>𝑦</m:t>
                          </m:r>
                        </m:e>
                      </m:d>
                      <m:r>
                        <a:rPr lang="en-US" altLang="ja-JP" sz="2800" b="0" i="1" smtClean="0">
                          <a:latin typeface="Cambria Math" panose="02040503050406030204" pitchFamily="18" charset="0"/>
                        </a:rPr>
                        <m:t>=</m:t>
                      </m:r>
                      <m:nary>
                        <m:naryPr>
                          <m:ctrlPr>
                            <a:rPr lang="en-US" altLang="ja-JP" sz="2800" i="1">
                              <a:latin typeface="Cambria Math" panose="02040503050406030204" pitchFamily="18" charset="0"/>
                            </a:rPr>
                          </m:ctrlPr>
                        </m:naryPr>
                        <m:sub>
                          <m:r>
                            <m:rPr>
                              <m:brk m:alnAt="23"/>
                            </m:rPr>
                            <a:rPr lang="en-US" altLang="ja-JP" sz="2800" i="1">
                              <a:latin typeface="Cambria Math" panose="02040503050406030204" pitchFamily="18" charset="0"/>
                            </a:rPr>
                            <m:t>−</m:t>
                          </m:r>
                          <m:r>
                            <a:rPr lang="en-US" altLang="ja-JP" sz="2800" i="1">
                              <a:latin typeface="Cambria Math" panose="02040503050406030204" pitchFamily="18" charset="0"/>
                            </a:rPr>
                            <m:t>∞</m:t>
                          </m:r>
                        </m:sub>
                        <m:sup>
                          <m:r>
                            <a:rPr lang="en-US" altLang="ja-JP" sz="2800" i="1">
                              <a:latin typeface="Cambria Math" panose="02040503050406030204" pitchFamily="18" charset="0"/>
                            </a:rPr>
                            <m:t>∞</m:t>
                          </m:r>
                        </m:sup>
                        <m:e>
                          <m:nary>
                            <m:naryPr>
                              <m:ctrlPr>
                                <a:rPr lang="en-US" altLang="ja-JP" sz="2800" i="1">
                                  <a:latin typeface="Cambria Math" panose="02040503050406030204" pitchFamily="18" charset="0"/>
                                </a:rPr>
                              </m:ctrlPr>
                            </m:naryPr>
                            <m:sub>
                              <m:r>
                                <m:rPr>
                                  <m:brk m:alnAt="23"/>
                                </m:rPr>
                                <a:rPr lang="en-US" altLang="ja-JP" sz="2800" i="1">
                                  <a:latin typeface="Cambria Math" panose="02040503050406030204" pitchFamily="18" charset="0"/>
                                </a:rPr>
                                <m:t>−</m:t>
                              </m:r>
                              <m:r>
                                <a:rPr lang="en-US" altLang="ja-JP" sz="2800" i="1">
                                  <a:latin typeface="Cambria Math" panose="02040503050406030204" pitchFamily="18" charset="0"/>
                                </a:rPr>
                                <m:t>∞</m:t>
                              </m:r>
                            </m:sub>
                            <m:sup>
                              <m:r>
                                <a:rPr lang="en-US" altLang="ja-JP" sz="2800" i="1">
                                  <a:latin typeface="Cambria Math" panose="02040503050406030204" pitchFamily="18" charset="0"/>
                                </a:rPr>
                                <m:t>∞</m:t>
                              </m:r>
                            </m:sup>
                            <m:e>
                              <m:r>
                                <a:rPr lang="en-US" altLang="ja-JP" sz="2800" i="1">
                                  <a:latin typeface="Cambria Math" panose="02040503050406030204" pitchFamily="18" charset="0"/>
                                </a:rPr>
                                <m:t>𝑓</m:t>
                              </m:r>
                              <m:d>
                                <m:dPr>
                                  <m:ctrlPr>
                                    <a:rPr lang="en-US" altLang="ja-JP" sz="2800" i="1">
                                      <a:latin typeface="Cambria Math" panose="02040503050406030204" pitchFamily="18" charset="0"/>
                                    </a:rPr>
                                  </m:ctrlPr>
                                </m:dPr>
                                <m:e>
                                  <m:r>
                                    <a:rPr lang="en-US" altLang="ja-JP" sz="2800" b="0" i="1" smtClean="0">
                                      <a:latin typeface="Cambria Math" panose="02040503050406030204" pitchFamily="18" charset="0"/>
                                    </a:rPr>
                                    <m:t>𝑢</m:t>
                                  </m:r>
                                  <m:r>
                                    <a:rPr lang="en-US" altLang="ja-JP" sz="2800" b="0" i="1" smtClean="0">
                                      <a:latin typeface="Cambria Math" panose="02040503050406030204" pitchFamily="18" charset="0"/>
                                    </a:rPr>
                                    <m:t>,</m:t>
                                  </m:r>
                                  <m:r>
                                    <a:rPr lang="en-US" altLang="ja-JP" sz="2800" b="0" i="1" smtClean="0">
                                      <a:latin typeface="Cambria Math" panose="02040503050406030204" pitchFamily="18" charset="0"/>
                                    </a:rPr>
                                    <m:t>𝑣</m:t>
                                  </m:r>
                                </m:e>
                              </m:d>
                              <m:r>
                                <a:rPr lang="en-US" altLang="ja-JP" sz="2800" i="1">
                                  <a:latin typeface="Cambria Math" panose="02040503050406030204" pitchFamily="18" charset="0"/>
                                </a:rPr>
                                <m:t>𝑔</m:t>
                              </m:r>
                              <m:d>
                                <m:dPr>
                                  <m:ctrlPr>
                                    <a:rPr lang="en-US" altLang="ja-JP" sz="2800" i="1">
                                      <a:latin typeface="Cambria Math" panose="02040503050406030204" pitchFamily="18" charset="0"/>
                                    </a:rPr>
                                  </m:ctrlPr>
                                </m:dPr>
                                <m:e>
                                  <m:r>
                                    <a:rPr lang="en-US" altLang="ja-JP" sz="2800" b="0" i="1" smtClean="0">
                                      <a:latin typeface="Cambria Math" panose="02040503050406030204" pitchFamily="18" charset="0"/>
                                    </a:rPr>
                                    <m:t>𝑥</m:t>
                                  </m:r>
                                  <m:r>
                                    <a:rPr lang="en-US" altLang="ja-JP" sz="2800" b="0" i="1" smtClean="0">
                                      <a:latin typeface="Cambria Math" panose="02040503050406030204" pitchFamily="18" charset="0"/>
                                    </a:rPr>
                                    <m:t>−</m:t>
                                  </m:r>
                                  <m:r>
                                    <a:rPr lang="en-US" altLang="ja-JP" sz="2800" b="0" i="1" smtClean="0">
                                      <a:latin typeface="Cambria Math" panose="02040503050406030204" pitchFamily="18" charset="0"/>
                                    </a:rPr>
                                    <m:t>𝑢</m:t>
                                  </m:r>
                                  <m:r>
                                    <a:rPr lang="en-US" altLang="ja-JP" sz="2800" b="0" i="1" smtClean="0">
                                      <a:latin typeface="Cambria Math" panose="02040503050406030204" pitchFamily="18" charset="0"/>
                                    </a:rPr>
                                    <m:t>,</m:t>
                                  </m:r>
                                  <m:r>
                                    <a:rPr lang="en-US" altLang="ja-JP" sz="2800" b="0" i="1" smtClean="0">
                                      <a:latin typeface="Cambria Math" panose="02040503050406030204" pitchFamily="18" charset="0"/>
                                    </a:rPr>
                                    <m:t>𝑦</m:t>
                                  </m:r>
                                  <m:r>
                                    <a:rPr lang="en-US" altLang="ja-JP" sz="2800" b="0" i="1" smtClean="0">
                                      <a:latin typeface="Cambria Math" panose="02040503050406030204" pitchFamily="18" charset="0"/>
                                    </a:rPr>
                                    <m:t>−</m:t>
                                  </m:r>
                                  <m:r>
                                    <a:rPr lang="en-US" altLang="ja-JP" sz="2800" b="0" i="1" smtClean="0">
                                      <a:latin typeface="Cambria Math" panose="02040503050406030204" pitchFamily="18" charset="0"/>
                                    </a:rPr>
                                    <m:t>𝑣</m:t>
                                  </m:r>
                                </m:e>
                              </m:d>
                              <m:r>
                                <a:rPr lang="en-US" altLang="ja-JP" sz="2800" i="1">
                                  <a:latin typeface="Cambria Math" panose="02040503050406030204" pitchFamily="18" charset="0"/>
                                </a:rPr>
                                <m:t>𝑑</m:t>
                              </m:r>
                              <m:r>
                                <a:rPr lang="en-US" altLang="ja-JP" sz="2800" b="0" i="1" smtClean="0">
                                  <a:latin typeface="Cambria Math" panose="02040503050406030204" pitchFamily="18" charset="0"/>
                                </a:rPr>
                                <m:t>𝑢𝑑𝑣</m:t>
                              </m:r>
                            </m:e>
                          </m:nary>
                        </m:e>
                      </m:nary>
                    </m:oMath>
                  </m:oMathPara>
                </a14:m>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2412720" y="2501564"/>
                <a:ext cx="8150565" cy="1021946"/>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p:cNvSpPr txBox="1"/>
              <p:nvPr/>
            </p:nvSpPr>
            <p:spPr>
              <a:xfrm>
                <a:off x="2412720" y="3948232"/>
                <a:ext cx="7030001" cy="1315938"/>
              </a:xfrm>
              <a:prstGeom prst="rect">
                <a:avLst/>
              </a:prstGeom>
              <a:solidFill>
                <a:schemeClr val="accent4">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altLang="ja-JP" sz="2800" b="0" i="1" smtClean="0">
                              <a:latin typeface="Cambria Math" panose="02040503050406030204" pitchFamily="18" charset="0"/>
                            </a:rPr>
                          </m:ctrlPr>
                        </m:dPr>
                        <m:e>
                          <m:r>
                            <a:rPr lang="en-US" altLang="ja-JP" sz="2800" b="0" i="1" smtClean="0">
                              <a:latin typeface="Cambria Math" panose="02040503050406030204" pitchFamily="18" charset="0"/>
                            </a:rPr>
                            <m:t>𝑓</m:t>
                          </m:r>
                          <m:r>
                            <a:rPr lang="en-US" altLang="ja-JP" sz="2800" b="0" i="1" smtClean="0">
                              <a:latin typeface="Cambria Math" panose="02040503050406030204" pitchFamily="18" charset="0"/>
                            </a:rPr>
                            <m:t>∗</m:t>
                          </m:r>
                          <m:r>
                            <a:rPr lang="en-US" altLang="ja-JP" sz="2800" b="0" i="1" smtClean="0">
                              <a:latin typeface="Cambria Math" panose="02040503050406030204" pitchFamily="18" charset="0"/>
                            </a:rPr>
                            <m:t>𝑔</m:t>
                          </m:r>
                        </m:e>
                      </m:d>
                      <m:d>
                        <m:dPr>
                          <m:ctrlPr>
                            <a:rPr lang="en-US" altLang="ja-JP" sz="2800" b="0" i="1" smtClean="0">
                              <a:latin typeface="Cambria Math" panose="02040503050406030204" pitchFamily="18" charset="0"/>
                            </a:rPr>
                          </m:ctrlPr>
                        </m:dPr>
                        <m:e>
                          <m:r>
                            <a:rPr lang="en-US" altLang="ja-JP" sz="2800" b="0" i="1" smtClean="0">
                              <a:latin typeface="Cambria Math" panose="02040503050406030204" pitchFamily="18" charset="0"/>
                            </a:rPr>
                            <m:t>𝑛</m:t>
                          </m:r>
                        </m:e>
                      </m:d>
                      <m:r>
                        <a:rPr lang="en-US" altLang="ja-JP" sz="2800" b="0" i="1" smtClean="0">
                          <a:latin typeface="Cambria Math" panose="02040503050406030204" pitchFamily="18" charset="0"/>
                        </a:rPr>
                        <m:t>=</m:t>
                      </m:r>
                      <m:nary>
                        <m:naryPr>
                          <m:chr m:val="∑"/>
                          <m:ctrlPr>
                            <a:rPr lang="en-US" altLang="ja-JP" sz="2800" i="1">
                              <a:latin typeface="Cambria Math" panose="02040503050406030204" pitchFamily="18" charset="0"/>
                            </a:rPr>
                          </m:ctrlPr>
                        </m:naryPr>
                        <m:sub>
                          <m:r>
                            <a:rPr lang="en-US" altLang="ja-JP" sz="2800" b="0" i="1" smtClean="0">
                              <a:latin typeface="Cambria Math" panose="02040503050406030204" pitchFamily="18" charset="0"/>
                            </a:rPr>
                            <m:t>𝑗</m:t>
                          </m:r>
                          <m:r>
                            <a:rPr lang="en-US" altLang="ja-JP" sz="2800" i="1">
                              <a:latin typeface="Cambria Math" panose="02040503050406030204" pitchFamily="18" charset="0"/>
                            </a:rPr>
                            <m:t>=−∞</m:t>
                          </m:r>
                        </m:sub>
                        <m:sup>
                          <m:r>
                            <m:rPr>
                              <m:brk m:alnAt="23"/>
                            </m:rPr>
                            <a:rPr lang="ja-JP" altLang="en-US" sz="2800" i="1">
                              <a:latin typeface="Cambria Math" panose="02040503050406030204" pitchFamily="18" charset="0"/>
                            </a:rPr>
                            <m:t>∞</m:t>
                          </m:r>
                        </m:sup>
                        <m:e>
                          <m:nary>
                            <m:naryPr>
                              <m:chr m:val="∑"/>
                              <m:ctrlPr>
                                <a:rPr lang="en-US" altLang="ja-JP" sz="2800" i="1">
                                  <a:latin typeface="Cambria Math" panose="02040503050406030204" pitchFamily="18" charset="0"/>
                                </a:rPr>
                              </m:ctrlPr>
                            </m:naryPr>
                            <m:sub>
                              <m:r>
                                <a:rPr lang="en-US" altLang="ja-JP" sz="2800" b="0" i="1" smtClean="0">
                                  <a:latin typeface="Cambria Math" panose="02040503050406030204" pitchFamily="18" charset="0"/>
                                </a:rPr>
                                <m:t>𝑖</m:t>
                              </m:r>
                              <m:r>
                                <a:rPr lang="en-US" altLang="ja-JP" sz="2800" i="1">
                                  <a:latin typeface="Cambria Math" panose="02040503050406030204" pitchFamily="18" charset="0"/>
                                </a:rPr>
                                <m:t>=−∞</m:t>
                              </m:r>
                            </m:sub>
                            <m:sup>
                              <m:r>
                                <m:rPr>
                                  <m:brk m:alnAt="23"/>
                                </m:rPr>
                                <a:rPr lang="ja-JP" altLang="en-US" sz="2800" i="1">
                                  <a:latin typeface="Cambria Math" panose="02040503050406030204" pitchFamily="18" charset="0"/>
                                </a:rPr>
                                <m:t>∞</m:t>
                              </m:r>
                            </m:sup>
                            <m:e>
                              <m:r>
                                <a:rPr lang="en-US" altLang="ja-JP" sz="2800" i="1">
                                  <a:latin typeface="Cambria Math" panose="02040503050406030204" pitchFamily="18" charset="0"/>
                                </a:rPr>
                                <m:t>𝑓</m:t>
                              </m:r>
                              <m:d>
                                <m:dPr>
                                  <m:ctrlPr>
                                    <a:rPr lang="en-US" altLang="ja-JP" sz="2800" i="1">
                                      <a:latin typeface="Cambria Math" panose="02040503050406030204" pitchFamily="18" charset="0"/>
                                    </a:rPr>
                                  </m:ctrlPr>
                                </m:dPr>
                                <m:e>
                                  <m:r>
                                    <a:rPr lang="en-US" altLang="ja-JP" sz="2800" b="0" i="1" smtClean="0">
                                      <a:latin typeface="Cambria Math" panose="02040503050406030204" pitchFamily="18" charset="0"/>
                                    </a:rPr>
                                    <m:t>𝑖</m:t>
                                  </m:r>
                                  <m:r>
                                    <a:rPr lang="en-US" altLang="ja-JP" sz="2800" b="0" i="1" smtClean="0">
                                      <a:latin typeface="Cambria Math" panose="02040503050406030204" pitchFamily="18" charset="0"/>
                                    </a:rPr>
                                    <m:t>,</m:t>
                                  </m:r>
                                  <m:r>
                                    <a:rPr lang="en-US" altLang="ja-JP" sz="2800" b="0" i="1" smtClean="0">
                                      <a:latin typeface="Cambria Math" panose="02040503050406030204" pitchFamily="18" charset="0"/>
                                    </a:rPr>
                                    <m:t>𝑗</m:t>
                                  </m:r>
                                </m:e>
                              </m:d>
                              <m:r>
                                <a:rPr lang="en-US" altLang="ja-JP" sz="2800" i="1">
                                  <a:latin typeface="Cambria Math" panose="02040503050406030204" pitchFamily="18" charset="0"/>
                                </a:rPr>
                                <m:t>𝑔</m:t>
                              </m:r>
                              <m:d>
                                <m:dPr>
                                  <m:ctrlPr>
                                    <a:rPr lang="en-US" altLang="ja-JP" sz="2800" i="1">
                                      <a:latin typeface="Cambria Math" panose="02040503050406030204" pitchFamily="18" charset="0"/>
                                    </a:rPr>
                                  </m:ctrlPr>
                                </m:dPr>
                                <m:e>
                                  <m:r>
                                    <a:rPr lang="en-US" altLang="ja-JP" sz="2800" i="1">
                                      <a:latin typeface="Cambria Math" panose="02040503050406030204" pitchFamily="18" charset="0"/>
                                    </a:rPr>
                                    <m:t>𝑥</m:t>
                                  </m:r>
                                  <m:r>
                                    <a:rPr lang="en-US" altLang="ja-JP" sz="2800" b="0" i="1" smtClean="0">
                                      <a:latin typeface="Cambria Math" panose="02040503050406030204" pitchFamily="18" charset="0"/>
                                    </a:rPr>
                                    <m:t>−</m:t>
                                  </m:r>
                                  <m:r>
                                    <a:rPr lang="en-US" altLang="ja-JP" sz="2800" b="0" i="1" smtClean="0">
                                      <a:latin typeface="Cambria Math" panose="02040503050406030204" pitchFamily="18" charset="0"/>
                                    </a:rPr>
                                    <m:t>𝑖</m:t>
                                  </m:r>
                                  <m:r>
                                    <a:rPr lang="en-US" altLang="ja-JP" sz="2800" b="0" i="1" smtClean="0">
                                      <a:latin typeface="Cambria Math" panose="02040503050406030204" pitchFamily="18" charset="0"/>
                                    </a:rPr>
                                    <m:t>,</m:t>
                                  </m:r>
                                  <m:r>
                                    <a:rPr lang="en-US" altLang="ja-JP" sz="2800" i="1">
                                      <a:latin typeface="Cambria Math" panose="02040503050406030204" pitchFamily="18" charset="0"/>
                                    </a:rPr>
                                    <m:t>𝑦</m:t>
                                  </m:r>
                                  <m:r>
                                    <a:rPr lang="en-US" altLang="ja-JP" sz="2800" b="0" i="1" smtClean="0">
                                      <a:latin typeface="Cambria Math" panose="02040503050406030204" pitchFamily="18" charset="0"/>
                                    </a:rPr>
                                    <m:t>−</m:t>
                                  </m:r>
                                  <m:r>
                                    <a:rPr lang="en-US" altLang="ja-JP" sz="2800" b="0" i="1" smtClean="0">
                                      <a:latin typeface="Cambria Math" panose="02040503050406030204" pitchFamily="18" charset="0"/>
                                    </a:rPr>
                                    <m:t>𝑗</m:t>
                                  </m:r>
                                </m:e>
                              </m:d>
                            </m:e>
                          </m:nary>
                        </m:e>
                      </m:nary>
                    </m:oMath>
                  </m:oMathPara>
                </a14:m>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2412720" y="3948232"/>
                <a:ext cx="7030001" cy="1315938"/>
              </a:xfrm>
              <a:prstGeom prst="rect">
                <a:avLst/>
              </a:prstGeom>
              <a:blipFill>
                <a:blip r:embed="rId4"/>
                <a:stretch>
                  <a:fillRect/>
                </a:stretch>
              </a:blipFill>
            </p:spPr>
            <p:txBody>
              <a:bodyPr/>
              <a:lstStyle/>
              <a:p>
                <a:r>
                  <a:rPr lang="ja-JP" altLang="en-US">
                    <a:noFill/>
                  </a:rPr>
                  <a:t> </a:t>
                </a:r>
              </a:p>
            </p:txBody>
          </p:sp>
        </mc:Fallback>
      </mc:AlternateContent>
      <p:sp>
        <p:nvSpPr>
          <p:cNvPr id="3" name="正方形/長方形 2"/>
          <p:cNvSpPr/>
          <p:nvPr/>
        </p:nvSpPr>
        <p:spPr>
          <a:xfrm>
            <a:off x="630341" y="2817355"/>
            <a:ext cx="1620957" cy="523220"/>
          </a:xfrm>
          <a:prstGeom prst="rect">
            <a:avLst/>
          </a:prstGeom>
        </p:spPr>
        <p:txBody>
          <a:bodyPr wrap="none">
            <a:spAutoFit/>
          </a:bodyPr>
          <a:lstStyle/>
          <a:p>
            <a:r>
              <a:rPr lang="ja-JP" altLang="en-US" sz="2800" i="1" dirty="0">
                <a:latin typeface="Times New Roman" panose="02020603050405020304" pitchFamily="18" charset="0"/>
                <a:ea typeface="メイリオ" panose="020B0604030504040204" pitchFamily="50" charset="-128"/>
                <a:cs typeface="Times New Roman" panose="02020603050405020304" pitchFamily="18" charset="0"/>
              </a:rPr>
              <a:t>連続関数</a:t>
            </a:r>
            <a:endParaRPr lang="ja-JP" altLang="en-US" sz="2800" dirty="0"/>
          </a:p>
        </p:txBody>
      </p:sp>
      <p:sp>
        <p:nvSpPr>
          <p:cNvPr id="42" name="正方形/長方形 41"/>
          <p:cNvSpPr/>
          <p:nvPr/>
        </p:nvSpPr>
        <p:spPr>
          <a:xfrm>
            <a:off x="630341" y="4396816"/>
            <a:ext cx="1620957" cy="523220"/>
          </a:xfrm>
          <a:prstGeom prst="rect">
            <a:avLst/>
          </a:prstGeom>
        </p:spPr>
        <p:txBody>
          <a:bodyPr wrap="none">
            <a:spAutoFit/>
          </a:bodyPr>
          <a:lstStyle/>
          <a:p>
            <a:r>
              <a:rPr lang="ja-JP" altLang="en-US" sz="2800" i="1" dirty="0">
                <a:latin typeface="Times New Roman" panose="02020603050405020304" pitchFamily="18" charset="0"/>
                <a:ea typeface="メイリオ" panose="020B0604030504040204" pitchFamily="50" charset="-128"/>
                <a:cs typeface="Times New Roman" panose="02020603050405020304" pitchFamily="18" charset="0"/>
              </a:rPr>
              <a:t>離散関数</a:t>
            </a:r>
            <a:endParaRPr lang="ja-JP" altLang="en-US" sz="2800" dirty="0"/>
          </a:p>
        </p:txBody>
      </p:sp>
      <p:sp>
        <p:nvSpPr>
          <p:cNvPr id="5" name="正方形/長方形 4"/>
          <p:cNvSpPr/>
          <p:nvPr/>
        </p:nvSpPr>
        <p:spPr>
          <a:xfrm>
            <a:off x="630341" y="5653111"/>
            <a:ext cx="10942419" cy="1200329"/>
          </a:xfrm>
          <a:prstGeom prst="rect">
            <a:avLst/>
          </a:prstGeom>
        </p:spPr>
        <p:txBody>
          <a:bodyPr wrap="none">
            <a:spAutoFit/>
          </a:bodyPr>
          <a:lstStyle/>
          <a:p>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f </a:t>
            </a:r>
            <a:r>
              <a:rPr lang="en-US" altLang="ja-JP" dirty="0">
                <a:latin typeface="Times New Roman" panose="02020603050405020304" pitchFamily="18" charset="0"/>
                <a:ea typeface="メイリオ" panose="020B0604030504040204" pitchFamily="50" charset="-128"/>
                <a:cs typeface="Times New Roman" panose="02020603050405020304" pitchFamily="18" charset="0"/>
              </a:rPr>
              <a:t>(</a:t>
            </a:r>
            <a:r>
              <a:rPr lang="en-US" altLang="ja-JP" i="1" dirty="0" err="1">
                <a:latin typeface="Times New Roman" panose="02020603050405020304" pitchFamily="18" charset="0"/>
                <a:ea typeface="メイリオ" panose="020B0604030504040204" pitchFamily="50" charset="-128"/>
                <a:cs typeface="Times New Roman" panose="02020603050405020304" pitchFamily="18" charset="0"/>
              </a:rPr>
              <a:t>x,y</a:t>
            </a:r>
            <a:r>
              <a:rPr lang="en-US" altLang="ja-JP" dirty="0">
                <a:latin typeface="Times New Roman" panose="02020603050405020304" pitchFamily="18" charset="0"/>
                <a:ea typeface="メイリオ" panose="020B0604030504040204" pitchFamily="50" charset="-128"/>
                <a:cs typeface="Times New Roman" panose="02020603050405020304" pitchFamily="18" charset="0"/>
              </a:rPr>
              <a:t>) </a:t>
            </a:r>
            <a:r>
              <a:rPr lang="ja-JP" altLang="en-US" dirty="0">
                <a:latin typeface="Times New Roman" panose="02020603050405020304" pitchFamily="18" charset="0"/>
                <a:ea typeface="メイリオ" panose="020B0604030504040204" pitchFamily="50" charset="-128"/>
                <a:cs typeface="Times New Roman" panose="02020603050405020304" pitchFamily="18" charset="0"/>
              </a:rPr>
              <a:t>を固定し，</a:t>
            </a:r>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g</a:t>
            </a:r>
            <a:r>
              <a:rPr lang="en-US" altLang="ja-JP" dirty="0">
                <a:latin typeface="Times New Roman" panose="02020603050405020304" pitchFamily="18" charset="0"/>
                <a:ea typeface="メイリオ" panose="020B0604030504040204" pitchFamily="50" charset="-128"/>
                <a:cs typeface="Times New Roman" panose="02020603050405020304" pitchFamily="18" charset="0"/>
              </a:rPr>
              <a:t>(</a:t>
            </a:r>
            <a:r>
              <a:rPr lang="en-US" altLang="ja-JP" i="1" dirty="0" err="1">
                <a:latin typeface="Times New Roman" panose="02020603050405020304" pitchFamily="18" charset="0"/>
                <a:ea typeface="メイリオ" panose="020B0604030504040204" pitchFamily="50" charset="-128"/>
                <a:cs typeface="Times New Roman" panose="02020603050405020304" pitchFamily="18" charset="0"/>
              </a:rPr>
              <a:t>x,y</a:t>
            </a:r>
            <a:r>
              <a:rPr lang="en-US" altLang="ja-JP" dirty="0">
                <a:latin typeface="Times New Roman" panose="02020603050405020304" pitchFamily="18" charset="0"/>
                <a:ea typeface="メイリオ" panose="020B0604030504040204" pitchFamily="50" charset="-128"/>
                <a:cs typeface="Times New Roman" panose="02020603050405020304" pitchFamily="18" charset="0"/>
              </a:rPr>
              <a:t>)</a:t>
            </a:r>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 </a:t>
            </a:r>
            <a:r>
              <a:rPr lang="ja-JP" altLang="en-US" i="1" dirty="0" err="1">
                <a:latin typeface="Times New Roman" panose="02020603050405020304" pitchFamily="18" charset="0"/>
                <a:ea typeface="メイリオ" panose="020B0604030504040204" pitchFamily="50" charset="-128"/>
                <a:cs typeface="Times New Roman" panose="02020603050405020304" pitchFamily="18" charset="0"/>
              </a:rPr>
              <a:t>を平</a:t>
            </a:r>
            <a:r>
              <a:rPr lang="ja-JP" altLang="en-US" i="1" dirty="0">
                <a:latin typeface="Times New Roman" panose="02020603050405020304" pitchFamily="18" charset="0"/>
                <a:ea typeface="メイリオ" panose="020B0604030504040204" pitchFamily="50" charset="-128"/>
                <a:cs typeface="Times New Roman" panose="02020603050405020304" pitchFamily="18" charset="0"/>
              </a:rPr>
              <a:t>行移動しながら</a:t>
            </a:r>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f </a:t>
            </a:r>
            <a:r>
              <a:rPr lang="en-US" altLang="ja-JP" dirty="0">
                <a:latin typeface="Times New Roman" panose="02020603050405020304" pitchFamily="18" charset="0"/>
                <a:ea typeface="メイリオ" panose="020B0604030504040204" pitchFamily="50" charset="-128"/>
                <a:cs typeface="Times New Roman" panose="02020603050405020304" pitchFamily="18" charset="0"/>
              </a:rPr>
              <a:t>(</a:t>
            </a:r>
            <a:r>
              <a:rPr lang="en-US" altLang="ja-JP" i="1" dirty="0" err="1">
                <a:latin typeface="Times New Roman" panose="02020603050405020304" pitchFamily="18" charset="0"/>
                <a:ea typeface="メイリオ" panose="020B0604030504040204" pitchFamily="50" charset="-128"/>
                <a:cs typeface="Times New Roman" panose="02020603050405020304" pitchFamily="18" charset="0"/>
              </a:rPr>
              <a:t>x,y</a:t>
            </a:r>
            <a:r>
              <a:rPr lang="en-US" altLang="ja-JP" dirty="0">
                <a:latin typeface="Times New Roman" panose="02020603050405020304" pitchFamily="18" charset="0"/>
                <a:ea typeface="メイリオ" panose="020B0604030504040204" pitchFamily="50" charset="-128"/>
                <a:cs typeface="Times New Roman" panose="02020603050405020304" pitchFamily="18" charset="0"/>
              </a:rPr>
              <a:t>)</a:t>
            </a:r>
            <a:r>
              <a:rPr lang="ja-JP" altLang="en-US" dirty="0">
                <a:latin typeface="Times New Roman" panose="02020603050405020304" pitchFamily="18" charset="0"/>
                <a:ea typeface="メイリオ" panose="020B0604030504040204" pitchFamily="50" charset="-128"/>
                <a:cs typeface="Times New Roman" panose="02020603050405020304" pitchFamily="18" charset="0"/>
              </a:rPr>
              <a:t>に</a:t>
            </a:r>
            <a:r>
              <a:rPr lang="ja-JP" altLang="en-US" i="1" dirty="0">
                <a:latin typeface="Times New Roman" panose="02020603050405020304" pitchFamily="18" charset="0"/>
                <a:ea typeface="メイリオ" panose="020B0604030504040204" pitchFamily="50" charset="-128"/>
                <a:cs typeface="Times New Roman" panose="02020603050405020304" pitchFamily="18" charset="0"/>
              </a:rPr>
              <a:t>掛けあわせ，得られた関数を積分</a:t>
            </a:r>
            <a:endParaRPr lang="en-US" altLang="ja-JP" i="1" dirty="0">
              <a:latin typeface="Times New Roman" panose="02020603050405020304" pitchFamily="18" charset="0"/>
              <a:ea typeface="メイリオ" panose="020B0604030504040204" pitchFamily="50" charset="-128"/>
              <a:cs typeface="Times New Roman" panose="02020603050405020304" pitchFamily="18" charset="0"/>
            </a:endParaRPr>
          </a:p>
          <a:p>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長々と説明しましたが、教科書中の線形フィルタとの違いは</a:t>
            </a:r>
            <a:r>
              <a:rPr lang="ja-JP" altLang="en-US" i="1" dirty="0">
                <a:latin typeface="メイリオ" panose="020B0604030504040204" pitchFamily="50" charset="-128"/>
                <a:ea typeface="メイリオ" panose="020B0604030504040204" pitchFamily="50" charset="-128"/>
              </a:rPr>
              <a:t>，</a:t>
            </a:r>
            <a:endParaRPr lang="en-US" altLang="ja-JP" i="1" dirty="0">
              <a:latin typeface="メイリオ" panose="020B0604030504040204" pitchFamily="50" charset="-128"/>
              <a:ea typeface="メイリオ" panose="020B0604030504040204" pitchFamily="50" charset="-128"/>
            </a:endParaRPr>
          </a:p>
          <a:p>
            <a:r>
              <a:rPr lang="ja-JP" altLang="en-US" i="1" dirty="0">
                <a:latin typeface="メイリオ" panose="020B0604030504040204" pitchFamily="50" charset="-128"/>
                <a:ea typeface="メイリオ" panose="020B0604030504040204" pitchFamily="50" charset="-128"/>
              </a:rPr>
              <a:t>積分域をフィルタの中だけから</a:t>
            </a:r>
            <a:r>
              <a:rPr lang="en-US" altLang="ja-JP" dirty="0">
                <a:latin typeface="メイリオ" panose="020B0604030504040204" pitchFamily="50" charset="-128"/>
                <a:ea typeface="メイリオ" panose="020B0604030504040204" pitchFamily="50" charset="-128"/>
              </a:rPr>
              <a:t>(</a:t>
            </a:r>
            <a:r>
              <a:rPr lang="en-US" altLang="ja-JP" i="1" dirty="0">
                <a:latin typeface="メイリオ" panose="020B0604030504040204" pitchFamily="50" charset="-128"/>
                <a:ea typeface="メイリオ" panose="020B0604030504040204" pitchFamily="50" charset="-128"/>
              </a:rPr>
              <a:t>-</a:t>
            </a:r>
            <a:r>
              <a:rPr lang="ja-JP" altLang="en-US" i="1" dirty="0">
                <a:latin typeface="メイリオ" panose="020B0604030504040204" pitchFamily="50" charset="-128"/>
                <a:ea typeface="メイリオ" panose="020B0604030504040204" pitchFamily="50" charset="-128"/>
              </a:rPr>
              <a:t>∞</a:t>
            </a:r>
            <a:r>
              <a:rPr lang="en-US" altLang="ja-JP" i="1" dirty="0">
                <a:latin typeface="メイリオ" panose="020B0604030504040204" pitchFamily="50" charset="-128"/>
                <a:ea typeface="メイリオ" panose="020B0604030504040204" pitchFamily="50" charset="-128"/>
              </a:rPr>
              <a:t>, </a:t>
            </a:r>
            <a:r>
              <a:rPr lang="ja-JP" altLang="en-US" i="1"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に変更し，</a:t>
            </a:r>
            <a:r>
              <a:rPr lang="ja-JP" altLang="en-US" i="1" dirty="0">
                <a:latin typeface="メイリオ" panose="020B0604030504040204" pitchFamily="50" charset="-128"/>
                <a:ea typeface="メイリオ" panose="020B0604030504040204" pitchFamily="50" charset="-128"/>
              </a:rPr>
              <a:t>フィルタ</a:t>
            </a:r>
            <a:r>
              <a:rPr lang="en-US" altLang="ja-JP" i="1" dirty="0">
                <a:latin typeface="メイリオ" panose="020B0604030504040204" pitchFamily="50" charset="-128"/>
                <a:ea typeface="メイリオ" panose="020B0604030504040204" pitchFamily="50" charset="-128"/>
              </a:rPr>
              <a:t>g</a:t>
            </a:r>
            <a:r>
              <a:rPr lang="ja-JP" altLang="en-US" i="1" dirty="0">
                <a:latin typeface="メイリオ" panose="020B0604030504040204" pitchFamily="50" charset="-128"/>
                <a:ea typeface="メイリオ" panose="020B0604030504040204" pitchFamily="50" charset="-128"/>
              </a:rPr>
              <a:t>の引数の一部がマイナスになった点です．</a:t>
            </a:r>
          </a:p>
        </p:txBody>
      </p:sp>
    </p:spTree>
    <p:extLst>
      <p:ext uri="{BB962C8B-B14F-4D97-AF65-F5344CB8AC3E}">
        <p14:creationId xmlns:p14="http://schemas.microsoft.com/office/powerpoint/2010/main" val="1625709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5825638"/>
            <a:ext cx="11473211" cy="733270"/>
          </a:xfrm>
        </p:spPr>
        <p:txBody>
          <a:bodyPr/>
          <a:lstStyle/>
          <a:p>
            <a:pPr algn="r"/>
            <a:r>
              <a:rPr lang="ja-JP" altLang="en-US" dirty="0"/>
              <a:t>復習 </a:t>
            </a:r>
            <a:r>
              <a:rPr lang="en-US" altLang="ja-JP" dirty="0"/>
              <a:t>: </a:t>
            </a:r>
            <a:r>
              <a:rPr lang="ja-JP" altLang="en-US" dirty="0"/>
              <a:t>フーリエ変換</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21</a:t>
            </a:fld>
            <a:endParaRPr lang="ja-JP" altLang="en-US"/>
          </a:p>
        </p:txBody>
      </p:sp>
    </p:spTree>
    <p:extLst>
      <p:ext uri="{BB962C8B-B14F-4D97-AF65-F5344CB8AC3E}">
        <p14:creationId xmlns:p14="http://schemas.microsoft.com/office/powerpoint/2010/main" val="1047507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9539" y="2032418"/>
            <a:ext cx="4976111" cy="3732084"/>
          </a:xfrm>
          <a:prstGeom prst="rect">
            <a:avLst/>
          </a:prstGeom>
        </p:spPr>
      </p:pic>
      <p:sp>
        <p:nvSpPr>
          <p:cNvPr id="2" name="タイトル 1"/>
          <p:cNvSpPr>
            <a:spLocks noGrp="1"/>
          </p:cNvSpPr>
          <p:nvPr>
            <p:ph type="title"/>
          </p:nvPr>
        </p:nvSpPr>
        <p:spPr>
          <a:xfrm>
            <a:off x="457199" y="201408"/>
            <a:ext cx="11473211" cy="733270"/>
          </a:xfrm>
        </p:spPr>
        <p:txBody>
          <a:bodyPr/>
          <a:lstStyle/>
          <a:p>
            <a:r>
              <a:rPr lang="ja-JP" altLang="en-US" dirty="0">
                <a:latin typeface="游ゴシック" panose="020B0400000000000000" pitchFamily="50" charset="-128"/>
                <a:ea typeface="游ゴシック" panose="020B0400000000000000" pitchFamily="50" charset="-128"/>
              </a:rPr>
              <a:t>フーリエ変換とは（音）</a:t>
            </a:r>
            <a:endParaRPr kumimoji="1" lang="ja-JP" altLang="en-US" dirty="0">
              <a:latin typeface="游ゴシック" panose="020B0400000000000000" pitchFamily="50" charset="-128"/>
              <a:ea typeface="游ゴシック" panose="020B0400000000000000" pitchFamily="50" charset="-128"/>
            </a:endParaRPr>
          </a:p>
        </p:txBody>
      </p:sp>
      <p:sp>
        <p:nvSpPr>
          <p:cNvPr id="6" name="コンテンツ プレースホルダー 2"/>
          <p:cNvSpPr>
            <a:spLocks noGrp="1"/>
          </p:cNvSpPr>
          <p:nvPr>
            <p:ph idx="1"/>
          </p:nvPr>
        </p:nvSpPr>
        <p:spPr>
          <a:xfrm>
            <a:off x="457199" y="863767"/>
            <a:ext cx="11473211" cy="970301"/>
          </a:xfrm>
        </p:spPr>
        <p:txBody>
          <a:bodyPr>
            <a:normAutofit lnSpcReduction="10000"/>
          </a:bodyPr>
          <a:lstStyle/>
          <a:p>
            <a:pPr marL="0" indent="0">
              <a:buNone/>
            </a:pPr>
            <a:r>
              <a:rPr kumimoji="1" lang="ja-JP" altLang="en-US" dirty="0">
                <a:latin typeface="游ゴシック" panose="020B0400000000000000" pitchFamily="50" charset="-128"/>
                <a:ea typeface="游ゴシック" panose="020B0400000000000000" pitchFamily="50" charset="-128"/>
              </a:rPr>
              <a:t>時間に関する</a:t>
            </a:r>
            <a:r>
              <a:rPr lang="ja-JP" altLang="en-US" dirty="0">
                <a:latin typeface="游ゴシック" panose="020B0400000000000000" pitchFamily="50" charset="-128"/>
                <a:ea typeface="游ゴシック" panose="020B0400000000000000" pitchFamily="50" charset="-128"/>
              </a:rPr>
              <a:t>信号</a:t>
            </a:r>
            <a:r>
              <a:rPr kumimoji="1" lang="ja-JP" altLang="en-US" dirty="0">
                <a:latin typeface="游ゴシック" panose="020B0400000000000000" pitchFamily="50" charset="-128"/>
                <a:ea typeface="游ゴシック" panose="020B0400000000000000" pitchFamily="50" charset="-128"/>
              </a:rPr>
              <a:t>を、</a:t>
            </a:r>
            <a:endParaRPr kumimoji="1" lang="en-US" altLang="ja-JP" dirty="0">
              <a:latin typeface="游ゴシック" panose="020B0400000000000000" pitchFamily="50" charset="-128"/>
              <a:ea typeface="游ゴシック" panose="020B0400000000000000" pitchFamily="50" charset="-128"/>
            </a:endParaRPr>
          </a:p>
          <a:p>
            <a:pPr marL="0" indent="0">
              <a:buNone/>
            </a:pPr>
            <a:r>
              <a:rPr kumimoji="1" lang="ja-JP" altLang="en-US" dirty="0">
                <a:latin typeface="游ゴシック" panose="020B0400000000000000" pitchFamily="50" charset="-128"/>
                <a:ea typeface="游ゴシック" panose="020B0400000000000000" pitchFamily="50" charset="-128"/>
              </a:rPr>
              <a:t>周波数に関する信号に変換する手法</a:t>
            </a:r>
            <a:endParaRPr kumimoji="1" lang="en-US" altLang="ja-JP" dirty="0">
              <a:latin typeface="游ゴシック" panose="020B0400000000000000" pitchFamily="50" charset="-128"/>
              <a:ea typeface="游ゴシック" panose="020B0400000000000000" pitchFamily="50" charset="-128"/>
            </a:endParaRPr>
          </a:p>
        </p:txBody>
      </p:sp>
      <p:pic>
        <p:nvPicPr>
          <p:cNvPr id="10" name="図 9"/>
          <p:cNvPicPr>
            <a:picLocks noChangeAspect="1"/>
          </p:cNvPicPr>
          <p:nvPr/>
        </p:nvPicPr>
        <p:blipFill rotWithShape="1">
          <a:blip r:embed="rId6">
            <a:extLst>
              <a:ext uri="{28A0092B-C50C-407E-A947-70E740481C1C}">
                <a14:useLocalDpi xmlns:a14="http://schemas.microsoft.com/office/drawing/2010/main" val="0"/>
              </a:ext>
            </a:extLst>
          </a:blip>
          <a:srcRect b="4907"/>
          <a:stretch/>
        </p:blipFill>
        <p:spPr>
          <a:xfrm>
            <a:off x="307605" y="2088584"/>
            <a:ext cx="4876995" cy="3478250"/>
          </a:xfrm>
          <a:prstGeom prst="rect">
            <a:avLst/>
          </a:prstGeom>
        </p:spPr>
      </p:pic>
      <p:pic>
        <p:nvPicPr>
          <p:cNvPr id="3" name="apple-00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992323" y="1983431"/>
            <a:ext cx="406400" cy="406400"/>
          </a:xfrm>
          <a:prstGeom prst="rect">
            <a:avLst/>
          </a:prstGeom>
        </p:spPr>
      </p:pic>
      <p:sp>
        <p:nvSpPr>
          <p:cNvPr id="12" name="右矢印 11"/>
          <p:cNvSpPr/>
          <p:nvPr/>
        </p:nvSpPr>
        <p:spPr>
          <a:xfrm>
            <a:off x="5524418" y="3367195"/>
            <a:ext cx="1659466" cy="440266"/>
          </a:xfrm>
          <a:prstGeom prst="rightArrow">
            <a:avLst>
              <a:gd name="adj1" fmla="val 50000"/>
              <a:gd name="adj2" fmla="val 826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3" name="右矢印 12"/>
          <p:cNvSpPr/>
          <p:nvPr/>
        </p:nvSpPr>
        <p:spPr>
          <a:xfrm rot="10800000">
            <a:off x="5524419" y="4120089"/>
            <a:ext cx="1659466" cy="440266"/>
          </a:xfrm>
          <a:prstGeom prst="rightArrow">
            <a:avLst>
              <a:gd name="adj1" fmla="val 50000"/>
              <a:gd name="adj2" fmla="val 826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 name="正方形/長方形 13"/>
          <p:cNvSpPr/>
          <p:nvPr/>
        </p:nvSpPr>
        <p:spPr>
          <a:xfrm>
            <a:off x="5338489" y="2873504"/>
            <a:ext cx="2031325" cy="461665"/>
          </a:xfrm>
          <a:prstGeom prst="rect">
            <a:avLst/>
          </a:prstGeom>
        </p:spPr>
        <p:txBody>
          <a:bodyPr wrap="none">
            <a:spAutoFit/>
          </a:bodyPr>
          <a:lstStyle/>
          <a:p>
            <a:r>
              <a:rPr lang="ja-JP" altLang="en-US" sz="2400" b="1" dirty="0">
                <a:latin typeface="游ゴシック" panose="020B0400000000000000" pitchFamily="50" charset="-128"/>
                <a:ea typeface="游ゴシック" panose="020B0400000000000000" pitchFamily="50" charset="-128"/>
                <a:cs typeface="メイリオ" panose="020B0604030504040204" pitchFamily="50" charset="-128"/>
              </a:rPr>
              <a:t>フーリエ変換</a:t>
            </a:r>
          </a:p>
        </p:txBody>
      </p:sp>
      <p:sp>
        <p:nvSpPr>
          <p:cNvPr id="15" name="正方形/長方形 14"/>
          <p:cNvSpPr/>
          <p:nvPr/>
        </p:nvSpPr>
        <p:spPr>
          <a:xfrm>
            <a:off x="5184600" y="4612136"/>
            <a:ext cx="2339102" cy="461665"/>
          </a:xfrm>
          <a:prstGeom prst="rect">
            <a:avLst/>
          </a:prstGeom>
        </p:spPr>
        <p:txBody>
          <a:bodyPr wrap="none">
            <a:spAutoFit/>
          </a:bodyPr>
          <a:lstStyle/>
          <a:p>
            <a:r>
              <a:rPr lang="ja-JP" altLang="en-US" sz="2400" b="1" dirty="0">
                <a:latin typeface="游ゴシック" panose="020B0400000000000000" pitchFamily="50" charset="-128"/>
                <a:ea typeface="游ゴシック" panose="020B0400000000000000" pitchFamily="50" charset="-128"/>
                <a:cs typeface="メイリオ" panose="020B0604030504040204" pitchFamily="50" charset="-128"/>
              </a:rPr>
              <a:t>逆フーリエ変換</a:t>
            </a:r>
          </a:p>
        </p:txBody>
      </p:sp>
      <p:sp>
        <p:nvSpPr>
          <p:cNvPr id="18" name="正方形/長方形 17"/>
          <p:cNvSpPr/>
          <p:nvPr/>
        </p:nvSpPr>
        <p:spPr>
          <a:xfrm>
            <a:off x="1576551" y="2021405"/>
            <a:ext cx="1415772" cy="461665"/>
          </a:xfrm>
          <a:prstGeom prst="rect">
            <a:avLst/>
          </a:prstGeom>
        </p:spPr>
        <p:txBody>
          <a:bodyPr wrap="none">
            <a:spAutoFit/>
          </a:bodyPr>
          <a:lstStyle/>
          <a:p>
            <a:r>
              <a:rPr lang="ja-JP" altLang="en-US" sz="2400" b="1" dirty="0">
                <a:latin typeface="游ゴシック" panose="020B0400000000000000" pitchFamily="50" charset="-128"/>
                <a:ea typeface="游ゴシック" panose="020B0400000000000000" pitchFamily="50" charset="-128"/>
                <a:cs typeface="メイリオ" panose="020B0604030504040204" pitchFamily="50" charset="-128"/>
              </a:rPr>
              <a:t>入力音声</a:t>
            </a:r>
          </a:p>
        </p:txBody>
      </p:sp>
      <p:sp>
        <p:nvSpPr>
          <p:cNvPr id="20" name="正方形/長方形 19"/>
          <p:cNvSpPr/>
          <p:nvPr/>
        </p:nvSpPr>
        <p:spPr>
          <a:xfrm>
            <a:off x="4043849" y="5620650"/>
            <a:ext cx="800219" cy="461665"/>
          </a:xfrm>
          <a:prstGeom prst="rect">
            <a:avLst/>
          </a:prstGeom>
        </p:spPr>
        <p:txBody>
          <a:bodyPr wrap="none">
            <a:spAutoFit/>
          </a:bodyPr>
          <a:lstStyle/>
          <a:p>
            <a:r>
              <a:rPr lang="ja-JP" altLang="en-US" sz="2400" b="1" dirty="0">
                <a:latin typeface="游ゴシック" panose="020B0400000000000000" pitchFamily="50" charset="-128"/>
                <a:ea typeface="游ゴシック" panose="020B0400000000000000" pitchFamily="50" charset="-128"/>
                <a:cs typeface="メイリオ" panose="020B0604030504040204" pitchFamily="50" charset="-128"/>
              </a:rPr>
              <a:t>時間</a:t>
            </a:r>
          </a:p>
        </p:txBody>
      </p:sp>
      <p:sp>
        <p:nvSpPr>
          <p:cNvPr id="21" name="正方形/長方形 20"/>
          <p:cNvSpPr/>
          <p:nvPr/>
        </p:nvSpPr>
        <p:spPr>
          <a:xfrm>
            <a:off x="11084004" y="5551355"/>
            <a:ext cx="1107996" cy="461665"/>
          </a:xfrm>
          <a:prstGeom prst="rect">
            <a:avLst/>
          </a:prstGeom>
        </p:spPr>
        <p:txBody>
          <a:bodyPr wrap="none">
            <a:spAutoFit/>
          </a:bodyPr>
          <a:lstStyle/>
          <a:p>
            <a:r>
              <a:rPr lang="ja-JP" altLang="en-US" sz="2400" b="1" dirty="0">
                <a:latin typeface="游ゴシック" panose="020B0400000000000000" pitchFamily="50" charset="-128"/>
                <a:ea typeface="游ゴシック" panose="020B0400000000000000" pitchFamily="50" charset="-128"/>
                <a:cs typeface="メイリオ" panose="020B0604030504040204" pitchFamily="50" charset="-128"/>
              </a:rPr>
              <a:t>周波数</a:t>
            </a:r>
            <a:endParaRPr lang="ja-JP" altLang="en-US" sz="2400" dirty="0">
              <a:latin typeface="游ゴシック" panose="020B0400000000000000" pitchFamily="50" charset="-128"/>
              <a:ea typeface="游ゴシック" panose="020B0400000000000000" pitchFamily="50" charset="-128"/>
              <a:cs typeface="メイリオ" panose="020B0604030504040204" pitchFamily="50" charset="-128"/>
            </a:endParaRPr>
          </a:p>
        </p:txBody>
      </p:sp>
      <p:cxnSp>
        <p:nvCxnSpPr>
          <p:cNvPr id="23" name="直線矢印コネクタ 22"/>
          <p:cNvCxnSpPr/>
          <p:nvPr/>
        </p:nvCxnSpPr>
        <p:spPr>
          <a:xfrm>
            <a:off x="915142" y="5378874"/>
            <a:ext cx="4094850" cy="0"/>
          </a:xfrm>
          <a:prstGeom prst="straightConnector1">
            <a:avLst/>
          </a:prstGeom>
          <a:ln w="539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7880867" y="5378874"/>
            <a:ext cx="4094850" cy="0"/>
          </a:xfrm>
          <a:prstGeom prst="straightConnector1">
            <a:avLst/>
          </a:prstGeom>
          <a:ln w="539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9210674" y="5049186"/>
            <a:ext cx="877163" cy="369332"/>
          </a:xfrm>
          <a:prstGeom prst="rect">
            <a:avLst/>
          </a:prstGeom>
        </p:spPr>
        <p:txBody>
          <a:bodyPr wrap="none">
            <a:spAutoFit/>
          </a:bodyPr>
          <a:lstStyle/>
          <a:p>
            <a:pPr algn="ctr"/>
            <a:r>
              <a:rPr lang="ja-JP" altLang="en-US" b="1" dirty="0">
                <a:latin typeface="游ゴシック" panose="020B0400000000000000" pitchFamily="50" charset="-128"/>
                <a:ea typeface="游ゴシック" panose="020B0400000000000000" pitchFamily="50" charset="-128"/>
                <a:cs typeface="メイリオ" panose="020B0604030504040204" pitchFamily="50" charset="-128"/>
              </a:rPr>
              <a:t>低周波</a:t>
            </a:r>
          </a:p>
        </p:txBody>
      </p:sp>
      <p:sp>
        <p:nvSpPr>
          <p:cNvPr id="27" name="正方形/長方形 26"/>
          <p:cNvSpPr/>
          <p:nvPr/>
        </p:nvSpPr>
        <p:spPr>
          <a:xfrm>
            <a:off x="10635379" y="5049186"/>
            <a:ext cx="877163" cy="369332"/>
          </a:xfrm>
          <a:prstGeom prst="rect">
            <a:avLst/>
          </a:prstGeom>
        </p:spPr>
        <p:txBody>
          <a:bodyPr wrap="none">
            <a:spAutoFit/>
          </a:bodyPr>
          <a:lstStyle/>
          <a:p>
            <a:r>
              <a:rPr lang="ja-JP" altLang="en-US" b="1" dirty="0">
                <a:latin typeface="游ゴシック" panose="020B0400000000000000" pitchFamily="50" charset="-128"/>
                <a:ea typeface="游ゴシック" panose="020B0400000000000000" pitchFamily="50" charset="-128"/>
                <a:cs typeface="メイリオ" panose="020B0604030504040204" pitchFamily="50" charset="-128"/>
              </a:rPr>
              <a:t>高周波</a:t>
            </a:r>
          </a:p>
        </p:txBody>
      </p:sp>
      <p:sp>
        <p:nvSpPr>
          <p:cNvPr id="30" name="正方形/長方形 29"/>
          <p:cNvSpPr/>
          <p:nvPr/>
        </p:nvSpPr>
        <p:spPr>
          <a:xfrm>
            <a:off x="7965657" y="5049186"/>
            <a:ext cx="877163" cy="369332"/>
          </a:xfrm>
          <a:prstGeom prst="rect">
            <a:avLst/>
          </a:prstGeom>
        </p:spPr>
        <p:txBody>
          <a:bodyPr wrap="none">
            <a:spAutoFit/>
          </a:bodyPr>
          <a:lstStyle/>
          <a:p>
            <a:r>
              <a:rPr lang="ja-JP" altLang="en-US" b="1" dirty="0">
                <a:latin typeface="游ゴシック" panose="020B0400000000000000" pitchFamily="50" charset="-128"/>
                <a:ea typeface="游ゴシック" panose="020B0400000000000000" pitchFamily="50" charset="-128"/>
                <a:cs typeface="メイリオ" panose="020B0604030504040204" pitchFamily="50" charset="-128"/>
              </a:rPr>
              <a:t>高周波</a:t>
            </a:r>
          </a:p>
        </p:txBody>
      </p:sp>
      <p:sp>
        <p:nvSpPr>
          <p:cNvPr id="31" name="左右矢印 30"/>
          <p:cNvSpPr/>
          <p:nvPr/>
        </p:nvSpPr>
        <p:spPr>
          <a:xfrm>
            <a:off x="9352129" y="4922482"/>
            <a:ext cx="562504" cy="19352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2" name="右矢印 31"/>
          <p:cNvSpPr/>
          <p:nvPr/>
        </p:nvSpPr>
        <p:spPr>
          <a:xfrm>
            <a:off x="10674023" y="4923996"/>
            <a:ext cx="808567" cy="190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3" name="右矢印 32"/>
          <p:cNvSpPr/>
          <p:nvPr/>
        </p:nvSpPr>
        <p:spPr>
          <a:xfrm rot="10800000">
            <a:off x="7910803" y="4936429"/>
            <a:ext cx="808567" cy="190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4" name="正方形/長方形 33"/>
          <p:cNvSpPr/>
          <p:nvPr/>
        </p:nvSpPr>
        <p:spPr>
          <a:xfrm>
            <a:off x="10261663" y="0"/>
            <a:ext cx="1930337" cy="369332"/>
          </a:xfrm>
          <a:prstGeom prst="rect">
            <a:avLst/>
          </a:prstGeom>
          <a:solidFill>
            <a:srgbClr val="FFC000"/>
          </a:solidFill>
        </p:spPr>
        <p:txBody>
          <a:bodyPr wrap="none">
            <a:spAutoFit/>
          </a:bodyPr>
          <a:lstStyle/>
          <a:p>
            <a:r>
              <a:rPr lang="ja-JP" altLang="en-US" dirty="0">
                <a:latin typeface="游ゴシック" panose="020B0400000000000000" pitchFamily="50" charset="-128"/>
                <a:ea typeface="游ゴシック" panose="020B0400000000000000" pitchFamily="50" charset="-128"/>
              </a:rPr>
              <a:t>FourierSound</a:t>
            </a:r>
            <a:r>
              <a:rPr lang="en-US" altLang="ja-JP" dirty="0">
                <a:latin typeface="游ゴシック" panose="020B0400000000000000" pitchFamily="50" charset="-128"/>
                <a:ea typeface="游ゴシック" panose="020B0400000000000000" pitchFamily="50" charset="-128"/>
              </a:rPr>
              <a:t>.</a:t>
            </a:r>
            <a:r>
              <a:rPr lang="en-US" altLang="ja-JP" dirty="0" err="1">
                <a:latin typeface="游ゴシック" panose="020B0400000000000000" pitchFamily="50" charset="-128"/>
                <a:ea typeface="游ゴシック" panose="020B0400000000000000" pitchFamily="50" charset="-128"/>
              </a:rPr>
              <a:t>py</a:t>
            </a:r>
            <a:endParaRPr lang="ja-JP" altLang="en-US"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6901326" y="5597606"/>
            <a:ext cx="4089581" cy="584775"/>
          </a:xfrm>
          <a:prstGeom prst="rect">
            <a:avLst/>
          </a:prstGeom>
        </p:spPr>
        <p:txBody>
          <a:bodyPr wrap="none">
            <a:spAutoFit/>
          </a:bodyPr>
          <a:lstStyle/>
          <a:p>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注</a:t>
            </a:r>
            <a:r>
              <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rPr>
              <a:t>) </a:t>
            </a: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グラフ横軸は係数番号（</a:t>
            </a:r>
            <a:r>
              <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rPr>
              <a:t>Hz</a:t>
            </a: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ではない）</a:t>
            </a:r>
            <a:endPar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endParaRPr>
          </a:p>
          <a:p>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　　グラフ縦軸は複素数列の実部</a:t>
            </a:r>
            <a:endPar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6" name="正方形/長方形 25"/>
          <p:cNvSpPr/>
          <p:nvPr/>
        </p:nvSpPr>
        <p:spPr>
          <a:xfrm rot="16200000">
            <a:off x="102420" y="3648376"/>
            <a:ext cx="697627" cy="400110"/>
          </a:xfrm>
          <a:prstGeom prst="rect">
            <a:avLst/>
          </a:prstGeom>
        </p:spPr>
        <p:txBody>
          <a:bodyPr wrap="none">
            <a:spAutoFit/>
          </a:bodyPr>
          <a:lstStyle/>
          <a:p>
            <a:r>
              <a:rPr lang="ja-JP" altLang="en-US" sz="2000" b="1" dirty="0">
                <a:latin typeface="游ゴシック" panose="020B0400000000000000" pitchFamily="50" charset="-128"/>
                <a:ea typeface="游ゴシック" panose="020B0400000000000000" pitchFamily="50" charset="-128"/>
                <a:cs typeface="メイリオ" panose="020B0604030504040204" pitchFamily="50" charset="-128"/>
              </a:rPr>
              <a:t>音圧</a:t>
            </a:r>
            <a:endParaRPr lang="ja-JP" altLang="en-US" sz="2800" b="1"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8" name="正方形/長方形 27"/>
          <p:cNvSpPr/>
          <p:nvPr/>
        </p:nvSpPr>
        <p:spPr>
          <a:xfrm>
            <a:off x="1875979" y="6349367"/>
            <a:ext cx="8308685" cy="400110"/>
          </a:xfrm>
          <a:prstGeom prst="rect">
            <a:avLst/>
          </a:prstGeom>
        </p:spPr>
        <p:txBody>
          <a:bodyPr wrap="none">
            <a:spAutoFit/>
          </a:bodyPr>
          <a:lstStyle/>
          <a:p>
            <a:r>
              <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rPr>
              <a:t>※) </a:t>
            </a: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両関数とも複素数関数となる（デジタルデータの場合は複素数列）</a:t>
            </a:r>
            <a:endPar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132115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図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6739" y="1747967"/>
            <a:ext cx="3201286" cy="2250946"/>
          </a:xfrm>
          <a:prstGeom prst="rect">
            <a:avLst/>
          </a:prstGeom>
        </p:spPr>
      </p:pic>
      <p:sp>
        <p:nvSpPr>
          <p:cNvPr id="2" name="タイトル 1"/>
          <p:cNvSpPr>
            <a:spLocks noGrp="1"/>
          </p:cNvSpPr>
          <p:nvPr>
            <p:ph type="title"/>
          </p:nvPr>
        </p:nvSpPr>
        <p:spPr>
          <a:xfrm>
            <a:off x="528289" y="283483"/>
            <a:ext cx="11473211" cy="733270"/>
          </a:xfrm>
        </p:spPr>
        <p:txBody>
          <a:bodyPr/>
          <a:lstStyle/>
          <a:p>
            <a:r>
              <a:rPr lang="ja-JP" altLang="en-US" dirty="0">
                <a:latin typeface="游ゴシック" panose="020B0400000000000000" pitchFamily="50" charset="-128"/>
                <a:ea typeface="游ゴシック" panose="020B0400000000000000" pitchFamily="50" charset="-128"/>
              </a:rPr>
              <a:t>フーリエ変換とは（音）</a:t>
            </a:r>
            <a:endParaRPr kumimoji="1" lang="ja-JP" altLang="en-US" dirty="0">
              <a:latin typeface="游ゴシック" panose="020B0400000000000000" pitchFamily="50" charset="-128"/>
              <a:ea typeface="游ゴシック" panose="020B0400000000000000" pitchFamily="50" charset="-128"/>
            </a:endParaRPr>
          </a:p>
        </p:txBody>
      </p:sp>
      <p:sp>
        <p:nvSpPr>
          <p:cNvPr id="6" name="コンテンツ プレースホルダー 2"/>
          <p:cNvSpPr>
            <a:spLocks noGrp="1"/>
          </p:cNvSpPr>
          <p:nvPr>
            <p:ph idx="1"/>
          </p:nvPr>
        </p:nvSpPr>
        <p:spPr>
          <a:xfrm>
            <a:off x="7061200" y="1242415"/>
            <a:ext cx="5130800" cy="2897785"/>
          </a:xfrm>
        </p:spPr>
        <p:txBody>
          <a:bodyPr>
            <a:normAutofit/>
          </a:bodyPr>
          <a:lstStyle/>
          <a:p>
            <a:r>
              <a:rPr lang="ja-JP" altLang="en-US" sz="2000" dirty="0">
                <a:latin typeface="游ゴシック" panose="020B0400000000000000" pitchFamily="50" charset="-128"/>
                <a:ea typeface="游ゴシック" panose="020B0400000000000000" pitchFamily="50" charset="-128"/>
              </a:rPr>
              <a:t>フーリエ変換後の信号は元信号に含まれる正弦波の量を示す</a:t>
            </a:r>
            <a:endParaRPr lang="en-US" altLang="ja-JP" sz="2000" dirty="0">
              <a:latin typeface="游ゴシック" panose="020B0400000000000000" pitchFamily="50" charset="-128"/>
              <a:ea typeface="游ゴシック" panose="020B0400000000000000" pitchFamily="50" charset="-128"/>
            </a:endParaRPr>
          </a:p>
          <a:p>
            <a:pPr marL="457200" lvl="1" indent="0">
              <a:buNone/>
            </a:pPr>
            <a:r>
              <a:rPr lang="en-US" altLang="ja-JP" sz="1600" dirty="0">
                <a:latin typeface="游ゴシック" panose="020B0400000000000000" pitchFamily="50" charset="-128"/>
                <a:ea typeface="游ゴシック" panose="020B0400000000000000" pitchFamily="50" charset="-128"/>
              </a:rPr>
              <a:t>※</a:t>
            </a:r>
            <a:r>
              <a:rPr lang="ja-JP" altLang="en-US" sz="1600" dirty="0">
                <a:latin typeface="游ゴシック" panose="020B0400000000000000" pitchFamily="50" charset="-128"/>
                <a:ea typeface="游ゴシック" panose="020B0400000000000000" pitchFamily="50" charset="-128"/>
              </a:rPr>
              <a:t>正確には，正弦波の大きさと位相を複素数で表現している</a:t>
            </a:r>
            <a:endParaRPr lang="en-US" altLang="ja-JP" sz="1600" dirty="0">
              <a:latin typeface="游ゴシック" panose="020B0400000000000000" pitchFamily="50" charset="-128"/>
              <a:ea typeface="游ゴシック" panose="020B0400000000000000" pitchFamily="50" charset="-128"/>
            </a:endParaRPr>
          </a:p>
          <a:p>
            <a:r>
              <a:rPr lang="ja-JP" altLang="en-US" sz="2000" dirty="0">
                <a:latin typeface="游ゴシック" panose="020B0400000000000000" pitchFamily="50" charset="-128"/>
                <a:ea typeface="游ゴシック" panose="020B0400000000000000" pitchFamily="50" charset="-128"/>
              </a:rPr>
              <a:t>中央に近いほど低周波，外ほどが高周波</a:t>
            </a:r>
            <a:endParaRPr lang="en-US" altLang="ja-JP" sz="2000" dirty="0">
              <a:latin typeface="游ゴシック" panose="020B0400000000000000" pitchFamily="50" charset="-128"/>
              <a:ea typeface="游ゴシック" panose="020B0400000000000000" pitchFamily="50" charset="-128"/>
            </a:endParaRPr>
          </a:p>
          <a:p>
            <a:r>
              <a:rPr lang="ja-JP" altLang="en-US" sz="2000" dirty="0">
                <a:latin typeface="游ゴシック" panose="020B0400000000000000" pitchFamily="50" charset="-128"/>
                <a:ea typeface="游ゴシック" panose="020B0400000000000000" pitchFamily="50" charset="-128"/>
              </a:rPr>
              <a:t>中央は，定数項で直流成分と呼ばれる</a:t>
            </a:r>
            <a:endParaRPr lang="en-US" altLang="ja-JP" sz="2000" dirty="0">
              <a:latin typeface="游ゴシック" panose="020B0400000000000000" pitchFamily="50" charset="-128"/>
              <a:ea typeface="游ゴシック" panose="020B0400000000000000" pitchFamily="50" charset="-128"/>
            </a:endParaRPr>
          </a:p>
          <a:p>
            <a:pPr lvl="1"/>
            <a:r>
              <a:rPr lang="ja-JP" altLang="en-US" sz="1600" dirty="0">
                <a:latin typeface="游ゴシック" panose="020B0400000000000000" pitchFamily="50" charset="-128"/>
                <a:ea typeface="游ゴシック" panose="020B0400000000000000" pitchFamily="50" charset="-128"/>
              </a:rPr>
              <a:t>直流成分があるので正弦波の組み合わせでも平均値が</a:t>
            </a:r>
            <a:r>
              <a:rPr lang="en-US" altLang="ja-JP" sz="1600" dirty="0">
                <a:latin typeface="游ゴシック" panose="020B0400000000000000" pitchFamily="50" charset="-128"/>
                <a:ea typeface="游ゴシック" panose="020B0400000000000000" pitchFamily="50" charset="-128"/>
              </a:rPr>
              <a:t>0</a:t>
            </a:r>
            <a:r>
              <a:rPr lang="ja-JP" altLang="en-US" sz="1600" dirty="0">
                <a:latin typeface="游ゴシック" panose="020B0400000000000000" pitchFamily="50" charset="-128"/>
                <a:ea typeface="游ゴシック" panose="020B0400000000000000" pitchFamily="50" charset="-128"/>
              </a:rPr>
              <a:t>でない信号を作れる</a:t>
            </a:r>
            <a:endParaRPr lang="en-US" altLang="ja-JP" sz="1600" dirty="0">
              <a:latin typeface="游ゴシック" panose="020B0400000000000000" pitchFamily="50" charset="-128"/>
              <a:ea typeface="游ゴシック" panose="020B0400000000000000" pitchFamily="50" charset="-128"/>
            </a:endParaRPr>
          </a:p>
          <a:p>
            <a:endParaRPr lang="en-US" altLang="ja-JP" sz="2000" dirty="0">
              <a:latin typeface="游ゴシック" panose="020B0400000000000000" pitchFamily="50" charset="-128"/>
              <a:ea typeface="游ゴシック" panose="020B0400000000000000" pitchFamily="50" charset="-128"/>
            </a:endParaRPr>
          </a:p>
        </p:txBody>
      </p:sp>
      <p:grpSp>
        <p:nvGrpSpPr>
          <p:cNvPr id="7" name="グループ化 6"/>
          <p:cNvGrpSpPr/>
          <p:nvPr/>
        </p:nvGrpSpPr>
        <p:grpSpPr>
          <a:xfrm>
            <a:off x="387350" y="1747229"/>
            <a:ext cx="6448357" cy="2150387"/>
            <a:chOff x="1545502" y="2337533"/>
            <a:chExt cx="10430215" cy="3478250"/>
          </a:xfrm>
        </p:grpSpPr>
        <p:grpSp>
          <p:nvGrpSpPr>
            <p:cNvPr id="5" name="グループ化 4"/>
            <p:cNvGrpSpPr/>
            <p:nvPr/>
          </p:nvGrpSpPr>
          <p:grpSpPr>
            <a:xfrm>
              <a:off x="1545502" y="2337533"/>
              <a:ext cx="4296451" cy="3478250"/>
              <a:chOff x="1545502" y="2337533"/>
              <a:chExt cx="4296451" cy="3478250"/>
            </a:xfrm>
          </p:grpSpPr>
          <p:pic>
            <p:nvPicPr>
              <p:cNvPr id="10" name="図 9"/>
              <p:cNvPicPr>
                <a:picLocks noChangeAspect="1"/>
              </p:cNvPicPr>
              <p:nvPr/>
            </p:nvPicPr>
            <p:blipFill rotWithShape="1">
              <a:blip r:embed="rId4" cstate="print">
                <a:extLst>
                  <a:ext uri="{28A0092B-C50C-407E-A947-70E740481C1C}">
                    <a14:useLocalDpi xmlns:a14="http://schemas.microsoft.com/office/drawing/2010/main" val="0"/>
                  </a:ext>
                </a:extLst>
              </a:blip>
              <a:srcRect l="11904" b="4907"/>
              <a:stretch/>
            </p:blipFill>
            <p:spPr>
              <a:xfrm>
                <a:off x="1545502" y="2337533"/>
                <a:ext cx="4296451" cy="3478250"/>
              </a:xfrm>
              <a:prstGeom prst="rect">
                <a:avLst/>
              </a:prstGeom>
            </p:spPr>
          </p:pic>
          <p:cxnSp>
            <p:nvCxnSpPr>
              <p:cNvPr id="23" name="直線矢印コネクタ 22"/>
              <p:cNvCxnSpPr/>
              <p:nvPr/>
            </p:nvCxnSpPr>
            <p:spPr>
              <a:xfrm>
                <a:off x="1572495" y="5627823"/>
                <a:ext cx="4094850" cy="0"/>
              </a:xfrm>
              <a:prstGeom prst="straightConnector1">
                <a:avLst/>
              </a:prstGeom>
              <a:ln w="539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cxnSp>
          <p:nvCxnSpPr>
            <p:cNvPr id="24" name="直線矢印コネクタ 23"/>
            <p:cNvCxnSpPr/>
            <p:nvPr/>
          </p:nvCxnSpPr>
          <p:spPr>
            <a:xfrm>
              <a:off x="7880866" y="5627823"/>
              <a:ext cx="4094851" cy="0"/>
            </a:xfrm>
            <a:prstGeom prst="straightConnector1">
              <a:avLst/>
            </a:prstGeom>
            <a:ln w="539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右矢印 11"/>
            <p:cNvSpPr/>
            <p:nvPr/>
          </p:nvSpPr>
          <p:spPr>
            <a:xfrm>
              <a:off x="5714229" y="3616144"/>
              <a:ext cx="1659466" cy="440266"/>
            </a:xfrm>
            <a:prstGeom prst="rightArrow">
              <a:avLst>
                <a:gd name="adj1" fmla="val 50000"/>
                <a:gd name="adj2" fmla="val 826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3" name="右矢印 12"/>
            <p:cNvSpPr/>
            <p:nvPr/>
          </p:nvSpPr>
          <p:spPr>
            <a:xfrm rot="10800000">
              <a:off x="5714230" y="4124697"/>
              <a:ext cx="1659467" cy="440266"/>
            </a:xfrm>
            <a:prstGeom prst="rightArrow">
              <a:avLst>
                <a:gd name="adj1" fmla="val 50000"/>
                <a:gd name="adj2" fmla="val 826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grpSp>
      <p:sp>
        <p:nvSpPr>
          <p:cNvPr id="34" name="正方形/長方形 33"/>
          <p:cNvSpPr/>
          <p:nvPr/>
        </p:nvSpPr>
        <p:spPr>
          <a:xfrm>
            <a:off x="10427606" y="0"/>
            <a:ext cx="1930337" cy="369332"/>
          </a:xfrm>
          <a:prstGeom prst="rect">
            <a:avLst/>
          </a:prstGeom>
          <a:solidFill>
            <a:schemeClr val="accent4"/>
          </a:solidFill>
        </p:spPr>
        <p:txBody>
          <a:bodyPr wrap="none">
            <a:spAutoFit/>
          </a:bodyPr>
          <a:lstStyle/>
          <a:p>
            <a:r>
              <a:rPr lang="ja-JP" altLang="en-US" dirty="0">
                <a:latin typeface="游ゴシック" panose="020B0400000000000000" pitchFamily="50" charset="-128"/>
                <a:ea typeface="游ゴシック" panose="020B0400000000000000" pitchFamily="50" charset="-128"/>
              </a:rPr>
              <a:t>FourierSound</a:t>
            </a:r>
            <a:r>
              <a:rPr lang="en-US" altLang="ja-JP" dirty="0">
                <a:latin typeface="游ゴシック" panose="020B0400000000000000" pitchFamily="50" charset="-128"/>
                <a:ea typeface="游ゴシック" panose="020B0400000000000000" pitchFamily="50" charset="-128"/>
              </a:rPr>
              <a:t>.</a:t>
            </a:r>
            <a:r>
              <a:rPr lang="en-US" altLang="ja-JP" dirty="0" err="1">
                <a:latin typeface="游ゴシック" panose="020B0400000000000000" pitchFamily="50" charset="-128"/>
                <a:ea typeface="游ゴシック" panose="020B0400000000000000" pitchFamily="50" charset="-128"/>
              </a:rPr>
              <a:t>py</a:t>
            </a:r>
            <a:endParaRPr lang="ja-JP" altLang="en-US" dirty="0">
              <a:latin typeface="游ゴシック" panose="020B0400000000000000" pitchFamily="50" charset="-128"/>
              <a:ea typeface="游ゴシック" panose="020B0400000000000000" pitchFamily="50" charset="-128"/>
            </a:endParaRPr>
          </a:p>
        </p:txBody>
      </p:sp>
      <p:sp>
        <p:nvSpPr>
          <p:cNvPr id="21" name="正方形/長方形 20"/>
          <p:cNvSpPr/>
          <p:nvPr/>
        </p:nvSpPr>
        <p:spPr>
          <a:xfrm>
            <a:off x="6066157" y="3821860"/>
            <a:ext cx="1752403" cy="369332"/>
          </a:xfrm>
          <a:prstGeom prst="rect">
            <a:avLst/>
          </a:prstGeom>
        </p:spPr>
        <p:txBody>
          <a:bodyPr wrap="none">
            <a:spAutoFit/>
          </a:bodyPr>
          <a:lstStyle/>
          <a:p>
            <a:r>
              <a:rPr lang="ja-JP" altLang="en-US" dirty="0">
                <a:latin typeface="游ゴシック" panose="020B0400000000000000" pitchFamily="50" charset="-128"/>
                <a:ea typeface="游ゴシック" panose="020B0400000000000000" pitchFamily="50" charset="-128"/>
                <a:cs typeface="メイリオ" panose="020B0604030504040204" pitchFamily="50" charset="-128"/>
              </a:rPr>
              <a:t>周波数</a:t>
            </a:r>
            <a:r>
              <a:rPr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1400" dirty="0">
                <a:latin typeface="游ゴシック" panose="020B0400000000000000" pitchFamily="50" charset="-128"/>
                <a:ea typeface="游ゴシック" panose="020B0400000000000000" pitchFamily="50" charset="-128"/>
                <a:cs typeface="メイリオ" panose="020B0604030504040204" pitchFamily="50" charset="-128"/>
              </a:rPr>
              <a:t>係数番号</a:t>
            </a:r>
            <a:r>
              <a:rPr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t>)</a:t>
            </a:r>
            <a:endParaRPr lang="ja-JP" altLang="en-US" dirty="0">
              <a:latin typeface="游ゴシック" panose="020B0400000000000000" pitchFamily="50" charset="-128"/>
              <a:ea typeface="游ゴシック" panose="020B0400000000000000" pitchFamily="50" charset="-128"/>
              <a:cs typeface="メイリオ" panose="020B0604030504040204" pitchFamily="50" charset="-128"/>
            </a:endParaRPr>
          </a:p>
        </p:txBody>
      </p:sp>
      <p:grpSp>
        <p:nvGrpSpPr>
          <p:cNvPr id="48" name="グループ化 47"/>
          <p:cNvGrpSpPr/>
          <p:nvPr/>
        </p:nvGrpSpPr>
        <p:grpSpPr>
          <a:xfrm>
            <a:off x="232172" y="2070100"/>
            <a:ext cx="5205968" cy="4567030"/>
            <a:chOff x="968772" y="2070100"/>
            <a:chExt cx="5205968" cy="4567030"/>
          </a:xfrm>
        </p:grpSpPr>
        <p:pic>
          <p:nvPicPr>
            <p:cNvPr id="9" name="図 8"/>
            <p:cNvPicPr>
              <a:picLocks noChangeAspect="1"/>
            </p:cNvPicPr>
            <p:nvPr/>
          </p:nvPicPr>
          <p:blipFill rotWithShape="1">
            <a:blip r:embed="rId5" cstate="print">
              <a:extLst>
                <a:ext uri="{28A0092B-C50C-407E-A947-70E740481C1C}">
                  <a14:useLocalDpi xmlns:a14="http://schemas.microsoft.com/office/drawing/2010/main" val="0"/>
                </a:ext>
              </a:extLst>
            </a:blip>
            <a:srcRect l="12168" t="9066" r="9160" b="9385"/>
            <a:stretch/>
          </p:blipFill>
          <p:spPr>
            <a:xfrm>
              <a:off x="993141" y="5021188"/>
              <a:ext cx="1781116" cy="1384693"/>
            </a:xfrm>
            <a:prstGeom prst="rect">
              <a:avLst/>
            </a:prstGeom>
          </p:spPr>
        </p:pic>
        <p:cxnSp>
          <p:nvCxnSpPr>
            <p:cNvPr id="27" name="直線矢印コネクタ 26"/>
            <p:cNvCxnSpPr/>
            <p:nvPr/>
          </p:nvCxnSpPr>
          <p:spPr>
            <a:xfrm>
              <a:off x="968772" y="6334751"/>
              <a:ext cx="1955403"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2317625" y="6329353"/>
              <a:ext cx="543739" cy="307777"/>
            </a:xfrm>
            <a:prstGeom prst="rect">
              <a:avLst/>
            </a:prstGeom>
          </p:spPr>
          <p:txBody>
            <a:bodyPr wrap="none">
              <a:spAutoFit/>
            </a:bodyPr>
            <a:lstStyle/>
            <a:p>
              <a:r>
                <a:rPr lang="ja-JP" altLang="en-US" sz="1400" dirty="0">
                  <a:latin typeface="游ゴシック" panose="020B0400000000000000" pitchFamily="50" charset="-128"/>
                  <a:ea typeface="游ゴシック" panose="020B0400000000000000" pitchFamily="50" charset="-128"/>
                  <a:cs typeface="メイリオ" panose="020B0604030504040204" pitchFamily="50" charset="-128"/>
                </a:rPr>
                <a:t>時間</a:t>
              </a:r>
            </a:p>
          </p:txBody>
        </p:sp>
        <p:sp>
          <p:nvSpPr>
            <p:cNvPr id="43" name="正方形/長方形 42"/>
            <p:cNvSpPr/>
            <p:nvPr/>
          </p:nvSpPr>
          <p:spPr>
            <a:xfrm>
              <a:off x="6111240" y="2070100"/>
              <a:ext cx="63500" cy="1701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cxnSp>
          <p:nvCxnSpPr>
            <p:cNvPr id="45" name="カギ線コネクタ 44"/>
            <p:cNvCxnSpPr>
              <a:stCxn id="43" idx="2"/>
              <a:endCxn id="9" idx="0"/>
            </p:cNvCxnSpPr>
            <p:nvPr/>
          </p:nvCxnSpPr>
          <p:spPr>
            <a:xfrm rot="5400000">
              <a:off x="3388701" y="2266899"/>
              <a:ext cx="1249288" cy="4259291"/>
            </a:xfrm>
            <a:prstGeom prst="bentConnector3">
              <a:avLst>
                <a:gd name="adj1" fmla="val 50000"/>
              </a:avLst>
            </a:prstGeom>
            <a:ln w="12700">
              <a:solidFill>
                <a:srgbClr val="C00000"/>
              </a:solidFill>
              <a:headEnd type="stealth"/>
              <a:tailEnd type="none" w="lg" len="lg"/>
            </a:ln>
          </p:spPr>
          <p:style>
            <a:lnRef idx="1">
              <a:schemeClr val="accent1"/>
            </a:lnRef>
            <a:fillRef idx="0">
              <a:schemeClr val="accent1"/>
            </a:fillRef>
            <a:effectRef idx="0">
              <a:schemeClr val="accent1"/>
            </a:effectRef>
            <a:fontRef idx="minor">
              <a:schemeClr val="tx1"/>
            </a:fontRef>
          </p:style>
        </p:cxnSp>
      </p:grpSp>
      <p:grpSp>
        <p:nvGrpSpPr>
          <p:cNvPr id="62" name="グループ化 61"/>
          <p:cNvGrpSpPr/>
          <p:nvPr/>
        </p:nvGrpSpPr>
        <p:grpSpPr>
          <a:xfrm>
            <a:off x="5229876" y="2072006"/>
            <a:ext cx="1955403" cy="4565124"/>
            <a:chOff x="5966476" y="2072006"/>
            <a:chExt cx="1955403" cy="4565124"/>
          </a:xfrm>
        </p:grpSpPr>
        <p:pic>
          <p:nvPicPr>
            <p:cNvPr id="22" name="図 21"/>
            <p:cNvPicPr>
              <a:picLocks noChangeAspect="1"/>
            </p:cNvPicPr>
            <p:nvPr/>
          </p:nvPicPr>
          <p:blipFill rotWithShape="1">
            <a:blip r:embed="rId6" cstate="print">
              <a:extLst>
                <a:ext uri="{28A0092B-C50C-407E-A947-70E740481C1C}">
                  <a14:useLocalDpi xmlns:a14="http://schemas.microsoft.com/office/drawing/2010/main" val="0"/>
                </a:ext>
              </a:extLst>
            </a:blip>
            <a:srcRect l="12204" t="9066" r="9124" b="9384"/>
            <a:stretch/>
          </p:blipFill>
          <p:spPr>
            <a:xfrm>
              <a:off x="6010589" y="5021188"/>
              <a:ext cx="1781116" cy="1384692"/>
            </a:xfrm>
            <a:prstGeom prst="rect">
              <a:avLst/>
            </a:prstGeom>
          </p:spPr>
        </p:pic>
        <p:cxnSp>
          <p:nvCxnSpPr>
            <p:cNvPr id="30" name="直線矢印コネクタ 29"/>
            <p:cNvCxnSpPr/>
            <p:nvPr/>
          </p:nvCxnSpPr>
          <p:spPr>
            <a:xfrm>
              <a:off x="5966476" y="6334751"/>
              <a:ext cx="1955403"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7337554" y="6329353"/>
              <a:ext cx="543739" cy="307777"/>
            </a:xfrm>
            <a:prstGeom prst="rect">
              <a:avLst/>
            </a:prstGeom>
          </p:spPr>
          <p:txBody>
            <a:bodyPr wrap="none">
              <a:spAutoFit/>
            </a:bodyPr>
            <a:lstStyle/>
            <a:p>
              <a:r>
                <a:rPr lang="ja-JP" altLang="en-US" sz="1400" dirty="0">
                  <a:latin typeface="游ゴシック" panose="020B0400000000000000" pitchFamily="50" charset="-128"/>
                  <a:ea typeface="游ゴシック" panose="020B0400000000000000" pitchFamily="50" charset="-128"/>
                  <a:cs typeface="メイリオ" panose="020B0604030504040204" pitchFamily="50" charset="-128"/>
                </a:rPr>
                <a:t>時間</a:t>
              </a:r>
            </a:p>
          </p:txBody>
        </p:sp>
        <p:cxnSp>
          <p:nvCxnSpPr>
            <p:cNvPr id="57" name="カギ線コネクタ 56"/>
            <p:cNvCxnSpPr>
              <a:endCxn id="22" idx="0"/>
            </p:cNvCxnSpPr>
            <p:nvPr/>
          </p:nvCxnSpPr>
          <p:spPr>
            <a:xfrm rot="16200000" flipH="1">
              <a:off x="6069192" y="4189232"/>
              <a:ext cx="1239763" cy="424147"/>
            </a:xfrm>
            <a:prstGeom prst="bentConnector3">
              <a:avLst>
                <a:gd name="adj1" fmla="val 50000"/>
              </a:avLst>
            </a:prstGeom>
            <a:ln w="12700">
              <a:solidFill>
                <a:srgbClr val="C00000"/>
              </a:solidFill>
              <a:headEnd type="stealth"/>
              <a:tailEnd type="none" w="lg" len="lg"/>
            </a:ln>
          </p:spPr>
          <p:style>
            <a:lnRef idx="1">
              <a:schemeClr val="accent1"/>
            </a:lnRef>
            <a:fillRef idx="0">
              <a:schemeClr val="accent1"/>
            </a:fillRef>
            <a:effectRef idx="0">
              <a:schemeClr val="accent1"/>
            </a:effectRef>
            <a:fontRef idx="minor">
              <a:schemeClr val="tx1"/>
            </a:fontRef>
          </p:style>
        </p:cxnSp>
        <p:sp>
          <p:nvSpPr>
            <p:cNvPr id="60" name="正方形/長方形 59"/>
            <p:cNvSpPr/>
            <p:nvPr/>
          </p:nvSpPr>
          <p:spPr>
            <a:xfrm>
              <a:off x="6443347" y="2072006"/>
              <a:ext cx="63500" cy="1701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grpSp>
      <p:grpSp>
        <p:nvGrpSpPr>
          <p:cNvPr id="3" name="グループ化 2"/>
          <p:cNvGrpSpPr/>
          <p:nvPr/>
        </p:nvGrpSpPr>
        <p:grpSpPr>
          <a:xfrm>
            <a:off x="2724928" y="2070101"/>
            <a:ext cx="2822434" cy="4567029"/>
            <a:chOff x="2724928" y="2070101"/>
            <a:chExt cx="2822434" cy="4567029"/>
          </a:xfrm>
        </p:grpSpPr>
        <p:grpSp>
          <p:nvGrpSpPr>
            <p:cNvPr id="61" name="グループ化 60"/>
            <p:cNvGrpSpPr/>
            <p:nvPr/>
          </p:nvGrpSpPr>
          <p:grpSpPr>
            <a:xfrm>
              <a:off x="2773323" y="2070101"/>
              <a:ext cx="2774039" cy="4567029"/>
              <a:chOff x="3509923" y="2070101"/>
              <a:chExt cx="2774039" cy="4567029"/>
            </a:xfrm>
          </p:grpSpPr>
          <p:pic>
            <p:nvPicPr>
              <p:cNvPr id="16" name="図 15"/>
              <p:cNvPicPr>
                <a:picLocks noChangeAspect="1"/>
              </p:cNvPicPr>
              <p:nvPr/>
            </p:nvPicPr>
            <p:blipFill rotWithShape="1">
              <a:blip r:embed="rId7" cstate="print">
                <a:extLst>
                  <a:ext uri="{28A0092B-C50C-407E-A947-70E740481C1C}">
                    <a14:useLocalDpi xmlns:a14="http://schemas.microsoft.com/office/drawing/2010/main" val="0"/>
                  </a:ext>
                </a:extLst>
              </a:blip>
              <a:srcRect l="12133" t="8736" r="9195" b="9715"/>
              <a:stretch/>
            </p:blipFill>
            <p:spPr>
              <a:xfrm>
                <a:off x="3509923" y="5021188"/>
                <a:ext cx="1781116" cy="1384692"/>
              </a:xfrm>
              <a:prstGeom prst="rect">
                <a:avLst/>
              </a:prstGeom>
            </p:spPr>
          </p:pic>
          <p:sp>
            <p:nvSpPr>
              <p:cNvPr id="32" name="正方形/長方形 31"/>
              <p:cNvSpPr/>
              <p:nvPr/>
            </p:nvSpPr>
            <p:spPr>
              <a:xfrm>
                <a:off x="4794506" y="6329353"/>
                <a:ext cx="543739" cy="307777"/>
              </a:xfrm>
              <a:prstGeom prst="rect">
                <a:avLst/>
              </a:prstGeom>
            </p:spPr>
            <p:txBody>
              <a:bodyPr wrap="none">
                <a:spAutoFit/>
              </a:bodyPr>
              <a:lstStyle/>
              <a:p>
                <a:r>
                  <a:rPr lang="ja-JP" altLang="en-US" sz="1400" dirty="0">
                    <a:latin typeface="游ゴシック" panose="020B0400000000000000" pitchFamily="50" charset="-128"/>
                    <a:ea typeface="游ゴシック" panose="020B0400000000000000" pitchFamily="50" charset="-128"/>
                    <a:cs typeface="メイリオ" panose="020B0604030504040204" pitchFamily="50" charset="-128"/>
                  </a:rPr>
                  <a:t>時間</a:t>
                </a:r>
              </a:p>
            </p:txBody>
          </p:sp>
          <p:sp>
            <p:nvSpPr>
              <p:cNvPr id="51" name="正方形/長方形 50"/>
              <p:cNvSpPr/>
              <p:nvPr/>
            </p:nvSpPr>
            <p:spPr>
              <a:xfrm>
                <a:off x="6220462" y="2070101"/>
                <a:ext cx="63500" cy="1701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cxnSp>
            <p:nvCxnSpPr>
              <p:cNvPr id="52" name="カギ線コネクタ 51"/>
              <p:cNvCxnSpPr>
                <a:stCxn id="51" idx="2"/>
              </p:cNvCxnSpPr>
              <p:nvPr/>
            </p:nvCxnSpPr>
            <p:spPr>
              <a:xfrm rot="5400000">
                <a:off x="4724564" y="3493539"/>
                <a:ext cx="1249287" cy="1806011"/>
              </a:xfrm>
              <a:prstGeom prst="bentConnector3">
                <a:avLst>
                  <a:gd name="adj1" fmla="val 60979"/>
                </a:avLst>
              </a:prstGeom>
              <a:ln w="12700">
                <a:solidFill>
                  <a:srgbClr val="C00000"/>
                </a:solidFill>
                <a:headEnd type="stealth"/>
                <a:tailEnd type="none" w="lg" len="lg"/>
              </a:ln>
            </p:spPr>
            <p:style>
              <a:lnRef idx="1">
                <a:schemeClr val="accent1"/>
              </a:lnRef>
              <a:fillRef idx="0">
                <a:schemeClr val="accent1"/>
              </a:fillRef>
              <a:effectRef idx="0">
                <a:schemeClr val="accent1"/>
              </a:effectRef>
              <a:fontRef idx="minor">
                <a:schemeClr val="tx1"/>
              </a:fontRef>
            </p:style>
          </p:cxnSp>
        </p:grpSp>
        <p:cxnSp>
          <p:nvCxnSpPr>
            <p:cNvPr id="28" name="直線矢印コネクタ 27"/>
            <p:cNvCxnSpPr/>
            <p:nvPr/>
          </p:nvCxnSpPr>
          <p:spPr>
            <a:xfrm>
              <a:off x="2724928" y="6334751"/>
              <a:ext cx="1955403"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4" name="グループ化 3"/>
          <p:cNvGrpSpPr/>
          <p:nvPr/>
        </p:nvGrpSpPr>
        <p:grpSpPr>
          <a:xfrm>
            <a:off x="6034407" y="2064386"/>
            <a:ext cx="3595622" cy="4572744"/>
            <a:chOff x="6034407" y="2064386"/>
            <a:chExt cx="3595622" cy="4572744"/>
          </a:xfrm>
        </p:grpSpPr>
        <p:pic>
          <p:nvPicPr>
            <p:cNvPr id="8" name="図 7"/>
            <p:cNvPicPr>
              <a:picLocks noChangeAspect="1"/>
            </p:cNvPicPr>
            <p:nvPr/>
          </p:nvPicPr>
          <p:blipFill rotWithShape="1">
            <a:blip r:embed="rId8" cstate="print">
              <a:extLst>
                <a:ext uri="{28A0092B-C50C-407E-A947-70E740481C1C}">
                  <a14:useLocalDpi xmlns:a14="http://schemas.microsoft.com/office/drawing/2010/main" val="0"/>
                </a:ext>
              </a:extLst>
            </a:blip>
            <a:srcRect l="12168" t="9394" r="9406" b="9714"/>
            <a:stretch/>
          </p:blipFill>
          <p:spPr>
            <a:xfrm>
              <a:off x="7760832" y="5028213"/>
              <a:ext cx="1770518" cy="1369647"/>
            </a:xfrm>
            <a:prstGeom prst="rect">
              <a:avLst/>
            </a:prstGeom>
          </p:spPr>
        </p:pic>
        <p:cxnSp>
          <p:nvCxnSpPr>
            <p:cNvPr id="63" name="直線矢印コネクタ 62"/>
            <p:cNvCxnSpPr/>
            <p:nvPr/>
          </p:nvCxnSpPr>
          <p:spPr>
            <a:xfrm>
              <a:off x="7674626" y="6334751"/>
              <a:ext cx="1955403"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9045704" y="6329353"/>
              <a:ext cx="543739" cy="307777"/>
            </a:xfrm>
            <a:prstGeom prst="rect">
              <a:avLst/>
            </a:prstGeom>
          </p:spPr>
          <p:txBody>
            <a:bodyPr wrap="none">
              <a:spAutoFit/>
            </a:bodyPr>
            <a:lstStyle/>
            <a:p>
              <a:r>
                <a:rPr lang="ja-JP" altLang="en-US" sz="1400" dirty="0">
                  <a:latin typeface="游ゴシック" panose="020B0400000000000000" pitchFamily="50" charset="-128"/>
                  <a:ea typeface="游ゴシック" panose="020B0400000000000000" pitchFamily="50" charset="-128"/>
                  <a:cs typeface="メイリオ" panose="020B0604030504040204" pitchFamily="50" charset="-128"/>
                </a:rPr>
                <a:t>時間</a:t>
              </a:r>
            </a:p>
          </p:txBody>
        </p:sp>
        <p:cxnSp>
          <p:nvCxnSpPr>
            <p:cNvPr id="65" name="カギ線コネクタ 64"/>
            <p:cNvCxnSpPr>
              <a:stCxn id="66" idx="2"/>
              <a:endCxn id="8" idx="0"/>
            </p:cNvCxnSpPr>
            <p:nvPr/>
          </p:nvCxnSpPr>
          <p:spPr>
            <a:xfrm rot="16200000" flipH="1">
              <a:off x="6725111" y="3107232"/>
              <a:ext cx="1262027" cy="2579934"/>
            </a:xfrm>
            <a:prstGeom prst="bentConnector3">
              <a:avLst>
                <a:gd name="adj1" fmla="val 44717"/>
              </a:avLst>
            </a:prstGeom>
            <a:ln w="12700">
              <a:solidFill>
                <a:srgbClr val="C00000"/>
              </a:solidFill>
              <a:headEnd type="stealth"/>
              <a:tailEnd type="none" w="lg" len="lg"/>
            </a:ln>
          </p:spPr>
          <p:style>
            <a:lnRef idx="1">
              <a:schemeClr val="accent1"/>
            </a:lnRef>
            <a:fillRef idx="0">
              <a:schemeClr val="accent1"/>
            </a:fillRef>
            <a:effectRef idx="0">
              <a:schemeClr val="accent1"/>
            </a:effectRef>
            <a:fontRef idx="minor">
              <a:schemeClr val="tx1"/>
            </a:fontRef>
          </p:style>
        </p:cxnSp>
        <p:sp>
          <p:nvSpPr>
            <p:cNvPr id="66" name="正方形/長方形 65"/>
            <p:cNvSpPr/>
            <p:nvPr/>
          </p:nvSpPr>
          <p:spPr>
            <a:xfrm>
              <a:off x="6034407" y="2064386"/>
              <a:ext cx="63500" cy="1701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grpSp>
      <p:sp>
        <p:nvSpPr>
          <p:cNvPr id="71" name="コンテンツ プレースホルダー 2"/>
          <p:cNvSpPr txBox="1">
            <a:spLocks/>
          </p:cNvSpPr>
          <p:nvPr/>
        </p:nvSpPr>
        <p:spPr>
          <a:xfrm>
            <a:off x="9690100" y="5511437"/>
            <a:ext cx="2980871" cy="49892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600" dirty="0">
                <a:latin typeface="游ゴシック" panose="020B0400000000000000" pitchFamily="50" charset="-128"/>
                <a:ea typeface="游ゴシック" panose="020B0400000000000000" pitchFamily="50" charset="-128"/>
              </a:rPr>
              <a:t>※</a:t>
            </a:r>
            <a:r>
              <a:rPr lang="ja-JP" altLang="en-US" sz="1600" dirty="0">
                <a:latin typeface="游ゴシック" panose="020B0400000000000000" pitchFamily="50" charset="-128"/>
                <a:ea typeface="游ゴシック" panose="020B0400000000000000" pitchFamily="50" charset="-128"/>
              </a:rPr>
              <a:t>下の波はイメージ</a:t>
            </a:r>
            <a:endParaRPr lang="en-US" altLang="ja-JP" sz="1600" dirty="0">
              <a:latin typeface="游ゴシック" panose="020B0400000000000000" pitchFamily="50" charset="-128"/>
              <a:ea typeface="游ゴシック" panose="020B0400000000000000" pitchFamily="50" charset="-128"/>
            </a:endParaRPr>
          </a:p>
          <a:p>
            <a:pPr marL="0" indent="0">
              <a:buNone/>
            </a:pPr>
            <a:r>
              <a:rPr lang="en-US" altLang="ja-JP" sz="1600" dirty="0">
                <a:latin typeface="游ゴシック" panose="020B0400000000000000" pitchFamily="50" charset="-128"/>
                <a:ea typeface="游ゴシック" panose="020B0400000000000000" pitchFamily="50" charset="-128"/>
              </a:rPr>
              <a:t>※</a:t>
            </a:r>
            <a:r>
              <a:rPr lang="ja-JP" altLang="en-US" sz="1600" dirty="0">
                <a:latin typeface="游ゴシック" panose="020B0400000000000000" pitchFamily="50" charset="-128"/>
                <a:ea typeface="游ゴシック" panose="020B0400000000000000" pitchFamily="50" charset="-128"/>
              </a:rPr>
              <a:t>本来はもっともっと細かいです。</a:t>
            </a:r>
            <a:endParaRPr lang="en-US" altLang="ja-JP" sz="1600" dirty="0">
              <a:latin typeface="游ゴシック" panose="020B0400000000000000" pitchFamily="50" charset="-128"/>
              <a:ea typeface="游ゴシック" panose="020B0400000000000000" pitchFamily="50" charset="-128"/>
            </a:endParaRPr>
          </a:p>
        </p:txBody>
      </p:sp>
      <p:sp>
        <p:nvSpPr>
          <p:cNvPr id="40" name="正方形/長方形 39"/>
          <p:cNvSpPr/>
          <p:nvPr/>
        </p:nvSpPr>
        <p:spPr>
          <a:xfrm>
            <a:off x="2005868" y="3821860"/>
            <a:ext cx="646331" cy="369332"/>
          </a:xfrm>
          <a:prstGeom prst="rect">
            <a:avLst/>
          </a:prstGeom>
        </p:spPr>
        <p:txBody>
          <a:bodyPr wrap="none">
            <a:spAutoFit/>
          </a:bodyPr>
          <a:lstStyle/>
          <a:p>
            <a:r>
              <a:rPr lang="ja-JP" altLang="en-US" dirty="0">
                <a:latin typeface="游ゴシック" panose="020B0400000000000000" pitchFamily="50" charset="-128"/>
                <a:ea typeface="游ゴシック" panose="020B0400000000000000" pitchFamily="50" charset="-128"/>
                <a:cs typeface="メイリオ" panose="020B0604030504040204" pitchFamily="50" charset="-128"/>
              </a:rPr>
              <a:t>時間</a:t>
            </a:r>
          </a:p>
        </p:txBody>
      </p:sp>
    </p:spTree>
    <p:extLst>
      <p:ext uri="{BB962C8B-B14F-4D97-AF65-F5344CB8AC3E}">
        <p14:creationId xmlns:p14="http://schemas.microsoft.com/office/powerpoint/2010/main" val="273246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9150" y="131698"/>
            <a:ext cx="11111260" cy="733270"/>
          </a:xfrm>
        </p:spPr>
        <p:txBody>
          <a:bodyPr/>
          <a:lstStyle/>
          <a:p>
            <a:r>
              <a:rPr kumimoji="1" lang="ja-JP" altLang="en-US" dirty="0"/>
              <a:t>フーリエ変換とは</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762000" y="5297714"/>
                <a:ext cx="11111260" cy="1402201"/>
              </a:xfrm>
            </p:spPr>
            <p:txBody>
              <a:bodyPr>
                <a:normAutofit/>
              </a:bodyPr>
              <a:lstStyle/>
              <a:p>
                <a:r>
                  <a:rPr lang="ja-JP" altLang="en-US" sz="2400" dirty="0"/>
                  <a:t>時間</a:t>
                </a:r>
                <a14:m>
                  <m:oMath xmlns:m="http://schemas.openxmlformats.org/officeDocument/2006/math">
                    <m:r>
                      <a:rPr lang="en-US" altLang="ja-JP" sz="2400" b="0" i="1" smtClean="0">
                        <a:latin typeface="Cambria Math" panose="02040503050406030204" pitchFamily="18" charset="0"/>
                      </a:rPr>
                      <m:t>𝑡</m:t>
                    </m:r>
                  </m:oMath>
                </a14:m>
                <a:r>
                  <a:rPr lang="ja-JP" altLang="en-US" sz="2400" dirty="0"/>
                  <a:t>の</a:t>
                </a:r>
                <a:r>
                  <a:rPr kumimoji="1" lang="ja-JP" altLang="en-US" sz="2400" dirty="0"/>
                  <a:t>関数 </a:t>
                </a:r>
                <a14:m>
                  <m:oMath xmlns:m="http://schemas.openxmlformats.org/officeDocument/2006/math">
                    <m:r>
                      <a:rPr lang="en-US" altLang="ja-JP" sz="2400" i="1">
                        <a:latin typeface="Cambria Math" panose="02040503050406030204" pitchFamily="18" charset="0"/>
                      </a:rPr>
                      <m:t>𝑓</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𝑡</m:t>
                        </m:r>
                      </m:e>
                    </m:d>
                  </m:oMath>
                </a14:m>
                <a:r>
                  <a:rPr lang="en-US" altLang="ja-JP" sz="2400" dirty="0"/>
                  <a:t> </a:t>
                </a:r>
                <a:r>
                  <a:rPr lang="ja-JP" altLang="en-US" sz="2400" dirty="0"/>
                  <a:t>を、周波数</a:t>
                </a:r>
                <a14:m>
                  <m:oMath xmlns:m="http://schemas.openxmlformats.org/officeDocument/2006/math">
                    <m:r>
                      <a:rPr lang="en-US" altLang="ja-JP" sz="2400" i="1">
                        <a:latin typeface="Cambria Math" panose="02040503050406030204" pitchFamily="18" charset="0"/>
                      </a:rPr>
                      <m:t>𝜔</m:t>
                    </m:r>
                  </m:oMath>
                </a14:m>
                <a:r>
                  <a:rPr lang="ja-JP" altLang="en-US" sz="2400" dirty="0"/>
                  <a:t>の関数</a:t>
                </a:r>
                <a14:m>
                  <m:oMath xmlns:m="http://schemas.openxmlformats.org/officeDocument/2006/math">
                    <m:r>
                      <a:rPr lang="en-US" altLang="ja-JP" sz="2400" i="1">
                        <a:latin typeface="Cambria Math" panose="02040503050406030204" pitchFamily="18" charset="0"/>
                      </a:rPr>
                      <m:t>𝐹</m:t>
                    </m:r>
                    <m:r>
                      <a:rPr lang="en-US" altLang="ja-JP" sz="2400" i="1">
                        <a:latin typeface="Cambria Math" panose="02040503050406030204" pitchFamily="18" charset="0"/>
                      </a:rPr>
                      <m:t>(</m:t>
                    </m:r>
                    <m:r>
                      <a:rPr lang="en-US" altLang="ja-JP" sz="2400" i="1">
                        <a:latin typeface="Cambria Math" panose="02040503050406030204" pitchFamily="18" charset="0"/>
                      </a:rPr>
                      <m:t>𝜔</m:t>
                    </m:r>
                    <m:r>
                      <a:rPr lang="en-US" altLang="ja-JP" sz="2400" i="1">
                        <a:latin typeface="Cambria Math" panose="02040503050406030204" pitchFamily="18" charset="0"/>
                      </a:rPr>
                      <m:t>)</m:t>
                    </m:r>
                  </m:oMath>
                </a14:m>
                <a:r>
                  <a:rPr lang="ja-JP" altLang="en-US" sz="2400" dirty="0"/>
                  <a:t>に変換する</a:t>
                </a:r>
                <a:r>
                  <a:rPr lang="en-US" altLang="ja-JP" sz="2400" dirty="0"/>
                  <a:t> </a:t>
                </a:r>
              </a:p>
              <a:p>
                <a14:m>
                  <m:oMath xmlns:m="http://schemas.openxmlformats.org/officeDocument/2006/math">
                    <m:r>
                      <a:rPr lang="en-US" altLang="ja-JP" sz="2400" i="1">
                        <a:latin typeface="Cambria Math" panose="02040503050406030204" pitchFamily="18" charset="0"/>
                      </a:rPr>
                      <m:t>𝑓</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𝑡</m:t>
                        </m:r>
                      </m:e>
                    </m:d>
                  </m:oMath>
                </a14:m>
                <a:r>
                  <a:rPr lang="ja-JP" altLang="en-US" sz="2400" dirty="0"/>
                  <a:t>と</a:t>
                </a:r>
                <a14:m>
                  <m:oMath xmlns:m="http://schemas.openxmlformats.org/officeDocument/2006/math">
                    <m:r>
                      <a:rPr lang="en-US" altLang="ja-JP" sz="2400" i="1">
                        <a:latin typeface="Cambria Math" panose="02040503050406030204" pitchFamily="18" charset="0"/>
                      </a:rPr>
                      <m:t>𝐹</m:t>
                    </m:r>
                    <m:r>
                      <a:rPr lang="en-US" altLang="ja-JP" sz="2400" i="1">
                        <a:latin typeface="Cambria Math" panose="02040503050406030204" pitchFamily="18" charset="0"/>
                      </a:rPr>
                      <m:t>(</m:t>
                    </m:r>
                    <m:r>
                      <a:rPr lang="en-US" altLang="ja-JP" sz="2400" i="1">
                        <a:latin typeface="Cambria Math" panose="02040503050406030204" pitchFamily="18" charset="0"/>
                      </a:rPr>
                      <m:t>𝜔</m:t>
                    </m:r>
                    <m:r>
                      <a:rPr lang="en-US" altLang="ja-JP" sz="2400" i="1">
                        <a:latin typeface="Cambria Math" panose="02040503050406030204" pitchFamily="18" charset="0"/>
                      </a:rPr>
                      <m:t>)</m:t>
                    </m:r>
                  </m:oMath>
                </a14:m>
                <a:r>
                  <a:rPr lang="ja-JP" altLang="en-US" sz="2400" dirty="0"/>
                  <a:t>は複素数関数である（</a:t>
                </a:r>
                <a14:m>
                  <m:oMath xmlns:m="http://schemas.openxmlformats.org/officeDocument/2006/math">
                    <m:r>
                      <a:rPr lang="en-US" altLang="ja-JP" sz="2400" i="1">
                        <a:latin typeface="Cambria Math" panose="02040503050406030204" pitchFamily="18" charset="0"/>
                      </a:rPr>
                      <m:t>𝑓</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𝑡</m:t>
                        </m:r>
                      </m:e>
                    </m:d>
                  </m:oMath>
                </a14:m>
                <a:r>
                  <a:rPr lang="ja-JP" altLang="en-US" sz="2400" dirty="0"/>
                  <a:t>は実数関数のことが多い）</a:t>
                </a:r>
                <a:endParaRPr lang="en-US" altLang="ja-JP" sz="2400" dirty="0"/>
              </a:p>
              <a:p>
                <a:r>
                  <a:rPr kumimoji="1" lang="ja-JP" altLang="en-US" sz="2400" dirty="0"/>
                  <a:t>フーリエ級数展開において </a:t>
                </a:r>
                <a:r>
                  <a:rPr kumimoji="1" lang="en-US" altLang="ja-JP" sz="2400" dirty="0"/>
                  <a:t>T</a:t>
                </a:r>
                <a:r>
                  <a:rPr lang="ja-JP" altLang="en-US" sz="2400" dirty="0"/>
                  <a:t> </a:t>
                </a:r>
                <a:r>
                  <a:rPr lang="ja-JP" altLang="en-US" sz="2400" dirty="0">
                    <a:sym typeface="Wingdings" panose="05000000000000000000" pitchFamily="2" charset="2"/>
                  </a:rPr>
                  <a:t>→ ∞ とすると導出できる</a:t>
                </a:r>
                <a:endParaRPr kumimoji="1" lang="en-US" altLang="ja-JP" sz="24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762000" y="5297714"/>
                <a:ext cx="11111260" cy="1402201"/>
              </a:xfrm>
              <a:blipFill rotWithShape="0">
                <a:blip r:embed="rId3"/>
                <a:stretch>
                  <a:fillRect l="-713" t="-5652" b="-6087"/>
                </a:stretch>
              </a:blipFill>
            </p:spPr>
            <p:txBody>
              <a:bodyPr/>
              <a:lstStyle/>
              <a:p>
                <a:r>
                  <a:rPr lang="ja-JP" altLang="en-US">
                    <a:noFill/>
                  </a:rPr>
                  <a:t> </a:t>
                </a:r>
              </a:p>
            </p:txBody>
          </p:sp>
        </mc:Fallback>
      </mc:AlternateContent>
      <p:grpSp>
        <p:nvGrpSpPr>
          <p:cNvPr id="11" name="グループ化 10"/>
          <p:cNvGrpSpPr/>
          <p:nvPr/>
        </p:nvGrpSpPr>
        <p:grpSpPr>
          <a:xfrm>
            <a:off x="819150" y="906259"/>
            <a:ext cx="10859418" cy="1486482"/>
            <a:chOff x="323205" y="1611309"/>
            <a:chExt cx="10859418" cy="1486482"/>
          </a:xfrm>
        </p:grpSpPr>
        <p:sp>
          <p:nvSpPr>
            <p:cNvPr id="5" name="角丸四角形 4"/>
            <p:cNvSpPr/>
            <p:nvPr/>
          </p:nvSpPr>
          <p:spPr>
            <a:xfrm>
              <a:off x="323205" y="1611309"/>
              <a:ext cx="10859418" cy="1486481"/>
            </a:xfrm>
            <a:prstGeom prst="roundRect">
              <a:avLst>
                <a:gd name="adj" fmla="val 9418"/>
              </a:avLst>
            </a:prstGeom>
            <a:solidFill>
              <a:schemeClr val="accent4">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7" name="正方形/長方形 6"/>
                <p:cNvSpPr/>
                <p:nvPr/>
              </p:nvSpPr>
              <p:spPr>
                <a:xfrm>
                  <a:off x="5878835" y="1942988"/>
                  <a:ext cx="5108258" cy="1154803"/>
                </a:xfrm>
                <a:prstGeom prst="rect">
                  <a:avLst/>
                </a:prstGeom>
              </p:spPr>
              <p:txBody>
                <a:bodyPr wrap="none">
                  <a:spAutoFit/>
                </a:bodyPr>
                <a:lstStyle/>
                <a:p>
                  <a:pPr marL="17100">
                    <a:spcBef>
                      <a:spcPts val="1200"/>
                    </a:spcBef>
                  </a:pPr>
                  <a14:m>
                    <m:oMathPara xmlns:m="http://schemas.openxmlformats.org/officeDocument/2006/math">
                      <m:oMathParaPr>
                        <m:jc m:val="centerGroup"/>
                      </m:oMathParaPr>
                      <m:oMath xmlns:m="http://schemas.openxmlformats.org/officeDocument/2006/math">
                        <m:r>
                          <a:rPr lang="en-US" altLang="ja-JP" sz="3200" b="0" i="1" smtClean="0">
                            <a:latin typeface="Cambria Math" panose="02040503050406030204" pitchFamily="18" charset="0"/>
                          </a:rPr>
                          <m:t>𝑓</m:t>
                        </m:r>
                        <m:d>
                          <m:dPr>
                            <m:ctrlPr>
                              <a:rPr lang="en-US" altLang="ja-JP" sz="3200" b="0" i="1" smtClean="0">
                                <a:latin typeface="Cambria Math" panose="02040503050406030204" pitchFamily="18" charset="0"/>
                              </a:rPr>
                            </m:ctrlPr>
                          </m:dPr>
                          <m:e>
                            <m:r>
                              <a:rPr lang="en-US" altLang="ja-JP" sz="3200" b="0" i="1" smtClean="0">
                                <a:latin typeface="Cambria Math" panose="02040503050406030204" pitchFamily="18" charset="0"/>
                              </a:rPr>
                              <m:t>𝑡</m:t>
                            </m:r>
                          </m:e>
                        </m:d>
                        <m:r>
                          <a:rPr lang="en-US" altLang="ja-JP" sz="3200" i="1">
                            <a:latin typeface="Cambria Math"/>
                          </a:rPr>
                          <m:t>=</m:t>
                        </m:r>
                        <m:f>
                          <m:fPr>
                            <m:ctrlPr>
                              <a:rPr lang="en-US" altLang="ja-JP" sz="3200" b="0" i="1" smtClean="0">
                                <a:latin typeface="Cambria Math" panose="02040503050406030204" pitchFamily="18" charset="0"/>
                              </a:rPr>
                            </m:ctrlPr>
                          </m:fPr>
                          <m:num>
                            <m:r>
                              <a:rPr lang="en-US" altLang="ja-JP" sz="3200" b="0" i="1" smtClean="0">
                                <a:latin typeface="Cambria Math" panose="02040503050406030204" pitchFamily="18" charset="0"/>
                              </a:rPr>
                              <m:t>1</m:t>
                            </m:r>
                          </m:num>
                          <m:den>
                            <m:r>
                              <a:rPr lang="en-US" altLang="ja-JP" sz="3200" b="0" i="1" smtClean="0">
                                <a:latin typeface="Cambria Math" panose="02040503050406030204" pitchFamily="18" charset="0"/>
                              </a:rPr>
                              <m:t>2</m:t>
                            </m:r>
                            <m:r>
                              <a:rPr lang="en-US" altLang="ja-JP" sz="3200" b="0" i="1" smtClean="0">
                                <a:latin typeface="Cambria Math" panose="02040503050406030204" pitchFamily="18" charset="0"/>
                              </a:rPr>
                              <m:t>𝜋</m:t>
                            </m:r>
                          </m:den>
                        </m:f>
                        <m:nary>
                          <m:naryPr>
                            <m:ctrlPr>
                              <a:rPr lang="en-US" altLang="ja-JP" sz="3200" i="1">
                                <a:latin typeface="Cambria Math" panose="02040503050406030204" pitchFamily="18" charset="0"/>
                              </a:rPr>
                            </m:ctrlPr>
                          </m:naryPr>
                          <m:sub>
                            <m:r>
                              <m:rPr>
                                <m:brk m:alnAt="23"/>
                              </m:rPr>
                              <a:rPr lang="en-US" altLang="ja-JP" sz="3200" i="1">
                                <a:latin typeface="Cambria Math" panose="02040503050406030204" pitchFamily="18" charset="0"/>
                              </a:rPr>
                              <m:t>−</m:t>
                            </m:r>
                            <m:r>
                              <a:rPr lang="en-US" altLang="ja-JP" sz="3200" i="1">
                                <a:latin typeface="Cambria Math" panose="02040503050406030204" pitchFamily="18" charset="0"/>
                              </a:rPr>
                              <m:t>∞</m:t>
                            </m:r>
                          </m:sub>
                          <m:sup>
                            <m:r>
                              <a:rPr lang="en-US" altLang="ja-JP" sz="3200" i="1">
                                <a:latin typeface="Cambria Math" panose="02040503050406030204" pitchFamily="18" charset="0"/>
                              </a:rPr>
                              <m:t>∞</m:t>
                            </m:r>
                          </m:sup>
                          <m:e>
                            <m:r>
                              <a:rPr lang="en-US" altLang="ja-JP" sz="3200" b="0" i="1" smtClean="0">
                                <a:latin typeface="Cambria Math" panose="02040503050406030204" pitchFamily="18" charset="0"/>
                              </a:rPr>
                              <m:t>𝐹</m:t>
                            </m:r>
                            <m:d>
                              <m:dPr>
                                <m:ctrlPr>
                                  <a:rPr lang="en-US" altLang="ja-JP" sz="3200" i="1">
                                    <a:latin typeface="Cambria Math" panose="02040503050406030204" pitchFamily="18" charset="0"/>
                                  </a:rPr>
                                </m:ctrlPr>
                              </m:dPr>
                              <m:e>
                                <m:r>
                                  <a:rPr lang="en-US" altLang="ja-JP" sz="3200" b="0" i="1" smtClean="0">
                                    <a:latin typeface="Cambria Math" panose="02040503050406030204" pitchFamily="18" charset="0"/>
                                  </a:rPr>
                                  <m:t>𝜔</m:t>
                                </m:r>
                              </m:e>
                            </m:d>
                            <m:sSup>
                              <m:sSupPr>
                                <m:ctrlPr>
                                  <a:rPr lang="en-US" altLang="ja-JP" sz="3200" i="1">
                                    <a:latin typeface="Cambria Math" panose="02040503050406030204" pitchFamily="18" charset="0"/>
                                  </a:rPr>
                                </m:ctrlPr>
                              </m:sSupPr>
                              <m:e>
                                <m:r>
                                  <a:rPr lang="en-US" altLang="ja-JP" sz="3200" i="1">
                                    <a:latin typeface="Cambria Math" panose="02040503050406030204" pitchFamily="18" charset="0"/>
                                  </a:rPr>
                                  <m:t>𝑒</m:t>
                                </m:r>
                              </m:e>
                              <m:sup>
                                <m:r>
                                  <a:rPr lang="en-US" altLang="ja-JP" sz="3200" i="1">
                                    <a:latin typeface="Cambria Math" panose="02040503050406030204" pitchFamily="18" charset="0"/>
                                  </a:rPr>
                                  <m:t>𝑖</m:t>
                                </m:r>
                                <m:r>
                                  <a:rPr lang="en-US" altLang="ja-JP" sz="3200" i="1">
                                    <a:latin typeface="Cambria Math" panose="02040503050406030204" pitchFamily="18" charset="0"/>
                                  </a:rPr>
                                  <m:t>𝜔</m:t>
                                </m:r>
                                <m:r>
                                  <a:rPr lang="en-US" altLang="ja-JP" sz="3200" i="1">
                                    <a:latin typeface="Cambria Math" panose="02040503050406030204" pitchFamily="18" charset="0"/>
                                  </a:rPr>
                                  <m:t>𝑡</m:t>
                                </m:r>
                              </m:sup>
                            </m:sSup>
                          </m:e>
                        </m:nary>
                        <m:r>
                          <a:rPr lang="en-US" altLang="ja-JP" sz="3200" b="0" i="1" smtClean="0">
                            <a:latin typeface="Cambria Math" panose="02040503050406030204" pitchFamily="18" charset="0"/>
                          </a:rPr>
                          <m:t>𝑑</m:t>
                        </m:r>
                        <m:r>
                          <a:rPr lang="en-US" altLang="ja-JP" sz="3200" b="0" i="1" smtClean="0">
                            <a:latin typeface="Cambria Math" panose="02040503050406030204" pitchFamily="18" charset="0"/>
                          </a:rPr>
                          <m:t>𝜔</m:t>
                        </m:r>
                      </m:oMath>
                    </m:oMathPara>
                  </a14:m>
                  <a:endParaRPr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7" name="正方形/長方形 6"/>
                <p:cNvSpPr>
                  <a:spLocks noRot="1" noChangeAspect="1" noMove="1" noResize="1" noEditPoints="1" noAdjustHandles="1" noChangeArrowheads="1" noChangeShapeType="1" noTextEdit="1"/>
                </p:cNvSpPr>
                <p:nvPr/>
              </p:nvSpPr>
              <p:spPr>
                <a:xfrm>
                  <a:off x="5878835" y="1942988"/>
                  <a:ext cx="5108258" cy="1154803"/>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p:cNvSpPr/>
                <p:nvPr/>
              </p:nvSpPr>
              <p:spPr>
                <a:xfrm>
                  <a:off x="867742" y="1942988"/>
                  <a:ext cx="4573240" cy="1154803"/>
                </a:xfrm>
                <a:prstGeom prst="rect">
                  <a:avLst/>
                </a:prstGeom>
              </p:spPr>
              <p:txBody>
                <a:bodyPr wrap="none">
                  <a:spAutoFit/>
                </a:bodyPr>
                <a:lstStyle/>
                <a:p>
                  <a:pPr marL="17100">
                    <a:spcBef>
                      <a:spcPts val="1200"/>
                    </a:spcBef>
                  </a:pPr>
                  <a14:m>
                    <m:oMathPara xmlns:m="http://schemas.openxmlformats.org/officeDocument/2006/math">
                      <m:oMathParaPr>
                        <m:jc m:val="centerGroup"/>
                      </m:oMathParaPr>
                      <m:oMath xmlns:m="http://schemas.openxmlformats.org/officeDocument/2006/math">
                        <m:r>
                          <a:rPr lang="en-US" altLang="ja-JP" sz="3200" b="0" i="1" smtClean="0">
                            <a:latin typeface="Cambria Math" panose="02040503050406030204" pitchFamily="18" charset="0"/>
                          </a:rPr>
                          <m:t>𝐹</m:t>
                        </m:r>
                        <m:r>
                          <a:rPr lang="en-US" altLang="ja-JP" sz="3200" b="0" i="1" smtClean="0">
                            <a:latin typeface="Cambria Math" panose="02040503050406030204" pitchFamily="18" charset="0"/>
                          </a:rPr>
                          <m:t>(</m:t>
                        </m:r>
                        <m:r>
                          <a:rPr lang="en-US" altLang="ja-JP" sz="3200" b="0" i="1" smtClean="0">
                            <a:latin typeface="Cambria Math" panose="02040503050406030204" pitchFamily="18" charset="0"/>
                          </a:rPr>
                          <m:t>𝜔</m:t>
                        </m:r>
                        <m:r>
                          <a:rPr lang="en-US" altLang="ja-JP" sz="3200" b="0" i="1" smtClean="0">
                            <a:latin typeface="Cambria Math" panose="02040503050406030204" pitchFamily="18" charset="0"/>
                          </a:rPr>
                          <m:t>)=</m:t>
                        </m:r>
                        <m:nary>
                          <m:naryPr>
                            <m:ctrlPr>
                              <a:rPr lang="en-US" altLang="ja-JP" sz="3200" i="1" smtClean="0">
                                <a:latin typeface="Cambria Math" panose="02040503050406030204" pitchFamily="18" charset="0"/>
                              </a:rPr>
                            </m:ctrlPr>
                          </m:naryPr>
                          <m:sub>
                            <m:r>
                              <m:rPr>
                                <m:brk m:alnAt="23"/>
                              </m:rPr>
                              <a:rPr lang="en-US" altLang="ja-JP" sz="3200" b="0" i="1" smtClean="0">
                                <a:latin typeface="Cambria Math" panose="02040503050406030204" pitchFamily="18" charset="0"/>
                              </a:rPr>
                              <m:t>−</m:t>
                            </m:r>
                            <m:r>
                              <a:rPr lang="en-US" altLang="ja-JP" sz="3200" b="0" i="1" smtClean="0">
                                <a:latin typeface="Cambria Math" panose="02040503050406030204" pitchFamily="18" charset="0"/>
                              </a:rPr>
                              <m:t>∞</m:t>
                            </m:r>
                          </m:sub>
                          <m:sup>
                            <m:r>
                              <a:rPr lang="en-US" altLang="ja-JP" sz="3200" i="1">
                                <a:latin typeface="Cambria Math" panose="02040503050406030204" pitchFamily="18" charset="0"/>
                              </a:rPr>
                              <m:t>∞</m:t>
                            </m:r>
                          </m:sup>
                          <m:e>
                            <m:r>
                              <a:rPr lang="en-US" altLang="ja-JP" sz="3200" b="0" i="1" smtClean="0">
                                <a:latin typeface="Cambria Math" panose="02040503050406030204" pitchFamily="18" charset="0"/>
                              </a:rPr>
                              <m:t>𝑓</m:t>
                            </m:r>
                            <m:d>
                              <m:dPr>
                                <m:ctrlPr>
                                  <a:rPr lang="en-US" altLang="ja-JP" sz="3200" b="0" i="1" smtClean="0">
                                    <a:latin typeface="Cambria Math" panose="02040503050406030204" pitchFamily="18" charset="0"/>
                                  </a:rPr>
                                </m:ctrlPr>
                              </m:dPr>
                              <m:e>
                                <m:r>
                                  <a:rPr lang="en-US" altLang="ja-JP" sz="3200" b="0" i="1" smtClean="0">
                                    <a:latin typeface="Cambria Math" panose="02040503050406030204" pitchFamily="18" charset="0"/>
                                  </a:rPr>
                                  <m:t>𝑡</m:t>
                                </m:r>
                              </m:e>
                            </m:d>
                            <m:sSup>
                              <m:sSupPr>
                                <m:ctrlPr>
                                  <a:rPr lang="en-US" altLang="ja-JP" sz="3200" b="0" i="1" smtClean="0">
                                    <a:latin typeface="Cambria Math" panose="02040503050406030204" pitchFamily="18" charset="0"/>
                                  </a:rPr>
                                </m:ctrlPr>
                              </m:sSupPr>
                              <m:e>
                                <m:r>
                                  <a:rPr lang="en-US" altLang="ja-JP" sz="3200" b="0" i="1" smtClean="0">
                                    <a:latin typeface="Cambria Math" panose="02040503050406030204" pitchFamily="18" charset="0"/>
                                  </a:rPr>
                                  <m:t>𝑒</m:t>
                                </m:r>
                              </m:e>
                              <m:sup>
                                <m:r>
                                  <a:rPr lang="en-US" altLang="ja-JP" sz="3200" b="0" i="1" smtClean="0">
                                    <a:latin typeface="Cambria Math" panose="02040503050406030204" pitchFamily="18" charset="0"/>
                                  </a:rPr>
                                  <m:t>−</m:t>
                                </m:r>
                                <m:r>
                                  <a:rPr lang="en-US" altLang="ja-JP" sz="3200" b="0" i="1" smtClean="0">
                                    <a:latin typeface="Cambria Math" panose="02040503050406030204" pitchFamily="18" charset="0"/>
                                  </a:rPr>
                                  <m:t>𝑖</m:t>
                                </m:r>
                                <m:r>
                                  <a:rPr lang="en-US" altLang="ja-JP" sz="3200" b="0" i="1" smtClean="0">
                                    <a:latin typeface="Cambria Math" panose="02040503050406030204" pitchFamily="18" charset="0"/>
                                  </a:rPr>
                                  <m:t>𝜔</m:t>
                                </m:r>
                                <m:r>
                                  <a:rPr lang="en-US" altLang="ja-JP" sz="3200" b="0" i="1" smtClean="0">
                                    <a:latin typeface="Cambria Math" panose="02040503050406030204" pitchFamily="18" charset="0"/>
                                  </a:rPr>
                                  <m:t>𝑡</m:t>
                                </m:r>
                              </m:sup>
                            </m:sSup>
                            <m:r>
                              <a:rPr lang="en-US" altLang="ja-JP" sz="3200" b="0" i="1" smtClean="0">
                                <a:latin typeface="Cambria Math" panose="02040503050406030204" pitchFamily="18" charset="0"/>
                              </a:rPr>
                              <m:t>𝑑𝑡</m:t>
                            </m:r>
                          </m:e>
                        </m:nary>
                      </m:oMath>
                    </m:oMathPara>
                  </a14:m>
                  <a:endParaRPr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8" name="正方形/長方形 7"/>
                <p:cNvSpPr>
                  <a:spLocks noRot="1" noChangeAspect="1" noMove="1" noResize="1" noEditPoints="1" noAdjustHandles="1" noChangeArrowheads="1" noChangeShapeType="1" noTextEdit="1"/>
                </p:cNvSpPr>
                <p:nvPr/>
              </p:nvSpPr>
              <p:spPr>
                <a:xfrm>
                  <a:off x="867742" y="1942988"/>
                  <a:ext cx="4573240" cy="1154803"/>
                </a:xfrm>
                <a:prstGeom prst="rect">
                  <a:avLst/>
                </a:prstGeom>
                <a:blipFill rotWithShape="0">
                  <a:blip r:embed="rId5"/>
                  <a:stretch>
                    <a:fillRect/>
                  </a:stretch>
                </a:blipFill>
              </p:spPr>
              <p:txBody>
                <a:bodyPr/>
                <a:lstStyle/>
                <a:p>
                  <a:r>
                    <a:rPr lang="ja-JP" altLang="en-US">
                      <a:noFill/>
                    </a:rPr>
                    <a:t> </a:t>
                  </a:r>
                </a:p>
              </p:txBody>
            </p:sp>
          </mc:Fallback>
        </mc:AlternateContent>
        <p:sp>
          <p:nvSpPr>
            <p:cNvPr id="9" name="テキスト ボックス 8"/>
            <p:cNvSpPr txBox="1"/>
            <p:nvPr/>
          </p:nvSpPr>
          <p:spPr>
            <a:xfrm>
              <a:off x="867742" y="1623236"/>
              <a:ext cx="2736647" cy="523220"/>
            </a:xfrm>
            <a:prstGeom prst="rect">
              <a:avLst/>
            </a:prstGeom>
            <a:noFill/>
          </p:spPr>
          <p:txBody>
            <a:bodyPr wrap="non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フーリエ変換 </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5871294" y="1623236"/>
              <a:ext cx="3095719" cy="523220"/>
            </a:xfrm>
            <a:prstGeom prst="rect">
              <a:avLst/>
            </a:prstGeom>
            <a:noFill/>
          </p:spPr>
          <p:txBody>
            <a:bodyPr wrap="non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逆フーリエ変換 </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28" name="グループ化 27"/>
          <p:cNvGrpSpPr/>
          <p:nvPr/>
        </p:nvGrpSpPr>
        <p:grpSpPr>
          <a:xfrm>
            <a:off x="954315" y="2694756"/>
            <a:ext cx="10337799" cy="2428249"/>
            <a:chOff x="693058" y="3060700"/>
            <a:chExt cx="11004365" cy="2584819"/>
          </a:xfrm>
        </p:grpSpPr>
        <p:cxnSp>
          <p:nvCxnSpPr>
            <p:cNvPr id="6" name="直線矢印コネクタ 5"/>
            <p:cNvCxnSpPr/>
            <p:nvPr/>
          </p:nvCxnSpPr>
          <p:spPr>
            <a:xfrm>
              <a:off x="711200" y="5041900"/>
              <a:ext cx="4838700" cy="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6864350" y="5041900"/>
              <a:ext cx="4686300" cy="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3130550" y="3060700"/>
              <a:ext cx="0" cy="240030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9207500" y="3060700"/>
              <a:ext cx="0" cy="240030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フリーフォーム 19"/>
            <p:cNvSpPr/>
            <p:nvPr/>
          </p:nvSpPr>
          <p:spPr>
            <a:xfrm>
              <a:off x="693058" y="3842424"/>
              <a:ext cx="4644572" cy="1506007"/>
            </a:xfrm>
            <a:custGeom>
              <a:avLst/>
              <a:gdLst>
                <a:gd name="connsiteX0" fmla="*/ 0 w 4789715"/>
                <a:gd name="connsiteY0" fmla="*/ 1422422 h 1977590"/>
                <a:gd name="connsiteX1" fmla="*/ 217715 w 4789715"/>
                <a:gd name="connsiteY1" fmla="*/ 1117622 h 1977590"/>
                <a:gd name="connsiteX2" fmla="*/ 478972 w 4789715"/>
                <a:gd name="connsiteY2" fmla="*/ 1291794 h 1977590"/>
                <a:gd name="connsiteX3" fmla="*/ 827315 w 4789715"/>
                <a:gd name="connsiteY3" fmla="*/ 972480 h 1977590"/>
                <a:gd name="connsiteX4" fmla="*/ 1378858 w 4789715"/>
                <a:gd name="connsiteY4" fmla="*/ 22 h 1977590"/>
                <a:gd name="connsiteX5" fmla="*/ 1654629 w 4789715"/>
                <a:gd name="connsiteY5" fmla="*/ 943451 h 1977590"/>
                <a:gd name="connsiteX6" fmla="*/ 1973943 w 4789715"/>
                <a:gd name="connsiteY6" fmla="*/ 957965 h 1977590"/>
                <a:gd name="connsiteX7" fmla="*/ 2481943 w 4789715"/>
                <a:gd name="connsiteY7" fmla="*/ 1959451 h 1977590"/>
                <a:gd name="connsiteX8" fmla="*/ 3018972 w 4789715"/>
                <a:gd name="connsiteY8" fmla="*/ 1582080 h 1977590"/>
                <a:gd name="connsiteX9" fmla="*/ 3149600 w 4789715"/>
                <a:gd name="connsiteY9" fmla="*/ 1306308 h 1977590"/>
                <a:gd name="connsiteX10" fmla="*/ 3643086 w 4789715"/>
                <a:gd name="connsiteY10" fmla="*/ 1915908 h 1977590"/>
                <a:gd name="connsiteX11" fmla="*/ 4078515 w 4789715"/>
                <a:gd name="connsiteY11" fmla="*/ 1422422 h 1977590"/>
                <a:gd name="connsiteX12" fmla="*/ 4644572 w 4789715"/>
                <a:gd name="connsiteY12" fmla="*/ 1190194 h 1977590"/>
                <a:gd name="connsiteX13" fmla="*/ 4789715 w 4789715"/>
                <a:gd name="connsiteY13" fmla="*/ 1524022 h 1977590"/>
                <a:gd name="connsiteX0" fmla="*/ 0 w 4789715"/>
                <a:gd name="connsiteY0" fmla="*/ 1422422 h 1977590"/>
                <a:gd name="connsiteX1" fmla="*/ 217715 w 4789715"/>
                <a:gd name="connsiteY1" fmla="*/ 1117622 h 1977590"/>
                <a:gd name="connsiteX2" fmla="*/ 478972 w 4789715"/>
                <a:gd name="connsiteY2" fmla="*/ 1291794 h 1977590"/>
                <a:gd name="connsiteX3" fmla="*/ 827315 w 4789715"/>
                <a:gd name="connsiteY3" fmla="*/ 972480 h 1977590"/>
                <a:gd name="connsiteX4" fmla="*/ 1378858 w 4789715"/>
                <a:gd name="connsiteY4" fmla="*/ 22 h 1977590"/>
                <a:gd name="connsiteX5" fmla="*/ 1654629 w 4789715"/>
                <a:gd name="connsiteY5" fmla="*/ 943451 h 1977590"/>
                <a:gd name="connsiteX6" fmla="*/ 1973943 w 4789715"/>
                <a:gd name="connsiteY6" fmla="*/ 957965 h 1977590"/>
                <a:gd name="connsiteX7" fmla="*/ 2481943 w 4789715"/>
                <a:gd name="connsiteY7" fmla="*/ 1959451 h 1977590"/>
                <a:gd name="connsiteX8" fmla="*/ 3018972 w 4789715"/>
                <a:gd name="connsiteY8" fmla="*/ 1582080 h 1977590"/>
                <a:gd name="connsiteX9" fmla="*/ 3149600 w 4789715"/>
                <a:gd name="connsiteY9" fmla="*/ 1306308 h 1977590"/>
                <a:gd name="connsiteX10" fmla="*/ 3643086 w 4789715"/>
                <a:gd name="connsiteY10" fmla="*/ 1915908 h 1977590"/>
                <a:gd name="connsiteX11" fmla="*/ 4078515 w 4789715"/>
                <a:gd name="connsiteY11" fmla="*/ 1422422 h 1977590"/>
                <a:gd name="connsiteX12" fmla="*/ 4644572 w 4789715"/>
                <a:gd name="connsiteY12" fmla="*/ 1190194 h 1977590"/>
                <a:gd name="connsiteX13" fmla="*/ 4789715 w 4789715"/>
                <a:gd name="connsiteY13" fmla="*/ 1524022 h 1977590"/>
                <a:gd name="connsiteX0" fmla="*/ 0 w 4789715"/>
                <a:gd name="connsiteY0" fmla="*/ 1422422 h 1980179"/>
                <a:gd name="connsiteX1" fmla="*/ 217715 w 4789715"/>
                <a:gd name="connsiteY1" fmla="*/ 1117622 h 1980179"/>
                <a:gd name="connsiteX2" fmla="*/ 478972 w 4789715"/>
                <a:gd name="connsiteY2" fmla="*/ 1291794 h 1980179"/>
                <a:gd name="connsiteX3" fmla="*/ 827315 w 4789715"/>
                <a:gd name="connsiteY3" fmla="*/ 972480 h 1980179"/>
                <a:gd name="connsiteX4" fmla="*/ 1378858 w 4789715"/>
                <a:gd name="connsiteY4" fmla="*/ 22 h 1980179"/>
                <a:gd name="connsiteX5" fmla="*/ 1654629 w 4789715"/>
                <a:gd name="connsiteY5" fmla="*/ 943451 h 1980179"/>
                <a:gd name="connsiteX6" fmla="*/ 1973943 w 4789715"/>
                <a:gd name="connsiteY6" fmla="*/ 957965 h 1980179"/>
                <a:gd name="connsiteX7" fmla="*/ 2481943 w 4789715"/>
                <a:gd name="connsiteY7" fmla="*/ 1959451 h 1980179"/>
                <a:gd name="connsiteX8" fmla="*/ 2942514 w 4789715"/>
                <a:gd name="connsiteY8" fmla="*/ 1610259 h 1980179"/>
                <a:gd name="connsiteX9" fmla="*/ 3149600 w 4789715"/>
                <a:gd name="connsiteY9" fmla="*/ 1306308 h 1980179"/>
                <a:gd name="connsiteX10" fmla="*/ 3643086 w 4789715"/>
                <a:gd name="connsiteY10" fmla="*/ 1915908 h 1980179"/>
                <a:gd name="connsiteX11" fmla="*/ 4078515 w 4789715"/>
                <a:gd name="connsiteY11" fmla="*/ 1422422 h 1980179"/>
                <a:gd name="connsiteX12" fmla="*/ 4644572 w 4789715"/>
                <a:gd name="connsiteY12" fmla="*/ 1190194 h 1980179"/>
                <a:gd name="connsiteX13" fmla="*/ 4789715 w 4789715"/>
                <a:gd name="connsiteY13" fmla="*/ 1524022 h 1980179"/>
                <a:gd name="connsiteX0" fmla="*/ 0 w 4789715"/>
                <a:gd name="connsiteY0" fmla="*/ 1422422 h 1980179"/>
                <a:gd name="connsiteX1" fmla="*/ 217715 w 4789715"/>
                <a:gd name="connsiteY1" fmla="*/ 1117622 h 1980179"/>
                <a:gd name="connsiteX2" fmla="*/ 478972 w 4789715"/>
                <a:gd name="connsiteY2" fmla="*/ 1291794 h 1980179"/>
                <a:gd name="connsiteX3" fmla="*/ 827315 w 4789715"/>
                <a:gd name="connsiteY3" fmla="*/ 972480 h 1980179"/>
                <a:gd name="connsiteX4" fmla="*/ 1378858 w 4789715"/>
                <a:gd name="connsiteY4" fmla="*/ 22 h 1980179"/>
                <a:gd name="connsiteX5" fmla="*/ 1654629 w 4789715"/>
                <a:gd name="connsiteY5" fmla="*/ 943451 h 1980179"/>
                <a:gd name="connsiteX6" fmla="*/ 1973943 w 4789715"/>
                <a:gd name="connsiteY6" fmla="*/ 957965 h 1980179"/>
                <a:gd name="connsiteX7" fmla="*/ 2481943 w 4789715"/>
                <a:gd name="connsiteY7" fmla="*/ 1959451 h 1980179"/>
                <a:gd name="connsiteX8" fmla="*/ 2942514 w 4789715"/>
                <a:gd name="connsiteY8" fmla="*/ 1610259 h 1980179"/>
                <a:gd name="connsiteX9" fmla="*/ 3149600 w 4789715"/>
                <a:gd name="connsiteY9" fmla="*/ 1306308 h 1980179"/>
                <a:gd name="connsiteX10" fmla="*/ 3643086 w 4789715"/>
                <a:gd name="connsiteY10" fmla="*/ 1915908 h 1980179"/>
                <a:gd name="connsiteX11" fmla="*/ 4078515 w 4789715"/>
                <a:gd name="connsiteY11" fmla="*/ 1422422 h 1980179"/>
                <a:gd name="connsiteX12" fmla="*/ 4432189 w 4789715"/>
                <a:gd name="connsiteY12" fmla="*/ 1252814 h 1980179"/>
                <a:gd name="connsiteX13" fmla="*/ 4789715 w 4789715"/>
                <a:gd name="connsiteY13" fmla="*/ 1524022 h 1980179"/>
                <a:gd name="connsiteX0" fmla="*/ 0 w 4789715"/>
                <a:gd name="connsiteY0" fmla="*/ 1422422 h 1980179"/>
                <a:gd name="connsiteX1" fmla="*/ 217715 w 4789715"/>
                <a:gd name="connsiteY1" fmla="*/ 1117622 h 1980179"/>
                <a:gd name="connsiteX2" fmla="*/ 478972 w 4789715"/>
                <a:gd name="connsiteY2" fmla="*/ 1291794 h 1980179"/>
                <a:gd name="connsiteX3" fmla="*/ 827315 w 4789715"/>
                <a:gd name="connsiteY3" fmla="*/ 972480 h 1980179"/>
                <a:gd name="connsiteX4" fmla="*/ 1378858 w 4789715"/>
                <a:gd name="connsiteY4" fmla="*/ 22 h 1980179"/>
                <a:gd name="connsiteX5" fmla="*/ 1654629 w 4789715"/>
                <a:gd name="connsiteY5" fmla="*/ 943451 h 1980179"/>
                <a:gd name="connsiteX6" fmla="*/ 1973943 w 4789715"/>
                <a:gd name="connsiteY6" fmla="*/ 957965 h 1980179"/>
                <a:gd name="connsiteX7" fmla="*/ 2481943 w 4789715"/>
                <a:gd name="connsiteY7" fmla="*/ 1959451 h 1980179"/>
                <a:gd name="connsiteX8" fmla="*/ 2942514 w 4789715"/>
                <a:gd name="connsiteY8" fmla="*/ 1610259 h 1980179"/>
                <a:gd name="connsiteX9" fmla="*/ 3149600 w 4789715"/>
                <a:gd name="connsiteY9" fmla="*/ 1306308 h 1980179"/>
                <a:gd name="connsiteX10" fmla="*/ 3643086 w 4789715"/>
                <a:gd name="connsiteY10" fmla="*/ 1915908 h 1980179"/>
                <a:gd name="connsiteX11" fmla="*/ 4078515 w 4789715"/>
                <a:gd name="connsiteY11" fmla="*/ 1422422 h 1980179"/>
                <a:gd name="connsiteX12" fmla="*/ 4432189 w 4789715"/>
                <a:gd name="connsiteY12" fmla="*/ 1252814 h 1980179"/>
                <a:gd name="connsiteX13" fmla="*/ 4789715 w 4789715"/>
                <a:gd name="connsiteY13" fmla="*/ 1524022 h 198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89715" h="1980179">
                  <a:moveTo>
                    <a:pt x="0" y="1422422"/>
                  </a:moveTo>
                  <a:cubicBezTo>
                    <a:pt x="68943" y="1280907"/>
                    <a:pt x="137886" y="1139393"/>
                    <a:pt x="217715" y="1117622"/>
                  </a:cubicBezTo>
                  <a:cubicBezTo>
                    <a:pt x="297544" y="1095851"/>
                    <a:pt x="377372" y="1315984"/>
                    <a:pt x="478972" y="1291794"/>
                  </a:cubicBezTo>
                  <a:cubicBezTo>
                    <a:pt x="580572" y="1267604"/>
                    <a:pt x="677334" y="1187775"/>
                    <a:pt x="827315" y="972480"/>
                  </a:cubicBezTo>
                  <a:cubicBezTo>
                    <a:pt x="977296" y="757185"/>
                    <a:pt x="1240972" y="4860"/>
                    <a:pt x="1378858" y="22"/>
                  </a:cubicBezTo>
                  <a:cubicBezTo>
                    <a:pt x="1516744" y="-4816"/>
                    <a:pt x="1555448" y="783794"/>
                    <a:pt x="1654629" y="943451"/>
                  </a:cubicBezTo>
                  <a:cubicBezTo>
                    <a:pt x="1753810" y="1103108"/>
                    <a:pt x="1836057" y="788632"/>
                    <a:pt x="1973943" y="957965"/>
                  </a:cubicBezTo>
                  <a:cubicBezTo>
                    <a:pt x="2111829" y="1127298"/>
                    <a:pt x="2320515" y="1850735"/>
                    <a:pt x="2481943" y="1959451"/>
                  </a:cubicBezTo>
                  <a:cubicBezTo>
                    <a:pt x="2643371" y="2068167"/>
                    <a:pt x="2831238" y="1719116"/>
                    <a:pt x="2942514" y="1610259"/>
                  </a:cubicBezTo>
                  <a:cubicBezTo>
                    <a:pt x="3053790" y="1501402"/>
                    <a:pt x="3032838" y="1255367"/>
                    <a:pt x="3149600" y="1306308"/>
                  </a:cubicBezTo>
                  <a:cubicBezTo>
                    <a:pt x="3266362" y="1357249"/>
                    <a:pt x="3488267" y="1896556"/>
                    <a:pt x="3643086" y="1915908"/>
                  </a:cubicBezTo>
                  <a:cubicBezTo>
                    <a:pt x="3797905" y="1935260"/>
                    <a:pt x="3946998" y="1532938"/>
                    <a:pt x="4078515" y="1422422"/>
                  </a:cubicBezTo>
                  <a:cubicBezTo>
                    <a:pt x="4210032" y="1311906"/>
                    <a:pt x="4305162" y="1254667"/>
                    <a:pt x="4432189" y="1252814"/>
                  </a:cubicBezTo>
                  <a:cubicBezTo>
                    <a:pt x="4559216" y="1250961"/>
                    <a:pt x="4776410" y="1365574"/>
                    <a:pt x="4789715" y="1524022"/>
                  </a:cubicBezTo>
                </a:path>
              </a:pathLst>
            </a:cu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1" name="正方形/長方形 20"/>
                <p:cNvSpPr/>
                <p:nvPr/>
              </p:nvSpPr>
              <p:spPr>
                <a:xfrm>
                  <a:off x="5195827" y="5060744"/>
                  <a:ext cx="449546"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i="1">
                            <a:latin typeface="Cambria Math" panose="02040503050406030204" pitchFamily="18" charset="0"/>
                          </a:rPr>
                          <m:t>𝑡</m:t>
                        </m:r>
                      </m:oMath>
                    </m:oMathPara>
                  </a14:m>
                  <a:endParaRPr lang="ja-JP" altLang="en-US" sz="3200" dirty="0"/>
                </a:p>
              </p:txBody>
            </p:sp>
          </mc:Choice>
          <mc:Fallback xmlns="">
            <p:sp>
              <p:nvSpPr>
                <p:cNvPr id="21" name="正方形/長方形 20"/>
                <p:cNvSpPr>
                  <a:spLocks noRot="1" noChangeAspect="1" noMove="1" noResize="1" noEditPoints="1" noAdjustHandles="1" noChangeArrowheads="1" noChangeShapeType="1" noTextEdit="1"/>
                </p:cNvSpPr>
                <p:nvPr/>
              </p:nvSpPr>
              <p:spPr>
                <a:xfrm>
                  <a:off x="5195827" y="5060744"/>
                  <a:ext cx="449546" cy="584775"/>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正方形/長方形 23"/>
                <p:cNvSpPr/>
                <p:nvPr/>
              </p:nvSpPr>
              <p:spPr>
                <a:xfrm>
                  <a:off x="11161828" y="4958834"/>
                  <a:ext cx="53559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i="1">
                            <a:latin typeface="Cambria Math" panose="02040503050406030204" pitchFamily="18" charset="0"/>
                          </a:rPr>
                          <m:t>𝜔</m:t>
                        </m:r>
                      </m:oMath>
                    </m:oMathPara>
                  </a14:m>
                  <a:endParaRPr lang="ja-JP" altLang="en-US" sz="2800" dirty="0"/>
                </a:p>
              </p:txBody>
            </p:sp>
          </mc:Choice>
          <mc:Fallback xmlns="">
            <p:sp>
              <p:nvSpPr>
                <p:cNvPr id="24" name="正方形/長方形 23"/>
                <p:cNvSpPr>
                  <a:spLocks noRot="1" noChangeAspect="1" noMove="1" noResize="1" noEditPoints="1" noAdjustHandles="1" noChangeArrowheads="1" noChangeShapeType="1" noTextEdit="1"/>
                </p:cNvSpPr>
                <p:nvPr/>
              </p:nvSpPr>
              <p:spPr>
                <a:xfrm>
                  <a:off x="11161828" y="4958834"/>
                  <a:ext cx="535595" cy="523220"/>
                </a:xfrm>
                <a:prstGeom prst="rect">
                  <a:avLst/>
                </a:prstGeom>
                <a:blipFill rotWithShape="0">
                  <a:blip r:embed="rId7"/>
                  <a:stretch>
                    <a:fillRect/>
                  </a:stretch>
                </a:blipFill>
              </p:spPr>
              <p:txBody>
                <a:bodyPr/>
                <a:lstStyle/>
                <a:p>
                  <a:r>
                    <a:rPr lang="ja-JP" altLang="en-US">
                      <a:noFill/>
                    </a:rPr>
                    <a:t> </a:t>
                  </a:r>
                </a:p>
              </p:txBody>
            </p:sp>
          </mc:Fallback>
        </mc:AlternateContent>
        <p:grpSp>
          <p:nvGrpSpPr>
            <p:cNvPr id="25" name="グループ化 24"/>
            <p:cNvGrpSpPr/>
            <p:nvPr/>
          </p:nvGrpSpPr>
          <p:grpSpPr>
            <a:xfrm>
              <a:off x="7398703" y="3388360"/>
              <a:ext cx="3573780" cy="1638300"/>
              <a:chOff x="7393940" y="3172460"/>
              <a:chExt cx="3573780" cy="1638300"/>
            </a:xfrm>
          </p:grpSpPr>
          <p:sp>
            <p:nvSpPr>
              <p:cNvPr id="22" name="フリーフォーム 21"/>
              <p:cNvSpPr/>
              <p:nvPr/>
            </p:nvSpPr>
            <p:spPr>
              <a:xfrm flipH="1">
                <a:off x="9199880" y="3172460"/>
                <a:ext cx="1767840" cy="1638300"/>
              </a:xfrm>
              <a:custGeom>
                <a:avLst/>
                <a:gdLst>
                  <a:gd name="connsiteX0" fmla="*/ 0 w 2591364"/>
                  <a:gd name="connsiteY0" fmla="*/ 5486411 h 5486411"/>
                  <a:gd name="connsiteX1" fmla="*/ 247650 w 2591364"/>
                  <a:gd name="connsiteY1" fmla="*/ 5238761 h 5486411"/>
                  <a:gd name="connsiteX2" fmla="*/ 600075 w 2591364"/>
                  <a:gd name="connsiteY2" fmla="*/ 5419736 h 5486411"/>
                  <a:gd name="connsiteX3" fmla="*/ 847725 w 2591364"/>
                  <a:gd name="connsiteY3" fmla="*/ 5334011 h 5486411"/>
                  <a:gd name="connsiteX4" fmla="*/ 1162050 w 2591364"/>
                  <a:gd name="connsiteY4" fmla="*/ 5448311 h 5486411"/>
                  <a:gd name="connsiteX5" fmla="*/ 1552575 w 2591364"/>
                  <a:gd name="connsiteY5" fmla="*/ 5257811 h 5486411"/>
                  <a:gd name="connsiteX6" fmla="*/ 1847850 w 2591364"/>
                  <a:gd name="connsiteY6" fmla="*/ 4914911 h 5486411"/>
                  <a:gd name="connsiteX7" fmla="*/ 2076450 w 2591364"/>
                  <a:gd name="connsiteY7" fmla="*/ 1743086 h 5486411"/>
                  <a:gd name="connsiteX8" fmla="*/ 2171700 w 2591364"/>
                  <a:gd name="connsiteY8" fmla="*/ 2819411 h 5486411"/>
                  <a:gd name="connsiteX9" fmla="*/ 2343150 w 2591364"/>
                  <a:gd name="connsiteY9" fmla="*/ 11 h 5486411"/>
                  <a:gd name="connsiteX10" fmla="*/ 2514600 w 2591364"/>
                  <a:gd name="connsiteY10" fmla="*/ 2857511 h 5486411"/>
                  <a:gd name="connsiteX11" fmla="*/ 2514600 w 2591364"/>
                  <a:gd name="connsiteY11" fmla="*/ 2857511 h 5486411"/>
                  <a:gd name="connsiteX12" fmla="*/ 2590800 w 2591364"/>
                  <a:gd name="connsiteY12" fmla="*/ 2876561 h 5486411"/>
                  <a:gd name="connsiteX13" fmla="*/ 2543175 w 2591364"/>
                  <a:gd name="connsiteY13" fmla="*/ 2838461 h 5486411"/>
                  <a:gd name="connsiteX0" fmla="*/ 0 w 2596093"/>
                  <a:gd name="connsiteY0" fmla="*/ 5486411 h 5486411"/>
                  <a:gd name="connsiteX1" fmla="*/ 247650 w 2596093"/>
                  <a:gd name="connsiteY1" fmla="*/ 5238761 h 5486411"/>
                  <a:gd name="connsiteX2" fmla="*/ 600075 w 2596093"/>
                  <a:gd name="connsiteY2" fmla="*/ 5419736 h 5486411"/>
                  <a:gd name="connsiteX3" fmla="*/ 847725 w 2596093"/>
                  <a:gd name="connsiteY3" fmla="*/ 5334011 h 5486411"/>
                  <a:gd name="connsiteX4" fmla="*/ 1162050 w 2596093"/>
                  <a:gd name="connsiteY4" fmla="*/ 5448311 h 5486411"/>
                  <a:gd name="connsiteX5" fmla="*/ 1552575 w 2596093"/>
                  <a:gd name="connsiteY5" fmla="*/ 5257811 h 5486411"/>
                  <a:gd name="connsiteX6" fmla="*/ 1847850 w 2596093"/>
                  <a:gd name="connsiteY6" fmla="*/ 4914911 h 5486411"/>
                  <a:gd name="connsiteX7" fmla="*/ 2076450 w 2596093"/>
                  <a:gd name="connsiteY7" fmla="*/ 1743086 h 5486411"/>
                  <a:gd name="connsiteX8" fmla="*/ 2171700 w 2596093"/>
                  <a:gd name="connsiteY8" fmla="*/ 2819411 h 5486411"/>
                  <a:gd name="connsiteX9" fmla="*/ 2343150 w 2596093"/>
                  <a:gd name="connsiteY9" fmla="*/ 11 h 5486411"/>
                  <a:gd name="connsiteX10" fmla="*/ 2514600 w 2596093"/>
                  <a:gd name="connsiteY10" fmla="*/ 2857511 h 5486411"/>
                  <a:gd name="connsiteX11" fmla="*/ 2514600 w 2596093"/>
                  <a:gd name="connsiteY11" fmla="*/ 2857511 h 5486411"/>
                  <a:gd name="connsiteX12" fmla="*/ 2590800 w 2596093"/>
                  <a:gd name="connsiteY12" fmla="*/ 2876561 h 5486411"/>
                  <a:gd name="connsiteX13" fmla="*/ 2584450 w 2596093"/>
                  <a:gd name="connsiteY13" fmla="*/ 2882911 h 5486411"/>
                  <a:gd name="connsiteX14" fmla="*/ 2543175 w 2596093"/>
                  <a:gd name="connsiteY14" fmla="*/ 2838461 h 5486411"/>
                  <a:gd name="connsiteX0" fmla="*/ 0 w 2591171"/>
                  <a:gd name="connsiteY0" fmla="*/ 5486411 h 5486411"/>
                  <a:gd name="connsiteX1" fmla="*/ 247650 w 2591171"/>
                  <a:gd name="connsiteY1" fmla="*/ 5238761 h 5486411"/>
                  <a:gd name="connsiteX2" fmla="*/ 600075 w 2591171"/>
                  <a:gd name="connsiteY2" fmla="*/ 5419736 h 5486411"/>
                  <a:gd name="connsiteX3" fmla="*/ 847725 w 2591171"/>
                  <a:gd name="connsiteY3" fmla="*/ 5334011 h 5486411"/>
                  <a:gd name="connsiteX4" fmla="*/ 1162050 w 2591171"/>
                  <a:gd name="connsiteY4" fmla="*/ 5448311 h 5486411"/>
                  <a:gd name="connsiteX5" fmla="*/ 1552575 w 2591171"/>
                  <a:gd name="connsiteY5" fmla="*/ 5257811 h 5486411"/>
                  <a:gd name="connsiteX6" fmla="*/ 1847850 w 2591171"/>
                  <a:gd name="connsiteY6" fmla="*/ 4914911 h 5486411"/>
                  <a:gd name="connsiteX7" fmla="*/ 2076450 w 2591171"/>
                  <a:gd name="connsiteY7" fmla="*/ 1743086 h 5486411"/>
                  <a:gd name="connsiteX8" fmla="*/ 2171700 w 2591171"/>
                  <a:gd name="connsiteY8" fmla="*/ 2819411 h 5486411"/>
                  <a:gd name="connsiteX9" fmla="*/ 2343150 w 2591171"/>
                  <a:gd name="connsiteY9" fmla="*/ 11 h 5486411"/>
                  <a:gd name="connsiteX10" fmla="*/ 2514600 w 2591171"/>
                  <a:gd name="connsiteY10" fmla="*/ 2857511 h 5486411"/>
                  <a:gd name="connsiteX11" fmla="*/ 2514600 w 2591171"/>
                  <a:gd name="connsiteY11" fmla="*/ 2857511 h 5486411"/>
                  <a:gd name="connsiteX12" fmla="*/ 2590800 w 2591171"/>
                  <a:gd name="connsiteY12" fmla="*/ 2876561 h 5486411"/>
                  <a:gd name="connsiteX13" fmla="*/ 2543175 w 2591171"/>
                  <a:gd name="connsiteY13" fmla="*/ 2838461 h 5486411"/>
                  <a:gd name="connsiteX0" fmla="*/ 0 w 2543175"/>
                  <a:gd name="connsiteY0" fmla="*/ 5486411 h 5486411"/>
                  <a:gd name="connsiteX1" fmla="*/ 247650 w 2543175"/>
                  <a:gd name="connsiteY1" fmla="*/ 5238761 h 5486411"/>
                  <a:gd name="connsiteX2" fmla="*/ 600075 w 2543175"/>
                  <a:gd name="connsiteY2" fmla="*/ 5419736 h 5486411"/>
                  <a:gd name="connsiteX3" fmla="*/ 847725 w 2543175"/>
                  <a:gd name="connsiteY3" fmla="*/ 5334011 h 5486411"/>
                  <a:gd name="connsiteX4" fmla="*/ 1162050 w 2543175"/>
                  <a:gd name="connsiteY4" fmla="*/ 5448311 h 5486411"/>
                  <a:gd name="connsiteX5" fmla="*/ 1552575 w 2543175"/>
                  <a:gd name="connsiteY5" fmla="*/ 5257811 h 5486411"/>
                  <a:gd name="connsiteX6" fmla="*/ 1847850 w 2543175"/>
                  <a:gd name="connsiteY6" fmla="*/ 4914911 h 5486411"/>
                  <a:gd name="connsiteX7" fmla="*/ 2076450 w 2543175"/>
                  <a:gd name="connsiteY7" fmla="*/ 1743086 h 5486411"/>
                  <a:gd name="connsiteX8" fmla="*/ 2171700 w 2543175"/>
                  <a:gd name="connsiteY8" fmla="*/ 2819411 h 5486411"/>
                  <a:gd name="connsiteX9" fmla="*/ 2343150 w 2543175"/>
                  <a:gd name="connsiteY9" fmla="*/ 11 h 5486411"/>
                  <a:gd name="connsiteX10" fmla="*/ 2514600 w 2543175"/>
                  <a:gd name="connsiteY10" fmla="*/ 2857511 h 5486411"/>
                  <a:gd name="connsiteX11" fmla="*/ 2514600 w 2543175"/>
                  <a:gd name="connsiteY11" fmla="*/ 2857511 h 5486411"/>
                  <a:gd name="connsiteX12" fmla="*/ 2543175 w 2543175"/>
                  <a:gd name="connsiteY12" fmla="*/ 2838461 h 5486411"/>
                  <a:gd name="connsiteX0" fmla="*/ 0 w 2514600"/>
                  <a:gd name="connsiteY0" fmla="*/ 5486411 h 5486411"/>
                  <a:gd name="connsiteX1" fmla="*/ 247650 w 2514600"/>
                  <a:gd name="connsiteY1" fmla="*/ 5238761 h 5486411"/>
                  <a:gd name="connsiteX2" fmla="*/ 600075 w 2514600"/>
                  <a:gd name="connsiteY2" fmla="*/ 5419736 h 5486411"/>
                  <a:gd name="connsiteX3" fmla="*/ 847725 w 2514600"/>
                  <a:gd name="connsiteY3" fmla="*/ 5334011 h 5486411"/>
                  <a:gd name="connsiteX4" fmla="*/ 1162050 w 2514600"/>
                  <a:gd name="connsiteY4" fmla="*/ 5448311 h 5486411"/>
                  <a:gd name="connsiteX5" fmla="*/ 1552575 w 2514600"/>
                  <a:gd name="connsiteY5" fmla="*/ 5257811 h 5486411"/>
                  <a:gd name="connsiteX6" fmla="*/ 1847850 w 2514600"/>
                  <a:gd name="connsiteY6" fmla="*/ 4914911 h 5486411"/>
                  <a:gd name="connsiteX7" fmla="*/ 2076450 w 2514600"/>
                  <a:gd name="connsiteY7" fmla="*/ 1743086 h 5486411"/>
                  <a:gd name="connsiteX8" fmla="*/ 2171700 w 2514600"/>
                  <a:gd name="connsiteY8" fmla="*/ 2819411 h 5486411"/>
                  <a:gd name="connsiteX9" fmla="*/ 2343150 w 2514600"/>
                  <a:gd name="connsiteY9" fmla="*/ 11 h 5486411"/>
                  <a:gd name="connsiteX10" fmla="*/ 2514600 w 2514600"/>
                  <a:gd name="connsiteY10" fmla="*/ 2857511 h 5486411"/>
                  <a:gd name="connsiteX11" fmla="*/ 2514600 w 2514600"/>
                  <a:gd name="connsiteY11" fmla="*/ 2857511 h 5486411"/>
                  <a:gd name="connsiteX0" fmla="*/ 0 w 2514600"/>
                  <a:gd name="connsiteY0" fmla="*/ 5486411 h 5486411"/>
                  <a:gd name="connsiteX1" fmla="*/ 247650 w 2514600"/>
                  <a:gd name="connsiteY1" fmla="*/ 5238761 h 5486411"/>
                  <a:gd name="connsiteX2" fmla="*/ 600075 w 2514600"/>
                  <a:gd name="connsiteY2" fmla="*/ 5419736 h 5486411"/>
                  <a:gd name="connsiteX3" fmla="*/ 847725 w 2514600"/>
                  <a:gd name="connsiteY3" fmla="*/ 5334011 h 5486411"/>
                  <a:gd name="connsiteX4" fmla="*/ 1162050 w 2514600"/>
                  <a:gd name="connsiteY4" fmla="*/ 5448311 h 5486411"/>
                  <a:gd name="connsiteX5" fmla="*/ 1552575 w 2514600"/>
                  <a:gd name="connsiteY5" fmla="*/ 5257811 h 5486411"/>
                  <a:gd name="connsiteX6" fmla="*/ 1847850 w 2514600"/>
                  <a:gd name="connsiteY6" fmla="*/ 4914911 h 5486411"/>
                  <a:gd name="connsiteX7" fmla="*/ 2076450 w 2514600"/>
                  <a:gd name="connsiteY7" fmla="*/ 1743086 h 5486411"/>
                  <a:gd name="connsiteX8" fmla="*/ 2171700 w 2514600"/>
                  <a:gd name="connsiteY8" fmla="*/ 2819411 h 5486411"/>
                  <a:gd name="connsiteX9" fmla="*/ 2343150 w 2514600"/>
                  <a:gd name="connsiteY9" fmla="*/ 11 h 5486411"/>
                  <a:gd name="connsiteX10" fmla="*/ 2514600 w 2514600"/>
                  <a:gd name="connsiteY10" fmla="*/ 2857511 h 5486411"/>
                  <a:gd name="connsiteX0" fmla="*/ 0 w 2343150"/>
                  <a:gd name="connsiteY0" fmla="*/ 5486411 h 5486411"/>
                  <a:gd name="connsiteX1" fmla="*/ 247650 w 2343150"/>
                  <a:gd name="connsiteY1" fmla="*/ 5238761 h 5486411"/>
                  <a:gd name="connsiteX2" fmla="*/ 600075 w 2343150"/>
                  <a:gd name="connsiteY2" fmla="*/ 5419736 h 5486411"/>
                  <a:gd name="connsiteX3" fmla="*/ 847725 w 2343150"/>
                  <a:gd name="connsiteY3" fmla="*/ 5334011 h 5486411"/>
                  <a:gd name="connsiteX4" fmla="*/ 1162050 w 2343150"/>
                  <a:gd name="connsiteY4" fmla="*/ 5448311 h 5486411"/>
                  <a:gd name="connsiteX5" fmla="*/ 1552575 w 2343150"/>
                  <a:gd name="connsiteY5" fmla="*/ 5257811 h 5486411"/>
                  <a:gd name="connsiteX6" fmla="*/ 1847850 w 2343150"/>
                  <a:gd name="connsiteY6" fmla="*/ 4914911 h 5486411"/>
                  <a:gd name="connsiteX7" fmla="*/ 2076450 w 2343150"/>
                  <a:gd name="connsiteY7" fmla="*/ 1743086 h 5486411"/>
                  <a:gd name="connsiteX8" fmla="*/ 2171700 w 2343150"/>
                  <a:gd name="connsiteY8" fmla="*/ 2819411 h 5486411"/>
                  <a:gd name="connsiteX9" fmla="*/ 2343150 w 2343150"/>
                  <a:gd name="connsiteY9" fmla="*/ 11 h 548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3150" h="5486411">
                    <a:moveTo>
                      <a:pt x="0" y="5486411"/>
                    </a:moveTo>
                    <a:cubicBezTo>
                      <a:pt x="73819" y="5368142"/>
                      <a:pt x="147638" y="5249873"/>
                      <a:pt x="247650" y="5238761"/>
                    </a:cubicBezTo>
                    <a:cubicBezTo>
                      <a:pt x="347662" y="5227649"/>
                      <a:pt x="500063" y="5403861"/>
                      <a:pt x="600075" y="5419736"/>
                    </a:cubicBezTo>
                    <a:cubicBezTo>
                      <a:pt x="700087" y="5435611"/>
                      <a:pt x="754063" y="5329249"/>
                      <a:pt x="847725" y="5334011"/>
                    </a:cubicBezTo>
                    <a:cubicBezTo>
                      <a:pt x="941387" y="5338773"/>
                      <a:pt x="1044575" y="5461011"/>
                      <a:pt x="1162050" y="5448311"/>
                    </a:cubicBezTo>
                    <a:cubicBezTo>
                      <a:pt x="1279525" y="5435611"/>
                      <a:pt x="1438275" y="5346711"/>
                      <a:pt x="1552575" y="5257811"/>
                    </a:cubicBezTo>
                    <a:cubicBezTo>
                      <a:pt x="1666875" y="5168911"/>
                      <a:pt x="1760538" y="5500698"/>
                      <a:pt x="1847850" y="4914911"/>
                    </a:cubicBezTo>
                    <a:cubicBezTo>
                      <a:pt x="1935162" y="4329124"/>
                      <a:pt x="2022475" y="2092336"/>
                      <a:pt x="2076450" y="1743086"/>
                    </a:cubicBezTo>
                    <a:cubicBezTo>
                      <a:pt x="2130425" y="1393836"/>
                      <a:pt x="2127250" y="3109923"/>
                      <a:pt x="2171700" y="2819411"/>
                    </a:cubicBezTo>
                    <a:cubicBezTo>
                      <a:pt x="2216150" y="2528899"/>
                      <a:pt x="2286000" y="-6339"/>
                      <a:pt x="2343150" y="11"/>
                    </a:cubicBezTo>
                  </a:path>
                </a:pathLst>
              </a:cu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2"/>
              <p:cNvSpPr/>
              <p:nvPr/>
            </p:nvSpPr>
            <p:spPr>
              <a:xfrm>
                <a:off x="7393940" y="3172460"/>
                <a:ext cx="1805940" cy="1638300"/>
              </a:xfrm>
              <a:custGeom>
                <a:avLst/>
                <a:gdLst>
                  <a:gd name="connsiteX0" fmla="*/ 0 w 2591364"/>
                  <a:gd name="connsiteY0" fmla="*/ 5486411 h 5486411"/>
                  <a:gd name="connsiteX1" fmla="*/ 247650 w 2591364"/>
                  <a:gd name="connsiteY1" fmla="*/ 5238761 h 5486411"/>
                  <a:gd name="connsiteX2" fmla="*/ 600075 w 2591364"/>
                  <a:gd name="connsiteY2" fmla="*/ 5419736 h 5486411"/>
                  <a:gd name="connsiteX3" fmla="*/ 847725 w 2591364"/>
                  <a:gd name="connsiteY3" fmla="*/ 5334011 h 5486411"/>
                  <a:gd name="connsiteX4" fmla="*/ 1162050 w 2591364"/>
                  <a:gd name="connsiteY4" fmla="*/ 5448311 h 5486411"/>
                  <a:gd name="connsiteX5" fmla="*/ 1552575 w 2591364"/>
                  <a:gd name="connsiteY5" fmla="*/ 5257811 h 5486411"/>
                  <a:gd name="connsiteX6" fmla="*/ 1847850 w 2591364"/>
                  <a:gd name="connsiteY6" fmla="*/ 4914911 h 5486411"/>
                  <a:gd name="connsiteX7" fmla="*/ 2076450 w 2591364"/>
                  <a:gd name="connsiteY7" fmla="*/ 1743086 h 5486411"/>
                  <a:gd name="connsiteX8" fmla="*/ 2171700 w 2591364"/>
                  <a:gd name="connsiteY8" fmla="*/ 2819411 h 5486411"/>
                  <a:gd name="connsiteX9" fmla="*/ 2343150 w 2591364"/>
                  <a:gd name="connsiteY9" fmla="*/ 11 h 5486411"/>
                  <a:gd name="connsiteX10" fmla="*/ 2514600 w 2591364"/>
                  <a:gd name="connsiteY10" fmla="*/ 2857511 h 5486411"/>
                  <a:gd name="connsiteX11" fmla="*/ 2514600 w 2591364"/>
                  <a:gd name="connsiteY11" fmla="*/ 2857511 h 5486411"/>
                  <a:gd name="connsiteX12" fmla="*/ 2590800 w 2591364"/>
                  <a:gd name="connsiteY12" fmla="*/ 2876561 h 5486411"/>
                  <a:gd name="connsiteX13" fmla="*/ 2543175 w 2591364"/>
                  <a:gd name="connsiteY13" fmla="*/ 2838461 h 5486411"/>
                  <a:gd name="connsiteX0" fmla="*/ 0 w 2596093"/>
                  <a:gd name="connsiteY0" fmla="*/ 5486411 h 5486411"/>
                  <a:gd name="connsiteX1" fmla="*/ 247650 w 2596093"/>
                  <a:gd name="connsiteY1" fmla="*/ 5238761 h 5486411"/>
                  <a:gd name="connsiteX2" fmla="*/ 600075 w 2596093"/>
                  <a:gd name="connsiteY2" fmla="*/ 5419736 h 5486411"/>
                  <a:gd name="connsiteX3" fmla="*/ 847725 w 2596093"/>
                  <a:gd name="connsiteY3" fmla="*/ 5334011 h 5486411"/>
                  <a:gd name="connsiteX4" fmla="*/ 1162050 w 2596093"/>
                  <a:gd name="connsiteY4" fmla="*/ 5448311 h 5486411"/>
                  <a:gd name="connsiteX5" fmla="*/ 1552575 w 2596093"/>
                  <a:gd name="connsiteY5" fmla="*/ 5257811 h 5486411"/>
                  <a:gd name="connsiteX6" fmla="*/ 1847850 w 2596093"/>
                  <a:gd name="connsiteY6" fmla="*/ 4914911 h 5486411"/>
                  <a:gd name="connsiteX7" fmla="*/ 2076450 w 2596093"/>
                  <a:gd name="connsiteY7" fmla="*/ 1743086 h 5486411"/>
                  <a:gd name="connsiteX8" fmla="*/ 2171700 w 2596093"/>
                  <a:gd name="connsiteY8" fmla="*/ 2819411 h 5486411"/>
                  <a:gd name="connsiteX9" fmla="*/ 2343150 w 2596093"/>
                  <a:gd name="connsiteY9" fmla="*/ 11 h 5486411"/>
                  <a:gd name="connsiteX10" fmla="*/ 2514600 w 2596093"/>
                  <a:gd name="connsiteY10" fmla="*/ 2857511 h 5486411"/>
                  <a:gd name="connsiteX11" fmla="*/ 2514600 w 2596093"/>
                  <a:gd name="connsiteY11" fmla="*/ 2857511 h 5486411"/>
                  <a:gd name="connsiteX12" fmla="*/ 2590800 w 2596093"/>
                  <a:gd name="connsiteY12" fmla="*/ 2876561 h 5486411"/>
                  <a:gd name="connsiteX13" fmla="*/ 2584450 w 2596093"/>
                  <a:gd name="connsiteY13" fmla="*/ 2882911 h 5486411"/>
                  <a:gd name="connsiteX14" fmla="*/ 2543175 w 2596093"/>
                  <a:gd name="connsiteY14" fmla="*/ 2838461 h 5486411"/>
                  <a:gd name="connsiteX0" fmla="*/ 0 w 2591171"/>
                  <a:gd name="connsiteY0" fmla="*/ 5486411 h 5486411"/>
                  <a:gd name="connsiteX1" fmla="*/ 247650 w 2591171"/>
                  <a:gd name="connsiteY1" fmla="*/ 5238761 h 5486411"/>
                  <a:gd name="connsiteX2" fmla="*/ 600075 w 2591171"/>
                  <a:gd name="connsiteY2" fmla="*/ 5419736 h 5486411"/>
                  <a:gd name="connsiteX3" fmla="*/ 847725 w 2591171"/>
                  <a:gd name="connsiteY3" fmla="*/ 5334011 h 5486411"/>
                  <a:gd name="connsiteX4" fmla="*/ 1162050 w 2591171"/>
                  <a:gd name="connsiteY4" fmla="*/ 5448311 h 5486411"/>
                  <a:gd name="connsiteX5" fmla="*/ 1552575 w 2591171"/>
                  <a:gd name="connsiteY5" fmla="*/ 5257811 h 5486411"/>
                  <a:gd name="connsiteX6" fmla="*/ 1847850 w 2591171"/>
                  <a:gd name="connsiteY6" fmla="*/ 4914911 h 5486411"/>
                  <a:gd name="connsiteX7" fmla="*/ 2076450 w 2591171"/>
                  <a:gd name="connsiteY7" fmla="*/ 1743086 h 5486411"/>
                  <a:gd name="connsiteX8" fmla="*/ 2171700 w 2591171"/>
                  <a:gd name="connsiteY8" fmla="*/ 2819411 h 5486411"/>
                  <a:gd name="connsiteX9" fmla="*/ 2343150 w 2591171"/>
                  <a:gd name="connsiteY9" fmla="*/ 11 h 5486411"/>
                  <a:gd name="connsiteX10" fmla="*/ 2514600 w 2591171"/>
                  <a:gd name="connsiteY10" fmla="*/ 2857511 h 5486411"/>
                  <a:gd name="connsiteX11" fmla="*/ 2514600 w 2591171"/>
                  <a:gd name="connsiteY11" fmla="*/ 2857511 h 5486411"/>
                  <a:gd name="connsiteX12" fmla="*/ 2590800 w 2591171"/>
                  <a:gd name="connsiteY12" fmla="*/ 2876561 h 5486411"/>
                  <a:gd name="connsiteX13" fmla="*/ 2543175 w 2591171"/>
                  <a:gd name="connsiteY13" fmla="*/ 2838461 h 5486411"/>
                  <a:gd name="connsiteX0" fmla="*/ 0 w 2543175"/>
                  <a:gd name="connsiteY0" fmla="*/ 5486411 h 5486411"/>
                  <a:gd name="connsiteX1" fmla="*/ 247650 w 2543175"/>
                  <a:gd name="connsiteY1" fmla="*/ 5238761 h 5486411"/>
                  <a:gd name="connsiteX2" fmla="*/ 600075 w 2543175"/>
                  <a:gd name="connsiteY2" fmla="*/ 5419736 h 5486411"/>
                  <a:gd name="connsiteX3" fmla="*/ 847725 w 2543175"/>
                  <a:gd name="connsiteY3" fmla="*/ 5334011 h 5486411"/>
                  <a:gd name="connsiteX4" fmla="*/ 1162050 w 2543175"/>
                  <a:gd name="connsiteY4" fmla="*/ 5448311 h 5486411"/>
                  <a:gd name="connsiteX5" fmla="*/ 1552575 w 2543175"/>
                  <a:gd name="connsiteY5" fmla="*/ 5257811 h 5486411"/>
                  <a:gd name="connsiteX6" fmla="*/ 1847850 w 2543175"/>
                  <a:gd name="connsiteY6" fmla="*/ 4914911 h 5486411"/>
                  <a:gd name="connsiteX7" fmla="*/ 2076450 w 2543175"/>
                  <a:gd name="connsiteY7" fmla="*/ 1743086 h 5486411"/>
                  <a:gd name="connsiteX8" fmla="*/ 2171700 w 2543175"/>
                  <a:gd name="connsiteY8" fmla="*/ 2819411 h 5486411"/>
                  <a:gd name="connsiteX9" fmla="*/ 2343150 w 2543175"/>
                  <a:gd name="connsiteY9" fmla="*/ 11 h 5486411"/>
                  <a:gd name="connsiteX10" fmla="*/ 2514600 w 2543175"/>
                  <a:gd name="connsiteY10" fmla="*/ 2857511 h 5486411"/>
                  <a:gd name="connsiteX11" fmla="*/ 2514600 w 2543175"/>
                  <a:gd name="connsiteY11" fmla="*/ 2857511 h 5486411"/>
                  <a:gd name="connsiteX12" fmla="*/ 2543175 w 2543175"/>
                  <a:gd name="connsiteY12" fmla="*/ 2838461 h 5486411"/>
                  <a:gd name="connsiteX0" fmla="*/ 0 w 2514600"/>
                  <a:gd name="connsiteY0" fmla="*/ 5486411 h 5486411"/>
                  <a:gd name="connsiteX1" fmla="*/ 247650 w 2514600"/>
                  <a:gd name="connsiteY1" fmla="*/ 5238761 h 5486411"/>
                  <a:gd name="connsiteX2" fmla="*/ 600075 w 2514600"/>
                  <a:gd name="connsiteY2" fmla="*/ 5419736 h 5486411"/>
                  <a:gd name="connsiteX3" fmla="*/ 847725 w 2514600"/>
                  <a:gd name="connsiteY3" fmla="*/ 5334011 h 5486411"/>
                  <a:gd name="connsiteX4" fmla="*/ 1162050 w 2514600"/>
                  <a:gd name="connsiteY4" fmla="*/ 5448311 h 5486411"/>
                  <a:gd name="connsiteX5" fmla="*/ 1552575 w 2514600"/>
                  <a:gd name="connsiteY5" fmla="*/ 5257811 h 5486411"/>
                  <a:gd name="connsiteX6" fmla="*/ 1847850 w 2514600"/>
                  <a:gd name="connsiteY6" fmla="*/ 4914911 h 5486411"/>
                  <a:gd name="connsiteX7" fmla="*/ 2076450 w 2514600"/>
                  <a:gd name="connsiteY7" fmla="*/ 1743086 h 5486411"/>
                  <a:gd name="connsiteX8" fmla="*/ 2171700 w 2514600"/>
                  <a:gd name="connsiteY8" fmla="*/ 2819411 h 5486411"/>
                  <a:gd name="connsiteX9" fmla="*/ 2343150 w 2514600"/>
                  <a:gd name="connsiteY9" fmla="*/ 11 h 5486411"/>
                  <a:gd name="connsiteX10" fmla="*/ 2514600 w 2514600"/>
                  <a:gd name="connsiteY10" fmla="*/ 2857511 h 5486411"/>
                  <a:gd name="connsiteX11" fmla="*/ 2514600 w 2514600"/>
                  <a:gd name="connsiteY11" fmla="*/ 2857511 h 5486411"/>
                  <a:gd name="connsiteX0" fmla="*/ 0 w 2514600"/>
                  <a:gd name="connsiteY0" fmla="*/ 5486411 h 5486411"/>
                  <a:gd name="connsiteX1" fmla="*/ 247650 w 2514600"/>
                  <a:gd name="connsiteY1" fmla="*/ 5238761 h 5486411"/>
                  <a:gd name="connsiteX2" fmla="*/ 600075 w 2514600"/>
                  <a:gd name="connsiteY2" fmla="*/ 5419736 h 5486411"/>
                  <a:gd name="connsiteX3" fmla="*/ 847725 w 2514600"/>
                  <a:gd name="connsiteY3" fmla="*/ 5334011 h 5486411"/>
                  <a:gd name="connsiteX4" fmla="*/ 1162050 w 2514600"/>
                  <a:gd name="connsiteY4" fmla="*/ 5448311 h 5486411"/>
                  <a:gd name="connsiteX5" fmla="*/ 1552575 w 2514600"/>
                  <a:gd name="connsiteY5" fmla="*/ 5257811 h 5486411"/>
                  <a:gd name="connsiteX6" fmla="*/ 1847850 w 2514600"/>
                  <a:gd name="connsiteY6" fmla="*/ 4914911 h 5486411"/>
                  <a:gd name="connsiteX7" fmla="*/ 2076450 w 2514600"/>
                  <a:gd name="connsiteY7" fmla="*/ 1743086 h 5486411"/>
                  <a:gd name="connsiteX8" fmla="*/ 2171700 w 2514600"/>
                  <a:gd name="connsiteY8" fmla="*/ 2819411 h 5486411"/>
                  <a:gd name="connsiteX9" fmla="*/ 2343150 w 2514600"/>
                  <a:gd name="connsiteY9" fmla="*/ 11 h 5486411"/>
                  <a:gd name="connsiteX10" fmla="*/ 2514600 w 2514600"/>
                  <a:gd name="connsiteY10" fmla="*/ 2857511 h 5486411"/>
                  <a:gd name="connsiteX0" fmla="*/ 0 w 2343150"/>
                  <a:gd name="connsiteY0" fmla="*/ 5486411 h 5486411"/>
                  <a:gd name="connsiteX1" fmla="*/ 247650 w 2343150"/>
                  <a:gd name="connsiteY1" fmla="*/ 5238761 h 5486411"/>
                  <a:gd name="connsiteX2" fmla="*/ 600075 w 2343150"/>
                  <a:gd name="connsiteY2" fmla="*/ 5419736 h 5486411"/>
                  <a:gd name="connsiteX3" fmla="*/ 847725 w 2343150"/>
                  <a:gd name="connsiteY3" fmla="*/ 5334011 h 5486411"/>
                  <a:gd name="connsiteX4" fmla="*/ 1162050 w 2343150"/>
                  <a:gd name="connsiteY4" fmla="*/ 5448311 h 5486411"/>
                  <a:gd name="connsiteX5" fmla="*/ 1552575 w 2343150"/>
                  <a:gd name="connsiteY5" fmla="*/ 5257811 h 5486411"/>
                  <a:gd name="connsiteX6" fmla="*/ 1847850 w 2343150"/>
                  <a:gd name="connsiteY6" fmla="*/ 4914911 h 5486411"/>
                  <a:gd name="connsiteX7" fmla="*/ 2076450 w 2343150"/>
                  <a:gd name="connsiteY7" fmla="*/ 1743086 h 5486411"/>
                  <a:gd name="connsiteX8" fmla="*/ 2171700 w 2343150"/>
                  <a:gd name="connsiteY8" fmla="*/ 2819411 h 5486411"/>
                  <a:gd name="connsiteX9" fmla="*/ 2343150 w 2343150"/>
                  <a:gd name="connsiteY9" fmla="*/ 11 h 548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3150" h="5486411">
                    <a:moveTo>
                      <a:pt x="0" y="5486411"/>
                    </a:moveTo>
                    <a:cubicBezTo>
                      <a:pt x="73819" y="5368142"/>
                      <a:pt x="147638" y="5249873"/>
                      <a:pt x="247650" y="5238761"/>
                    </a:cubicBezTo>
                    <a:cubicBezTo>
                      <a:pt x="347662" y="5227649"/>
                      <a:pt x="500063" y="5403861"/>
                      <a:pt x="600075" y="5419736"/>
                    </a:cubicBezTo>
                    <a:cubicBezTo>
                      <a:pt x="700087" y="5435611"/>
                      <a:pt x="754063" y="5329249"/>
                      <a:pt x="847725" y="5334011"/>
                    </a:cubicBezTo>
                    <a:cubicBezTo>
                      <a:pt x="941387" y="5338773"/>
                      <a:pt x="1044575" y="5461011"/>
                      <a:pt x="1162050" y="5448311"/>
                    </a:cubicBezTo>
                    <a:cubicBezTo>
                      <a:pt x="1279525" y="5435611"/>
                      <a:pt x="1438275" y="5346711"/>
                      <a:pt x="1552575" y="5257811"/>
                    </a:cubicBezTo>
                    <a:cubicBezTo>
                      <a:pt x="1666875" y="5168911"/>
                      <a:pt x="1760538" y="5500698"/>
                      <a:pt x="1847850" y="4914911"/>
                    </a:cubicBezTo>
                    <a:cubicBezTo>
                      <a:pt x="1935162" y="4329124"/>
                      <a:pt x="2022475" y="2092336"/>
                      <a:pt x="2076450" y="1743086"/>
                    </a:cubicBezTo>
                    <a:cubicBezTo>
                      <a:pt x="2130425" y="1393836"/>
                      <a:pt x="2127250" y="3109923"/>
                      <a:pt x="2171700" y="2819411"/>
                    </a:cubicBezTo>
                    <a:cubicBezTo>
                      <a:pt x="2216150" y="2528899"/>
                      <a:pt x="2286000" y="-6339"/>
                      <a:pt x="2343150" y="11"/>
                    </a:cubicBezTo>
                  </a:path>
                </a:pathLst>
              </a:cu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26" name="正方形/長方形 25"/>
                <p:cNvSpPr/>
                <p:nvPr/>
              </p:nvSpPr>
              <p:spPr>
                <a:xfrm>
                  <a:off x="3226230" y="3460234"/>
                  <a:ext cx="1028230" cy="584775"/>
                </a:xfrm>
                <a:prstGeom prst="rect">
                  <a:avLst/>
                </a:prstGeom>
              </p:spPr>
              <p:txBody>
                <a:bodyPr wrap="none">
                  <a:spAutoFit/>
                </a:bodyPr>
                <a:lstStyle/>
                <a:p>
                  <a:r>
                    <a:rPr lang="ja-JP" altLang="en-US" sz="3200" dirty="0"/>
                    <a:t> </a:t>
                  </a:r>
                  <a14:m>
                    <m:oMath xmlns:m="http://schemas.openxmlformats.org/officeDocument/2006/math">
                      <m:r>
                        <a:rPr lang="en-US" altLang="ja-JP" sz="3200" i="1">
                          <a:latin typeface="Cambria Math" panose="02040503050406030204" pitchFamily="18" charset="0"/>
                        </a:rPr>
                        <m:t>𝑓</m:t>
                      </m:r>
                      <m:d>
                        <m:dPr>
                          <m:ctrlPr>
                            <a:rPr lang="en-US" altLang="ja-JP" sz="3200" i="1">
                              <a:latin typeface="Cambria Math" panose="02040503050406030204" pitchFamily="18" charset="0"/>
                            </a:rPr>
                          </m:ctrlPr>
                        </m:dPr>
                        <m:e>
                          <m:r>
                            <a:rPr lang="en-US" altLang="ja-JP" sz="3200" i="1">
                              <a:latin typeface="Cambria Math" panose="02040503050406030204" pitchFamily="18" charset="0"/>
                            </a:rPr>
                            <m:t>𝑡</m:t>
                          </m:r>
                        </m:e>
                      </m:d>
                    </m:oMath>
                  </a14:m>
                  <a:endParaRPr lang="ja-JP" altLang="en-US" sz="3200" dirty="0"/>
                </a:p>
              </p:txBody>
            </p:sp>
          </mc:Choice>
          <mc:Fallback xmlns="">
            <p:sp>
              <p:nvSpPr>
                <p:cNvPr id="26" name="正方形/長方形 25"/>
                <p:cNvSpPr>
                  <a:spLocks noRot="1" noChangeAspect="1" noMove="1" noResize="1" noEditPoints="1" noAdjustHandles="1" noChangeArrowheads="1" noChangeShapeType="1" noTextEdit="1"/>
                </p:cNvSpPr>
                <p:nvPr/>
              </p:nvSpPr>
              <p:spPr>
                <a:xfrm>
                  <a:off x="3226230" y="3460234"/>
                  <a:ext cx="1028230" cy="584775"/>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正方形/長方形 26"/>
                <p:cNvSpPr/>
                <p:nvPr/>
              </p:nvSpPr>
              <p:spPr>
                <a:xfrm>
                  <a:off x="9225295" y="3180834"/>
                  <a:ext cx="119077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i="1">
                            <a:latin typeface="Cambria Math" panose="02040503050406030204" pitchFamily="18" charset="0"/>
                          </a:rPr>
                          <m:t>𝐹</m:t>
                        </m:r>
                        <m:r>
                          <a:rPr lang="en-US" altLang="ja-JP" sz="3200" i="1">
                            <a:latin typeface="Cambria Math" panose="02040503050406030204" pitchFamily="18" charset="0"/>
                          </a:rPr>
                          <m:t>(</m:t>
                        </m:r>
                        <m:r>
                          <a:rPr lang="en-US" altLang="ja-JP" sz="3200" i="1">
                            <a:latin typeface="Cambria Math" panose="02040503050406030204" pitchFamily="18" charset="0"/>
                          </a:rPr>
                          <m:t>𝜔</m:t>
                        </m:r>
                        <m:r>
                          <a:rPr lang="en-US" altLang="ja-JP" sz="3200" i="1">
                            <a:latin typeface="Cambria Math" panose="02040503050406030204" pitchFamily="18" charset="0"/>
                          </a:rPr>
                          <m:t>)</m:t>
                        </m:r>
                      </m:oMath>
                    </m:oMathPara>
                  </a14:m>
                  <a:endParaRPr lang="ja-JP" altLang="en-US" sz="3200" dirty="0"/>
                </a:p>
              </p:txBody>
            </p:sp>
          </mc:Choice>
          <mc:Fallback xmlns="">
            <p:sp>
              <p:nvSpPr>
                <p:cNvPr id="27" name="正方形/長方形 26"/>
                <p:cNvSpPr>
                  <a:spLocks noRot="1" noChangeAspect="1" noMove="1" noResize="1" noEditPoints="1" noAdjustHandles="1" noChangeArrowheads="1" noChangeShapeType="1" noTextEdit="1"/>
                </p:cNvSpPr>
                <p:nvPr/>
              </p:nvSpPr>
              <p:spPr>
                <a:xfrm>
                  <a:off x="9225295" y="3180834"/>
                  <a:ext cx="1190775" cy="584775"/>
                </a:xfrm>
                <a:prstGeom prst="rect">
                  <a:avLst/>
                </a:prstGeom>
                <a:blipFill rotWithShape="0">
                  <a:blip r:embed="rId9"/>
                  <a:stretch>
                    <a:fillRect/>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957155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ガウス関数のフーリエ変換</a:t>
            </a:r>
          </a:p>
        </p:txBody>
      </p:sp>
      <p:sp>
        <p:nvSpPr>
          <p:cNvPr id="3" name="コンテンツ プレースホルダー 2"/>
          <p:cNvSpPr>
            <a:spLocks noGrp="1"/>
          </p:cNvSpPr>
          <p:nvPr>
            <p:ph idx="1"/>
          </p:nvPr>
        </p:nvSpPr>
        <p:spPr>
          <a:xfrm>
            <a:off x="457199" y="1181100"/>
            <a:ext cx="11473211" cy="1016000"/>
          </a:xfrm>
        </p:spPr>
        <p:txBody>
          <a:bodyPr>
            <a:noAutofit/>
          </a:bodyPr>
          <a:lstStyle/>
          <a:p>
            <a:r>
              <a:rPr kumimoji="1" lang="ja-JP" altLang="en-US" sz="2000" dirty="0"/>
              <a:t>ガウス関数をフーリエ変換するとガウス関数になる</a:t>
            </a:r>
            <a:endParaRPr kumimoji="1" lang="en-US" altLang="ja-JP" sz="2000" dirty="0"/>
          </a:p>
          <a:p>
            <a:r>
              <a:rPr lang="ja-JP" altLang="en-US" sz="2000" dirty="0"/>
              <a:t>虚部はゼロになる</a:t>
            </a:r>
            <a:endParaRPr kumimoji="1" lang="en-US" altLang="ja-JP" sz="2000" dirty="0"/>
          </a:p>
          <a:p>
            <a:r>
              <a:rPr lang="ja-JP" altLang="en-US" sz="2000" dirty="0"/>
              <a:t>標準偏差は逆数になる（裾の広いガウス関数は裾の狭いガウス関数に）</a:t>
            </a:r>
            <a:endParaRPr lang="en-US" altLang="ja-JP" sz="2000" dirty="0"/>
          </a:p>
          <a:p>
            <a:endParaRPr kumimoji="1" lang="ja-JP" altLang="en-US" sz="2000" dirty="0"/>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25</a:t>
            </a:fld>
            <a:endParaRPr lang="ja-JP" altLang="en-US"/>
          </a:p>
        </p:txBody>
      </p:sp>
      <p:grpSp>
        <p:nvGrpSpPr>
          <p:cNvPr id="5" name="グループ化 4"/>
          <p:cNvGrpSpPr/>
          <p:nvPr/>
        </p:nvGrpSpPr>
        <p:grpSpPr>
          <a:xfrm>
            <a:off x="527050" y="2608059"/>
            <a:ext cx="10859418" cy="1486481"/>
            <a:chOff x="323205" y="1611309"/>
            <a:chExt cx="10859418" cy="1486481"/>
          </a:xfrm>
        </p:grpSpPr>
        <p:sp>
          <p:nvSpPr>
            <p:cNvPr id="6" name="角丸四角形 5"/>
            <p:cNvSpPr/>
            <p:nvPr/>
          </p:nvSpPr>
          <p:spPr>
            <a:xfrm>
              <a:off x="323205" y="1611309"/>
              <a:ext cx="10859418" cy="1486481"/>
            </a:xfrm>
            <a:prstGeom prst="roundRect">
              <a:avLst>
                <a:gd name="adj" fmla="val 9418"/>
              </a:avLst>
            </a:prstGeom>
            <a:solidFill>
              <a:schemeClr val="accent4">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8" name="正方形/長方形 7"/>
                <p:cNvSpPr/>
                <p:nvPr/>
              </p:nvSpPr>
              <p:spPr>
                <a:xfrm>
                  <a:off x="715342" y="1942988"/>
                  <a:ext cx="3593997" cy="1091966"/>
                </a:xfrm>
                <a:prstGeom prst="rect">
                  <a:avLst/>
                </a:prstGeom>
              </p:spPr>
              <p:txBody>
                <a:bodyPr wrap="none">
                  <a:spAutoFit/>
                </a:bodyPr>
                <a:lstStyle/>
                <a:p>
                  <a:pPr marL="17100">
                    <a:spcBef>
                      <a:spcPts val="1200"/>
                    </a:spcBef>
                  </a:pPr>
                  <a14:m>
                    <m:oMath xmlns:m="http://schemas.openxmlformats.org/officeDocument/2006/math">
                      <m:r>
                        <a:rPr lang="en-US" altLang="ja-JP" sz="3200" i="1" smtClean="0">
                          <a:latin typeface="Cambria Math" panose="02040503050406030204" pitchFamily="18" charset="0"/>
                        </a:rPr>
                        <m:t>𝑔</m:t>
                      </m:r>
                      <m:d>
                        <m:dPr>
                          <m:ctrlPr>
                            <a:rPr lang="ja-JP" altLang="ja-JP" sz="3200" i="1">
                              <a:latin typeface="Cambria Math" panose="02040503050406030204" pitchFamily="18" charset="0"/>
                            </a:rPr>
                          </m:ctrlPr>
                        </m:dPr>
                        <m:e>
                          <m:r>
                            <a:rPr lang="en-US" altLang="ja-JP" sz="3200" i="1">
                              <a:latin typeface="Cambria Math" panose="02040503050406030204" pitchFamily="18" charset="0"/>
                            </a:rPr>
                            <m:t>𝑡</m:t>
                          </m:r>
                        </m:e>
                      </m:d>
                      <m:r>
                        <a:rPr lang="en-US" altLang="ja-JP" sz="3200" i="1">
                          <a:latin typeface="Cambria Math" panose="02040503050406030204" pitchFamily="18" charset="0"/>
                        </a:rPr>
                        <m:t>=</m:t>
                      </m:r>
                      <m:f>
                        <m:fPr>
                          <m:ctrlPr>
                            <a:rPr lang="en-US" altLang="ja-JP" sz="3200" b="0" i="1" smtClean="0">
                              <a:latin typeface="Cambria Math" panose="02040503050406030204" pitchFamily="18" charset="0"/>
                            </a:rPr>
                          </m:ctrlPr>
                        </m:fPr>
                        <m:num>
                          <m:r>
                            <a:rPr lang="en-US" altLang="ja-JP" sz="3200" b="0" i="1" smtClean="0">
                              <a:latin typeface="Cambria Math" panose="02040503050406030204" pitchFamily="18" charset="0"/>
                            </a:rPr>
                            <m:t>1</m:t>
                          </m:r>
                        </m:num>
                        <m:den>
                          <m:rad>
                            <m:radPr>
                              <m:degHide m:val="on"/>
                              <m:ctrlPr>
                                <a:rPr lang="ja-JP" altLang="ja-JP" sz="3200" i="1">
                                  <a:latin typeface="Cambria Math" panose="02040503050406030204" pitchFamily="18" charset="0"/>
                                </a:rPr>
                              </m:ctrlPr>
                            </m:radPr>
                            <m:deg/>
                            <m:e>
                              <m:r>
                                <a:rPr lang="en-US" altLang="ja-JP" sz="3200" i="1">
                                  <a:latin typeface="Cambria Math" panose="02040503050406030204" pitchFamily="18" charset="0"/>
                                </a:rPr>
                                <m:t>2</m:t>
                              </m:r>
                              <m:r>
                                <a:rPr lang="en-US" altLang="ja-JP" sz="3200" i="1">
                                  <a:latin typeface="Cambria Math" panose="02040503050406030204" pitchFamily="18" charset="0"/>
                                </a:rPr>
                                <m:t>𝜋</m:t>
                              </m:r>
                            </m:e>
                          </m:rad>
                          <m:r>
                            <a:rPr lang="en-US" altLang="ja-JP" sz="3200" i="1">
                              <a:latin typeface="Cambria Math" panose="02040503050406030204" pitchFamily="18" charset="0"/>
                            </a:rPr>
                            <m:t>𝜎</m:t>
                          </m:r>
                        </m:den>
                      </m:f>
                      <m:sSup>
                        <m:sSupPr>
                          <m:ctrlPr>
                            <a:rPr lang="ja-JP" altLang="ja-JP" sz="3200" i="1">
                              <a:latin typeface="Cambria Math" panose="02040503050406030204" pitchFamily="18" charset="0"/>
                            </a:rPr>
                          </m:ctrlPr>
                        </m:sSupPr>
                        <m:e>
                          <m:r>
                            <a:rPr lang="en-US" altLang="ja-JP" sz="3200" i="1">
                              <a:latin typeface="Cambria Math" panose="02040503050406030204" pitchFamily="18" charset="0"/>
                            </a:rPr>
                            <m:t>𝑒</m:t>
                          </m:r>
                        </m:e>
                        <m:sup>
                          <m:r>
                            <a:rPr lang="en-US" altLang="ja-JP" sz="3200" i="1">
                              <a:latin typeface="Cambria Math" panose="02040503050406030204" pitchFamily="18" charset="0"/>
                            </a:rPr>
                            <m:t>−</m:t>
                          </m:r>
                          <m:f>
                            <m:fPr>
                              <m:ctrlPr>
                                <a:rPr lang="ja-JP" altLang="ja-JP" sz="3200" i="1">
                                  <a:latin typeface="Cambria Math" panose="02040503050406030204" pitchFamily="18" charset="0"/>
                                </a:rPr>
                              </m:ctrlPr>
                            </m:fPr>
                            <m:num>
                              <m:sSup>
                                <m:sSupPr>
                                  <m:ctrlPr>
                                    <a:rPr lang="ja-JP" altLang="ja-JP" sz="3200" i="1">
                                      <a:latin typeface="Cambria Math" panose="02040503050406030204" pitchFamily="18" charset="0"/>
                                    </a:rPr>
                                  </m:ctrlPr>
                                </m:sSupPr>
                                <m:e>
                                  <m:r>
                                    <a:rPr lang="en-US" altLang="ja-JP" sz="3200" i="1">
                                      <a:latin typeface="Cambria Math" panose="02040503050406030204" pitchFamily="18" charset="0"/>
                                    </a:rPr>
                                    <m:t>𝑡</m:t>
                                  </m:r>
                                </m:e>
                                <m:sup>
                                  <m:r>
                                    <a:rPr lang="en-US" altLang="ja-JP" sz="3200" i="1">
                                      <a:latin typeface="Cambria Math" panose="02040503050406030204" pitchFamily="18" charset="0"/>
                                    </a:rPr>
                                    <m:t>2</m:t>
                                  </m:r>
                                </m:sup>
                              </m:sSup>
                            </m:num>
                            <m:den>
                              <m:sSup>
                                <m:sSupPr>
                                  <m:ctrlPr>
                                    <a:rPr lang="ja-JP" altLang="ja-JP" sz="3200" i="1">
                                      <a:latin typeface="Cambria Math" panose="02040503050406030204" pitchFamily="18" charset="0"/>
                                    </a:rPr>
                                  </m:ctrlPr>
                                </m:sSupPr>
                                <m:e>
                                  <m:r>
                                    <a:rPr lang="en-US" altLang="ja-JP" sz="3200" i="1">
                                      <a:latin typeface="Cambria Math" panose="02040503050406030204" pitchFamily="18" charset="0"/>
                                    </a:rPr>
                                    <m:t>2</m:t>
                                  </m:r>
                                  <m:r>
                                    <a:rPr lang="en-US" altLang="ja-JP" sz="3200" i="1">
                                      <a:latin typeface="Cambria Math" panose="02040503050406030204" pitchFamily="18" charset="0"/>
                                    </a:rPr>
                                    <m:t>𝜎</m:t>
                                  </m:r>
                                </m:e>
                                <m:sup>
                                  <m:r>
                                    <a:rPr lang="en-US" altLang="ja-JP" sz="3200" i="1">
                                      <a:latin typeface="Cambria Math" panose="02040503050406030204" pitchFamily="18" charset="0"/>
                                    </a:rPr>
                                    <m:t>2</m:t>
                                  </m:r>
                                </m:sup>
                              </m:sSup>
                            </m:den>
                          </m:f>
                          <m:r>
                            <a:rPr lang="en-US" altLang="ja-JP" sz="3200" i="1">
                              <a:latin typeface="Cambria Math" panose="02040503050406030204" pitchFamily="18" charset="0"/>
                            </a:rPr>
                            <m:t> </m:t>
                          </m:r>
                        </m:sup>
                      </m:sSup>
                      <m:r>
                        <a:rPr lang="en-US" altLang="ja-JP" sz="3200">
                          <a:latin typeface="Cambria Math" panose="02040503050406030204" pitchFamily="18" charset="0"/>
                        </a:rPr>
                        <m:t> </m:t>
                      </m:r>
                      <m:r>
                        <a:rPr lang="en-US" altLang="ja-JP" sz="3200" b="0" i="0" smtClean="0">
                          <a:latin typeface="Cambria Math" panose="02040503050406030204" pitchFamily="18" charset="0"/>
                        </a:rPr>
                        <m:t> </m:t>
                      </m:r>
                    </m:oMath>
                  </a14:m>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 </a:t>
                  </a:r>
                </a:p>
              </p:txBody>
            </p:sp>
          </mc:Choice>
          <mc:Fallback xmlns="">
            <p:sp>
              <p:nvSpPr>
                <p:cNvPr id="8" name="正方形/長方形 7"/>
                <p:cNvSpPr>
                  <a:spLocks noRot="1" noChangeAspect="1" noMove="1" noResize="1" noEditPoints="1" noAdjustHandles="1" noChangeArrowheads="1" noChangeShapeType="1" noTextEdit="1"/>
                </p:cNvSpPr>
                <p:nvPr/>
              </p:nvSpPr>
              <p:spPr>
                <a:xfrm>
                  <a:off x="715342" y="1942988"/>
                  <a:ext cx="3593997" cy="1091966"/>
                </a:xfrm>
                <a:prstGeom prst="rect">
                  <a:avLst/>
                </a:prstGeom>
                <a:blipFill rotWithShape="0">
                  <a:blip r:embed="rId3"/>
                  <a:stretch>
                    <a:fillRect/>
                  </a:stretch>
                </a:blipFill>
              </p:spPr>
              <p:txBody>
                <a:bodyPr/>
                <a:lstStyle/>
                <a:p>
                  <a:r>
                    <a:rPr lang="ja-JP" altLang="en-US">
                      <a:noFill/>
                    </a:rPr>
                    <a:t> </a:t>
                  </a:r>
                </a:p>
              </p:txBody>
            </p:sp>
          </mc:Fallback>
        </mc:AlternateContent>
        <p:sp>
          <p:nvSpPr>
            <p:cNvPr id="9" name="テキスト ボックス 8"/>
            <p:cNvSpPr txBox="1"/>
            <p:nvPr/>
          </p:nvSpPr>
          <p:spPr>
            <a:xfrm>
              <a:off x="867742" y="1686736"/>
              <a:ext cx="2377574" cy="523220"/>
            </a:xfrm>
            <a:prstGeom prst="rect">
              <a:avLst/>
            </a:prstGeom>
            <a:noFill/>
          </p:spPr>
          <p:txBody>
            <a:bodyPr wrap="non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ガウス関数 </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5871294" y="1686736"/>
              <a:ext cx="2736647" cy="523220"/>
            </a:xfrm>
            <a:prstGeom prst="rect">
              <a:avLst/>
            </a:prstGeom>
            <a:noFill/>
          </p:spPr>
          <p:txBody>
            <a:bodyPr wrap="non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フーリエ変換 </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11" name="正方形/長方形 10"/>
                <p:cNvSpPr/>
                <p:nvPr/>
              </p:nvSpPr>
              <p:spPr>
                <a:xfrm>
                  <a:off x="5884242" y="2146188"/>
                  <a:ext cx="2989473" cy="876074"/>
                </a:xfrm>
                <a:prstGeom prst="rect">
                  <a:avLst/>
                </a:prstGeom>
              </p:spPr>
              <p:txBody>
                <a:bodyPr wrap="none">
                  <a:spAutoFit/>
                </a:bodyPr>
                <a:lstStyle/>
                <a:p>
                  <a:pPr marL="17100">
                    <a:spcBef>
                      <a:spcPts val="1200"/>
                    </a:spcBef>
                  </a:pPr>
                  <a14:m>
                    <m:oMathPara xmlns:m="http://schemas.openxmlformats.org/officeDocument/2006/math">
                      <m:oMathParaPr>
                        <m:jc m:val="centerGroup"/>
                      </m:oMathParaPr>
                      <m:oMath xmlns:m="http://schemas.openxmlformats.org/officeDocument/2006/math">
                        <m:r>
                          <a:rPr lang="en-US" altLang="ja-JP" sz="3200" i="1">
                            <a:latin typeface="Cambria Math" panose="02040503050406030204" pitchFamily="18" charset="0"/>
                          </a:rPr>
                          <m:t>𝐺</m:t>
                        </m:r>
                        <m:d>
                          <m:dPr>
                            <m:ctrlPr>
                              <a:rPr lang="ja-JP" altLang="ja-JP" sz="3200" i="1">
                                <a:latin typeface="Cambria Math" panose="02040503050406030204" pitchFamily="18" charset="0"/>
                              </a:rPr>
                            </m:ctrlPr>
                          </m:dPr>
                          <m:e>
                            <m:r>
                              <a:rPr lang="en-US" altLang="ja-JP" sz="3200" i="1">
                                <a:latin typeface="Cambria Math" panose="02040503050406030204" pitchFamily="18" charset="0"/>
                              </a:rPr>
                              <m:t>𝜔</m:t>
                            </m:r>
                          </m:e>
                        </m:d>
                        <m:r>
                          <a:rPr lang="en-US" altLang="ja-JP" sz="3200" i="1">
                            <a:latin typeface="Cambria Math" panose="02040503050406030204" pitchFamily="18" charset="0"/>
                          </a:rPr>
                          <m:t>=</m:t>
                        </m:r>
                        <m:sSup>
                          <m:sSupPr>
                            <m:ctrlPr>
                              <a:rPr lang="ja-JP" altLang="ja-JP" sz="3200" i="1">
                                <a:latin typeface="Cambria Math" panose="02040503050406030204" pitchFamily="18" charset="0"/>
                              </a:rPr>
                            </m:ctrlPr>
                          </m:sSupPr>
                          <m:e>
                            <m:r>
                              <a:rPr lang="en-US" altLang="ja-JP" sz="3200" i="1">
                                <a:latin typeface="Cambria Math" panose="02040503050406030204" pitchFamily="18" charset="0"/>
                              </a:rPr>
                              <m:t>𝑒</m:t>
                            </m:r>
                          </m:e>
                          <m:sup>
                            <m:r>
                              <a:rPr lang="en-US" altLang="ja-JP" sz="3200" i="1">
                                <a:latin typeface="Cambria Math" panose="02040503050406030204" pitchFamily="18" charset="0"/>
                              </a:rPr>
                              <m:t>−</m:t>
                            </m:r>
                            <m:f>
                              <m:fPr>
                                <m:ctrlPr>
                                  <a:rPr lang="ja-JP" altLang="ja-JP" sz="3200" i="1">
                                    <a:latin typeface="Cambria Math" panose="02040503050406030204" pitchFamily="18" charset="0"/>
                                  </a:rPr>
                                </m:ctrlPr>
                              </m:fPr>
                              <m:num>
                                <m:sSup>
                                  <m:sSupPr>
                                    <m:ctrlPr>
                                      <a:rPr lang="ja-JP" altLang="ja-JP" sz="3200" i="1">
                                        <a:latin typeface="Cambria Math" panose="02040503050406030204" pitchFamily="18" charset="0"/>
                                      </a:rPr>
                                    </m:ctrlPr>
                                  </m:sSupPr>
                                  <m:e>
                                    <m:r>
                                      <a:rPr lang="en-US" altLang="ja-JP" sz="3200" i="1">
                                        <a:latin typeface="Cambria Math" panose="02040503050406030204" pitchFamily="18" charset="0"/>
                                      </a:rPr>
                                      <m:t>𝜔</m:t>
                                    </m:r>
                                  </m:e>
                                  <m:sup>
                                    <m:r>
                                      <a:rPr lang="en-US" altLang="ja-JP" sz="3200" i="1">
                                        <a:latin typeface="Cambria Math" panose="02040503050406030204" pitchFamily="18" charset="0"/>
                                      </a:rPr>
                                      <m:t>2</m:t>
                                    </m:r>
                                  </m:sup>
                                </m:sSup>
                                <m:sSup>
                                  <m:sSupPr>
                                    <m:ctrlPr>
                                      <a:rPr lang="ja-JP" altLang="ja-JP" sz="3200" i="1">
                                        <a:latin typeface="Cambria Math" panose="02040503050406030204" pitchFamily="18" charset="0"/>
                                      </a:rPr>
                                    </m:ctrlPr>
                                  </m:sSupPr>
                                  <m:e>
                                    <m:r>
                                      <a:rPr lang="en-US" altLang="ja-JP" sz="3200" i="1">
                                        <a:latin typeface="Cambria Math" panose="02040503050406030204" pitchFamily="18" charset="0"/>
                                      </a:rPr>
                                      <m:t>𝜎</m:t>
                                    </m:r>
                                  </m:e>
                                  <m:sup>
                                    <m:r>
                                      <a:rPr lang="en-US" altLang="ja-JP" sz="3200" i="1">
                                        <a:latin typeface="Cambria Math" panose="02040503050406030204" pitchFamily="18" charset="0"/>
                                      </a:rPr>
                                      <m:t>2</m:t>
                                    </m:r>
                                  </m:sup>
                                </m:sSup>
                              </m:num>
                              <m:den>
                                <m:r>
                                  <a:rPr lang="en-US" altLang="ja-JP" sz="3200">
                                    <a:latin typeface="Cambria Math" panose="02040503050406030204" pitchFamily="18" charset="0"/>
                                  </a:rPr>
                                  <m:t>2</m:t>
                                </m:r>
                              </m:den>
                            </m:f>
                          </m:sup>
                        </m:sSup>
                      </m:oMath>
                    </m:oMathPara>
                  </a14:m>
                  <a:endParaRPr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11" name="正方形/長方形 10"/>
                <p:cNvSpPr>
                  <a:spLocks noRot="1" noChangeAspect="1" noMove="1" noResize="1" noEditPoints="1" noAdjustHandles="1" noChangeArrowheads="1" noChangeShapeType="1" noTextEdit="1"/>
                </p:cNvSpPr>
                <p:nvPr/>
              </p:nvSpPr>
              <p:spPr>
                <a:xfrm>
                  <a:off x="5884242" y="2146188"/>
                  <a:ext cx="2989473" cy="876074"/>
                </a:xfrm>
                <a:prstGeom prst="rect">
                  <a:avLst/>
                </a:prstGeom>
                <a:blipFill rotWithShape="0">
                  <a:blip r:embed="rId4"/>
                  <a:stretch>
                    <a:fillRect/>
                  </a:stretch>
                </a:blipFill>
              </p:spPr>
              <p:txBody>
                <a:bodyPr/>
                <a:lstStyle/>
                <a:p>
                  <a:r>
                    <a:rPr lang="ja-JP" altLang="en-US">
                      <a:noFill/>
                    </a:rPr>
                    <a:t> </a:t>
                  </a:r>
                </a:p>
              </p:txBody>
            </p:sp>
          </mc:Fallback>
        </mc:AlternateContent>
      </p:grpSp>
      <p:pic>
        <p:nvPicPr>
          <p:cNvPr id="15" name="図 14"/>
          <p:cNvPicPr>
            <a:picLocks noChangeAspect="1"/>
          </p:cNvPicPr>
          <p:nvPr/>
        </p:nvPicPr>
        <p:blipFill>
          <a:blip r:embed="rId5"/>
          <a:stretch>
            <a:fillRect/>
          </a:stretch>
        </p:blipFill>
        <p:spPr>
          <a:xfrm>
            <a:off x="227269" y="4747159"/>
            <a:ext cx="5856007" cy="1821843"/>
          </a:xfrm>
          <a:prstGeom prst="rect">
            <a:avLst/>
          </a:prstGeom>
        </p:spPr>
      </p:pic>
      <p:pic>
        <p:nvPicPr>
          <p:cNvPr id="17" name="図 16"/>
          <p:cNvPicPr>
            <a:picLocks noChangeAspect="1"/>
          </p:cNvPicPr>
          <p:nvPr/>
        </p:nvPicPr>
        <p:blipFill>
          <a:blip r:embed="rId6"/>
          <a:stretch>
            <a:fillRect/>
          </a:stretch>
        </p:blipFill>
        <p:spPr>
          <a:xfrm>
            <a:off x="6335462" y="4762500"/>
            <a:ext cx="5856538" cy="1879600"/>
          </a:xfrm>
          <a:prstGeom prst="rect">
            <a:avLst/>
          </a:prstGeom>
        </p:spPr>
      </p:pic>
      <mc:AlternateContent xmlns:mc="http://schemas.openxmlformats.org/markup-compatibility/2006" xmlns:a14="http://schemas.microsoft.com/office/drawing/2010/main">
        <mc:Choice Requires="a14">
          <p:sp>
            <p:nvSpPr>
              <p:cNvPr id="18" name="正方形/長方形 17"/>
              <p:cNvSpPr/>
              <p:nvPr/>
            </p:nvSpPr>
            <p:spPr>
              <a:xfrm>
                <a:off x="4916470" y="4895334"/>
                <a:ext cx="234064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i="1" smtClean="0">
                          <a:latin typeface="Cambria Math" panose="02040503050406030204" pitchFamily="18" charset="0"/>
                        </a:rPr>
                        <m:t>𝜎</m:t>
                      </m:r>
                      <m:r>
                        <a:rPr lang="en-US" altLang="ja-JP" sz="2800" b="0" i="1" smtClean="0">
                          <a:latin typeface="Cambria Math" panose="02040503050406030204" pitchFamily="18" charset="0"/>
                        </a:rPr>
                        <m:t>=20.0</m:t>
                      </m:r>
                      <m:r>
                        <a:rPr lang="ja-JP" altLang="en-US" sz="2800" i="1">
                          <a:latin typeface="Cambria Math" panose="02040503050406030204" pitchFamily="18" charset="0"/>
                        </a:rPr>
                        <m:t>の</m:t>
                      </m:r>
                      <m:r>
                        <a:rPr lang="ja-JP" altLang="en-US" sz="2800" i="1" dirty="0">
                          <a:latin typeface="Cambria Math" panose="02040503050406030204" pitchFamily="18" charset="0"/>
                        </a:rPr>
                        <m:t>例</m:t>
                      </m:r>
                    </m:oMath>
                  </m:oMathPara>
                </a14:m>
                <a:endParaRPr lang="ja-JP" altLang="en-US" sz="2800" dirty="0"/>
              </a:p>
            </p:txBody>
          </p:sp>
        </mc:Choice>
        <mc:Fallback xmlns="">
          <p:sp>
            <p:nvSpPr>
              <p:cNvPr id="18" name="正方形/長方形 17"/>
              <p:cNvSpPr>
                <a:spLocks noRot="1" noChangeAspect="1" noMove="1" noResize="1" noEditPoints="1" noAdjustHandles="1" noChangeArrowheads="1" noChangeShapeType="1" noTextEdit="1"/>
              </p:cNvSpPr>
              <p:nvPr/>
            </p:nvSpPr>
            <p:spPr>
              <a:xfrm>
                <a:off x="4916470" y="4895334"/>
                <a:ext cx="2340641" cy="523220"/>
              </a:xfrm>
              <a:prstGeom prst="rect">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正方形/長方形 18"/>
              <p:cNvSpPr/>
              <p:nvPr/>
            </p:nvSpPr>
            <p:spPr>
              <a:xfrm>
                <a:off x="8016231" y="4933434"/>
                <a:ext cx="107542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i="1">
                          <a:latin typeface="Cambria Math" panose="02040503050406030204" pitchFamily="18" charset="0"/>
                        </a:rPr>
                        <m:t>𝐺</m:t>
                      </m:r>
                      <m:d>
                        <m:dPr>
                          <m:ctrlPr>
                            <a:rPr lang="ja-JP" altLang="ja-JP" sz="2800" i="1">
                              <a:latin typeface="Cambria Math" panose="02040503050406030204" pitchFamily="18" charset="0"/>
                            </a:rPr>
                          </m:ctrlPr>
                        </m:dPr>
                        <m:e>
                          <m:r>
                            <a:rPr lang="en-US" altLang="ja-JP" sz="2800" i="1">
                              <a:latin typeface="Cambria Math" panose="02040503050406030204" pitchFamily="18" charset="0"/>
                            </a:rPr>
                            <m:t>𝜔</m:t>
                          </m:r>
                        </m:e>
                      </m:d>
                    </m:oMath>
                  </m:oMathPara>
                </a14:m>
                <a:endParaRPr lang="ja-JP" altLang="en-US" sz="2800" dirty="0"/>
              </a:p>
            </p:txBody>
          </p:sp>
        </mc:Choice>
        <mc:Fallback xmlns="">
          <p:sp>
            <p:nvSpPr>
              <p:cNvPr id="19" name="正方形/長方形 18"/>
              <p:cNvSpPr>
                <a:spLocks noRot="1" noChangeAspect="1" noMove="1" noResize="1" noEditPoints="1" noAdjustHandles="1" noChangeArrowheads="1" noChangeShapeType="1" noTextEdit="1"/>
              </p:cNvSpPr>
              <p:nvPr/>
            </p:nvSpPr>
            <p:spPr>
              <a:xfrm>
                <a:off x="8016231" y="4933434"/>
                <a:ext cx="1075423" cy="523220"/>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正方形/長方形 19"/>
              <p:cNvSpPr/>
              <p:nvPr/>
            </p:nvSpPr>
            <p:spPr>
              <a:xfrm>
                <a:off x="1709095" y="4933434"/>
                <a:ext cx="83119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i="1">
                          <a:latin typeface="Cambria Math" panose="02040503050406030204" pitchFamily="18" charset="0"/>
                        </a:rPr>
                        <m:t>𝑔</m:t>
                      </m:r>
                      <m:d>
                        <m:dPr>
                          <m:ctrlPr>
                            <a:rPr lang="ja-JP" altLang="ja-JP" sz="2400" i="1">
                              <a:latin typeface="Cambria Math" panose="02040503050406030204" pitchFamily="18" charset="0"/>
                            </a:rPr>
                          </m:ctrlPr>
                        </m:dPr>
                        <m:e>
                          <m:r>
                            <a:rPr lang="en-US" altLang="ja-JP" sz="2400" i="1">
                              <a:latin typeface="Cambria Math" panose="02040503050406030204" pitchFamily="18" charset="0"/>
                            </a:rPr>
                            <m:t>𝑡</m:t>
                          </m:r>
                        </m:e>
                      </m:d>
                    </m:oMath>
                  </m:oMathPara>
                </a14:m>
                <a:endParaRPr lang="ja-JP" altLang="en-US" sz="2400" dirty="0"/>
              </a:p>
            </p:txBody>
          </p:sp>
        </mc:Choice>
        <mc:Fallback xmlns="">
          <p:sp>
            <p:nvSpPr>
              <p:cNvPr id="20" name="正方形/長方形 19"/>
              <p:cNvSpPr>
                <a:spLocks noRot="1" noChangeAspect="1" noMove="1" noResize="1" noEditPoints="1" noAdjustHandles="1" noChangeArrowheads="1" noChangeShapeType="1" noTextEdit="1"/>
              </p:cNvSpPr>
              <p:nvPr/>
            </p:nvSpPr>
            <p:spPr>
              <a:xfrm>
                <a:off x="1709095" y="4933434"/>
                <a:ext cx="831190" cy="461665"/>
              </a:xfrm>
              <a:prstGeom prst="rect">
                <a:avLst/>
              </a:prstGeom>
              <a:blipFill rotWithShape="0">
                <a:blip r:embed="rId9"/>
                <a:stretch>
                  <a:fillRect b="-10526"/>
                </a:stretch>
              </a:blipFill>
            </p:spPr>
            <p:txBody>
              <a:bodyPr/>
              <a:lstStyle/>
              <a:p>
                <a:r>
                  <a:rPr lang="ja-JP" altLang="en-US">
                    <a:noFill/>
                  </a:rPr>
                  <a:t> </a:t>
                </a:r>
              </a:p>
            </p:txBody>
          </p:sp>
        </mc:Fallback>
      </mc:AlternateContent>
      <p:sp>
        <p:nvSpPr>
          <p:cNvPr id="21" name="正方形/長方形 20"/>
          <p:cNvSpPr/>
          <p:nvPr/>
        </p:nvSpPr>
        <p:spPr>
          <a:xfrm>
            <a:off x="8340436" y="294804"/>
            <a:ext cx="3851564" cy="707886"/>
          </a:xfrm>
          <a:prstGeom prst="rect">
            <a:avLst/>
          </a:prstGeom>
        </p:spPr>
        <p:txBody>
          <a:bodyPr wrap="square">
            <a:spAutoFit/>
          </a:bodyPr>
          <a:lstStyle/>
          <a:p>
            <a:r>
              <a:rPr lang="ja-JP" altLang="en-US" sz="20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導出も大切だけど結論も大切。</a:t>
            </a:r>
            <a:endParaRPr lang="en-US" altLang="ja-JP" sz="20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覚えてほしい！</a:t>
            </a:r>
          </a:p>
        </p:txBody>
      </p:sp>
    </p:spTree>
    <p:extLst>
      <p:ext uri="{BB962C8B-B14F-4D97-AF65-F5344CB8AC3E}">
        <p14:creationId xmlns:p14="http://schemas.microsoft.com/office/powerpoint/2010/main" val="662625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0"/>
            <a:ext cx="11473211" cy="733270"/>
          </a:xfrm>
        </p:spPr>
        <p:txBody>
          <a:bodyPr>
            <a:normAutofit/>
          </a:bodyPr>
          <a:lstStyle/>
          <a:p>
            <a:r>
              <a:rPr kumimoji="1" lang="ja-JP" altLang="en-US" sz="3200" dirty="0"/>
              <a:t>ガウス関数のフーリエ変換</a:t>
            </a:r>
            <a:r>
              <a:rPr kumimoji="1" lang="en-US" altLang="ja-JP" sz="3200" dirty="0"/>
              <a:t>(</a:t>
            </a:r>
            <a:r>
              <a:rPr kumimoji="1" lang="ja-JP" altLang="en-US" sz="3200" dirty="0"/>
              <a:t>導出</a:t>
            </a:r>
            <a:r>
              <a:rPr kumimoji="1" lang="en-US" altLang="ja-JP" sz="3200" dirty="0"/>
              <a:t>)</a:t>
            </a:r>
            <a:endParaRPr kumimoji="1" lang="ja-JP" altLang="en-US" sz="3200" dirty="0"/>
          </a:p>
        </p:txBody>
      </p:sp>
      <mc:AlternateContent xmlns:mc="http://schemas.openxmlformats.org/markup-compatibility/2006" xmlns:a14="http://schemas.microsoft.com/office/drawing/2010/main">
        <mc:Choice Requires="a14">
          <p:sp>
            <p:nvSpPr>
              <p:cNvPr id="12" name="正方形/長方形 11"/>
              <p:cNvSpPr/>
              <p:nvPr/>
            </p:nvSpPr>
            <p:spPr>
              <a:xfrm>
                <a:off x="432602" y="681782"/>
                <a:ext cx="3851054" cy="7894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2000" i="1">
                          <a:latin typeface="Cambria Math" panose="02040503050406030204" pitchFamily="18" charset="0"/>
                        </a:rPr>
                        <m:t>𝐺</m:t>
                      </m:r>
                      <m:d>
                        <m:dPr>
                          <m:ctrlPr>
                            <a:rPr lang="ja-JP" altLang="en-US" sz="2000" i="1">
                              <a:latin typeface="Cambria Math" panose="02040503050406030204" pitchFamily="18" charset="0"/>
                            </a:rPr>
                          </m:ctrlPr>
                        </m:dPr>
                        <m:e>
                          <m:r>
                            <a:rPr lang="ja-JP" altLang="en-US" sz="2000" i="1">
                              <a:latin typeface="Cambria Math" panose="02040503050406030204" pitchFamily="18" charset="0"/>
                            </a:rPr>
                            <m:t>𝜔</m:t>
                          </m:r>
                        </m:e>
                      </m:d>
                      <m:r>
                        <a:rPr lang="ja-JP" altLang="en-US" sz="2000" i="0">
                          <a:latin typeface="Cambria Math" panose="02040503050406030204" pitchFamily="18" charset="0"/>
                        </a:rPr>
                        <m:t>=</m:t>
                      </m:r>
                      <m:f>
                        <m:fPr>
                          <m:ctrlPr>
                            <a:rPr lang="ja-JP" altLang="en-US" sz="2000" i="1">
                              <a:latin typeface="Cambria Math" panose="02040503050406030204" pitchFamily="18" charset="0"/>
                            </a:rPr>
                          </m:ctrlPr>
                        </m:fPr>
                        <m:num>
                          <m:r>
                            <a:rPr lang="ja-JP" altLang="en-US" sz="2000" i="0">
                              <a:latin typeface="Cambria Math" panose="02040503050406030204" pitchFamily="18" charset="0"/>
                            </a:rPr>
                            <m:t>1</m:t>
                          </m:r>
                        </m:num>
                        <m:den>
                          <m:rad>
                            <m:radPr>
                              <m:degHide m:val="on"/>
                              <m:ctrlPr>
                                <a:rPr lang="ja-JP" altLang="en-US" sz="2000" i="1">
                                  <a:latin typeface="Cambria Math" panose="02040503050406030204" pitchFamily="18" charset="0"/>
                                </a:rPr>
                              </m:ctrlPr>
                            </m:radPr>
                            <m:deg/>
                            <m:e>
                              <m:r>
                                <a:rPr lang="ja-JP" altLang="en-US" sz="2000" i="0">
                                  <a:latin typeface="Cambria Math" panose="02040503050406030204" pitchFamily="18" charset="0"/>
                                </a:rPr>
                                <m:t>2</m:t>
                              </m:r>
                              <m:r>
                                <a:rPr lang="ja-JP" altLang="en-US" sz="2000" i="1">
                                  <a:latin typeface="Cambria Math" panose="02040503050406030204" pitchFamily="18" charset="0"/>
                                </a:rPr>
                                <m:t>𝜋</m:t>
                              </m:r>
                            </m:e>
                          </m:rad>
                          <m:r>
                            <a:rPr lang="ja-JP" altLang="en-US" sz="2000" i="1">
                              <a:latin typeface="Cambria Math" panose="02040503050406030204" pitchFamily="18" charset="0"/>
                            </a:rPr>
                            <m:t>𝜎</m:t>
                          </m:r>
                        </m:den>
                      </m:f>
                      <m:nary>
                        <m:naryPr>
                          <m:limLoc m:val="subSup"/>
                          <m:ctrlPr>
                            <a:rPr lang="ja-JP" altLang="en-US" sz="2000" i="1">
                              <a:latin typeface="Cambria Math" panose="02040503050406030204" pitchFamily="18" charset="0"/>
                            </a:rPr>
                          </m:ctrlPr>
                        </m:naryPr>
                        <m:sub>
                          <m:r>
                            <a:rPr lang="ja-JP" altLang="en-US" sz="2000" i="0">
                              <a:latin typeface="Cambria Math" panose="02040503050406030204" pitchFamily="18" charset="0"/>
                            </a:rPr>
                            <m:t>−∞</m:t>
                          </m:r>
                        </m:sub>
                        <m:sup>
                          <m:r>
                            <a:rPr lang="ja-JP" altLang="en-US" sz="2000" i="0">
                              <a:latin typeface="Cambria Math" panose="02040503050406030204" pitchFamily="18" charset="0"/>
                            </a:rPr>
                            <m:t>∞</m:t>
                          </m:r>
                        </m:sup>
                        <m:e>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𝑒</m:t>
                              </m:r>
                            </m:e>
                            <m:sup>
                              <m:r>
                                <a:rPr lang="ja-JP" altLang="en-US" sz="2000" i="0">
                                  <a:latin typeface="Cambria Math" panose="02040503050406030204" pitchFamily="18" charset="0"/>
                                </a:rPr>
                                <m:t>−</m:t>
                              </m:r>
                              <m:f>
                                <m:fPr>
                                  <m:ctrlPr>
                                    <a:rPr lang="ja-JP" altLang="en-US" sz="2000" i="1">
                                      <a:latin typeface="Cambria Math" panose="02040503050406030204" pitchFamily="18" charset="0"/>
                                    </a:rPr>
                                  </m:ctrlPr>
                                </m:fPr>
                                <m:num>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𝑡</m:t>
                                      </m:r>
                                    </m:e>
                                    <m:sup>
                                      <m:r>
                                        <a:rPr lang="ja-JP" altLang="en-US" sz="2000" i="0">
                                          <a:latin typeface="Cambria Math" panose="02040503050406030204" pitchFamily="18" charset="0"/>
                                        </a:rPr>
                                        <m:t>2</m:t>
                                      </m:r>
                                    </m:sup>
                                  </m:sSup>
                                </m:num>
                                <m:den>
                                  <m:sSup>
                                    <m:sSupPr>
                                      <m:ctrlPr>
                                        <a:rPr lang="ja-JP" altLang="en-US" sz="2000" i="1">
                                          <a:latin typeface="Cambria Math" panose="02040503050406030204" pitchFamily="18" charset="0"/>
                                        </a:rPr>
                                      </m:ctrlPr>
                                    </m:sSupPr>
                                    <m:e>
                                      <m:r>
                                        <a:rPr lang="ja-JP" altLang="en-US" sz="2000" i="0">
                                          <a:latin typeface="Cambria Math" panose="02040503050406030204" pitchFamily="18" charset="0"/>
                                        </a:rPr>
                                        <m:t>2</m:t>
                                      </m:r>
                                      <m:r>
                                        <a:rPr lang="ja-JP" altLang="en-US" sz="2000" i="1">
                                          <a:latin typeface="Cambria Math" panose="02040503050406030204" pitchFamily="18" charset="0"/>
                                        </a:rPr>
                                        <m:t>𝜎</m:t>
                                      </m:r>
                                    </m:e>
                                    <m:sup>
                                      <m:r>
                                        <a:rPr lang="ja-JP" altLang="en-US" sz="2000" i="0">
                                          <a:latin typeface="Cambria Math" panose="02040503050406030204" pitchFamily="18" charset="0"/>
                                        </a:rPr>
                                        <m:t>2</m:t>
                                      </m:r>
                                    </m:sup>
                                  </m:sSup>
                                </m:den>
                              </m:f>
                              <m:r>
                                <a:rPr lang="ja-JP" altLang="en-US" sz="2000" i="0">
                                  <a:latin typeface="Cambria Math" panose="02040503050406030204" pitchFamily="18" charset="0"/>
                                </a:rPr>
                                <m:t> </m:t>
                              </m:r>
                            </m:sup>
                          </m:sSup>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𝑒</m:t>
                              </m:r>
                            </m:e>
                            <m:sup>
                              <m:r>
                                <a:rPr lang="ja-JP" altLang="en-US" sz="2000" i="0">
                                  <a:latin typeface="Cambria Math" panose="02040503050406030204" pitchFamily="18" charset="0"/>
                                </a:rPr>
                                <m:t>−</m:t>
                              </m:r>
                              <m:r>
                                <a:rPr lang="ja-JP" altLang="en-US" sz="2000" i="1">
                                  <a:latin typeface="Cambria Math" panose="02040503050406030204" pitchFamily="18" charset="0"/>
                                </a:rPr>
                                <m:t>𝑖</m:t>
                              </m:r>
                              <m:r>
                                <a:rPr lang="ja-JP" altLang="en-US" sz="2000" i="1">
                                  <a:latin typeface="Cambria Math" panose="02040503050406030204" pitchFamily="18" charset="0"/>
                                </a:rPr>
                                <m:t>𝜔</m:t>
                              </m:r>
                              <m:r>
                                <a:rPr lang="ja-JP" altLang="en-US" sz="2000" i="1">
                                  <a:latin typeface="Cambria Math" panose="02040503050406030204" pitchFamily="18" charset="0"/>
                                </a:rPr>
                                <m:t>𝑡</m:t>
                              </m:r>
                            </m:sup>
                          </m:sSup>
                          <m:r>
                            <m:rPr>
                              <m:sty m:val="p"/>
                            </m:rPr>
                            <a:rPr lang="ja-JP" altLang="en-US" sz="2000" i="0">
                              <a:latin typeface="Cambria Math" panose="02040503050406030204" pitchFamily="18" charset="0"/>
                            </a:rPr>
                            <m:t>d</m:t>
                          </m:r>
                          <m:r>
                            <a:rPr lang="ja-JP" altLang="en-US" sz="2000" i="1">
                              <a:latin typeface="Cambria Math" panose="02040503050406030204" pitchFamily="18" charset="0"/>
                            </a:rPr>
                            <m:t>𝑡</m:t>
                          </m:r>
                          <m:r>
                            <a:rPr lang="ja-JP" altLang="en-US" sz="2000" i="0">
                              <a:latin typeface="Cambria Math" panose="02040503050406030204" pitchFamily="18" charset="0"/>
                            </a:rPr>
                            <m:t> </m:t>
                          </m:r>
                        </m:e>
                      </m:nary>
                    </m:oMath>
                  </m:oMathPara>
                </a14:m>
                <a:endParaRPr lang="ja-JP" altLang="en-US" sz="2000" dirty="0"/>
              </a:p>
            </p:txBody>
          </p:sp>
        </mc:Choice>
        <mc:Fallback xmlns="">
          <p:sp>
            <p:nvSpPr>
              <p:cNvPr id="12" name="正方形/長方形 11"/>
              <p:cNvSpPr>
                <a:spLocks noRot="1" noChangeAspect="1" noMove="1" noResize="1" noEditPoints="1" noAdjustHandles="1" noChangeArrowheads="1" noChangeShapeType="1" noTextEdit="1"/>
              </p:cNvSpPr>
              <p:nvPr/>
            </p:nvSpPr>
            <p:spPr>
              <a:xfrm>
                <a:off x="432602" y="681782"/>
                <a:ext cx="3851054" cy="789447"/>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p:cNvSpPr/>
              <p:nvPr/>
            </p:nvSpPr>
            <p:spPr>
              <a:xfrm>
                <a:off x="295029" y="1519533"/>
                <a:ext cx="4355103" cy="7898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ja-JP" altLang="en-US" sz="2000" i="1">
                              <a:latin typeface="Cambria Math" panose="02040503050406030204" pitchFamily="18" charset="0"/>
                            </a:rPr>
                          </m:ctrlPr>
                        </m:fPr>
                        <m:num>
                          <m:r>
                            <a:rPr lang="ja-JP" altLang="en-US" sz="2000" i="1">
                              <a:latin typeface="Cambria Math" panose="02040503050406030204" pitchFamily="18" charset="0"/>
                            </a:rPr>
                            <m:t>𝑑𝐺</m:t>
                          </m:r>
                          <m:d>
                            <m:dPr>
                              <m:ctrlPr>
                                <a:rPr lang="ja-JP" altLang="en-US" sz="2000" i="1">
                                  <a:latin typeface="Cambria Math" panose="02040503050406030204" pitchFamily="18" charset="0"/>
                                </a:rPr>
                              </m:ctrlPr>
                            </m:dPr>
                            <m:e>
                              <m:r>
                                <a:rPr lang="ja-JP" altLang="en-US" sz="2000" i="1">
                                  <a:latin typeface="Cambria Math" panose="02040503050406030204" pitchFamily="18" charset="0"/>
                                </a:rPr>
                                <m:t>𝜔</m:t>
                              </m:r>
                            </m:e>
                          </m:d>
                        </m:num>
                        <m:den>
                          <m:r>
                            <a:rPr lang="ja-JP" altLang="en-US" sz="2000" i="1">
                              <a:latin typeface="Cambria Math" panose="02040503050406030204" pitchFamily="18" charset="0"/>
                            </a:rPr>
                            <m:t>𝑑</m:t>
                          </m:r>
                          <m:r>
                            <a:rPr lang="ja-JP" altLang="en-US" sz="2000" i="1">
                              <a:latin typeface="Cambria Math" panose="02040503050406030204" pitchFamily="18" charset="0"/>
                            </a:rPr>
                            <m:t>𝜔</m:t>
                          </m:r>
                        </m:den>
                      </m:f>
                      <m:r>
                        <a:rPr lang="ja-JP" altLang="en-US" sz="2000" i="0">
                          <a:latin typeface="Cambria Math" panose="02040503050406030204" pitchFamily="18" charset="0"/>
                        </a:rPr>
                        <m:t>=</m:t>
                      </m:r>
                      <m:f>
                        <m:fPr>
                          <m:ctrlPr>
                            <a:rPr lang="ja-JP" altLang="en-US" sz="2000" i="1">
                              <a:latin typeface="Cambria Math" panose="02040503050406030204" pitchFamily="18" charset="0"/>
                            </a:rPr>
                          </m:ctrlPr>
                        </m:fPr>
                        <m:num>
                          <m:r>
                            <a:rPr lang="ja-JP" altLang="en-US" sz="2000" i="0">
                              <a:latin typeface="Cambria Math" panose="02040503050406030204" pitchFamily="18" charset="0"/>
                            </a:rPr>
                            <m:t>1</m:t>
                          </m:r>
                        </m:num>
                        <m:den>
                          <m:rad>
                            <m:radPr>
                              <m:degHide m:val="on"/>
                              <m:ctrlPr>
                                <a:rPr lang="ja-JP" altLang="en-US" sz="2000" i="1">
                                  <a:latin typeface="Cambria Math" panose="02040503050406030204" pitchFamily="18" charset="0"/>
                                </a:rPr>
                              </m:ctrlPr>
                            </m:radPr>
                            <m:deg/>
                            <m:e>
                              <m:r>
                                <a:rPr lang="ja-JP" altLang="en-US" sz="2000" i="0">
                                  <a:latin typeface="Cambria Math" panose="02040503050406030204" pitchFamily="18" charset="0"/>
                                </a:rPr>
                                <m:t>2</m:t>
                              </m:r>
                              <m:r>
                                <a:rPr lang="ja-JP" altLang="en-US" sz="2000" i="1">
                                  <a:latin typeface="Cambria Math" panose="02040503050406030204" pitchFamily="18" charset="0"/>
                                </a:rPr>
                                <m:t>𝜋</m:t>
                              </m:r>
                            </m:e>
                          </m:rad>
                          <m:r>
                            <a:rPr lang="ja-JP" altLang="en-US" sz="2000" i="1">
                              <a:latin typeface="Cambria Math" panose="02040503050406030204" pitchFamily="18" charset="0"/>
                            </a:rPr>
                            <m:t>𝜎</m:t>
                          </m:r>
                        </m:den>
                      </m:f>
                      <m:nary>
                        <m:naryPr>
                          <m:limLoc m:val="subSup"/>
                          <m:ctrlPr>
                            <a:rPr lang="ja-JP" altLang="en-US" sz="2000" i="1">
                              <a:latin typeface="Cambria Math" panose="02040503050406030204" pitchFamily="18" charset="0"/>
                            </a:rPr>
                          </m:ctrlPr>
                        </m:naryPr>
                        <m:sub>
                          <m:r>
                            <a:rPr lang="ja-JP" altLang="en-US" sz="2000" i="0">
                              <a:latin typeface="Cambria Math" panose="02040503050406030204" pitchFamily="18" charset="0"/>
                            </a:rPr>
                            <m:t>−∞</m:t>
                          </m:r>
                        </m:sub>
                        <m:sup>
                          <m:r>
                            <a:rPr lang="ja-JP" altLang="en-US" sz="2000" i="0">
                              <a:latin typeface="Cambria Math" panose="02040503050406030204" pitchFamily="18" charset="0"/>
                            </a:rPr>
                            <m:t>∞</m:t>
                          </m:r>
                        </m:sup>
                        <m:e>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𝑒</m:t>
                              </m:r>
                            </m:e>
                            <m:sup>
                              <m:r>
                                <a:rPr lang="ja-JP" altLang="en-US" sz="2000" i="0">
                                  <a:latin typeface="Cambria Math" panose="02040503050406030204" pitchFamily="18" charset="0"/>
                                </a:rPr>
                                <m:t>−</m:t>
                              </m:r>
                              <m:f>
                                <m:fPr>
                                  <m:ctrlPr>
                                    <a:rPr lang="ja-JP" altLang="en-US" sz="2000" i="1">
                                      <a:latin typeface="Cambria Math" panose="02040503050406030204" pitchFamily="18" charset="0"/>
                                    </a:rPr>
                                  </m:ctrlPr>
                                </m:fPr>
                                <m:num>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𝑡</m:t>
                                      </m:r>
                                    </m:e>
                                    <m:sup>
                                      <m:r>
                                        <a:rPr lang="ja-JP" altLang="en-US" sz="2000" i="0">
                                          <a:latin typeface="Cambria Math" panose="02040503050406030204" pitchFamily="18" charset="0"/>
                                        </a:rPr>
                                        <m:t>2</m:t>
                                      </m:r>
                                    </m:sup>
                                  </m:sSup>
                                </m:num>
                                <m:den>
                                  <m:sSup>
                                    <m:sSupPr>
                                      <m:ctrlPr>
                                        <a:rPr lang="ja-JP" altLang="en-US" sz="2000" i="1">
                                          <a:latin typeface="Cambria Math" panose="02040503050406030204" pitchFamily="18" charset="0"/>
                                        </a:rPr>
                                      </m:ctrlPr>
                                    </m:sSupPr>
                                    <m:e>
                                      <m:r>
                                        <a:rPr lang="ja-JP" altLang="en-US" sz="2000" i="0">
                                          <a:latin typeface="Cambria Math" panose="02040503050406030204" pitchFamily="18" charset="0"/>
                                        </a:rPr>
                                        <m:t>2</m:t>
                                      </m:r>
                                      <m:r>
                                        <a:rPr lang="ja-JP" altLang="en-US" sz="2000" i="1">
                                          <a:latin typeface="Cambria Math" panose="02040503050406030204" pitchFamily="18" charset="0"/>
                                        </a:rPr>
                                        <m:t>𝜎</m:t>
                                      </m:r>
                                    </m:e>
                                    <m:sup>
                                      <m:r>
                                        <a:rPr lang="ja-JP" altLang="en-US" sz="2000" i="0">
                                          <a:latin typeface="Cambria Math" panose="02040503050406030204" pitchFamily="18" charset="0"/>
                                        </a:rPr>
                                        <m:t>2</m:t>
                                      </m:r>
                                    </m:sup>
                                  </m:sSup>
                                </m:den>
                              </m:f>
                              <m:r>
                                <a:rPr lang="ja-JP" altLang="en-US" sz="2000" i="0">
                                  <a:latin typeface="Cambria Math" panose="02040503050406030204" pitchFamily="18" charset="0"/>
                                </a:rPr>
                                <m:t> </m:t>
                              </m:r>
                            </m:sup>
                          </m:sSup>
                          <m:r>
                            <a:rPr lang="ja-JP" altLang="en-US" sz="2000" i="0">
                              <a:latin typeface="Cambria Math" panose="02040503050406030204" pitchFamily="18" charset="0"/>
                            </a:rPr>
                            <m:t> </m:t>
                          </m:r>
                          <m:f>
                            <m:fPr>
                              <m:ctrlPr>
                                <a:rPr lang="ja-JP" altLang="en-US" sz="2000" i="1">
                                  <a:latin typeface="Cambria Math" panose="02040503050406030204" pitchFamily="18" charset="0"/>
                                </a:rPr>
                              </m:ctrlPr>
                            </m:fPr>
                            <m:num>
                              <m:r>
                                <a:rPr lang="ja-JP" altLang="en-US" sz="2000" i="1">
                                  <a:latin typeface="Cambria Math" panose="02040503050406030204" pitchFamily="18" charset="0"/>
                                </a:rPr>
                                <m:t>𝑑</m:t>
                              </m:r>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𝑒</m:t>
                                  </m:r>
                                </m:e>
                                <m:sup>
                                  <m:r>
                                    <a:rPr lang="ja-JP" altLang="en-US" sz="2000" i="0">
                                      <a:latin typeface="Cambria Math" panose="02040503050406030204" pitchFamily="18" charset="0"/>
                                    </a:rPr>
                                    <m:t>−</m:t>
                                  </m:r>
                                  <m:r>
                                    <a:rPr lang="ja-JP" altLang="en-US" sz="2000" i="1">
                                      <a:latin typeface="Cambria Math" panose="02040503050406030204" pitchFamily="18" charset="0"/>
                                    </a:rPr>
                                    <m:t>𝑖</m:t>
                                  </m:r>
                                  <m:r>
                                    <a:rPr lang="ja-JP" altLang="en-US" sz="2000" i="1">
                                      <a:latin typeface="Cambria Math" panose="02040503050406030204" pitchFamily="18" charset="0"/>
                                    </a:rPr>
                                    <m:t>𝜔</m:t>
                                  </m:r>
                                  <m:r>
                                    <a:rPr lang="ja-JP" altLang="en-US" sz="2000" i="1">
                                      <a:latin typeface="Cambria Math" panose="02040503050406030204" pitchFamily="18" charset="0"/>
                                    </a:rPr>
                                    <m:t>𝑡</m:t>
                                  </m:r>
                                </m:sup>
                              </m:sSup>
                            </m:num>
                            <m:den>
                              <m:r>
                                <a:rPr lang="ja-JP" altLang="en-US" sz="2000" i="1">
                                  <a:latin typeface="Cambria Math" panose="02040503050406030204" pitchFamily="18" charset="0"/>
                                </a:rPr>
                                <m:t>𝑑</m:t>
                              </m:r>
                              <m:r>
                                <a:rPr lang="ja-JP" altLang="en-US" sz="2000" i="1">
                                  <a:latin typeface="Cambria Math" panose="02040503050406030204" pitchFamily="18" charset="0"/>
                                </a:rPr>
                                <m:t>𝜔</m:t>
                              </m:r>
                            </m:den>
                          </m:f>
                          <m:r>
                            <m:rPr>
                              <m:sty m:val="p"/>
                            </m:rPr>
                            <a:rPr lang="ja-JP" altLang="en-US" sz="2000" i="0">
                              <a:latin typeface="Cambria Math" panose="02040503050406030204" pitchFamily="18" charset="0"/>
                            </a:rPr>
                            <m:t>d</m:t>
                          </m:r>
                          <m:r>
                            <a:rPr lang="ja-JP" altLang="en-US" sz="2000" i="1">
                              <a:latin typeface="Cambria Math" panose="02040503050406030204" pitchFamily="18" charset="0"/>
                            </a:rPr>
                            <m:t>𝑡</m:t>
                          </m:r>
                          <m:r>
                            <a:rPr lang="ja-JP" altLang="en-US" sz="2000" i="0">
                              <a:latin typeface="Cambria Math" panose="02040503050406030204" pitchFamily="18" charset="0"/>
                            </a:rPr>
                            <m:t> </m:t>
                          </m:r>
                        </m:e>
                      </m:nary>
                      <m:r>
                        <a:rPr lang="ja-JP" altLang="en-US" sz="2000" i="0">
                          <a:latin typeface="Cambria Math" panose="02040503050406030204" pitchFamily="18" charset="0"/>
                        </a:rPr>
                        <m:t> </m:t>
                      </m:r>
                    </m:oMath>
                  </m:oMathPara>
                </a14:m>
                <a:endParaRPr lang="ja-JP" altLang="en-US" sz="2000" dirty="0"/>
              </a:p>
            </p:txBody>
          </p:sp>
        </mc:Choice>
        <mc:Fallback xmlns="">
          <p:sp>
            <p:nvSpPr>
              <p:cNvPr id="13" name="正方形/長方形 12"/>
              <p:cNvSpPr>
                <a:spLocks noRot="1" noChangeAspect="1" noMove="1" noResize="1" noEditPoints="1" noAdjustHandles="1" noChangeArrowheads="1" noChangeShapeType="1" noTextEdit="1"/>
              </p:cNvSpPr>
              <p:nvPr/>
            </p:nvSpPr>
            <p:spPr>
              <a:xfrm>
                <a:off x="295029" y="1519533"/>
                <a:ext cx="4355103" cy="789832"/>
              </a:xfrm>
              <a:prstGeom prst="rect">
                <a:avLst/>
              </a:prstGeom>
              <a:blipFill rotWithShape="0">
                <a:blip r:embed="rId4"/>
                <a:stretch>
                  <a:fillRect/>
                </a:stretch>
              </a:blipFill>
            </p:spPr>
            <p:txBody>
              <a:bodyPr/>
              <a:lstStyle/>
              <a:p>
                <a:r>
                  <a:rPr lang="ja-JP" altLang="en-US">
                    <a:noFill/>
                  </a:rPr>
                  <a:t> </a:t>
                </a:r>
              </a:p>
            </p:txBody>
          </p:sp>
        </mc:Fallback>
      </mc:AlternateContent>
      <p:sp>
        <p:nvSpPr>
          <p:cNvPr id="14" name="正方形/長方形 13"/>
          <p:cNvSpPr/>
          <p:nvPr/>
        </p:nvSpPr>
        <p:spPr>
          <a:xfrm>
            <a:off x="4305054" y="882134"/>
            <a:ext cx="1435008" cy="400110"/>
          </a:xfrm>
          <a:prstGeom prst="rect">
            <a:avLst/>
          </a:prstGeom>
        </p:spPr>
        <p:txBody>
          <a:bodyPr wrap="none">
            <a:spAutoFit/>
          </a:bodyPr>
          <a:lstStyle/>
          <a:p>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定義より</a:t>
            </a:r>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4609854" y="1707634"/>
            <a:ext cx="1435008" cy="400110"/>
          </a:xfrm>
          <a:prstGeom prst="rect">
            <a:avLst/>
          </a:prstGeom>
        </p:spPr>
        <p:txBody>
          <a:bodyPr wrap="none">
            <a:spAutoFit/>
          </a:bodyPr>
          <a:lstStyle/>
          <a:p>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両辺微分</a:t>
            </a:r>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16" name="正方形/長方形 15"/>
              <p:cNvSpPr/>
              <p:nvPr/>
            </p:nvSpPr>
            <p:spPr>
              <a:xfrm>
                <a:off x="1091230" y="2307382"/>
                <a:ext cx="3795141" cy="7894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2000">
                          <a:latin typeface="Cambria Math" panose="02040503050406030204" pitchFamily="18" charset="0"/>
                        </a:rPr>
                        <m:t>=</m:t>
                      </m:r>
                      <m:f>
                        <m:fPr>
                          <m:ctrlPr>
                            <a:rPr lang="ja-JP" altLang="en-US" sz="2000" i="1">
                              <a:latin typeface="Cambria Math" panose="02040503050406030204" pitchFamily="18" charset="0"/>
                            </a:rPr>
                          </m:ctrlPr>
                        </m:fPr>
                        <m:num>
                          <m:r>
                            <a:rPr lang="ja-JP" altLang="en-US" sz="2000" i="0">
                              <a:latin typeface="Cambria Math" panose="02040503050406030204" pitchFamily="18" charset="0"/>
                            </a:rPr>
                            <m:t>1</m:t>
                          </m:r>
                        </m:num>
                        <m:den>
                          <m:rad>
                            <m:radPr>
                              <m:degHide m:val="on"/>
                              <m:ctrlPr>
                                <a:rPr lang="ja-JP" altLang="en-US" sz="2000" i="1">
                                  <a:latin typeface="Cambria Math" panose="02040503050406030204" pitchFamily="18" charset="0"/>
                                </a:rPr>
                              </m:ctrlPr>
                            </m:radPr>
                            <m:deg/>
                            <m:e>
                              <m:r>
                                <a:rPr lang="ja-JP" altLang="en-US" sz="2000" i="0">
                                  <a:latin typeface="Cambria Math" panose="02040503050406030204" pitchFamily="18" charset="0"/>
                                </a:rPr>
                                <m:t>2</m:t>
                              </m:r>
                              <m:r>
                                <a:rPr lang="ja-JP" altLang="en-US" sz="2000" i="1">
                                  <a:latin typeface="Cambria Math" panose="02040503050406030204" pitchFamily="18" charset="0"/>
                                </a:rPr>
                                <m:t>𝜋</m:t>
                              </m:r>
                            </m:e>
                          </m:rad>
                          <m:r>
                            <a:rPr lang="ja-JP" altLang="en-US" sz="2000" i="1">
                              <a:latin typeface="Cambria Math" panose="02040503050406030204" pitchFamily="18" charset="0"/>
                            </a:rPr>
                            <m:t>𝜎</m:t>
                          </m:r>
                        </m:den>
                      </m:f>
                      <m:nary>
                        <m:naryPr>
                          <m:limLoc m:val="subSup"/>
                          <m:ctrlPr>
                            <a:rPr lang="ja-JP" altLang="en-US" sz="2000" i="1">
                              <a:latin typeface="Cambria Math" panose="02040503050406030204" pitchFamily="18" charset="0"/>
                            </a:rPr>
                          </m:ctrlPr>
                        </m:naryPr>
                        <m:sub>
                          <m:r>
                            <a:rPr lang="ja-JP" altLang="en-US" sz="2000" i="0">
                              <a:latin typeface="Cambria Math" panose="02040503050406030204" pitchFamily="18" charset="0"/>
                            </a:rPr>
                            <m:t>−∞</m:t>
                          </m:r>
                        </m:sub>
                        <m:sup>
                          <m:r>
                            <a:rPr lang="ja-JP" altLang="en-US" sz="2000" i="0">
                              <a:latin typeface="Cambria Math" panose="02040503050406030204" pitchFamily="18" charset="0"/>
                            </a:rPr>
                            <m:t>∞</m:t>
                          </m:r>
                        </m:sup>
                        <m:e>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𝑒</m:t>
                              </m:r>
                            </m:e>
                            <m:sup>
                              <m:r>
                                <a:rPr lang="ja-JP" altLang="en-US" sz="2000" i="0">
                                  <a:latin typeface="Cambria Math" panose="02040503050406030204" pitchFamily="18" charset="0"/>
                                </a:rPr>
                                <m:t>−</m:t>
                              </m:r>
                              <m:f>
                                <m:fPr>
                                  <m:ctrlPr>
                                    <a:rPr lang="ja-JP" altLang="en-US" sz="2000" i="1">
                                      <a:latin typeface="Cambria Math" panose="02040503050406030204" pitchFamily="18" charset="0"/>
                                    </a:rPr>
                                  </m:ctrlPr>
                                </m:fPr>
                                <m:num>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𝑡</m:t>
                                      </m:r>
                                    </m:e>
                                    <m:sup>
                                      <m:r>
                                        <a:rPr lang="ja-JP" altLang="en-US" sz="2000" i="0">
                                          <a:latin typeface="Cambria Math" panose="02040503050406030204" pitchFamily="18" charset="0"/>
                                        </a:rPr>
                                        <m:t>2</m:t>
                                      </m:r>
                                    </m:sup>
                                  </m:sSup>
                                </m:num>
                                <m:den>
                                  <m:sSup>
                                    <m:sSupPr>
                                      <m:ctrlPr>
                                        <a:rPr lang="ja-JP" altLang="en-US" sz="2000" i="1">
                                          <a:latin typeface="Cambria Math" panose="02040503050406030204" pitchFamily="18" charset="0"/>
                                        </a:rPr>
                                      </m:ctrlPr>
                                    </m:sSupPr>
                                    <m:e>
                                      <m:r>
                                        <a:rPr lang="ja-JP" altLang="en-US" sz="2000" i="0">
                                          <a:latin typeface="Cambria Math" panose="02040503050406030204" pitchFamily="18" charset="0"/>
                                        </a:rPr>
                                        <m:t>2</m:t>
                                      </m:r>
                                      <m:r>
                                        <a:rPr lang="ja-JP" altLang="en-US" sz="2000" i="1">
                                          <a:latin typeface="Cambria Math" panose="02040503050406030204" pitchFamily="18" charset="0"/>
                                        </a:rPr>
                                        <m:t>𝜎</m:t>
                                      </m:r>
                                    </m:e>
                                    <m:sup>
                                      <m:r>
                                        <a:rPr lang="ja-JP" altLang="en-US" sz="2000" i="0">
                                          <a:latin typeface="Cambria Math" panose="02040503050406030204" pitchFamily="18" charset="0"/>
                                        </a:rPr>
                                        <m:t>2</m:t>
                                      </m:r>
                                    </m:sup>
                                  </m:sSup>
                                </m:den>
                              </m:f>
                              <m:r>
                                <a:rPr lang="ja-JP" altLang="en-US" sz="2000" i="0">
                                  <a:latin typeface="Cambria Math" panose="02040503050406030204" pitchFamily="18" charset="0"/>
                                </a:rPr>
                                <m:t> </m:t>
                              </m:r>
                            </m:sup>
                          </m:sSup>
                          <m:r>
                            <a:rPr lang="ja-JP" altLang="en-US" sz="2000" i="0">
                              <a:latin typeface="Cambria Math" panose="02040503050406030204" pitchFamily="18" charset="0"/>
                            </a:rPr>
                            <m:t>(−</m:t>
                          </m:r>
                          <m:r>
                            <a:rPr lang="ja-JP" altLang="en-US" sz="2000" i="1">
                              <a:latin typeface="Cambria Math" panose="02040503050406030204" pitchFamily="18" charset="0"/>
                            </a:rPr>
                            <m:t>𝑖𝑡</m:t>
                          </m:r>
                          <m:r>
                            <a:rPr lang="ja-JP" altLang="en-US" sz="2000" i="0">
                              <a:latin typeface="Cambria Math" panose="02040503050406030204" pitchFamily="18" charset="0"/>
                            </a:rPr>
                            <m:t>)</m:t>
                          </m:r>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𝑒</m:t>
                              </m:r>
                            </m:e>
                            <m:sup>
                              <m:r>
                                <a:rPr lang="ja-JP" altLang="en-US" sz="2000" i="0">
                                  <a:latin typeface="Cambria Math" panose="02040503050406030204" pitchFamily="18" charset="0"/>
                                </a:rPr>
                                <m:t>−</m:t>
                              </m:r>
                              <m:r>
                                <a:rPr lang="ja-JP" altLang="en-US" sz="2000" i="1">
                                  <a:latin typeface="Cambria Math" panose="02040503050406030204" pitchFamily="18" charset="0"/>
                                </a:rPr>
                                <m:t>𝑖</m:t>
                              </m:r>
                              <m:r>
                                <a:rPr lang="ja-JP" altLang="en-US" sz="2000" i="1">
                                  <a:latin typeface="Cambria Math" panose="02040503050406030204" pitchFamily="18" charset="0"/>
                                </a:rPr>
                                <m:t>𝜔</m:t>
                              </m:r>
                              <m:r>
                                <a:rPr lang="ja-JP" altLang="en-US" sz="2000" i="1">
                                  <a:latin typeface="Cambria Math" panose="02040503050406030204" pitchFamily="18" charset="0"/>
                                </a:rPr>
                                <m:t>𝑡</m:t>
                              </m:r>
                            </m:sup>
                          </m:sSup>
                          <m:r>
                            <m:rPr>
                              <m:sty m:val="p"/>
                            </m:rPr>
                            <a:rPr lang="ja-JP" altLang="en-US" sz="2000" i="0">
                              <a:latin typeface="Cambria Math" panose="02040503050406030204" pitchFamily="18" charset="0"/>
                            </a:rPr>
                            <m:t>d</m:t>
                          </m:r>
                          <m:r>
                            <a:rPr lang="ja-JP" altLang="en-US" sz="2000" i="1">
                              <a:latin typeface="Cambria Math" panose="02040503050406030204" pitchFamily="18" charset="0"/>
                            </a:rPr>
                            <m:t>𝑡</m:t>
                          </m:r>
                          <m:r>
                            <a:rPr lang="ja-JP" altLang="en-US" sz="2000" i="0">
                              <a:latin typeface="Cambria Math" panose="02040503050406030204" pitchFamily="18" charset="0"/>
                            </a:rPr>
                            <m:t> </m:t>
                          </m:r>
                        </m:e>
                      </m:nary>
                    </m:oMath>
                  </m:oMathPara>
                </a14:m>
                <a:endParaRPr lang="ja-JP" altLang="en-US" sz="2000" dirty="0"/>
              </a:p>
            </p:txBody>
          </p:sp>
        </mc:Choice>
        <mc:Fallback xmlns="">
          <p:sp>
            <p:nvSpPr>
              <p:cNvPr id="16" name="正方形/長方形 15"/>
              <p:cNvSpPr>
                <a:spLocks noRot="1" noChangeAspect="1" noMove="1" noResize="1" noEditPoints="1" noAdjustHandles="1" noChangeArrowheads="1" noChangeShapeType="1" noTextEdit="1"/>
              </p:cNvSpPr>
              <p:nvPr/>
            </p:nvSpPr>
            <p:spPr>
              <a:xfrm>
                <a:off x="1091230" y="2307382"/>
                <a:ext cx="3795141" cy="789447"/>
              </a:xfrm>
              <a:prstGeom prst="rect">
                <a:avLst/>
              </a:prstGeom>
              <a:blipFill rotWithShape="0">
                <a:blip r:embed="rId5"/>
                <a:stretch>
                  <a:fillRect/>
                </a:stretch>
              </a:blipFill>
            </p:spPr>
            <p:txBody>
              <a:bodyPr/>
              <a:lstStyle/>
              <a:p>
                <a:r>
                  <a:rPr lang="ja-JP" altLang="en-US">
                    <a:noFill/>
                  </a:rPr>
                  <a:t> </a:t>
                </a:r>
              </a:p>
            </p:txBody>
          </p:sp>
        </mc:Fallback>
      </mc:AlternateContent>
      <p:sp>
        <p:nvSpPr>
          <p:cNvPr id="22" name="正方形/長方形 21"/>
          <p:cNvSpPr/>
          <p:nvPr/>
        </p:nvSpPr>
        <p:spPr>
          <a:xfrm>
            <a:off x="4901954" y="2495034"/>
            <a:ext cx="1435008" cy="400110"/>
          </a:xfrm>
          <a:prstGeom prst="rect">
            <a:avLst/>
          </a:prstGeom>
        </p:spPr>
        <p:txBody>
          <a:bodyPr wrap="none">
            <a:spAutoFit/>
          </a:bodyPr>
          <a:lstStyle/>
          <a:p>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微分実行</a:t>
            </a:r>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23" name="正方形/長方形 22"/>
              <p:cNvSpPr/>
              <p:nvPr/>
            </p:nvSpPr>
            <p:spPr>
              <a:xfrm>
                <a:off x="1096409" y="3153313"/>
                <a:ext cx="4676600" cy="800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2000">
                          <a:latin typeface="Cambria Math" panose="02040503050406030204" pitchFamily="18" charset="0"/>
                        </a:rPr>
                        <m:t>=</m:t>
                      </m:r>
                      <m:f>
                        <m:fPr>
                          <m:ctrlPr>
                            <a:rPr lang="ja-JP" altLang="en-US" sz="2000" i="1">
                              <a:latin typeface="Cambria Math" panose="02040503050406030204" pitchFamily="18" charset="0"/>
                            </a:rPr>
                          </m:ctrlPr>
                        </m:fPr>
                        <m:num>
                          <m:r>
                            <a:rPr lang="ja-JP" altLang="en-US" sz="2000" i="0">
                              <a:latin typeface="Cambria Math" panose="02040503050406030204" pitchFamily="18" charset="0"/>
                            </a:rPr>
                            <m:t>1</m:t>
                          </m:r>
                        </m:num>
                        <m:den>
                          <m:rad>
                            <m:radPr>
                              <m:degHide m:val="on"/>
                              <m:ctrlPr>
                                <a:rPr lang="ja-JP" altLang="en-US" sz="2000" i="1">
                                  <a:latin typeface="Cambria Math" panose="02040503050406030204" pitchFamily="18" charset="0"/>
                                </a:rPr>
                              </m:ctrlPr>
                            </m:radPr>
                            <m:deg/>
                            <m:e>
                              <m:r>
                                <a:rPr lang="ja-JP" altLang="en-US" sz="2000" i="0">
                                  <a:latin typeface="Cambria Math" panose="02040503050406030204" pitchFamily="18" charset="0"/>
                                </a:rPr>
                                <m:t>2</m:t>
                              </m:r>
                              <m:r>
                                <a:rPr lang="ja-JP" altLang="en-US" sz="2000" i="1">
                                  <a:latin typeface="Cambria Math" panose="02040503050406030204" pitchFamily="18" charset="0"/>
                                </a:rPr>
                                <m:t>𝜋</m:t>
                              </m:r>
                            </m:e>
                          </m:rad>
                          <m:r>
                            <a:rPr lang="ja-JP" altLang="en-US" sz="2000" i="1">
                              <a:latin typeface="Cambria Math" panose="02040503050406030204" pitchFamily="18" charset="0"/>
                            </a:rPr>
                            <m:t>𝜎</m:t>
                          </m:r>
                        </m:den>
                      </m:f>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𝜎</m:t>
                          </m:r>
                        </m:e>
                        <m:sup>
                          <m:r>
                            <a:rPr lang="ja-JP" altLang="en-US" sz="2000" i="0">
                              <a:latin typeface="Cambria Math" panose="02040503050406030204" pitchFamily="18" charset="0"/>
                            </a:rPr>
                            <m:t>2</m:t>
                          </m:r>
                        </m:sup>
                      </m:sSup>
                      <m:nary>
                        <m:naryPr>
                          <m:limLoc m:val="subSup"/>
                          <m:ctrlPr>
                            <a:rPr lang="ja-JP" altLang="en-US" sz="2000" i="1">
                              <a:latin typeface="Cambria Math" panose="02040503050406030204" pitchFamily="18" charset="0"/>
                            </a:rPr>
                          </m:ctrlPr>
                        </m:naryPr>
                        <m:sub>
                          <m:r>
                            <a:rPr lang="ja-JP" altLang="en-US" sz="2000" i="0">
                              <a:latin typeface="Cambria Math" panose="02040503050406030204" pitchFamily="18" charset="0"/>
                            </a:rPr>
                            <m:t>−∞</m:t>
                          </m:r>
                        </m:sub>
                        <m:sup>
                          <m:r>
                            <a:rPr lang="ja-JP" altLang="en-US" sz="2000" i="0">
                              <a:latin typeface="Cambria Math" panose="02040503050406030204" pitchFamily="18" charset="0"/>
                            </a:rPr>
                            <m:t>∞</m:t>
                          </m:r>
                        </m:sup>
                        <m:e>
                          <m:d>
                            <m:dPr>
                              <m:ctrlPr>
                                <a:rPr lang="ja-JP" altLang="en-US" sz="2000" i="1">
                                  <a:latin typeface="Cambria Math" panose="02040503050406030204" pitchFamily="18" charset="0"/>
                                </a:rPr>
                              </m:ctrlPr>
                            </m:dPr>
                            <m:e>
                              <m:r>
                                <a:rPr lang="ja-JP" altLang="en-US" sz="2000" i="0">
                                  <a:latin typeface="Cambria Math" panose="02040503050406030204" pitchFamily="18" charset="0"/>
                                </a:rPr>
                                <m:t>−</m:t>
                              </m:r>
                              <m:f>
                                <m:fPr>
                                  <m:ctrlPr>
                                    <a:rPr lang="ja-JP" altLang="en-US" sz="2000" i="1">
                                      <a:latin typeface="Cambria Math" panose="02040503050406030204" pitchFamily="18" charset="0"/>
                                    </a:rPr>
                                  </m:ctrlPr>
                                </m:fPr>
                                <m:num>
                                  <m:r>
                                    <a:rPr lang="ja-JP" altLang="en-US" sz="2000" i="0">
                                      <a:latin typeface="Cambria Math" panose="02040503050406030204" pitchFamily="18" charset="0"/>
                                    </a:rPr>
                                    <m:t>2</m:t>
                                  </m:r>
                                  <m:r>
                                    <a:rPr lang="ja-JP" altLang="en-US" sz="2000" i="1">
                                      <a:latin typeface="Cambria Math" panose="02040503050406030204" pitchFamily="18" charset="0"/>
                                    </a:rPr>
                                    <m:t>𝑡</m:t>
                                  </m:r>
                                </m:num>
                                <m:den>
                                  <m:r>
                                    <a:rPr lang="ja-JP" altLang="en-US" sz="2000" i="0">
                                      <a:latin typeface="Cambria Math" panose="02040503050406030204" pitchFamily="18" charset="0"/>
                                    </a:rPr>
                                    <m:t>2</m:t>
                                  </m:r>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𝜎</m:t>
                                      </m:r>
                                    </m:e>
                                    <m:sup>
                                      <m:r>
                                        <a:rPr lang="ja-JP" altLang="en-US" sz="2000" i="0">
                                          <a:latin typeface="Cambria Math" panose="02040503050406030204" pitchFamily="18" charset="0"/>
                                        </a:rPr>
                                        <m:t>2</m:t>
                                      </m:r>
                                    </m:sup>
                                  </m:sSup>
                                </m:den>
                              </m:f>
                            </m:e>
                          </m:d>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𝑒</m:t>
                              </m:r>
                            </m:e>
                            <m:sup>
                              <m:r>
                                <a:rPr lang="ja-JP" altLang="en-US" sz="2000" i="0">
                                  <a:latin typeface="Cambria Math" panose="02040503050406030204" pitchFamily="18" charset="0"/>
                                </a:rPr>
                                <m:t>−</m:t>
                              </m:r>
                              <m:f>
                                <m:fPr>
                                  <m:ctrlPr>
                                    <a:rPr lang="ja-JP" altLang="en-US" sz="2000" i="1">
                                      <a:latin typeface="Cambria Math" panose="02040503050406030204" pitchFamily="18" charset="0"/>
                                    </a:rPr>
                                  </m:ctrlPr>
                                </m:fPr>
                                <m:num>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𝑡</m:t>
                                      </m:r>
                                    </m:e>
                                    <m:sup>
                                      <m:r>
                                        <a:rPr lang="ja-JP" altLang="en-US" sz="2000" i="0">
                                          <a:latin typeface="Cambria Math" panose="02040503050406030204" pitchFamily="18" charset="0"/>
                                        </a:rPr>
                                        <m:t>2</m:t>
                                      </m:r>
                                    </m:sup>
                                  </m:sSup>
                                </m:num>
                                <m:den>
                                  <m:sSup>
                                    <m:sSupPr>
                                      <m:ctrlPr>
                                        <a:rPr lang="ja-JP" altLang="en-US" sz="2000" i="1">
                                          <a:latin typeface="Cambria Math" panose="02040503050406030204" pitchFamily="18" charset="0"/>
                                        </a:rPr>
                                      </m:ctrlPr>
                                    </m:sSupPr>
                                    <m:e>
                                      <m:r>
                                        <a:rPr lang="ja-JP" altLang="en-US" sz="2000" i="0">
                                          <a:latin typeface="Cambria Math" panose="02040503050406030204" pitchFamily="18" charset="0"/>
                                        </a:rPr>
                                        <m:t>2</m:t>
                                      </m:r>
                                      <m:r>
                                        <a:rPr lang="ja-JP" altLang="en-US" sz="2000" i="1">
                                          <a:latin typeface="Cambria Math" panose="02040503050406030204" pitchFamily="18" charset="0"/>
                                        </a:rPr>
                                        <m:t>𝜎</m:t>
                                      </m:r>
                                    </m:e>
                                    <m:sup>
                                      <m:r>
                                        <a:rPr lang="ja-JP" altLang="en-US" sz="2000" i="0">
                                          <a:latin typeface="Cambria Math" panose="02040503050406030204" pitchFamily="18" charset="0"/>
                                        </a:rPr>
                                        <m:t>2</m:t>
                                      </m:r>
                                    </m:sup>
                                  </m:sSup>
                                </m:den>
                              </m:f>
                              <m:r>
                                <a:rPr lang="ja-JP" altLang="en-US" sz="2000" i="0">
                                  <a:latin typeface="Cambria Math" panose="02040503050406030204" pitchFamily="18" charset="0"/>
                                </a:rPr>
                                <m:t> </m:t>
                              </m:r>
                            </m:sup>
                          </m:sSup>
                          <m:r>
                            <a:rPr lang="ja-JP" altLang="en-US" sz="2000" i="0">
                              <a:latin typeface="Cambria Math" panose="02040503050406030204" pitchFamily="18" charset="0"/>
                            </a:rPr>
                            <m:t> </m:t>
                          </m:r>
                          <m:r>
                            <a:rPr lang="ja-JP" altLang="en-US" sz="2000" i="1">
                              <a:latin typeface="Cambria Math" panose="02040503050406030204" pitchFamily="18" charset="0"/>
                            </a:rPr>
                            <m:t>𝑖</m:t>
                          </m:r>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𝑒</m:t>
                              </m:r>
                            </m:e>
                            <m:sup>
                              <m:r>
                                <a:rPr lang="ja-JP" altLang="en-US" sz="2000" i="0">
                                  <a:latin typeface="Cambria Math" panose="02040503050406030204" pitchFamily="18" charset="0"/>
                                </a:rPr>
                                <m:t>−</m:t>
                              </m:r>
                              <m:r>
                                <a:rPr lang="ja-JP" altLang="en-US" sz="2000" i="1">
                                  <a:latin typeface="Cambria Math" panose="02040503050406030204" pitchFamily="18" charset="0"/>
                                </a:rPr>
                                <m:t>𝑖</m:t>
                              </m:r>
                              <m:r>
                                <a:rPr lang="ja-JP" altLang="en-US" sz="2000" i="1">
                                  <a:latin typeface="Cambria Math" panose="02040503050406030204" pitchFamily="18" charset="0"/>
                                </a:rPr>
                                <m:t>𝜔</m:t>
                              </m:r>
                              <m:r>
                                <a:rPr lang="ja-JP" altLang="en-US" sz="2000" i="1">
                                  <a:latin typeface="Cambria Math" panose="02040503050406030204" pitchFamily="18" charset="0"/>
                                </a:rPr>
                                <m:t>𝑡</m:t>
                              </m:r>
                            </m:sup>
                          </m:sSup>
                          <m:r>
                            <m:rPr>
                              <m:sty m:val="p"/>
                            </m:rPr>
                            <a:rPr lang="ja-JP" altLang="en-US" sz="2000" i="0">
                              <a:latin typeface="Cambria Math" panose="02040503050406030204" pitchFamily="18" charset="0"/>
                            </a:rPr>
                            <m:t>d</m:t>
                          </m:r>
                          <m:r>
                            <a:rPr lang="ja-JP" altLang="en-US" sz="2000" i="1">
                              <a:latin typeface="Cambria Math" panose="02040503050406030204" pitchFamily="18" charset="0"/>
                            </a:rPr>
                            <m:t>𝑡</m:t>
                          </m:r>
                          <m:r>
                            <a:rPr lang="ja-JP" altLang="en-US" sz="2000" i="0">
                              <a:latin typeface="Cambria Math" panose="02040503050406030204" pitchFamily="18" charset="0"/>
                            </a:rPr>
                            <m:t> </m:t>
                          </m:r>
                        </m:e>
                      </m:nary>
                    </m:oMath>
                  </m:oMathPara>
                </a14:m>
                <a:endParaRPr lang="ja-JP" altLang="en-US" sz="2000" dirty="0"/>
              </a:p>
            </p:txBody>
          </p:sp>
        </mc:Choice>
        <mc:Fallback xmlns="">
          <p:sp>
            <p:nvSpPr>
              <p:cNvPr id="23" name="正方形/長方形 22"/>
              <p:cNvSpPr>
                <a:spLocks noRot="1" noChangeAspect="1" noMove="1" noResize="1" noEditPoints="1" noAdjustHandles="1" noChangeArrowheads="1" noChangeShapeType="1" noTextEdit="1"/>
              </p:cNvSpPr>
              <p:nvPr/>
            </p:nvSpPr>
            <p:spPr>
              <a:xfrm>
                <a:off x="1096409" y="3153313"/>
                <a:ext cx="4676600" cy="800540"/>
              </a:xfrm>
              <a:prstGeom prst="rect">
                <a:avLst/>
              </a:prstGeom>
              <a:blipFill rotWithShape="0">
                <a:blip r:embed="rId6"/>
                <a:stretch>
                  <a:fillRect/>
                </a:stretch>
              </a:blipFill>
            </p:spPr>
            <p:txBody>
              <a:bodyPr/>
              <a:lstStyle/>
              <a:p>
                <a:r>
                  <a:rPr lang="ja-JP" altLang="en-US">
                    <a:noFill/>
                  </a:rPr>
                  <a:t> </a:t>
                </a:r>
              </a:p>
            </p:txBody>
          </p:sp>
        </mc:Fallback>
      </mc:AlternateContent>
      <p:sp>
        <p:nvSpPr>
          <p:cNvPr id="24" name="正方形/長方形 23"/>
          <p:cNvSpPr/>
          <p:nvPr/>
        </p:nvSpPr>
        <p:spPr>
          <a:xfrm>
            <a:off x="5765554" y="3371334"/>
            <a:ext cx="2717411" cy="400110"/>
          </a:xfrm>
          <a:prstGeom prst="rect">
            <a:avLst/>
          </a:prstGeom>
        </p:spPr>
        <p:txBody>
          <a:bodyPr wrap="none">
            <a:spAutoFit/>
          </a:bodyPr>
          <a:lstStyle/>
          <a:p>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整理・部分積分準備</a:t>
            </a:r>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25" name="正方形/長方形 24"/>
              <p:cNvSpPr/>
              <p:nvPr/>
            </p:nvSpPr>
            <p:spPr>
              <a:xfrm>
                <a:off x="1120476" y="4040498"/>
                <a:ext cx="6363537" cy="8887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2000" smtClean="0">
                          <a:latin typeface="Cambria Math" panose="02040503050406030204" pitchFamily="18" charset="0"/>
                        </a:rPr>
                        <m:t>=</m:t>
                      </m:r>
                      <m:f>
                        <m:fPr>
                          <m:ctrlPr>
                            <a:rPr lang="ja-JP" altLang="en-US" sz="2000" i="1">
                              <a:latin typeface="Cambria Math" panose="02040503050406030204" pitchFamily="18" charset="0"/>
                            </a:rPr>
                          </m:ctrlPr>
                        </m:fPr>
                        <m:num>
                          <m:r>
                            <a:rPr lang="ja-JP" altLang="en-US" sz="2000" i="0">
                              <a:latin typeface="Cambria Math" panose="02040503050406030204" pitchFamily="18" charset="0"/>
                            </a:rPr>
                            <m:t>1</m:t>
                          </m:r>
                        </m:num>
                        <m:den>
                          <m:rad>
                            <m:radPr>
                              <m:degHide m:val="on"/>
                              <m:ctrlPr>
                                <a:rPr lang="ja-JP" altLang="en-US" sz="2000" i="1">
                                  <a:latin typeface="Cambria Math" panose="02040503050406030204" pitchFamily="18" charset="0"/>
                                </a:rPr>
                              </m:ctrlPr>
                            </m:radPr>
                            <m:deg/>
                            <m:e>
                              <m:r>
                                <a:rPr lang="ja-JP" altLang="en-US" sz="2000" i="0">
                                  <a:latin typeface="Cambria Math" panose="02040503050406030204" pitchFamily="18" charset="0"/>
                                </a:rPr>
                                <m:t>2</m:t>
                              </m:r>
                              <m:r>
                                <a:rPr lang="ja-JP" altLang="en-US" sz="2000" i="1">
                                  <a:latin typeface="Cambria Math" panose="02040503050406030204" pitchFamily="18" charset="0"/>
                                </a:rPr>
                                <m:t>𝜋</m:t>
                              </m:r>
                            </m:e>
                          </m:rad>
                          <m:r>
                            <a:rPr lang="ja-JP" altLang="en-US" sz="2000" i="1">
                              <a:latin typeface="Cambria Math" panose="02040503050406030204" pitchFamily="18" charset="0"/>
                            </a:rPr>
                            <m:t>𝜎</m:t>
                          </m:r>
                        </m:den>
                      </m:f>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𝜎</m:t>
                          </m:r>
                        </m:e>
                        <m:sup>
                          <m:r>
                            <a:rPr lang="ja-JP" altLang="en-US" sz="2000" i="0">
                              <a:latin typeface="Cambria Math" panose="02040503050406030204" pitchFamily="18" charset="0"/>
                            </a:rPr>
                            <m:t>2</m:t>
                          </m:r>
                        </m:sup>
                      </m:sSup>
                      <m:d>
                        <m:dPr>
                          <m:ctrlPr>
                            <a:rPr lang="ja-JP" altLang="en-US" sz="2000" i="1">
                              <a:latin typeface="Cambria Math" panose="02040503050406030204" pitchFamily="18" charset="0"/>
                            </a:rPr>
                          </m:ctrlPr>
                        </m:dPr>
                        <m:e>
                          <m:sSubSup>
                            <m:sSubSupPr>
                              <m:ctrlPr>
                                <a:rPr lang="ja-JP" altLang="en-US" sz="2000" i="1">
                                  <a:latin typeface="Cambria Math" panose="02040503050406030204" pitchFamily="18" charset="0"/>
                                </a:rPr>
                              </m:ctrlPr>
                            </m:sSubSupPr>
                            <m:e>
                              <m:d>
                                <m:dPr>
                                  <m:begChr m:val="["/>
                                  <m:endChr m:val="]"/>
                                  <m:ctrlPr>
                                    <a:rPr lang="ja-JP" altLang="en-US" sz="2000" i="1">
                                      <a:latin typeface="Cambria Math" panose="02040503050406030204" pitchFamily="18" charset="0"/>
                                    </a:rPr>
                                  </m:ctrlPr>
                                </m:dPr>
                                <m:e>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𝑒</m:t>
                                      </m:r>
                                    </m:e>
                                    <m:sup>
                                      <m:r>
                                        <a:rPr lang="ja-JP" altLang="en-US" sz="2000">
                                          <a:latin typeface="Cambria Math" panose="02040503050406030204" pitchFamily="18" charset="0"/>
                                        </a:rPr>
                                        <m:t>−</m:t>
                                      </m:r>
                                      <m:f>
                                        <m:fPr>
                                          <m:ctrlPr>
                                            <a:rPr lang="ja-JP" altLang="en-US" sz="2000" i="1">
                                              <a:latin typeface="Cambria Math" panose="02040503050406030204" pitchFamily="18" charset="0"/>
                                            </a:rPr>
                                          </m:ctrlPr>
                                        </m:fPr>
                                        <m:num>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𝑡</m:t>
                                              </m:r>
                                            </m:e>
                                            <m:sup>
                                              <m:r>
                                                <a:rPr lang="ja-JP" altLang="en-US" sz="2000">
                                                  <a:latin typeface="Cambria Math" panose="02040503050406030204" pitchFamily="18" charset="0"/>
                                                </a:rPr>
                                                <m:t>2</m:t>
                                              </m:r>
                                            </m:sup>
                                          </m:sSup>
                                        </m:num>
                                        <m:den>
                                          <m:sSup>
                                            <m:sSupPr>
                                              <m:ctrlPr>
                                                <a:rPr lang="ja-JP" altLang="en-US" sz="2000" i="1">
                                                  <a:latin typeface="Cambria Math" panose="02040503050406030204" pitchFamily="18" charset="0"/>
                                                </a:rPr>
                                              </m:ctrlPr>
                                            </m:sSupPr>
                                            <m:e>
                                              <m:r>
                                                <a:rPr lang="ja-JP" altLang="en-US" sz="2000">
                                                  <a:latin typeface="Cambria Math" panose="02040503050406030204" pitchFamily="18" charset="0"/>
                                                </a:rPr>
                                                <m:t>2</m:t>
                                              </m:r>
                                              <m:r>
                                                <a:rPr lang="ja-JP" altLang="en-US" sz="2000" i="1">
                                                  <a:latin typeface="Cambria Math" panose="02040503050406030204" pitchFamily="18" charset="0"/>
                                                </a:rPr>
                                                <m:t>𝜎</m:t>
                                              </m:r>
                                            </m:e>
                                            <m:sup>
                                              <m:r>
                                                <a:rPr lang="ja-JP" altLang="en-US" sz="2000">
                                                  <a:latin typeface="Cambria Math" panose="02040503050406030204" pitchFamily="18" charset="0"/>
                                                </a:rPr>
                                                <m:t>2</m:t>
                                              </m:r>
                                            </m:sup>
                                          </m:sSup>
                                        </m:den>
                                      </m:f>
                                      <m:r>
                                        <a:rPr lang="ja-JP" altLang="en-US" sz="2000">
                                          <a:latin typeface="Cambria Math" panose="02040503050406030204" pitchFamily="18" charset="0"/>
                                        </a:rPr>
                                        <m:t> </m:t>
                                      </m:r>
                                    </m:sup>
                                  </m:sSup>
                                  <m:r>
                                    <a:rPr lang="ja-JP" altLang="en-US" sz="2000">
                                      <a:latin typeface="Cambria Math" panose="02040503050406030204" pitchFamily="18" charset="0"/>
                                    </a:rPr>
                                    <m:t> </m:t>
                                  </m:r>
                                  <m:r>
                                    <a:rPr lang="ja-JP" altLang="en-US" sz="2000" i="1">
                                      <a:latin typeface="Cambria Math" panose="02040503050406030204" pitchFamily="18" charset="0"/>
                                    </a:rPr>
                                    <m:t>𝑖</m:t>
                                  </m:r>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𝑒</m:t>
                                      </m:r>
                                    </m:e>
                                    <m:sup>
                                      <m:r>
                                        <a:rPr lang="ja-JP" altLang="en-US" sz="2000">
                                          <a:latin typeface="Cambria Math" panose="02040503050406030204" pitchFamily="18" charset="0"/>
                                        </a:rPr>
                                        <m:t>−</m:t>
                                      </m:r>
                                      <m:r>
                                        <a:rPr lang="ja-JP" altLang="en-US" sz="2000" i="1">
                                          <a:latin typeface="Cambria Math" panose="02040503050406030204" pitchFamily="18" charset="0"/>
                                        </a:rPr>
                                        <m:t>𝑖</m:t>
                                      </m:r>
                                      <m:r>
                                        <a:rPr lang="ja-JP" altLang="en-US" sz="2000" i="1">
                                          <a:latin typeface="Cambria Math" panose="02040503050406030204" pitchFamily="18" charset="0"/>
                                        </a:rPr>
                                        <m:t>𝜔</m:t>
                                      </m:r>
                                      <m:r>
                                        <a:rPr lang="ja-JP" altLang="en-US" sz="2000" i="1">
                                          <a:latin typeface="Cambria Math" panose="02040503050406030204" pitchFamily="18" charset="0"/>
                                        </a:rPr>
                                        <m:t>𝑡</m:t>
                                      </m:r>
                                    </m:sup>
                                  </m:sSup>
                                </m:e>
                              </m:d>
                            </m:e>
                            <m:sub>
                              <m:r>
                                <a:rPr lang="ja-JP" altLang="en-US" sz="2000" i="0">
                                  <a:latin typeface="Cambria Math" panose="02040503050406030204" pitchFamily="18" charset="0"/>
                                </a:rPr>
                                <m:t>−∞</m:t>
                              </m:r>
                            </m:sub>
                            <m:sup>
                              <m:r>
                                <a:rPr lang="ja-JP" altLang="en-US" sz="2000" i="0">
                                  <a:latin typeface="Cambria Math" panose="02040503050406030204" pitchFamily="18" charset="0"/>
                                </a:rPr>
                                <m:t>∞</m:t>
                              </m:r>
                            </m:sup>
                          </m:sSubSup>
                          <m:r>
                            <a:rPr lang="ja-JP" altLang="en-US" sz="2000" i="0">
                              <a:latin typeface="Cambria Math" panose="02040503050406030204" pitchFamily="18" charset="0"/>
                            </a:rPr>
                            <m:t>− </m:t>
                          </m:r>
                          <m:nary>
                            <m:naryPr>
                              <m:limLoc m:val="subSup"/>
                              <m:ctrlPr>
                                <a:rPr lang="ja-JP" altLang="en-US" sz="2000" i="1">
                                  <a:latin typeface="Cambria Math" panose="02040503050406030204" pitchFamily="18" charset="0"/>
                                </a:rPr>
                              </m:ctrlPr>
                            </m:naryPr>
                            <m:sub>
                              <m:r>
                                <a:rPr lang="ja-JP" altLang="en-US" sz="2000" i="0">
                                  <a:latin typeface="Cambria Math" panose="02040503050406030204" pitchFamily="18" charset="0"/>
                                </a:rPr>
                                <m:t>−∞</m:t>
                              </m:r>
                            </m:sub>
                            <m:sup>
                              <m:r>
                                <a:rPr lang="ja-JP" altLang="en-US" sz="2000" i="0">
                                  <a:latin typeface="Cambria Math" panose="02040503050406030204" pitchFamily="18" charset="0"/>
                                </a:rPr>
                                <m:t>∞</m:t>
                              </m:r>
                            </m:sup>
                            <m:e>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𝑒</m:t>
                                  </m:r>
                                </m:e>
                                <m:sup>
                                  <m:r>
                                    <a:rPr lang="ja-JP" altLang="en-US" sz="2000" i="0">
                                      <a:latin typeface="Cambria Math" panose="02040503050406030204" pitchFamily="18" charset="0"/>
                                    </a:rPr>
                                    <m:t>−</m:t>
                                  </m:r>
                                  <m:f>
                                    <m:fPr>
                                      <m:ctrlPr>
                                        <a:rPr lang="ja-JP" altLang="en-US" sz="2000" i="1">
                                          <a:latin typeface="Cambria Math" panose="02040503050406030204" pitchFamily="18" charset="0"/>
                                        </a:rPr>
                                      </m:ctrlPr>
                                    </m:fPr>
                                    <m:num>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𝑡</m:t>
                                          </m:r>
                                        </m:e>
                                        <m:sup>
                                          <m:r>
                                            <a:rPr lang="ja-JP" altLang="en-US" sz="2000" i="0">
                                              <a:latin typeface="Cambria Math" panose="02040503050406030204" pitchFamily="18" charset="0"/>
                                            </a:rPr>
                                            <m:t>2</m:t>
                                          </m:r>
                                        </m:sup>
                                      </m:sSup>
                                    </m:num>
                                    <m:den>
                                      <m:sSup>
                                        <m:sSupPr>
                                          <m:ctrlPr>
                                            <a:rPr lang="ja-JP" altLang="en-US" sz="2000" i="1">
                                              <a:latin typeface="Cambria Math" panose="02040503050406030204" pitchFamily="18" charset="0"/>
                                            </a:rPr>
                                          </m:ctrlPr>
                                        </m:sSupPr>
                                        <m:e>
                                          <m:r>
                                            <a:rPr lang="ja-JP" altLang="en-US" sz="2000" i="0">
                                              <a:latin typeface="Cambria Math" panose="02040503050406030204" pitchFamily="18" charset="0"/>
                                            </a:rPr>
                                            <m:t>2</m:t>
                                          </m:r>
                                          <m:r>
                                            <a:rPr lang="ja-JP" altLang="en-US" sz="2000" i="1">
                                              <a:latin typeface="Cambria Math" panose="02040503050406030204" pitchFamily="18" charset="0"/>
                                            </a:rPr>
                                            <m:t>𝜎</m:t>
                                          </m:r>
                                        </m:e>
                                        <m:sup>
                                          <m:r>
                                            <a:rPr lang="ja-JP" altLang="en-US" sz="2000" i="0">
                                              <a:latin typeface="Cambria Math" panose="02040503050406030204" pitchFamily="18" charset="0"/>
                                            </a:rPr>
                                            <m:t>2</m:t>
                                          </m:r>
                                        </m:sup>
                                      </m:sSup>
                                    </m:den>
                                  </m:f>
                                  <m:r>
                                    <a:rPr lang="ja-JP" altLang="en-US" sz="2000" i="0">
                                      <a:latin typeface="Cambria Math" panose="02040503050406030204" pitchFamily="18" charset="0"/>
                                    </a:rPr>
                                    <m:t> </m:t>
                                  </m:r>
                                </m:sup>
                              </m:sSup>
                              <m:r>
                                <a:rPr lang="ja-JP" altLang="en-US" sz="2000" i="0">
                                  <a:latin typeface="Cambria Math" panose="02040503050406030204" pitchFamily="18" charset="0"/>
                                </a:rPr>
                                <m:t> </m:t>
                              </m:r>
                              <m:r>
                                <a:rPr lang="ja-JP" altLang="en-US" sz="2000" i="1">
                                  <a:latin typeface="Cambria Math" panose="02040503050406030204" pitchFamily="18" charset="0"/>
                                </a:rPr>
                                <m:t>𝜔</m:t>
                              </m:r>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𝑒</m:t>
                                  </m:r>
                                </m:e>
                                <m:sup>
                                  <m:r>
                                    <a:rPr lang="ja-JP" altLang="en-US" sz="2000" i="0">
                                      <a:latin typeface="Cambria Math" panose="02040503050406030204" pitchFamily="18" charset="0"/>
                                    </a:rPr>
                                    <m:t>−</m:t>
                                  </m:r>
                                  <m:r>
                                    <a:rPr lang="ja-JP" altLang="en-US" sz="2000" i="1">
                                      <a:latin typeface="Cambria Math" panose="02040503050406030204" pitchFamily="18" charset="0"/>
                                    </a:rPr>
                                    <m:t>𝑖</m:t>
                                  </m:r>
                                  <m:r>
                                    <a:rPr lang="ja-JP" altLang="en-US" sz="2000" i="1">
                                      <a:latin typeface="Cambria Math" panose="02040503050406030204" pitchFamily="18" charset="0"/>
                                    </a:rPr>
                                    <m:t>𝜔</m:t>
                                  </m:r>
                                  <m:r>
                                    <a:rPr lang="ja-JP" altLang="en-US" sz="2000" i="1">
                                      <a:latin typeface="Cambria Math" panose="02040503050406030204" pitchFamily="18" charset="0"/>
                                    </a:rPr>
                                    <m:t>𝑡</m:t>
                                  </m:r>
                                </m:sup>
                              </m:sSup>
                              <m:r>
                                <m:rPr>
                                  <m:sty m:val="p"/>
                                </m:rPr>
                                <a:rPr lang="ja-JP" altLang="en-US" sz="2000" i="0">
                                  <a:latin typeface="Cambria Math" panose="02040503050406030204" pitchFamily="18" charset="0"/>
                                </a:rPr>
                                <m:t>d</m:t>
                              </m:r>
                              <m:r>
                                <a:rPr lang="ja-JP" altLang="en-US" sz="2000" i="1">
                                  <a:latin typeface="Cambria Math" panose="02040503050406030204" pitchFamily="18" charset="0"/>
                                </a:rPr>
                                <m:t>𝑡</m:t>
                              </m:r>
                              <m:r>
                                <a:rPr lang="ja-JP" altLang="en-US" sz="2000" i="0">
                                  <a:latin typeface="Cambria Math" panose="02040503050406030204" pitchFamily="18" charset="0"/>
                                </a:rPr>
                                <m:t> </m:t>
                              </m:r>
                            </m:e>
                          </m:nary>
                        </m:e>
                      </m:d>
                    </m:oMath>
                  </m:oMathPara>
                </a14:m>
                <a:endParaRPr lang="ja-JP" altLang="en-US" sz="2000" dirty="0"/>
              </a:p>
            </p:txBody>
          </p:sp>
        </mc:Choice>
        <mc:Fallback xmlns="">
          <p:sp>
            <p:nvSpPr>
              <p:cNvPr id="25" name="正方形/長方形 24"/>
              <p:cNvSpPr>
                <a:spLocks noRot="1" noChangeAspect="1" noMove="1" noResize="1" noEditPoints="1" noAdjustHandles="1" noChangeArrowheads="1" noChangeShapeType="1" noTextEdit="1"/>
              </p:cNvSpPr>
              <p:nvPr/>
            </p:nvSpPr>
            <p:spPr>
              <a:xfrm>
                <a:off x="1120476" y="4040498"/>
                <a:ext cx="6363537" cy="888769"/>
              </a:xfrm>
              <a:prstGeom prst="rect">
                <a:avLst/>
              </a:prstGeom>
              <a:blipFill rotWithShape="0">
                <a:blip r:embed="rId7"/>
                <a:stretch>
                  <a:fillRect/>
                </a:stretch>
              </a:blipFill>
            </p:spPr>
            <p:txBody>
              <a:bodyPr/>
              <a:lstStyle/>
              <a:p>
                <a:r>
                  <a:rPr lang="ja-JP" altLang="en-US">
                    <a:noFill/>
                  </a:rPr>
                  <a:t> </a:t>
                </a:r>
              </a:p>
            </p:txBody>
          </p:sp>
        </mc:Fallback>
      </mc:AlternateContent>
      <p:sp>
        <p:nvSpPr>
          <p:cNvPr id="26" name="正方形/長方形 25"/>
          <p:cNvSpPr/>
          <p:nvPr/>
        </p:nvSpPr>
        <p:spPr>
          <a:xfrm>
            <a:off x="7492754" y="4260334"/>
            <a:ext cx="1435008" cy="400110"/>
          </a:xfrm>
          <a:prstGeom prst="rect">
            <a:avLst/>
          </a:prstGeom>
        </p:spPr>
        <p:txBody>
          <a:bodyPr wrap="none">
            <a:spAutoFit/>
          </a:bodyPr>
          <a:lstStyle/>
          <a:p>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部分積分</a:t>
            </a:r>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27" name="正方形/長方形 26"/>
              <p:cNvSpPr/>
              <p:nvPr/>
            </p:nvSpPr>
            <p:spPr>
              <a:xfrm>
                <a:off x="1145961" y="5146074"/>
                <a:ext cx="185986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2000" i="0">
                          <a:latin typeface="Cambria Math" panose="02040503050406030204" pitchFamily="18" charset="0"/>
                        </a:rPr>
                        <m:t>＝</m:t>
                      </m:r>
                      <m:r>
                        <a:rPr lang="ja-JP" altLang="en-US" sz="2000" i="0">
                          <a:latin typeface="Cambria Math" panose="02040503050406030204" pitchFamily="18" charset="0"/>
                        </a:rPr>
                        <m:t>−</m:t>
                      </m:r>
                      <m:r>
                        <a:rPr lang="ja-JP" altLang="en-US" sz="2000" i="1">
                          <a:latin typeface="Cambria Math" panose="02040503050406030204" pitchFamily="18" charset="0"/>
                        </a:rPr>
                        <m:t>𝜔</m:t>
                      </m:r>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𝜎</m:t>
                          </m:r>
                        </m:e>
                        <m:sup>
                          <m:r>
                            <a:rPr lang="ja-JP" altLang="en-US" sz="2000" i="0">
                              <a:latin typeface="Cambria Math" panose="02040503050406030204" pitchFamily="18" charset="0"/>
                            </a:rPr>
                            <m:t>2</m:t>
                          </m:r>
                        </m:sup>
                      </m:sSup>
                      <m:r>
                        <a:rPr lang="ja-JP" altLang="en-US" sz="2000" i="1">
                          <a:latin typeface="Cambria Math" panose="02040503050406030204" pitchFamily="18" charset="0"/>
                        </a:rPr>
                        <m:t>𝐺</m:t>
                      </m:r>
                      <m:d>
                        <m:dPr>
                          <m:ctrlPr>
                            <a:rPr lang="ja-JP" altLang="en-US" sz="2000" i="1">
                              <a:latin typeface="Cambria Math" panose="02040503050406030204" pitchFamily="18" charset="0"/>
                            </a:rPr>
                          </m:ctrlPr>
                        </m:dPr>
                        <m:e>
                          <m:r>
                            <a:rPr lang="ja-JP" altLang="en-US" sz="2000" i="1">
                              <a:latin typeface="Cambria Math" panose="02040503050406030204" pitchFamily="18" charset="0"/>
                            </a:rPr>
                            <m:t>𝜔</m:t>
                          </m:r>
                        </m:e>
                      </m:d>
                    </m:oMath>
                  </m:oMathPara>
                </a14:m>
                <a:endParaRPr lang="ja-JP" altLang="en-US" sz="2000" dirty="0"/>
              </a:p>
            </p:txBody>
          </p:sp>
        </mc:Choice>
        <mc:Fallback xmlns="">
          <p:sp>
            <p:nvSpPr>
              <p:cNvPr id="27" name="正方形/長方形 26"/>
              <p:cNvSpPr>
                <a:spLocks noRot="1" noChangeAspect="1" noMove="1" noResize="1" noEditPoints="1" noAdjustHandles="1" noChangeArrowheads="1" noChangeShapeType="1" noTextEdit="1"/>
              </p:cNvSpPr>
              <p:nvPr/>
            </p:nvSpPr>
            <p:spPr>
              <a:xfrm>
                <a:off x="1145961" y="5146074"/>
                <a:ext cx="1859868" cy="400110"/>
              </a:xfrm>
              <a:prstGeom prst="rect">
                <a:avLst/>
              </a:prstGeom>
              <a:blipFill rotWithShape="0">
                <a:blip r:embed="rId8"/>
                <a:stretch>
                  <a:fillRect/>
                </a:stretch>
              </a:blipFill>
            </p:spPr>
            <p:txBody>
              <a:bodyPr/>
              <a:lstStyle/>
              <a:p>
                <a:r>
                  <a:rPr lang="ja-JP" altLang="en-US">
                    <a:noFill/>
                  </a:rPr>
                  <a:t> </a:t>
                </a:r>
              </a:p>
            </p:txBody>
          </p:sp>
        </mc:Fallback>
      </mc:AlternateContent>
      <p:sp>
        <p:nvSpPr>
          <p:cNvPr id="28" name="正方形/長方形 27"/>
          <p:cNvSpPr/>
          <p:nvPr/>
        </p:nvSpPr>
        <p:spPr>
          <a:xfrm>
            <a:off x="3035054" y="5187434"/>
            <a:ext cx="4623382" cy="400110"/>
          </a:xfrm>
          <a:prstGeom prst="rect">
            <a:avLst/>
          </a:prstGeom>
        </p:spPr>
        <p:txBody>
          <a:bodyPr wrap="none">
            <a:spAutoFit/>
          </a:bodyPr>
          <a:lstStyle/>
          <a:p>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第一項はゼロ、第二項は</a:t>
            </a:r>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G(w)</a:t>
            </a:r>
            <a:r>
              <a:rPr lang="ja-JP" altLang="en-US" sz="2000" dirty="0" err="1">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なの</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で</a:t>
            </a:r>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29" name="正方形/長方形 28"/>
              <p:cNvSpPr/>
              <p:nvPr/>
            </p:nvSpPr>
            <p:spPr>
              <a:xfrm>
                <a:off x="295061" y="5793774"/>
                <a:ext cx="2629374" cy="6896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ja-JP" altLang="en-US" sz="2000" i="1">
                              <a:latin typeface="Cambria Math" panose="02040503050406030204" pitchFamily="18" charset="0"/>
                            </a:rPr>
                          </m:ctrlPr>
                        </m:fPr>
                        <m:num>
                          <m:r>
                            <a:rPr lang="ja-JP" altLang="en-US" sz="2000" i="1">
                              <a:latin typeface="Cambria Math" panose="02040503050406030204" pitchFamily="18" charset="0"/>
                            </a:rPr>
                            <m:t>𝑑𝐺</m:t>
                          </m:r>
                          <m:d>
                            <m:dPr>
                              <m:ctrlPr>
                                <a:rPr lang="ja-JP" altLang="en-US" sz="2000" i="1">
                                  <a:latin typeface="Cambria Math" panose="02040503050406030204" pitchFamily="18" charset="0"/>
                                </a:rPr>
                              </m:ctrlPr>
                            </m:dPr>
                            <m:e>
                              <m:r>
                                <a:rPr lang="ja-JP" altLang="en-US" sz="2000" i="1">
                                  <a:latin typeface="Cambria Math" panose="02040503050406030204" pitchFamily="18" charset="0"/>
                                </a:rPr>
                                <m:t>𝜔</m:t>
                              </m:r>
                            </m:e>
                          </m:d>
                        </m:num>
                        <m:den>
                          <m:r>
                            <a:rPr lang="ja-JP" altLang="en-US" sz="2000" i="1">
                              <a:latin typeface="Cambria Math" panose="02040503050406030204" pitchFamily="18" charset="0"/>
                            </a:rPr>
                            <m:t>𝑑</m:t>
                          </m:r>
                          <m:r>
                            <a:rPr lang="ja-JP" altLang="en-US" sz="2000" i="1">
                              <a:latin typeface="Cambria Math" panose="02040503050406030204" pitchFamily="18" charset="0"/>
                            </a:rPr>
                            <m:t>𝜔</m:t>
                          </m:r>
                        </m:den>
                      </m:f>
                      <m:r>
                        <a:rPr lang="ja-JP" altLang="en-US" sz="2000" i="0">
                          <a:latin typeface="Cambria Math" panose="02040503050406030204" pitchFamily="18" charset="0"/>
                        </a:rPr>
                        <m:t>＝</m:t>
                      </m:r>
                      <m:r>
                        <a:rPr lang="ja-JP" altLang="en-US" sz="2000" i="0">
                          <a:latin typeface="Cambria Math" panose="02040503050406030204" pitchFamily="18" charset="0"/>
                        </a:rPr>
                        <m:t>−</m:t>
                      </m:r>
                      <m:r>
                        <a:rPr lang="ja-JP" altLang="en-US" sz="2000" i="1">
                          <a:latin typeface="Cambria Math" panose="02040503050406030204" pitchFamily="18" charset="0"/>
                        </a:rPr>
                        <m:t>𝜔</m:t>
                      </m:r>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𝜎</m:t>
                          </m:r>
                        </m:e>
                        <m:sup>
                          <m:r>
                            <a:rPr lang="ja-JP" altLang="en-US" sz="2000" i="0">
                              <a:latin typeface="Cambria Math" panose="02040503050406030204" pitchFamily="18" charset="0"/>
                            </a:rPr>
                            <m:t>2</m:t>
                          </m:r>
                        </m:sup>
                      </m:sSup>
                      <m:r>
                        <a:rPr lang="ja-JP" altLang="en-US" sz="2000" i="1">
                          <a:latin typeface="Cambria Math" panose="02040503050406030204" pitchFamily="18" charset="0"/>
                        </a:rPr>
                        <m:t>𝐺</m:t>
                      </m:r>
                      <m:d>
                        <m:dPr>
                          <m:ctrlPr>
                            <a:rPr lang="ja-JP" altLang="en-US" sz="2000" i="1">
                              <a:latin typeface="Cambria Math" panose="02040503050406030204" pitchFamily="18" charset="0"/>
                            </a:rPr>
                          </m:ctrlPr>
                        </m:dPr>
                        <m:e>
                          <m:r>
                            <a:rPr lang="ja-JP" altLang="en-US" sz="2000" i="1">
                              <a:latin typeface="Cambria Math" panose="02040503050406030204" pitchFamily="18" charset="0"/>
                            </a:rPr>
                            <m:t>𝜔</m:t>
                          </m:r>
                        </m:e>
                      </m:d>
                    </m:oMath>
                  </m:oMathPara>
                </a14:m>
                <a:endParaRPr lang="ja-JP" altLang="en-US" sz="2000" dirty="0"/>
              </a:p>
            </p:txBody>
          </p:sp>
        </mc:Choice>
        <mc:Fallback xmlns="">
          <p:sp>
            <p:nvSpPr>
              <p:cNvPr id="29" name="正方形/長方形 28"/>
              <p:cNvSpPr>
                <a:spLocks noRot="1" noChangeAspect="1" noMove="1" noResize="1" noEditPoints="1" noAdjustHandles="1" noChangeArrowheads="1" noChangeShapeType="1" noTextEdit="1"/>
              </p:cNvSpPr>
              <p:nvPr/>
            </p:nvSpPr>
            <p:spPr>
              <a:xfrm>
                <a:off x="295061" y="5793774"/>
                <a:ext cx="2629374" cy="689676"/>
              </a:xfrm>
              <a:prstGeom prst="rect">
                <a:avLst/>
              </a:prstGeom>
              <a:blipFill rotWithShape="0">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正方形/長方形 2"/>
              <p:cNvSpPr/>
              <p:nvPr/>
            </p:nvSpPr>
            <p:spPr>
              <a:xfrm>
                <a:off x="9034227" y="3076615"/>
                <a:ext cx="3118931" cy="1006173"/>
              </a:xfrm>
              <a:prstGeom prst="rect">
                <a:avLst/>
              </a:prstGeom>
            </p:spPr>
            <p:txBody>
              <a:bodyPr wrap="none">
                <a:spAutoFit/>
              </a:bodyPr>
              <a:lstStyle/>
              <a:p>
                <a:r>
                  <a:rPr lang="ja-JP" altLang="en-US" dirty="0">
                    <a:latin typeface="Cambria Math" panose="02040503050406030204" pitchFamily="18" charset="0"/>
                  </a:rPr>
                  <a:t>以下を利用</a:t>
                </a:r>
                <a:endParaRPr lang="en-US" altLang="ja-JP"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nary>
                        <m:naryPr>
                          <m:limLoc m:val="subSup"/>
                          <m:subHide m:val="on"/>
                          <m:supHide m:val="on"/>
                          <m:ctrlPr>
                            <a:rPr lang="ja-JP" altLang="en-US" i="1" smtClean="0">
                              <a:latin typeface="Cambria Math" panose="02040503050406030204" pitchFamily="18" charset="0"/>
                            </a:rPr>
                          </m:ctrlPr>
                        </m:naryPr>
                        <m:sub/>
                        <m:sup/>
                        <m:e>
                          <m:d>
                            <m:dPr>
                              <m:ctrlPr>
                                <a:rPr lang="ja-JP" altLang="en-US" i="1">
                                  <a:latin typeface="Cambria Math" panose="02040503050406030204" pitchFamily="18" charset="0"/>
                                </a:rPr>
                              </m:ctrlPr>
                            </m:dPr>
                            <m:e>
                              <m:r>
                                <a:rPr lang="ja-JP" altLang="en-US">
                                  <a:latin typeface="Cambria Math" panose="02040503050406030204" pitchFamily="18" charset="0"/>
                                </a:rPr>
                                <m:t>−</m:t>
                              </m:r>
                              <m:f>
                                <m:fPr>
                                  <m:ctrlPr>
                                    <a:rPr lang="ja-JP" altLang="en-US" i="1">
                                      <a:latin typeface="Cambria Math" panose="02040503050406030204" pitchFamily="18" charset="0"/>
                                    </a:rPr>
                                  </m:ctrlPr>
                                </m:fPr>
                                <m:num>
                                  <m:r>
                                    <a:rPr lang="ja-JP" altLang="en-US">
                                      <a:latin typeface="Cambria Math" panose="02040503050406030204" pitchFamily="18" charset="0"/>
                                    </a:rPr>
                                    <m:t>2</m:t>
                                  </m:r>
                                  <m:r>
                                    <a:rPr lang="ja-JP" altLang="en-US" i="1">
                                      <a:latin typeface="Cambria Math" panose="02040503050406030204" pitchFamily="18" charset="0"/>
                                    </a:rPr>
                                    <m:t>𝑡</m:t>
                                  </m:r>
                                </m:num>
                                <m:den>
                                  <m:r>
                                    <a:rPr lang="ja-JP" altLang="en-US">
                                      <a:latin typeface="Cambria Math" panose="02040503050406030204" pitchFamily="18" charset="0"/>
                                    </a:rPr>
                                    <m:t>2</m:t>
                                  </m:r>
                                  <m:sSup>
                                    <m:sSupPr>
                                      <m:ctrlPr>
                                        <a:rPr lang="ja-JP" altLang="en-US" i="1">
                                          <a:latin typeface="Cambria Math" panose="02040503050406030204" pitchFamily="18" charset="0"/>
                                        </a:rPr>
                                      </m:ctrlPr>
                                    </m:sSupPr>
                                    <m:e>
                                      <m:r>
                                        <a:rPr lang="ja-JP" altLang="en-US" i="1">
                                          <a:latin typeface="Cambria Math" panose="02040503050406030204" pitchFamily="18" charset="0"/>
                                        </a:rPr>
                                        <m:t>𝜎</m:t>
                                      </m:r>
                                    </m:e>
                                    <m:sup>
                                      <m:r>
                                        <a:rPr lang="ja-JP" altLang="en-US">
                                          <a:latin typeface="Cambria Math" panose="02040503050406030204" pitchFamily="18" charset="0"/>
                                        </a:rPr>
                                        <m:t>2</m:t>
                                      </m:r>
                                    </m:sup>
                                  </m:sSup>
                                </m:den>
                              </m:f>
                            </m:e>
                          </m:d>
                          <m:sSup>
                            <m:sSupPr>
                              <m:ctrlPr>
                                <a:rPr lang="ja-JP" altLang="en-US" i="1">
                                  <a:latin typeface="Cambria Math" panose="02040503050406030204" pitchFamily="18" charset="0"/>
                                </a:rPr>
                              </m:ctrlPr>
                            </m:sSupPr>
                            <m:e>
                              <m:r>
                                <a:rPr lang="ja-JP" altLang="en-US" i="1">
                                  <a:latin typeface="Cambria Math" panose="02040503050406030204" pitchFamily="18" charset="0"/>
                                </a:rPr>
                                <m:t>𝑒</m:t>
                              </m:r>
                            </m:e>
                            <m:sup>
                              <m:r>
                                <a:rPr lang="ja-JP" altLang="en-US">
                                  <a:latin typeface="Cambria Math" panose="02040503050406030204" pitchFamily="18" charset="0"/>
                                </a:rPr>
                                <m:t>−</m:t>
                              </m:r>
                              <m:f>
                                <m:fPr>
                                  <m:ctrlPr>
                                    <a:rPr lang="ja-JP" altLang="en-US" i="1">
                                      <a:latin typeface="Cambria Math" panose="02040503050406030204" pitchFamily="18" charset="0"/>
                                    </a:rPr>
                                  </m:ctrlPr>
                                </m:fPr>
                                <m:num>
                                  <m:sSup>
                                    <m:sSupPr>
                                      <m:ctrlPr>
                                        <a:rPr lang="ja-JP" altLang="en-US" i="1">
                                          <a:latin typeface="Cambria Math" panose="02040503050406030204" pitchFamily="18" charset="0"/>
                                        </a:rPr>
                                      </m:ctrlPr>
                                    </m:sSupPr>
                                    <m:e>
                                      <m:r>
                                        <a:rPr lang="ja-JP" altLang="en-US" i="1">
                                          <a:latin typeface="Cambria Math" panose="02040503050406030204" pitchFamily="18" charset="0"/>
                                        </a:rPr>
                                        <m:t>𝑡</m:t>
                                      </m:r>
                                    </m:e>
                                    <m:sup>
                                      <m:r>
                                        <a:rPr lang="ja-JP" altLang="en-US">
                                          <a:latin typeface="Cambria Math" panose="02040503050406030204" pitchFamily="18" charset="0"/>
                                        </a:rPr>
                                        <m:t>2</m:t>
                                      </m:r>
                                    </m:sup>
                                  </m:sSup>
                                </m:num>
                                <m:den>
                                  <m:sSup>
                                    <m:sSupPr>
                                      <m:ctrlPr>
                                        <a:rPr lang="ja-JP" altLang="en-US" i="1">
                                          <a:latin typeface="Cambria Math" panose="02040503050406030204" pitchFamily="18" charset="0"/>
                                        </a:rPr>
                                      </m:ctrlPr>
                                    </m:sSupPr>
                                    <m:e>
                                      <m:r>
                                        <a:rPr lang="ja-JP" altLang="en-US">
                                          <a:latin typeface="Cambria Math" panose="02040503050406030204" pitchFamily="18" charset="0"/>
                                        </a:rPr>
                                        <m:t>2</m:t>
                                      </m:r>
                                      <m:r>
                                        <a:rPr lang="ja-JP" altLang="en-US" i="1">
                                          <a:latin typeface="Cambria Math" panose="02040503050406030204" pitchFamily="18" charset="0"/>
                                        </a:rPr>
                                        <m:t>𝜎</m:t>
                                      </m:r>
                                    </m:e>
                                    <m:sup>
                                      <m:r>
                                        <a:rPr lang="ja-JP" altLang="en-US">
                                          <a:latin typeface="Cambria Math" panose="02040503050406030204" pitchFamily="18" charset="0"/>
                                        </a:rPr>
                                        <m:t>2</m:t>
                                      </m:r>
                                    </m:sup>
                                  </m:sSup>
                                </m:den>
                              </m:f>
                              <m:r>
                                <a:rPr lang="ja-JP" altLang="en-US">
                                  <a:latin typeface="Cambria Math" panose="02040503050406030204" pitchFamily="18" charset="0"/>
                                </a:rPr>
                                <m:t> </m:t>
                              </m:r>
                            </m:sup>
                          </m:sSup>
                          <m:r>
                            <m:rPr>
                              <m:sty m:val="p"/>
                            </m:rPr>
                            <a:rPr lang="ja-JP" altLang="en-US">
                              <a:latin typeface="Cambria Math" panose="02040503050406030204" pitchFamily="18" charset="0"/>
                            </a:rPr>
                            <m:t>d</m:t>
                          </m:r>
                          <m:r>
                            <a:rPr lang="ja-JP" altLang="en-US" i="1">
                              <a:latin typeface="Cambria Math" panose="02040503050406030204" pitchFamily="18" charset="0"/>
                            </a:rPr>
                            <m:t>𝑡</m:t>
                          </m:r>
                          <m:r>
                            <a:rPr lang="en-US" altLang="ja-JP" b="0" i="1" smtClean="0">
                              <a:latin typeface="Cambria Math" panose="02040503050406030204" pitchFamily="18" charset="0"/>
                            </a:rPr>
                            <m:t>=</m:t>
                          </m:r>
                          <m:sSup>
                            <m:sSupPr>
                              <m:ctrlPr>
                                <a:rPr lang="ja-JP" altLang="en-US" i="1">
                                  <a:latin typeface="Cambria Math" panose="02040503050406030204" pitchFamily="18" charset="0"/>
                                </a:rPr>
                              </m:ctrlPr>
                            </m:sSupPr>
                            <m:e>
                              <m:r>
                                <a:rPr lang="ja-JP" altLang="en-US" i="1">
                                  <a:latin typeface="Cambria Math" panose="02040503050406030204" pitchFamily="18" charset="0"/>
                                </a:rPr>
                                <m:t>𝑒</m:t>
                              </m:r>
                            </m:e>
                            <m:sup>
                              <m:r>
                                <a:rPr lang="ja-JP" altLang="en-US">
                                  <a:latin typeface="Cambria Math" panose="02040503050406030204" pitchFamily="18" charset="0"/>
                                </a:rPr>
                                <m:t>−</m:t>
                              </m:r>
                              <m:f>
                                <m:fPr>
                                  <m:ctrlPr>
                                    <a:rPr lang="ja-JP" altLang="en-US" i="1">
                                      <a:latin typeface="Cambria Math" panose="02040503050406030204" pitchFamily="18" charset="0"/>
                                    </a:rPr>
                                  </m:ctrlPr>
                                </m:fPr>
                                <m:num>
                                  <m:sSup>
                                    <m:sSupPr>
                                      <m:ctrlPr>
                                        <a:rPr lang="ja-JP" altLang="en-US" i="1">
                                          <a:latin typeface="Cambria Math" panose="02040503050406030204" pitchFamily="18" charset="0"/>
                                        </a:rPr>
                                      </m:ctrlPr>
                                    </m:sSupPr>
                                    <m:e>
                                      <m:r>
                                        <a:rPr lang="ja-JP" altLang="en-US" i="1">
                                          <a:latin typeface="Cambria Math" panose="02040503050406030204" pitchFamily="18" charset="0"/>
                                        </a:rPr>
                                        <m:t>𝑡</m:t>
                                      </m:r>
                                    </m:e>
                                    <m:sup>
                                      <m:r>
                                        <a:rPr lang="ja-JP" altLang="en-US">
                                          <a:latin typeface="Cambria Math" panose="02040503050406030204" pitchFamily="18" charset="0"/>
                                        </a:rPr>
                                        <m:t>2</m:t>
                                      </m:r>
                                    </m:sup>
                                  </m:sSup>
                                </m:num>
                                <m:den>
                                  <m:sSup>
                                    <m:sSupPr>
                                      <m:ctrlPr>
                                        <a:rPr lang="ja-JP" altLang="en-US" i="1">
                                          <a:latin typeface="Cambria Math" panose="02040503050406030204" pitchFamily="18" charset="0"/>
                                        </a:rPr>
                                      </m:ctrlPr>
                                    </m:sSupPr>
                                    <m:e>
                                      <m:r>
                                        <a:rPr lang="ja-JP" altLang="en-US">
                                          <a:latin typeface="Cambria Math" panose="02040503050406030204" pitchFamily="18" charset="0"/>
                                        </a:rPr>
                                        <m:t>2</m:t>
                                      </m:r>
                                      <m:r>
                                        <a:rPr lang="ja-JP" altLang="en-US" i="1">
                                          <a:latin typeface="Cambria Math" panose="02040503050406030204" pitchFamily="18" charset="0"/>
                                        </a:rPr>
                                        <m:t>𝜎</m:t>
                                      </m:r>
                                    </m:e>
                                    <m:sup>
                                      <m:r>
                                        <a:rPr lang="ja-JP" altLang="en-US">
                                          <a:latin typeface="Cambria Math" panose="02040503050406030204" pitchFamily="18" charset="0"/>
                                        </a:rPr>
                                        <m:t>2</m:t>
                                      </m:r>
                                    </m:sup>
                                  </m:sSup>
                                </m:den>
                              </m:f>
                              <m:r>
                                <a:rPr lang="ja-JP" altLang="en-US">
                                  <a:latin typeface="Cambria Math" panose="02040503050406030204" pitchFamily="18" charset="0"/>
                                </a:rPr>
                                <m:t> </m:t>
                              </m:r>
                            </m:sup>
                          </m:sSup>
                        </m:e>
                      </m:nary>
                    </m:oMath>
                  </m:oMathPara>
                </a14:m>
                <a:endParaRPr lang="ja-JP" altLang="en-US" dirty="0"/>
              </a:p>
            </p:txBody>
          </p:sp>
        </mc:Choice>
        <mc:Fallback xmlns="">
          <p:sp>
            <p:nvSpPr>
              <p:cNvPr id="3" name="正方形/長方形 2"/>
              <p:cNvSpPr>
                <a:spLocks noRot="1" noChangeAspect="1" noMove="1" noResize="1" noEditPoints="1" noAdjustHandles="1" noChangeArrowheads="1" noChangeShapeType="1" noTextEdit="1"/>
              </p:cNvSpPr>
              <p:nvPr/>
            </p:nvSpPr>
            <p:spPr>
              <a:xfrm>
                <a:off x="9034227" y="3076615"/>
                <a:ext cx="3118931" cy="1006173"/>
              </a:xfrm>
              <a:prstGeom prst="rect">
                <a:avLst/>
              </a:prstGeom>
              <a:blipFill>
                <a:blip r:embed="rId10"/>
                <a:stretch>
                  <a:fillRect l="-1758" t="-484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192453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0"/>
            <a:ext cx="11473211" cy="733270"/>
          </a:xfrm>
        </p:spPr>
        <p:txBody>
          <a:bodyPr>
            <a:normAutofit/>
          </a:bodyPr>
          <a:lstStyle/>
          <a:p>
            <a:r>
              <a:rPr kumimoji="1" lang="ja-JP" altLang="en-US" sz="3200" dirty="0"/>
              <a:t>ガウス関数のフーリエ変換</a:t>
            </a:r>
            <a:r>
              <a:rPr kumimoji="1" lang="en-US" altLang="ja-JP" sz="3200" dirty="0"/>
              <a:t>(</a:t>
            </a:r>
            <a:r>
              <a:rPr kumimoji="1" lang="ja-JP" altLang="en-US" sz="3200" dirty="0"/>
              <a:t>導出</a:t>
            </a:r>
            <a:r>
              <a:rPr kumimoji="1" lang="en-US" altLang="ja-JP" sz="3200" dirty="0"/>
              <a:t>)</a:t>
            </a:r>
            <a:endParaRPr kumimoji="1" lang="ja-JP" altLang="en-US" sz="3200" dirty="0"/>
          </a:p>
        </p:txBody>
      </p:sp>
      <mc:AlternateContent xmlns:mc="http://schemas.openxmlformats.org/markup-compatibility/2006" xmlns:a14="http://schemas.microsoft.com/office/drawing/2010/main">
        <mc:Choice Requires="a14">
          <p:sp>
            <p:nvSpPr>
              <p:cNvPr id="29" name="正方形/長方形 28"/>
              <p:cNvSpPr/>
              <p:nvPr/>
            </p:nvSpPr>
            <p:spPr>
              <a:xfrm>
                <a:off x="637961" y="802674"/>
                <a:ext cx="2629374" cy="6896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ja-JP" altLang="en-US" sz="2000" i="1">
                              <a:latin typeface="Cambria Math" panose="02040503050406030204" pitchFamily="18" charset="0"/>
                            </a:rPr>
                          </m:ctrlPr>
                        </m:fPr>
                        <m:num>
                          <m:r>
                            <a:rPr lang="ja-JP" altLang="en-US" sz="2000" i="1">
                              <a:latin typeface="Cambria Math" panose="02040503050406030204" pitchFamily="18" charset="0"/>
                            </a:rPr>
                            <m:t>𝑑𝐺</m:t>
                          </m:r>
                          <m:d>
                            <m:dPr>
                              <m:ctrlPr>
                                <a:rPr lang="ja-JP" altLang="en-US" sz="2000" i="1">
                                  <a:latin typeface="Cambria Math" panose="02040503050406030204" pitchFamily="18" charset="0"/>
                                </a:rPr>
                              </m:ctrlPr>
                            </m:dPr>
                            <m:e>
                              <m:r>
                                <a:rPr lang="ja-JP" altLang="en-US" sz="2000" i="1">
                                  <a:latin typeface="Cambria Math" panose="02040503050406030204" pitchFamily="18" charset="0"/>
                                </a:rPr>
                                <m:t>𝜔</m:t>
                              </m:r>
                            </m:e>
                          </m:d>
                        </m:num>
                        <m:den>
                          <m:r>
                            <a:rPr lang="ja-JP" altLang="en-US" sz="2000" i="1">
                              <a:latin typeface="Cambria Math" panose="02040503050406030204" pitchFamily="18" charset="0"/>
                            </a:rPr>
                            <m:t>𝑑</m:t>
                          </m:r>
                          <m:r>
                            <a:rPr lang="ja-JP" altLang="en-US" sz="2000" i="1">
                              <a:latin typeface="Cambria Math" panose="02040503050406030204" pitchFamily="18" charset="0"/>
                            </a:rPr>
                            <m:t>𝜔</m:t>
                          </m:r>
                        </m:den>
                      </m:f>
                      <m:r>
                        <a:rPr lang="ja-JP" altLang="en-US" sz="2000" i="0">
                          <a:latin typeface="Cambria Math" panose="02040503050406030204" pitchFamily="18" charset="0"/>
                        </a:rPr>
                        <m:t>＝</m:t>
                      </m:r>
                      <m:r>
                        <a:rPr lang="ja-JP" altLang="en-US" sz="2000" i="0">
                          <a:latin typeface="Cambria Math" panose="02040503050406030204" pitchFamily="18" charset="0"/>
                        </a:rPr>
                        <m:t>−</m:t>
                      </m:r>
                      <m:r>
                        <a:rPr lang="ja-JP" altLang="en-US" sz="2000" i="1">
                          <a:latin typeface="Cambria Math" panose="02040503050406030204" pitchFamily="18" charset="0"/>
                        </a:rPr>
                        <m:t>𝜔</m:t>
                      </m:r>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𝜎</m:t>
                          </m:r>
                        </m:e>
                        <m:sup>
                          <m:r>
                            <a:rPr lang="ja-JP" altLang="en-US" sz="2000" i="0">
                              <a:latin typeface="Cambria Math" panose="02040503050406030204" pitchFamily="18" charset="0"/>
                            </a:rPr>
                            <m:t>2</m:t>
                          </m:r>
                        </m:sup>
                      </m:sSup>
                      <m:r>
                        <a:rPr lang="ja-JP" altLang="en-US" sz="2000" i="1">
                          <a:latin typeface="Cambria Math" panose="02040503050406030204" pitchFamily="18" charset="0"/>
                        </a:rPr>
                        <m:t>𝐺</m:t>
                      </m:r>
                      <m:d>
                        <m:dPr>
                          <m:ctrlPr>
                            <a:rPr lang="ja-JP" altLang="en-US" sz="2000" i="1">
                              <a:latin typeface="Cambria Math" panose="02040503050406030204" pitchFamily="18" charset="0"/>
                            </a:rPr>
                          </m:ctrlPr>
                        </m:dPr>
                        <m:e>
                          <m:r>
                            <a:rPr lang="ja-JP" altLang="en-US" sz="2000" i="1">
                              <a:latin typeface="Cambria Math" panose="02040503050406030204" pitchFamily="18" charset="0"/>
                            </a:rPr>
                            <m:t>𝜔</m:t>
                          </m:r>
                        </m:e>
                      </m:d>
                    </m:oMath>
                  </m:oMathPara>
                </a14:m>
                <a:endParaRPr lang="ja-JP" altLang="en-US" sz="2000" dirty="0"/>
              </a:p>
            </p:txBody>
          </p:sp>
        </mc:Choice>
        <mc:Fallback xmlns="">
          <p:sp>
            <p:nvSpPr>
              <p:cNvPr id="29" name="正方形/長方形 28"/>
              <p:cNvSpPr>
                <a:spLocks noRot="1" noChangeAspect="1" noMove="1" noResize="1" noEditPoints="1" noAdjustHandles="1" noChangeArrowheads="1" noChangeShapeType="1" noTextEdit="1"/>
              </p:cNvSpPr>
              <p:nvPr/>
            </p:nvSpPr>
            <p:spPr>
              <a:xfrm>
                <a:off x="637961" y="802674"/>
                <a:ext cx="2629374" cy="689676"/>
              </a:xfrm>
              <a:prstGeom prst="rect">
                <a:avLst/>
              </a:prstGeom>
              <a:blipFill rotWithShape="0">
                <a:blip r:embed="rId3"/>
                <a:stretch>
                  <a:fillRect/>
                </a:stretch>
              </a:blipFill>
            </p:spPr>
            <p:txBody>
              <a:bodyPr/>
              <a:lstStyle/>
              <a:p>
                <a:r>
                  <a:rPr lang="ja-JP" altLang="en-US">
                    <a:noFill/>
                  </a:rPr>
                  <a:t> </a:t>
                </a:r>
              </a:p>
            </p:txBody>
          </p:sp>
        </mc:Fallback>
      </mc:AlternateContent>
      <p:sp>
        <p:nvSpPr>
          <p:cNvPr id="17" name="正方形/長方形 16"/>
          <p:cNvSpPr/>
          <p:nvPr/>
        </p:nvSpPr>
        <p:spPr>
          <a:xfrm>
            <a:off x="3428754" y="971034"/>
            <a:ext cx="6051657" cy="400110"/>
          </a:xfrm>
          <a:prstGeom prst="rect">
            <a:avLst/>
          </a:prstGeom>
        </p:spPr>
        <p:txBody>
          <a:bodyPr wrap="none">
            <a:spAutoFit/>
          </a:bodyPr>
          <a:lstStyle/>
          <a:p>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これは一階の微分方程式なので変数分離で解ける</a:t>
            </a:r>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3" name="正方形/長方形 2"/>
              <p:cNvSpPr/>
              <p:nvPr/>
            </p:nvSpPr>
            <p:spPr>
              <a:xfrm>
                <a:off x="656334" y="1682149"/>
                <a:ext cx="2392386" cy="7331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ja-JP" altLang="en-US" sz="2000" i="1">
                              <a:latin typeface="Cambria Math" panose="02040503050406030204" pitchFamily="18" charset="0"/>
                            </a:rPr>
                          </m:ctrlPr>
                        </m:fPr>
                        <m:num>
                          <m:r>
                            <a:rPr lang="ja-JP" altLang="en-US" sz="2000" i="1">
                              <a:latin typeface="Cambria Math" panose="02040503050406030204" pitchFamily="18" charset="0"/>
                            </a:rPr>
                            <m:t>𝑑𝐺</m:t>
                          </m:r>
                          <m:d>
                            <m:dPr>
                              <m:ctrlPr>
                                <a:rPr lang="ja-JP" altLang="en-US" sz="2000" i="1">
                                  <a:latin typeface="Cambria Math" panose="02040503050406030204" pitchFamily="18" charset="0"/>
                                </a:rPr>
                              </m:ctrlPr>
                            </m:dPr>
                            <m:e>
                              <m:r>
                                <a:rPr lang="ja-JP" altLang="en-US" sz="2000" i="1">
                                  <a:latin typeface="Cambria Math" panose="02040503050406030204" pitchFamily="18" charset="0"/>
                                </a:rPr>
                                <m:t>𝜔</m:t>
                              </m:r>
                            </m:e>
                          </m:d>
                        </m:num>
                        <m:den>
                          <m:r>
                            <a:rPr lang="ja-JP" altLang="en-US" sz="2000" i="1">
                              <a:latin typeface="Cambria Math" panose="02040503050406030204" pitchFamily="18" charset="0"/>
                            </a:rPr>
                            <m:t>𝐺</m:t>
                          </m:r>
                          <m:d>
                            <m:dPr>
                              <m:ctrlPr>
                                <a:rPr lang="ja-JP" altLang="en-US" sz="2000" i="1">
                                  <a:latin typeface="Cambria Math" panose="02040503050406030204" pitchFamily="18" charset="0"/>
                                </a:rPr>
                              </m:ctrlPr>
                            </m:dPr>
                            <m:e>
                              <m:r>
                                <a:rPr lang="ja-JP" altLang="en-US" sz="2000" i="1">
                                  <a:latin typeface="Cambria Math" panose="02040503050406030204" pitchFamily="18" charset="0"/>
                                </a:rPr>
                                <m:t>𝜔</m:t>
                              </m:r>
                            </m:e>
                          </m:d>
                        </m:den>
                      </m:f>
                      <m:r>
                        <a:rPr lang="ja-JP" altLang="en-US" sz="2000" i="0">
                          <a:latin typeface="Cambria Math" panose="02040503050406030204" pitchFamily="18" charset="0"/>
                        </a:rPr>
                        <m:t>＝</m:t>
                      </m:r>
                      <m:r>
                        <a:rPr lang="ja-JP" altLang="en-US" sz="2000" i="0">
                          <a:latin typeface="Cambria Math" panose="02040503050406030204" pitchFamily="18" charset="0"/>
                        </a:rPr>
                        <m:t>−</m:t>
                      </m:r>
                      <m:r>
                        <a:rPr lang="ja-JP" altLang="en-US" sz="2000" i="1">
                          <a:latin typeface="Cambria Math" panose="02040503050406030204" pitchFamily="18" charset="0"/>
                        </a:rPr>
                        <m:t>𝜔</m:t>
                      </m:r>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𝜎</m:t>
                          </m:r>
                        </m:e>
                        <m:sup>
                          <m:r>
                            <a:rPr lang="ja-JP" altLang="en-US" sz="2000" i="0">
                              <a:latin typeface="Cambria Math" panose="02040503050406030204" pitchFamily="18" charset="0"/>
                            </a:rPr>
                            <m:t>2</m:t>
                          </m:r>
                        </m:sup>
                      </m:sSup>
                      <m:r>
                        <a:rPr lang="ja-JP" altLang="en-US" sz="2000" i="1">
                          <a:latin typeface="Cambria Math" panose="02040503050406030204" pitchFamily="18" charset="0"/>
                        </a:rPr>
                        <m:t>𝑑</m:t>
                      </m:r>
                      <m:r>
                        <a:rPr lang="ja-JP" altLang="en-US" sz="2000" i="1">
                          <a:latin typeface="Cambria Math" panose="02040503050406030204" pitchFamily="18" charset="0"/>
                        </a:rPr>
                        <m:t>𝜔</m:t>
                      </m:r>
                    </m:oMath>
                  </m:oMathPara>
                </a14:m>
                <a:endParaRPr lang="ja-JP" altLang="en-US" sz="2000" dirty="0"/>
              </a:p>
            </p:txBody>
          </p:sp>
        </mc:Choice>
        <mc:Fallback xmlns="">
          <p:sp>
            <p:nvSpPr>
              <p:cNvPr id="3" name="正方形/長方形 2"/>
              <p:cNvSpPr>
                <a:spLocks noRot="1" noChangeAspect="1" noMove="1" noResize="1" noEditPoints="1" noAdjustHandles="1" noChangeArrowheads="1" noChangeShapeType="1" noTextEdit="1"/>
              </p:cNvSpPr>
              <p:nvPr/>
            </p:nvSpPr>
            <p:spPr>
              <a:xfrm>
                <a:off x="656334" y="1682149"/>
                <a:ext cx="2392386" cy="733149"/>
              </a:xfrm>
              <a:prstGeom prst="rect">
                <a:avLst/>
              </a:prstGeom>
              <a:blipFill rotWithShape="0">
                <a:blip r:embed="rId4"/>
                <a:stretch>
                  <a:fillRect/>
                </a:stretch>
              </a:blipFill>
            </p:spPr>
            <p:txBody>
              <a:bodyPr/>
              <a:lstStyle/>
              <a:p>
                <a:r>
                  <a:rPr lang="ja-JP" altLang="en-US">
                    <a:noFill/>
                  </a:rPr>
                  <a:t> </a:t>
                </a:r>
              </a:p>
            </p:txBody>
          </p:sp>
        </mc:Fallback>
      </mc:AlternateContent>
      <p:sp>
        <p:nvSpPr>
          <p:cNvPr id="18" name="正方形/長方形 17"/>
          <p:cNvSpPr/>
          <p:nvPr/>
        </p:nvSpPr>
        <p:spPr>
          <a:xfrm>
            <a:off x="3416054" y="1861368"/>
            <a:ext cx="1435008" cy="400110"/>
          </a:xfrm>
          <a:prstGeom prst="rect">
            <a:avLst/>
          </a:prstGeom>
        </p:spPr>
        <p:txBody>
          <a:bodyPr wrap="none">
            <a:spAutoFit/>
          </a:bodyPr>
          <a:lstStyle/>
          <a:p>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変数分離</a:t>
            </a:r>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4" name="正方形/長方形 3"/>
              <p:cNvSpPr/>
              <p:nvPr/>
            </p:nvSpPr>
            <p:spPr>
              <a:xfrm>
                <a:off x="459679" y="2475832"/>
                <a:ext cx="3052246"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ja-JP" altLang="en-US" sz="2000" i="1">
                              <a:latin typeface="Cambria Math" panose="02040503050406030204" pitchFamily="18" charset="0"/>
                            </a:rPr>
                          </m:ctrlPr>
                        </m:funcPr>
                        <m:fName>
                          <m:r>
                            <m:rPr>
                              <m:sty m:val="p"/>
                            </m:rPr>
                            <a:rPr lang="ja-JP" altLang="en-US" sz="2000">
                              <a:latin typeface="Cambria Math" panose="02040503050406030204" pitchFamily="18" charset="0"/>
                            </a:rPr>
                            <m:t>log</m:t>
                          </m:r>
                        </m:fName>
                        <m:e>
                          <m:r>
                            <a:rPr lang="ja-JP" altLang="en-US" sz="2000" i="1">
                              <a:latin typeface="Cambria Math" panose="02040503050406030204" pitchFamily="18" charset="0"/>
                            </a:rPr>
                            <m:t>𝐺</m:t>
                          </m:r>
                          <m:d>
                            <m:dPr>
                              <m:ctrlPr>
                                <a:rPr lang="ja-JP" altLang="en-US" sz="2000" i="1">
                                  <a:latin typeface="Cambria Math" panose="02040503050406030204" pitchFamily="18" charset="0"/>
                                </a:rPr>
                              </m:ctrlPr>
                            </m:dPr>
                            <m:e>
                              <m:r>
                                <a:rPr lang="ja-JP" altLang="en-US" sz="2000" i="1">
                                  <a:latin typeface="Cambria Math" panose="02040503050406030204" pitchFamily="18" charset="0"/>
                                </a:rPr>
                                <m:t>𝜔</m:t>
                              </m:r>
                            </m:e>
                          </m:d>
                        </m:e>
                      </m:func>
                      <m:r>
                        <a:rPr lang="ja-JP" altLang="en-US" sz="2000" i="0">
                          <a:latin typeface="Cambria Math" panose="02040503050406030204" pitchFamily="18" charset="0"/>
                        </a:rPr>
                        <m:t>＝</m:t>
                      </m:r>
                      <m:r>
                        <a:rPr lang="ja-JP" altLang="en-US" sz="2000" i="0">
                          <a:latin typeface="Cambria Math" panose="02040503050406030204" pitchFamily="18" charset="0"/>
                        </a:rPr>
                        <m:t>−</m:t>
                      </m:r>
                      <m:f>
                        <m:fPr>
                          <m:ctrlPr>
                            <a:rPr lang="ja-JP" altLang="en-US" sz="2000" i="1">
                              <a:latin typeface="Cambria Math" panose="02040503050406030204" pitchFamily="18" charset="0"/>
                            </a:rPr>
                          </m:ctrlPr>
                        </m:fPr>
                        <m:num>
                          <m:r>
                            <a:rPr lang="ja-JP" altLang="en-US" sz="2000" i="0">
                              <a:latin typeface="Cambria Math" panose="02040503050406030204" pitchFamily="18" charset="0"/>
                            </a:rPr>
                            <m:t>1</m:t>
                          </m:r>
                        </m:num>
                        <m:den>
                          <m:r>
                            <a:rPr lang="ja-JP" altLang="en-US" sz="2000" i="0">
                              <a:latin typeface="Cambria Math" panose="02040503050406030204" pitchFamily="18" charset="0"/>
                            </a:rPr>
                            <m:t>2</m:t>
                          </m:r>
                        </m:den>
                      </m:f>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𝜔</m:t>
                          </m:r>
                        </m:e>
                        <m:sup>
                          <m:r>
                            <a:rPr lang="ja-JP" altLang="en-US" sz="2000" i="0">
                              <a:latin typeface="Cambria Math" panose="02040503050406030204" pitchFamily="18" charset="0"/>
                            </a:rPr>
                            <m:t>2</m:t>
                          </m:r>
                        </m:sup>
                      </m:sSup>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𝜎</m:t>
                          </m:r>
                        </m:e>
                        <m:sup>
                          <m:r>
                            <a:rPr lang="ja-JP" altLang="en-US" sz="2000" i="0">
                              <a:latin typeface="Cambria Math" panose="02040503050406030204" pitchFamily="18" charset="0"/>
                            </a:rPr>
                            <m:t>2</m:t>
                          </m:r>
                        </m:sup>
                      </m:sSup>
                      <m:r>
                        <a:rPr lang="ja-JP" altLang="en-US" sz="2000" i="0">
                          <a:latin typeface="Cambria Math" panose="02040503050406030204" pitchFamily="18" charset="0"/>
                        </a:rPr>
                        <m:t>+</m:t>
                      </m:r>
                      <m:r>
                        <a:rPr lang="ja-JP" altLang="en-US" sz="2000" i="1">
                          <a:latin typeface="Cambria Math" panose="02040503050406030204" pitchFamily="18" charset="0"/>
                        </a:rPr>
                        <m:t>𝐶</m:t>
                      </m:r>
                    </m:oMath>
                  </m:oMathPara>
                </a14:m>
                <a:endParaRPr lang="ja-JP" altLang="en-US" sz="2000" dirty="0"/>
              </a:p>
            </p:txBody>
          </p:sp>
        </mc:Choice>
        <mc:Fallback xmlns="">
          <p:sp>
            <p:nvSpPr>
              <p:cNvPr id="4" name="正方形/長方形 3"/>
              <p:cNvSpPr>
                <a:spLocks noRot="1" noChangeAspect="1" noMove="1" noResize="1" noEditPoints="1" noAdjustHandles="1" noChangeArrowheads="1" noChangeShapeType="1" noTextEdit="1"/>
              </p:cNvSpPr>
              <p:nvPr/>
            </p:nvSpPr>
            <p:spPr>
              <a:xfrm>
                <a:off x="459679" y="2475832"/>
                <a:ext cx="3052246" cy="668516"/>
              </a:xfrm>
              <a:prstGeom prst="rect">
                <a:avLst/>
              </a:prstGeom>
              <a:blipFill rotWithShape="0">
                <a:blip r:embed="rId5"/>
                <a:stretch>
                  <a:fillRect/>
                </a:stretch>
              </a:blipFill>
            </p:spPr>
            <p:txBody>
              <a:bodyPr/>
              <a:lstStyle/>
              <a:p>
                <a:r>
                  <a:rPr lang="ja-JP" altLang="en-US">
                    <a:noFill/>
                  </a:rPr>
                  <a:t> </a:t>
                </a:r>
              </a:p>
            </p:txBody>
          </p:sp>
        </mc:Fallback>
      </mc:AlternateContent>
      <p:sp>
        <p:nvSpPr>
          <p:cNvPr id="20" name="正方形/長方形 19"/>
          <p:cNvSpPr/>
          <p:nvPr/>
        </p:nvSpPr>
        <p:spPr>
          <a:xfrm>
            <a:off x="3441454" y="2670145"/>
            <a:ext cx="3403496" cy="400110"/>
          </a:xfrm>
          <a:prstGeom prst="rect">
            <a:avLst/>
          </a:prstGeom>
        </p:spPr>
        <p:txBody>
          <a:bodyPr wrap="none">
            <a:spAutoFit/>
          </a:bodyPr>
          <a:lstStyle/>
          <a:p>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両辺を積分、</a:t>
            </a:r>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C</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は積分定数</a:t>
            </a:r>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5" name="正方形/長方形 4"/>
              <p:cNvSpPr/>
              <p:nvPr/>
            </p:nvSpPr>
            <p:spPr>
              <a:xfrm>
                <a:off x="834025" y="3271262"/>
                <a:ext cx="2306722" cy="5384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2000" i="1">
                          <a:latin typeface="Cambria Math" panose="02040503050406030204" pitchFamily="18" charset="0"/>
                        </a:rPr>
                        <m:t>𝐺</m:t>
                      </m:r>
                      <m:d>
                        <m:dPr>
                          <m:ctrlPr>
                            <a:rPr lang="ja-JP" altLang="en-US" sz="2000" i="1">
                              <a:latin typeface="Cambria Math" panose="02040503050406030204" pitchFamily="18" charset="0"/>
                            </a:rPr>
                          </m:ctrlPr>
                        </m:dPr>
                        <m:e>
                          <m:r>
                            <a:rPr lang="ja-JP" altLang="en-US" sz="2000" i="1">
                              <a:latin typeface="Cambria Math" panose="02040503050406030204" pitchFamily="18" charset="0"/>
                            </a:rPr>
                            <m:t>𝜔</m:t>
                          </m:r>
                        </m:e>
                      </m:d>
                      <m:r>
                        <a:rPr lang="ja-JP" altLang="en-US" sz="2000" i="0">
                          <a:latin typeface="Cambria Math" panose="02040503050406030204" pitchFamily="18" charset="0"/>
                        </a:rPr>
                        <m:t>=</m:t>
                      </m:r>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𝑒</m:t>
                          </m:r>
                        </m:e>
                        <m:sup>
                          <m:r>
                            <a:rPr lang="ja-JP" altLang="en-US" sz="2000" i="1">
                              <a:latin typeface="Cambria Math" panose="02040503050406030204" pitchFamily="18" charset="0"/>
                            </a:rPr>
                            <m:t>𝐶</m:t>
                          </m:r>
                        </m:sup>
                      </m:sSup>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𝑒</m:t>
                          </m:r>
                        </m:e>
                        <m:sup>
                          <m:r>
                            <a:rPr lang="ja-JP" altLang="en-US" sz="2000" i="0">
                              <a:latin typeface="Cambria Math" panose="02040503050406030204" pitchFamily="18" charset="0"/>
                            </a:rPr>
                            <m:t>−</m:t>
                          </m:r>
                          <m:f>
                            <m:fPr>
                              <m:ctrlPr>
                                <a:rPr lang="ja-JP" altLang="en-US" sz="2000" i="1">
                                  <a:latin typeface="Cambria Math" panose="02040503050406030204" pitchFamily="18" charset="0"/>
                                </a:rPr>
                              </m:ctrlPr>
                            </m:fPr>
                            <m:num>
                              <m:r>
                                <a:rPr lang="ja-JP" altLang="en-US" sz="2000" i="0">
                                  <a:latin typeface="Cambria Math" panose="02040503050406030204" pitchFamily="18" charset="0"/>
                                </a:rPr>
                                <m:t>1</m:t>
                              </m:r>
                            </m:num>
                            <m:den>
                              <m:r>
                                <a:rPr lang="ja-JP" altLang="en-US" sz="2000" i="0">
                                  <a:latin typeface="Cambria Math" panose="02040503050406030204" pitchFamily="18" charset="0"/>
                                </a:rPr>
                                <m:t>2</m:t>
                              </m:r>
                            </m:den>
                          </m:f>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𝜔</m:t>
                              </m:r>
                            </m:e>
                            <m:sup>
                              <m:r>
                                <a:rPr lang="ja-JP" altLang="en-US" sz="2000" i="0">
                                  <a:latin typeface="Cambria Math" panose="02040503050406030204" pitchFamily="18" charset="0"/>
                                </a:rPr>
                                <m:t>2</m:t>
                              </m:r>
                            </m:sup>
                          </m:sSup>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𝜎</m:t>
                              </m:r>
                            </m:e>
                            <m:sup>
                              <m:r>
                                <a:rPr lang="ja-JP" altLang="en-US" sz="2000" i="0">
                                  <a:latin typeface="Cambria Math" panose="02040503050406030204" pitchFamily="18" charset="0"/>
                                </a:rPr>
                                <m:t>2</m:t>
                              </m:r>
                            </m:sup>
                          </m:sSup>
                        </m:sup>
                      </m:sSup>
                    </m:oMath>
                  </m:oMathPara>
                </a14:m>
                <a:endParaRPr lang="ja-JP" altLang="en-US" sz="2000" dirty="0"/>
              </a:p>
            </p:txBody>
          </p:sp>
        </mc:Choice>
        <mc:Fallback xmlns="">
          <p:sp>
            <p:nvSpPr>
              <p:cNvPr id="5" name="正方形/長方形 4"/>
              <p:cNvSpPr>
                <a:spLocks noRot="1" noChangeAspect="1" noMove="1" noResize="1" noEditPoints="1" noAdjustHandles="1" noChangeArrowheads="1" noChangeShapeType="1" noTextEdit="1"/>
              </p:cNvSpPr>
              <p:nvPr/>
            </p:nvSpPr>
            <p:spPr>
              <a:xfrm>
                <a:off x="834025" y="3271262"/>
                <a:ext cx="2306722" cy="538481"/>
              </a:xfrm>
              <a:prstGeom prst="rect">
                <a:avLst/>
              </a:prstGeom>
              <a:blipFill rotWithShape="0">
                <a:blip r:embed="rId6"/>
                <a:stretch>
                  <a:fillRect/>
                </a:stretch>
              </a:blipFill>
            </p:spPr>
            <p:txBody>
              <a:bodyPr/>
              <a:lstStyle/>
              <a:p>
                <a:r>
                  <a:rPr lang="ja-JP" altLang="en-US">
                    <a:noFill/>
                  </a:rPr>
                  <a:t> </a:t>
                </a:r>
              </a:p>
            </p:txBody>
          </p:sp>
        </mc:Fallback>
      </mc:AlternateContent>
      <p:sp>
        <p:nvSpPr>
          <p:cNvPr id="30" name="正方形/長方形 29"/>
          <p:cNvSpPr/>
          <p:nvPr/>
        </p:nvSpPr>
        <p:spPr>
          <a:xfrm>
            <a:off x="3441454" y="3343245"/>
            <a:ext cx="922047" cy="400110"/>
          </a:xfrm>
          <a:prstGeom prst="rect">
            <a:avLst/>
          </a:prstGeom>
        </p:spPr>
        <p:txBody>
          <a:bodyPr wrap="none">
            <a:spAutoFit/>
          </a:bodyPr>
          <a:lstStyle/>
          <a:p>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整理</a:t>
            </a:r>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6" name="正方形/長方形 5"/>
              <p:cNvSpPr/>
              <p:nvPr/>
            </p:nvSpPr>
            <p:spPr>
              <a:xfrm>
                <a:off x="879662" y="3983782"/>
                <a:ext cx="4239366" cy="7894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2000" i="1">
                          <a:latin typeface="Cambria Math" panose="02040503050406030204" pitchFamily="18" charset="0"/>
                        </a:rPr>
                        <m:t>𝐺</m:t>
                      </m:r>
                      <m:d>
                        <m:dPr>
                          <m:ctrlPr>
                            <a:rPr lang="ja-JP" altLang="en-US" sz="2000" i="1">
                              <a:latin typeface="Cambria Math" panose="02040503050406030204" pitchFamily="18" charset="0"/>
                            </a:rPr>
                          </m:ctrlPr>
                        </m:dPr>
                        <m:e>
                          <m:r>
                            <a:rPr lang="ja-JP" altLang="en-US" sz="2000" i="0">
                              <a:latin typeface="Cambria Math" panose="02040503050406030204" pitchFamily="18" charset="0"/>
                            </a:rPr>
                            <m:t>0</m:t>
                          </m:r>
                        </m:e>
                      </m:d>
                      <m:r>
                        <a:rPr lang="ja-JP" altLang="en-US" sz="2000" i="0">
                          <a:latin typeface="Cambria Math" panose="02040503050406030204" pitchFamily="18" charset="0"/>
                        </a:rPr>
                        <m:t>=</m:t>
                      </m:r>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𝑒</m:t>
                          </m:r>
                        </m:e>
                        <m:sup>
                          <m:r>
                            <a:rPr lang="ja-JP" altLang="en-US" sz="2000" i="1">
                              <a:latin typeface="Cambria Math" panose="02040503050406030204" pitchFamily="18" charset="0"/>
                            </a:rPr>
                            <m:t>𝐶</m:t>
                          </m:r>
                        </m:sup>
                      </m:sSup>
                      <m:r>
                        <a:rPr lang="ja-JP" altLang="en-US" sz="2000" i="0">
                          <a:latin typeface="Cambria Math" panose="02040503050406030204" pitchFamily="18" charset="0"/>
                        </a:rPr>
                        <m:t>=</m:t>
                      </m:r>
                      <m:f>
                        <m:fPr>
                          <m:ctrlPr>
                            <a:rPr lang="ja-JP" altLang="en-US" sz="2000" i="1">
                              <a:latin typeface="Cambria Math" panose="02040503050406030204" pitchFamily="18" charset="0"/>
                            </a:rPr>
                          </m:ctrlPr>
                        </m:fPr>
                        <m:num>
                          <m:r>
                            <a:rPr lang="ja-JP" altLang="en-US" sz="2000" i="0">
                              <a:latin typeface="Cambria Math" panose="02040503050406030204" pitchFamily="18" charset="0"/>
                            </a:rPr>
                            <m:t>1</m:t>
                          </m:r>
                        </m:num>
                        <m:den>
                          <m:rad>
                            <m:radPr>
                              <m:degHide m:val="on"/>
                              <m:ctrlPr>
                                <a:rPr lang="ja-JP" altLang="en-US" sz="2000" i="1">
                                  <a:latin typeface="Cambria Math" panose="02040503050406030204" pitchFamily="18" charset="0"/>
                                </a:rPr>
                              </m:ctrlPr>
                            </m:radPr>
                            <m:deg/>
                            <m:e>
                              <m:r>
                                <a:rPr lang="ja-JP" altLang="en-US" sz="2000" i="0">
                                  <a:latin typeface="Cambria Math" panose="02040503050406030204" pitchFamily="18" charset="0"/>
                                </a:rPr>
                                <m:t>2</m:t>
                              </m:r>
                              <m:r>
                                <a:rPr lang="ja-JP" altLang="en-US" sz="2000" i="1">
                                  <a:latin typeface="Cambria Math" panose="02040503050406030204" pitchFamily="18" charset="0"/>
                                </a:rPr>
                                <m:t>𝜋</m:t>
                              </m:r>
                            </m:e>
                          </m:rad>
                          <m:r>
                            <a:rPr lang="ja-JP" altLang="en-US" sz="2000" i="1">
                              <a:latin typeface="Cambria Math" panose="02040503050406030204" pitchFamily="18" charset="0"/>
                            </a:rPr>
                            <m:t>𝜎</m:t>
                          </m:r>
                        </m:den>
                      </m:f>
                      <m:nary>
                        <m:naryPr>
                          <m:limLoc m:val="subSup"/>
                          <m:ctrlPr>
                            <a:rPr lang="ja-JP" altLang="en-US" sz="2000" i="1">
                              <a:latin typeface="Cambria Math" panose="02040503050406030204" pitchFamily="18" charset="0"/>
                            </a:rPr>
                          </m:ctrlPr>
                        </m:naryPr>
                        <m:sub>
                          <m:r>
                            <a:rPr lang="ja-JP" altLang="en-US" sz="2000" i="0">
                              <a:latin typeface="Cambria Math" panose="02040503050406030204" pitchFamily="18" charset="0"/>
                            </a:rPr>
                            <m:t>−∞</m:t>
                          </m:r>
                        </m:sub>
                        <m:sup>
                          <m:r>
                            <a:rPr lang="ja-JP" altLang="en-US" sz="2000" i="0">
                              <a:latin typeface="Cambria Math" panose="02040503050406030204" pitchFamily="18" charset="0"/>
                            </a:rPr>
                            <m:t>∞</m:t>
                          </m:r>
                        </m:sup>
                        <m:e>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𝑒</m:t>
                              </m:r>
                            </m:e>
                            <m:sup>
                              <m:r>
                                <a:rPr lang="ja-JP" altLang="en-US" sz="2000" i="0">
                                  <a:latin typeface="Cambria Math" panose="02040503050406030204" pitchFamily="18" charset="0"/>
                                </a:rPr>
                                <m:t>−</m:t>
                              </m:r>
                              <m:f>
                                <m:fPr>
                                  <m:ctrlPr>
                                    <a:rPr lang="ja-JP" altLang="en-US" sz="2000" i="1">
                                      <a:latin typeface="Cambria Math" panose="02040503050406030204" pitchFamily="18" charset="0"/>
                                    </a:rPr>
                                  </m:ctrlPr>
                                </m:fPr>
                                <m:num>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𝑡</m:t>
                                      </m:r>
                                    </m:e>
                                    <m:sup>
                                      <m:r>
                                        <a:rPr lang="ja-JP" altLang="en-US" sz="2000" i="0">
                                          <a:latin typeface="Cambria Math" panose="02040503050406030204" pitchFamily="18" charset="0"/>
                                        </a:rPr>
                                        <m:t>2</m:t>
                                      </m:r>
                                    </m:sup>
                                  </m:sSup>
                                </m:num>
                                <m:den>
                                  <m:sSup>
                                    <m:sSupPr>
                                      <m:ctrlPr>
                                        <a:rPr lang="ja-JP" altLang="en-US" sz="2000" i="1">
                                          <a:latin typeface="Cambria Math" panose="02040503050406030204" pitchFamily="18" charset="0"/>
                                        </a:rPr>
                                      </m:ctrlPr>
                                    </m:sSupPr>
                                    <m:e>
                                      <m:r>
                                        <a:rPr lang="ja-JP" altLang="en-US" sz="2000" i="0">
                                          <a:latin typeface="Cambria Math" panose="02040503050406030204" pitchFamily="18" charset="0"/>
                                        </a:rPr>
                                        <m:t>2</m:t>
                                      </m:r>
                                      <m:r>
                                        <a:rPr lang="ja-JP" altLang="en-US" sz="2000" i="1">
                                          <a:latin typeface="Cambria Math" panose="02040503050406030204" pitchFamily="18" charset="0"/>
                                        </a:rPr>
                                        <m:t>𝜎</m:t>
                                      </m:r>
                                    </m:e>
                                    <m:sup>
                                      <m:r>
                                        <a:rPr lang="ja-JP" altLang="en-US" sz="2000" i="0">
                                          <a:latin typeface="Cambria Math" panose="02040503050406030204" pitchFamily="18" charset="0"/>
                                        </a:rPr>
                                        <m:t>2</m:t>
                                      </m:r>
                                    </m:sup>
                                  </m:sSup>
                                </m:den>
                              </m:f>
                              <m:r>
                                <a:rPr lang="ja-JP" altLang="en-US" sz="2000" i="0">
                                  <a:latin typeface="Cambria Math" panose="02040503050406030204" pitchFamily="18" charset="0"/>
                                </a:rPr>
                                <m:t> </m:t>
                              </m:r>
                            </m:sup>
                          </m:sSup>
                          <m:r>
                            <m:rPr>
                              <m:sty m:val="p"/>
                            </m:rPr>
                            <a:rPr lang="ja-JP" altLang="en-US" sz="2000" i="0">
                              <a:latin typeface="Cambria Math" panose="02040503050406030204" pitchFamily="18" charset="0"/>
                            </a:rPr>
                            <m:t>d</m:t>
                          </m:r>
                          <m:r>
                            <a:rPr lang="ja-JP" altLang="en-US" sz="2000" i="1">
                              <a:latin typeface="Cambria Math" panose="02040503050406030204" pitchFamily="18" charset="0"/>
                            </a:rPr>
                            <m:t>𝑡</m:t>
                          </m:r>
                        </m:e>
                      </m:nary>
                      <m:r>
                        <a:rPr lang="ja-JP" altLang="en-US" sz="2000" i="0">
                          <a:latin typeface="Cambria Math" panose="02040503050406030204" pitchFamily="18" charset="0"/>
                        </a:rPr>
                        <m:t>=1</m:t>
                      </m:r>
                    </m:oMath>
                  </m:oMathPara>
                </a14:m>
                <a:endParaRPr lang="ja-JP" altLang="en-US" sz="2000" dirty="0"/>
              </a:p>
            </p:txBody>
          </p:sp>
        </mc:Choice>
        <mc:Fallback xmlns="">
          <p:sp>
            <p:nvSpPr>
              <p:cNvPr id="6" name="正方形/長方形 5"/>
              <p:cNvSpPr>
                <a:spLocks noRot="1" noChangeAspect="1" noMove="1" noResize="1" noEditPoints="1" noAdjustHandles="1" noChangeArrowheads="1" noChangeShapeType="1" noTextEdit="1"/>
              </p:cNvSpPr>
              <p:nvPr/>
            </p:nvSpPr>
            <p:spPr>
              <a:xfrm>
                <a:off x="879662" y="3983782"/>
                <a:ext cx="4239366" cy="789447"/>
              </a:xfrm>
              <a:prstGeom prst="rect">
                <a:avLst/>
              </a:prstGeom>
              <a:blipFill rotWithShape="0">
                <a:blip r:embed="rId7"/>
                <a:stretch>
                  <a:fillRect/>
                </a:stretch>
              </a:blipFill>
            </p:spPr>
            <p:txBody>
              <a:bodyPr/>
              <a:lstStyle/>
              <a:p>
                <a:r>
                  <a:rPr lang="ja-JP" altLang="en-US">
                    <a:noFill/>
                  </a:rPr>
                  <a:t> </a:t>
                </a:r>
              </a:p>
            </p:txBody>
          </p:sp>
        </mc:Fallback>
      </mc:AlternateContent>
      <p:sp>
        <p:nvSpPr>
          <p:cNvPr id="31" name="正方形/長方形 30"/>
          <p:cNvSpPr/>
          <p:nvPr/>
        </p:nvSpPr>
        <p:spPr>
          <a:xfrm>
            <a:off x="5181354" y="4232245"/>
            <a:ext cx="5025735" cy="400110"/>
          </a:xfrm>
          <a:prstGeom prst="rect">
            <a:avLst/>
          </a:prstGeom>
        </p:spPr>
        <p:txBody>
          <a:bodyPr wrap="none">
            <a:spAutoFit/>
          </a:bodyPr>
          <a:lstStyle/>
          <a:p>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積分定数を決める、有名な積分公式利用</a:t>
            </a:r>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7" name="正方形/長方形 6"/>
              <p:cNvSpPr/>
              <p:nvPr/>
            </p:nvSpPr>
            <p:spPr>
              <a:xfrm>
                <a:off x="446971" y="5105841"/>
                <a:ext cx="2968377" cy="8760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3200" i="1">
                          <a:latin typeface="Cambria Math" panose="02040503050406030204" pitchFamily="18" charset="0"/>
                        </a:rPr>
                        <m:t>𝐺</m:t>
                      </m:r>
                      <m:d>
                        <m:dPr>
                          <m:ctrlPr>
                            <a:rPr lang="ja-JP" altLang="en-US" sz="3200" i="1">
                              <a:latin typeface="Cambria Math" panose="02040503050406030204" pitchFamily="18" charset="0"/>
                            </a:rPr>
                          </m:ctrlPr>
                        </m:dPr>
                        <m:e>
                          <m:r>
                            <a:rPr lang="ja-JP" altLang="en-US" sz="3200" i="1">
                              <a:latin typeface="Cambria Math" panose="02040503050406030204" pitchFamily="18" charset="0"/>
                            </a:rPr>
                            <m:t>𝜔</m:t>
                          </m:r>
                        </m:e>
                      </m:d>
                      <m:r>
                        <a:rPr lang="ja-JP" altLang="en-US" sz="3200" i="0">
                          <a:latin typeface="Cambria Math" panose="02040503050406030204" pitchFamily="18" charset="0"/>
                        </a:rPr>
                        <m:t>=</m:t>
                      </m:r>
                      <m:sSup>
                        <m:sSupPr>
                          <m:ctrlPr>
                            <a:rPr lang="ja-JP" altLang="en-US" sz="3200" i="1">
                              <a:latin typeface="Cambria Math" panose="02040503050406030204" pitchFamily="18" charset="0"/>
                            </a:rPr>
                          </m:ctrlPr>
                        </m:sSupPr>
                        <m:e>
                          <m:r>
                            <a:rPr lang="ja-JP" altLang="en-US" sz="3200" i="1">
                              <a:latin typeface="Cambria Math" panose="02040503050406030204" pitchFamily="18" charset="0"/>
                            </a:rPr>
                            <m:t>𝑒</m:t>
                          </m:r>
                        </m:e>
                        <m:sup>
                          <m:r>
                            <a:rPr lang="ja-JP" altLang="en-US" sz="3200" i="0">
                              <a:latin typeface="Cambria Math" panose="02040503050406030204" pitchFamily="18" charset="0"/>
                            </a:rPr>
                            <m:t>−</m:t>
                          </m:r>
                          <m:f>
                            <m:fPr>
                              <m:ctrlPr>
                                <a:rPr lang="ja-JP" altLang="en-US" sz="3200" i="1">
                                  <a:latin typeface="Cambria Math" panose="02040503050406030204" pitchFamily="18" charset="0"/>
                                </a:rPr>
                              </m:ctrlPr>
                            </m:fPr>
                            <m:num>
                              <m:sSup>
                                <m:sSupPr>
                                  <m:ctrlPr>
                                    <a:rPr lang="ja-JP" altLang="en-US" sz="3200" i="1">
                                      <a:latin typeface="Cambria Math" panose="02040503050406030204" pitchFamily="18" charset="0"/>
                                    </a:rPr>
                                  </m:ctrlPr>
                                </m:sSupPr>
                                <m:e>
                                  <m:r>
                                    <a:rPr lang="ja-JP" altLang="en-US" sz="3200" i="1">
                                      <a:latin typeface="Cambria Math" panose="02040503050406030204" pitchFamily="18" charset="0"/>
                                    </a:rPr>
                                    <m:t>𝜔</m:t>
                                  </m:r>
                                </m:e>
                                <m:sup>
                                  <m:r>
                                    <a:rPr lang="ja-JP" altLang="en-US" sz="3200" i="0">
                                      <a:latin typeface="Cambria Math" panose="02040503050406030204" pitchFamily="18" charset="0"/>
                                    </a:rPr>
                                    <m:t>2</m:t>
                                  </m:r>
                                </m:sup>
                              </m:sSup>
                              <m:sSup>
                                <m:sSupPr>
                                  <m:ctrlPr>
                                    <a:rPr lang="ja-JP" altLang="en-US" sz="3200" i="1">
                                      <a:latin typeface="Cambria Math" panose="02040503050406030204" pitchFamily="18" charset="0"/>
                                    </a:rPr>
                                  </m:ctrlPr>
                                </m:sSupPr>
                                <m:e>
                                  <m:r>
                                    <a:rPr lang="ja-JP" altLang="en-US" sz="3200" i="1">
                                      <a:latin typeface="Cambria Math" panose="02040503050406030204" pitchFamily="18" charset="0"/>
                                    </a:rPr>
                                    <m:t>𝜎</m:t>
                                  </m:r>
                                </m:e>
                                <m:sup>
                                  <m:r>
                                    <a:rPr lang="ja-JP" altLang="en-US" sz="3200" i="0">
                                      <a:latin typeface="Cambria Math" panose="02040503050406030204" pitchFamily="18" charset="0"/>
                                    </a:rPr>
                                    <m:t>2</m:t>
                                  </m:r>
                                </m:sup>
                              </m:sSup>
                            </m:num>
                            <m:den>
                              <m:r>
                                <a:rPr lang="ja-JP" altLang="en-US" sz="3200" i="0">
                                  <a:latin typeface="Cambria Math" panose="02040503050406030204" pitchFamily="18" charset="0"/>
                                </a:rPr>
                                <m:t>2</m:t>
                              </m:r>
                            </m:den>
                          </m:f>
                        </m:sup>
                      </m:sSup>
                    </m:oMath>
                  </m:oMathPara>
                </a14:m>
                <a:endParaRPr lang="ja-JP" altLang="en-US" sz="3200" dirty="0"/>
              </a:p>
            </p:txBody>
          </p:sp>
        </mc:Choice>
        <mc:Fallback xmlns="">
          <p:sp>
            <p:nvSpPr>
              <p:cNvPr id="7" name="正方形/長方形 6"/>
              <p:cNvSpPr>
                <a:spLocks noRot="1" noChangeAspect="1" noMove="1" noResize="1" noEditPoints="1" noAdjustHandles="1" noChangeArrowheads="1" noChangeShapeType="1" noTextEdit="1"/>
              </p:cNvSpPr>
              <p:nvPr/>
            </p:nvSpPr>
            <p:spPr>
              <a:xfrm>
                <a:off x="446971" y="5105841"/>
                <a:ext cx="2968377" cy="876074"/>
              </a:xfrm>
              <a:prstGeom prst="rect">
                <a:avLst/>
              </a:prstGeom>
              <a:blipFill rotWithShape="0">
                <a:blip r:embed="rId8"/>
                <a:stretch>
                  <a:fillRect/>
                </a:stretch>
              </a:blipFill>
            </p:spPr>
            <p:txBody>
              <a:bodyPr/>
              <a:lstStyle/>
              <a:p>
                <a:r>
                  <a:rPr lang="ja-JP" altLang="en-US">
                    <a:noFill/>
                  </a:rPr>
                  <a:t> </a:t>
                </a:r>
              </a:p>
            </p:txBody>
          </p:sp>
        </mc:Fallback>
      </mc:AlternateContent>
      <p:sp>
        <p:nvSpPr>
          <p:cNvPr id="32" name="正方形/長方形 31"/>
          <p:cNvSpPr/>
          <p:nvPr/>
        </p:nvSpPr>
        <p:spPr>
          <a:xfrm>
            <a:off x="3670054" y="5464145"/>
            <a:ext cx="6821098" cy="400110"/>
          </a:xfrm>
          <a:prstGeom prst="rect">
            <a:avLst/>
          </a:prstGeom>
        </p:spPr>
        <p:txBody>
          <a:bodyPr wrap="none">
            <a:spAutoFit/>
          </a:bodyPr>
          <a:lstStyle/>
          <a:p>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求まった積分定数を代入して，フーリエ変換が得られた</a:t>
            </a:r>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33005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畳み込み積分のフーリエ変換</a:t>
            </a:r>
            <a:endParaRPr kumimoji="1" lang="ja-JP" altLang="en-US" dirty="0"/>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28</a:t>
            </a:fld>
            <a:endParaRPr lang="ja-JP" altLang="en-US"/>
          </a:p>
        </p:txBody>
      </p:sp>
      <p:sp>
        <p:nvSpPr>
          <p:cNvPr id="5" name="コンテンツ プレースホルダー 2"/>
          <p:cNvSpPr>
            <a:spLocks noGrp="1"/>
          </p:cNvSpPr>
          <p:nvPr>
            <p:ph idx="1"/>
          </p:nvPr>
        </p:nvSpPr>
        <p:spPr>
          <a:xfrm>
            <a:off x="457199" y="3213100"/>
            <a:ext cx="11473211" cy="3492500"/>
          </a:xfrm>
        </p:spPr>
        <p:txBody>
          <a:bodyPr>
            <a:noAutofit/>
          </a:bodyPr>
          <a:lstStyle/>
          <a:p>
            <a:r>
              <a:rPr kumimoji="1" lang="ja-JP" altLang="en-US" sz="2400" dirty="0"/>
              <a:t>畳み込み積分のフーリエ変換は、フーリエ変換後の積になる</a:t>
            </a:r>
            <a:endParaRPr kumimoji="1" lang="en-US" altLang="ja-JP" sz="2400" dirty="0"/>
          </a:p>
          <a:p>
            <a:endParaRPr lang="en-US" altLang="ja-JP" sz="2000" dirty="0"/>
          </a:p>
        </p:txBody>
      </p:sp>
      <p:sp>
        <p:nvSpPr>
          <p:cNvPr id="7" name="角丸四角形 6"/>
          <p:cNvSpPr/>
          <p:nvPr/>
        </p:nvSpPr>
        <p:spPr>
          <a:xfrm>
            <a:off x="527050" y="1134859"/>
            <a:ext cx="10229850" cy="1811541"/>
          </a:xfrm>
          <a:prstGeom prst="roundRect">
            <a:avLst>
              <a:gd name="adj" fmla="val 9418"/>
            </a:avLst>
          </a:prstGeom>
          <a:solidFill>
            <a:schemeClr val="accent4">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13" name="正方形/長方形 12"/>
              <p:cNvSpPr/>
              <p:nvPr/>
            </p:nvSpPr>
            <p:spPr>
              <a:xfrm>
                <a:off x="5779887" y="1618734"/>
                <a:ext cx="3554756"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3200" i="1">
                          <a:latin typeface="Cambria Math" panose="02040503050406030204" pitchFamily="18" charset="0"/>
                        </a:rPr>
                        <m:t>𝐻</m:t>
                      </m:r>
                      <m:d>
                        <m:dPr>
                          <m:ctrlPr>
                            <a:rPr lang="ja-JP" altLang="en-US" sz="3200" i="1">
                              <a:latin typeface="Cambria Math" panose="02040503050406030204" pitchFamily="18" charset="0"/>
                            </a:rPr>
                          </m:ctrlPr>
                        </m:dPr>
                        <m:e>
                          <m:r>
                            <a:rPr lang="ja-JP" altLang="en-US" sz="3200" i="1">
                              <a:latin typeface="Cambria Math" panose="02040503050406030204" pitchFamily="18" charset="0"/>
                            </a:rPr>
                            <m:t>𝜔</m:t>
                          </m:r>
                        </m:e>
                      </m:d>
                      <m:r>
                        <a:rPr lang="ja-JP" altLang="en-US" sz="3200" i="0">
                          <a:latin typeface="Cambria Math" panose="02040503050406030204" pitchFamily="18" charset="0"/>
                        </a:rPr>
                        <m:t>=</m:t>
                      </m:r>
                      <m:r>
                        <a:rPr lang="pt-BR" altLang="ja-JP" sz="3200" i="1">
                          <a:latin typeface="Cambria Math" panose="02040503050406030204" pitchFamily="18" charset="0"/>
                        </a:rPr>
                        <m:t>𝐹</m:t>
                      </m:r>
                      <m:d>
                        <m:dPr>
                          <m:ctrlPr>
                            <a:rPr lang="ja-JP" altLang="ja-JP" sz="3200" i="1">
                              <a:latin typeface="Cambria Math" panose="02040503050406030204" pitchFamily="18" charset="0"/>
                            </a:rPr>
                          </m:ctrlPr>
                        </m:dPr>
                        <m:e>
                          <m:r>
                            <a:rPr lang="en-US" altLang="ja-JP" sz="3200" i="1">
                              <a:latin typeface="Cambria Math" panose="02040503050406030204" pitchFamily="18" charset="0"/>
                            </a:rPr>
                            <m:t>𝜔</m:t>
                          </m:r>
                        </m:e>
                      </m:d>
                      <m:r>
                        <a:rPr lang="en-US" altLang="ja-JP" sz="3200" i="1">
                          <a:latin typeface="Cambria Math" panose="02040503050406030204" pitchFamily="18" charset="0"/>
                        </a:rPr>
                        <m:t>𝐺</m:t>
                      </m:r>
                      <m:r>
                        <a:rPr lang="en-US" altLang="ja-JP" sz="3200" i="1">
                          <a:latin typeface="Cambria Math" panose="02040503050406030204" pitchFamily="18" charset="0"/>
                        </a:rPr>
                        <m:t>(</m:t>
                      </m:r>
                      <m:r>
                        <a:rPr lang="en-US" altLang="ja-JP" sz="3200" i="1">
                          <a:latin typeface="Cambria Math" panose="02040503050406030204" pitchFamily="18" charset="0"/>
                        </a:rPr>
                        <m:t>𝜔</m:t>
                      </m:r>
                      <m:r>
                        <a:rPr lang="en-US" altLang="ja-JP" sz="3200" i="1">
                          <a:latin typeface="Cambria Math" panose="02040503050406030204" pitchFamily="18" charset="0"/>
                        </a:rPr>
                        <m:t>)</m:t>
                      </m:r>
                    </m:oMath>
                  </m:oMathPara>
                </a14:m>
                <a:endParaRPr lang="ja-JP" altLang="en-US" sz="3200" dirty="0"/>
              </a:p>
            </p:txBody>
          </p:sp>
        </mc:Choice>
        <mc:Fallback xmlns="">
          <p:sp>
            <p:nvSpPr>
              <p:cNvPr id="13" name="正方形/長方形 12"/>
              <p:cNvSpPr>
                <a:spLocks noRot="1" noChangeAspect="1" noMove="1" noResize="1" noEditPoints="1" noAdjustHandles="1" noChangeArrowheads="1" noChangeShapeType="1" noTextEdit="1"/>
              </p:cNvSpPr>
              <p:nvPr/>
            </p:nvSpPr>
            <p:spPr>
              <a:xfrm>
                <a:off x="5779887" y="1618734"/>
                <a:ext cx="3554756" cy="584775"/>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正方形/長方形 13"/>
              <p:cNvSpPr/>
              <p:nvPr/>
            </p:nvSpPr>
            <p:spPr>
              <a:xfrm>
                <a:off x="1640091" y="2533134"/>
                <a:ext cx="7616572" cy="461665"/>
              </a:xfrm>
              <a:prstGeom prst="rect">
                <a:avLst/>
              </a:prstGeom>
            </p:spPr>
            <p:txBody>
              <a:bodyPr wrap="none">
                <a:spAutoFit/>
              </a:bodyPr>
              <a:lstStyle/>
              <a:p>
                <a14:m>
                  <m:oMath xmlns:m="http://schemas.openxmlformats.org/officeDocument/2006/math">
                    <m:r>
                      <a:rPr lang="ja-JP" altLang="en-US" sz="2400" i="1">
                        <a:latin typeface="Cambria Math" panose="02040503050406030204" pitchFamily="18" charset="0"/>
                      </a:rPr>
                      <m:t>𝐻</m:t>
                    </m:r>
                    <m:d>
                      <m:dPr>
                        <m:ctrlPr>
                          <a:rPr lang="ja-JP" altLang="en-US" sz="2400" i="1">
                            <a:latin typeface="Cambria Math" panose="02040503050406030204" pitchFamily="18" charset="0"/>
                          </a:rPr>
                        </m:ctrlPr>
                      </m:dPr>
                      <m:e>
                        <m:r>
                          <a:rPr lang="ja-JP" altLang="en-US" sz="2400" i="1">
                            <a:latin typeface="Cambria Math" panose="02040503050406030204" pitchFamily="18" charset="0"/>
                          </a:rPr>
                          <m:t>𝜔</m:t>
                        </m:r>
                      </m:e>
                    </m:d>
                  </m:oMath>
                </a14:m>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t>
                </a:r>
                <a:r>
                  <a:rPr lang="pt-BR" altLang="ja-JP" sz="2400" dirty="0">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r>
                      <a:rPr lang="pt-BR" altLang="ja-JP" sz="2400" i="1">
                        <a:latin typeface="Cambria Math" panose="02040503050406030204" pitchFamily="18" charset="0"/>
                      </a:rPr>
                      <m:t>𝐹</m:t>
                    </m:r>
                    <m:d>
                      <m:dPr>
                        <m:ctrlPr>
                          <a:rPr lang="ja-JP" altLang="ja-JP" sz="2400" i="1">
                            <a:latin typeface="Cambria Math" panose="02040503050406030204" pitchFamily="18" charset="0"/>
                          </a:rPr>
                        </m:ctrlPr>
                      </m:dPr>
                      <m:e>
                        <m:r>
                          <a:rPr lang="en-US" altLang="ja-JP" sz="2400" i="1">
                            <a:latin typeface="Cambria Math" panose="02040503050406030204" pitchFamily="18" charset="0"/>
                          </a:rPr>
                          <m:t>𝜔</m:t>
                        </m:r>
                      </m:e>
                    </m:d>
                  </m:oMath>
                </a14:m>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r>
                      <a:rPr lang="en-US" altLang="ja-JP" sz="2400" i="1">
                        <a:latin typeface="Cambria Math" panose="02040503050406030204" pitchFamily="18" charset="0"/>
                      </a:rPr>
                      <m:t>𝐺</m:t>
                    </m:r>
                    <m:r>
                      <a:rPr lang="en-US" altLang="ja-JP" sz="2400" i="1">
                        <a:latin typeface="Cambria Math" panose="02040503050406030204" pitchFamily="18" charset="0"/>
                      </a:rPr>
                      <m:t>(</m:t>
                    </m:r>
                    <m:r>
                      <a:rPr lang="en-US" altLang="ja-JP" sz="2400" i="1">
                        <a:latin typeface="Cambria Math" panose="02040503050406030204" pitchFamily="18" charset="0"/>
                      </a:rPr>
                      <m:t>𝜔</m:t>
                    </m:r>
                    <m:r>
                      <a:rPr lang="en-US" altLang="ja-JP" sz="2400" i="1">
                        <a:latin typeface="Cambria Math" panose="02040503050406030204" pitchFamily="18" charset="0"/>
                      </a:rPr>
                      <m:t>)</m:t>
                    </m:r>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r>
                      <a:rPr lang="pt-BR" altLang="ja-JP" sz="2400" i="1">
                        <a:latin typeface="Cambria Math" panose="02040503050406030204" pitchFamily="18" charset="0"/>
                      </a:rPr>
                      <m:t>h</m:t>
                    </m:r>
                    <m:d>
                      <m:dPr>
                        <m:ctrlPr>
                          <a:rPr lang="ja-JP" altLang="ja-JP" sz="2400" i="1">
                            <a:latin typeface="Cambria Math" panose="02040503050406030204" pitchFamily="18" charset="0"/>
                          </a:rPr>
                        </m:ctrlPr>
                      </m:dPr>
                      <m:e>
                        <m:r>
                          <a:rPr lang="en-US" altLang="ja-JP" sz="2400" i="1">
                            <a:latin typeface="Cambria Math" panose="02040503050406030204" pitchFamily="18" charset="0"/>
                          </a:rPr>
                          <m:t>𝑥</m:t>
                        </m:r>
                      </m:e>
                    </m:d>
                  </m:oMath>
                </a14:m>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r>
                      <a:rPr lang="pt-BR" altLang="ja-JP" sz="2400" i="1">
                        <a:latin typeface="Cambria Math" panose="02040503050406030204" pitchFamily="18" charset="0"/>
                      </a:rPr>
                      <m:t>h</m:t>
                    </m:r>
                    <m:d>
                      <m:dPr>
                        <m:ctrlPr>
                          <a:rPr lang="ja-JP" altLang="ja-JP" sz="2400" i="1">
                            <a:latin typeface="Cambria Math" panose="02040503050406030204" pitchFamily="18" charset="0"/>
                          </a:rPr>
                        </m:ctrlPr>
                      </m:dPr>
                      <m:e>
                        <m:r>
                          <a:rPr lang="en-US" altLang="ja-JP" sz="2400" i="1">
                            <a:latin typeface="Cambria Math" panose="02040503050406030204" pitchFamily="18" charset="0"/>
                          </a:rPr>
                          <m:t>𝑥</m:t>
                        </m:r>
                      </m:e>
                    </m:d>
                  </m:oMath>
                </a14:m>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r>
                      <a:rPr lang="pt-BR" altLang="ja-JP" sz="2400" i="1">
                        <a:latin typeface="Cambria Math" panose="02040503050406030204" pitchFamily="18" charset="0"/>
                      </a:rPr>
                      <m:t>h</m:t>
                    </m:r>
                    <m:d>
                      <m:dPr>
                        <m:ctrlPr>
                          <a:rPr lang="ja-JP" altLang="ja-JP" sz="2400" i="1">
                            <a:latin typeface="Cambria Math" panose="02040503050406030204" pitchFamily="18" charset="0"/>
                          </a:rPr>
                        </m:ctrlPr>
                      </m:dPr>
                      <m:e>
                        <m:r>
                          <a:rPr lang="en-US" altLang="ja-JP" sz="2400" i="1">
                            <a:latin typeface="Cambria Math" panose="02040503050406030204" pitchFamily="18" charset="0"/>
                          </a:rPr>
                          <m:t>𝑥</m:t>
                        </m:r>
                      </m:e>
                    </m:d>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のフーリエ変換</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14" name="正方形/長方形 13"/>
              <p:cNvSpPr>
                <a:spLocks noRot="1" noChangeAspect="1" noMove="1" noResize="1" noEditPoints="1" noAdjustHandles="1" noChangeArrowheads="1" noChangeShapeType="1" noTextEdit="1"/>
              </p:cNvSpPr>
              <p:nvPr/>
            </p:nvSpPr>
            <p:spPr>
              <a:xfrm>
                <a:off x="1640091" y="2533134"/>
                <a:ext cx="7616572" cy="461665"/>
              </a:xfrm>
              <a:prstGeom prst="rect">
                <a:avLst/>
              </a:prstGeom>
              <a:blipFill rotWithShape="0">
                <a:blip r:embed="rId4"/>
                <a:stretch>
                  <a:fillRect l="-160" t="-8000" r="-320" b="-3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p:cNvSpPr/>
              <p:nvPr/>
            </p:nvSpPr>
            <p:spPr>
              <a:xfrm>
                <a:off x="703287" y="1403038"/>
                <a:ext cx="4335098" cy="10219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altLang="ja-JP" sz="2800" i="1" smtClean="0">
                          <a:latin typeface="Cambria Math" panose="02040503050406030204" pitchFamily="18" charset="0"/>
                        </a:rPr>
                        <m:t>h</m:t>
                      </m:r>
                      <m:d>
                        <m:dPr>
                          <m:ctrlPr>
                            <a:rPr lang="ja-JP" altLang="ja-JP" sz="2800" i="1">
                              <a:latin typeface="Cambria Math" panose="02040503050406030204" pitchFamily="18" charset="0"/>
                            </a:rPr>
                          </m:ctrlPr>
                        </m:dPr>
                        <m:e>
                          <m:r>
                            <a:rPr lang="en-US" altLang="ja-JP" sz="2800" i="1">
                              <a:latin typeface="Cambria Math" panose="02040503050406030204" pitchFamily="18" charset="0"/>
                            </a:rPr>
                            <m:t>𝑥</m:t>
                          </m:r>
                        </m:e>
                      </m:d>
                      <m:r>
                        <a:rPr lang="pt-BR" altLang="ja-JP" sz="2800" i="1">
                          <a:latin typeface="Cambria Math" panose="02040503050406030204" pitchFamily="18" charset="0"/>
                        </a:rPr>
                        <m:t>=</m:t>
                      </m:r>
                      <m:nary>
                        <m:naryPr>
                          <m:ctrlPr>
                            <a:rPr lang="ja-JP" altLang="ja-JP" sz="2800" i="1">
                              <a:latin typeface="Cambria Math" panose="02040503050406030204" pitchFamily="18" charset="0"/>
                            </a:rPr>
                          </m:ctrlPr>
                        </m:naryPr>
                        <m:sub>
                          <m:r>
                            <a:rPr lang="en-US" altLang="ja-JP" sz="2800" i="1">
                              <a:latin typeface="Cambria Math" panose="02040503050406030204" pitchFamily="18" charset="0"/>
                            </a:rPr>
                            <m:t>−∞</m:t>
                          </m:r>
                        </m:sub>
                        <m:sup>
                          <m:r>
                            <a:rPr lang="en-US" altLang="ja-JP" sz="2800" i="1">
                              <a:latin typeface="Cambria Math" panose="02040503050406030204" pitchFamily="18" charset="0"/>
                            </a:rPr>
                            <m:t>∞</m:t>
                          </m:r>
                        </m:sup>
                        <m:e>
                          <m:r>
                            <a:rPr lang="en-US" altLang="ja-JP" sz="2800" i="1">
                              <a:latin typeface="Cambria Math" panose="02040503050406030204" pitchFamily="18" charset="0"/>
                            </a:rPr>
                            <m:t>𝑓</m:t>
                          </m:r>
                          <m:d>
                            <m:dPr>
                              <m:ctrlPr>
                                <a:rPr lang="ja-JP" altLang="ja-JP" sz="2800" i="1">
                                  <a:latin typeface="Cambria Math" panose="02040503050406030204" pitchFamily="18" charset="0"/>
                                </a:rPr>
                              </m:ctrlPr>
                            </m:dPr>
                            <m:e>
                              <m:r>
                                <a:rPr lang="en-US" altLang="ja-JP" sz="2800" b="0" i="1" smtClean="0">
                                  <a:latin typeface="Cambria Math" panose="02040503050406030204" pitchFamily="18" charset="0"/>
                                </a:rPr>
                                <m:t>𝑡</m:t>
                              </m:r>
                            </m:e>
                          </m:d>
                          <m:r>
                            <a:rPr lang="en-US" altLang="ja-JP" sz="2800" i="1">
                              <a:latin typeface="Cambria Math" panose="02040503050406030204" pitchFamily="18" charset="0"/>
                            </a:rPr>
                            <m:t>𝑔</m:t>
                          </m:r>
                          <m:d>
                            <m:dPr>
                              <m:ctrlPr>
                                <a:rPr lang="ja-JP" altLang="ja-JP" sz="2800" i="1">
                                  <a:latin typeface="Cambria Math" panose="02040503050406030204" pitchFamily="18" charset="0"/>
                                </a:rPr>
                              </m:ctrlPr>
                            </m:dPr>
                            <m:e>
                              <m:r>
                                <a:rPr lang="en-US" altLang="ja-JP" sz="2800" i="1">
                                  <a:latin typeface="Cambria Math" panose="02040503050406030204" pitchFamily="18" charset="0"/>
                                </a:rPr>
                                <m:t>𝑥</m:t>
                              </m:r>
                              <m:r>
                                <a:rPr lang="en-US" altLang="ja-JP" sz="2800" i="1">
                                  <a:latin typeface="Cambria Math" panose="02040503050406030204" pitchFamily="18" charset="0"/>
                                </a:rPr>
                                <m:t>−</m:t>
                              </m:r>
                              <m:r>
                                <a:rPr lang="en-US" altLang="ja-JP" sz="2800" i="1">
                                  <a:latin typeface="Cambria Math" panose="02040503050406030204" pitchFamily="18" charset="0"/>
                                </a:rPr>
                                <m:t>𝑡</m:t>
                              </m:r>
                            </m:e>
                          </m:d>
                          <m:r>
                            <m:rPr>
                              <m:sty m:val="p"/>
                            </m:rPr>
                            <a:rPr lang="en-US" altLang="ja-JP" sz="2800">
                              <a:latin typeface="Cambria Math" panose="02040503050406030204" pitchFamily="18" charset="0"/>
                            </a:rPr>
                            <m:t>d</m:t>
                          </m:r>
                          <m:r>
                            <a:rPr lang="en-US" altLang="ja-JP" sz="2800" i="1">
                              <a:latin typeface="Cambria Math" panose="02040503050406030204" pitchFamily="18" charset="0"/>
                            </a:rPr>
                            <m:t>𝑡</m:t>
                          </m:r>
                        </m:e>
                      </m:nary>
                    </m:oMath>
                  </m:oMathPara>
                </a14:m>
                <a:endParaRPr lang="ja-JP" altLang="ja-JP" sz="2800" dirty="0"/>
              </a:p>
            </p:txBody>
          </p:sp>
        </mc:Choice>
        <mc:Fallback xmlns="">
          <p:sp>
            <p:nvSpPr>
              <p:cNvPr id="15" name="正方形/長方形 14"/>
              <p:cNvSpPr>
                <a:spLocks noRot="1" noChangeAspect="1" noMove="1" noResize="1" noEditPoints="1" noAdjustHandles="1" noChangeArrowheads="1" noChangeShapeType="1" noTextEdit="1"/>
              </p:cNvSpPr>
              <p:nvPr/>
            </p:nvSpPr>
            <p:spPr>
              <a:xfrm>
                <a:off x="703287" y="1403038"/>
                <a:ext cx="4335098" cy="1021946"/>
              </a:xfrm>
              <a:prstGeom prst="rect">
                <a:avLst/>
              </a:prstGeom>
              <a:blipFill>
                <a:blip r:embed="rId5"/>
                <a:stretch>
                  <a:fillRect/>
                </a:stretch>
              </a:blipFill>
            </p:spPr>
            <p:txBody>
              <a:bodyPr/>
              <a:lstStyle/>
              <a:p>
                <a:r>
                  <a:rPr lang="ja-JP" altLang="en-US">
                    <a:noFill/>
                  </a:rPr>
                  <a:t> </a:t>
                </a:r>
              </a:p>
            </p:txBody>
          </p:sp>
        </mc:Fallback>
      </mc:AlternateContent>
      <p:sp>
        <p:nvSpPr>
          <p:cNvPr id="3" name="正方形/長方形 2">
            <a:extLst>
              <a:ext uri="{FF2B5EF4-FFF2-40B4-BE49-F238E27FC236}">
                <a16:creationId xmlns:a16="http://schemas.microsoft.com/office/drawing/2014/main" id="{77354DA0-3DDE-E1BF-A27A-29678F5B6E22}"/>
              </a:ext>
            </a:extLst>
          </p:cNvPr>
          <p:cNvSpPr/>
          <p:nvPr/>
        </p:nvSpPr>
        <p:spPr>
          <a:xfrm>
            <a:off x="8333823" y="185036"/>
            <a:ext cx="4031873" cy="707886"/>
          </a:xfrm>
          <a:prstGeom prst="rect">
            <a:avLst/>
          </a:prstGeom>
        </p:spPr>
        <p:txBody>
          <a:bodyPr wrap="none">
            <a:spAutoFit/>
          </a:bodyPr>
          <a:lstStyle/>
          <a:p>
            <a:r>
              <a:rPr lang="ja-JP" altLang="en-US" sz="20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導出も大切だけど、結論も大切。</a:t>
            </a:r>
            <a:endParaRPr lang="en-US" altLang="ja-JP" sz="20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覚えてほしい！</a:t>
            </a:r>
          </a:p>
        </p:txBody>
      </p:sp>
    </p:spTree>
    <p:extLst>
      <p:ext uri="{BB962C8B-B14F-4D97-AF65-F5344CB8AC3E}">
        <p14:creationId xmlns:p14="http://schemas.microsoft.com/office/powerpoint/2010/main" val="470171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畳み込み積分のフーリエ変換</a:t>
            </a:r>
            <a:endParaRPr kumimoji="1" lang="ja-JP" altLang="en-US" dirty="0"/>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29</a:t>
            </a:fld>
            <a:endParaRPr lang="ja-JP" altLang="en-US"/>
          </a:p>
        </p:txBody>
      </p:sp>
      <mc:AlternateContent xmlns:mc="http://schemas.openxmlformats.org/markup-compatibility/2006" xmlns:a14="http://schemas.microsoft.com/office/drawing/2010/main">
        <mc:Choice Requires="a14">
          <p:sp>
            <p:nvSpPr>
              <p:cNvPr id="5" name="コンテンツ プレースホルダー 2"/>
              <p:cNvSpPr>
                <a:spLocks noGrp="1"/>
              </p:cNvSpPr>
              <p:nvPr>
                <p:ph idx="1"/>
              </p:nvPr>
            </p:nvSpPr>
            <p:spPr>
              <a:xfrm>
                <a:off x="457199" y="3213100"/>
                <a:ext cx="11473211" cy="3492500"/>
              </a:xfrm>
            </p:spPr>
            <p:txBody>
              <a:bodyPr>
                <a:noAutofit/>
              </a:bodyPr>
              <a:lstStyle/>
              <a:p>
                <a:r>
                  <a:rPr kumimoji="1" lang="ja-JP" altLang="en-US" sz="2400" dirty="0"/>
                  <a:t>畳み込み積分のフーリエ変換は、フーリエ変換後の積になる</a:t>
                </a:r>
                <a:endParaRPr kumimoji="1" lang="en-US" altLang="ja-JP" sz="2400" dirty="0"/>
              </a:p>
              <a:p>
                <a:r>
                  <a:rPr lang="ja-JP" altLang="en-US" sz="2400" dirty="0"/>
                  <a:t>用途例</a:t>
                </a:r>
                <a:endParaRPr lang="en-US" altLang="ja-JP" sz="2400" dirty="0"/>
              </a:p>
              <a:p>
                <a:pPr lvl="1"/>
                <a:r>
                  <a:rPr lang="ja-JP" altLang="en-US" dirty="0"/>
                  <a:t>畳み込みは処理時間がかかる </a:t>
                </a:r>
                <a:r>
                  <a:rPr lang="en-US" altLang="ja-JP" dirty="0">
                    <a:sym typeface="Wingdings" panose="05000000000000000000" pitchFamily="2" charset="2"/>
                  </a:rPr>
                  <a:t> </a:t>
                </a:r>
                <a:r>
                  <a:rPr lang="en-US" altLang="ja-JP" dirty="0"/>
                  <a:t>O(</a:t>
                </a:r>
                <a:r>
                  <a:rPr lang="en-US" altLang="ja-JP" i="1" dirty="0"/>
                  <a:t>N</a:t>
                </a:r>
                <a:r>
                  <a:rPr lang="en-US" altLang="ja-JP" i="1" baseline="30000" dirty="0"/>
                  <a:t>2</a:t>
                </a:r>
                <a:r>
                  <a:rPr lang="en-US" altLang="ja-JP" dirty="0"/>
                  <a:t>)</a:t>
                </a:r>
              </a:p>
              <a:p>
                <a:pPr lvl="1"/>
                <a:r>
                  <a:rPr lang="ja-JP" altLang="en-US" dirty="0"/>
                  <a:t>フーリエ変換して（</a:t>
                </a:r>
                <a:r>
                  <a:rPr lang="en-US" altLang="ja-JP" dirty="0"/>
                  <a:t>FFT</a:t>
                </a:r>
                <a:r>
                  <a:rPr lang="ja-JP" altLang="en-US" dirty="0"/>
                  <a:t>なら</a:t>
                </a:r>
                <a:r>
                  <a:rPr lang="en-US" altLang="ja-JP" dirty="0"/>
                  <a:t>O(</a:t>
                </a:r>
                <a:r>
                  <a:rPr lang="en-US" altLang="ja-JP" i="1" dirty="0" err="1"/>
                  <a:t>NlogN</a:t>
                </a:r>
                <a:r>
                  <a:rPr lang="en-US" altLang="ja-JP" dirty="0"/>
                  <a:t>)</a:t>
                </a:r>
                <a:r>
                  <a:rPr lang="ja-JP" altLang="en-US" dirty="0"/>
                  <a:t>），周波数空間で積を計算し（</a:t>
                </a:r>
                <a:r>
                  <a:rPr lang="en-US" altLang="ja-JP" dirty="0"/>
                  <a:t>O(</a:t>
                </a:r>
                <a:r>
                  <a:rPr lang="en-US" altLang="ja-JP" i="1" dirty="0"/>
                  <a:t>N</a:t>
                </a:r>
                <a:r>
                  <a:rPr lang="en-US" altLang="ja-JP" dirty="0"/>
                  <a:t>)</a:t>
                </a:r>
                <a:r>
                  <a:rPr lang="ja-JP" altLang="en-US" dirty="0"/>
                  <a:t>），逆フーリエ変換（</a:t>
                </a:r>
                <a:r>
                  <a:rPr lang="en-US" altLang="ja-JP" dirty="0"/>
                  <a:t> O(</a:t>
                </a:r>
                <a:r>
                  <a:rPr lang="en-US" altLang="ja-JP" i="1" dirty="0" err="1"/>
                  <a:t>NlogN</a:t>
                </a:r>
                <a:r>
                  <a:rPr lang="en-US" altLang="ja-JP" dirty="0"/>
                  <a:t>) </a:t>
                </a:r>
                <a:r>
                  <a:rPr lang="ja-JP" altLang="en-US" dirty="0"/>
                  <a:t>）</a:t>
                </a:r>
                <a:r>
                  <a:rPr lang="en-US" altLang="ja-JP" dirty="0">
                    <a:sym typeface="Wingdings" panose="05000000000000000000" pitchFamily="2" charset="2"/>
                  </a:rPr>
                  <a:t> </a:t>
                </a:r>
                <a:r>
                  <a:rPr lang="en-US" altLang="ja-JP" dirty="0"/>
                  <a:t>O(</a:t>
                </a:r>
                <a:r>
                  <a:rPr lang="en-US" altLang="ja-JP" i="1" dirty="0" err="1"/>
                  <a:t>NlogN</a:t>
                </a:r>
                <a:r>
                  <a:rPr lang="en-US" altLang="ja-JP" dirty="0"/>
                  <a:t>)</a:t>
                </a:r>
              </a:p>
              <a:p>
                <a:pPr lvl="1"/>
                <a:endParaRPr kumimoji="1" lang="en-US" altLang="ja-JP" dirty="0"/>
              </a:p>
              <a:p>
                <a:pPr lvl="1"/>
                <a14:m>
                  <m:oMath xmlns:m="http://schemas.openxmlformats.org/officeDocument/2006/math">
                    <m:r>
                      <a:rPr lang="en-US" altLang="ja-JP" b="0" i="1" smtClean="0">
                        <a:latin typeface="Cambria Math" panose="02040503050406030204" pitchFamily="18" charset="0"/>
                      </a:rPr>
                      <m:t>(</m:t>
                    </m:r>
                    <m:r>
                      <a:rPr lang="en-US" altLang="ja-JP" i="1">
                        <a:latin typeface="Cambria Math" panose="02040503050406030204" pitchFamily="18" charset="0"/>
                      </a:rPr>
                      <m:t>𝑓</m:t>
                    </m:r>
                    <m:r>
                      <a:rPr lang="en-US" altLang="ja-JP" b="0" i="1" smtClean="0">
                        <a:latin typeface="Cambria Math" panose="02040503050406030204" pitchFamily="18" charset="0"/>
                      </a:rPr>
                      <m:t>∗</m:t>
                    </m:r>
                    <m:r>
                      <a:rPr lang="en-US" altLang="ja-JP" i="1">
                        <a:latin typeface="Cambria Math" panose="02040503050406030204" pitchFamily="18" charset="0"/>
                      </a:rPr>
                      <m:t>𝑔</m:t>
                    </m:r>
                    <m:r>
                      <a:rPr lang="en-US" altLang="ja-JP" b="0" i="1" smtClean="0">
                        <a:latin typeface="Cambria Math" panose="02040503050406030204" pitchFamily="18" charset="0"/>
                      </a:rPr>
                      <m:t>)</m:t>
                    </m:r>
                    <m:d>
                      <m:dPr>
                        <m:ctrlPr>
                          <a:rPr lang="ja-JP" altLang="ja-JP" i="1">
                            <a:latin typeface="Cambria Math" panose="02040503050406030204" pitchFamily="18" charset="0"/>
                          </a:rPr>
                        </m:ctrlPr>
                      </m:dPr>
                      <m:e>
                        <m:r>
                          <a:rPr lang="en-US" altLang="ja-JP" b="0" i="1" smtClean="0">
                            <a:latin typeface="Cambria Math" panose="02040503050406030204" pitchFamily="18" charset="0"/>
                          </a:rPr>
                          <m:t>𝑥</m:t>
                        </m:r>
                      </m:e>
                    </m:d>
                  </m:oMath>
                </a14:m>
                <a:r>
                  <a:rPr kumimoji="1" lang="ja-JP" altLang="en-US" dirty="0"/>
                  <a:t>を計算するより</a:t>
                </a:r>
                <a14:m>
                  <m:oMath xmlns:m="http://schemas.openxmlformats.org/officeDocument/2006/math">
                    <m:r>
                      <a:rPr lang="en-US" altLang="ja-JP" b="0" i="0" smtClean="0">
                        <a:latin typeface="Cambria Math" panose="02040503050406030204" pitchFamily="18" charset="0"/>
                      </a:rPr>
                      <m:t> </m:t>
                    </m:r>
                    <m:sSup>
                      <m:sSupPr>
                        <m:ctrlPr>
                          <a:rPr lang="ja-JP" altLang="ja-JP" i="1">
                            <a:latin typeface="Cambria Math" panose="02040503050406030204" pitchFamily="18" charset="0"/>
                          </a:rPr>
                        </m:ctrlPr>
                      </m:sSupPr>
                      <m:e>
                        <m:r>
                          <a:rPr lang="pt-BR" altLang="ja-JP" i="1">
                            <a:latin typeface="Cambria Math" panose="02040503050406030204" pitchFamily="18" charset="0"/>
                          </a:rPr>
                          <m:t>ℱ</m:t>
                        </m:r>
                      </m:e>
                      <m:sup>
                        <m:r>
                          <a:rPr lang="en-US" altLang="ja-JP" i="1">
                            <a:latin typeface="Cambria Math" panose="02040503050406030204" pitchFamily="18" charset="0"/>
                          </a:rPr>
                          <m:t>−1</m:t>
                        </m:r>
                      </m:sup>
                    </m:sSup>
                    <m:d>
                      <m:dPr>
                        <m:begChr m:val="{"/>
                        <m:endChr m:val="}"/>
                        <m:ctrlPr>
                          <a:rPr lang="ja-JP" altLang="ja-JP" i="1">
                            <a:latin typeface="Cambria Math" panose="02040503050406030204" pitchFamily="18" charset="0"/>
                          </a:rPr>
                        </m:ctrlPr>
                      </m:dPr>
                      <m:e>
                        <m:r>
                          <a:rPr lang="pt-BR" altLang="ja-JP" i="1">
                            <a:latin typeface="Cambria Math" panose="02040503050406030204" pitchFamily="18" charset="0"/>
                          </a:rPr>
                          <m:t>ℱ</m:t>
                        </m:r>
                        <m:d>
                          <m:dPr>
                            <m:begChr m:val="["/>
                            <m:endChr m:val="]"/>
                            <m:ctrlPr>
                              <a:rPr lang="ja-JP" altLang="ja-JP" i="1">
                                <a:latin typeface="Cambria Math" panose="02040503050406030204" pitchFamily="18" charset="0"/>
                              </a:rPr>
                            </m:ctrlPr>
                          </m:dPr>
                          <m:e>
                            <m:r>
                              <a:rPr lang="en-US" altLang="ja-JP" i="1">
                                <a:latin typeface="Cambria Math" panose="02040503050406030204" pitchFamily="18" charset="0"/>
                              </a:rPr>
                              <m:t>𝑓</m:t>
                            </m:r>
                          </m:e>
                        </m:d>
                        <m:r>
                          <a:rPr lang="en-US" altLang="ja-JP" i="1">
                            <a:latin typeface="Cambria Math" panose="02040503050406030204" pitchFamily="18" charset="0"/>
                          </a:rPr>
                          <m:t> </m:t>
                        </m:r>
                        <m:r>
                          <a:rPr lang="pt-BR" altLang="ja-JP" i="1">
                            <a:latin typeface="Cambria Math" panose="02040503050406030204" pitchFamily="18" charset="0"/>
                          </a:rPr>
                          <m:t>ℱ</m:t>
                        </m:r>
                        <m:d>
                          <m:dPr>
                            <m:begChr m:val="["/>
                            <m:endChr m:val="]"/>
                            <m:ctrlPr>
                              <a:rPr lang="en-US" altLang="ja-JP" i="1">
                                <a:latin typeface="Cambria Math" panose="02040503050406030204" pitchFamily="18" charset="0"/>
                              </a:rPr>
                            </m:ctrlPr>
                          </m:dPr>
                          <m:e>
                            <m:r>
                              <a:rPr lang="en-US" altLang="ja-JP" i="1">
                                <a:latin typeface="Cambria Math" panose="02040503050406030204" pitchFamily="18" charset="0"/>
                              </a:rPr>
                              <m:t>𝑔</m:t>
                            </m:r>
                          </m:e>
                        </m:d>
                      </m:e>
                    </m:d>
                  </m:oMath>
                </a14:m>
                <a:r>
                  <a:rPr kumimoji="1" lang="ja-JP" altLang="en-US" dirty="0"/>
                  <a:t>を計算したほうが速いことがある</a:t>
                </a:r>
                <a:endParaRPr kumimoji="1" lang="en-US" altLang="ja-JP" dirty="0"/>
              </a:p>
              <a:p>
                <a:pPr lvl="1"/>
                <a:endParaRPr kumimoji="1" lang="en-US" altLang="ja-JP" sz="1600" dirty="0"/>
              </a:p>
              <a:p>
                <a:endParaRPr lang="en-US" altLang="ja-JP" sz="2000" dirty="0"/>
              </a:p>
            </p:txBody>
          </p:sp>
        </mc:Choice>
        <mc:Fallback xmlns="">
          <p:sp>
            <p:nvSpPr>
              <p:cNvPr id="5" name="コンテンツ プレースホルダー 2"/>
              <p:cNvSpPr>
                <a:spLocks noGrp="1" noRot="1" noChangeAspect="1" noMove="1" noResize="1" noEditPoints="1" noAdjustHandles="1" noChangeArrowheads="1" noChangeShapeType="1" noTextEdit="1"/>
              </p:cNvSpPr>
              <p:nvPr>
                <p:ph idx="1"/>
              </p:nvPr>
            </p:nvSpPr>
            <p:spPr>
              <a:xfrm>
                <a:off x="457199" y="3213100"/>
                <a:ext cx="11473211" cy="3492500"/>
              </a:xfrm>
              <a:blipFill rotWithShape="0">
                <a:blip r:embed="rId2"/>
                <a:stretch>
                  <a:fillRect l="-691" t="-2443" r="-3348"/>
                </a:stretch>
              </a:blipFill>
            </p:spPr>
            <p:txBody>
              <a:bodyPr/>
              <a:lstStyle/>
              <a:p>
                <a:r>
                  <a:rPr lang="ja-JP" altLang="en-US">
                    <a:noFill/>
                  </a:rPr>
                  <a:t> </a:t>
                </a:r>
              </a:p>
            </p:txBody>
          </p:sp>
        </mc:Fallback>
      </mc:AlternateContent>
      <p:sp>
        <p:nvSpPr>
          <p:cNvPr id="7" name="角丸四角形 6"/>
          <p:cNvSpPr/>
          <p:nvPr/>
        </p:nvSpPr>
        <p:spPr>
          <a:xfrm>
            <a:off x="527050" y="1134859"/>
            <a:ext cx="10229850" cy="1811541"/>
          </a:xfrm>
          <a:prstGeom prst="roundRect">
            <a:avLst>
              <a:gd name="adj" fmla="val 9418"/>
            </a:avLst>
          </a:prstGeom>
          <a:solidFill>
            <a:schemeClr val="accent4">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8333823" y="185036"/>
            <a:ext cx="4031873" cy="707886"/>
          </a:xfrm>
          <a:prstGeom prst="rect">
            <a:avLst/>
          </a:prstGeom>
        </p:spPr>
        <p:txBody>
          <a:bodyPr wrap="none">
            <a:spAutoFit/>
          </a:bodyPr>
          <a:lstStyle/>
          <a:p>
            <a:r>
              <a:rPr lang="ja-JP" altLang="en-US" sz="20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導出も大切だけど、結論も大切。</a:t>
            </a:r>
            <a:endParaRPr lang="en-US" altLang="ja-JP" sz="20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覚えてほしい！</a:t>
            </a:r>
          </a:p>
        </p:txBody>
      </p:sp>
      <mc:AlternateContent xmlns:mc="http://schemas.openxmlformats.org/markup-compatibility/2006" xmlns:a14="http://schemas.microsoft.com/office/drawing/2010/main">
        <mc:Choice Requires="a14">
          <p:sp>
            <p:nvSpPr>
              <p:cNvPr id="13" name="正方形/長方形 12"/>
              <p:cNvSpPr/>
              <p:nvPr/>
            </p:nvSpPr>
            <p:spPr>
              <a:xfrm>
                <a:off x="5779887" y="1618734"/>
                <a:ext cx="3554756"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3200" i="1">
                          <a:latin typeface="Cambria Math" panose="02040503050406030204" pitchFamily="18" charset="0"/>
                        </a:rPr>
                        <m:t>𝐻</m:t>
                      </m:r>
                      <m:d>
                        <m:dPr>
                          <m:ctrlPr>
                            <a:rPr lang="ja-JP" altLang="en-US" sz="3200" i="1">
                              <a:latin typeface="Cambria Math" panose="02040503050406030204" pitchFamily="18" charset="0"/>
                            </a:rPr>
                          </m:ctrlPr>
                        </m:dPr>
                        <m:e>
                          <m:r>
                            <a:rPr lang="ja-JP" altLang="en-US" sz="3200" i="1">
                              <a:latin typeface="Cambria Math" panose="02040503050406030204" pitchFamily="18" charset="0"/>
                            </a:rPr>
                            <m:t>𝜔</m:t>
                          </m:r>
                        </m:e>
                      </m:d>
                      <m:r>
                        <a:rPr lang="ja-JP" altLang="en-US" sz="3200" i="0">
                          <a:latin typeface="Cambria Math" panose="02040503050406030204" pitchFamily="18" charset="0"/>
                        </a:rPr>
                        <m:t>=</m:t>
                      </m:r>
                      <m:r>
                        <a:rPr lang="pt-BR" altLang="ja-JP" sz="3200" i="1">
                          <a:latin typeface="Cambria Math" panose="02040503050406030204" pitchFamily="18" charset="0"/>
                        </a:rPr>
                        <m:t>𝐹</m:t>
                      </m:r>
                      <m:d>
                        <m:dPr>
                          <m:ctrlPr>
                            <a:rPr lang="ja-JP" altLang="ja-JP" sz="3200" i="1">
                              <a:latin typeface="Cambria Math" panose="02040503050406030204" pitchFamily="18" charset="0"/>
                            </a:rPr>
                          </m:ctrlPr>
                        </m:dPr>
                        <m:e>
                          <m:r>
                            <a:rPr lang="en-US" altLang="ja-JP" sz="3200" i="1">
                              <a:latin typeface="Cambria Math" panose="02040503050406030204" pitchFamily="18" charset="0"/>
                            </a:rPr>
                            <m:t>𝜔</m:t>
                          </m:r>
                        </m:e>
                      </m:d>
                      <m:r>
                        <a:rPr lang="en-US" altLang="ja-JP" sz="3200" i="1">
                          <a:latin typeface="Cambria Math" panose="02040503050406030204" pitchFamily="18" charset="0"/>
                        </a:rPr>
                        <m:t>𝐺</m:t>
                      </m:r>
                      <m:r>
                        <a:rPr lang="en-US" altLang="ja-JP" sz="3200" i="1">
                          <a:latin typeface="Cambria Math" panose="02040503050406030204" pitchFamily="18" charset="0"/>
                        </a:rPr>
                        <m:t>(</m:t>
                      </m:r>
                      <m:r>
                        <a:rPr lang="en-US" altLang="ja-JP" sz="3200" i="1">
                          <a:latin typeface="Cambria Math" panose="02040503050406030204" pitchFamily="18" charset="0"/>
                        </a:rPr>
                        <m:t>𝜔</m:t>
                      </m:r>
                      <m:r>
                        <a:rPr lang="en-US" altLang="ja-JP" sz="3200" i="1">
                          <a:latin typeface="Cambria Math" panose="02040503050406030204" pitchFamily="18" charset="0"/>
                        </a:rPr>
                        <m:t>)</m:t>
                      </m:r>
                    </m:oMath>
                  </m:oMathPara>
                </a14:m>
                <a:endParaRPr lang="ja-JP" altLang="en-US" sz="3200" dirty="0"/>
              </a:p>
            </p:txBody>
          </p:sp>
        </mc:Choice>
        <mc:Fallback xmlns="">
          <p:sp>
            <p:nvSpPr>
              <p:cNvPr id="13" name="正方形/長方形 12"/>
              <p:cNvSpPr>
                <a:spLocks noRot="1" noChangeAspect="1" noMove="1" noResize="1" noEditPoints="1" noAdjustHandles="1" noChangeArrowheads="1" noChangeShapeType="1" noTextEdit="1"/>
              </p:cNvSpPr>
              <p:nvPr/>
            </p:nvSpPr>
            <p:spPr>
              <a:xfrm>
                <a:off x="5779887" y="1618734"/>
                <a:ext cx="3554756" cy="584775"/>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正方形/長方形 13"/>
              <p:cNvSpPr/>
              <p:nvPr/>
            </p:nvSpPr>
            <p:spPr>
              <a:xfrm>
                <a:off x="1640091" y="2533134"/>
                <a:ext cx="7616572" cy="461665"/>
              </a:xfrm>
              <a:prstGeom prst="rect">
                <a:avLst/>
              </a:prstGeom>
            </p:spPr>
            <p:txBody>
              <a:bodyPr wrap="none">
                <a:spAutoFit/>
              </a:bodyPr>
              <a:lstStyle/>
              <a:p>
                <a14:m>
                  <m:oMath xmlns:m="http://schemas.openxmlformats.org/officeDocument/2006/math">
                    <m:r>
                      <a:rPr lang="ja-JP" altLang="en-US" sz="2400" i="1">
                        <a:latin typeface="Cambria Math" panose="02040503050406030204" pitchFamily="18" charset="0"/>
                      </a:rPr>
                      <m:t>𝐻</m:t>
                    </m:r>
                    <m:d>
                      <m:dPr>
                        <m:ctrlPr>
                          <a:rPr lang="ja-JP" altLang="en-US" sz="2400" i="1">
                            <a:latin typeface="Cambria Math" panose="02040503050406030204" pitchFamily="18" charset="0"/>
                          </a:rPr>
                        </m:ctrlPr>
                      </m:dPr>
                      <m:e>
                        <m:r>
                          <a:rPr lang="ja-JP" altLang="en-US" sz="2400" i="1">
                            <a:latin typeface="Cambria Math" panose="02040503050406030204" pitchFamily="18" charset="0"/>
                          </a:rPr>
                          <m:t>𝜔</m:t>
                        </m:r>
                      </m:e>
                    </m:d>
                  </m:oMath>
                </a14:m>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t>
                </a:r>
                <a:r>
                  <a:rPr lang="pt-BR" altLang="ja-JP" sz="2400" dirty="0">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r>
                      <a:rPr lang="pt-BR" altLang="ja-JP" sz="2400" i="1">
                        <a:latin typeface="Cambria Math" panose="02040503050406030204" pitchFamily="18" charset="0"/>
                      </a:rPr>
                      <m:t>𝐹</m:t>
                    </m:r>
                    <m:d>
                      <m:dPr>
                        <m:ctrlPr>
                          <a:rPr lang="ja-JP" altLang="ja-JP" sz="2400" i="1">
                            <a:latin typeface="Cambria Math" panose="02040503050406030204" pitchFamily="18" charset="0"/>
                          </a:rPr>
                        </m:ctrlPr>
                      </m:dPr>
                      <m:e>
                        <m:r>
                          <a:rPr lang="en-US" altLang="ja-JP" sz="2400" i="1">
                            <a:latin typeface="Cambria Math" panose="02040503050406030204" pitchFamily="18" charset="0"/>
                          </a:rPr>
                          <m:t>𝜔</m:t>
                        </m:r>
                      </m:e>
                    </m:d>
                  </m:oMath>
                </a14:m>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r>
                      <a:rPr lang="en-US" altLang="ja-JP" sz="2400" i="1">
                        <a:latin typeface="Cambria Math" panose="02040503050406030204" pitchFamily="18" charset="0"/>
                      </a:rPr>
                      <m:t>𝐺</m:t>
                    </m:r>
                    <m:r>
                      <a:rPr lang="en-US" altLang="ja-JP" sz="2400" i="1">
                        <a:latin typeface="Cambria Math" panose="02040503050406030204" pitchFamily="18" charset="0"/>
                      </a:rPr>
                      <m:t>(</m:t>
                    </m:r>
                    <m:r>
                      <a:rPr lang="en-US" altLang="ja-JP" sz="2400" i="1">
                        <a:latin typeface="Cambria Math" panose="02040503050406030204" pitchFamily="18" charset="0"/>
                      </a:rPr>
                      <m:t>𝜔</m:t>
                    </m:r>
                    <m:r>
                      <a:rPr lang="en-US" altLang="ja-JP" sz="2400" i="1">
                        <a:latin typeface="Cambria Math" panose="02040503050406030204" pitchFamily="18" charset="0"/>
                      </a:rPr>
                      <m:t>)</m:t>
                    </m:r>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r>
                      <a:rPr lang="pt-BR" altLang="ja-JP" sz="2400" i="1">
                        <a:latin typeface="Cambria Math" panose="02040503050406030204" pitchFamily="18" charset="0"/>
                      </a:rPr>
                      <m:t>h</m:t>
                    </m:r>
                    <m:d>
                      <m:dPr>
                        <m:ctrlPr>
                          <a:rPr lang="ja-JP" altLang="ja-JP" sz="2400" i="1">
                            <a:latin typeface="Cambria Math" panose="02040503050406030204" pitchFamily="18" charset="0"/>
                          </a:rPr>
                        </m:ctrlPr>
                      </m:dPr>
                      <m:e>
                        <m:r>
                          <a:rPr lang="en-US" altLang="ja-JP" sz="2400" i="1">
                            <a:latin typeface="Cambria Math" panose="02040503050406030204" pitchFamily="18" charset="0"/>
                          </a:rPr>
                          <m:t>𝑥</m:t>
                        </m:r>
                      </m:e>
                    </m:d>
                  </m:oMath>
                </a14:m>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r>
                      <a:rPr lang="pt-BR" altLang="ja-JP" sz="2400" i="1">
                        <a:latin typeface="Cambria Math" panose="02040503050406030204" pitchFamily="18" charset="0"/>
                      </a:rPr>
                      <m:t>h</m:t>
                    </m:r>
                    <m:d>
                      <m:dPr>
                        <m:ctrlPr>
                          <a:rPr lang="ja-JP" altLang="ja-JP" sz="2400" i="1">
                            <a:latin typeface="Cambria Math" panose="02040503050406030204" pitchFamily="18" charset="0"/>
                          </a:rPr>
                        </m:ctrlPr>
                      </m:dPr>
                      <m:e>
                        <m:r>
                          <a:rPr lang="en-US" altLang="ja-JP" sz="2400" i="1">
                            <a:latin typeface="Cambria Math" panose="02040503050406030204" pitchFamily="18" charset="0"/>
                          </a:rPr>
                          <m:t>𝑥</m:t>
                        </m:r>
                      </m:e>
                    </m:d>
                  </m:oMath>
                </a14:m>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r>
                      <a:rPr lang="pt-BR" altLang="ja-JP" sz="2400" i="1">
                        <a:latin typeface="Cambria Math" panose="02040503050406030204" pitchFamily="18" charset="0"/>
                      </a:rPr>
                      <m:t>h</m:t>
                    </m:r>
                    <m:d>
                      <m:dPr>
                        <m:ctrlPr>
                          <a:rPr lang="ja-JP" altLang="ja-JP" sz="2400" i="1">
                            <a:latin typeface="Cambria Math" panose="02040503050406030204" pitchFamily="18" charset="0"/>
                          </a:rPr>
                        </m:ctrlPr>
                      </m:dPr>
                      <m:e>
                        <m:r>
                          <a:rPr lang="en-US" altLang="ja-JP" sz="2400" i="1">
                            <a:latin typeface="Cambria Math" panose="02040503050406030204" pitchFamily="18" charset="0"/>
                          </a:rPr>
                          <m:t>𝑥</m:t>
                        </m:r>
                      </m:e>
                    </m:d>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のフーリエ変換</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14" name="正方形/長方形 13"/>
              <p:cNvSpPr>
                <a:spLocks noRot="1" noChangeAspect="1" noMove="1" noResize="1" noEditPoints="1" noAdjustHandles="1" noChangeArrowheads="1" noChangeShapeType="1" noTextEdit="1"/>
              </p:cNvSpPr>
              <p:nvPr/>
            </p:nvSpPr>
            <p:spPr>
              <a:xfrm>
                <a:off x="1640091" y="2533134"/>
                <a:ext cx="7616572" cy="461665"/>
              </a:xfrm>
              <a:prstGeom prst="rect">
                <a:avLst/>
              </a:prstGeom>
              <a:blipFill rotWithShape="0">
                <a:blip r:embed="rId4"/>
                <a:stretch>
                  <a:fillRect l="-160" t="-8000" r="-320" b="-3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p:cNvSpPr/>
              <p:nvPr/>
            </p:nvSpPr>
            <p:spPr>
              <a:xfrm>
                <a:off x="703287" y="1403038"/>
                <a:ext cx="4335098" cy="10219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altLang="ja-JP" sz="2800" i="1" smtClean="0">
                          <a:latin typeface="Cambria Math" panose="02040503050406030204" pitchFamily="18" charset="0"/>
                        </a:rPr>
                        <m:t>h</m:t>
                      </m:r>
                      <m:d>
                        <m:dPr>
                          <m:ctrlPr>
                            <a:rPr lang="ja-JP" altLang="ja-JP" sz="2800" i="1">
                              <a:latin typeface="Cambria Math" panose="02040503050406030204" pitchFamily="18" charset="0"/>
                            </a:rPr>
                          </m:ctrlPr>
                        </m:dPr>
                        <m:e>
                          <m:r>
                            <a:rPr lang="en-US" altLang="ja-JP" sz="2800" i="1">
                              <a:latin typeface="Cambria Math" panose="02040503050406030204" pitchFamily="18" charset="0"/>
                            </a:rPr>
                            <m:t>𝑥</m:t>
                          </m:r>
                        </m:e>
                      </m:d>
                      <m:r>
                        <a:rPr lang="pt-BR" altLang="ja-JP" sz="2800" i="1">
                          <a:latin typeface="Cambria Math" panose="02040503050406030204" pitchFamily="18" charset="0"/>
                        </a:rPr>
                        <m:t>=</m:t>
                      </m:r>
                      <m:nary>
                        <m:naryPr>
                          <m:ctrlPr>
                            <a:rPr lang="ja-JP" altLang="ja-JP" sz="2800" i="1">
                              <a:latin typeface="Cambria Math" panose="02040503050406030204" pitchFamily="18" charset="0"/>
                            </a:rPr>
                          </m:ctrlPr>
                        </m:naryPr>
                        <m:sub>
                          <m:r>
                            <a:rPr lang="en-US" altLang="ja-JP" sz="2800" i="1">
                              <a:latin typeface="Cambria Math" panose="02040503050406030204" pitchFamily="18" charset="0"/>
                            </a:rPr>
                            <m:t>−∞</m:t>
                          </m:r>
                        </m:sub>
                        <m:sup>
                          <m:r>
                            <a:rPr lang="en-US" altLang="ja-JP" sz="2800" i="1">
                              <a:latin typeface="Cambria Math" panose="02040503050406030204" pitchFamily="18" charset="0"/>
                            </a:rPr>
                            <m:t>∞</m:t>
                          </m:r>
                        </m:sup>
                        <m:e>
                          <m:r>
                            <a:rPr lang="en-US" altLang="ja-JP" sz="2800" i="1">
                              <a:latin typeface="Cambria Math" panose="02040503050406030204" pitchFamily="18" charset="0"/>
                            </a:rPr>
                            <m:t>𝑓</m:t>
                          </m:r>
                          <m:d>
                            <m:dPr>
                              <m:ctrlPr>
                                <a:rPr lang="ja-JP" altLang="ja-JP" sz="2800" i="1">
                                  <a:latin typeface="Cambria Math" panose="02040503050406030204" pitchFamily="18" charset="0"/>
                                </a:rPr>
                              </m:ctrlPr>
                            </m:dPr>
                            <m:e>
                              <m:r>
                                <a:rPr lang="en-US" altLang="ja-JP" sz="2800" b="0" i="1" smtClean="0">
                                  <a:latin typeface="Cambria Math" panose="02040503050406030204" pitchFamily="18" charset="0"/>
                                </a:rPr>
                                <m:t>𝑡</m:t>
                              </m:r>
                            </m:e>
                          </m:d>
                          <m:r>
                            <a:rPr lang="en-US" altLang="ja-JP" sz="2800" i="1">
                              <a:latin typeface="Cambria Math" panose="02040503050406030204" pitchFamily="18" charset="0"/>
                            </a:rPr>
                            <m:t>𝑔</m:t>
                          </m:r>
                          <m:d>
                            <m:dPr>
                              <m:ctrlPr>
                                <a:rPr lang="ja-JP" altLang="ja-JP" sz="2800" i="1">
                                  <a:latin typeface="Cambria Math" panose="02040503050406030204" pitchFamily="18" charset="0"/>
                                </a:rPr>
                              </m:ctrlPr>
                            </m:dPr>
                            <m:e>
                              <m:r>
                                <a:rPr lang="en-US" altLang="ja-JP" sz="2800" i="1">
                                  <a:latin typeface="Cambria Math" panose="02040503050406030204" pitchFamily="18" charset="0"/>
                                </a:rPr>
                                <m:t>𝑥</m:t>
                              </m:r>
                              <m:r>
                                <a:rPr lang="en-US" altLang="ja-JP" sz="2800" i="1">
                                  <a:latin typeface="Cambria Math" panose="02040503050406030204" pitchFamily="18" charset="0"/>
                                </a:rPr>
                                <m:t>−</m:t>
                              </m:r>
                              <m:r>
                                <a:rPr lang="en-US" altLang="ja-JP" sz="2800" i="1">
                                  <a:latin typeface="Cambria Math" panose="02040503050406030204" pitchFamily="18" charset="0"/>
                                </a:rPr>
                                <m:t>𝑡</m:t>
                              </m:r>
                            </m:e>
                          </m:d>
                          <m:r>
                            <m:rPr>
                              <m:sty m:val="p"/>
                            </m:rPr>
                            <a:rPr lang="en-US" altLang="ja-JP" sz="2800">
                              <a:latin typeface="Cambria Math" panose="02040503050406030204" pitchFamily="18" charset="0"/>
                            </a:rPr>
                            <m:t>d</m:t>
                          </m:r>
                          <m:r>
                            <a:rPr lang="en-US" altLang="ja-JP" sz="2800" i="1">
                              <a:latin typeface="Cambria Math" panose="02040503050406030204" pitchFamily="18" charset="0"/>
                            </a:rPr>
                            <m:t>𝑡</m:t>
                          </m:r>
                        </m:e>
                      </m:nary>
                    </m:oMath>
                  </m:oMathPara>
                </a14:m>
                <a:endParaRPr lang="ja-JP" altLang="ja-JP" sz="2800" dirty="0"/>
              </a:p>
            </p:txBody>
          </p:sp>
        </mc:Choice>
        <mc:Fallback xmlns="">
          <p:sp>
            <p:nvSpPr>
              <p:cNvPr id="10" name="正方形/長方形 9"/>
              <p:cNvSpPr>
                <a:spLocks noRot="1" noChangeAspect="1" noMove="1" noResize="1" noEditPoints="1" noAdjustHandles="1" noChangeArrowheads="1" noChangeShapeType="1" noTextEdit="1"/>
              </p:cNvSpPr>
              <p:nvPr/>
            </p:nvSpPr>
            <p:spPr>
              <a:xfrm>
                <a:off x="703287" y="1403038"/>
                <a:ext cx="4335098" cy="1021946"/>
              </a:xfrm>
              <a:prstGeom prst="rect">
                <a:avLst/>
              </a:prstGeom>
              <a:blipFill>
                <a:blip r:embed="rId5"/>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970847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Deconvolution </a:t>
            </a:r>
            <a:endParaRPr kumimoji="1" lang="ja-JP" altLang="en-US" dirty="0"/>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3</a:t>
            </a:fld>
            <a:endParaRPr lang="ja-JP" altLang="en-US"/>
          </a:p>
        </p:txBody>
      </p:sp>
      <p:sp>
        <p:nvSpPr>
          <p:cNvPr id="7" name="右矢印 6"/>
          <p:cNvSpPr/>
          <p:nvPr/>
        </p:nvSpPr>
        <p:spPr>
          <a:xfrm>
            <a:off x="5753529" y="2851077"/>
            <a:ext cx="1140431" cy="10993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65078" y="5237791"/>
            <a:ext cx="5314275" cy="400110"/>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手振れ・焦点ずれによりボケ</a:t>
            </a:r>
            <a:r>
              <a:rPr kumimoji="1" lang="ja-JP" altLang="en-US" sz="2000" dirty="0" err="1">
                <a:latin typeface="メイリオ" panose="020B0604030504040204" pitchFamily="50" charset="-128"/>
                <a:ea typeface="メイリオ" panose="020B0604030504040204" pitchFamily="50" charset="-128"/>
                <a:cs typeface="メイリオ" panose="020B0604030504040204" pitchFamily="50" charset="-128"/>
              </a:rPr>
              <a:t>て</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しまった画像</a:t>
            </a:r>
          </a:p>
        </p:txBody>
      </p:sp>
      <p:sp>
        <p:nvSpPr>
          <p:cNvPr id="12" name="テキスト ボックス 11"/>
          <p:cNvSpPr txBox="1"/>
          <p:nvPr/>
        </p:nvSpPr>
        <p:spPr>
          <a:xfrm>
            <a:off x="6965878" y="5237791"/>
            <a:ext cx="2749471" cy="400110"/>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ボケのない画像を復元</a:t>
            </a:r>
          </a:p>
        </p:txBody>
      </p:sp>
      <p:sp>
        <p:nvSpPr>
          <p:cNvPr id="15" name="テキスト ボックス 14"/>
          <p:cNvSpPr txBox="1"/>
          <p:nvPr/>
        </p:nvSpPr>
        <p:spPr>
          <a:xfrm>
            <a:off x="533720" y="5865333"/>
            <a:ext cx="7622600" cy="400110"/>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ボケを引き起こした</a:t>
            </a:r>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点広がり関数</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既知ならば</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綺麗な復元が可能</a:t>
            </a:r>
          </a:p>
        </p:txBody>
      </p:sp>
      <p:sp>
        <p:nvSpPr>
          <p:cNvPr id="16" name="テキスト ボックス 15"/>
          <p:cNvSpPr txBox="1"/>
          <p:nvPr/>
        </p:nvSpPr>
        <p:spPr>
          <a:xfrm>
            <a:off x="533720" y="1163587"/>
            <a:ext cx="3262432" cy="400110"/>
          </a:xfrm>
          <a:prstGeom prst="rect">
            <a:avLst/>
          </a:prstGeom>
          <a:noFill/>
        </p:spPr>
        <p:txBody>
          <a:bodyPr wrap="non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線分状の点広がり関数の例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495" y="1696199"/>
            <a:ext cx="5120116" cy="3409090"/>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5878" y="1696199"/>
            <a:ext cx="5120116" cy="3409090"/>
          </a:xfrm>
          <a:prstGeom prst="rect">
            <a:avLst/>
          </a:prstGeom>
        </p:spPr>
      </p:pic>
    </p:spTree>
    <p:extLst>
      <p:ext uri="{BB962C8B-B14F-4D97-AF65-F5344CB8AC3E}">
        <p14:creationId xmlns:p14="http://schemas.microsoft.com/office/powerpoint/2010/main" val="331305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30</a:t>
            </a:fld>
            <a:endParaRPr lang="ja-JP" altLang="en-US"/>
          </a:p>
        </p:txBody>
      </p:sp>
      <p:sp>
        <p:nvSpPr>
          <p:cNvPr id="5" name="タイトル 1"/>
          <p:cNvSpPr>
            <a:spLocks noGrp="1"/>
          </p:cNvSpPr>
          <p:nvPr>
            <p:ph type="title"/>
          </p:nvPr>
        </p:nvSpPr>
        <p:spPr>
          <a:xfrm>
            <a:off x="457199" y="283483"/>
            <a:ext cx="11473211" cy="733270"/>
          </a:xfrm>
        </p:spPr>
        <p:txBody>
          <a:bodyPr>
            <a:normAutofit/>
          </a:bodyPr>
          <a:lstStyle/>
          <a:p>
            <a:r>
              <a:rPr lang="ja-JP" altLang="en-US" sz="3200" dirty="0"/>
              <a:t>畳み込み積分のフーリエ変換（導出）</a:t>
            </a:r>
            <a:endParaRPr kumimoji="1" lang="ja-JP" altLang="en-US" sz="3200" dirty="0"/>
          </a:p>
        </p:txBody>
      </p:sp>
      <mc:AlternateContent xmlns:mc="http://schemas.openxmlformats.org/markup-compatibility/2006" xmlns:a14="http://schemas.microsoft.com/office/drawing/2010/main">
        <mc:Choice Requires="a14">
          <p:sp>
            <p:nvSpPr>
              <p:cNvPr id="7" name="正方形/長方形 6"/>
              <p:cNvSpPr/>
              <p:nvPr/>
            </p:nvSpPr>
            <p:spPr>
              <a:xfrm>
                <a:off x="526498" y="1166334"/>
                <a:ext cx="3744936" cy="8891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2400" i="1">
                          <a:latin typeface="Cambria Math" panose="02040503050406030204" pitchFamily="18" charset="0"/>
                        </a:rPr>
                        <m:t>h</m:t>
                      </m:r>
                      <m:d>
                        <m:dPr>
                          <m:ctrlPr>
                            <a:rPr lang="ja-JP" altLang="en-US" sz="2400" i="1">
                              <a:latin typeface="Cambria Math" panose="02040503050406030204" pitchFamily="18" charset="0"/>
                            </a:rPr>
                          </m:ctrlPr>
                        </m:dPr>
                        <m:e>
                          <m:r>
                            <a:rPr lang="ja-JP" altLang="en-US" sz="2400" i="1">
                              <a:latin typeface="Cambria Math" panose="02040503050406030204" pitchFamily="18" charset="0"/>
                            </a:rPr>
                            <m:t>𝑥</m:t>
                          </m:r>
                        </m:e>
                      </m:d>
                      <m:r>
                        <a:rPr lang="ja-JP" altLang="en-US" sz="2400" i="0">
                          <a:latin typeface="Cambria Math" panose="02040503050406030204" pitchFamily="18" charset="0"/>
                        </a:rPr>
                        <m:t>=</m:t>
                      </m:r>
                      <m:nary>
                        <m:naryPr>
                          <m:limLoc m:val="subSup"/>
                          <m:ctrlPr>
                            <a:rPr lang="ja-JP" altLang="en-US" sz="2400" i="1">
                              <a:latin typeface="Cambria Math" panose="02040503050406030204" pitchFamily="18" charset="0"/>
                            </a:rPr>
                          </m:ctrlPr>
                        </m:naryPr>
                        <m:sub>
                          <m:r>
                            <a:rPr lang="ja-JP" altLang="en-US" sz="2400" i="0">
                              <a:latin typeface="Cambria Math" panose="02040503050406030204" pitchFamily="18" charset="0"/>
                            </a:rPr>
                            <m:t>−∞</m:t>
                          </m:r>
                        </m:sub>
                        <m:sup>
                          <m:r>
                            <a:rPr lang="ja-JP" altLang="en-US" sz="2400" i="0">
                              <a:latin typeface="Cambria Math" panose="02040503050406030204" pitchFamily="18" charset="0"/>
                            </a:rPr>
                            <m:t>∞</m:t>
                          </m:r>
                        </m:sup>
                        <m:e>
                          <m:r>
                            <a:rPr lang="ja-JP" altLang="en-US" sz="2400" i="1">
                              <a:latin typeface="Cambria Math" panose="02040503050406030204" pitchFamily="18" charset="0"/>
                            </a:rPr>
                            <m:t>𝑓</m:t>
                          </m:r>
                          <m:d>
                            <m:dPr>
                              <m:ctrlPr>
                                <a:rPr lang="ja-JP" altLang="en-US" sz="2400" i="1">
                                  <a:latin typeface="Cambria Math" panose="02040503050406030204" pitchFamily="18" charset="0"/>
                                </a:rPr>
                              </m:ctrlPr>
                            </m:dPr>
                            <m:e>
                              <m:r>
                                <a:rPr lang="ja-JP" altLang="en-US" sz="2400" i="1">
                                  <a:latin typeface="Cambria Math" panose="02040503050406030204" pitchFamily="18" charset="0"/>
                                </a:rPr>
                                <m:t>𝑥</m:t>
                              </m:r>
                              <m:r>
                                <a:rPr lang="ja-JP" altLang="en-US" sz="2400" i="0">
                                  <a:latin typeface="Cambria Math" panose="02040503050406030204" pitchFamily="18" charset="0"/>
                                </a:rPr>
                                <m:t>−</m:t>
                              </m:r>
                              <m:r>
                                <a:rPr lang="ja-JP" altLang="en-US" sz="2400" i="1">
                                  <a:latin typeface="Cambria Math" panose="02040503050406030204" pitchFamily="18" charset="0"/>
                                </a:rPr>
                                <m:t>𝑡</m:t>
                              </m:r>
                            </m:e>
                          </m:d>
                          <m:r>
                            <a:rPr lang="ja-JP" altLang="en-US" sz="2400" i="1">
                              <a:latin typeface="Cambria Math" panose="02040503050406030204" pitchFamily="18" charset="0"/>
                            </a:rPr>
                            <m:t>𝑔</m:t>
                          </m:r>
                          <m:d>
                            <m:dPr>
                              <m:ctrlPr>
                                <a:rPr lang="ja-JP" altLang="en-US" sz="2400" i="1">
                                  <a:latin typeface="Cambria Math" panose="02040503050406030204" pitchFamily="18" charset="0"/>
                                </a:rPr>
                              </m:ctrlPr>
                            </m:dPr>
                            <m:e>
                              <m:r>
                                <a:rPr lang="ja-JP" altLang="en-US" sz="2400" i="1">
                                  <a:latin typeface="Cambria Math" panose="02040503050406030204" pitchFamily="18" charset="0"/>
                                </a:rPr>
                                <m:t>𝑡</m:t>
                              </m:r>
                            </m:e>
                          </m:d>
                          <m:r>
                            <m:rPr>
                              <m:sty m:val="p"/>
                            </m:rPr>
                            <a:rPr lang="ja-JP" altLang="en-US" sz="2400" i="0">
                              <a:latin typeface="Cambria Math" panose="02040503050406030204" pitchFamily="18" charset="0"/>
                            </a:rPr>
                            <m:t>d</m:t>
                          </m:r>
                          <m:r>
                            <a:rPr lang="ja-JP" altLang="en-US" sz="2400" i="1">
                              <a:latin typeface="Cambria Math" panose="02040503050406030204" pitchFamily="18" charset="0"/>
                            </a:rPr>
                            <m:t>𝑡</m:t>
                          </m:r>
                        </m:e>
                      </m:nary>
                    </m:oMath>
                  </m:oMathPara>
                </a14:m>
                <a:endParaRPr lang="ja-JP" altLang="en-US" sz="2400" dirty="0"/>
              </a:p>
            </p:txBody>
          </p:sp>
        </mc:Choice>
        <mc:Fallback xmlns="">
          <p:sp>
            <p:nvSpPr>
              <p:cNvPr id="7" name="正方形/長方形 6"/>
              <p:cNvSpPr>
                <a:spLocks noRot="1" noChangeAspect="1" noMove="1" noResize="1" noEditPoints="1" noAdjustHandles="1" noChangeArrowheads="1" noChangeShapeType="1" noTextEdit="1"/>
              </p:cNvSpPr>
              <p:nvPr/>
            </p:nvSpPr>
            <p:spPr>
              <a:xfrm>
                <a:off x="526498" y="1166334"/>
                <a:ext cx="3744936" cy="889154"/>
              </a:xfrm>
              <a:prstGeom prst="rect">
                <a:avLst/>
              </a:prstGeom>
              <a:blipFill rotWithShape="0">
                <a:blip r:embed="rId2"/>
                <a:stretch>
                  <a:fillRect/>
                </a:stretch>
              </a:blipFill>
            </p:spPr>
            <p:txBody>
              <a:bodyPr/>
              <a:lstStyle/>
              <a:p>
                <a:r>
                  <a:rPr lang="ja-JP" altLang="en-US">
                    <a:noFill/>
                  </a:rPr>
                  <a:t> </a:t>
                </a:r>
              </a:p>
            </p:txBody>
          </p:sp>
        </mc:Fallback>
      </mc:AlternateContent>
      <p:sp>
        <p:nvSpPr>
          <p:cNvPr id="8" name="正方形/長方形 7"/>
          <p:cNvSpPr/>
          <p:nvPr/>
        </p:nvSpPr>
        <p:spPr>
          <a:xfrm>
            <a:off x="4457454" y="1416868"/>
            <a:ext cx="2717411" cy="400110"/>
          </a:xfrm>
          <a:prstGeom prst="rect">
            <a:avLst/>
          </a:prstGeom>
        </p:spPr>
        <p:txBody>
          <a:bodyPr wrap="none">
            <a:spAutoFit/>
          </a:bodyPr>
          <a:lstStyle/>
          <a:p>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畳み込み積分の定義</a:t>
            </a:r>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9" name="正方形/長方形 8"/>
              <p:cNvSpPr/>
              <p:nvPr/>
            </p:nvSpPr>
            <p:spPr>
              <a:xfrm>
                <a:off x="444265" y="2068359"/>
                <a:ext cx="5061065" cy="7838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2000" i="1">
                          <a:latin typeface="Cambria Math" panose="02040503050406030204" pitchFamily="18" charset="0"/>
                        </a:rPr>
                        <m:t>𝐻</m:t>
                      </m:r>
                      <m:d>
                        <m:dPr>
                          <m:ctrlPr>
                            <a:rPr lang="ja-JP" altLang="en-US" sz="2000" i="1">
                              <a:latin typeface="Cambria Math" panose="02040503050406030204" pitchFamily="18" charset="0"/>
                            </a:rPr>
                          </m:ctrlPr>
                        </m:dPr>
                        <m:e>
                          <m:r>
                            <a:rPr lang="ja-JP" altLang="en-US" sz="2000" i="1">
                              <a:latin typeface="Cambria Math" panose="02040503050406030204" pitchFamily="18" charset="0"/>
                            </a:rPr>
                            <m:t>𝜔</m:t>
                          </m:r>
                        </m:e>
                      </m:d>
                      <m:r>
                        <a:rPr lang="ja-JP" altLang="en-US" sz="2000" i="0">
                          <a:latin typeface="Cambria Math" panose="02040503050406030204" pitchFamily="18" charset="0"/>
                        </a:rPr>
                        <m:t>=</m:t>
                      </m:r>
                      <m:nary>
                        <m:naryPr>
                          <m:limLoc m:val="subSup"/>
                          <m:ctrlPr>
                            <a:rPr lang="ja-JP" altLang="en-US" sz="2000" i="1">
                              <a:latin typeface="Cambria Math" panose="02040503050406030204" pitchFamily="18" charset="0"/>
                            </a:rPr>
                          </m:ctrlPr>
                        </m:naryPr>
                        <m:sub>
                          <m:r>
                            <a:rPr lang="ja-JP" altLang="en-US" sz="2000" i="0">
                              <a:latin typeface="Cambria Math" panose="02040503050406030204" pitchFamily="18" charset="0"/>
                            </a:rPr>
                            <m:t>−∞</m:t>
                          </m:r>
                        </m:sub>
                        <m:sup>
                          <m:r>
                            <a:rPr lang="ja-JP" altLang="en-US" sz="2000" i="0">
                              <a:latin typeface="Cambria Math" panose="02040503050406030204" pitchFamily="18" charset="0"/>
                            </a:rPr>
                            <m:t>∞</m:t>
                          </m:r>
                        </m:sup>
                        <m:e>
                          <m:d>
                            <m:dPr>
                              <m:ctrlPr>
                                <a:rPr lang="ja-JP" altLang="en-US" sz="2000" i="1">
                                  <a:latin typeface="Cambria Math" panose="02040503050406030204" pitchFamily="18" charset="0"/>
                                </a:rPr>
                              </m:ctrlPr>
                            </m:dPr>
                            <m:e>
                              <m:nary>
                                <m:naryPr>
                                  <m:limLoc m:val="subSup"/>
                                  <m:ctrlPr>
                                    <a:rPr lang="ja-JP" altLang="en-US" sz="2000" i="1">
                                      <a:latin typeface="Cambria Math" panose="02040503050406030204" pitchFamily="18" charset="0"/>
                                    </a:rPr>
                                  </m:ctrlPr>
                                </m:naryPr>
                                <m:sub>
                                  <m:r>
                                    <a:rPr lang="ja-JP" altLang="en-US" sz="2000" i="0">
                                      <a:latin typeface="Cambria Math" panose="02040503050406030204" pitchFamily="18" charset="0"/>
                                    </a:rPr>
                                    <m:t>−∞</m:t>
                                  </m:r>
                                </m:sub>
                                <m:sup>
                                  <m:r>
                                    <a:rPr lang="ja-JP" altLang="en-US" sz="2000" i="0">
                                      <a:latin typeface="Cambria Math" panose="02040503050406030204" pitchFamily="18" charset="0"/>
                                    </a:rPr>
                                    <m:t>∞</m:t>
                                  </m:r>
                                </m:sup>
                                <m:e>
                                  <m:r>
                                    <a:rPr lang="ja-JP" altLang="en-US" sz="2000" i="1">
                                      <a:latin typeface="Cambria Math" panose="02040503050406030204" pitchFamily="18" charset="0"/>
                                    </a:rPr>
                                    <m:t>𝑓</m:t>
                                  </m:r>
                                  <m:d>
                                    <m:dPr>
                                      <m:ctrlPr>
                                        <a:rPr lang="ja-JP" altLang="en-US" sz="2000" i="1">
                                          <a:latin typeface="Cambria Math" panose="02040503050406030204" pitchFamily="18" charset="0"/>
                                        </a:rPr>
                                      </m:ctrlPr>
                                    </m:dPr>
                                    <m:e>
                                      <m:r>
                                        <a:rPr lang="ja-JP" altLang="en-US" sz="2000" i="1">
                                          <a:latin typeface="Cambria Math" panose="02040503050406030204" pitchFamily="18" charset="0"/>
                                        </a:rPr>
                                        <m:t>𝑥</m:t>
                                      </m:r>
                                      <m:r>
                                        <a:rPr lang="ja-JP" altLang="en-US" sz="2000" i="0">
                                          <a:latin typeface="Cambria Math" panose="02040503050406030204" pitchFamily="18" charset="0"/>
                                        </a:rPr>
                                        <m:t>−</m:t>
                                      </m:r>
                                      <m:r>
                                        <a:rPr lang="ja-JP" altLang="en-US" sz="2000" i="1">
                                          <a:latin typeface="Cambria Math" panose="02040503050406030204" pitchFamily="18" charset="0"/>
                                        </a:rPr>
                                        <m:t>𝑡</m:t>
                                      </m:r>
                                    </m:e>
                                  </m:d>
                                  <m:r>
                                    <a:rPr lang="ja-JP" altLang="en-US" sz="2000" i="1">
                                      <a:latin typeface="Cambria Math" panose="02040503050406030204" pitchFamily="18" charset="0"/>
                                    </a:rPr>
                                    <m:t>𝑔</m:t>
                                  </m:r>
                                  <m:d>
                                    <m:dPr>
                                      <m:ctrlPr>
                                        <a:rPr lang="ja-JP" altLang="en-US" sz="2000" i="1">
                                          <a:latin typeface="Cambria Math" panose="02040503050406030204" pitchFamily="18" charset="0"/>
                                        </a:rPr>
                                      </m:ctrlPr>
                                    </m:dPr>
                                    <m:e>
                                      <m:r>
                                        <a:rPr lang="ja-JP" altLang="en-US" sz="2000" i="1">
                                          <a:latin typeface="Cambria Math" panose="02040503050406030204" pitchFamily="18" charset="0"/>
                                        </a:rPr>
                                        <m:t>𝑡</m:t>
                                      </m:r>
                                    </m:e>
                                  </m:d>
                                  <m:r>
                                    <m:rPr>
                                      <m:sty m:val="p"/>
                                    </m:rPr>
                                    <a:rPr lang="ja-JP" altLang="en-US" sz="2000" i="0">
                                      <a:latin typeface="Cambria Math" panose="02040503050406030204" pitchFamily="18" charset="0"/>
                                    </a:rPr>
                                    <m:t>d</m:t>
                                  </m:r>
                                  <m:r>
                                    <a:rPr lang="ja-JP" altLang="en-US" sz="2000" i="1">
                                      <a:latin typeface="Cambria Math" panose="02040503050406030204" pitchFamily="18" charset="0"/>
                                    </a:rPr>
                                    <m:t>𝑡</m:t>
                                  </m:r>
                                  <m:r>
                                    <a:rPr lang="ja-JP" altLang="en-US" sz="2000" i="0">
                                      <a:latin typeface="Cambria Math" panose="02040503050406030204" pitchFamily="18" charset="0"/>
                                    </a:rPr>
                                    <m:t> </m:t>
                                  </m:r>
                                </m:e>
                              </m:nary>
                            </m:e>
                          </m:d>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𝑒</m:t>
                              </m:r>
                            </m:e>
                            <m:sup>
                              <m:r>
                                <a:rPr lang="ja-JP" altLang="en-US" sz="2000" i="0">
                                  <a:latin typeface="Cambria Math" panose="02040503050406030204" pitchFamily="18" charset="0"/>
                                </a:rPr>
                                <m:t>−</m:t>
                              </m:r>
                              <m:r>
                                <a:rPr lang="ja-JP" altLang="en-US" sz="2000" i="1">
                                  <a:latin typeface="Cambria Math" panose="02040503050406030204" pitchFamily="18" charset="0"/>
                                </a:rPr>
                                <m:t>𝑖𝑥</m:t>
                              </m:r>
                              <m:r>
                                <a:rPr lang="ja-JP" altLang="en-US" sz="2000" i="1">
                                  <a:latin typeface="Cambria Math" panose="02040503050406030204" pitchFamily="18" charset="0"/>
                                </a:rPr>
                                <m:t>𝜔</m:t>
                              </m:r>
                            </m:sup>
                          </m:sSup>
                        </m:e>
                      </m:nary>
                      <m:r>
                        <a:rPr lang="ja-JP" altLang="en-US" sz="2000" i="1">
                          <a:latin typeface="Cambria Math" panose="02040503050406030204" pitchFamily="18" charset="0"/>
                        </a:rPr>
                        <m:t>𝑑𝑥</m:t>
                      </m:r>
                    </m:oMath>
                  </m:oMathPara>
                </a14:m>
                <a:endParaRPr lang="ja-JP" altLang="en-US" sz="2000" dirty="0"/>
              </a:p>
            </p:txBody>
          </p:sp>
        </mc:Choice>
        <mc:Fallback xmlns="">
          <p:sp>
            <p:nvSpPr>
              <p:cNvPr id="9" name="正方形/長方形 8"/>
              <p:cNvSpPr>
                <a:spLocks noRot="1" noChangeAspect="1" noMove="1" noResize="1" noEditPoints="1" noAdjustHandles="1" noChangeArrowheads="1" noChangeShapeType="1" noTextEdit="1"/>
              </p:cNvSpPr>
              <p:nvPr/>
            </p:nvSpPr>
            <p:spPr>
              <a:xfrm>
                <a:off x="444265" y="2068359"/>
                <a:ext cx="5061065" cy="783869"/>
              </a:xfrm>
              <a:prstGeom prst="rect">
                <a:avLst/>
              </a:prstGeom>
              <a:blipFill rotWithShape="0">
                <a:blip r:embed="rId3"/>
                <a:stretch>
                  <a:fillRect/>
                </a:stretch>
              </a:blipFill>
            </p:spPr>
            <p:txBody>
              <a:bodyPr/>
              <a:lstStyle/>
              <a:p>
                <a:r>
                  <a:rPr lang="ja-JP" altLang="en-US">
                    <a:noFill/>
                  </a:rPr>
                  <a:t> </a:t>
                </a:r>
              </a:p>
            </p:txBody>
          </p:sp>
        </mc:Fallback>
      </mc:AlternateContent>
      <p:sp>
        <p:nvSpPr>
          <p:cNvPr id="10" name="正方形/長方形 9"/>
          <p:cNvSpPr/>
          <p:nvPr/>
        </p:nvSpPr>
        <p:spPr>
          <a:xfrm>
            <a:off x="5460754" y="2267768"/>
            <a:ext cx="2363147" cy="400110"/>
          </a:xfrm>
          <a:prstGeom prst="rect">
            <a:avLst/>
          </a:prstGeom>
        </p:spPr>
        <p:txBody>
          <a:bodyPr wrap="none">
            <a:spAutoFit/>
          </a:bodyPr>
          <a:lstStyle/>
          <a:p>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(h</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をフーリエ変換</a:t>
            </a:r>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11" name="正方形/長方形 10"/>
              <p:cNvSpPr/>
              <p:nvPr/>
            </p:nvSpPr>
            <p:spPr>
              <a:xfrm>
                <a:off x="1043706" y="2944334"/>
                <a:ext cx="4041619" cy="7564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2000">
                          <a:latin typeface="Cambria Math" panose="02040503050406030204" pitchFamily="18" charset="0"/>
                        </a:rPr>
                        <m:t>=</m:t>
                      </m:r>
                      <m:nary>
                        <m:naryPr>
                          <m:limLoc m:val="subSup"/>
                          <m:ctrlPr>
                            <a:rPr lang="ja-JP" altLang="en-US" sz="2000" i="1">
                              <a:latin typeface="Cambria Math" panose="02040503050406030204" pitchFamily="18" charset="0"/>
                            </a:rPr>
                          </m:ctrlPr>
                        </m:naryPr>
                        <m:sub>
                          <m:r>
                            <a:rPr lang="ja-JP" altLang="en-US" sz="2000" i="0">
                              <a:latin typeface="Cambria Math" panose="02040503050406030204" pitchFamily="18" charset="0"/>
                            </a:rPr>
                            <m:t>−∞</m:t>
                          </m:r>
                        </m:sub>
                        <m:sup>
                          <m:r>
                            <a:rPr lang="ja-JP" altLang="en-US" sz="2000" i="0">
                              <a:latin typeface="Cambria Math" panose="02040503050406030204" pitchFamily="18" charset="0"/>
                            </a:rPr>
                            <m:t>∞</m:t>
                          </m:r>
                        </m:sup>
                        <m:e>
                          <m:nary>
                            <m:naryPr>
                              <m:limLoc m:val="subSup"/>
                              <m:ctrlPr>
                                <a:rPr lang="ja-JP" altLang="en-US" sz="2000" i="1">
                                  <a:latin typeface="Cambria Math" panose="02040503050406030204" pitchFamily="18" charset="0"/>
                                </a:rPr>
                              </m:ctrlPr>
                            </m:naryPr>
                            <m:sub>
                              <m:r>
                                <a:rPr lang="ja-JP" altLang="en-US" sz="2000" i="0">
                                  <a:latin typeface="Cambria Math" panose="02040503050406030204" pitchFamily="18" charset="0"/>
                                </a:rPr>
                                <m:t>−∞</m:t>
                              </m:r>
                            </m:sub>
                            <m:sup>
                              <m:r>
                                <a:rPr lang="ja-JP" altLang="en-US" sz="2000" i="0">
                                  <a:latin typeface="Cambria Math" panose="02040503050406030204" pitchFamily="18" charset="0"/>
                                </a:rPr>
                                <m:t>∞</m:t>
                              </m:r>
                            </m:sup>
                            <m:e>
                              <m:r>
                                <a:rPr lang="ja-JP" altLang="en-US" sz="2000" i="1">
                                  <a:latin typeface="Cambria Math" panose="02040503050406030204" pitchFamily="18" charset="0"/>
                                </a:rPr>
                                <m:t>𝑓</m:t>
                              </m:r>
                              <m:d>
                                <m:dPr>
                                  <m:ctrlPr>
                                    <a:rPr lang="ja-JP" altLang="en-US" sz="2000" i="1">
                                      <a:latin typeface="Cambria Math" panose="02040503050406030204" pitchFamily="18" charset="0"/>
                                    </a:rPr>
                                  </m:ctrlPr>
                                </m:dPr>
                                <m:e>
                                  <m:r>
                                    <a:rPr lang="ja-JP" altLang="en-US" sz="2000" i="1">
                                      <a:latin typeface="Cambria Math" panose="02040503050406030204" pitchFamily="18" charset="0"/>
                                    </a:rPr>
                                    <m:t>𝑥</m:t>
                                  </m:r>
                                  <m:r>
                                    <a:rPr lang="ja-JP" altLang="en-US" sz="2000" i="0">
                                      <a:latin typeface="Cambria Math" panose="02040503050406030204" pitchFamily="18" charset="0"/>
                                    </a:rPr>
                                    <m:t>−</m:t>
                                  </m:r>
                                  <m:r>
                                    <a:rPr lang="ja-JP" altLang="en-US" sz="2000" i="1">
                                      <a:latin typeface="Cambria Math" panose="02040503050406030204" pitchFamily="18" charset="0"/>
                                    </a:rPr>
                                    <m:t>𝑡</m:t>
                                  </m:r>
                                </m:e>
                              </m:d>
                              <m:r>
                                <a:rPr lang="ja-JP" altLang="en-US" sz="2000" i="1">
                                  <a:latin typeface="Cambria Math" panose="02040503050406030204" pitchFamily="18" charset="0"/>
                                </a:rPr>
                                <m:t>𝑔</m:t>
                              </m:r>
                              <m:d>
                                <m:dPr>
                                  <m:ctrlPr>
                                    <a:rPr lang="ja-JP" altLang="en-US" sz="2000" i="1">
                                      <a:latin typeface="Cambria Math" panose="02040503050406030204" pitchFamily="18" charset="0"/>
                                    </a:rPr>
                                  </m:ctrlPr>
                                </m:dPr>
                                <m:e>
                                  <m:r>
                                    <a:rPr lang="ja-JP" altLang="en-US" sz="2000" i="1">
                                      <a:latin typeface="Cambria Math" panose="02040503050406030204" pitchFamily="18" charset="0"/>
                                    </a:rPr>
                                    <m:t>𝑡</m:t>
                                  </m:r>
                                </m:e>
                              </m:d>
                            </m:e>
                          </m:nary>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𝑒</m:t>
                              </m:r>
                            </m:e>
                            <m:sup>
                              <m:r>
                                <a:rPr lang="ja-JP" altLang="en-US" sz="2000" i="0">
                                  <a:latin typeface="Cambria Math" panose="02040503050406030204" pitchFamily="18" charset="0"/>
                                </a:rPr>
                                <m:t>−</m:t>
                              </m:r>
                              <m:r>
                                <a:rPr lang="ja-JP" altLang="en-US" sz="2000" i="1">
                                  <a:latin typeface="Cambria Math" panose="02040503050406030204" pitchFamily="18" charset="0"/>
                                </a:rPr>
                                <m:t>𝑖𝑥</m:t>
                              </m:r>
                              <m:r>
                                <a:rPr lang="ja-JP" altLang="en-US" sz="2000" i="1">
                                  <a:latin typeface="Cambria Math" panose="02040503050406030204" pitchFamily="18" charset="0"/>
                                </a:rPr>
                                <m:t>𝜔</m:t>
                              </m:r>
                            </m:sup>
                          </m:sSup>
                        </m:e>
                      </m:nary>
                      <m:r>
                        <a:rPr lang="ja-JP" altLang="en-US" sz="2000" i="1">
                          <a:latin typeface="Cambria Math" panose="02040503050406030204" pitchFamily="18" charset="0"/>
                        </a:rPr>
                        <m:t>𝑑𝑡𝑑𝑥</m:t>
                      </m:r>
                    </m:oMath>
                  </m:oMathPara>
                </a14:m>
                <a:endParaRPr lang="ja-JP" altLang="en-US" sz="2000" dirty="0"/>
              </a:p>
            </p:txBody>
          </p:sp>
        </mc:Choice>
        <mc:Fallback xmlns="">
          <p:sp>
            <p:nvSpPr>
              <p:cNvPr id="11" name="正方形/長方形 10"/>
              <p:cNvSpPr>
                <a:spLocks noRot="1" noChangeAspect="1" noMove="1" noResize="1" noEditPoints="1" noAdjustHandles="1" noChangeArrowheads="1" noChangeShapeType="1" noTextEdit="1"/>
              </p:cNvSpPr>
              <p:nvPr/>
            </p:nvSpPr>
            <p:spPr>
              <a:xfrm>
                <a:off x="1043706" y="2944334"/>
                <a:ext cx="4041619" cy="756426"/>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p:cNvSpPr/>
              <p:nvPr/>
            </p:nvSpPr>
            <p:spPr>
              <a:xfrm>
                <a:off x="1035097" y="3833334"/>
                <a:ext cx="5022657" cy="7564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2000">
                          <a:latin typeface="Cambria Math" panose="02040503050406030204" pitchFamily="18" charset="0"/>
                        </a:rPr>
                        <m:t>=</m:t>
                      </m:r>
                      <m:nary>
                        <m:naryPr>
                          <m:limLoc m:val="subSup"/>
                          <m:ctrlPr>
                            <a:rPr lang="ja-JP" altLang="en-US" sz="2000" i="1">
                              <a:latin typeface="Cambria Math" panose="02040503050406030204" pitchFamily="18" charset="0"/>
                            </a:rPr>
                          </m:ctrlPr>
                        </m:naryPr>
                        <m:sub>
                          <m:r>
                            <a:rPr lang="ja-JP" altLang="en-US" sz="2000" i="0">
                              <a:latin typeface="Cambria Math" panose="02040503050406030204" pitchFamily="18" charset="0"/>
                            </a:rPr>
                            <m:t>−∞</m:t>
                          </m:r>
                        </m:sub>
                        <m:sup>
                          <m:r>
                            <a:rPr lang="ja-JP" altLang="en-US" sz="2000" i="0">
                              <a:latin typeface="Cambria Math" panose="02040503050406030204" pitchFamily="18" charset="0"/>
                            </a:rPr>
                            <m:t>∞</m:t>
                          </m:r>
                        </m:sup>
                        <m:e>
                          <m:nary>
                            <m:naryPr>
                              <m:limLoc m:val="subSup"/>
                              <m:ctrlPr>
                                <a:rPr lang="ja-JP" altLang="en-US" sz="2000" i="1">
                                  <a:latin typeface="Cambria Math" panose="02040503050406030204" pitchFamily="18" charset="0"/>
                                </a:rPr>
                              </m:ctrlPr>
                            </m:naryPr>
                            <m:sub>
                              <m:r>
                                <a:rPr lang="ja-JP" altLang="en-US" sz="2000" i="0">
                                  <a:latin typeface="Cambria Math" panose="02040503050406030204" pitchFamily="18" charset="0"/>
                                </a:rPr>
                                <m:t>−∞</m:t>
                              </m:r>
                            </m:sub>
                            <m:sup>
                              <m:r>
                                <a:rPr lang="ja-JP" altLang="en-US" sz="2000" i="0">
                                  <a:latin typeface="Cambria Math" panose="02040503050406030204" pitchFamily="18" charset="0"/>
                                </a:rPr>
                                <m:t>∞</m:t>
                              </m:r>
                            </m:sup>
                            <m:e>
                              <m:r>
                                <a:rPr lang="ja-JP" altLang="en-US" sz="2000" i="1">
                                  <a:latin typeface="Cambria Math" panose="02040503050406030204" pitchFamily="18" charset="0"/>
                                </a:rPr>
                                <m:t>𝑓</m:t>
                              </m:r>
                              <m:d>
                                <m:dPr>
                                  <m:ctrlPr>
                                    <a:rPr lang="ja-JP" altLang="en-US" sz="2000" i="1">
                                      <a:latin typeface="Cambria Math" panose="02040503050406030204" pitchFamily="18" charset="0"/>
                                    </a:rPr>
                                  </m:ctrlPr>
                                </m:dPr>
                                <m:e>
                                  <m:r>
                                    <a:rPr lang="ja-JP" altLang="en-US" sz="2000" i="1">
                                      <a:latin typeface="Cambria Math" panose="02040503050406030204" pitchFamily="18" charset="0"/>
                                    </a:rPr>
                                    <m:t>𝑥</m:t>
                                  </m:r>
                                  <m:r>
                                    <a:rPr lang="ja-JP" altLang="en-US" sz="2000" i="0">
                                      <a:latin typeface="Cambria Math" panose="02040503050406030204" pitchFamily="18" charset="0"/>
                                    </a:rPr>
                                    <m:t>−</m:t>
                                  </m:r>
                                  <m:r>
                                    <a:rPr lang="ja-JP" altLang="en-US" sz="2000" i="1">
                                      <a:latin typeface="Cambria Math" panose="02040503050406030204" pitchFamily="18" charset="0"/>
                                    </a:rPr>
                                    <m:t>𝑡</m:t>
                                  </m:r>
                                </m:e>
                              </m:d>
                              <m:r>
                                <a:rPr lang="ja-JP" altLang="en-US" sz="2000" i="1">
                                  <a:latin typeface="Cambria Math" panose="02040503050406030204" pitchFamily="18" charset="0"/>
                                </a:rPr>
                                <m:t>𝑔</m:t>
                              </m:r>
                              <m:d>
                                <m:dPr>
                                  <m:ctrlPr>
                                    <a:rPr lang="ja-JP" altLang="en-US" sz="2000" i="1">
                                      <a:latin typeface="Cambria Math" panose="02040503050406030204" pitchFamily="18" charset="0"/>
                                    </a:rPr>
                                  </m:ctrlPr>
                                </m:dPr>
                                <m:e>
                                  <m:r>
                                    <a:rPr lang="ja-JP" altLang="en-US" sz="2000" i="1">
                                      <a:latin typeface="Cambria Math" panose="02040503050406030204" pitchFamily="18" charset="0"/>
                                    </a:rPr>
                                    <m:t>𝑡</m:t>
                                  </m:r>
                                </m:e>
                              </m:d>
                            </m:e>
                          </m:nary>
                          <m:sSup>
                            <m:sSupPr>
                              <m:ctrlPr>
                                <a:rPr lang="ja-JP" altLang="en-US" sz="2000" i="1" smtClean="0">
                                  <a:solidFill>
                                    <a:srgbClr val="0070C0"/>
                                  </a:solidFill>
                                  <a:latin typeface="Cambria Math" panose="02040503050406030204" pitchFamily="18" charset="0"/>
                                </a:rPr>
                              </m:ctrlPr>
                            </m:sSupPr>
                            <m:e>
                              <m:r>
                                <a:rPr lang="ja-JP" altLang="en-US" sz="2000" i="1">
                                  <a:solidFill>
                                    <a:srgbClr val="0070C0"/>
                                  </a:solidFill>
                                  <a:latin typeface="Cambria Math" panose="02040503050406030204" pitchFamily="18" charset="0"/>
                                </a:rPr>
                                <m:t>𝑒</m:t>
                              </m:r>
                            </m:e>
                            <m:sup>
                              <m:r>
                                <a:rPr lang="ja-JP" altLang="en-US" sz="2000" i="0">
                                  <a:solidFill>
                                    <a:srgbClr val="0070C0"/>
                                  </a:solidFill>
                                  <a:latin typeface="Cambria Math" panose="02040503050406030204" pitchFamily="18" charset="0"/>
                                </a:rPr>
                                <m:t>−</m:t>
                              </m:r>
                              <m:r>
                                <a:rPr lang="ja-JP" altLang="en-US" sz="2000" i="1">
                                  <a:solidFill>
                                    <a:srgbClr val="0070C0"/>
                                  </a:solidFill>
                                  <a:latin typeface="Cambria Math" panose="02040503050406030204" pitchFamily="18" charset="0"/>
                                </a:rPr>
                                <m:t>𝑖</m:t>
                              </m:r>
                              <m:d>
                                <m:dPr>
                                  <m:ctrlPr>
                                    <a:rPr lang="ja-JP" altLang="en-US" sz="2000" i="1">
                                      <a:solidFill>
                                        <a:srgbClr val="0070C0"/>
                                      </a:solidFill>
                                      <a:latin typeface="Cambria Math" panose="02040503050406030204" pitchFamily="18" charset="0"/>
                                    </a:rPr>
                                  </m:ctrlPr>
                                </m:dPr>
                                <m:e>
                                  <m:r>
                                    <a:rPr lang="ja-JP" altLang="en-US" sz="2000" i="1">
                                      <a:solidFill>
                                        <a:srgbClr val="0070C0"/>
                                      </a:solidFill>
                                      <a:latin typeface="Cambria Math" panose="02040503050406030204" pitchFamily="18" charset="0"/>
                                    </a:rPr>
                                    <m:t>𝑥</m:t>
                                  </m:r>
                                  <m:r>
                                    <a:rPr lang="ja-JP" altLang="en-US" sz="2000" i="0">
                                      <a:solidFill>
                                        <a:srgbClr val="0070C0"/>
                                      </a:solidFill>
                                      <a:latin typeface="Cambria Math" panose="02040503050406030204" pitchFamily="18" charset="0"/>
                                    </a:rPr>
                                    <m:t>−</m:t>
                                  </m:r>
                                  <m:r>
                                    <a:rPr lang="ja-JP" altLang="en-US" sz="2000" i="1">
                                      <a:solidFill>
                                        <a:srgbClr val="0070C0"/>
                                      </a:solidFill>
                                      <a:latin typeface="Cambria Math" panose="02040503050406030204" pitchFamily="18" charset="0"/>
                                    </a:rPr>
                                    <m:t>𝑡</m:t>
                                  </m:r>
                                </m:e>
                              </m:d>
                              <m:r>
                                <a:rPr lang="ja-JP" altLang="en-US" sz="2000" i="1">
                                  <a:solidFill>
                                    <a:srgbClr val="0070C0"/>
                                  </a:solidFill>
                                  <a:latin typeface="Cambria Math" panose="02040503050406030204" pitchFamily="18" charset="0"/>
                                </a:rPr>
                                <m:t>𝜔</m:t>
                              </m:r>
                            </m:sup>
                          </m:sSup>
                          <m:sSup>
                            <m:sSupPr>
                              <m:ctrlPr>
                                <a:rPr lang="ja-JP" altLang="en-US" sz="2000" i="1">
                                  <a:solidFill>
                                    <a:srgbClr val="0070C0"/>
                                  </a:solidFill>
                                  <a:latin typeface="Cambria Math" panose="02040503050406030204" pitchFamily="18" charset="0"/>
                                </a:rPr>
                              </m:ctrlPr>
                            </m:sSupPr>
                            <m:e>
                              <m:r>
                                <a:rPr lang="ja-JP" altLang="en-US" sz="2000" i="1">
                                  <a:solidFill>
                                    <a:srgbClr val="0070C0"/>
                                  </a:solidFill>
                                  <a:latin typeface="Cambria Math" panose="02040503050406030204" pitchFamily="18" charset="0"/>
                                </a:rPr>
                                <m:t>𝑒</m:t>
                              </m:r>
                            </m:e>
                            <m:sup>
                              <m:r>
                                <a:rPr lang="ja-JP" altLang="en-US" sz="2000" i="0">
                                  <a:solidFill>
                                    <a:srgbClr val="0070C0"/>
                                  </a:solidFill>
                                  <a:latin typeface="Cambria Math" panose="02040503050406030204" pitchFamily="18" charset="0"/>
                                </a:rPr>
                                <m:t>−</m:t>
                              </m:r>
                              <m:r>
                                <a:rPr lang="ja-JP" altLang="en-US" sz="2000" i="1">
                                  <a:solidFill>
                                    <a:srgbClr val="0070C0"/>
                                  </a:solidFill>
                                  <a:latin typeface="Cambria Math" panose="02040503050406030204" pitchFamily="18" charset="0"/>
                                </a:rPr>
                                <m:t>𝑖𝑡</m:t>
                              </m:r>
                              <m:r>
                                <a:rPr lang="ja-JP" altLang="en-US" sz="2000" i="1">
                                  <a:solidFill>
                                    <a:srgbClr val="0070C0"/>
                                  </a:solidFill>
                                  <a:latin typeface="Cambria Math" panose="02040503050406030204" pitchFamily="18" charset="0"/>
                                </a:rPr>
                                <m:t>𝜔</m:t>
                              </m:r>
                            </m:sup>
                          </m:sSup>
                        </m:e>
                      </m:nary>
                      <m:r>
                        <a:rPr lang="ja-JP" altLang="en-US" sz="2000" i="1">
                          <a:latin typeface="Cambria Math" panose="02040503050406030204" pitchFamily="18" charset="0"/>
                        </a:rPr>
                        <m:t>𝑑𝑡𝑑𝑥</m:t>
                      </m:r>
                    </m:oMath>
                  </m:oMathPara>
                </a14:m>
                <a:endParaRPr lang="ja-JP" altLang="en-US" sz="2000" dirty="0"/>
              </a:p>
            </p:txBody>
          </p:sp>
        </mc:Choice>
        <mc:Fallback xmlns="">
          <p:sp>
            <p:nvSpPr>
              <p:cNvPr id="12" name="正方形/長方形 11"/>
              <p:cNvSpPr>
                <a:spLocks noRot="1" noChangeAspect="1" noMove="1" noResize="1" noEditPoints="1" noAdjustHandles="1" noChangeArrowheads="1" noChangeShapeType="1" noTextEdit="1"/>
              </p:cNvSpPr>
              <p:nvPr/>
            </p:nvSpPr>
            <p:spPr>
              <a:xfrm>
                <a:off x="1035097" y="3833334"/>
                <a:ext cx="5022657" cy="756426"/>
              </a:xfrm>
              <a:prstGeom prst="rect">
                <a:avLst/>
              </a:prstGeom>
              <a:blipFill rotWithShape="0">
                <a:blip r:embed="rId5"/>
                <a:stretch>
                  <a:fillRect/>
                </a:stretch>
              </a:blipFill>
            </p:spPr>
            <p:txBody>
              <a:bodyPr/>
              <a:lstStyle/>
              <a:p>
                <a:r>
                  <a:rPr lang="ja-JP" altLang="en-US">
                    <a:noFill/>
                  </a:rPr>
                  <a:t> </a:t>
                </a:r>
              </a:p>
            </p:txBody>
          </p:sp>
        </mc:Fallback>
      </mc:AlternateContent>
      <p:sp>
        <p:nvSpPr>
          <p:cNvPr id="13" name="正方形/長方形 12"/>
          <p:cNvSpPr/>
          <p:nvPr/>
        </p:nvSpPr>
        <p:spPr>
          <a:xfrm>
            <a:off x="5498854" y="3144068"/>
            <a:ext cx="922047" cy="400110"/>
          </a:xfrm>
          <a:prstGeom prst="rect">
            <a:avLst/>
          </a:prstGeom>
        </p:spPr>
        <p:txBody>
          <a:bodyPr wrap="none">
            <a:spAutoFit/>
          </a:bodyPr>
          <a:lstStyle/>
          <a:p>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整理</a:t>
            </a:r>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6146554" y="4045768"/>
            <a:ext cx="3230372" cy="400110"/>
          </a:xfrm>
          <a:prstGeom prst="rect">
            <a:avLst/>
          </a:prstGeom>
        </p:spPr>
        <p:txBody>
          <a:bodyPr wrap="none">
            <a:spAutoFit/>
          </a:bodyPr>
          <a:lstStyle/>
          <a:p>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さらに整理、少し技巧的</a:t>
            </a:r>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15" name="正方形/長方形 14"/>
              <p:cNvSpPr/>
              <p:nvPr/>
            </p:nvSpPr>
            <p:spPr>
              <a:xfrm>
                <a:off x="1092016" y="4696934"/>
                <a:ext cx="5316840" cy="7838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2000" smtClean="0">
                          <a:latin typeface="Cambria Math" panose="02040503050406030204" pitchFamily="18" charset="0"/>
                        </a:rPr>
                        <m:t>=</m:t>
                      </m:r>
                      <m:nary>
                        <m:naryPr>
                          <m:limLoc m:val="subSup"/>
                          <m:ctrlPr>
                            <a:rPr lang="ja-JP" altLang="en-US" sz="2000" i="1">
                              <a:latin typeface="Cambria Math" panose="02040503050406030204" pitchFamily="18" charset="0"/>
                            </a:rPr>
                          </m:ctrlPr>
                        </m:naryPr>
                        <m:sub>
                          <m:r>
                            <a:rPr lang="ja-JP" altLang="en-US" sz="2000" i="0">
                              <a:latin typeface="Cambria Math" panose="02040503050406030204" pitchFamily="18" charset="0"/>
                            </a:rPr>
                            <m:t>−∞</m:t>
                          </m:r>
                        </m:sub>
                        <m:sup>
                          <m:r>
                            <a:rPr lang="ja-JP" altLang="en-US" sz="2000" i="0">
                              <a:latin typeface="Cambria Math" panose="02040503050406030204" pitchFamily="18" charset="0"/>
                            </a:rPr>
                            <m:t>∞</m:t>
                          </m:r>
                        </m:sup>
                        <m:e>
                          <m:d>
                            <m:dPr>
                              <m:ctrlPr>
                                <a:rPr lang="en-US" altLang="ja-JP" sz="2000" b="0" i="1" smtClean="0">
                                  <a:latin typeface="Cambria Math" panose="02040503050406030204" pitchFamily="18" charset="0"/>
                                </a:rPr>
                              </m:ctrlPr>
                            </m:dPr>
                            <m:e>
                              <m:nary>
                                <m:naryPr>
                                  <m:limLoc m:val="subSup"/>
                                  <m:ctrlPr>
                                    <a:rPr lang="ja-JP" altLang="en-US" sz="2000" i="1">
                                      <a:latin typeface="Cambria Math" panose="02040503050406030204" pitchFamily="18" charset="0"/>
                                    </a:rPr>
                                  </m:ctrlPr>
                                </m:naryPr>
                                <m:sub>
                                  <m:r>
                                    <a:rPr lang="ja-JP" altLang="en-US" sz="2000">
                                      <a:latin typeface="Cambria Math" panose="02040503050406030204" pitchFamily="18" charset="0"/>
                                    </a:rPr>
                                    <m:t>−∞</m:t>
                                  </m:r>
                                </m:sub>
                                <m:sup>
                                  <m:r>
                                    <a:rPr lang="ja-JP" altLang="en-US" sz="2000">
                                      <a:latin typeface="Cambria Math" panose="02040503050406030204" pitchFamily="18" charset="0"/>
                                    </a:rPr>
                                    <m:t>∞</m:t>
                                  </m:r>
                                </m:sup>
                                <m:e>
                                  <m:r>
                                    <a:rPr lang="ja-JP" altLang="en-US" sz="2000" i="1">
                                      <a:latin typeface="Cambria Math" panose="02040503050406030204" pitchFamily="18" charset="0"/>
                                    </a:rPr>
                                    <m:t>𝑓</m:t>
                                  </m:r>
                                  <m:d>
                                    <m:dPr>
                                      <m:ctrlPr>
                                        <a:rPr lang="ja-JP" altLang="en-US" sz="2000" i="1">
                                          <a:latin typeface="Cambria Math" panose="02040503050406030204" pitchFamily="18" charset="0"/>
                                        </a:rPr>
                                      </m:ctrlPr>
                                    </m:dPr>
                                    <m:e>
                                      <m:r>
                                        <a:rPr lang="ja-JP" altLang="en-US" sz="2000" i="1">
                                          <a:latin typeface="Cambria Math" panose="02040503050406030204" pitchFamily="18" charset="0"/>
                                        </a:rPr>
                                        <m:t>𝑥</m:t>
                                      </m:r>
                                      <m:r>
                                        <a:rPr lang="ja-JP" altLang="en-US" sz="2000">
                                          <a:latin typeface="Cambria Math" panose="02040503050406030204" pitchFamily="18" charset="0"/>
                                        </a:rPr>
                                        <m:t>−</m:t>
                                      </m:r>
                                      <m:r>
                                        <a:rPr lang="ja-JP" altLang="en-US" sz="2000" i="1">
                                          <a:latin typeface="Cambria Math" panose="02040503050406030204" pitchFamily="18" charset="0"/>
                                        </a:rPr>
                                        <m:t>𝑡</m:t>
                                      </m:r>
                                    </m:e>
                                  </m:d>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𝑒</m:t>
                                      </m:r>
                                    </m:e>
                                    <m:sup>
                                      <m:r>
                                        <a:rPr lang="ja-JP" altLang="en-US" sz="2000">
                                          <a:latin typeface="Cambria Math" panose="02040503050406030204" pitchFamily="18" charset="0"/>
                                        </a:rPr>
                                        <m:t>−</m:t>
                                      </m:r>
                                      <m:r>
                                        <a:rPr lang="ja-JP" altLang="en-US" sz="2000" i="1">
                                          <a:latin typeface="Cambria Math" panose="02040503050406030204" pitchFamily="18" charset="0"/>
                                        </a:rPr>
                                        <m:t>𝑖</m:t>
                                      </m:r>
                                      <m:d>
                                        <m:dPr>
                                          <m:ctrlPr>
                                            <a:rPr lang="ja-JP" altLang="en-US" sz="2000" i="1">
                                              <a:latin typeface="Cambria Math" panose="02040503050406030204" pitchFamily="18" charset="0"/>
                                            </a:rPr>
                                          </m:ctrlPr>
                                        </m:dPr>
                                        <m:e>
                                          <m:r>
                                            <a:rPr lang="ja-JP" altLang="en-US" sz="2000" i="1">
                                              <a:latin typeface="Cambria Math" panose="02040503050406030204" pitchFamily="18" charset="0"/>
                                            </a:rPr>
                                            <m:t>𝑥</m:t>
                                          </m:r>
                                          <m:r>
                                            <a:rPr lang="ja-JP" altLang="en-US" sz="2000">
                                              <a:latin typeface="Cambria Math" panose="02040503050406030204" pitchFamily="18" charset="0"/>
                                            </a:rPr>
                                            <m:t>−</m:t>
                                          </m:r>
                                          <m:r>
                                            <a:rPr lang="ja-JP" altLang="en-US" sz="2000" i="1">
                                              <a:latin typeface="Cambria Math" panose="02040503050406030204" pitchFamily="18" charset="0"/>
                                            </a:rPr>
                                            <m:t>𝑡</m:t>
                                          </m:r>
                                        </m:e>
                                      </m:d>
                                      <m:r>
                                        <a:rPr lang="ja-JP" altLang="en-US" sz="2000" i="1">
                                          <a:latin typeface="Cambria Math" panose="02040503050406030204" pitchFamily="18" charset="0"/>
                                        </a:rPr>
                                        <m:t>𝜔</m:t>
                                      </m:r>
                                    </m:sup>
                                  </m:sSup>
                                  <m:r>
                                    <a:rPr lang="ja-JP" altLang="en-US" sz="2000" i="1">
                                      <a:latin typeface="Cambria Math" panose="02040503050406030204" pitchFamily="18" charset="0"/>
                                    </a:rPr>
                                    <m:t>𝑑𝑥</m:t>
                                  </m:r>
                                </m:e>
                              </m:nary>
                            </m:e>
                          </m:d>
                          <m:r>
                            <a:rPr lang="ja-JP" altLang="en-US" sz="2000" i="1">
                              <a:latin typeface="Cambria Math" panose="02040503050406030204" pitchFamily="18" charset="0"/>
                            </a:rPr>
                            <m:t>𝑔</m:t>
                          </m:r>
                          <m:d>
                            <m:dPr>
                              <m:ctrlPr>
                                <a:rPr lang="ja-JP" altLang="en-US" sz="2000" i="1">
                                  <a:latin typeface="Cambria Math" panose="02040503050406030204" pitchFamily="18" charset="0"/>
                                </a:rPr>
                              </m:ctrlPr>
                            </m:dPr>
                            <m:e>
                              <m:r>
                                <a:rPr lang="ja-JP" altLang="en-US" sz="2000" i="1">
                                  <a:latin typeface="Cambria Math" panose="02040503050406030204" pitchFamily="18" charset="0"/>
                                </a:rPr>
                                <m:t>𝑡</m:t>
                              </m:r>
                            </m:e>
                          </m:d>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𝑒</m:t>
                              </m:r>
                            </m:e>
                            <m:sup>
                              <m:r>
                                <a:rPr lang="ja-JP" altLang="en-US" sz="2000" i="0">
                                  <a:latin typeface="Cambria Math" panose="02040503050406030204" pitchFamily="18" charset="0"/>
                                </a:rPr>
                                <m:t>−</m:t>
                              </m:r>
                              <m:r>
                                <a:rPr lang="ja-JP" altLang="en-US" sz="2000" i="1">
                                  <a:latin typeface="Cambria Math" panose="02040503050406030204" pitchFamily="18" charset="0"/>
                                </a:rPr>
                                <m:t>𝑖𝑡</m:t>
                              </m:r>
                              <m:r>
                                <a:rPr lang="ja-JP" altLang="en-US" sz="2000" i="1">
                                  <a:latin typeface="Cambria Math" panose="02040503050406030204" pitchFamily="18" charset="0"/>
                                </a:rPr>
                                <m:t>𝜔</m:t>
                              </m:r>
                            </m:sup>
                          </m:sSup>
                        </m:e>
                      </m:nary>
                      <m:r>
                        <m:rPr>
                          <m:sty m:val="p"/>
                        </m:rPr>
                        <a:rPr lang="ja-JP" altLang="en-US" sz="2000" i="0">
                          <a:latin typeface="Cambria Math" panose="02040503050406030204" pitchFamily="18" charset="0"/>
                        </a:rPr>
                        <m:t>d</m:t>
                      </m:r>
                      <m:r>
                        <a:rPr lang="ja-JP" altLang="en-US" sz="2000" i="1">
                          <a:latin typeface="Cambria Math" panose="02040503050406030204" pitchFamily="18" charset="0"/>
                        </a:rPr>
                        <m:t>𝑡</m:t>
                      </m:r>
                    </m:oMath>
                  </m:oMathPara>
                </a14:m>
                <a:endParaRPr lang="ja-JP" altLang="en-US" sz="2000" dirty="0"/>
              </a:p>
            </p:txBody>
          </p:sp>
        </mc:Choice>
        <mc:Fallback xmlns="">
          <p:sp>
            <p:nvSpPr>
              <p:cNvPr id="15" name="正方形/長方形 14"/>
              <p:cNvSpPr>
                <a:spLocks noRot="1" noChangeAspect="1" noMove="1" noResize="1" noEditPoints="1" noAdjustHandles="1" noChangeArrowheads="1" noChangeShapeType="1" noTextEdit="1"/>
              </p:cNvSpPr>
              <p:nvPr/>
            </p:nvSpPr>
            <p:spPr>
              <a:xfrm>
                <a:off x="1092016" y="4696934"/>
                <a:ext cx="5316840" cy="783869"/>
              </a:xfrm>
              <a:prstGeom prst="rect">
                <a:avLst/>
              </a:prstGeom>
              <a:blipFill>
                <a:blip r:embed="rId6"/>
                <a:stretch>
                  <a:fillRect/>
                </a:stretch>
              </a:blipFill>
            </p:spPr>
            <p:txBody>
              <a:bodyPr/>
              <a:lstStyle/>
              <a:p>
                <a:r>
                  <a:rPr lang="ja-JP" altLang="en-US">
                    <a:noFill/>
                  </a:rPr>
                  <a:t> </a:t>
                </a:r>
              </a:p>
            </p:txBody>
          </p:sp>
        </mc:Fallback>
      </mc:AlternateContent>
      <p:sp>
        <p:nvSpPr>
          <p:cNvPr id="16" name="正方形/長方形 15"/>
          <p:cNvSpPr/>
          <p:nvPr/>
        </p:nvSpPr>
        <p:spPr>
          <a:xfrm>
            <a:off x="6632689" y="4858568"/>
            <a:ext cx="3214341" cy="400110"/>
          </a:xfrm>
          <a:prstGeom prst="rect">
            <a:avLst/>
          </a:prstGeom>
        </p:spPr>
        <p:txBody>
          <a:bodyPr wrap="none">
            <a:spAutoFit/>
          </a:bodyPr>
          <a:lstStyle/>
          <a:p>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(x</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関連と</a:t>
            </a:r>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t</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関連の項に分離</a:t>
            </a:r>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17" name="正方形/長方形 16"/>
              <p:cNvSpPr/>
              <p:nvPr/>
            </p:nvSpPr>
            <p:spPr>
              <a:xfrm>
                <a:off x="1100179" y="5657334"/>
                <a:ext cx="194591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ja-JP" altLang="en-US" sz="2400" i="1">
                              <a:latin typeface="Cambria Math" panose="02040503050406030204" pitchFamily="18" charset="0"/>
                            </a:rPr>
                          </m:ctrlPr>
                        </m:dPr>
                        <m:e>
                          <m:r>
                            <a:rPr lang="ja-JP" altLang="en-US" sz="2400">
                              <a:latin typeface="Cambria Math" panose="02040503050406030204" pitchFamily="18" charset="0"/>
                            </a:rPr>
                            <m:t>=</m:t>
                          </m:r>
                          <m:r>
                            <a:rPr lang="ja-JP" altLang="en-US" sz="2400" i="1">
                              <a:latin typeface="Cambria Math" panose="02040503050406030204" pitchFamily="18" charset="0"/>
                            </a:rPr>
                            <m:t>𝐹</m:t>
                          </m:r>
                          <m:d>
                            <m:dPr>
                              <m:ctrlPr>
                                <a:rPr lang="ja-JP" altLang="en-US" sz="2400" i="1">
                                  <a:latin typeface="Cambria Math" panose="02040503050406030204" pitchFamily="18" charset="0"/>
                                </a:rPr>
                              </m:ctrlPr>
                            </m:dPr>
                            <m:e>
                              <m:r>
                                <a:rPr lang="ja-JP" altLang="en-US" sz="2400" i="1">
                                  <a:latin typeface="Cambria Math" panose="02040503050406030204" pitchFamily="18" charset="0"/>
                                </a:rPr>
                                <m:t>𝜔</m:t>
                              </m:r>
                            </m:e>
                          </m:d>
                          <m:r>
                            <a:rPr lang="ja-JP" altLang="en-US" sz="2400" i="1">
                              <a:latin typeface="Cambria Math" panose="02040503050406030204" pitchFamily="18" charset="0"/>
                            </a:rPr>
                            <m:t>𝐺</m:t>
                          </m:r>
                          <m:r>
                            <a:rPr lang="ja-JP" altLang="en-US" sz="2400" i="0">
                              <a:latin typeface="Cambria Math" panose="02040503050406030204" pitchFamily="18" charset="0"/>
                            </a:rPr>
                            <m:t>(</m:t>
                          </m:r>
                          <m:r>
                            <a:rPr lang="ja-JP" altLang="en-US" sz="2400" i="1">
                              <a:latin typeface="Cambria Math" panose="02040503050406030204" pitchFamily="18" charset="0"/>
                            </a:rPr>
                            <m:t>𝜔</m:t>
                          </m:r>
                        </m:e>
                      </m:d>
                    </m:oMath>
                  </m:oMathPara>
                </a14:m>
                <a:endParaRPr lang="ja-JP" altLang="en-US" sz="2400" dirty="0"/>
              </a:p>
            </p:txBody>
          </p:sp>
        </mc:Choice>
        <mc:Fallback xmlns="">
          <p:sp>
            <p:nvSpPr>
              <p:cNvPr id="17" name="正方形/長方形 16"/>
              <p:cNvSpPr>
                <a:spLocks noRot="1" noChangeAspect="1" noMove="1" noResize="1" noEditPoints="1" noAdjustHandles="1" noChangeArrowheads="1" noChangeShapeType="1" noTextEdit="1"/>
              </p:cNvSpPr>
              <p:nvPr/>
            </p:nvSpPr>
            <p:spPr>
              <a:xfrm>
                <a:off x="1100179" y="5657334"/>
                <a:ext cx="1945917" cy="461665"/>
              </a:xfrm>
              <a:prstGeom prst="rect">
                <a:avLst/>
              </a:prstGeom>
              <a:blipFill rotWithShape="0">
                <a:blip r:embed="rId7"/>
                <a:stretch>
                  <a:fillRect t="-130263" r="-35313" b="-194737"/>
                </a:stretch>
              </a:blipFill>
            </p:spPr>
            <p:txBody>
              <a:bodyPr/>
              <a:lstStyle/>
              <a:p>
                <a:r>
                  <a:rPr lang="ja-JP" altLang="en-US">
                    <a:noFill/>
                  </a:rPr>
                  <a:t> </a:t>
                </a:r>
              </a:p>
            </p:txBody>
          </p:sp>
        </mc:Fallback>
      </mc:AlternateContent>
      <p:sp>
        <p:nvSpPr>
          <p:cNvPr id="2" name="正方形/長方形 1">
            <a:extLst>
              <a:ext uri="{FF2B5EF4-FFF2-40B4-BE49-F238E27FC236}">
                <a16:creationId xmlns:a16="http://schemas.microsoft.com/office/drawing/2014/main" id="{1A70D674-3AAD-09DF-EFAD-676D7C64B005}"/>
              </a:ext>
            </a:extLst>
          </p:cNvPr>
          <p:cNvSpPr/>
          <p:nvPr/>
        </p:nvSpPr>
        <p:spPr>
          <a:xfrm>
            <a:off x="8333823" y="185036"/>
            <a:ext cx="4031873" cy="707886"/>
          </a:xfrm>
          <a:prstGeom prst="rect">
            <a:avLst/>
          </a:prstGeom>
        </p:spPr>
        <p:txBody>
          <a:bodyPr wrap="none">
            <a:spAutoFit/>
          </a:bodyPr>
          <a:lstStyle/>
          <a:p>
            <a:r>
              <a:rPr lang="ja-JP" altLang="en-US" sz="20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導出も大切だけど、結論も大切。</a:t>
            </a:r>
            <a:endParaRPr lang="en-US" altLang="ja-JP" sz="20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覚えてほしい！</a:t>
            </a:r>
          </a:p>
        </p:txBody>
      </p:sp>
    </p:spTree>
    <p:extLst>
      <p:ext uri="{BB962C8B-B14F-4D97-AF65-F5344CB8AC3E}">
        <p14:creationId xmlns:p14="http://schemas.microsoft.com/office/powerpoint/2010/main" val="1684618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フーリエ変換（復習）のまとめ</a:t>
            </a:r>
            <a:endParaRPr kumimoji="1" lang="ja-JP" altLang="en-US" sz="4000" dirty="0"/>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31</a:t>
            </a:fld>
            <a:endParaRPr lang="ja-JP" altLang="en-US"/>
          </a:p>
        </p:txBody>
      </p:sp>
      <p:grpSp>
        <p:nvGrpSpPr>
          <p:cNvPr id="5" name="グループ化 4"/>
          <p:cNvGrpSpPr/>
          <p:nvPr/>
        </p:nvGrpSpPr>
        <p:grpSpPr>
          <a:xfrm>
            <a:off x="571500" y="1642859"/>
            <a:ext cx="9169400" cy="1138441"/>
            <a:chOff x="532755" y="1611309"/>
            <a:chExt cx="9169400" cy="1138441"/>
          </a:xfrm>
        </p:grpSpPr>
        <p:sp>
          <p:nvSpPr>
            <p:cNvPr id="6" name="角丸四角形 5"/>
            <p:cNvSpPr/>
            <p:nvPr/>
          </p:nvSpPr>
          <p:spPr>
            <a:xfrm>
              <a:off x="532755" y="1611309"/>
              <a:ext cx="9169400" cy="1138441"/>
            </a:xfrm>
            <a:prstGeom prst="roundRect">
              <a:avLst>
                <a:gd name="adj" fmla="val 9418"/>
              </a:avLst>
            </a:prstGeom>
            <a:solidFill>
              <a:schemeClr val="accent4">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7" name="正方形/長方形 6"/>
                <p:cNvSpPr/>
                <p:nvPr/>
              </p:nvSpPr>
              <p:spPr>
                <a:xfrm>
                  <a:off x="4773935" y="1701688"/>
                  <a:ext cx="3877343" cy="889154"/>
                </a:xfrm>
                <a:prstGeom prst="rect">
                  <a:avLst/>
                </a:prstGeom>
              </p:spPr>
              <p:txBody>
                <a:bodyPr wrap="none">
                  <a:spAutoFit/>
                </a:bodyPr>
                <a:lstStyle/>
                <a:p>
                  <a:pPr marL="17100">
                    <a:spcBef>
                      <a:spcPts val="1200"/>
                    </a:spcBef>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𝑓</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𝑡</m:t>
                            </m:r>
                          </m:e>
                        </m:d>
                        <m:r>
                          <a:rPr lang="en-US" altLang="ja-JP" sz="2400" i="1">
                            <a:latin typeface="Cambria Math"/>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1</m:t>
                            </m:r>
                          </m:num>
                          <m:den>
                            <m:r>
                              <a:rPr lang="en-US" altLang="ja-JP" sz="2400" b="0" i="1" smtClean="0">
                                <a:latin typeface="Cambria Math" panose="02040503050406030204" pitchFamily="18" charset="0"/>
                              </a:rPr>
                              <m:t>2</m:t>
                            </m:r>
                            <m:r>
                              <a:rPr lang="en-US" altLang="ja-JP" sz="2400" b="0" i="1" smtClean="0">
                                <a:latin typeface="Cambria Math" panose="02040503050406030204" pitchFamily="18" charset="0"/>
                              </a:rPr>
                              <m:t>𝜋</m:t>
                            </m:r>
                          </m:den>
                        </m:f>
                        <m:nary>
                          <m:naryPr>
                            <m:ctrlPr>
                              <a:rPr lang="en-US" altLang="ja-JP" sz="2400" i="1">
                                <a:latin typeface="Cambria Math" panose="02040503050406030204" pitchFamily="18" charset="0"/>
                              </a:rPr>
                            </m:ctrlPr>
                          </m:naryPr>
                          <m:sub>
                            <m:r>
                              <m:rPr>
                                <m:brk m:alnAt="23"/>
                              </m:rPr>
                              <a:rPr lang="en-US" altLang="ja-JP" sz="2400" i="1">
                                <a:latin typeface="Cambria Math" panose="02040503050406030204" pitchFamily="18" charset="0"/>
                              </a:rPr>
                              <m:t>−</m:t>
                            </m:r>
                            <m:r>
                              <a:rPr lang="en-US" altLang="ja-JP" sz="2400" i="1">
                                <a:latin typeface="Cambria Math" panose="02040503050406030204" pitchFamily="18" charset="0"/>
                              </a:rPr>
                              <m:t>∞</m:t>
                            </m:r>
                          </m:sub>
                          <m:sup>
                            <m:r>
                              <a:rPr lang="en-US" altLang="ja-JP" sz="2400" i="1">
                                <a:latin typeface="Cambria Math" panose="02040503050406030204" pitchFamily="18" charset="0"/>
                              </a:rPr>
                              <m:t>∞</m:t>
                            </m:r>
                          </m:sup>
                          <m:e>
                            <m:r>
                              <a:rPr lang="en-US" altLang="ja-JP" sz="2400" b="0" i="1" smtClean="0">
                                <a:latin typeface="Cambria Math" panose="02040503050406030204" pitchFamily="18" charset="0"/>
                              </a:rPr>
                              <m:t>𝐹</m:t>
                            </m:r>
                            <m:d>
                              <m:dPr>
                                <m:ctrlPr>
                                  <a:rPr lang="en-US" altLang="ja-JP" sz="2400" i="1">
                                    <a:latin typeface="Cambria Math" panose="02040503050406030204" pitchFamily="18" charset="0"/>
                                  </a:rPr>
                                </m:ctrlPr>
                              </m:dPr>
                              <m:e>
                                <m:r>
                                  <a:rPr lang="en-US" altLang="ja-JP" sz="2400" b="0" i="1" smtClean="0">
                                    <a:latin typeface="Cambria Math" panose="02040503050406030204" pitchFamily="18" charset="0"/>
                                  </a:rPr>
                                  <m:t>𝜔</m:t>
                                </m:r>
                              </m:e>
                            </m:d>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𝑒</m:t>
                                </m:r>
                              </m:e>
                              <m:sup>
                                <m:r>
                                  <a:rPr lang="en-US" altLang="ja-JP" sz="2400" i="1">
                                    <a:latin typeface="Cambria Math" panose="02040503050406030204" pitchFamily="18" charset="0"/>
                                  </a:rPr>
                                  <m:t>𝑖</m:t>
                                </m:r>
                                <m:r>
                                  <a:rPr lang="en-US" altLang="ja-JP" sz="2400" i="1">
                                    <a:latin typeface="Cambria Math" panose="02040503050406030204" pitchFamily="18" charset="0"/>
                                  </a:rPr>
                                  <m:t>𝜔</m:t>
                                </m:r>
                                <m:r>
                                  <a:rPr lang="en-US" altLang="ja-JP" sz="2400" i="1">
                                    <a:latin typeface="Cambria Math" panose="02040503050406030204" pitchFamily="18" charset="0"/>
                                  </a:rPr>
                                  <m:t>𝑡</m:t>
                                </m:r>
                              </m:sup>
                            </m:sSup>
                          </m:e>
                        </m:nary>
                        <m:r>
                          <a:rPr lang="en-US" altLang="ja-JP" sz="2400" b="0" i="1" smtClean="0">
                            <a:latin typeface="Cambria Math" panose="02040503050406030204" pitchFamily="18" charset="0"/>
                          </a:rPr>
                          <m:t>𝑑</m:t>
                        </m:r>
                        <m:r>
                          <a:rPr lang="en-US" altLang="ja-JP" sz="2400" b="0" i="1" smtClean="0">
                            <a:latin typeface="Cambria Math" panose="02040503050406030204" pitchFamily="18" charset="0"/>
                          </a:rPr>
                          <m:t>𝜔</m:t>
                        </m:r>
                      </m:oMath>
                    </m:oMathPara>
                  </a14:m>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7" name="正方形/長方形 6"/>
                <p:cNvSpPr>
                  <a:spLocks noRot="1" noChangeAspect="1" noMove="1" noResize="1" noEditPoints="1" noAdjustHandles="1" noChangeArrowheads="1" noChangeShapeType="1" noTextEdit="1"/>
                </p:cNvSpPr>
                <p:nvPr/>
              </p:nvSpPr>
              <p:spPr>
                <a:xfrm>
                  <a:off x="4773935" y="1701688"/>
                  <a:ext cx="3877343" cy="889154"/>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p:cNvSpPr/>
                <p:nvPr/>
              </p:nvSpPr>
              <p:spPr>
                <a:xfrm>
                  <a:off x="842342" y="1701688"/>
                  <a:ext cx="3479799" cy="889154"/>
                </a:xfrm>
                <a:prstGeom prst="rect">
                  <a:avLst/>
                </a:prstGeom>
              </p:spPr>
              <p:txBody>
                <a:bodyPr wrap="none">
                  <a:spAutoFit/>
                </a:bodyPr>
                <a:lstStyle/>
                <a:p>
                  <a:pPr marL="17100">
                    <a:spcBef>
                      <a:spcPts val="1200"/>
                    </a:spcBef>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𝐹</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𝜔</m:t>
                        </m:r>
                        <m:r>
                          <a:rPr lang="en-US" altLang="ja-JP" sz="2400" b="0" i="1" smtClean="0">
                            <a:latin typeface="Cambria Math" panose="02040503050406030204" pitchFamily="18" charset="0"/>
                          </a:rPr>
                          <m:t>)=</m:t>
                        </m:r>
                        <m:nary>
                          <m:naryPr>
                            <m:ctrlPr>
                              <a:rPr lang="en-US" altLang="ja-JP" sz="2400" i="1" smtClean="0">
                                <a:latin typeface="Cambria Math" panose="02040503050406030204" pitchFamily="18" charset="0"/>
                              </a:rPr>
                            </m:ctrlPr>
                          </m:naryPr>
                          <m:sub>
                            <m:r>
                              <m:rPr>
                                <m:brk m:alnAt="23"/>
                              </m:rPr>
                              <a:rPr lang="en-US" altLang="ja-JP" sz="2400" b="0" i="1" smtClean="0">
                                <a:latin typeface="Cambria Math" panose="02040503050406030204" pitchFamily="18" charset="0"/>
                              </a:rPr>
                              <m:t>−</m:t>
                            </m:r>
                            <m:r>
                              <a:rPr lang="en-US" altLang="ja-JP" sz="2400" b="0" i="1" smtClean="0">
                                <a:latin typeface="Cambria Math" panose="02040503050406030204" pitchFamily="18" charset="0"/>
                              </a:rPr>
                              <m:t>∞</m:t>
                            </m:r>
                          </m:sub>
                          <m:sup>
                            <m:r>
                              <a:rPr lang="en-US" altLang="ja-JP" sz="2400" i="1">
                                <a:latin typeface="Cambria Math" panose="02040503050406030204" pitchFamily="18" charset="0"/>
                              </a:rPr>
                              <m:t>∞</m:t>
                            </m:r>
                          </m:sup>
                          <m:e>
                            <m:r>
                              <a:rPr lang="en-US" altLang="ja-JP" sz="2400" b="0" i="1" smtClean="0">
                                <a:latin typeface="Cambria Math" panose="02040503050406030204" pitchFamily="18" charset="0"/>
                              </a:rPr>
                              <m:t>𝑓</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𝑡</m:t>
                                </m:r>
                              </m:e>
                            </m:d>
                            <m:sSup>
                              <m:sSupPr>
                                <m:ctrlPr>
                                  <a:rPr lang="en-US" altLang="ja-JP" sz="2400" b="0" i="1" smtClean="0">
                                    <a:latin typeface="Cambria Math" panose="02040503050406030204" pitchFamily="18" charset="0"/>
                                  </a:rPr>
                                </m:ctrlPr>
                              </m:sSupPr>
                              <m:e>
                                <m:r>
                                  <a:rPr lang="en-US" altLang="ja-JP" sz="2400" b="0" i="1" smtClean="0">
                                    <a:latin typeface="Cambria Math" panose="02040503050406030204" pitchFamily="18" charset="0"/>
                                  </a:rPr>
                                  <m:t>𝑒</m:t>
                                </m:r>
                              </m:e>
                              <m:sup>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𝑖</m:t>
                                </m:r>
                                <m:r>
                                  <a:rPr lang="en-US" altLang="ja-JP" sz="2400" b="0" i="1" smtClean="0">
                                    <a:latin typeface="Cambria Math" panose="02040503050406030204" pitchFamily="18" charset="0"/>
                                  </a:rPr>
                                  <m:t>𝜔</m:t>
                                </m:r>
                                <m:r>
                                  <a:rPr lang="en-US" altLang="ja-JP" sz="2400" b="0" i="1" smtClean="0">
                                    <a:latin typeface="Cambria Math" panose="02040503050406030204" pitchFamily="18" charset="0"/>
                                  </a:rPr>
                                  <m:t>𝑡</m:t>
                                </m:r>
                              </m:sup>
                            </m:sSup>
                            <m:r>
                              <a:rPr lang="en-US" altLang="ja-JP" sz="2400" b="0" i="1" smtClean="0">
                                <a:latin typeface="Cambria Math" panose="02040503050406030204" pitchFamily="18" charset="0"/>
                              </a:rPr>
                              <m:t>𝑑𝑡</m:t>
                            </m:r>
                          </m:e>
                        </m:nary>
                      </m:oMath>
                    </m:oMathPara>
                  </a14:m>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8" name="正方形/長方形 7"/>
                <p:cNvSpPr>
                  <a:spLocks noRot="1" noChangeAspect="1" noMove="1" noResize="1" noEditPoints="1" noAdjustHandles="1" noChangeArrowheads="1" noChangeShapeType="1" noTextEdit="1"/>
                </p:cNvSpPr>
                <p:nvPr/>
              </p:nvSpPr>
              <p:spPr>
                <a:xfrm>
                  <a:off x="842342" y="1701688"/>
                  <a:ext cx="3479799" cy="889154"/>
                </a:xfrm>
                <a:prstGeom prst="rect">
                  <a:avLst/>
                </a:prstGeom>
                <a:blipFill rotWithShape="0">
                  <a:blip r:embed="rId3"/>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1" name="正方形/長方形 10"/>
              <p:cNvSpPr/>
              <p:nvPr/>
            </p:nvSpPr>
            <p:spPr>
              <a:xfrm>
                <a:off x="482076" y="1174234"/>
                <a:ext cx="10050124" cy="461665"/>
              </a:xfrm>
              <a:prstGeom prst="rect">
                <a:avLst/>
              </a:prstGeom>
            </p:spPr>
            <p:txBody>
              <a:bodyPr wrap="none">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フーリエ変換</a:t>
                </a:r>
                <a: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時間</a:t>
                </a:r>
                <a14:m>
                  <m:oMath xmlns:m="http://schemas.openxmlformats.org/officeDocument/2006/math">
                    <m:r>
                      <a:rPr lang="en-US" altLang="ja-JP" sz="2400" b="1" i="1">
                        <a:latin typeface="Cambria Math" panose="02040503050406030204" pitchFamily="18" charset="0"/>
                      </a:rPr>
                      <m:t>𝒕</m:t>
                    </m:r>
                  </m:oMath>
                </a14:m>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の関数 </a:t>
                </a:r>
                <a14:m>
                  <m:oMath xmlns:m="http://schemas.openxmlformats.org/officeDocument/2006/math">
                    <m:r>
                      <a:rPr lang="en-US" altLang="ja-JP" sz="2400" b="0" i="1">
                        <a:latin typeface="Cambria Math" panose="02040503050406030204" pitchFamily="18" charset="0"/>
                      </a:rPr>
                      <m:t>𝑓</m:t>
                    </m:r>
                    <m:d>
                      <m:dPr>
                        <m:ctrlPr>
                          <a:rPr lang="en-US" altLang="ja-JP" sz="2400" i="1">
                            <a:latin typeface="Cambria Math" panose="02040503050406030204" pitchFamily="18" charset="0"/>
                          </a:rPr>
                        </m:ctrlPr>
                      </m:dPr>
                      <m:e>
                        <m:r>
                          <a:rPr lang="en-US" altLang="ja-JP" sz="2400" b="0" i="1">
                            <a:latin typeface="Cambria Math" panose="02040503050406030204" pitchFamily="18" charset="0"/>
                          </a:rPr>
                          <m:t>𝑡</m:t>
                        </m:r>
                      </m:e>
                    </m:d>
                  </m:oMath>
                </a14:m>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を周波数</a:t>
                </a:r>
                <a14:m>
                  <m:oMath xmlns:m="http://schemas.openxmlformats.org/officeDocument/2006/math">
                    <m:r>
                      <a:rPr lang="en-US" altLang="ja-JP" sz="2400" b="1" i="1">
                        <a:latin typeface="Cambria Math" panose="02040503050406030204" pitchFamily="18" charset="0"/>
                      </a:rPr>
                      <m:t>𝝎</m:t>
                    </m:r>
                  </m:oMath>
                </a14:m>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の関数</a:t>
                </a:r>
                <a14:m>
                  <m:oMath xmlns:m="http://schemas.openxmlformats.org/officeDocument/2006/math">
                    <m:r>
                      <a:rPr lang="en-US" altLang="ja-JP" sz="2400" b="0" i="1">
                        <a:latin typeface="Cambria Math" panose="02040503050406030204" pitchFamily="18" charset="0"/>
                      </a:rPr>
                      <m:t>𝐹</m:t>
                    </m:r>
                    <m:r>
                      <a:rPr lang="en-US" altLang="ja-JP" sz="2400" b="0" i="1">
                        <a:latin typeface="Cambria Math" panose="02040503050406030204" pitchFamily="18" charset="0"/>
                      </a:rPr>
                      <m:t>(</m:t>
                    </m:r>
                    <m:r>
                      <a:rPr lang="en-US" altLang="ja-JP" sz="2400" b="0" i="1">
                        <a:latin typeface="Cambria Math" panose="02040503050406030204" pitchFamily="18" charset="0"/>
                      </a:rPr>
                      <m:t>𝜔</m:t>
                    </m:r>
                    <m:r>
                      <a:rPr lang="en-US" altLang="ja-JP" sz="2400" b="0" i="1">
                        <a:latin typeface="Cambria Math" panose="02040503050406030204" pitchFamily="18" charset="0"/>
                      </a:rPr>
                      <m:t>)</m:t>
                    </m:r>
                  </m:oMath>
                </a14:m>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に変換する変換</a:t>
                </a:r>
                <a: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 </a:t>
                </a:r>
              </a:p>
            </p:txBody>
          </p:sp>
        </mc:Choice>
        <mc:Fallback xmlns="">
          <p:sp>
            <p:nvSpPr>
              <p:cNvPr id="11" name="正方形/長方形 10"/>
              <p:cNvSpPr>
                <a:spLocks noRot="1" noChangeAspect="1" noMove="1" noResize="1" noEditPoints="1" noAdjustHandles="1" noChangeArrowheads="1" noChangeShapeType="1" noTextEdit="1"/>
              </p:cNvSpPr>
              <p:nvPr/>
            </p:nvSpPr>
            <p:spPr>
              <a:xfrm>
                <a:off x="482076" y="1174234"/>
                <a:ext cx="10050124" cy="461665"/>
              </a:xfrm>
              <a:prstGeom prst="rect">
                <a:avLst/>
              </a:prstGeom>
              <a:blipFill rotWithShape="0">
                <a:blip r:embed="rId4"/>
                <a:stretch>
                  <a:fillRect l="-910" t="-8000" b="-33333"/>
                </a:stretch>
              </a:blipFill>
            </p:spPr>
            <p:txBody>
              <a:bodyPr/>
              <a:lstStyle/>
              <a:p>
                <a:r>
                  <a:rPr lang="ja-JP" altLang="en-US">
                    <a:noFill/>
                  </a:rPr>
                  <a:t> </a:t>
                </a:r>
              </a:p>
            </p:txBody>
          </p:sp>
        </mc:Fallback>
      </mc:AlternateContent>
      <p:sp>
        <p:nvSpPr>
          <p:cNvPr id="12" name="正方形/長方形 11"/>
          <p:cNvSpPr/>
          <p:nvPr/>
        </p:nvSpPr>
        <p:spPr>
          <a:xfrm>
            <a:off x="559607" y="3053834"/>
            <a:ext cx="7263527" cy="461665"/>
          </a:xfrm>
          <a:prstGeom prst="rect">
            <a:avLst/>
          </a:prstGeom>
        </p:spPr>
        <p:txBody>
          <a:bodyPr wrap="none">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ガウス関数をフーリエ変換するとガウス関数になる</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3" name="グループ化 12"/>
          <p:cNvGrpSpPr/>
          <p:nvPr/>
        </p:nvGrpSpPr>
        <p:grpSpPr>
          <a:xfrm>
            <a:off x="565150" y="3396938"/>
            <a:ext cx="9251950" cy="908362"/>
            <a:chOff x="323205" y="1587388"/>
            <a:chExt cx="9251950" cy="908362"/>
          </a:xfrm>
        </p:grpSpPr>
        <p:sp>
          <p:nvSpPr>
            <p:cNvPr id="14" name="角丸四角形 13"/>
            <p:cNvSpPr/>
            <p:nvPr/>
          </p:nvSpPr>
          <p:spPr>
            <a:xfrm>
              <a:off x="323205" y="1611309"/>
              <a:ext cx="9251950" cy="884441"/>
            </a:xfrm>
            <a:prstGeom prst="roundRect">
              <a:avLst>
                <a:gd name="adj" fmla="val 9418"/>
              </a:avLst>
            </a:prstGeom>
            <a:solidFill>
              <a:schemeClr val="accent4">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15" name="正方形/長方形 14"/>
                <p:cNvSpPr/>
                <p:nvPr/>
              </p:nvSpPr>
              <p:spPr>
                <a:xfrm>
                  <a:off x="943942" y="1587388"/>
                  <a:ext cx="2744726" cy="842090"/>
                </a:xfrm>
                <a:prstGeom prst="rect">
                  <a:avLst/>
                </a:prstGeom>
              </p:spPr>
              <p:txBody>
                <a:bodyPr wrap="none">
                  <a:spAutoFit/>
                </a:bodyPr>
                <a:lstStyle/>
                <a:p>
                  <a:pPr marL="17100">
                    <a:spcBef>
                      <a:spcPts val="1200"/>
                    </a:spcBef>
                  </a:pPr>
                  <a14:m>
                    <m:oMath xmlns:m="http://schemas.openxmlformats.org/officeDocument/2006/math">
                      <m:r>
                        <a:rPr lang="en-US" altLang="ja-JP" sz="2400" i="1" smtClean="0">
                          <a:latin typeface="Cambria Math" panose="02040503050406030204" pitchFamily="18" charset="0"/>
                        </a:rPr>
                        <m:t>𝑔</m:t>
                      </m:r>
                      <m:d>
                        <m:dPr>
                          <m:ctrlPr>
                            <a:rPr lang="ja-JP" altLang="ja-JP" sz="2400" i="1">
                              <a:latin typeface="Cambria Math" panose="02040503050406030204" pitchFamily="18" charset="0"/>
                            </a:rPr>
                          </m:ctrlPr>
                        </m:dPr>
                        <m:e>
                          <m:r>
                            <a:rPr lang="en-US" altLang="ja-JP" sz="2400" i="1">
                              <a:latin typeface="Cambria Math" panose="02040503050406030204" pitchFamily="18" charset="0"/>
                            </a:rPr>
                            <m:t>𝑡</m:t>
                          </m:r>
                        </m:e>
                      </m:d>
                      <m:r>
                        <a:rPr lang="en-US" altLang="ja-JP" sz="2400" i="1">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1</m:t>
                          </m:r>
                        </m:num>
                        <m:den>
                          <m:rad>
                            <m:radPr>
                              <m:degHide m:val="on"/>
                              <m:ctrlPr>
                                <a:rPr lang="ja-JP" altLang="ja-JP" sz="2400" i="1">
                                  <a:latin typeface="Cambria Math" panose="02040503050406030204" pitchFamily="18" charset="0"/>
                                </a:rPr>
                              </m:ctrlPr>
                            </m:radPr>
                            <m:deg/>
                            <m:e>
                              <m:r>
                                <a:rPr lang="en-US" altLang="ja-JP" sz="2400" i="1">
                                  <a:latin typeface="Cambria Math" panose="02040503050406030204" pitchFamily="18" charset="0"/>
                                </a:rPr>
                                <m:t>2</m:t>
                              </m:r>
                              <m:r>
                                <a:rPr lang="en-US" altLang="ja-JP" sz="2400" i="1">
                                  <a:latin typeface="Cambria Math" panose="02040503050406030204" pitchFamily="18" charset="0"/>
                                </a:rPr>
                                <m:t>𝜋</m:t>
                              </m:r>
                            </m:e>
                          </m:rad>
                          <m:r>
                            <a:rPr lang="en-US" altLang="ja-JP" sz="2400" i="1">
                              <a:latin typeface="Cambria Math" panose="02040503050406030204" pitchFamily="18" charset="0"/>
                            </a:rPr>
                            <m:t>𝜎</m:t>
                          </m:r>
                        </m:den>
                      </m:f>
                      <m:sSup>
                        <m:sSupPr>
                          <m:ctrlPr>
                            <a:rPr lang="ja-JP" altLang="ja-JP" sz="2400" i="1">
                              <a:latin typeface="Cambria Math" panose="02040503050406030204" pitchFamily="18" charset="0"/>
                            </a:rPr>
                          </m:ctrlPr>
                        </m:sSupPr>
                        <m:e>
                          <m:r>
                            <a:rPr lang="en-US" altLang="ja-JP" sz="2400" i="1">
                              <a:latin typeface="Cambria Math" panose="02040503050406030204" pitchFamily="18" charset="0"/>
                            </a:rPr>
                            <m:t>𝑒</m:t>
                          </m:r>
                        </m:e>
                        <m:sup>
                          <m:r>
                            <a:rPr lang="en-US" altLang="ja-JP" sz="2400" i="1">
                              <a:latin typeface="Cambria Math" panose="02040503050406030204" pitchFamily="18" charset="0"/>
                            </a:rPr>
                            <m:t>−</m:t>
                          </m:r>
                          <m:f>
                            <m:fPr>
                              <m:ctrlPr>
                                <a:rPr lang="ja-JP" altLang="ja-JP" sz="2400" i="1">
                                  <a:latin typeface="Cambria Math" panose="02040503050406030204" pitchFamily="18" charset="0"/>
                                </a:rPr>
                              </m:ctrlPr>
                            </m:fPr>
                            <m:num>
                              <m:sSup>
                                <m:sSupPr>
                                  <m:ctrlPr>
                                    <a:rPr lang="ja-JP" altLang="ja-JP" sz="2400" i="1">
                                      <a:latin typeface="Cambria Math" panose="02040503050406030204" pitchFamily="18" charset="0"/>
                                    </a:rPr>
                                  </m:ctrlPr>
                                </m:sSupPr>
                                <m:e>
                                  <m:r>
                                    <a:rPr lang="en-US" altLang="ja-JP" sz="2400" i="1">
                                      <a:latin typeface="Cambria Math" panose="02040503050406030204" pitchFamily="18" charset="0"/>
                                    </a:rPr>
                                    <m:t>𝑡</m:t>
                                  </m:r>
                                </m:e>
                                <m:sup>
                                  <m:r>
                                    <a:rPr lang="en-US" altLang="ja-JP" sz="2400" i="1">
                                      <a:latin typeface="Cambria Math" panose="02040503050406030204" pitchFamily="18" charset="0"/>
                                    </a:rPr>
                                    <m:t>2</m:t>
                                  </m:r>
                                </m:sup>
                              </m:sSup>
                            </m:num>
                            <m:den>
                              <m:sSup>
                                <m:sSupPr>
                                  <m:ctrlPr>
                                    <a:rPr lang="ja-JP" altLang="ja-JP" sz="2400" i="1">
                                      <a:latin typeface="Cambria Math" panose="02040503050406030204" pitchFamily="18" charset="0"/>
                                    </a:rPr>
                                  </m:ctrlPr>
                                </m:sSupPr>
                                <m:e>
                                  <m:r>
                                    <a:rPr lang="en-US" altLang="ja-JP" sz="2400" i="1">
                                      <a:latin typeface="Cambria Math" panose="02040503050406030204" pitchFamily="18" charset="0"/>
                                    </a:rPr>
                                    <m:t>2</m:t>
                                  </m:r>
                                  <m:r>
                                    <a:rPr lang="en-US" altLang="ja-JP" sz="2400" i="1">
                                      <a:latin typeface="Cambria Math" panose="02040503050406030204" pitchFamily="18" charset="0"/>
                                    </a:rPr>
                                    <m:t>𝜎</m:t>
                                  </m:r>
                                </m:e>
                                <m:sup>
                                  <m:r>
                                    <a:rPr lang="en-US" altLang="ja-JP" sz="2400" i="1">
                                      <a:latin typeface="Cambria Math" panose="02040503050406030204" pitchFamily="18" charset="0"/>
                                    </a:rPr>
                                    <m:t>2</m:t>
                                  </m:r>
                                </m:sup>
                              </m:sSup>
                            </m:den>
                          </m:f>
                          <m:r>
                            <a:rPr lang="en-US" altLang="ja-JP" sz="2400" i="1">
                              <a:latin typeface="Cambria Math" panose="02040503050406030204" pitchFamily="18" charset="0"/>
                            </a:rPr>
                            <m:t> </m:t>
                          </m:r>
                        </m:sup>
                      </m:sSup>
                      <m:r>
                        <a:rPr lang="en-US" altLang="ja-JP" sz="2400">
                          <a:latin typeface="Cambria Math" panose="02040503050406030204" pitchFamily="18" charset="0"/>
                        </a:rPr>
                        <m:t> </m:t>
                      </m:r>
                      <m:r>
                        <a:rPr lang="en-US" altLang="ja-JP" sz="2400" b="0" i="0" smtClean="0">
                          <a:latin typeface="Cambria Math" panose="02040503050406030204" pitchFamily="18" charset="0"/>
                        </a:rPr>
                        <m:t> </m:t>
                      </m:r>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p>
              </p:txBody>
            </p:sp>
          </mc:Choice>
          <mc:Fallback xmlns="">
            <p:sp>
              <p:nvSpPr>
                <p:cNvPr id="15" name="正方形/長方形 14"/>
                <p:cNvSpPr>
                  <a:spLocks noRot="1" noChangeAspect="1" noMove="1" noResize="1" noEditPoints="1" noAdjustHandles="1" noChangeArrowheads="1" noChangeShapeType="1" noTextEdit="1"/>
                </p:cNvSpPr>
                <p:nvPr/>
              </p:nvSpPr>
              <p:spPr>
                <a:xfrm>
                  <a:off x="943942" y="1587388"/>
                  <a:ext cx="2744726" cy="842090"/>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p:cNvSpPr/>
                <p:nvPr/>
              </p:nvSpPr>
              <p:spPr>
                <a:xfrm>
                  <a:off x="4715842" y="1676288"/>
                  <a:ext cx="2292422" cy="679866"/>
                </a:xfrm>
                <a:prstGeom prst="rect">
                  <a:avLst/>
                </a:prstGeom>
              </p:spPr>
              <p:txBody>
                <a:bodyPr wrap="none">
                  <a:spAutoFit/>
                </a:bodyPr>
                <a:lstStyle/>
                <a:p>
                  <a:pPr marL="17100">
                    <a:spcBef>
                      <a:spcPts val="1200"/>
                    </a:spcBef>
                  </a:pPr>
                  <a14:m>
                    <m:oMathPara xmlns:m="http://schemas.openxmlformats.org/officeDocument/2006/math">
                      <m:oMathParaPr>
                        <m:jc m:val="centerGroup"/>
                      </m:oMathParaPr>
                      <m:oMath xmlns:m="http://schemas.openxmlformats.org/officeDocument/2006/math">
                        <m:r>
                          <a:rPr lang="en-US" altLang="ja-JP" sz="2400" i="1">
                            <a:latin typeface="Cambria Math" panose="02040503050406030204" pitchFamily="18" charset="0"/>
                          </a:rPr>
                          <m:t>𝐺</m:t>
                        </m:r>
                        <m:d>
                          <m:dPr>
                            <m:ctrlPr>
                              <a:rPr lang="ja-JP" altLang="ja-JP" sz="2400" i="1">
                                <a:latin typeface="Cambria Math" panose="02040503050406030204" pitchFamily="18" charset="0"/>
                              </a:rPr>
                            </m:ctrlPr>
                          </m:dPr>
                          <m:e>
                            <m:r>
                              <a:rPr lang="en-US" altLang="ja-JP" sz="2400" i="1">
                                <a:latin typeface="Cambria Math" panose="02040503050406030204" pitchFamily="18" charset="0"/>
                              </a:rPr>
                              <m:t>𝜔</m:t>
                            </m:r>
                          </m:e>
                        </m:d>
                        <m:r>
                          <a:rPr lang="en-US" altLang="ja-JP" sz="2400" i="1">
                            <a:latin typeface="Cambria Math" panose="02040503050406030204" pitchFamily="18" charset="0"/>
                          </a:rPr>
                          <m:t>=</m:t>
                        </m:r>
                        <m:sSup>
                          <m:sSupPr>
                            <m:ctrlPr>
                              <a:rPr lang="ja-JP" altLang="ja-JP" sz="2400" i="1">
                                <a:latin typeface="Cambria Math" panose="02040503050406030204" pitchFamily="18" charset="0"/>
                              </a:rPr>
                            </m:ctrlPr>
                          </m:sSupPr>
                          <m:e>
                            <m:r>
                              <a:rPr lang="en-US" altLang="ja-JP" sz="2400" i="1">
                                <a:latin typeface="Cambria Math" panose="02040503050406030204" pitchFamily="18" charset="0"/>
                              </a:rPr>
                              <m:t>𝑒</m:t>
                            </m:r>
                          </m:e>
                          <m:sup>
                            <m:r>
                              <a:rPr lang="en-US" altLang="ja-JP" sz="2400" i="1">
                                <a:latin typeface="Cambria Math" panose="02040503050406030204" pitchFamily="18" charset="0"/>
                              </a:rPr>
                              <m:t>−</m:t>
                            </m:r>
                            <m:f>
                              <m:fPr>
                                <m:ctrlPr>
                                  <a:rPr lang="ja-JP" altLang="ja-JP" sz="2400" i="1">
                                    <a:latin typeface="Cambria Math" panose="02040503050406030204" pitchFamily="18" charset="0"/>
                                  </a:rPr>
                                </m:ctrlPr>
                              </m:fPr>
                              <m:num>
                                <m:sSup>
                                  <m:sSupPr>
                                    <m:ctrlPr>
                                      <a:rPr lang="ja-JP" altLang="ja-JP" sz="2400" i="1">
                                        <a:latin typeface="Cambria Math" panose="02040503050406030204" pitchFamily="18" charset="0"/>
                                      </a:rPr>
                                    </m:ctrlPr>
                                  </m:sSupPr>
                                  <m:e>
                                    <m:r>
                                      <a:rPr lang="en-US" altLang="ja-JP" sz="2400" i="1">
                                        <a:latin typeface="Cambria Math" panose="02040503050406030204" pitchFamily="18" charset="0"/>
                                      </a:rPr>
                                      <m:t>𝜔</m:t>
                                    </m:r>
                                  </m:e>
                                  <m:sup>
                                    <m:r>
                                      <a:rPr lang="en-US" altLang="ja-JP" sz="2400" i="1">
                                        <a:latin typeface="Cambria Math" panose="02040503050406030204" pitchFamily="18" charset="0"/>
                                      </a:rPr>
                                      <m:t>2</m:t>
                                    </m:r>
                                  </m:sup>
                                </m:sSup>
                                <m:sSup>
                                  <m:sSupPr>
                                    <m:ctrlPr>
                                      <a:rPr lang="ja-JP" altLang="ja-JP" sz="2400" i="1">
                                        <a:latin typeface="Cambria Math" panose="02040503050406030204" pitchFamily="18" charset="0"/>
                                      </a:rPr>
                                    </m:ctrlPr>
                                  </m:sSupPr>
                                  <m:e>
                                    <m:r>
                                      <a:rPr lang="en-US" altLang="ja-JP" sz="2400" i="1">
                                        <a:latin typeface="Cambria Math" panose="02040503050406030204" pitchFamily="18" charset="0"/>
                                      </a:rPr>
                                      <m:t>𝜎</m:t>
                                    </m:r>
                                  </m:e>
                                  <m:sup>
                                    <m:r>
                                      <a:rPr lang="en-US" altLang="ja-JP" sz="2400" i="1">
                                        <a:latin typeface="Cambria Math" panose="02040503050406030204" pitchFamily="18" charset="0"/>
                                      </a:rPr>
                                      <m:t>2</m:t>
                                    </m:r>
                                  </m:sup>
                                </m:sSup>
                              </m:num>
                              <m:den>
                                <m:r>
                                  <a:rPr lang="en-US" altLang="ja-JP" sz="2400">
                                    <a:latin typeface="Cambria Math" panose="02040503050406030204" pitchFamily="18" charset="0"/>
                                  </a:rPr>
                                  <m:t>2</m:t>
                                </m:r>
                              </m:den>
                            </m:f>
                          </m:sup>
                        </m:sSup>
                      </m:oMath>
                    </m:oMathPara>
                  </a14:m>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18" name="正方形/長方形 17"/>
                <p:cNvSpPr>
                  <a:spLocks noRot="1" noChangeAspect="1" noMove="1" noResize="1" noEditPoints="1" noAdjustHandles="1" noChangeArrowheads="1" noChangeShapeType="1" noTextEdit="1"/>
                </p:cNvSpPr>
                <p:nvPr/>
              </p:nvSpPr>
              <p:spPr>
                <a:xfrm>
                  <a:off x="4715842" y="1676288"/>
                  <a:ext cx="2292422" cy="679866"/>
                </a:xfrm>
                <a:prstGeom prst="rect">
                  <a:avLst/>
                </a:prstGeom>
                <a:blipFill rotWithShape="0">
                  <a:blip r:embed="rId6"/>
                  <a:stretch>
                    <a:fillRect/>
                  </a:stretch>
                </a:blipFill>
              </p:spPr>
              <p:txBody>
                <a:bodyPr/>
                <a:lstStyle/>
                <a:p>
                  <a:r>
                    <a:rPr lang="ja-JP" altLang="en-US">
                      <a:noFill/>
                    </a:rPr>
                    <a:t> </a:t>
                  </a:r>
                </a:p>
              </p:txBody>
            </p:sp>
          </mc:Fallback>
        </mc:AlternateContent>
      </p:grpSp>
      <p:sp>
        <p:nvSpPr>
          <p:cNvPr id="19" name="正方形/長方形 18"/>
          <p:cNvSpPr/>
          <p:nvPr/>
        </p:nvSpPr>
        <p:spPr>
          <a:xfrm>
            <a:off x="559607" y="4730234"/>
            <a:ext cx="7879080" cy="461665"/>
          </a:xfrm>
          <a:prstGeom prst="rect">
            <a:avLst/>
          </a:prstGeom>
        </p:spPr>
        <p:txBody>
          <a:bodyPr wrap="none">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畳み込み積分のフーリエ変換はフーリエ変換の積になる</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角丸四角形 23"/>
          <p:cNvSpPr/>
          <p:nvPr/>
        </p:nvSpPr>
        <p:spPr>
          <a:xfrm>
            <a:off x="590550" y="5173459"/>
            <a:ext cx="9251950" cy="1430541"/>
          </a:xfrm>
          <a:prstGeom prst="roundRect">
            <a:avLst>
              <a:gd name="adj" fmla="val 9418"/>
            </a:avLst>
          </a:prstGeom>
          <a:solidFill>
            <a:schemeClr val="accent4">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25" name="正方形/長方形 24"/>
              <p:cNvSpPr/>
              <p:nvPr/>
            </p:nvSpPr>
            <p:spPr>
              <a:xfrm>
                <a:off x="5132187" y="5352534"/>
                <a:ext cx="271131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2400" i="1">
                          <a:latin typeface="Cambria Math" panose="02040503050406030204" pitchFamily="18" charset="0"/>
                        </a:rPr>
                        <m:t>𝐻</m:t>
                      </m:r>
                      <m:d>
                        <m:dPr>
                          <m:ctrlPr>
                            <a:rPr lang="ja-JP" altLang="en-US" sz="2400" i="1">
                              <a:latin typeface="Cambria Math" panose="02040503050406030204" pitchFamily="18" charset="0"/>
                            </a:rPr>
                          </m:ctrlPr>
                        </m:dPr>
                        <m:e>
                          <m:r>
                            <a:rPr lang="ja-JP" altLang="en-US" sz="2400" i="1">
                              <a:latin typeface="Cambria Math" panose="02040503050406030204" pitchFamily="18" charset="0"/>
                            </a:rPr>
                            <m:t>𝜔</m:t>
                          </m:r>
                        </m:e>
                      </m:d>
                      <m:r>
                        <a:rPr lang="ja-JP" altLang="en-US" sz="2400" i="0">
                          <a:latin typeface="Cambria Math" panose="02040503050406030204" pitchFamily="18" charset="0"/>
                        </a:rPr>
                        <m:t>=</m:t>
                      </m:r>
                      <m:r>
                        <a:rPr lang="pt-BR" altLang="ja-JP" sz="2400" i="1">
                          <a:latin typeface="Cambria Math" panose="02040503050406030204" pitchFamily="18" charset="0"/>
                        </a:rPr>
                        <m:t>𝐹</m:t>
                      </m:r>
                      <m:d>
                        <m:dPr>
                          <m:ctrlPr>
                            <a:rPr lang="ja-JP" altLang="ja-JP" sz="2400" i="1">
                              <a:latin typeface="Cambria Math" panose="02040503050406030204" pitchFamily="18" charset="0"/>
                            </a:rPr>
                          </m:ctrlPr>
                        </m:dPr>
                        <m:e>
                          <m:r>
                            <a:rPr lang="en-US" altLang="ja-JP" sz="2400" i="1">
                              <a:latin typeface="Cambria Math" panose="02040503050406030204" pitchFamily="18" charset="0"/>
                            </a:rPr>
                            <m:t>𝜔</m:t>
                          </m:r>
                        </m:e>
                      </m:d>
                      <m:r>
                        <a:rPr lang="en-US" altLang="ja-JP" sz="2400" i="1">
                          <a:latin typeface="Cambria Math" panose="02040503050406030204" pitchFamily="18" charset="0"/>
                        </a:rPr>
                        <m:t>𝐺</m:t>
                      </m:r>
                      <m:r>
                        <a:rPr lang="en-US" altLang="ja-JP" sz="2400" i="1">
                          <a:latin typeface="Cambria Math" panose="02040503050406030204" pitchFamily="18" charset="0"/>
                        </a:rPr>
                        <m:t>(</m:t>
                      </m:r>
                      <m:r>
                        <a:rPr lang="en-US" altLang="ja-JP" sz="2400" i="1">
                          <a:latin typeface="Cambria Math" panose="02040503050406030204" pitchFamily="18" charset="0"/>
                        </a:rPr>
                        <m:t>𝜔</m:t>
                      </m:r>
                      <m:r>
                        <a:rPr lang="en-US" altLang="ja-JP" sz="2400" i="1">
                          <a:latin typeface="Cambria Math" panose="02040503050406030204" pitchFamily="18" charset="0"/>
                        </a:rPr>
                        <m:t>)</m:t>
                      </m:r>
                    </m:oMath>
                  </m:oMathPara>
                </a14:m>
                <a:endParaRPr lang="ja-JP" altLang="en-US" sz="2400" dirty="0"/>
              </a:p>
            </p:txBody>
          </p:sp>
        </mc:Choice>
        <mc:Fallback xmlns="">
          <p:sp>
            <p:nvSpPr>
              <p:cNvPr id="25" name="正方形/長方形 24"/>
              <p:cNvSpPr>
                <a:spLocks noRot="1" noChangeAspect="1" noMove="1" noResize="1" noEditPoints="1" noAdjustHandles="1" noChangeArrowheads="1" noChangeShapeType="1" noTextEdit="1"/>
              </p:cNvSpPr>
              <p:nvPr/>
            </p:nvSpPr>
            <p:spPr>
              <a:xfrm>
                <a:off x="5132187" y="5352534"/>
                <a:ext cx="2711319" cy="461665"/>
              </a:xfrm>
              <a:prstGeom prst="rect">
                <a:avLst/>
              </a:prstGeom>
              <a:blipFill rotWithShape="0">
                <a:blip r:embed="rId7"/>
                <a:stretch>
                  <a:fillRect r="-225" b="-1710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正方形/長方形 25"/>
              <p:cNvSpPr/>
              <p:nvPr/>
            </p:nvSpPr>
            <p:spPr>
              <a:xfrm>
                <a:off x="1640091" y="6114534"/>
                <a:ext cx="6375784" cy="400110"/>
              </a:xfrm>
              <a:prstGeom prst="rect">
                <a:avLst/>
              </a:prstGeom>
            </p:spPr>
            <p:txBody>
              <a:bodyPr wrap="none">
                <a:spAutoFit/>
              </a:bodyPr>
              <a:lstStyle/>
              <a:p>
                <a14:m>
                  <m:oMath xmlns:m="http://schemas.openxmlformats.org/officeDocument/2006/math">
                    <m:r>
                      <a:rPr lang="ja-JP" altLang="en-US" sz="2000" i="1">
                        <a:latin typeface="Cambria Math" panose="02040503050406030204" pitchFamily="18" charset="0"/>
                      </a:rPr>
                      <m:t>𝐻</m:t>
                    </m:r>
                    <m:d>
                      <m:dPr>
                        <m:ctrlPr>
                          <a:rPr lang="ja-JP" altLang="en-US" sz="2000" i="1">
                            <a:latin typeface="Cambria Math" panose="02040503050406030204" pitchFamily="18" charset="0"/>
                          </a:rPr>
                        </m:ctrlPr>
                      </m:dPr>
                      <m:e>
                        <m:r>
                          <a:rPr lang="ja-JP" altLang="en-US" sz="2000" i="1">
                            <a:latin typeface="Cambria Math" panose="02040503050406030204" pitchFamily="18" charset="0"/>
                          </a:rPr>
                          <m:t>𝜔</m:t>
                        </m:r>
                      </m:e>
                    </m:d>
                  </m:oMath>
                </a14:m>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pt-BR" altLang="ja-JP" sz="2000" dirty="0">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r>
                      <a:rPr lang="pt-BR" altLang="ja-JP" sz="2000" i="1">
                        <a:latin typeface="Cambria Math" panose="02040503050406030204" pitchFamily="18" charset="0"/>
                      </a:rPr>
                      <m:t>𝐹</m:t>
                    </m:r>
                    <m:d>
                      <m:dPr>
                        <m:ctrlPr>
                          <a:rPr lang="ja-JP" altLang="ja-JP" sz="2000" i="1">
                            <a:latin typeface="Cambria Math" panose="02040503050406030204" pitchFamily="18" charset="0"/>
                          </a:rPr>
                        </m:ctrlPr>
                      </m:dPr>
                      <m:e>
                        <m:r>
                          <a:rPr lang="en-US" altLang="ja-JP" sz="2000" i="1">
                            <a:latin typeface="Cambria Math" panose="02040503050406030204" pitchFamily="18" charset="0"/>
                          </a:rPr>
                          <m:t>𝜔</m:t>
                        </m:r>
                      </m:e>
                    </m:d>
                  </m:oMath>
                </a14:m>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r>
                      <a:rPr lang="en-US" altLang="ja-JP" sz="2000" i="1">
                        <a:latin typeface="Cambria Math" panose="02040503050406030204" pitchFamily="18" charset="0"/>
                      </a:rPr>
                      <m:t>𝐺</m:t>
                    </m:r>
                    <m:r>
                      <a:rPr lang="en-US" altLang="ja-JP" sz="2000" i="1">
                        <a:latin typeface="Cambria Math" panose="02040503050406030204" pitchFamily="18" charset="0"/>
                      </a:rPr>
                      <m:t>(</m:t>
                    </m:r>
                    <m:r>
                      <a:rPr lang="en-US" altLang="ja-JP" sz="2000" i="1">
                        <a:latin typeface="Cambria Math" panose="02040503050406030204" pitchFamily="18" charset="0"/>
                      </a:rPr>
                      <m:t>𝜔</m:t>
                    </m:r>
                    <m:r>
                      <a:rPr lang="en-US" altLang="ja-JP" sz="2000" i="1">
                        <a:latin typeface="Cambria Math" panose="02040503050406030204" pitchFamily="18" charset="0"/>
                      </a:rPr>
                      <m:t>)</m:t>
                    </m:r>
                  </m:oMath>
                </a14:m>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r>
                      <a:rPr lang="pt-BR" altLang="ja-JP" sz="2000" i="1">
                        <a:latin typeface="Cambria Math" panose="02040503050406030204" pitchFamily="18" charset="0"/>
                      </a:rPr>
                      <m:t>h</m:t>
                    </m:r>
                    <m:d>
                      <m:dPr>
                        <m:ctrlPr>
                          <a:rPr lang="ja-JP" altLang="ja-JP" sz="2000" i="1">
                            <a:latin typeface="Cambria Math" panose="02040503050406030204" pitchFamily="18" charset="0"/>
                          </a:rPr>
                        </m:ctrlPr>
                      </m:dPr>
                      <m:e>
                        <m:r>
                          <a:rPr lang="en-US" altLang="ja-JP" sz="2000" i="1">
                            <a:latin typeface="Cambria Math" panose="02040503050406030204" pitchFamily="18" charset="0"/>
                          </a:rPr>
                          <m:t>𝑥</m:t>
                        </m:r>
                      </m:e>
                    </m:d>
                  </m:oMath>
                </a14:m>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r>
                      <a:rPr lang="pt-BR" altLang="ja-JP" sz="2000" i="1">
                        <a:latin typeface="Cambria Math" panose="02040503050406030204" pitchFamily="18" charset="0"/>
                      </a:rPr>
                      <m:t>h</m:t>
                    </m:r>
                    <m:d>
                      <m:dPr>
                        <m:ctrlPr>
                          <a:rPr lang="ja-JP" altLang="ja-JP" sz="2000" i="1">
                            <a:latin typeface="Cambria Math" panose="02040503050406030204" pitchFamily="18" charset="0"/>
                          </a:rPr>
                        </m:ctrlPr>
                      </m:dPr>
                      <m:e>
                        <m:r>
                          <a:rPr lang="en-US" altLang="ja-JP" sz="2000" i="1">
                            <a:latin typeface="Cambria Math" panose="02040503050406030204" pitchFamily="18" charset="0"/>
                          </a:rPr>
                          <m:t>𝑥</m:t>
                        </m:r>
                      </m:e>
                    </m:d>
                  </m:oMath>
                </a14:m>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r>
                      <a:rPr lang="pt-BR" altLang="ja-JP" sz="2000" i="1">
                        <a:latin typeface="Cambria Math" panose="02040503050406030204" pitchFamily="18" charset="0"/>
                      </a:rPr>
                      <m:t>h</m:t>
                    </m:r>
                    <m:d>
                      <m:dPr>
                        <m:ctrlPr>
                          <a:rPr lang="ja-JP" altLang="ja-JP" sz="2000" i="1">
                            <a:latin typeface="Cambria Math" panose="02040503050406030204" pitchFamily="18" charset="0"/>
                          </a:rPr>
                        </m:ctrlPr>
                      </m:dPr>
                      <m:e>
                        <m:r>
                          <a:rPr lang="en-US" altLang="ja-JP" sz="2000" i="1">
                            <a:latin typeface="Cambria Math" panose="02040503050406030204" pitchFamily="18" charset="0"/>
                          </a:rPr>
                          <m:t>𝑥</m:t>
                        </m:r>
                      </m:e>
                    </m:d>
                  </m:oMath>
                </a14:m>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のフーリエ変換</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26" name="正方形/長方形 25"/>
              <p:cNvSpPr>
                <a:spLocks noRot="1" noChangeAspect="1" noMove="1" noResize="1" noEditPoints="1" noAdjustHandles="1" noChangeArrowheads="1" noChangeShapeType="1" noTextEdit="1"/>
              </p:cNvSpPr>
              <p:nvPr/>
            </p:nvSpPr>
            <p:spPr>
              <a:xfrm>
                <a:off x="1640091" y="6114534"/>
                <a:ext cx="6375784" cy="400110"/>
              </a:xfrm>
              <a:prstGeom prst="rect">
                <a:avLst/>
              </a:prstGeom>
              <a:blipFill rotWithShape="0">
                <a:blip r:embed="rId8"/>
                <a:stretch>
                  <a:fillRect t="-7576" r="-382" b="-257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正方形/長方形 26"/>
              <p:cNvSpPr/>
              <p:nvPr/>
            </p:nvSpPr>
            <p:spPr>
              <a:xfrm>
                <a:off x="1160487" y="5149538"/>
                <a:ext cx="3673057" cy="8874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altLang="ja-JP" sz="2400" i="1">
                          <a:latin typeface="Cambria Math" panose="02040503050406030204" pitchFamily="18" charset="0"/>
                        </a:rPr>
                        <m:t>h</m:t>
                      </m:r>
                      <m:d>
                        <m:dPr>
                          <m:ctrlPr>
                            <a:rPr lang="ja-JP" altLang="ja-JP" sz="2400" i="1">
                              <a:latin typeface="Cambria Math" panose="02040503050406030204" pitchFamily="18" charset="0"/>
                            </a:rPr>
                          </m:ctrlPr>
                        </m:dPr>
                        <m:e>
                          <m:r>
                            <a:rPr lang="en-US" altLang="ja-JP" sz="2400" i="1">
                              <a:latin typeface="Cambria Math" panose="02040503050406030204" pitchFamily="18" charset="0"/>
                            </a:rPr>
                            <m:t>𝑥</m:t>
                          </m:r>
                        </m:e>
                      </m:d>
                      <m:r>
                        <a:rPr lang="pt-BR" altLang="ja-JP" sz="2400" i="1">
                          <a:latin typeface="Cambria Math" panose="02040503050406030204" pitchFamily="18" charset="0"/>
                        </a:rPr>
                        <m:t>=</m:t>
                      </m:r>
                      <m:nary>
                        <m:naryPr>
                          <m:ctrlPr>
                            <a:rPr lang="ja-JP" altLang="ja-JP" sz="2400" i="1">
                              <a:latin typeface="Cambria Math" panose="02040503050406030204" pitchFamily="18" charset="0"/>
                            </a:rPr>
                          </m:ctrlPr>
                        </m:naryPr>
                        <m:sub>
                          <m:r>
                            <a:rPr lang="en-US" altLang="ja-JP" sz="2400" i="1">
                              <a:latin typeface="Cambria Math" panose="02040503050406030204" pitchFamily="18" charset="0"/>
                            </a:rPr>
                            <m:t>−∞</m:t>
                          </m:r>
                        </m:sub>
                        <m:sup>
                          <m:r>
                            <a:rPr lang="en-US" altLang="ja-JP" sz="2400" i="1">
                              <a:latin typeface="Cambria Math" panose="02040503050406030204" pitchFamily="18" charset="0"/>
                            </a:rPr>
                            <m:t>∞</m:t>
                          </m:r>
                        </m:sup>
                        <m:e>
                          <m:r>
                            <a:rPr lang="en-US" altLang="ja-JP" sz="2400" i="1">
                              <a:latin typeface="Cambria Math" panose="02040503050406030204" pitchFamily="18" charset="0"/>
                            </a:rPr>
                            <m:t>𝑓</m:t>
                          </m:r>
                          <m:d>
                            <m:dPr>
                              <m:ctrlPr>
                                <a:rPr lang="ja-JP" altLang="ja-JP" sz="2400" i="1">
                                  <a:latin typeface="Cambria Math" panose="02040503050406030204" pitchFamily="18" charset="0"/>
                                </a:rPr>
                              </m:ctrlPr>
                            </m:dPr>
                            <m:e>
                              <m:r>
                                <a:rPr lang="en-US" altLang="ja-JP" sz="2400" i="1">
                                  <a:latin typeface="Cambria Math" panose="02040503050406030204" pitchFamily="18" charset="0"/>
                                </a:rPr>
                                <m:t>𝑥</m:t>
                              </m:r>
                              <m:r>
                                <a:rPr lang="en-US" altLang="ja-JP" sz="2400" i="1">
                                  <a:latin typeface="Cambria Math" panose="02040503050406030204" pitchFamily="18" charset="0"/>
                                </a:rPr>
                                <m:t>−</m:t>
                              </m:r>
                              <m:r>
                                <a:rPr lang="en-US" altLang="ja-JP" sz="2400" i="1">
                                  <a:latin typeface="Cambria Math" panose="02040503050406030204" pitchFamily="18" charset="0"/>
                                </a:rPr>
                                <m:t>𝑡</m:t>
                              </m:r>
                            </m:e>
                          </m:d>
                          <m:r>
                            <a:rPr lang="en-US" altLang="ja-JP" sz="2400" i="1">
                              <a:latin typeface="Cambria Math" panose="02040503050406030204" pitchFamily="18" charset="0"/>
                            </a:rPr>
                            <m:t>𝑔</m:t>
                          </m:r>
                          <m:d>
                            <m:dPr>
                              <m:ctrlPr>
                                <a:rPr lang="ja-JP" altLang="ja-JP" sz="2400" i="1">
                                  <a:latin typeface="Cambria Math" panose="02040503050406030204" pitchFamily="18" charset="0"/>
                                </a:rPr>
                              </m:ctrlPr>
                            </m:dPr>
                            <m:e>
                              <m:r>
                                <a:rPr lang="en-US" altLang="ja-JP" sz="2400" i="1">
                                  <a:latin typeface="Cambria Math" panose="02040503050406030204" pitchFamily="18" charset="0"/>
                                </a:rPr>
                                <m:t>𝑡</m:t>
                              </m:r>
                            </m:e>
                          </m:d>
                          <m:r>
                            <m:rPr>
                              <m:sty m:val="p"/>
                            </m:rPr>
                            <a:rPr lang="en-US" altLang="ja-JP" sz="2400">
                              <a:latin typeface="Cambria Math" panose="02040503050406030204" pitchFamily="18" charset="0"/>
                            </a:rPr>
                            <m:t>d</m:t>
                          </m:r>
                          <m:r>
                            <a:rPr lang="en-US" altLang="ja-JP" sz="2400" i="1">
                              <a:latin typeface="Cambria Math" panose="02040503050406030204" pitchFamily="18" charset="0"/>
                            </a:rPr>
                            <m:t>𝑡</m:t>
                          </m:r>
                        </m:e>
                      </m:nary>
                    </m:oMath>
                  </m:oMathPara>
                </a14:m>
                <a:endParaRPr lang="ja-JP" altLang="ja-JP" sz="2400" dirty="0"/>
              </a:p>
            </p:txBody>
          </p:sp>
        </mc:Choice>
        <mc:Fallback xmlns="">
          <p:sp>
            <p:nvSpPr>
              <p:cNvPr id="27" name="正方形/長方形 26"/>
              <p:cNvSpPr>
                <a:spLocks noRot="1" noChangeAspect="1" noMove="1" noResize="1" noEditPoints="1" noAdjustHandles="1" noChangeArrowheads="1" noChangeShapeType="1" noTextEdit="1"/>
              </p:cNvSpPr>
              <p:nvPr/>
            </p:nvSpPr>
            <p:spPr>
              <a:xfrm>
                <a:off x="1160487" y="5149538"/>
                <a:ext cx="3673057" cy="887487"/>
              </a:xfrm>
              <a:prstGeom prst="rect">
                <a:avLst/>
              </a:prstGeom>
              <a:blipFill rotWithShape="0">
                <a:blip r:embed="rId9"/>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6815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5728786"/>
            <a:ext cx="11473211" cy="733270"/>
          </a:xfrm>
        </p:spPr>
        <p:txBody>
          <a:bodyPr/>
          <a:lstStyle/>
          <a:p>
            <a:pPr algn="r"/>
            <a:r>
              <a:rPr kumimoji="1" lang="en-US" altLang="ja-JP" b="1" dirty="0"/>
              <a:t>Deconvolution</a:t>
            </a:r>
            <a:endParaRPr kumimoji="1" lang="ja-JP" altLang="en-US" b="1" dirty="0"/>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32</a:t>
            </a:fld>
            <a:endParaRPr lang="ja-JP" altLang="en-US"/>
          </a:p>
        </p:txBody>
      </p:sp>
      <p:grpSp>
        <p:nvGrpSpPr>
          <p:cNvPr id="3" name="グループ化 2"/>
          <p:cNvGrpSpPr/>
          <p:nvPr/>
        </p:nvGrpSpPr>
        <p:grpSpPr>
          <a:xfrm>
            <a:off x="1412962" y="1757560"/>
            <a:ext cx="9037323" cy="2655223"/>
            <a:chOff x="636875" y="1665352"/>
            <a:chExt cx="11327444" cy="3328075"/>
          </a:xfrm>
        </p:grpSpPr>
        <p:sp>
          <p:nvSpPr>
            <p:cNvPr id="5" name="右矢印 4"/>
            <p:cNvSpPr/>
            <p:nvPr/>
          </p:nvSpPr>
          <p:spPr>
            <a:xfrm>
              <a:off x="5926893" y="2972346"/>
              <a:ext cx="826938" cy="797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875" y="1665352"/>
              <a:ext cx="4998440" cy="3328075"/>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5879" y="1665352"/>
              <a:ext cx="4998440" cy="3328075"/>
            </a:xfrm>
            <a:prstGeom prst="rect">
              <a:avLst/>
            </a:prstGeom>
          </p:spPr>
        </p:pic>
      </p:grpSp>
    </p:spTree>
    <p:extLst>
      <p:ext uri="{BB962C8B-B14F-4D97-AF65-F5344CB8AC3E}">
        <p14:creationId xmlns:p14="http://schemas.microsoft.com/office/powerpoint/2010/main" val="2843926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224937"/>
            <a:ext cx="11473211" cy="733270"/>
          </a:xfrm>
        </p:spPr>
        <p:txBody>
          <a:bodyPr>
            <a:normAutofit/>
          </a:bodyPr>
          <a:lstStyle/>
          <a:p>
            <a:pPr algn="ctr"/>
            <a:r>
              <a:rPr lang="ja-JP" altLang="en-US" sz="4000" dirty="0"/>
              <a:t>画像の劣化モデル（</a:t>
            </a:r>
            <a:r>
              <a:rPr lang="en-US" altLang="ja-JP" sz="4000" dirty="0"/>
              <a:t>1/2</a:t>
            </a:r>
            <a:r>
              <a:rPr lang="ja-JP" altLang="en-US" sz="4000" dirty="0"/>
              <a:t>）</a:t>
            </a:r>
            <a:endParaRPr kumimoji="1" lang="ja-JP" altLang="en-US" sz="4000" dirty="0"/>
          </a:p>
        </p:txBody>
      </p:sp>
      <p:sp>
        <p:nvSpPr>
          <p:cNvPr id="3" name="コンテンツ プレースホルダー 2"/>
          <p:cNvSpPr>
            <a:spLocks noGrp="1"/>
          </p:cNvSpPr>
          <p:nvPr>
            <p:ph idx="1"/>
          </p:nvPr>
        </p:nvSpPr>
        <p:spPr>
          <a:xfrm>
            <a:off x="334997" y="5236042"/>
            <a:ext cx="4006778" cy="1186739"/>
          </a:xfrm>
        </p:spPr>
        <p:txBody>
          <a:bodyPr>
            <a:normAutofit/>
          </a:bodyPr>
          <a:lstStyle/>
          <a:p>
            <a:pPr marL="0" indent="0">
              <a:buNone/>
            </a:pPr>
            <a:r>
              <a:rPr lang="en-US" altLang="ja-JP" sz="3600" i="1" dirty="0">
                <a:latin typeface="Times New Roman" panose="02020603050405020304" pitchFamily="18" charset="0"/>
                <a:cs typeface="Times New Roman" panose="02020603050405020304" pitchFamily="18" charset="0"/>
              </a:rPr>
              <a:t>f </a:t>
            </a:r>
            <a:r>
              <a:rPr lang="en-US" altLang="ja-JP" sz="3600" dirty="0">
                <a:latin typeface="Times New Roman" panose="02020603050405020304" pitchFamily="18" charset="0"/>
                <a:cs typeface="Times New Roman" panose="02020603050405020304" pitchFamily="18" charset="0"/>
              </a:rPr>
              <a:t>(</a:t>
            </a:r>
            <a:r>
              <a:rPr lang="en-US" altLang="ja-JP" sz="3600" i="1" dirty="0" err="1">
                <a:latin typeface="Times New Roman" panose="02020603050405020304" pitchFamily="18" charset="0"/>
                <a:cs typeface="Times New Roman" panose="02020603050405020304" pitchFamily="18" charset="0"/>
              </a:rPr>
              <a:t>x,y</a:t>
            </a:r>
            <a:r>
              <a:rPr lang="en-US" altLang="ja-JP" sz="3600" dirty="0">
                <a:latin typeface="Times New Roman" panose="02020603050405020304" pitchFamily="18" charset="0"/>
                <a:cs typeface="Times New Roman" panose="02020603050405020304" pitchFamily="18" charset="0"/>
              </a:rPr>
              <a:t>) : </a:t>
            </a:r>
            <a:r>
              <a:rPr lang="ja-JP" altLang="en-US" sz="2000" dirty="0">
                <a:latin typeface="Times New Roman" panose="02020603050405020304" pitchFamily="18" charset="0"/>
                <a:cs typeface="Times New Roman" panose="02020603050405020304" pitchFamily="18" charset="0"/>
              </a:rPr>
              <a:t>劣化の無い理想画像</a:t>
            </a:r>
            <a:endParaRPr lang="en-US" altLang="ja-JP" sz="2000" dirty="0">
              <a:latin typeface="Times New Roman" panose="02020603050405020304" pitchFamily="18" charset="0"/>
              <a:cs typeface="Times New Roman" panose="02020603050405020304" pitchFamily="18" charset="0"/>
            </a:endParaRPr>
          </a:p>
          <a:p>
            <a:pPr marL="0" indent="0">
              <a:buNone/>
            </a:pPr>
            <a:r>
              <a:rPr kumimoji="1" lang="en-US" altLang="ja-JP" sz="1600" dirty="0">
                <a:latin typeface="Times New Roman" panose="02020603050405020304" pitchFamily="18" charset="0"/>
                <a:cs typeface="Times New Roman" panose="02020603050405020304" pitchFamily="18" charset="0"/>
              </a:rPr>
              <a:t>※</a:t>
            </a:r>
            <a:r>
              <a:rPr kumimoji="1" lang="ja-JP" altLang="en-US" sz="1600" dirty="0">
                <a:latin typeface="Times New Roman" panose="02020603050405020304" pitchFamily="18" charset="0"/>
                <a:cs typeface="Times New Roman" panose="02020603050405020304" pitchFamily="18" charset="0"/>
              </a:rPr>
              <a:t>ピンホールカメラ動きの無いシーンを撮影すると取得可能</a:t>
            </a:r>
            <a:endParaRPr kumimoji="1" lang="ja-JP" altLang="en-US" sz="2000" dirty="0">
              <a:latin typeface="Times New Roman" panose="02020603050405020304" pitchFamily="18" charset="0"/>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33</a:t>
            </a:fld>
            <a:endParaRPr lang="ja-JP" altLang="en-US"/>
          </a:p>
        </p:txBody>
      </p:sp>
      <p:sp>
        <p:nvSpPr>
          <p:cNvPr id="8" name="コンテンツ プレースホルダー 2"/>
          <p:cNvSpPr txBox="1">
            <a:spLocks/>
          </p:cNvSpPr>
          <p:nvPr/>
        </p:nvSpPr>
        <p:spPr>
          <a:xfrm>
            <a:off x="7426645" y="5255091"/>
            <a:ext cx="4485955" cy="11486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3900" i="1" dirty="0">
                <a:latin typeface="Times New Roman" panose="02020603050405020304" pitchFamily="18" charset="0"/>
                <a:cs typeface="Times New Roman" panose="02020603050405020304" pitchFamily="18" charset="0"/>
              </a:rPr>
              <a:t>g</a:t>
            </a:r>
            <a:r>
              <a:rPr lang="en-US" altLang="ja-JP" sz="3900" dirty="0">
                <a:latin typeface="Times New Roman" panose="02020603050405020304" pitchFamily="18" charset="0"/>
                <a:cs typeface="Times New Roman" panose="02020603050405020304" pitchFamily="18" charset="0"/>
              </a:rPr>
              <a:t>(</a:t>
            </a:r>
            <a:r>
              <a:rPr lang="en-US" altLang="ja-JP" sz="3900" i="1" dirty="0" err="1">
                <a:latin typeface="Times New Roman" panose="02020603050405020304" pitchFamily="18" charset="0"/>
                <a:cs typeface="Times New Roman" panose="02020603050405020304" pitchFamily="18" charset="0"/>
              </a:rPr>
              <a:t>x,y</a:t>
            </a:r>
            <a:r>
              <a:rPr lang="en-US" altLang="ja-JP" sz="3900" dirty="0">
                <a:latin typeface="Times New Roman" panose="02020603050405020304" pitchFamily="18" charset="0"/>
                <a:cs typeface="Times New Roman" panose="02020603050405020304" pitchFamily="18" charset="0"/>
              </a:rPr>
              <a:t>) : </a:t>
            </a:r>
            <a:r>
              <a:rPr lang="ja-JP" altLang="en-US" sz="2000" dirty="0">
                <a:latin typeface="Times New Roman" panose="02020603050405020304" pitchFamily="18" charset="0"/>
                <a:cs typeface="Times New Roman" panose="02020603050405020304" pitchFamily="18" charset="0"/>
              </a:rPr>
              <a:t>劣化画像</a:t>
            </a:r>
            <a:endParaRPr lang="en-US" altLang="ja-JP" sz="20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altLang="ja-JP" sz="2000" dirty="0">
                <a:latin typeface="Times New Roman" panose="02020603050405020304" pitchFamily="18" charset="0"/>
                <a:cs typeface="Times New Roman" panose="02020603050405020304" pitchFamily="18" charset="0"/>
              </a:rPr>
              <a:t>※ </a:t>
            </a:r>
            <a:r>
              <a:rPr lang="ja-JP" altLang="en-US" sz="2000" dirty="0">
                <a:latin typeface="Times New Roman" panose="02020603050405020304" pitchFamily="18" charset="0"/>
                <a:cs typeface="Times New Roman" panose="02020603050405020304" pitchFamily="18" charset="0"/>
              </a:rPr>
              <a:t>手ブレ・ピンボケ・ノイズを含む</a:t>
            </a:r>
            <a:endParaRPr lang="en-US" altLang="ja-JP" sz="20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altLang="ja-JP" sz="20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altLang="ja-JP" sz="2000" dirty="0">
              <a:latin typeface="Times New Roman" panose="02020603050405020304" pitchFamily="18" charset="0"/>
              <a:cs typeface="Times New Roman" panose="02020603050405020304" pitchFamily="18" charset="0"/>
            </a:endParaRPr>
          </a:p>
        </p:txBody>
      </p:sp>
      <p:sp>
        <p:nvSpPr>
          <p:cNvPr id="9" name="右矢印 8"/>
          <p:cNvSpPr/>
          <p:nvPr/>
        </p:nvSpPr>
        <p:spPr>
          <a:xfrm>
            <a:off x="4438436" y="4035889"/>
            <a:ext cx="2661005" cy="6883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205666" y="3691118"/>
            <a:ext cx="1005403" cy="584775"/>
          </a:xfrm>
          <a:prstGeom prst="rect">
            <a:avLst/>
          </a:prstGeom>
        </p:spPr>
        <p:txBody>
          <a:bodyPr wrap="none">
            <a:spAutoFit/>
          </a:bodyPr>
          <a:lstStyle/>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劣化</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984129" y="1344188"/>
            <a:ext cx="10341293" cy="907941"/>
          </a:xfrm>
          <a:prstGeom prst="rect">
            <a:avLst/>
          </a:prstGeom>
        </p:spPr>
        <p:txBody>
          <a:bodyPr wrap="none">
            <a:spAutoFit/>
          </a:bodyPr>
          <a:lstStyle/>
          <a:p>
            <a:pPr>
              <a:spcBef>
                <a:spcPts val="600"/>
              </a:spcBef>
            </a:pPr>
            <a:r>
              <a:rPr lang="ja-JP" altLang="en-US" sz="2400" dirty="0">
                <a:latin typeface="Times New Roman" panose="02020603050405020304" pitchFamily="18" charset="0"/>
                <a:ea typeface="メイリオ" panose="020B0604030504040204" pitchFamily="50" charset="-128"/>
                <a:cs typeface="Times New Roman" panose="02020603050405020304" pitchFamily="18" charset="0"/>
              </a:rPr>
              <a:t>手ブレ・ピンボケ・撮影機器のノイズ等のため劣化した画像が取得される</a:t>
            </a:r>
            <a:endParaRPr lang="en-US" altLang="ja-JP" sz="2400" dirty="0">
              <a:latin typeface="Times New Roman" panose="02020603050405020304" pitchFamily="18" charset="0"/>
              <a:ea typeface="メイリオ" panose="020B0604030504040204" pitchFamily="50" charset="-128"/>
              <a:cs typeface="Times New Roman" panose="02020603050405020304" pitchFamily="18" charset="0"/>
            </a:endParaRPr>
          </a:p>
          <a:p>
            <a:pPr>
              <a:spcBef>
                <a:spcPts val="600"/>
              </a:spcBef>
            </a:pPr>
            <a:r>
              <a:rPr lang="ja-JP" altLang="en-US" sz="2400" dirty="0">
                <a:latin typeface="Times New Roman" panose="02020603050405020304" pitchFamily="18" charset="0"/>
                <a:ea typeface="メイリオ" panose="020B0604030504040204" pitchFamily="50" charset="-128"/>
                <a:cs typeface="Times New Roman" panose="02020603050405020304" pitchFamily="18" charset="0"/>
              </a:rPr>
              <a:t>劣化前画像復元のため劣化課程をモデル化（数式表現）する</a:t>
            </a:r>
            <a:endParaRPr lang="en-US" altLang="ja-JP" sz="2400" dirty="0">
              <a:latin typeface="Times New Roman" panose="02020603050405020304" pitchFamily="18" charset="0"/>
              <a:ea typeface="メイリオ" panose="020B0604030504040204" pitchFamily="50" charset="-128"/>
              <a:cs typeface="Times New Roman" panose="02020603050405020304" pitchFamily="18" charset="0"/>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3047" y="2730967"/>
            <a:ext cx="3762375" cy="2505075"/>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2730967"/>
            <a:ext cx="3762375" cy="2505075"/>
          </a:xfrm>
          <a:prstGeom prst="rect">
            <a:avLst/>
          </a:prstGeom>
        </p:spPr>
      </p:pic>
    </p:spTree>
    <p:extLst>
      <p:ext uri="{BB962C8B-B14F-4D97-AF65-F5344CB8AC3E}">
        <p14:creationId xmlns:p14="http://schemas.microsoft.com/office/powerpoint/2010/main" val="2151960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533400" y="1524000"/>
            <a:ext cx="11391900" cy="35687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9448800" y="6594475"/>
            <a:ext cx="2743200" cy="365125"/>
          </a:xfrm>
        </p:spPr>
        <p:txBody>
          <a:bodyPr/>
          <a:lstStyle/>
          <a:p>
            <a:fld id="{F35DE295-420C-4265-BE54-AE59FA4027A6}" type="slidenum">
              <a:rPr lang="ja-JP" altLang="en-US" smtClean="0"/>
              <a:pPr/>
              <a:t>34</a:t>
            </a:fld>
            <a:endParaRPr lang="ja-JP" altLang="en-US"/>
          </a:p>
        </p:txBody>
      </p:sp>
      <mc:AlternateContent xmlns:mc="http://schemas.openxmlformats.org/markup-compatibility/2006" xmlns:a14="http://schemas.microsoft.com/office/drawing/2010/main">
        <mc:Choice Requires="a14">
          <p:sp>
            <p:nvSpPr>
              <p:cNvPr id="12" name="正方形/長方形 11"/>
              <p:cNvSpPr/>
              <p:nvPr/>
            </p:nvSpPr>
            <p:spPr>
              <a:xfrm>
                <a:off x="1482949" y="1055390"/>
                <a:ext cx="9821728" cy="1138773"/>
              </a:xfrm>
              <a:prstGeom prst="rect">
                <a:avLst/>
              </a:prstGeom>
            </p:spPr>
            <p:txBody>
              <a:bodyPr wrap="none">
                <a:spAutoFit/>
              </a:bodyPr>
              <a:lstStyle/>
              <a:p>
                <a:r>
                  <a:rPr lang="ja-JP" altLang="en-US" sz="2800" dirty="0">
                    <a:latin typeface="Times New Roman" panose="02020603050405020304" pitchFamily="18" charset="0"/>
                    <a:ea typeface="メイリオ" panose="020B0604030504040204" pitchFamily="50" charset="-128"/>
                    <a:cs typeface="Times New Roman" panose="02020603050405020304" pitchFamily="18" charset="0"/>
                  </a:rPr>
                  <a:t>ここでは画像の劣化モデルを以下のとおり定義する</a:t>
                </a:r>
                <a:endParaRPr lang="en-US" altLang="ja-JP" sz="2800" dirty="0">
                  <a:latin typeface="Times New Roman" panose="02020603050405020304" pitchFamily="18" charset="0"/>
                  <a:ea typeface="メイリオ" panose="020B0604030504040204" pitchFamily="50" charset="-128"/>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altLang="ja-JP" sz="4000" b="0" i="1" smtClean="0">
                          <a:latin typeface="Cambria Math" panose="02040503050406030204" pitchFamily="18" charset="0"/>
                          <a:ea typeface="メイリオ" panose="020B0604030504040204" pitchFamily="50" charset="-128"/>
                          <a:cs typeface="Times New Roman" panose="02020603050405020304" pitchFamily="18" charset="0"/>
                        </a:rPr>
                        <m:t>𝑔</m:t>
                      </m:r>
                      <m:d>
                        <m:dPr>
                          <m:ctrlPr>
                            <a:rPr lang="en-US" altLang="ja-JP" sz="4000" b="0" i="1" smtClean="0">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4000" b="0" i="1" smtClean="0">
                              <a:latin typeface="Cambria Math" panose="02040503050406030204" pitchFamily="18" charset="0"/>
                              <a:ea typeface="メイリオ" panose="020B0604030504040204" pitchFamily="50" charset="-128"/>
                              <a:cs typeface="Times New Roman" panose="02020603050405020304" pitchFamily="18" charset="0"/>
                            </a:rPr>
                            <m:t>𝑥</m:t>
                          </m:r>
                          <m:r>
                            <a:rPr lang="en-US" altLang="ja-JP" sz="4000" b="0" i="1" smtClean="0">
                              <a:latin typeface="Cambria Math" panose="02040503050406030204" pitchFamily="18" charset="0"/>
                              <a:ea typeface="メイリオ" panose="020B0604030504040204" pitchFamily="50" charset="-128"/>
                              <a:cs typeface="Times New Roman" panose="02020603050405020304" pitchFamily="18" charset="0"/>
                            </a:rPr>
                            <m:t>,</m:t>
                          </m:r>
                          <m:r>
                            <a:rPr lang="en-US" altLang="ja-JP" sz="4000" b="0" i="1" smtClean="0">
                              <a:latin typeface="Cambria Math" panose="02040503050406030204" pitchFamily="18" charset="0"/>
                              <a:ea typeface="メイリオ" panose="020B0604030504040204" pitchFamily="50" charset="-128"/>
                              <a:cs typeface="Times New Roman" panose="02020603050405020304" pitchFamily="18" charset="0"/>
                            </a:rPr>
                            <m:t>𝑦</m:t>
                          </m:r>
                        </m:e>
                      </m:d>
                      <m:r>
                        <a:rPr lang="en-US" altLang="ja-JP" sz="4000" b="0" i="1" smtClean="0">
                          <a:latin typeface="Cambria Math" panose="02040503050406030204" pitchFamily="18" charset="0"/>
                          <a:ea typeface="メイリオ" panose="020B0604030504040204" pitchFamily="50" charset="-128"/>
                          <a:cs typeface="Times New Roman" panose="02020603050405020304" pitchFamily="18" charset="0"/>
                        </a:rPr>
                        <m:t>=</m:t>
                      </m:r>
                      <m:r>
                        <a:rPr lang="en-US" altLang="ja-JP" sz="4000" b="0" i="1" smtClean="0">
                          <a:latin typeface="Cambria Math" panose="02040503050406030204" pitchFamily="18" charset="0"/>
                          <a:ea typeface="メイリオ" panose="020B0604030504040204" pitchFamily="50" charset="-128"/>
                          <a:cs typeface="Times New Roman" panose="02020603050405020304" pitchFamily="18" charset="0"/>
                        </a:rPr>
                        <m:t>h</m:t>
                      </m:r>
                      <m:d>
                        <m:dPr>
                          <m:ctrlPr>
                            <a:rPr lang="en-US" altLang="ja-JP" sz="4000" b="0" i="1" smtClean="0">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4000" b="0" i="1" smtClean="0">
                              <a:latin typeface="Cambria Math" panose="02040503050406030204" pitchFamily="18" charset="0"/>
                              <a:ea typeface="メイリオ" panose="020B0604030504040204" pitchFamily="50" charset="-128"/>
                              <a:cs typeface="Times New Roman" panose="02020603050405020304" pitchFamily="18" charset="0"/>
                            </a:rPr>
                            <m:t>𝑥</m:t>
                          </m:r>
                          <m:r>
                            <a:rPr lang="en-US" altLang="ja-JP" sz="4000" b="0" i="1" smtClean="0">
                              <a:latin typeface="Cambria Math" panose="02040503050406030204" pitchFamily="18" charset="0"/>
                              <a:ea typeface="メイリオ" panose="020B0604030504040204" pitchFamily="50" charset="-128"/>
                              <a:cs typeface="Times New Roman" panose="02020603050405020304" pitchFamily="18" charset="0"/>
                            </a:rPr>
                            <m:t>,</m:t>
                          </m:r>
                          <m:r>
                            <a:rPr lang="en-US" altLang="ja-JP" sz="4000" b="0" i="1" smtClean="0">
                              <a:latin typeface="Cambria Math" panose="02040503050406030204" pitchFamily="18" charset="0"/>
                              <a:ea typeface="メイリオ" panose="020B0604030504040204" pitchFamily="50" charset="-128"/>
                              <a:cs typeface="Times New Roman" panose="02020603050405020304" pitchFamily="18" charset="0"/>
                            </a:rPr>
                            <m:t>𝑦</m:t>
                          </m:r>
                        </m:e>
                      </m:d>
                      <m:r>
                        <a:rPr lang="en-US" altLang="ja-JP" sz="4000" b="0" i="1" smtClean="0">
                          <a:latin typeface="Cambria Math" panose="02040503050406030204" pitchFamily="18" charset="0"/>
                          <a:ea typeface="メイリオ" panose="020B0604030504040204" pitchFamily="50" charset="-128"/>
                          <a:cs typeface="Times New Roman" panose="02020603050405020304" pitchFamily="18" charset="0"/>
                        </a:rPr>
                        <m:t>∗</m:t>
                      </m:r>
                      <m:r>
                        <a:rPr lang="en-US" altLang="ja-JP" sz="4000" b="0" i="1" smtClean="0">
                          <a:latin typeface="Cambria Math" panose="02040503050406030204" pitchFamily="18" charset="0"/>
                          <a:ea typeface="メイリオ" panose="020B0604030504040204" pitchFamily="50" charset="-128"/>
                          <a:cs typeface="Times New Roman" panose="02020603050405020304" pitchFamily="18" charset="0"/>
                        </a:rPr>
                        <m:t>𝑓</m:t>
                      </m:r>
                      <m:d>
                        <m:dPr>
                          <m:ctrlPr>
                            <a:rPr lang="en-US" altLang="ja-JP" sz="4000" b="0" i="1" smtClean="0">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4000" b="0" i="1" smtClean="0">
                              <a:latin typeface="Cambria Math" panose="02040503050406030204" pitchFamily="18" charset="0"/>
                              <a:ea typeface="メイリオ" panose="020B0604030504040204" pitchFamily="50" charset="-128"/>
                              <a:cs typeface="Times New Roman" panose="02020603050405020304" pitchFamily="18" charset="0"/>
                            </a:rPr>
                            <m:t>𝑥</m:t>
                          </m:r>
                          <m:r>
                            <a:rPr lang="en-US" altLang="ja-JP" sz="4000" b="0" i="1" smtClean="0">
                              <a:latin typeface="Cambria Math" panose="02040503050406030204" pitchFamily="18" charset="0"/>
                              <a:ea typeface="メイリオ" panose="020B0604030504040204" pitchFamily="50" charset="-128"/>
                              <a:cs typeface="Times New Roman" panose="02020603050405020304" pitchFamily="18" charset="0"/>
                            </a:rPr>
                            <m:t>,</m:t>
                          </m:r>
                          <m:r>
                            <a:rPr lang="en-US" altLang="ja-JP" sz="4000" b="0" i="1" smtClean="0">
                              <a:latin typeface="Cambria Math" panose="02040503050406030204" pitchFamily="18" charset="0"/>
                              <a:ea typeface="メイリオ" panose="020B0604030504040204" pitchFamily="50" charset="-128"/>
                              <a:cs typeface="Times New Roman" panose="02020603050405020304" pitchFamily="18" charset="0"/>
                            </a:rPr>
                            <m:t>𝑦</m:t>
                          </m:r>
                        </m:e>
                      </m:d>
                      <m:r>
                        <a:rPr lang="en-US" altLang="ja-JP" sz="4000" b="0" i="1" smtClean="0">
                          <a:latin typeface="Cambria Math" panose="02040503050406030204" pitchFamily="18" charset="0"/>
                          <a:ea typeface="メイリオ" panose="020B0604030504040204" pitchFamily="50" charset="-128"/>
                          <a:cs typeface="Times New Roman" panose="02020603050405020304" pitchFamily="18" charset="0"/>
                        </a:rPr>
                        <m:t>+</m:t>
                      </m:r>
                      <m:r>
                        <a:rPr lang="en-US" altLang="ja-JP" sz="4000" b="0" i="1" smtClean="0">
                          <a:latin typeface="Cambria Math" panose="02040503050406030204" pitchFamily="18" charset="0"/>
                          <a:ea typeface="メイリオ" panose="020B0604030504040204" pitchFamily="50" charset="-128"/>
                          <a:cs typeface="Times New Roman" panose="02020603050405020304" pitchFamily="18" charset="0"/>
                        </a:rPr>
                        <m:t>𝑛</m:t>
                      </m:r>
                      <m:r>
                        <a:rPr lang="en-US" altLang="ja-JP" sz="4000" b="0" i="1" smtClean="0">
                          <a:latin typeface="Cambria Math" panose="02040503050406030204" pitchFamily="18" charset="0"/>
                          <a:ea typeface="メイリオ" panose="020B0604030504040204" pitchFamily="50" charset="-128"/>
                          <a:cs typeface="Times New Roman" panose="02020603050405020304" pitchFamily="18" charset="0"/>
                        </a:rPr>
                        <m:t>(</m:t>
                      </m:r>
                      <m:r>
                        <a:rPr lang="en-US" altLang="ja-JP" sz="4000" b="0" i="1" smtClean="0">
                          <a:latin typeface="Cambria Math" panose="02040503050406030204" pitchFamily="18" charset="0"/>
                          <a:ea typeface="メイリオ" panose="020B0604030504040204" pitchFamily="50" charset="-128"/>
                          <a:cs typeface="Times New Roman" panose="02020603050405020304" pitchFamily="18" charset="0"/>
                        </a:rPr>
                        <m:t>𝑥</m:t>
                      </m:r>
                      <m:r>
                        <a:rPr lang="en-US" altLang="ja-JP" sz="4000" b="0" i="1" smtClean="0">
                          <a:latin typeface="Cambria Math" panose="02040503050406030204" pitchFamily="18" charset="0"/>
                          <a:ea typeface="メイリオ" panose="020B0604030504040204" pitchFamily="50" charset="-128"/>
                          <a:cs typeface="Times New Roman" panose="02020603050405020304" pitchFamily="18" charset="0"/>
                        </a:rPr>
                        <m:t>,</m:t>
                      </m:r>
                      <m:r>
                        <a:rPr lang="en-US" altLang="ja-JP" sz="4000" b="0" i="1" smtClean="0">
                          <a:latin typeface="Cambria Math" panose="02040503050406030204" pitchFamily="18" charset="0"/>
                          <a:ea typeface="メイリオ" panose="020B0604030504040204" pitchFamily="50" charset="-128"/>
                          <a:cs typeface="Times New Roman" panose="02020603050405020304" pitchFamily="18" charset="0"/>
                        </a:rPr>
                        <m:t>𝑦</m:t>
                      </m:r>
                      <m:r>
                        <a:rPr lang="en-US" altLang="ja-JP" sz="4000" b="0" i="1" smtClean="0">
                          <a:latin typeface="Cambria Math" panose="02040503050406030204" pitchFamily="18" charset="0"/>
                          <a:ea typeface="メイリオ" panose="020B0604030504040204" pitchFamily="50" charset="-128"/>
                          <a:cs typeface="Times New Roman" panose="02020603050405020304" pitchFamily="18" charset="0"/>
                        </a:rPr>
                        <m:t>)</m:t>
                      </m:r>
                    </m:oMath>
                  </m:oMathPara>
                </a14:m>
                <a:endParaRPr lang="en-US" altLang="ja-JP" sz="4000" dirty="0">
                  <a:latin typeface="Times New Roman" panose="02020603050405020304" pitchFamily="18" charset="0"/>
                  <a:ea typeface="メイリオ" panose="020B0604030504040204" pitchFamily="50" charset="-128"/>
                  <a:cs typeface="Times New Roman" panose="02020603050405020304" pitchFamily="18" charset="0"/>
                </a:endParaRPr>
              </a:p>
            </p:txBody>
          </p:sp>
        </mc:Choice>
        <mc:Fallback xmlns="">
          <p:sp>
            <p:nvSpPr>
              <p:cNvPr id="12" name="正方形/長方形 11"/>
              <p:cNvSpPr>
                <a:spLocks noRot="1" noChangeAspect="1" noMove="1" noResize="1" noEditPoints="1" noAdjustHandles="1" noChangeArrowheads="1" noChangeShapeType="1" noTextEdit="1"/>
              </p:cNvSpPr>
              <p:nvPr/>
            </p:nvSpPr>
            <p:spPr>
              <a:xfrm>
                <a:off x="1482949" y="1055390"/>
                <a:ext cx="9821728" cy="1138773"/>
              </a:xfrm>
              <a:prstGeom prst="rect">
                <a:avLst/>
              </a:prstGeom>
              <a:blipFill>
                <a:blip r:embed="rId4"/>
                <a:stretch>
                  <a:fillRect l="-1241" t="-4278"/>
                </a:stretch>
              </a:blipFill>
            </p:spPr>
            <p:txBody>
              <a:bodyPr/>
              <a:lstStyle/>
              <a:p>
                <a:r>
                  <a:rPr lang="ja-JP" altLang="en-US">
                    <a:noFill/>
                  </a:rPr>
                  <a:t> </a:t>
                </a:r>
              </a:p>
            </p:txBody>
          </p:sp>
        </mc:Fallback>
      </mc:AlternateContent>
      <p:sp>
        <p:nvSpPr>
          <p:cNvPr id="13" name="タイトル 1"/>
          <p:cNvSpPr>
            <a:spLocks noGrp="1"/>
          </p:cNvSpPr>
          <p:nvPr>
            <p:ph type="title"/>
          </p:nvPr>
        </p:nvSpPr>
        <p:spPr>
          <a:xfrm>
            <a:off x="519792" y="177099"/>
            <a:ext cx="11473211" cy="733270"/>
          </a:xfrm>
        </p:spPr>
        <p:txBody>
          <a:bodyPr>
            <a:normAutofit/>
          </a:bodyPr>
          <a:lstStyle/>
          <a:p>
            <a:pPr algn="ctr"/>
            <a:r>
              <a:rPr lang="ja-JP" altLang="en-US" sz="4000" dirty="0"/>
              <a:t>画像の劣化モデル（</a:t>
            </a:r>
            <a:r>
              <a:rPr lang="en-US" altLang="ja-JP" sz="4000" dirty="0"/>
              <a:t>2/2</a:t>
            </a:r>
            <a:r>
              <a:rPr lang="ja-JP" altLang="en-US" sz="4000" dirty="0"/>
              <a:t>）</a:t>
            </a:r>
            <a:endParaRPr kumimoji="1" lang="ja-JP" altLang="en-US" sz="4000" dirty="0"/>
          </a:p>
        </p:txBody>
      </p:sp>
      <p:sp>
        <p:nvSpPr>
          <p:cNvPr id="15" name="正方形/長方形 14"/>
          <p:cNvSpPr/>
          <p:nvPr/>
        </p:nvSpPr>
        <p:spPr>
          <a:xfrm>
            <a:off x="2919763" y="2738210"/>
            <a:ext cx="644728" cy="1200329"/>
          </a:xfrm>
          <a:prstGeom prst="rect">
            <a:avLst/>
          </a:prstGeom>
        </p:spPr>
        <p:txBody>
          <a:bodyPr wrap="none">
            <a:spAutoFit/>
          </a:bodyPr>
          <a:lstStyle/>
          <a:p>
            <a:r>
              <a:rPr lang="en-US" altLang="ja-JP" sz="7200" dirty="0"/>
              <a:t>=</a:t>
            </a:r>
            <a:endParaRPr lang="ja-JP" altLang="en-US" sz="7200" dirty="0"/>
          </a:p>
        </p:txBody>
      </p:sp>
      <p:sp>
        <p:nvSpPr>
          <p:cNvPr id="16" name="正方形/長方形 15"/>
          <p:cNvSpPr/>
          <p:nvPr/>
        </p:nvSpPr>
        <p:spPr>
          <a:xfrm>
            <a:off x="5863925" y="2927397"/>
            <a:ext cx="644728" cy="1200329"/>
          </a:xfrm>
          <a:prstGeom prst="rect">
            <a:avLst/>
          </a:prstGeom>
        </p:spPr>
        <p:txBody>
          <a:bodyPr wrap="none">
            <a:spAutoFit/>
          </a:bodyPr>
          <a:lstStyle/>
          <a:p>
            <a:r>
              <a:rPr lang="en-US" altLang="ja-JP" sz="7200" dirty="0"/>
              <a:t>*</a:t>
            </a:r>
            <a:endParaRPr lang="ja-JP" altLang="en-US" sz="7200" dirty="0"/>
          </a:p>
        </p:txBody>
      </p:sp>
      <p:pic>
        <p:nvPicPr>
          <p:cNvPr id="17" name="図 16"/>
          <p:cNvPicPr>
            <a:picLocks noChangeAspect="1"/>
          </p:cNvPicPr>
          <p:nvPr/>
        </p:nvPicPr>
        <p:blipFill rotWithShape="1">
          <a:blip r:embed="rId5">
            <a:extLst>
              <a:ext uri="{28A0092B-C50C-407E-A947-70E740481C1C}">
                <a14:useLocalDpi xmlns:a14="http://schemas.microsoft.com/office/drawing/2010/main" val="0"/>
              </a:ext>
            </a:extLst>
          </a:blip>
          <a:srcRect l="17048" t="13137" r="16562" b="15063"/>
          <a:stretch/>
        </p:blipFill>
        <p:spPr>
          <a:xfrm>
            <a:off x="3856829" y="2208594"/>
            <a:ext cx="2007474" cy="2171046"/>
          </a:xfrm>
          <a:prstGeom prst="rect">
            <a:avLst/>
          </a:prstGeom>
        </p:spPr>
      </p:pic>
      <p:sp>
        <p:nvSpPr>
          <p:cNvPr id="18" name="正方形/長方形 17"/>
          <p:cNvSpPr/>
          <p:nvPr/>
        </p:nvSpPr>
        <p:spPr>
          <a:xfrm>
            <a:off x="8745545" y="2727700"/>
            <a:ext cx="644728" cy="1200329"/>
          </a:xfrm>
          <a:prstGeom prst="rect">
            <a:avLst/>
          </a:prstGeom>
        </p:spPr>
        <p:txBody>
          <a:bodyPr wrap="none">
            <a:spAutoFit/>
          </a:bodyPr>
          <a:lstStyle/>
          <a:p>
            <a:r>
              <a:rPr lang="en-US" altLang="ja-JP" sz="7200" dirty="0"/>
              <a:t>+</a:t>
            </a:r>
            <a:endParaRPr lang="ja-JP" altLang="en-US" sz="7200" dirty="0"/>
          </a:p>
        </p:txBody>
      </p:sp>
      <p:pic>
        <p:nvPicPr>
          <p:cNvPr id="19" name="図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0593" y="2235200"/>
            <a:ext cx="2171700" cy="2171700"/>
          </a:xfrm>
          <a:prstGeom prst="rect">
            <a:avLst/>
          </a:prstGeom>
        </p:spPr>
      </p:pic>
      <p:sp>
        <p:nvSpPr>
          <p:cNvPr id="20" name="コンテンツ プレースホルダー 2"/>
          <p:cNvSpPr txBox="1">
            <a:spLocks/>
          </p:cNvSpPr>
          <p:nvPr/>
        </p:nvSpPr>
        <p:spPr>
          <a:xfrm>
            <a:off x="1122911" y="4337435"/>
            <a:ext cx="1594890" cy="7824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3900" i="1" dirty="0">
                <a:latin typeface="Times New Roman" panose="02020603050405020304" pitchFamily="18" charset="0"/>
                <a:cs typeface="Times New Roman" panose="02020603050405020304" pitchFamily="18" charset="0"/>
              </a:rPr>
              <a:t>g</a:t>
            </a:r>
            <a:r>
              <a:rPr lang="en-US" altLang="ja-JP" sz="3900" dirty="0">
                <a:latin typeface="Times New Roman" panose="02020603050405020304" pitchFamily="18" charset="0"/>
                <a:cs typeface="Times New Roman" panose="02020603050405020304" pitchFamily="18" charset="0"/>
              </a:rPr>
              <a:t>(</a:t>
            </a:r>
            <a:r>
              <a:rPr lang="en-US" altLang="ja-JP" sz="3900" i="1" dirty="0" err="1">
                <a:latin typeface="Times New Roman" panose="02020603050405020304" pitchFamily="18" charset="0"/>
                <a:cs typeface="Times New Roman" panose="02020603050405020304" pitchFamily="18" charset="0"/>
              </a:rPr>
              <a:t>x,y</a:t>
            </a:r>
            <a:r>
              <a:rPr lang="en-US" altLang="ja-JP" sz="3900" dirty="0">
                <a:latin typeface="Times New Roman" panose="02020603050405020304" pitchFamily="18" charset="0"/>
                <a:cs typeface="Times New Roman" panose="02020603050405020304" pitchFamily="18" charset="0"/>
              </a:rPr>
              <a:t>)</a:t>
            </a:r>
          </a:p>
        </p:txBody>
      </p:sp>
      <p:sp>
        <p:nvSpPr>
          <p:cNvPr id="21" name="コンテンツ プレースホルダー 2"/>
          <p:cNvSpPr txBox="1">
            <a:spLocks/>
          </p:cNvSpPr>
          <p:nvPr/>
        </p:nvSpPr>
        <p:spPr>
          <a:xfrm>
            <a:off x="4183611" y="4337435"/>
            <a:ext cx="1594890" cy="7824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3900" i="1" dirty="0">
                <a:latin typeface="Times New Roman" panose="02020603050405020304" pitchFamily="18" charset="0"/>
                <a:cs typeface="Times New Roman" panose="02020603050405020304" pitchFamily="18" charset="0"/>
              </a:rPr>
              <a:t>h</a:t>
            </a:r>
            <a:r>
              <a:rPr lang="en-US" altLang="ja-JP" sz="3900" dirty="0">
                <a:latin typeface="Times New Roman" panose="02020603050405020304" pitchFamily="18" charset="0"/>
                <a:cs typeface="Times New Roman" panose="02020603050405020304" pitchFamily="18" charset="0"/>
              </a:rPr>
              <a:t>(</a:t>
            </a:r>
            <a:r>
              <a:rPr lang="en-US" altLang="ja-JP" sz="3900" i="1" dirty="0" err="1">
                <a:latin typeface="Times New Roman" panose="02020603050405020304" pitchFamily="18" charset="0"/>
                <a:cs typeface="Times New Roman" panose="02020603050405020304" pitchFamily="18" charset="0"/>
              </a:rPr>
              <a:t>x,y</a:t>
            </a:r>
            <a:r>
              <a:rPr lang="en-US" altLang="ja-JP" sz="3900" dirty="0">
                <a:latin typeface="Times New Roman" panose="02020603050405020304" pitchFamily="18" charset="0"/>
                <a:cs typeface="Times New Roman" panose="02020603050405020304" pitchFamily="18" charset="0"/>
              </a:rPr>
              <a:t>)</a:t>
            </a:r>
          </a:p>
        </p:txBody>
      </p:sp>
      <p:sp>
        <p:nvSpPr>
          <p:cNvPr id="22" name="コンテンツ プレースホルダー 2"/>
          <p:cNvSpPr txBox="1">
            <a:spLocks/>
          </p:cNvSpPr>
          <p:nvPr/>
        </p:nvSpPr>
        <p:spPr>
          <a:xfrm>
            <a:off x="6939511" y="4337435"/>
            <a:ext cx="1594890" cy="7824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3900" i="1" dirty="0">
                <a:latin typeface="Times New Roman" panose="02020603050405020304" pitchFamily="18" charset="0"/>
                <a:cs typeface="Times New Roman" panose="02020603050405020304" pitchFamily="18" charset="0"/>
              </a:rPr>
              <a:t>f</a:t>
            </a:r>
            <a:r>
              <a:rPr lang="en-US" altLang="ja-JP" sz="3900" dirty="0">
                <a:latin typeface="Times New Roman" panose="02020603050405020304" pitchFamily="18" charset="0"/>
                <a:cs typeface="Times New Roman" panose="02020603050405020304" pitchFamily="18" charset="0"/>
              </a:rPr>
              <a:t>(</a:t>
            </a:r>
            <a:r>
              <a:rPr lang="en-US" altLang="ja-JP" sz="3900" i="1" dirty="0" err="1">
                <a:latin typeface="Times New Roman" panose="02020603050405020304" pitchFamily="18" charset="0"/>
                <a:cs typeface="Times New Roman" panose="02020603050405020304" pitchFamily="18" charset="0"/>
              </a:rPr>
              <a:t>x,y</a:t>
            </a:r>
            <a:r>
              <a:rPr lang="en-US" altLang="ja-JP" sz="3900" dirty="0">
                <a:latin typeface="Times New Roman" panose="02020603050405020304" pitchFamily="18" charset="0"/>
                <a:cs typeface="Times New Roman" panose="02020603050405020304" pitchFamily="18" charset="0"/>
              </a:rPr>
              <a:t>)</a:t>
            </a:r>
          </a:p>
        </p:txBody>
      </p:sp>
      <p:sp>
        <p:nvSpPr>
          <p:cNvPr id="23" name="コンテンツ プレースホルダー 2"/>
          <p:cNvSpPr txBox="1">
            <a:spLocks/>
          </p:cNvSpPr>
          <p:nvPr/>
        </p:nvSpPr>
        <p:spPr>
          <a:xfrm>
            <a:off x="9924011" y="4337435"/>
            <a:ext cx="1594890" cy="7824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3900" i="1" dirty="0">
                <a:latin typeface="Times New Roman" panose="02020603050405020304" pitchFamily="18" charset="0"/>
                <a:cs typeface="Times New Roman" panose="02020603050405020304" pitchFamily="18" charset="0"/>
              </a:rPr>
              <a:t>n</a:t>
            </a:r>
            <a:r>
              <a:rPr lang="en-US" altLang="ja-JP" sz="3900" dirty="0">
                <a:latin typeface="Times New Roman" panose="02020603050405020304" pitchFamily="18" charset="0"/>
                <a:cs typeface="Times New Roman" panose="02020603050405020304" pitchFamily="18" charset="0"/>
              </a:rPr>
              <a:t>(</a:t>
            </a:r>
            <a:r>
              <a:rPr lang="en-US" altLang="ja-JP" sz="3900" i="1" dirty="0" err="1">
                <a:latin typeface="Times New Roman" panose="02020603050405020304" pitchFamily="18" charset="0"/>
                <a:cs typeface="Times New Roman" panose="02020603050405020304" pitchFamily="18" charset="0"/>
              </a:rPr>
              <a:t>x,y</a:t>
            </a:r>
            <a:r>
              <a:rPr lang="en-US" altLang="ja-JP" sz="3900" dirty="0">
                <a:latin typeface="Times New Roman" panose="02020603050405020304" pitchFamily="18" charset="0"/>
                <a:cs typeface="Times New Roman" panose="02020603050405020304" pitchFamily="18" charset="0"/>
              </a:rPr>
              <a:t>)</a:t>
            </a:r>
          </a:p>
        </p:txBody>
      </p:sp>
      <p:sp>
        <p:nvSpPr>
          <p:cNvPr id="24" name="コンテンツ プレースホルダー 2"/>
          <p:cNvSpPr txBox="1">
            <a:spLocks/>
          </p:cNvSpPr>
          <p:nvPr/>
        </p:nvSpPr>
        <p:spPr>
          <a:xfrm>
            <a:off x="792710" y="5429635"/>
            <a:ext cx="11056389" cy="15172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400" i="1" dirty="0">
                <a:latin typeface="Times New Roman" panose="02020603050405020304" pitchFamily="18" charset="0"/>
                <a:cs typeface="Times New Roman" panose="02020603050405020304" pitchFamily="18" charset="0"/>
              </a:rPr>
              <a:t>『</a:t>
            </a:r>
            <a:r>
              <a:rPr lang="ja-JP" altLang="en-US" sz="2400" i="1" dirty="0">
                <a:latin typeface="Times New Roman" panose="02020603050405020304" pitchFamily="18" charset="0"/>
                <a:cs typeface="Times New Roman" panose="02020603050405020304" pitchFamily="18" charset="0"/>
              </a:rPr>
              <a:t>元画像にカーネル</a:t>
            </a:r>
            <a:r>
              <a:rPr lang="en-US" altLang="ja-JP" sz="2400" i="1" dirty="0">
                <a:latin typeface="Times New Roman" panose="02020603050405020304" pitchFamily="18" charset="0"/>
                <a:cs typeface="Times New Roman" panose="02020603050405020304" pitchFamily="18" charset="0"/>
              </a:rPr>
              <a:t>h</a:t>
            </a:r>
            <a:r>
              <a:rPr lang="en-US" altLang="ja-JP" sz="2400" dirty="0">
                <a:latin typeface="Times New Roman" panose="02020603050405020304" pitchFamily="18" charset="0"/>
                <a:cs typeface="Times New Roman" panose="02020603050405020304" pitchFamily="18" charset="0"/>
              </a:rPr>
              <a:t>(</a:t>
            </a:r>
            <a:r>
              <a:rPr lang="en-US" altLang="ja-JP" sz="2400" i="1" dirty="0" err="1">
                <a:latin typeface="Times New Roman" panose="02020603050405020304" pitchFamily="18" charset="0"/>
                <a:cs typeface="Times New Roman" panose="02020603050405020304" pitchFamily="18" charset="0"/>
              </a:rPr>
              <a:t>x,y</a:t>
            </a:r>
            <a:r>
              <a:rPr lang="en-US" altLang="ja-JP" sz="2400" dirty="0">
                <a:latin typeface="Times New Roman" panose="02020603050405020304" pitchFamily="18" charset="0"/>
                <a:cs typeface="Times New Roman" panose="02020603050405020304" pitchFamily="18" charset="0"/>
              </a:rPr>
              <a:t>)</a:t>
            </a:r>
            <a:r>
              <a:rPr lang="ja-JP" altLang="en-US" sz="2400" i="1" dirty="0">
                <a:latin typeface="Times New Roman" panose="02020603050405020304" pitchFamily="18" charset="0"/>
                <a:cs typeface="Times New Roman" panose="02020603050405020304" pitchFamily="18" charset="0"/>
              </a:rPr>
              <a:t>を畳み込みノイズ</a:t>
            </a:r>
            <a:r>
              <a:rPr lang="en-US" altLang="ja-JP" sz="2400" i="1" dirty="0">
                <a:latin typeface="Times New Roman" panose="02020603050405020304" pitchFamily="18" charset="0"/>
                <a:cs typeface="Times New Roman" panose="02020603050405020304" pitchFamily="18" charset="0"/>
              </a:rPr>
              <a:t>n</a:t>
            </a:r>
            <a:r>
              <a:rPr lang="en-US" altLang="ja-JP" sz="2400" dirty="0">
                <a:latin typeface="Times New Roman" panose="02020603050405020304" pitchFamily="18" charset="0"/>
                <a:cs typeface="Times New Roman" panose="02020603050405020304" pitchFamily="18" charset="0"/>
              </a:rPr>
              <a:t>(</a:t>
            </a:r>
            <a:r>
              <a:rPr lang="en-US" altLang="ja-JP" sz="2400" i="1" dirty="0" err="1">
                <a:latin typeface="Times New Roman" panose="02020603050405020304" pitchFamily="18" charset="0"/>
                <a:cs typeface="Times New Roman" panose="02020603050405020304" pitchFamily="18" charset="0"/>
              </a:rPr>
              <a:t>x,y</a:t>
            </a:r>
            <a:r>
              <a:rPr lang="en-US" altLang="ja-JP" sz="2400" dirty="0">
                <a:latin typeface="Times New Roman" panose="02020603050405020304" pitchFamily="18" charset="0"/>
                <a:cs typeface="Times New Roman" panose="02020603050405020304" pitchFamily="18" charset="0"/>
              </a:rPr>
              <a:t>)</a:t>
            </a:r>
            <a:r>
              <a:rPr lang="ja-JP" altLang="en-US" sz="2400" dirty="0">
                <a:latin typeface="Times New Roman" panose="02020603050405020304" pitchFamily="18" charset="0"/>
                <a:cs typeface="Times New Roman" panose="02020603050405020304" pitchFamily="18" charset="0"/>
              </a:rPr>
              <a:t>が加算されて</a:t>
            </a:r>
            <a:r>
              <a:rPr lang="en-US" altLang="ja-JP" sz="2400" dirty="0">
                <a:latin typeface="Times New Roman" panose="02020603050405020304" pitchFamily="18" charset="0"/>
                <a:cs typeface="Times New Roman" panose="02020603050405020304" pitchFamily="18" charset="0"/>
              </a:rPr>
              <a:t>』</a:t>
            </a:r>
            <a:r>
              <a:rPr lang="ja-JP" altLang="en-US" sz="2400" dirty="0">
                <a:latin typeface="Times New Roman" panose="02020603050405020304" pitchFamily="18" charset="0"/>
                <a:cs typeface="Times New Roman" panose="02020603050405020304" pitchFamily="18" charset="0"/>
              </a:rPr>
              <a:t>画像が劣化する</a:t>
            </a:r>
            <a:endParaRPr lang="en-US" altLang="ja-JP" sz="2400" dirty="0">
              <a:latin typeface="Times New Roman" panose="02020603050405020304" pitchFamily="18" charset="0"/>
              <a:cs typeface="Times New Roman" panose="02020603050405020304" pitchFamily="18" charset="0"/>
            </a:endParaRPr>
          </a:p>
          <a:p>
            <a:pPr marL="0" indent="0">
              <a:buNone/>
            </a:pPr>
            <a:r>
              <a:rPr lang="en-US" altLang="ja-JP" sz="2400" i="1" dirty="0">
                <a:latin typeface="Times New Roman" panose="02020603050405020304" pitchFamily="18" charset="0"/>
                <a:cs typeface="Times New Roman" panose="02020603050405020304" pitchFamily="18" charset="0"/>
              </a:rPr>
              <a:t>h</a:t>
            </a:r>
            <a:r>
              <a:rPr lang="en-US" altLang="ja-JP" sz="2400" dirty="0">
                <a:latin typeface="Times New Roman" panose="02020603050405020304" pitchFamily="18" charset="0"/>
                <a:cs typeface="Times New Roman" panose="02020603050405020304" pitchFamily="18" charset="0"/>
              </a:rPr>
              <a:t>(</a:t>
            </a:r>
            <a:r>
              <a:rPr lang="en-US" altLang="ja-JP" sz="2400" i="1" dirty="0" err="1">
                <a:latin typeface="Times New Roman" panose="02020603050405020304" pitchFamily="18" charset="0"/>
                <a:cs typeface="Times New Roman" panose="02020603050405020304" pitchFamily="18" charset="0"/>
              </a:rPr>
              <a:t>x,y</a:t>
            </a:r>
            <a:r>
              <a:rPr lang="en-US" altLang="ja-JP" sz="2400" dirty="0">
                <a:latin typeface="Times New Roman" panose="02020603050405020304" pitchFamily="18" charset="0"/>
                <a:cs typeface="Times New Roman" panose="02020603050405020304" pitchFamily="18" charset="0"/>
              </a:rPr>
              <a:t>)</a:t>
            </a:r>
            <a:r>
              <a:rPr lang="ja-JP" altLang="en-US" sz="2400" dirty="0">
                <a:latin typeface="Times New Roman" panose="02020603050405020304" pitchFamily="18" charset="0"/>
                <a:cs typeface="Times New Roman" panose="02020603050405020304" pitchFamily="18" charset="0"/>
              </a:rPr>
              <a:t>はボケの様子を表すもので </a:t>
            </a:r>
            <a:r>
              <a:rPr lang="ja-JP" altLang="en-US" sz="2400" b="1" dirty="0">
                <a:solidFill>
                  <a:srgbClr val="FF0000"/>
                </a:solidFill>
                <a:latin typeface="Times New Roman" panose="02020603050405020304" pitchFamily="18" charset="0"/>
                <a:cs typeface="Times New Roman" panose="02020603050405020304" pitchFamily="18" charset="0"/>
              </a:rPr>
              <a:t>点広がり関数 </a:t>
            </a:r>
            <a:r>
              <a:rPr lang="ja-JP" altLang="en-US" sz="2400" dirty="0">
                <a:latin typeface="Times New Roman" panose="02020603050405020304" pitchFamily="18" charset="0"/>
                <a:cs typeface="Times New Roman" panose="02020603050405020304" pitchFamily="18" charset="0"/>
              </a:rPr>
              <a:t>と呼ばれる</a:t>
            </a:r>
            <a:endParaRPr lang="en-US" altLang="ja-JP" sz="2400" dirty="0">
              <a:latin typeface="Times New Roman" panose="02020603050405020304" pitchFamily="18" charset="0"/>
              <a:cs typeface="Times New Roman" panose="02020603050405020304" pitchFamily="18" charset="0"/>
            </a:endParaRPr>
          </a:p>
        </p:txBody>
      </p:sp>
      <p:pic>
        <p:nvPicPr>
          <p:cNvPr id="26" name="図 25"/>
          <p:cNvPicPr>
            <a:picLocks noChangeAspect="1"/>
          </p:cNvPicPr>
          <p:nvPr/>
        </p:nvPicPr>
        <p:blipFill rotWithShape="1">
          <a:blip r:embed="rId7">
            <a:extLst>
              <a:ext uri="{28A0092B-C50C-407E-A947-70E740481C1C}">
                <a14:useLocalDpi xmlns:a14="http://schemas.microsoft.com/office/drawing/2010/main" val="0"/>
              </a:ext>
            </a:extLst>
          </a:blip>
          <a:srcRect l="10778" r="17854"/>
          <a:stretch/>
        </p:blipFill>
        <p:spPr>
          <a:xfrm>
            <a:off x="592659" y="2208595"/>
            <a:ext cx="2327104" cy="2171046"/>
          </a:xfrm>
          <a:prstGeom prst="rect">
            <a:avLst/>
          </a:prstGeom>
        </p:spPr>
      </p:pic>
      <p:pic>
        <p:nvPicPr>
          <p:cNvPr id="27" name="図 26"/>
          <p:cNvPicPr>
            <a:picLocks noChangeAspect="1"/>
          </p:cNvPicPr>
          <p:nvPr/>
        </p:nvPicPr>
        <p:blipFill rotWithShape="1">
          <a:blip r:embed="rId8">
            <a:extLst>
              <a:ext uri="{28A0092B-C50C-407E-A947-70E740481C1C}">
                <a14:useLocalDpi xmlns:a14="http://schemas.microsoft.com/office/drawing/2010/main" val="0"/>
              </a:ext>
            </a:extLst>
          </a:blip>
          <a:srcRect l="10608" r="18023"/>
          <a:stretch/>
        </p:blipFill>
        <p:spPr>
          <a:xfrm>
            <a:off x="6497397" y="2194163"/>
            <a:ext cx="2342573" cy="2185477"/>
          </a:xfrm>
          <a:prstGeom prst="rect">
            <a:avLst/>
          </a:prstGeom>
        </p:spPr>
      </p:pic>
      <p:pic>
        <p:nvPicPr>
          <p:cNvPr id="6" name="図 5"/>
          <p:cNvPicPr>
            <a:picLocks noChangeAspect="1"/>
          </p:cNvPicPr>
          <p:nvPr/>
        </p:nvPicPr>
        <p:blipFill rotWithShape="1">
          <a:blip r:embed="rId9">
            <a:extLst>
              <a:ext uri="{28A0092B-C50C-407E-A947-70E740481C1C}">
                <a14:useLocalDpi xmlns:a14="http://schemas.microsoft.com/office/drawing/2010/main" val="0"/>
              </a:ext>
            </a:extLst>
          </a:blip>
          <a:srcRect l="11108" r="17828"/>
          <a:stretch/>
        </p:blipFill>
        <p:spPr>
          <a:xfrm>
            <a:off x="-3721113" y="2539246"/>
            <a:ext cx="2336800" cy="2189428"/>
          </a:xfrm>
          <a:prstGeom prst="rect">
            <a:avLst/>
          </a:prstGeom>
        </p:spPr>
      </p:pic>
    </p:spTree>
    <p:extLst>
      <p:ext uri="{BB962C8B-B14F-4D97-AF65-F5344CB8AC3E}">
        <p14:creationId xmlns:p14="http://schemas.microsoft.com/office/powerpoint/2010/main" val="373198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点広がり関数 </a:t>
            </a:r>
            <a:r>
              <a:rPr kumimoji="1" lang="en-US" altLang="ja-JP" dirty="0"/>
              <a:t>(PSF: point spread function)</a:t>
            </a:r>
            <a:endParaRPr kumimoji="1" lang="ja-JP" altLang="en-US" dirty="0"/>
          </a:p>
        </p:txBody>
      </p:sp>
      <p:sp>
        <p:nvSpPr>
          <p:cNvPr id="3" name="コンテンツ プレースホルダー 2"/>
          <p:cNvSpPr>
            <a:spLocks noGrp="1"/>
          </p:cNvSpPr>
          <p:nvPr>
            <p:ph idx="1"/>
          </p:nvPr>
        </p:nvSpPr>
        <p:spPr>
          <a:xfrm>
            <a:off x="698500" y="4445000"/>
            <a:ext cx="10160001" cy="2082800"/>
          </a:xfrm>
        </p:spPr>
        <p:txBody>
          <a:bodyPr>
            <a:normAutofit/>
          </a:bodyPr>
          <a:lstStyle/>
          <a:p>
            <a:r>
              <a:rPr lang="ja-JP" altLang="en-US" dirty="0"/>
              <a:t>画像劣化時に元画像に畳み込まれている関数</a:t>
            </a:r>
            <a:r>
              <a:rPr lang="en-US" altLang="ja-JP" i="1" dirty="0">
                <a:latin typeface="Times New Roman" panose="02020603050405020304" pitchFamily="18" charset="0"/>
                <a:cs typeface="Times New Roman" panose="02020603050405020304" pitchFamily="18" charset="0"/>
              </a:rPr>
              <a:t>h</a:t>
            </a:r>
            <a:r>
              <a:rPr lang="en-US" altLang="ja-JP" dirty="0">
                <a:latin typeface="Times New Roman" panose="02020603050405020304" pitchFamily="18" charset="0"/>
                <a:cs typeface="Times New Roman" panose="02020603050405020304" pitchFamily="18" charset="0"/>
              </a:rPr>
              <a:t>(</a:t>
            </a:r>
            <a:r>
              <a:rPr lang="en-US" altLang="ja-JP" i="1" dirty="0" err="1">
                <a:latin typeface="Times New Roman" panose="02020603050405020304" pitchFamily="18" charset="0"/>
                <a:cs typeface="Times New Roman" panose="02020603050405020304" pitchFamily="18" charset="0"/>
              </a:rPr>
              <a:t>x,y</a:t>
            </a:r>
            <a:r>
              <a:rPr lang="en-US" altLang="ja-JP" dirty="0">
                <a:latin typeface="Times New Roman" panose="02020603050405020304" pitchFamily="18" charset="0"/>
                <a:cs typeface="Times New Roman" panose="02020603050405020304" pitchFamily="18" charset="0"/>
              </a:rPr>
              <a:t>)</a:t>
            </a:r>
            <a:r>
              <a:rPr lang="ja-JP" altLang="en-US" dirty="0"/>
              <a:t>のこと</a:t>
            </a:r>
            <a:endParaRPr lang="en-US" altLang="ja-JP" dirty="0"/>
          </a:p>
          <a:p>
            <a:r>
              <a:rPr kumimoji="1" lang="ja-JP" altLang="en-US" dirty="0"/>
              <a:t>劣化の特性を表す</a:t>
            </a:r>
            <a:endParaRPr kumimoji="1" lang="en-US" altLang="ja-JP" dirty="0"/>
          </a:p>
          <a:p>
            <a:r>
              <a:rPr kumimoji="1" lang="ja-JP" altLang="en-US" dirty="0"/>
              <a:t>元画像が点光源のとき、劣化画像に表れる応答を表すため、点広がり関数</a:t>
            </a:r>
            <a:r>
              <a:rPr lang="ja-JP" altLang="en-US" dirty="0"/>
              <a:t>（</a:t>
            </a:r>
            <a:r>
              <a:rPr lang="en-US" altLang="ja-JP" dirty="0"/>
              <a:t>PSD</a:t>
            </a:r>
            <a:r>
              <a:rPr lang="ja-JP" altLang="en-US" dirty="0"/>
              <a:t>）やインパルス応答</a:t>
            </a:r>
            <a:r>
              <a:rPr kumimoji="1" lang="ja-JP" altLang="en-US" dirty="0"/>
              <a:t>と呼ばれる</a:t>
            </a:r>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35</a:t>
            </a:fld>
            <a:endParaRPr lang="ja-JP" altLang="en-US"/>
          </a:p>
        </p:txBody>
      </p:sp>
      <p:sp>
        <p:nvSpPr>
          <p:cNvPr id="33" name="正方形/長方形 32"/>
          <p:cNvSpPr/>
          <p:nvPr/>
        </p:nvSpPr>
        <p:spPr>
          <a:xfrm>
            <a:off x="475344" y="1114664"/>
            <a:ext cx="11391900" cy="28985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2919763" y="1760310"/>
            <a:ext cx="644728" cy="1200329"/>
          </a:xfrm>
          <a:prstGeom prst="rect">
            <a:avLst/>
          </a:prstGeom>
        </p:spPr>
        <p:txBody>
          <a:bodyPr wrap="none">
            <a:spAutoFit/>
          </a:bodyPr>
          <a:lstStyle/>
          <a:p>
            <a:r>
              <a:rPr lang="en-US" altLang="ja-JP" sz="7200" dirty="0"/>
              <a:t>=</a:t>
            </a:r>
            <a:endParaRPr lang="ja-JP" altLang="en-US" sz="7200" dirty="0"/>
          </a:p>
        </p:txBody>
      </p:sp>
      <p:sp>
        <p:nvSpPr>
          <p:cNvPr id="35" name="正方形/長方形 34"/>
          <p:cNvSpPr/>
          <p:nvPr/>
        </p:nvSpPr>
        <p:spPr>
          <a:xfrm>
            <a:off x="5863925" y="1949497"/>
            <a:ext cx="644728" cy="1200329"/>
          </a:xfrm>
          <a:prstGeom prst="rect">
            <a:avLst/>
          </a:prstGeom>
        </p:spPr>
        <p:txBody>
          <a:bodyPr wrap="none">
            <a:spAutoFit/>
          </a:bodyPr>
          <a:lstStyle/>
          <a:p>
            <a:r>
              <a:rPr lang="en-US" altLang="ja-JP" sz="7200" dirty="0"/>
              <a:t>*</a:t>
            </a:r>
            <a:endParaRPr lang="ja-JP" altLang="en-US" sz="7200" dirty="0"/>
          </a:p>
        </p:txBody>
      </p:sp>
      <p:pic>
        <p:nvPicPr>
          <p:cNvPr id="36" name="図 35"/>
          <p:cNvPicPr>
            <a:picLocks noChangeAspect="1"/>
          </p:cNvPicPr>
          <p:nvPr/>
        </p:nvPicPr>
        <p:blipFill rotWithShape="1">
          <a:blip r:embed="rId2">
            <a:extLst>
              <a:ext uri="{28A0092B-C50C-407E-A947-70E740481C1C}">
                <a14:useLocalDpi xmlns:a14="http://schemas.microsoft.com/office/drawing/2010/main" val="0"/>
              </a:ext>
            </a:extLst>
          </a:blip>
          <a:srcRect l="17048" t="13137" r="16562" b="15063"/>
          <a:stretch/>
        </p:blipFill>
        <p:spPr>
          <a:xfrm>
            <a:off x="3856829" y="1230694"/>
            <a:ext cx="2007474" cy="2171046"/>
          </a:xfrm>
          <a:prstGeom prst="rect">
            <a:avLst/>
          </a:prstGeom>
        </p:spPr>
      </p:pic>
      <p:sp>
        <p:nvSpPr>
          <p:cNvPr id="37" name="正方形/長方形 36"/>
          <p:cNvSpPr/>
          <p:nvPr/>
        </p:nvSpPr>
        <p:spPr>
          <a:xfrm>
            <a:off x="8745545" y="1749800"/>
            <a:ext cx="644728" cy="1200329"/>
          </a:xfrm>
          <a:prstGeom prst="rect">
            <a:avLst/>
          </a:prstGeom>
        </p:spPr>
        <p:txBody>
          <a:bodyPr wrap="none">
            <a:spAutoFit/>
          </a:bodyPr>
          <a:lstStyle/>
          <a:p>
            <a:r>
              <a:rPr lang="en-US" altLang="ja-JP" sz="7200" dirty="0"/>
              <a:t>+</a:t>
            </a:r>
            <a:endParaRPr lang="ja-JP" altLang="en-US" sz="7200" dirty="0"/>
          </a:p>
        </p:txBody>
      </p:sp>
      <p:pic>
        <p:nvPicPr>
          <p:cNvPr id="38" name="図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7051" y="1257300"/>
            <a:ext cx="2171700" cy="2171700"/>
          </a:xfrm>
          <a:prstGeom prst="rect">
            <a:avLst/>
          </a:prstGeom>
        </p:spPr>
      </p:pic>
      <p:sp>
        <p:nvSpPr>
          <p:cNvPr id="39" name="コンテンツ プレースホルダー 2"/>
          <p:cNvSpPr txBox="1">
            <a:spLocks/>
          </p:cNvSpPr>
          <p:nvPr/>
        </p:nvSpPr>
        <p:spPr>
          <a:xfrm>
            <a:off x="1122911" y="3359535"/>
            <a:ext cx="1594890" cy="7824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3900" i="1" dirty="0">
                <a:latin typeface="Times New Roman" panose="02020603050405020304" pitchFamily="18" charset="0"/>
                <a:cs typeface="Times New Roman" panose="02020603050405020304" pitchFamily="18" charset="0"/>
              </a:rPr>
              <a:t>g</a:t>
            </a:r>
            <a:r>
              <a:rPr lang="en-US" altLang="ja-JP" sz="3900" dirty="0">
                <a:latin typeface="Times New Roman" panose="02020603050405020304" pitchFamily="18" charset="0"/>
                <a:cs typeface="Times New Roman" panose="02020603050405020304" pitchFamily="18" charset="0"/>
              </a:rPr>
              <a:t>(</a:t>
            </a:r>
            <a:r>
              <a:rPr lang="en-US" altLang="ja-JP" sz="3900" i="1" dirty="0" err="1">
                <a:latin typeface="Times New Roman" panose="02020603050405020304" pitchFamily="18" charset="0"/>
                <a:cs typeface="Times New Roman" panose="02020603050405020304" pitchFamily="18" charset="0"/>
              </a:rPr>
              <a:t>x,y</a:t>
            </a:r>
            <a:r>
              <a:rPr lang="en-US" altLang="ja-JP" sz="3900" dirty="0">
                <a:latin typeface="Times New Roman" panose="02020603050405020304" pitchFamily="18" charset="0"/>
                <a:cs typeface="Times New Roman" panose="02020603050405020304" pitchFamily="18" charset="0"/>
              </a:rPr>
              <a:t>)</a:t>
            </a:r>
          </a:p>
        </p:txBody>
      </p:sp>
      <p:sp>
        <p:nvSpPr>
          <p:cNvPr id="40" name="コンテンツ プレースホルダー 2"/>
          <p:cNvSpPr txBox="1">
            <a:spLocks/>
          </p:cNvSpPr>
          <p:nvPr/>
        </p:nvSpPr>
        <p:spPr>
          <a:xfrm>
            <a:off x="4183611" y="3359535"/>
            <a:ext cx="1594890" cy="7824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3900" i="1" dirty="0">
                <a:latin typeface="Times New Roman" panose="02020603050405020304" pitchFamily="18" charset="0"/>
                <a:cs typeface="Times New Roman" panose="02020603050405020304" pitchFamily="18" charset="0"/>
              </a:rPr>
              <a:t>h</a:t>
            </a:r>
            <a:r>
              <a:rPr lang="en-US" altLang="ja-JP" sz="3900" dirty="0">
                <a:latin typeface="Times New Roman" panose="02020603050405020304" pitchFamily="18" charset="0"/>
                <a:cs typeface="Times New Roman" panose="02020603050405020304" pitchFamily="18" charset="0"/>
              </a:rPr>
              <a:t>(</a:t>
            </a:r>
            <a:r>
              <a:rPr lang="en-US" altLang="ja-JP" sz="3900" i="1" dirty="0" err="1">
                <a:latin typeface="Times New Roman" panose="02020603050405020304" pitchFamily="18" charset="0"/>
                <a:cs typeface="Times New Roman" panose="02020603050405020304" pitchFamily="18" charset="0"/>
              </a:rPr>
              <a:t>x,y</a:t>
            </a:r>
            <a:r>
              <a:rPr lang="en-US" altLang="ja-JP" sz="3900" dirty="0">
                <a:latin typeface="Times New Roman" panose="02020603050405020304" pitchFamily="18" charset="0"/>
                <a:cs typeface="Times New Roman" panose="02020603050405020304" pitchFamily="18" charset="0"/>
              </a:rPr>
              <a:t>)</a:t>
            </a:r>
          </a:p>
        </p:txBody>
      </p:sp>
      <p:sp>
        <p:nvSpPr>
          <p:cNvPr id="41" name="コンテンツ プレースホルダー 2"/>
          <p:cNvSpPr txBox="1">
            <a:spLocks/>
          </p:cNvSpPr>
          <p:nvPr/>
        </p:nvSpPr>
        <p:spPr>
          <a:xfrm>
            <a:off x="6939511" y="3359535"/>
            <a:ext cx="1594890" cy="7824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3900" i="1" dirty="0">
                <a:latin typeface="Times New Roman" panose="02020603050405020304" pitchFamily="18" charset="0"/>
                <a:cs typeface="Times New Roman" panose="02020603050405020304" pitchFamily="18" charset="0"/>
              </a:rPr>
              <a:t>f</a:t>
            </a:r>
            <a:r>
              <a:rPr lang="en-US" altLang="ja-JP" sz="3900" dirty="0">
                <a:latin typeface="Times New Roman" panose="02020603050405020304" pitchFamily="18" charset="0"/>
                <a:cs typeface="Times New Roman" panose="02020603050405020304" pitchFamily="18" charset="0"/>
              </a:rPr>
              <a:t>(</a:t>
            </a:r>
            <a:r>
              <a:rPr lang="en-US" altLang="ja-JP" sz="3900" i="1" dirty="0" err="1">
                <a:latin typeface="Times New Roman" panose="02020603050405020304" pitchFamily="18" charset="0"/>
                <a:cs typeface="Times New Roman" panose="02020603050405020304" pitchFamily="18" charset="0"/>
              </a:rPr>
              <a:t>x,y</a:t>
            </a:r>
            <a:r>
              <a:rPr lang="en-US" altLang="ja-JP" sz="3900" dirty="0">
                <a:latin typeface="Times New Roman" panose="02020603050405020304" pitchFamily="18" charset="0"/>
                <a:cs typeface="Times New Roman" panose="02020603050405020304" pitchFamily="18" charset="0"/>
              </a:rPr>
              <a:t>)</a:t>
            </a:r>
          </a:p>
        </p:txBody>
      </p:sp>
      <p:sp>
        <p:nvSpPr>
          <p:cNvPr id="42" name="コンテンツ プレースホルダー 2"/>
          <p:cNvSpPr txBox="1">
            <a:spLocks/>
          </p:cNvSpPr>
          <p:nvPr/>
        </p:nvSpPr>
        <p:spPr>
          <a:xfrm>
            <a:off x="9924011" y="3359535"/>
            <a:ext cx="1594890" cy="7824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3900" i="1" dirty="0">
                <a:latin typeface="Times New Roman" panose="02020603050405020304" pitchFamily="18" charset="0"/>
                <a:cs typeface="Times New Roman" panose="02020603050405020304" pitchFamily="18" charset="0"/>
              </a:rPr>
              <a:t>n</a:t>
            </a:r>
            <a:r>
              <a:rPr lang="en-US" altLang="ja-JP" sz="3900" dirty="0">
                <a:latin typeface="Times New Roman" panose="02020603050405020304" pitchFamily="18" charset="0"/>
                <a:cs typeface="Times New Roman" panose="02020603050405020304" pitchFamily="18" charset="0"/>
              </a:rPr>
              <a:t>(</a:t>
            </a:r>
            <a:r>
              <a:rPr lang="en-US" altLang="ja-JP" sz="3900" i="1" dirty="0" err="1">
                <a:latin typeface="Times New Roman" panose="02020603050405020304" pitchFamily="18" charset="0"/>
                <a:cs typeface="Times New Roman" panose="02020603050405020304" pitchFamily="18" charset="0"/>
              </a:rPr>
              <a:t>x,y</a:t>
            </a:r>
            <a:r>
              <a:rPr lang="en-US" altLang="ja-JP" sz="3900" dirty="0">
                <a:latin typeface="Times New Roman" panose="02020603050405020304" pitchFamily="18" charset="0"/>
                <a:cs typeface="Times New Roman" panose="02020603050405020304" pitchFamily="18" charset="0"/>
              </a:rPr>
              <a:t>)</a:t>
            </a:r>
          </a:p>
        </p:txBody>
      </p:sp>
      <p:pic>
        <p:nvPicPr>
          <p:cNvPr id="43" name="図 42"/>
          <p:cNvPicPr>
            <a:picLocks noChangeAspect="1"/>
          </p:cNvPicPr>
          <p:nvPr/>
        </p:nvPicPr>
        <p:blipFill rotWithShape="1">
          <a:blip r:embed="rId4">
            <a:extLst>
              <a:ext uri="{28A0092B-C50C-407E-A947-70E740481C1C}">
                <a14:useLocalDpi xmlns:a14="http://schemas.microsoft.com/office/drawing/2010/main" val="0"/>
              </a:ext>
            </a:extLst>
          </a:blip>
          <a:srcRect l="10778" r="17854"/>
          <a:stretch/>
        </p:blipFill>
        <p:spPr>
          <a:xfrm>
            <a:off x="592659" y="1230695"/>
            <a:ext cx="2327104" cy="2171046"/>
          </a:xfrm>
          <a:prstGeom prst="rect">
            <a:avLst/>
          </a:prstGeom>
        </p:spPr>
      </p:pic>
      <p:pic>
        <p:nvPicPr>
          <p:cNvPr id="44" name="図 43"/>
          <p:cNvPicPr>
            <a:picLocks noChangeAspect="1"/>
          </p:cNvPicPr>
          <p:nvPr/>
        </p:nvPicPr>
        <p:blipFill rotWithShape="1">
          <a:blip r:embed="rId5">
            <a:extLst>
              <a:ext uri="{28A0092B-C50C-407E-A947-70E740481C1C}">
                <a14:useLocalDpi xmlns:a14="http://schemas.microsoft.com/office/drawing/2010/main" val="0"/>
              </a:ext>
            </a:extLst>
          </a:blip>
          <a:srcRect l="10608" r="18023"/>
          <a:stretch/>
        </p:blipFill>
        <p:spPr>
          <a:xfrm>
            <a:off x="6482883" y="1216263"/>
            <a:ext cx="2342573" cy="2185477"/>
          </a:xfrm>
          <a:prstGeom prst="rect">
            <a:avLst/>
          </a:prstGeom>
        </p:spPr>
      </p:pic>
    </p:spTree>
    <p:extLst>
      <p:ext uri="{BB962C8B-B14F-4D97-AF65-F5344CB8AC3E}">
        <p14:creationId xmlns:p14="http://schemas.microsoft.com/office/powerpoint/2010/main" val="32929633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9" y="931182"/>
            <a:ext cx="2933701" cy="846817"/>
          </a:xfrm>
        </p:spPr>
        <p:txBody>
          <a:bodyPr>
            <a:normAutofit fontScale="90000"/>
          </a:bodyPr>
          <a:lstStyle/>
          <a:p>
            <a:r>
              <a:rPr kumimoji="1" lang="ja-JP" altLang="en-US" dirty="0"/>
              <a:t>劣化画像例</a:t>
            </a: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2394177"/>
            <a:ext cx="2628900" cy="2505075"/>
          </a:xfrm>
          <a:prstGeom prst="rect">
            <a:avLst/>
          </a:prstGeom>
        </p:spPr>
      </p:pic>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265" y="3646714"/>
            <a:ext cx="2628900" cy="2505075"/>
          </a:xfrm>
          <a:prstGeom prst="rect">
            <a:avLst/>
          </a:prstGeom>
        </p:spPr>
      </p:pic>
      <p:pic>
        <p:nvPicPr>
          <p:cNvPr id="21" name="図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3773" y="746234"/>
            <a:ext cx="2628900" cy="2505075"/>
          </a:xfrm>
          <a:prstGeom prst="rect">
            <a:avLst/>
          </a:prstGeom>
        </p:spPr>
      </p:pic>
      <p:pic>
        <p:nvPicPr>
          <p:cNvPr id="22" name="図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6174" y="3646714"/>
            <a:ext cx="2628900" cy="2505075"/>
          </a:xfrm>
          <a:prstGeom prst="rect">
            <a:avLst/>
          </a:prstGeom>
        </p:spPr>
      </p:pic>
      <p:pic>
        <p:nvPicPr>
          <p:cNvPr id="23" name="図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88598" y="746234"/>
            <a:ext cx="2628900" cy="2505075"/>
          </a:xfrm>
          <a:prstGeom prst="rect">
            <a:avLst/>
          </a:prstGeom>
        </p:spPr>
      </p:pic>
      <p:pic>
        <p:nvPicPr>
          <p:cNvPr id="24" name="図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98948" y="746234"/>
            <a:ext cx="2628900" cy="2505075"/>
          </a:xfrm>
          <a:prstGeom prst="rect">
            <a:avLst/>
          </a:prstGeom>
        </p:spPr>
      </p:pic>
      <p:pic>
        <p:nvPicPr>
          <p:cNvPr id="25" name="図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16355" y="3646714"/>
            <a:ext cx="2628900" cy="2505075"/>
          </a:xfrm>
          <a:prstGeom prst="rect">
            <a:avLst/>
          </a:prstGeom>
        </p:spPr>
      </p:pic>
    </p:spTree>
    <p:extLst>
      <p:ext uri="{BB962C8B-B14F-4D97-AF65-F5344CB8AC3E}">
        <p14:creationId xmlns:p14="http://schemas.microsoft.com/office/powerpoint/2010/main" val="2151004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9" y="931182"/>
            <a:ext cx="2933701" cy="846817"/>
          </a:xfrm>
        </p:spPr>
        <p:txBody>
          <a:bodyPr>
            <a:normAutofit fontScale="90000"/>
          </a:bodyPr>
          <a:lstStyle/>
          <a:p>
            <a:r>
              <a:rPr kumimoji="1" lang="ja-JP" altLang="en-US" dirty="0"/>
              <a:t>劣化画像例</a:t>
            </a: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2394176"/>
            <a:ext cx="2628900" cy="2505075"/>
          </a:xfrm>
          <a:prstGeom prst="rect">
            <a:avLst/>
          </a:prstGeom>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2079" y="3510894"/>
            <a:ext cx="2628900" cy="2505075"/>
          </a:xfrm>
          <a:prstGeom prst="rect">
            <a:avLst/>
          </a:prstGeom>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3291" y="890314"/>
            <a:ext cx="2628900" cy="2505075"/>
          </a:xfrm>
          <a:prstGeom prst="rect">
            <a:avLst/>
          </a:prstGeom>
        </p:spPr>
      </p:pic>
      <p:pic>
        <p:nvPicPr>
          <p:cNvPr id="16" name="図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9681" y="3499567"/>
            <a:ext cx="2628900" cy="2505075"/>
          </a:xfrm>
          <a:prstGeom prst="rect">
            <a:avLst/>
          </a:prstGeom>
        </p:spPr>
      </p:pic>
      <p:pic>
        <p:nvPicPr>
          <p:cNvPr id="17" name="図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5287" y="890314"/>
            <a:ext cx="2628900" cy="2505075"/>
          </a:xfrm>
          <a:prstGeom prst="rect">
            <a:avLst/>
          </a:prstGeom>
        </p:spPr>
      </p:pic>
      <p:pic>
        <p:nvPicPr>
          <p:cNvPr id="18" name="図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77283" y="3510894"/>
            <a:ext cx="2628900" cy="2505075"/>
          </a:xfrm>
          <a:prstGeom prst="rect">
            <a:avLst/>
          </a:prstGeom>
        </p:spPr>
      </p:pic>
      <p:pic>
        <p:nvPicPr>
          <p:cNvPr id="19" name="図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77283" y="890313"/>
            <a:ext cx="2628900" cy="2505075"/>
          </a:xfrm>
          <a:prstGeom prst="rect">
            <a:avLst/>
          </a:prstGeom>
        </p:spPr>
      </p:pic>
    </p:spTree>
    <p:extLst>
      <p:ext uri="{BB962C8B-B14F-4D97-AF65-F5344CB8AC3E}">
        <p14:creationId xmlns:p14="http://schemas.microsoft.com/office/powerpoint/2010/main" val="2319073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599" y="181883"/>
            <a:ext cx="11473211" cy="733270"/>
          </a:xfrm>
        </p:spPr>
        <p:txBody>
          <a:bodyPr>
            <a:normAutofit/>
          </a:bodyPr>
          <a:lstStyle/>
          <a:p>
            <a:r>
              <a:rPr lang="ja-JP" altLang="en-US" sz="4000" dirty="0"/>
              <a:t>劣化画像の復元 （単純な手法）</a:t>
            </a:r>
            <a:endParaRPr kumimoji="1" lang="ja-JP" altLang="en-US" sz="4000" dirty="0"/>
          </a:p>
        </p:txBody>
      </p:sp>
      <p:sp>
        <p:nvSpPr>
          <p:cNvPr id="3" name="コンテンツ プレースホルダー 2"/>
          <p:cNvSpPr>
            <a:spLocks noGrp="1"/>
          </p:cNvSpPr>
          <p:nvPr>
            <p:ph idx="1"/>
          </p:nvPr>
        </p:nvSpPr>
        <p:spPr>
          <a:xfrm>
            <a:off x="457199" y="2700807"/>
            <a:ext cx="11473211" cy="452421"/>
          </a:xfrm>
        </p:spPr>
        <p:txBody>
          <a:bodyPr>
            <a:normAutofit lnSpcReduction="10000"/>
          </a:bodyPr>
          <a:lstStyle/>
          <a:p>
            <a:r>
              <a:rPr kumimoji="1" lang="ja-JP" altLang="en-US" dirty="0"/>
              <a:t>劣化画像と点広がり関数</a:t>
            </a:r>
            <a:r>
              <a:rPr lang="ja-JP" altLang="en-US" dirty="0"/>
              <a:t>から</a:t>
            </a:r>
            <a:r>
              <a:rPr kumimoji="1" lang="ja-JP" altLang="en-US" dirty="0"/>
              <a:t>元画像を取得する問題を考える</a:t>
            </a:r>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38</a:t>
            </a:fld>
            <a:endParaRPr lang="ja-JP" altLang="en-US"/>
          </a:p>
        </p:txBody>
      </p:sp>
      <p:sp>
        <p:nvSpPr>
          <p:cNvPr id="7" name="右矢印 6"/>
          <p:cNvSpPr/>
          <p:nvPr/>
        </p:nvSpPr>
        <p:spPr>
          <a:xfrm>
            <a:off x="4354685" y="1286825"/>
            <a:ext cx="1486374" cy="845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p>
        </p:txBody>
      </p:sp>
      <p:sp>
        <p:nvSpPr>
          <p:cNvPr id="10" name="コンテンツ プレースホルダー 2"/>
          <p:cNvSpPr txBox="1">
            <a:spLocks/>
          </p:cNvSpPr>
          <p:nvPr/>
        </p:nvSpPr>
        <p:spPr>
          <a:xfrm>
            <a:off x="457199" y="4059707"/>
            <a:ext cx="11473211" cy="45242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ja-JP" altLang="en-US" dirty="0"/>
          </a:p>
        </p:txBody>
      </p:sp>
      <mc:AlternateContent xmlns:mc="http://schemas.openxmlformats.org/markup-compatibility/2006" xmlns:a14="http://schemas.microsoft.com/office/drawing/2010/main">
        <mc:Choice Requires="a14">
          <p:sp>
            <p:nvSpPr>
              <p:cNvPr id="11" name="正方形/長方形 10"/>
              <p:cNvSpPr/>
              <p:nvPr/>
            </p:nvSpPr>
            <p:spPr>
              <a:xfrm>
                <a:off x="665843" y="3315287"/>
                <a:ext cx="11176000" cy="523220"/>
              </a:xfrm>
              <a:prstGeom prst="rect">
                <a:avLst/>
              </a:prstGeom>
            </p:spPr>
            <p:txBody>
              <a:bodyPr wrap="square">
                <a:spAutoFit/>
              </a:bodyPr>
              <a:lstStyle/>
              <a:p>
                <a14:m>
                  <m:oMath xmlns:m="http://schemas.openxmlformats.org/officeDocument/2006/math">
                    <m:r>
                      <a:rPr lang="en-US" altLang="ja-JP" sz="2800" i="1" smtClean="0">
                        <a:latin typeface="Cambria Math" panose="02040503050406030204" pitchFamily="18" charset="0"/>
                        <a:ea typeface="メイリオ" panose="020B0604030504040204" pitchFamily="50" charset="-128"/>
                        <a:cs typeface="Times New Roman" panose="02020603050405020304" pitchFamily="18" charset="0"/>
                      </a:rPr>
                      <m:t>𝑔</m:t>
                    </m:r>
                    <m:d>
                      <m:dPr>
                        <m:ctrlPr>
                          <a:rPr lang="en-US" altLang="ja-JP" sz="28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𝑥</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𝑦</m:t>
                        </m:r>
                      </m:e>
                    </m:d>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h</m:t>
                    </m:r>
                    <m:d>
                      <m:dPr>
                        <m:ctrlPr>
                          <a:rPr lang="en-US" altLang="ja-JP" sz="28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𝑥</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𝑦</m:t>
                        </m:r>
                      </m:e>
                    </m:d>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𝑓</m:t>
                    </m:r>
                    <m:d>
                      <m:dPr>
                        <m:ctrlPr>
                          <a:rPr lang="en-US" altLang="ja-JP" sz="28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𝑥</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𝑦</m:t>
                        </m:r>
                      </m:e>
                    </m:d>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𝑛</m:t>
                    </m:r>
                    <m:d>
                      <m:dPr>
                        <m:ctrlPr>
                          <a:rPr lang="en-US" altLang="ja-JP" sz="28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𝑥</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𝑦</m:t>
                        </m:r>
                      </m:e>
                    </m:d>
                    <m:r>
                      <a:rPr lang="en-US" altLang="ja-JP" sz="2800" b="0" i="1">
                        <a:latin typeface="Cambria Math" panose="02040503050406030204" pitchFamily="18" charset="0"/>
                        <a:ea typeface="メイリオ" panose="020B0604030504040204" pitchFamily="50" charset="-128"/>
                        <a:cs typeface="Times New Roman" panose="02020603050405020304" pitchFamily="18" charset="0"/>
                      </a:rPr>
                      <m:t> </m:t>
                    </m:r>
                  </m:oMath>
                </a14:m>
                <a:r>
                  <a:rPr lang="ja-JP" altLang="en-US" sz="28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2800" i="1" dirty="0">
                    <a:latin typeface="Times New Roman" panose="02020603050405020304" pitchFamily="18" charset="0"/>
                    <a:ea typeface="メイリオ" panose="020B0604030504040204" pitchFamily="50" charset="-128"/>
                    <a:cs typeface="Times New Roman" panose="02020603050405020304" pitchFamily="18" charset="0"/>
                  </a:rPr>
                  <a:t>g</a:t>
                </a:r>
                <a:r>
                  <a:rPr lang="ja-JP" altLang="en-US" sz="2800" dirty="0">
                    <a:latin typeface="Times New Roman" panose="02020603050405020304" pitchFamily="18" charset="0"/>
                    <a:ea typeface="メイリオ" panose="020B0604030504040204" pitchFamily="50" charset="-128"/>
                    <a:cs typeface="Times New Roman" panose="02020603050405020304" pitchFamily="18" charset="0"/>
                  </a:rPr>
                  <a:t>と</a:t>
                </a:r>
                <a:r>
                  <a:rPr lang="en-US" altLang="ja-JP" sz="2800" i="1" dirty="0">
                    <a:latin typeface="Times New Roman" panose="02020603050405020304" pitchFamily="18" charset="0"/>
                    <a:ea typeface="メイリオ" panose="020B0604030504040204" pitchFamily="50" charset="-128"/>
                    <a:cs typeface="Times New Roman" panose="02020603050405020304" pitchFamily="18" charset="0"/>
                  </a:rPr>
                  <a:t>h</a:t>
                </a:r>
                <a:r>
                  <a:rPr lang="ja-JP" altLang="en-US" sz="2800" dirty="0">
                    <a:latin typeface="Times New Roman" panose="02020603050405020304" pitchFamily="18" charset="0"/>
                    <a:ea typeface="メイリオ" panose="020B0604030504040204" pitchFamily="50" charset="-128"/>
                    <a:cs typeface="Times New Roman" panose="02020603050405020304" pitchFamily="18" charset="0"/>
                  </a:rPr>
                  <a:t>は既知で </a:t>
                </a:r>
                <a:r>
                  <a:rPr lang="en-US" altLang="ja-JP" sz="2800" i="1" dirty="0">
                    <a:latin typeface="Times New Roman" panose="02020603050405020304" pitchFamily="18" charset="0"/>
                    <a:ea typeface="メイリオ" panose="020B0604030504040204" pitchFamily="50" charset="-128"/>
                    <a:cs typeface="Times New Roman" panose="02020603050405020304" pitchFamily="18" charset="0"/>
                  </a:rPr>
                  <a:t>f</a:t>
                </a:r>
                <a:r>
                  <a:rPr lang="ja-JP" altLang="en-US" sz="2800" i="1" dirty="0">
                    <a:latin typeface="Times New Roman" panose="02020603050405020304" pitchFamily="18" charset="0"/>
                    <a:ea typeface="メイリオ" panose="020B0604030504040204" pitchFamily="50" charset="-128"/>
                    <a:cs typeface="Times New Roman" panose="02020603050405020304" pitchFamily="18" charset="0"/>
                  </a:rPr>
                  <a:t> </a:t>
                </a:r>
                <a:r>
                  <a:rPr lang="ja-JP" altLang="en-US" sz="2800" dirty="0">
                    <a:latin typeface="Times New Roman" panose="02020603050405020304" pitchFamily="18" charset="0"/>
                    <a:ea typeface="メイリオ" panose="020B0604030504040204" pitchFamily="50" charset="-128"/>
                    <a:cs typeface="Times New Roman" panose="02020603050405020304" pitchFamily="18" charset="0"/>
                  </a:rPr>
                  <a:t>がほしい</a:t>
                </a:r>
                <a:endParaRPr lang="en-US" altLang="ja-JP" sz="2800" dirty="0">
                  <a:latin typeface="Times New Roman" panose="02020603050405020304" pitchFamily="18" charset="0"/>
                  <a:ea typeface="メイリオ" panose="020B0604030504040204" pitchFamily="50" charset="-128"/>
                  <a:cs typeface="Times New Roman" panose="02020603050405020304" pitchFamily="18" charset="0"/>
                </a:endParaRPr>
              </a:p>
            </p:txBody>
          </p:sp>
        </mc:Choice>
        <mc:Fallback xmlns="">
          <p:sp>
            <p:nvSpPr>
              <p:cNvPr id="11" name="正方形/長方形 10"/>
              <p:cNvSpPr>
                <a:spLocks noRot="1" noChangeAspect="1" noMove="1" noResize="1" noEditPoints="1" noAdjustHandles="1" noChangeArrowheads="1" noChangeShapeType="1" noTextEdit="1"/>
              </p:cNvSpPr>
              <p:nvPr/>
            </p:nvSpPr>
            <p:spPr>
              <a:xfrm>
                <a:off x="665843" y="3315287"/>
                <a:ext cx="11176000" cy="523220"/>
              </a:xfrm>
              <a:prstGeom prst="rect">
                <a:avLst/>
              </a:prstGeom>
              <a:blipFill rotWithShape="0">
                <a:blip r:embed="rId6"/>
                <a:stretch>
                  <a:fillRect l="-273" t="-18605" b="-337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p:cNvSpPr/>
              <p:nvPr/>
            </p:nvSpPr>
            <p:spPr>
              <a:xfrm>
                <a:off x="665842" y="3952101"/>
                <a:ext cx="11642271" cy="523220"/>
              </a:xfrm>
              <a:prstGeom prst="rect">
                <a:avLst/>
              </a:prstGeom>
            </p:spPr>
            <p:txBody>
              <a:bodyPr wrap="square">
                <a:spAutoFit/>
              </a:bodyPr>
              <a:lstStyle/>
              <a:p>
                <a14:m>
                  <m:oMath xmlns:m="http://schemas.openxmlformats.org/officeDocument/2006/math">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𝐺</m:t>
                    </m:r>
                    <m:d>
                      <m:dPr>
                        <m:ctrlPr>
                          <a:rPr lang="en-US" altLang="ja-JP" sz="28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𝑣</m:t>
                        </m:r>
                      </m:e>
                    </m:d>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𝐻</m:t>
                    </m:r>
                    <m:d>
                      <m:dPr>
                        <m:ctrlPr>
                          <a:rPr lang="en-US" altLang="ja-JP" sz="28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m:t>
                        </m:r>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𝑣</m:t>
                        </m:r>
                      </m:e>
                    </m:d>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𝐹</m:t>
                    </m:r>
                    <m:d>
                      <m:dPr>
                        <m:ctrlPr>
                          <a:rPr lang="en-US" altLang="ja-JP" sz="28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𝑣</m:t>
                        </m:r>
                      </m:e>
                    </m:d>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𝑁</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𝑣</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m:t>
                    </m:r>
                  </m:oMath>
                </a14:m>
                <a:r>
                  <a:rPr lang="ja-JP" altLang="en-US" sz="2800" dirty="0">
                    <a:latin typeface="Times New Roman" panose="02020603050405020304" pitchFamily="18" charset="0"/>
                    <a:ea typeface="メイリオ" panose="020B0604030504040204" pitchFamily="50" charset="-128"/>
                    <a:cs typeface="Times New Roman" panose="02020603050405020304" pitchFamily="18" charset="0"/>
                  </a:rPr>
                  <a:t>　 </a:t>
                </a:r>
                <a:r>
                  <a:rPr lang="ja-JP" altLang="en-US" sz="2400" i="1" dirty="0">
                    <a:latin typeface="Times New Roman" panose="02020603050405020304" pitchFamily="18" charset="0"/>
                    <a:ea typeface="メイリオ" panose="020B0604030504040204" pitchFamily="50" charset="-128"/>
                    <a:cs typeface="Times New Roman" panose="02020603050405020304" pitchFamily="18" charset="0"/>
                  </a:rPr>
                  <a:t>両辺をフーリエ変換（大文字で表現）</a:t>
                </a:r>
                <a:endParaRPr lang="en-US" altLang="ja-JP" sz="2800" dirty="0">
                  <a:latin typeface="Times New Roman" panose="02020603050405020304" pitchFamily="18" charset="0"/>
                  <a:ea typeface="メイリオ" panose="020B0604030504040204" pitchFamily="50" charset="-128"/>
                  <a:cs typeface="Times New Roman" panose="02020603050405020304" pitchFamily="18" charset="0"/>
                </a:endParaRPr>
              </a:p>
            </p:txBody>
          </p:sp>
        </mc:Choice>
        <mc:Fallback xmlns="">
          <p:sp>
            <p:nvSpPr>
              <p:cNvPr id="12" name="正方形/長方形 11"/>
              <p:cNvSpPr>
                <a:spLocks noRot="1" noChangeAspect="1" noMove="1" noResize="1" noEditPoints="1" noAdjustHandles="1" noChangeArrowheads="1" noChangeShapeType="1" noTextEdit="1"/>
              </p:cNvSpPr>
              <p:nvPr/>
            </p:nvSpPr>
            <p:spPr>
              <a:xfrm>
                <a:off x="665842" y="3952101"/>
                <a:ext cx="11642271" cy="523220"/>
              </a:xfrm>
              <a:prstGeom prst="rect">
                <a:avLst/>
              </a:prstGeom>
              <a:blipFill rotWithShape="0">
                <a:blip r:embed="rId7"/>
                <a:stretch>
                  <a:fillRect l="-262" b="-2441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p:cNvSpPr/>
              <p:nvPr/>
            </p:nvSpPr>
            <p:spPr>
              <a:xfrm>
                <a:off x="665842" y="4619758"/>
                <a:ext cx="11642271" cy="523220"/>
              </a:xfrm>
              <a:prstGeom prst="rect">
                <a:avLst/>
              </a:prstGeom>
            </p:spPr>
            <p:txBody>
              <a:bodyPr wrap="square">
                <a:spAutoFit/>
              </a:bodyPr>
              <a:lstStyle/>
              <a:p>
                <a14:m>
                  <m:oMath xmlns:m="http://schemas.openxmlformats.org/officeDocument/2006/math">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𝐺</m:t>
                    </m:r>
                    <m:d>
                      <m:dPr>
                        <m:ctrlPr>
                          <a:rPr lang="en-US" altLang="ja-JP" sz="28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𝑣</m:t>
                        </m:r>
                      </m:e>
                    </m:d>
                    <m:r>
                      <a:rPr lang="en-US" altLang="ja-JP" sz="28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𝐻</m:t>
                    </m:r>
                    <m:d>
                      <m:dPr>
                        <m:ctrlPr>
                          <a:rPr lang="en-US" altLang="ja-JP" sz="28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m:t>
                        </m:r>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𝑣</m:t>
                        </m:r>
                      </m:e>
                    </m:d>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𝐹</m:t>
                    </m:r>
                    <m:d>
                      <m:dPr>
                        <m:ctrlPr>
                          <a:rPr lang="en-US" altLang="ja-JP" sz="28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𝑣</m:t>
                        </m:r>
                      </m:e>
                    </m:d>
                  </m:oMath>
                </a14:m>
                <a:r>
                  <a:rPr lang="ja-JP" altLang="en-US" sz="2800" dirty="0">
                    <a:latin typeface="Times New Roman" panose="02020603050405020304" pitchFamily="18" charset="0"/>
                    <a:ea typeface="メイリオ" panose="020B0604030504040204" pitchFamily="50" charset="-128"/>
                    <a:cs typeface="Times New Roman" panose="02020603050405020304" pitchFamily="18" charset="0"/>
                  </a:rPr>
                  <a:t>　 　　　　 </a:t>
                </a:r>
                <a:r>
                  <a:rPr lang="ja-JP" altLang="en-US" sz="2400" dirty="0">
                    <a:latin typeface="Times New Roman" panose="02020603050405020304" pitchFamily="18" charset="0"/>
                    <a:ea typeface="メイリオ" panose="020B0604030504040204" pitchFamily="50" charset="-128"/>
                    <a:cs typeface="Times New Roman" panose="02020603050405020304" pitchFamily="18" charset="0"/>
                  </a:rPr>
                  <a:t>ちょっと強引だけどノイズの影響を無視</a:t>
                </a:r>
                <a:endParaRPr lang="en-US" altLang="ja-JP" sz="2800" dirty="0">
                  <a:latin typeface="Times New Roman" panose="02020603050405020304" pitchFamily="18" charset="0"/>
                  <a:ea typeface="メイリオ" panose="020B0604030504040204" pitchFamily="50" charset="-128"/>
                  <a:cs typeface="Times New Roman" panose="02020603050405020304" pitchFamily="18" charset="0"/>
                </a:endParaRPr>
              </a:p>
            </p:txBody>
          </p:sp>
        </mc:Choice>
        <mc:Fallback xmlns="">
          <p:sp>
            <p:nvSpPr>
              <p:cNvPr id="13" name="正方形/長方形 12"/>
              <p:cNvSpPr>
                <a:spLocks noRot="1" noChangeAspect="1" noMove="1" noResize="1" noEditPoints="1" noAdjustHandles="1" noChangeArrowheads="1" noChangeShapeType="1" noTextEdit="1"/>
              </p:cNvSpPr>
              <p:nvPr/>
            </p:nvSpPr>
            <p:spPr>
              <a:xfrm>
                <a:off x="665842" y="4619758"/>
                <a:ext cx="11642271" cy="523220"/>
              </a:xfrm>
              <a:prstGeom prst="rect">
                <a:avLst/>
              </a:prstGeom>
              <a:blipFill rotWithShape="0">
                <a:blip r:embed="rId8"/>
                <a:stretch>
                  <a:fillRect l="-262" b="-2441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正方形/長方形 13"/>
              <p:cNvSpPr/>
              <p:nvPr/>
            </p:nvSpPr>
            <p:spPr>
              <a:xfrm>
                <a:off x="665842" y="5113245"/>
                <a:ext cx="11642271" cy="747449"/>
              </a:xfrm>
              <a:prstGeom prst="rect">
                <a:avLst/>
              </a:prstGeom>
            </p:spPr>
            <p:txBody>
              <a:bodyPr wrap="square">
                <a:spAutoFit/>
              </a:bodyPr>
              <a:lstStyle/>
              <a:p>
                <a14:m>
                  <m:oMath xmlns:m="http://schemas.openxmlformats.org/officeDocument/2006/math">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𝐹</m:t>
                    </m:r>
                    <m:d>
                      <m:dPr>
                        <m:ctrlPr>
                          <a:rPr lang="en-US" altLang="ja-JP" sz="28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𝑣</m:t>
                        </m:r>
                      </m:e>
                    </m:d>
                    <m:r>
                      <a:rPr lang="en-US" altLang="ja-JP" sz="2800" i="1">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ctrlPr>
                      </m:fPr>
                      <m:num>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1</m:t>
                        </m:r>
                      </m:num>
                      <m:den>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𝐻</m:t>
                        </m:r>
                        <m:d>
                          <m:dPr>
                            <m:ctrlPr>
                              <a:rPr lang="en-US" altLang="ja-JP" sz="28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m:t>
                            </m:r>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𝑣</m:t>
                            </m:r>
                          </m:e>
                        </m:d>
                      </m:den>
                    </m:f>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𝐺</m:t>
                    </m:r>
                    <m:d>
                      <m:dPr>
                        <m:ctrlPr>
                          <a:rPr lang="en-US" altLang="ja-JP" sz="28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𝑣</m:t>
                        </m:r>
                      </m:e>
                    </m:d>
                  </m:oMath>
                </a14:m>
                <a:r>
                  <a:rPr lang="ja-JP" altLang="en-US" sz="28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2800" i="1" dirty="0">
                    <a:latin typeface="Times New Roman" panose="02020603050405020304" pitchFamily="18" charset="0"/>
                    <a:ea typeface="メイリオ" panose="020B0604030504040204" pitchFamily="50" charset="-128"/>
                    <a:cs typeface="Times New Roman" panose="02020603050405020304" pitchFamily="18" charset="0"/>
                  </a:rPr>
                  <a:t>F</a:t>
                </a:r>
                <a:r>
                  <a:rPr lang="ja-JP" altLang="en-US" sz="2800" dirty="0">
                    <a:latin typeface="Times New Roman" panose="02020603050405020304" pitchFamily="18" charset="0"/>
                    <a:ea typeface="メイリオ" panose="020B0604030504040204" pitchFamily="50" charset="-128"/>
                    <a:cs typeface="Times New Roman" panose="02020603050405020304" pitchFamily="18" charset="0"/>
                  </a:rPr>
                  <a:t>について整理</a:t>
                </a:r>
                <a:endParaRPr lang="en-US" altLang="ja-JP" sz="2800" dirty="0">
                  <a:latin typeface="Times New Roman" panose="02020603050405020304" pitchFamily="18" charset="0"/>
                  <a:ea typeface="メイリオ" panose="020B0604030504040204" pitchFamily="50" charset="-128"/>
                  <a:cs typeface="Times New Roman" panose="02020603050405020304" pitchFamily="18" charset="0"/>
                </a:endParaRPr>
              </a:p>
            </p:txBody>
          </p:sp>
        </mc:Choice>
        <mc:Fallback xmlns="">
          <p:sp>
            <p:nvSpPr>
              <p:cNvPr id="14" name="正方形/長方形 13"/>
              <p:cNvSpPr>
                <a:spLocks noRot="1" noChangeAspect="1" noMove="1" noResize="1" noEditPoints="1" noAdjustHandles="1" noChangeArrowheads="1" noChangeShapeType="1" noTextEdit="1"/>
              </p:cNvSpPr>
              <p:nvPr/>
            </p:nvSpPr>
            <p:spPr>
              <a:xfrm>
                <a:off x="665842" y="5113245"/>
                <a:ext cx="11642271" cy="747449"/>
              </a:xfrm>
              <a:prstGeom prst="rect">
                <a:avLst/>
              </a:prstGeom>
              <a:blipFill rotWithShape="0">
                <a:blip r:embed="rId9"/>
                <a:stretch>
                  <a:fillRect b="-983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正方形/長方形 15"/>
              <p:cNvSpPr/>
              <p:nvPr/>
            </p:nvSpPr>
            <p:spPr>
              <a:xfrm>
                <a:off x="651329" y="5795419"/>
                <a:ext cx="11642271" cy="1060483"/>
              </a:xfrm>
              <a:prstGeom prst="rect">
                <a:avLst/>
              </a:prstGeom>
            </p:spPr>
            <p:txBody>
              <a:bodyPr wrap="square">
                <a:spAutoFit/>
              </a:bodyPr>
              <a:lstStyle/>
              <a:p>
                <a14:m>
                  <m:oMath xmlns:m="http://schemas.openxmlformats.org/officeDocument/2006/math">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𝑓</m:t>
                    </m:r>
                    <m:d>
                      <m:dPr>
                        <m:ctrlPr>
                          <a:rPr lang="en-US" altLang="ja-JP" sz="28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𝑥</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𝑦</m:t>
                        </m:r>
                      </m:e>
                    </m:d>
                    <m:r>
                      <a:rPr lang="en-US" altLang="ja-JP" sz="2800"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ja-JP" sz="28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800" i="1" smtClean="0">
                            <a:latin typeface="Cambria Math" panose="02040503050406030204" pitchFamily="18" charset="0"/>
                            <a:ea typeface="Cambria Math" panose="02040503050406030204" pitchFamily="18" charset="0"/>
                            <a:cs typeface="Times New Roman" panose="02020603050405020304" pitchFamily="18" charset="0"/>
                          </a:rPr>
                          <m:t>ℱ</m:t>
                        </m:r>
                      </m:e>
                      <m:sup>
                        <m:r>
                          <a:rPr lang="en-US" altLang="ja-JP" sz="2800" b="0" i="1" smtClean="0">
                            <a:latin typeface="Cambria Math" panose="02040503050406030204" pitchFamily="18" charset="0"/>
                            <a:ea typeface="Cambria Math" panose="02040503050406030204" pitchFamily="18" charset="0"/>
                            <a:cs typeface="Times New Roman" panose="02020603050405020304" pitchFamily="18" charset="0"/>
                          </a:rPr>
                          <m:t>−1</m:t>
                        </m:r>
                      </m:sup>
                    </m:sSup>
                    <m:d>
                      <m:dPr>
                        <m:ctrlPr>
                          <a:rPr lang="en-US" altLang="ja-JP" sz="2800" b="0" i="1" smtClean="0">
                            <a:latin typeface="Cambria Math" panose="02040503050406030204" pitchFamily="18" charset="0"/>
                            <a:ea typeface="Cambria Math" panose="02040503050406030204" pitchFamily="18" charset="0"/>
                            <a:cs typeface="Times New Roman" panose="02020603050405020304" pitchFamily="18" charset="0"/>
                          </a:rPr>
                        </m:ctrlPr>
                      </m:dPr>
                      <m:e>
                        <m:f>
                          <m:fPr>
                            <m:ctrlPr>
                              <a:rPr lang="en-US" altLang="ja-JP" sz="2800" i="1">
                                <a:latin typeface="Cambria Math" panose="02040503050406030204" pitchFamily="18" charset="0"/>
                                <a:ea typeface="メイリオ" panose="020B0604030504040204" pitchFamily="50" charset="-128"/>
                                <a:cs typeface="Times New Roman" panose="02020603050405020304" pitchFamily="18" charset="0"/>
                              </a:rPr>
                            </m:ctrlPr>
                          </m:fPr>
                          <m:num>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1</m:t>
                            </m:r>
                          </m:num>
                          <m:den>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𝐻</m:t>
                            </m:r>
                            <m:d>
                              <m:dPr>
                                <m:ctrlPr>
                                  <a:rPr lang="en-US" altLang="ja-JP" sz="28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𝑣</m:t>
                                </m:r>
                              </m:e>
                            </m:d>
                          </m:den>
                        </m:f>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𝐺</m:t>
                        </m:r>
                        <m:d>
                          <m:dPr>
                            <m:ctrlPr>
                              <a:rPr lang="en-US" altLang="ja-JP" sz="28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𝑣</m:t>
                            </m:r>
                          </m:e>
                        </m:d>
                      </m:e>
                    </m:d>
                  </m:oMath>
                </a14:m>
                <a:r>
                  <a:rPr lang="ja-JP" altLang="en-US" sz="2800" dirty="0">
                    <a:latin typeface="Times New Roman" panose="02020603050405020304" pitchFamily="18" charset="0"/>
                    <a:ea typeface="メイリオ" panose="020B0604030504040204" pitchFamily="50" charset="-128"/>
                    <a:cs typeface="Times New Roman" panose="02020603050405020304" pitchFamily="18" charset="0"/>
                  </a:rPr>
                  <a:t>　 　     </a:t>
                </a:r>
                <a:r>
                  <a:rPr lang="ja-JP" altLang="en-US" sz="2400" i="1" dirty="0">
                    <a:latin typeface="Times New Roman" panose="02020603050405020304" pitchFamily="18" charset="0"/>
                    <a:ea typeface="メイリオ" panose="020B0604030504040204" pitchFamily="50" charset="-128"/>
                    <a:cs typeface="Times New Roman" panose="02020603050405020304" pitchFamily="18" charset="0"/>
                  </a:rPr>
                  <a:t>両辺逆フーリエ変換</a:t>
                </a:r>
                <a:endParaRPr lang="en-US" altLang="ja-JP" sz="2400" dirty="0">
                  <a:latin typeface="Times New Roman" panose="02020603050405020304" pitchFamily="18" charset="0"/>
                  <a:ea typeface="メイリオ" panose="020B0604030504040204" pitchFamily="50" charset="-128"/>
                  <a:cs typeface="Times New Roman" panose="02020603050405020304" pitchFamily="18" charset="0"/>
                </a:endParaRPr>
              </a:p>
            </p:txBody>
          </p:sp>
        </mc:Choice>
        <mc:Fallback xmlns="">
          <p:sp>
            <p:nvSpPr>
              <p:cNvPr id="16" name="正方形/長方形 15"/>
              <p:cNvSpPr>
                <a:spLocks noRot="1" noChangeAspect="1" noMove="1" noResize="1" noEditPoints="1" noAdjustHandles="1" noChangeArrowheads="1" noChangeShapeType="1" noTextEdit="1"/>
              </p:cNvSpPr>
              <p:nvPr/>
            </p:nvSpPr>
            <p:spPr>
              <a:xfrm>
                <a:off x="651329" y="5795419"/>
                <a:ext cx="11642271" cy="1060483"/>
              </a:xfrm>
              <a:prstGeom prst="rect">
                <a:avLst/>
              </a:prstGeom>
              <a:blipFill rotWithShape="0">
                <a:blip r:embed="rId10"/>
                <a:stretch>
                  <a:fillRect/>
                </a:stretch>
              </a:blipFill>
            </p:spPr>
            <p:txBody>
              <a:bodyPr/>
              <a:lstStyle/>
              <a:p>
                <a:r>
                  <a:rPr lang="ja-JP" altLang="en-US">
                    <a:noFill/>
                  </a:rPr>
                  <a:t> </a:t>
                </a:r>
              </a:p>
            </p:txBody>
          </p:sp>
        </mc:Fallback>
      </mc:AlternateContent>
      <p:pic>
        <p:nvPicPr>
          <p:cNvPr id="20" name="図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86413" y="907315"/>
            <a:ext cx="1675485" cy="1596567"/>
          </a:xfrm>
          <a:prstGeom prst="rect">
            <a:avLst/>
          </a:prstGeom>
        </p:spPr>
      </p:pic>
      <p:pic>
        <p:nvPicPr>
          <p:cNvPr id="21" name="図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97570" y="907315"/>
            <a:ext cx="1675485" cy="1596567"/>
          </a:xfrm>
          <a:prstGeom prst="rect">
            <a:avLst/>
          </a:prstGeom>
        </p:spPr>
      </p:pic>
      <p:pic>
        <p:nvPicPr>
          <p:cNvPr id="22" name="図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65842" y="907315"/>
            <a:ext cx="1675485" cy="1596567"/>
          </a:xfrm>
          <a:prstGeom prst="rect">
            <a:avLst/>
          </a:prstGeom>
        </p:spPr>
      </p:pic>
    </p:spTree>
    <p:extLst>
      <p:ext uri="{BB962C8B-B14F-4D97-AF65-F5344CB8AC3E}">
        <p14:creationId xmlns:p14="http://schemas.microsoft.com/office/powerpoint/2010/main" val="162818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1312" y="4933511"/>
            <a:ext cx="1765737" cy="1682568"/>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56" y="2533150"/>
            <a:ext cx="1747017" cy="1664730"/>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0032" y="2516197"/>
            <a:ext cx="1747017" cy="1664730"/>
          </a:xfrm>
          <a:prstGeom prst="rect">
            <a:avLst/>
          </a:prstGeom>
        </p:spPr>
      </p:pic>
      <p:sp>
        <p:nvSpPr>
          <p:cNvPr id="19" name="正方形/長方形 18"/>
          <p:cNvSpPr/>
          <p:nvPr/>
        </p:nvSpPr>
        <p:spPr>
          <a:xfrm>
            <a:off x="642257" y="898069"/>
            <a:ext cx="10121900" cy="123552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609599" y="181883"/>
            <a:ext cx="11473211" cy="733270"/>
          </a:xfrm>
        </p:spPr>
        <p:txBody>
          <a:bodyPr>
            <a:normAutofit/>
          </a:bodyPr>
          <a:lstStyle/>
          <a:p>
            <a:r>
              <a:rPr lang="ja-JP" altLang="en-US" sz="4000" dirty="0"/>
              <a:t>劣化画像の復元 （単純な手法）</a:t>
            </a:r>
            <a:endParaRPr kumimoji="1" lang="ja-JP" altLang="en-US" sz="4000" dirty="0"/>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39</a:t>
            </a:fld>
            <a:endParaRPr lang="ja-JP" altLang="en-US" dirty="0"/>
          </a:p>
        </p:txBody>
      </p:sp>
      <mc:AlternateContent xmlns:mc="http://schemas.openxmlformats.org/markup-compatibility/2006" xmlns:a14="http://schemas.microsoft.com/office/drawing/2010/main">
        <mc:Choice Requires="a14">
          <p:sp>
            <p:nvSpPr>
              <p:cNvPr id="16" name="正方形/長方形 15"/>
              <p:cNvSpPr/>
              <p:nvPr/>
            </p:nvSpPr>
            <p:spPr>
              <a:xfrm>
                <a:off x="680357" y="991190"/>
                <a:ext cx="4907643" cy="1060483"/>
              </a:xfrm>
              <a:prstGeom prst="rect">
                <a:avLst/>
              </a:prstGeom>
              <a:solidFill>
                <a:schemeClr val="accent4">
                  <a:lumMod val="20000"/>
                  <a:lumOff val="80000"/>
                </a:schemeClr>
              </a:solidFill>
            </p:spPr>
            <p:txBody>
              <a:bodyPr wrap="square">
                <a:spAutoFit/>
              </a:bodyPr>
              <a:lstStyle/>
              <a:p>
                <a14:m>
                  <m:oMath xmlns:m="http://schemas.openxmlformats.org/officeDocument/2006/math">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𝑓</m:t>
                    </m:r>
                    <m:d>
                      <m:dPr>
                        <m:ctrlPr>
                          <a:rPr lang="en-US" altLang="ja-JP" sz="28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𝑥</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𝑦</m:t>
                        </m:r>
                      </m:e>
                    </m:d>
                    <m:r>
                      <a:rPr lang="en-US" altLang="ja-JP" sz="2800"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ja-JP" sz="28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800" i="1" smtClean="0">
                            <a:latin typeface="Cambria Math" panose="02040503050406030204" pitchFamily="18" charset="0"/>
                            <a:ea typeface="Cambria Math" panose="02040503050406030204" pitchFamily="18" charset="0"/>
                            <a:cs typeface="Times New Roman" panose="02020603050405020304" pitchFamily="18" charset="0"/>
                          </a:rPr>
                          <m:t>ℱ</m:t>
                        </m:r>
                      </m:e>
                      <m:sup>
                        <m:r>
                          <a:rPr lang="en-US" altLang="ja-JP" sz="2800" b="0" i="1" smtClean="0">
                            <a:latin typeface="Cambria Math" panose="02040503050406030204" pitchFamily="18" charset="0"/>
                            <a:ea typeface="Cambria Math" panose="02040503050406030204" pitchFamily="18" charset="0"/>
                            <a:cs typeface="Times New Roman" panose="02020603050405020304" pitchFamily="18" charset="0"/>
                          </a:rPr>
                          <m:t>−1</m:t>
                        </m:r>
                      </m:sup>
                    </m:sSup>
                    <m:d>
                      <m:dPr>
                        <m:ctrlPr>
                          <a:rPr lang="en-US" altLang="ja-JP" sz="2800" b="0" i="1" smtClean="0">
                            <a:latin typeface="Cambria Math" panose="02040503050406030204" pitchFamily="18" charset="0"/>
                            <a:ea typeface="Cambria Math" panose="02040503050406030204" pitchFamily="18" charset="0"/>
                            <a:cs typeface="Times New Roman" panose="02020603050405020304" pitchFamily="18" charset="0"/>
                          </a:rPr>
                        </m:ctrlPr>
                      </m:dPr>
                      <m:e>
                        <m:f>
                          <m:fPr>
                            <m:ctrlPr>
                              <a:rPr lang="en-US" altLang="ja-JP" sz="2800" i="1">
                                <a:latin typeface="Cambria Math" panose="02040503050406030204" pitchFamily="18" charset="0"/>
                                <a:ea typeface="メイリオ" panose="020B0604030504040204" pitchFamily="50" charset="-128"/>
                                <a:cs typeface="Times New Roman" panose="02020603050405020304" pitchFamily="18" charset="0"/>
                              </a:rPr>
                            </m:ctrlPr>
                          </m:fPr>
                          <m:num>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1</m:t>
                            </m:r>
                          </m:num>
                          <m:den>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𝐻</m:t>
                            </m:r>
                            <m:d>
                              <m:dPr>
                                <m:ctrlPr>
                                  <a:rPr lang="en-US" altLang="ja-JP" sz="28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𝑣</m:t>
                                </m:r>
                              </m:e>
                            </m:d>
                          </m:den>
                        </m:f>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𝐺</m:t>
                        </m:r>
                        <m:d>
                          <m:dPr>
                            <m:ctrlPr>
                              <a:rPr lang="en-US" altLang="ja-JP" sz="28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𝑣</m:t>
                            </m:r>
                          </m:e>
                        </m:d>
                      </m:e>
                    </m:d>
                  </m:oMath>
                </a14:m>
                <a:r>
                  <a:rPr lang="ja-JP" altLang="en-US" sz="2800" dirty="0">
                    <a:latin typeface="Times New Roman" panose="02020603050405020304" pitchFamily="18" charset="0"/>
                    <a:ea typeface="メイリオ" panose="020B0604030504040204" pitchFamily="50" charset="-128"/>
                    <a:cs typeface="Times New Roman" panose="02020603050405020304" pitchFamily="18" charset="0"/>
                  </a:rPr>
                  <a:t>　</a:t>
                </a:r>
                <a:endParaRPr lang="en-US" altLang="ja-JP" sz="2400" dirty="0">
                  <a:latin typeface="Times New Roman" panose="02020603050405020304" pitchFamily="18" charset="0"/>
                  <a:ea typeface="メイリオ" panose="020B0604030504040204" pitchFamily="50" charset="-128"/>
                  <a:cs typeface="Times New Roman" panose="02020603050405020304" pitchFamily="18" charset="0"/>
                </a:endParaRPr>
              </a:p>
            </p:txBody>
          </p:sp>
        </mc:Choice>
        <mc:Fallback xmlns="">
          <p:sp>
            <p:nvSpPr>
              <p:cNvPr id="16" name="正方形/長方形 15"/>
              <p:cNvSpPr>
                <a:spLocks noRot="1" noChangeAspect="1" noMove="1" noResize="1" noEditPoints="1" noAdjustHandles="1" noChangeArrowheads="1" noChangeShapeType="1" noTextEdit="1"/>
              </p:cNvSpPr>
              <p:nvPr/>
            </p:nvSpPr>
            <p:spPr>
              <a:xfrm>
                <a:off x="680357" y="991190"/>
                <a:ext cx="4907643" cy="1060483"/>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p:cNvSpPr/>
              <p:nvPr/>
            </p:nvSpPr>
            <p:spPr>
              <a:xfrm>
                <a:off x="6089970" y="907534"/>
                <a:ext cx="4648452" cy="1200329"/>
              </a:xfrm>
              <a:prstGeom prst="rect">
                <a:avLst/>
              </a:prstGeom>
            </p:spPr>
            <p:txBody>
              <a:bodyPr wrap="none">
                <a:spAutoFit/>
              </a:bodyPr>
              <a:lstStyle/>
              <a:p>
                <a14:m>
                  <m:oMath xmlns:m="http://schemas.openxmlformats.org/officeDocument/2006/math">
                    <m: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t>𝑓</m:t>
                    </m:r>
                  </m:oMath>
                </a14:m>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 : </a:t>
                </a:r>
                <a:r>
                  <a:rPr lang="ja-JP" altLang="en-US" sz="2400" dirty="0">
                    <a:latin typeface="Times New Roman" panose="02020603050405020304" pitchFamily="18" charset="0"/>
                    <a:ea typeface="メイリオ" panose="020B0604030504040204" pitchFamily="50" charset="-128"/>
                    <a:cs typeface="Times New Roman" panose="02020603050405020304" pitchFamily="18" charset="0"/>
                  </a:rPr>
                  <a:t>元画像</a:t>
                </a:r>
                <a:endParaRPr lang="en-US" altLang="ja-JP" sz="2400" i="1" dirty="0">
                  <a:latin typeface="Cambria Math" panose="02040503050406030204" pitchFamily="18" charset="0"/>
                  <a:ea typeface="メイリオ" panose="020B0604030504040204" pitchFamily="50" charset="-128"/>
                  <a:cs typeface="Times New Roman" panose="02020603050405020304" pitchFamily="18" charset="0"/>
                </a:endParaRPr>
              </a:p>
              <a:p>
                <a14:m>
                  <m:oMath xmlns:m="http://schemas.openxmlformats.org/officeDocument/2006/math">
                    <m:r>
                      <a:rPr lang="en-US" altLang="ja-JP" sz="2400" i="1" smtClean="0">
                        <a:latin typeface="Cambria Math" panose="02040503050406030204" pitchFamily="18" charset="0"/>
                        <a:ea typeface="メイリオ" panose="020B0604030504040204" pitchFamily="50" charset="-128"/>
                        <a:cs typeface="Times New Roman" panose="02020603050405020304" pitchFamily="18" charset="0"/>
                      </a:rPr>
                      <m:t>𝐺</m:t>
                    </m:r>
                  </m:oMath>
                </a14:m>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 : </a:t>
                </a:r>
                <a:r>
                  <a:rPr lang="ja-JP" altLang="en-US" sz="2400" dirty="0">
                    <a:latin typeface="Times New Roman" panose="02020603050405020304" pitchFamily="18" charset="0"/>
                    <a:ea typeface="メイリオ" panose="020B0604030504040204" pitchFamily="50" charset="-128"/>
                    <a:cs typeface="Times New Roman" panose="02020603050405020304" pitchFamily="18" charset="0"/>
                  </a:rPr>
                  <a:t>劣化画像のフーリエ変換</a:t>
                </a:r>
                <a:endParaRPr lang="en-US" altLang="ja-JP" sz="2400" dirty="0">
                  <a:latin typeface="Times New Roman" panose="02020603050405020304" pitchFamily="18" charset="0"/>
                  <a:ea typeface="メイリオ" panose="020B0604030504040204" pitchFamily="50" charset="-128"/>
                  <a:cs typeface="Times New Roman" panose="02020603050405020304" pitchFamily="18" charset="0"/>
                </a:endParaRPr>
              </a:p>
              <a:p>
                <a14:m>
                  <m:oMath xmlns:m="http://schemas.openxmlformats.org/officeDocument/2006/math">
                    <m: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t>𝐻</m:t>
                    </m:r>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 </m:t>
                    </m:r>
                  </m:oMath>
                </a14:m>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 </a:t>
                </a:r>
                <a:r>
                  <a:rPr lang="ja-JP" altLang="en-US" sz="2400" dirty="0">
                    <a:latin typeface="Times New Roman" panose="02020603050405020304" pitchFamily="18" charset="0"/>
                    <a:ea typeface="メイリオ" panose="020B0604030504040204" pitchFamily="50" charset="-128"/>
                    <a:cs typeface="Times New Roman" panose="02020603050405020304" pitchFamily="18" charset="0"/>
                  </a:rPr>
                  <a:t>点広がり関数のフーリエ変換</a:t>
                </a:r>
                <a:endParaRPr lang="ja-JP" altLang="en-US" sz="2400" dirty="0"/>
              </a:p>
            </p:txBody>
          </p:sp>
        </mc:Choice>
        <mc:Fallback xmlns="">
          <p:sp>
            <p:nvSpPr>
              <p:cNvPr id="17" name="正方形/長方形 16"/>
              <p:cNvSpPr>
                <a:spLocks noRot="1" noChangeAspect="1" noMove="1" noResize="1" noEditPoints="1" noAdjustHandles="1" noChangeArrowheads="1" noChangeShapeType="1" noTextEdit="1"/>
              </p:cNvSpPr>
              <p:nvPr/>
            </p:nvSpPr>
            <p:spPr>
              <a:xfrm>
                <a:off x="6089970" y="907534"/>
                <a:ext cx="4648452" cy="1200329"/>
              </a:xfrm>
              <a:prstGeom prst="rect">
                <a:avLst/>
              </a:prstGeom>
              <a:blipFill rotWithShape="0">
                <a:blip r:embed="rId7"/>
                <a:stretch>
                  <a:fillRect l="-1048" t="-6091" r="-1048" b="-11675"/>
                </a:stretch>
              </a:blipFill>
            </p:spPr>
            <p:txBody>
              <a:bodyPr/>
              <a:lstStyle/>
              <a:p>
                <a:r>
                  <a:rPr lang="ja-JP" altLang="en-US">
                    <a:noFill/>
                  </a:rPr>
                  <a:t> </a:t>
                </a:r>
              </a:p>
            </p:txBody>
          </p:sp>
        </mc:Fallback>
      </mc:AlternateContent>
      <p:pic>
        <p:nvPicPr>
          <p:cNvPr id="24" name="図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7741" y="4933511"/>
            <a:ext cx="1682750" cy="1682750"/>
          </a:xfrm>
          <a:prstGeom prst="rect">
            <a:avLst/>
          </a:prstGeom>
        </p:spPr>
      </p:pic>
      <p:sp>
        <p:nvSpPr>
          <p:cNvPr id="26" name="正方形/長方形 25"/>
          <p:cNvSpPr/>
          <p:nvPr/>
        </p:nvSpPr>
        <p:spPr>
          <a:xfrm>
            <a:off x="675575" y="3507092"/>
            <a:ext cx="441146" cy="707886"/>
          </a:xfrm>
          <a:prstGeom prst="rect">
            <a:avLst/>
          </a:prstGeom>
        </p:spPr>
        <p:txBody>
          <a:bodyPr wrap="none">
            <a:spAutoFit/>
          </a:bodyPr>
          <a:lstStyle/>
          <a:p>
            <a:r>
              <a:rPr lang="en-US" altLang="ja-JP" sz="4000" i="1" dirty="0">
                <a:solidFill>
                  <a:schemeClr val="bg1"/>
                </a:solidFill>
                <a:latin typeface="Times New Roman" panose="02020603050405020304" pitchFamily="18" charset="0"/>
                <a:cs typeface="Times New Roman" panose="02020603050405020304" pitchFamily="18" charset="0"/>
              </a:rPr>
              <a:t>g</a:t>
            </a:r>
            <a:endParaRPr lang="ja-JP" altLang="en-US" sz="4000" i="1" dirty="0">
              <a:solidFill>
                <a:schemeClr val="bg1"/>
              </a:solidFill>
              <a:latin typeface="Times New Roman" panose="02020603050405020304" pitchFamily="18" charset="0"/>
              <a:cs typeface="Times New Roman" panose="02020603050405020304" pitchFamily="18" charset="0"/>
            </a:endParaRPr>
          </a:p>
        </p:txBody>
      </p:sp>
      <p:sp>
        <p:nvSpPr>
          <p:cNvPr id="27" name="正方形/長方形 26"/>
          <p:cNvSpPr/>
          <p:nvPr/>
        </p:nvSpPr>
        <p:spPr>
          <a:xfrm>
            <a:off x="2441312" y="3591175"/>
            <a:ext cx="441146" cy="707886"/>
          </a:xfrm>
          <a:prstGeom prst="rect">
            <a:avLst/>
          </a:prstGeom>
        </p:spPr>
        <p:txBody>
          <a:bodyPr wrap="none">
            <a:spAutoFit/>
          </a:bodyPr>
          <a:lstStyle/>
          <a:p>
            <a:r>
              <a:rPr lang="en-US" altLang="ja-JP" sz="4000" i="1" dirty="0">
                <a:solidFill>
                  <a:schemeClr val="bg1"/>
                </a:solidFill>
                <a:latin typeface="Times New Roman" panose="02020603050405020304" pitchFamily="18" charset="0"/>
                <a:cs typeface="Times New Roman" panose="02020603050405020304" pitchFamily="18" charset="0"/>
              </a:rPr>
              <a:t>h</a:t>
            </a:r>
            <a:endParaRPr lang="ja-JP" altLang="en-US" sz="4000" i="1" dirty="0">
              <a:solidFill>
                <a:schemeClr val="bg1"/>
              </a:solidFill>
              <a:latin typeface="Times New Roman" panose="02020603050405020304" pitchFamily="18" charset="0"/>
              <a:cs typeface="Times New Roman" panose="02020603050405020304" pitchFamily="18" charset="0"/>
            </a:endParaRPr>
          </a:p>
        </p:txBody>
      </p:sp>
      <p:sp>
        <p:nvSpPr>
          <p:cNvPr id="31" name="正方形/長方形 30"/>
          <p:cNvSpPr/>
          <p:nvPr/>
        </p:nvSpPr>
        <p:spPr>
          <a:xfrm>
            <a:off x="675575" y="5882430"/>
            <a:ext cx="554960" cy="707886"/>
          </a:xfrm>
          <a:prstGeom prst="rect">
            <a:avLst/>
          </a:prstGeom>
        </p:spPr>
        <p:txBody>
          <a:bodyPr wrap="none">
            <a:spAutoFit/>
          </a:bodyPr>
          <a:lstStyle/>
          <a:p>
            <a:r>
              <a:rPr lang="en-US" altLang="ja-JP" sz="4000" i="1" dirty="0">
                <a:solidFill>
                  <a:schemeClr val="bg1"/>
                </a:solidFill>
                <a:latin typeface="Times New Roman" panose="02020603050405020304" pitchFamily="18" charset="0"/>
                <a:cs typeface="Times New Roman" panose="02020603050405020304" pitchFamily="18" charset="0"/>
              </a:rPr>
              <a:t>G</a:t>
            </a:r>
            <a:endParaRPr lang="ja-JP" altLang="en-US" sz="4000" i="1" dirty="0">
              <a:solidFill>
                <a:schemeClr val="bg1"/>
              </a:solidFill>
              <a:latin typeface="Times New Roman" panose="02020603050405020304" pitchFamily="18" charset="0"/>
              <a:cs typeface="Times New Roman" panose="02020603050405020304" pitchFamily="18" charset="0"/>
            </a:endParaRPr>
          </a:p>
        </p:txBody>
      </p:sp>
      <p:sp>
        <p:nvSpPr>
          <p:cNvPr id="32" name="正方形/長方形 31"/>
          <p:cNvSpPr/>
          <p:nvPr/>
        </p:nvSpPr>
        <p:spPr>
          <a:xfrm>
            <a:off x="2441312" y="5882430"/>
            <a:ext cx="554960" cy="707886"/>
          </a:xfrm>
          <a:prstGeom prst="rect">
            <a:avLst/>
          </a:prstGeom>
        </p:spPr>
        <p:txBody>
          <a:bodyPr wrap="none">
            <a:spAutoFit/>
          </a:bodyPr>
          <a:lstStyle/>
          <a:p>
            <a:r>
              <a:rPr lang="en-US" altLang="ja-JP" sz="4000" i="1" dirty="0">
                <a:solidFill>
                  <a:schemeClr val="bg1"/>
                </a:solidFill>
                <a:latin typeface="Times New Roman" panose="02020603050405020304" pitchFamily="18" charset="0"/>
                <a:cs typeface="Times New Roman" panose="02020603050405020304" pitchFamily="18" charset="0"/>
              </a:rPr>
              <a:t>H</a:t>
            </a:r>
            <a:endParaRPr lang="ja-JP" altLang="en-US" sz="4000" i="1" dirty="0">
              <a:solidFill>
                <a:schemeClr val="bg1"/>
              </a:solidFill>
              <a:latin typeface="Times New Roman" panose="02020603050405020304" pitchFamily="18" charset="0"/>
              <a:cs typeface="Times New Roman" panose="02020603050405020304" pitchFamily="18" charset="0"/>
            </a:endParaRPr>
          </a:p>
        </p:txBody>
      </p:sp>
      <p:sp>
        <p:nvSpPr>
          <p:cNvPr id="33" name="右矢印 32"/>
          <p:cNvSpPr/>
          <p:nvPr/>
        </p:nvSpPr>
        <p:spPr>
          <a:xfrm rot="5400000">
            <a:off x="2133599" y="4046481"/>
            <a:ext cx="451945" cy="1072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p:cNvPicPr>
            <a:picLocks noChangeAspect="1"/>
          </p:cNvPicPr>
          <p:nvPr/>
        </p:nvPicPr>
        <p:blipFill rotWithShape="1">
          <a:blip r:embed="rId9" cstate="print">
            <a:extLst>
              <a:ext uri="{28A0092B-C50C-407E-A947-70E740481C1C}">
                <a14:useLocalDpi xmlns:a14="http://schemas.microsoft.com/office/drawing/2010/main" val="0"/>
              </a:ext>
            </a:extLst>
          </a:blip>
          <a:srcRect t="2452" b="2135"/>
          <a:stretch/>
        </p:blipFill>
        <p:spPr>
          <a:xfrm>
            <a:off x="4837744" y="4933511"/>
            <a:ext cx="1747017" cy="1666875"/>
          </a:xfrm>
          <a:prstGeom prst="rect">
            <a:avLst/>
          </a:prstGeom>
        </p:spPr>
      </p:pic>
      <p:sp>
        <p:nvSpPr>
          <p:cNvPr id="35" name="正方形/長方形 34"/>
          <p:cNvSpPr/>
          <p:nvPr/>
        </p:nvSpPr>
        <p:spPr>
          <a:xfrm>
            <a:off x="4837745" y="6071615"/>
            <a:ext cx="891591" cy="584775"/>
          </a:xfrm>
          <a:prstGeom prst="rect">
            <a:avLst/>
          </a:prstGeom>
        </p:spPr>
        <p:txBody>
          <a:bodyPr wrap="none">
            <a:spAutoFit/>
          </a:bodyPr>
          <a:lstStyle/>
          <a:p>
            <a:r>
              <a:rPr lang="en-US" altLang="ja-JP" sz="3200" i="1" dirty="0">
                <a:solidFill>
                  <a:schemeClr val="bg1"/>
                </a:solidFill>
                <a:latin typeface="Times New Roman" panose="02020603050405020304" pitchFamily="18" charset="0"/>
                <a:cs typeface="Times New Roman" panose="02020603050405020304" pitchFamily="18" charset="0"/>
              </a:rPr>
              <a:t>G/H</a:t>
            </a:r>
            <a:endParaRPr lang="ja-JP" altLang="en-US" sz="3200" i="1" dirty="0">
              <a:solidFill>
                <a:schemeClr val="bg1"/>
              </a:solidFill>
              <a:latin typeface="Times New Roman" panose="02020603050405020304" pitchFamily="18" charset="0"/>
              <a:cs typeface="Times New Roman" panose="02020603050405020304" pitchFamily="18" charset="0"/>
            </a:endParaRPr>
          </a:p>
        </p:txBody>
      </p:sp>
      <p:sp>
        <p:nvSpPr>
          <p:cNvPr id="36" name="右矢印 35"/>
          <p:cNvSpPr/>
          <p:nvPr/>
        </p:nvSpPr>
        <p:spPr>
          <a:xfrm>
            <a:off x="4282965" y="5407573"/>
            <a:ext cx="451945" cy="625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1569486" y="4389959"/>
            <a:ext cx="1569660" cy="369332"/>
          </a:xfrm>
          <a:prstGeom prst="rect">
            <a:avLst/>
          </a:prstGeom>
        </p:spPr>
        <p:txBody>
          <a:bodyPr wrap="none">
            <a:spAutoFit/>
          </a:bodyPr>
          <a:lstStyle/>
          <a:p>
            <a:r>
              <a:rPr lang="ja-JP" altLang="en-US" dirty="0">
                <a:latin typeface="Times New Roman" panose="02020603050405020304" pitchFamily="18" charset="0"/>
                <a:ea typeface="メイリオ" panose="020B0604030504040204" pitchFamily="50" charset="-128"/>
                <a:cs typeface="Times New Roman" panose="02020603050405020304" pitchFamily="18" charset="0"/>
              </a:rPr>
              <a:t>フーリエ変換</a:t>
            </a:r>
            <a:endParaRPr lang="ja-JP" altLang="en-US" dirty="0"/>
          </a:p>
        </p:txBody>
      </p:sp>
      <p:sp>
        <p:nvSpPr>
          <p:cNvPr id="38" name="右矢印 37"/>
          <p:cNvSpPr/>
          <p:nvPr/>
        </p:nvSpPr>
        <p:spPr>
          <a:xfrm rot="16200000">
            <a:off x="5470633" y="4093778"/>
            <a:ext cx="451945" cy="1072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4769886" y="4426745"/>
            <a:ext cx="1800493" cy="369332"/>
          </a:xfrm>
          <a:prstGeom prst="rect">
            <a:avLst/>
          </a:prstGeom>
        </p:spPr>
        <p:txBody>
          <a:bodyPr wrap="none">
            <a:spAutoFit/>
          </a:bodyPr>
          <a:lstStyle/>
          <a:p>
            <a:r>
              <a:rPr lang="ja-JP" altLang="en-US" dirty="0">
                <a:latin typeface="Times New Roman" panose="02020603050405020304" pitchFamily="18" charset="0"/>
                <a:ea typeface="メイリオ" panose="020B0604030504040204" pitchFamily="50" charset="-128"/>
                <a:cs typeface="Times New Roman" panose="02020603050405020304" pitchFamily="18" charset="0"/>
              </a:rPr>
              <a:t>逆フーリエ変換</a:t>
            </a:r>
            <a:endParaRPr lang="ja-JP" altLang="en-US" dirty="0"/>
          </a:p>
        </p:txBody>
      </p:sp>
      <p:grpSp>
        <p:nvGrpSpPr>
          <p:cNvPr id="5" name="グループ化 4"/>
          <p:cNvGrpSpPr/>
          <p:nvPr/>
        </p:nvGrpSpPr>
        <p:grpSpPr>
          <a:xfrm>
            <a:off x="7086600" y="2667000"/>
            <a:ext cx="4885440" cy="3697188"/>
            <a:chOff x="7086600" y="2667000"/>
            <a:chExt cx="4885440" cy="3697188"/>
          </a:xfrm>
        </p:grpSpPr>
        <mc:AlternateContent xmlns:mc="http://schemas.openxmlformats.org/markup-compatibility/2006" xmlns:a14="http://schemas.microsoft.com/office/drawing/2010/main">
          <mc:Choice Requires="a14">
            <p:sp>
              <p:nvSpPr>
                <p:cNvPr id="43" name="テキスト ボックス 42"/>
                <p:cNvSpPr txBox="1"/>
                <p:nvPr/>
              </p:nvSpPr>
              <p:spPr>
                <a:xfrm>
                  <a:off x="7086600" y="2667000"/>
                  <a:ext cx="4885440" cy="3636893"/>
                </a:xfrm>
                <a:prstGeom prst="rect">
                  <a:avLst/>
                </a:prstGeom>
                <a:noFill/>
              </p:spPr>
              <p:txBody>
                <a:bodyPr wrap="none" rtlCol="0">
                  <a:spAutoFit/>
                </a:bodyPr>
                <a:lstStyle/>
                <a:p>
                  <a:r>
                    <a:rPr lang="ja-JP" altLang="en-US" sz="2800" dirty="0">
                      <a:latin typeface="Times New Roman" panose="02020603050405020304" pitchFamily="18" charset="0"/>
                      <a:ea typeface="メイリオ" panose="020B0604030504040204" pitchFamily="50" charset="-128"/>
                      <a:cs typeface="Times New Roman" panose="02020603050405020304" pitchFamily="18" charset="0"/>
                    </a:rPr>
                    <a:t>この手法の問題</a:t>
                  </a:r>
                  <a:endParaRPr lang="en-US" altLang="ja-JP" sz="2800" dirty="0">
                    <a:latin typeface="Times New Roman" panose="02020603050405020304" pitchFamily="18" charset="0"/>
                    <a:ea typeface="メイリオ" panose="020B0604030504040204" pitchFamily="50" charset="-128"/>
                    <a:cs typeface="Times New Roman" panose="02020603050405020304" pitchFamily="18" charset="0"/>
                  </a:endParaRPr>
                </a:p>
                <a:p>
                  <a:pPr marL="457200" indent="-457200">
                    <a:buFont typeface="Arial" panose="020B0604020202020204" pitchFamily="34" charset="0"/>
                    <a:buChar char="•"/>
                  </a:pPr>
                  <a:r>
                    <a:rPr kumimoji="1" lang="ja-JP" altLang="en-US" sz="2000" dirty="0">
                      <a:latin typeface="Times New Roman" panose="02020603050405020304" pitchFamily="18" charset="0"/>
                      <a:ea typeface="メイリオ" panose="020B0604030504040204" pitchFamily="50" charset="-128"/>
                      <a:cs typeface="Times New Roman" panose="02020603050405020304" pitchFamily="18" charset="0"/>
                    </a:rPr>
                    <a:t>ノイズを無視</a:t>
                  </a:r>
                  <a:endParaRPr kumimoji="1" lang="en-US" altLang="ja-JP" sz="2000" dirty="0">
                    <a:latin typeface="Times New Roman" panose="02020603050405020304" pitchFamily="18" charset="0"/>
                    <a:ea typeface="メイリオ" panose="020B0604030504040204" pitchFamily="50" charset="-128"/>
                    <a:cs typeface="Times New Roman" panose="02020603050405020304" pitchFamily="18" charset="0"/>
                  </a:endParaRPr>
                </a:p>
                <a:p>
                  <a:pPr marL="457200" indent="-457200">
                    <a:buFont typeface="Arial" panose="020B0604020202020204" pitchFamily="34" charset="0"/>
                    <a:buChar char="•"/>
                  </a:pPr>
                  <a:r>
                    <a:rPr lang="en-US" altLang="ja-JP" sz="2000" i="1" dirty="0">
                      <a:latin typeface="Times New Roman" panose="02020603050405020304" pitchFamily="18" charset="0"/>
                      <a:ea typeface="メイリオ" panose="020B0604030504040204" pitchFamily="50" charset="-128"/>
                      <a:cs typeface="Times New Roman" panose="02020603050405020304" pitchFamily="18" charset="0"/>
                    </a:rPr>
                    <a:t>H</a:t>
                  </a:r>
                  <a:r>
                    <a:rPr lang="ja-JP" altLang="en-US" sz="2000" dirty="0">
                      <a:latin typeface="Times New Roman" panose="02020603050405020304" pitchFamily="18" charset="0"/>
                      <a:ea typeface="メイリオ" panose="020B0604030504040204" pitchFamily="50" charset="-128"/>
                      <a:cs typeface="Times New Roman" panose="02020603050405020304" pitchFamily="18" charset="0"/>
                    </a:rPr>
                    <a:t>は高周波部分でほぼゼロ</a:t>
                  </a:r>
                  <a:endParaRPr lang="en-US" altLang="ja-JP" sz="2000" dirty="0">
                    <a:latin typeface="Times New Roman" panose="02020603050405020304" pitchFamily="18" charset="0"/>
                    <a:ea typeface="メイリオ" panose="020B0604030504040204" pitchFamily="50" charset="-128"/>
                    <a:cs typeface="Times New Roman" panose="02020603050405020304" pitchFamily="18" charset="0"/>
                  </a:endParaRPr>
                </a:p>
                <a:p>
                  <a:r>
                    <a:rPr kumimoji="1" lang="en-US" altLang="ja-JP" sz="2000" dirty="0">
                      <a:latin typeface="Times New Roman" panose="02020603050405020304" pitchFamily="18" charset="0"/>
                      <a:ea typeface="メイリオ" panose="020B0604030504040204" pitchFamily="50" charset="-128"/>
                      <a:cs typeface="Times New Roman" panose="02020603050405020304" pitchFamily="18" charset="0"/>
                      <a:sym typeface="Wingdings" panose="05000000000000000000" pitchFamily="2" charset="2"/>
                    </a:rPr>
                    <a:t> </a:t>
                  </a:r>
                  <a:r>
                    <a:rPr kumimoji="1" lang="ja-JP" altLang="en-US" sz="2000" dirty="0">
                      <a:latin typeface="Times New Roman" panose="02020603050405020304" pitchFamily="18" charset="0"/>
                      <a:ea typeface="メイリオ" panose="020B0604030504040204" pitchFamily="50" charset="-128"/>
                      <a:cs typeface="Times New Roman" panose="02020603050405020304" pitchFamily="18" charset="0"/>
                      <a:sym typeface="Wingdings" panose="05000000000000000000" pitchFamily="2" charset="2"/>
                    </a:rPr>
                    <a:t>単純に </a:t>
                  </a:r>
                  <a:r>
                    <a:rPr kumimoji="1" lang="en-US" altLang="ja-JP" sz="2000" i="1" dirty="0">
                      <a:latin typeface="Times New Roman" panose="02020603050405020304" pitchFamily="18" charset="0"/>
                      <a:ea typeface="メイリオ" panose="020B0604030504040204" pitchFamily="50" charset="-128"/>
                      <a:cs typeface="Times New Roman" panose="02020603050405020304" pitchFamily="18" charset="0"/>
                      <a:sym typeface="Wingdings" panose="05000000000000000000" pitchFamily="2" charset="2"/>
                    </a:rPr>
                    <a:t>G/H </a:t>
                  </a:r>
                  <a:r>
                    <a:rPr kumimoji="1" lang="ja-JP" altLang="en-US" sz="2000" i="1" dirty="0">
                      <a:latin typeface="Times New Roman" panose="02020603050405020304" pitchFamily="18" charset="0"/>
                      <a:ea typeface="メイリオ" panose="020B0604030504040204" pitchFamily="50" charset="-128"/>
                      <a:cs typeface="Times New Roman" panose="02020603050405020304" pitchFamily="18" charset="0"/>
                      <a:sym typeface="Wingdings" panose="05000000000000000000" pitchFamily="2" charset="2"/>
                    </a:rPr>
                    <a:t>を実装すると</a:t>
                  </a:r>
                  <a:r>
                    <a:rPr lang="ja-JP" altLang="en-US" sz="2000" i="1" dirty="0">
                      <a:latin typeface="Times New Roman" panose="02020603050405020304" pitchFamily="18" charset="0"/>
                      <a:ea typeface="メイリオ" panose="020B0604030504040204" pitchFamily="50" charset="-128"/>
                      <a:cs typeface="Times New Roman" panose="02020603050405020304" pitchFamily="18" charset="0"/>
                      <a:sym typeface="Wingdings" panose="05000000000000000000" pitchFamily="2" charset="2"/>
                    </a:rPr>
                    <a:t>ノイズが</a:t>
                  </a:r>
                  <a:endParaRPr lang="en-US" altLang="ja-JP" sz="2000" i="1" dirty="0">
                    <a:latin typeface="Times New Roman" panose="02020603050405020304" pitchFamily="18" charset="0"/>
                    <a:ea typeface="メイリオ" panose="020B0604030504040204" pitchFamily="50" charset="-128"/>
                    <a:cs typeface="Times New Roman" panose="02020603050405020304" pitchFamily="18" charset="0"/>
                    <a:sym typeface="Wingdings" panose="05000000000000000000" pitchFamily="2" charset="2"/>
                  </a:endParaRPr>
                </a:p>
                <a:p>
                  <a:r>
                    <a:rPr lang="ja-JP" altLang="en-US" sz="2000" i="1" dirty="0">
                      <a:latin typeface="Times New Roman" panose="02020603050405020304" pitchFamily="18" charset="0"/>
                      <a:ea typeface="メイリオ" panose="020B0604030504040204" pitchFamily="50" charset="-128"/>
                      <a:cs typeface="Times New Roman" panose="02020603050405020304" pitchFamily="18" charset="0"/>
                      <a:sym typeface="Wingdings" panose="05000000000000000000" pitchFamily="2" charset="2"/>
                    </a:rPr>
                    <a:t>     強調される</a:t>
                  </a:r>
                  <a:endParaRPr lang="en-US" altLang="ja-JP" sz="2000" i="1" dirty="0">
                    <a:latin typeface="Times New Roman" panose="02020603050405020304" pitchFamily="18" charset="0"/>
                    <a:ea typeface="メイリオ" panose="020B0604030504040204" pitchFamily="50" charset="-128"/>
                    <a:cs typeface="Times New Roman" panose="02020603050405020304" pitchFamily="18" charset="0"/>
                    <a:sym typeface="Wingdings" panose="05000000000000000000" pitchFamily="2" charset="2"/>
                  </a:endParaRPr>
                </a:p>
                <a:p>
                  <a:endParaRPr lang="en-US" altLang="ja-JP" sz="2000" i="1" dirty="0">
                    <a:latin typeface="Times New Roman" panose="02020603050405020304" pitchFamily="18" charset="0"/>
                    <a:ea typeface="メイリオ" panose="020B0604030504040204" pitchFamily="50" charset="-128"/>
                    <a:cs typeface="Times New Roman" panose="02020603050405020304" pitchFamily="18" charset="0"/>
                    <a:sym typeface="Wingdings" panose="05000000000000000000" pitchFamily="2" charset="2"/>
                  </a:endParaRPr>
                </a:p>
                <a:p>
                  <a:r>
                    <a:rPr lang="ja-JP" altLang="en-US" sz="2000" i="1" dirty="0">
                      <a:latin typeface="Times New Roman" panose="02020603050405020304" pitchFamily="18" charset="0"/>
                      <a:ea typeface="メイリオ" panose="020B0604030504040204" pitchFamily="50" charset="-128"/>
                      <a:cs typeface="Times New Roman" panose="02020603050405020304" pitchFamily="18" charset="0"/>
                      <a:sym typeface="Wingdings" panose="05000000000000000000" pitchFamily="2" charset="2"/>
                    </a:rPr>
                    <a:t>左の例では</a:t>
                  </a:r>
                  <a:r>
                    <a:rPr lang="en-US" altLang="ja-JP" sz="2000" i="1" dirty="0">
                      <a:latin typeface="Times New Roman" panose="02020603050405020304" pitchFamily="18" charset="0"/>
                      <a:ea typeface="メイリオ" panose="020B0604030504040204" pitchFamily="50" charset="-128"/>
                      <a:cs typeface="Times New Roman" panose="02020603050405020304" pitchFamily="18" charset="0"/>
                      <a:sym typeface="Wingdings" panose="05000000000000000000" pitchFamily="2" charset="2"/>
                    </a:rPr>
                    <a:t>H</a:t>
                  </a:r>
                  <a:r>
                    <a:rPr lang="ja-JP" altLang="en-US" sz="2000" i="1" dirty="0">
                      <a:latin typeface="Times New Roman" panose="02020603050405020304" pitchFamily="18" charset="0"/>
                      <a:ea typeface="メイリオ" panose="020B0604030504040204" pitchFamily="50" charset="-128"/>
                      <a:cs typeface="Times New Roman" panose="02020603050405020304" pitchFamily="18" charset="0"/>
                      <a:sym typeface="Wingdings" panose="05000000000000000000" pitchFamily="2" charset="2"/>
                    </a:rPr>
                    <a:t>を以下の通り拡張した</a:t>
                  </a:r>
                  <a:endParaRPr kumimoji="1" lang="en-US" altLang="ja-JP" sz="2000" i="1" dirty="0">
                    <a:latin typeface="Times New Roman" panose="02020603050405020304" pitchFamily="18" charset="0"/>
                    <a:ea typeface="メイリオ" panose="020B0604030504040204" pitchFamily="50" charset="-128"/>
                    <a:cs typeface="Times New Roman" panose="02020603050405020304" pitchFamily="18" charset="0"/>
                    <a:sym typeface="Wingdings" panose="05000000000000000000" pitchFamily="2" charset="2"/>
                  </a:endParaRPr>
                </a:p>
                <a:p>
                  <a:pPr/>
                  <a14:m>
                    <m:oMathPara xmlns:m="http://schemas.openxmlformats.org/officeDocument/2006/math">
                      <m:oMathParaPr>
                        <m:jc m:val="centerGroup"/>
                      </m:oMathParaPr>
                      <m:oMath xmlns:m="http://schemas.openxmlformats.org/officeDocument/2006/math">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𝐻</m:t>
                        </m:r>
                        <m: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t>′</m:t>
                        </m:r>
                        <m:d>
                          <m:dPr>
                            <m:ctrlPr>
                              <a:rPr lang="en-US" altLang="ja-JP" sz="24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𝑣</m:t>
                            </m:r>
                          </m:e>
                        </m:d>
                        <m: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t>=</m:t>
                        </m:r>
                        <m:d>
                          <m:dPr>
                            <m:begChr m:val="{"/>
                            <m:endChr m:val=""/>
                            <m:ctrlP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ctrlPr>
                          </m:dPr>
                          <m:e>
                            <m:m>
                              <m:mPr>
                                <m:mcs>
                                  <m:mc>
                                    <m:mcPr>
                                      <m:count m:val="2"/>
                                      <m:mcJc m:val="center"/>
                                    </m:mcPr>
                                  </m:mc>
                                </m:mcs>
                                <m:ctrlP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ctrlPr>
                              </m:mPr>
                              <m:mr>
                                <m:e>
                                  <m: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t>𝑡</m:t>
                                  </m:r>
                                </m:e>
                                <m:e>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𝐻</m:t>
                                  </m:r>
                                  <m:d>
                                    <m:dPr>
                                      <m:ctrlPr>
                                        <a:rPr lang="en-US" altLang="ja-JP" sz="24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𝑣</m:t>
                                      </m:r>
                                    </m:e>
                                  </m:d>
                                  <m: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t>&lt;</m:t>
                                  </m:r>
                                  <m: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t>𝑡</m:t>
                                  </m:r>
                                </m:e>
                              </m:mr>
                              <m:mr>
                                <m:e>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𝐻</m:t>
                                  </m:r>
                                  <m:d>
                                    <m:dPr>
                                      <m:ctrlPr>
                                        <a:rPr lang="en-US" altLang="ja-JP" sz="24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𝑣</m:t>
                                      </m:r>
                                    </m:e>
                                  </m:d>
                                </m:e>
                                <m:e>
                                  <m: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t>𝑜𝑡h𝑒𝑟𝑤𝑖𝑠𝑒</m:t>
                                  </m:r>
                                </m:e>
                              </m:mr>
                            </m:m>
                          </m:e>
                        </m:d>
                      </m:oMath>
                    </m:oMathPara>
                  </a14:m>
                  <a:endParaRPr kumimoji="1" lang="en-US" altLang="ja-JP" i="1" dirty="0">
                    <a:latin typeface="Times New Roman" panose="02020603050405020304" pitchFamily="18" charset="0"/>
                    <a:ea typeface="メイリオ" panose="020B0604030504040204" pitchFamily="50" charset="-128"/>
                    <a:cs typeface="Times New Roman" panose="02020603050405020304" pitchFamily="18" charset="0"/>
                    <a:sym typeface="Wingdings" panose="05000000000000000000" pitchFamily="2" charset="2"/>
                  </a:endParaRPr>
                </a:p>
                <a:p>
                  <a:endParaRPr kumimoji="1" lang="ja-JP" altLang="en-US" sz="2000" i="1" dirty="0">
                    <a:latin typeface="Times New Roman" panose="02020603050405020304" pitchFamily="18" charset="0"/>
                    <a:ea typeface="メイリオ" panose="020B0604030504040204" pitchFamily="50" charset="-128"/>
                    <a:cs typeface="Times New Roman" panose="02020603050405020304" pitchFamily="18" charset="0"/>
                  </a:endParaRPr>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7086600" y="2667000"/>
                  <a:ext cx="4885440" cy="3636893"/>
                </a:xfrm>
                <a:prstGeom prst="rect">
                  <a:avLst/>
                </a:prstGeom>
                <a:blipFill>
                  <a:blip r:embed="rId10"/>
                  <a:stretch>
                    <a:fillRect l="-2622" t="-151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正方形/長方形 43"/>
                <p:cNvSpPr/>
                <p:nvPr/>
              </p:nvSpPr>
              <p:spPr>
                <a:xfrm>
                  <a:off x="9680543" y="6025634"/>
                  <a:ext cx="2190215" cy="338554"/>
                </a:xfrm>
                <a:prstGeom prst="rect">
                  <a:avLst/>
                </a:prstGeom>
              </p:spPr>
              <p:txBody>
                <a:bodyPr wrap="none">
                  <a:spAutoFit/>
                </a:bodyPr>
                <a:lstStyle/>
                <a:p>
                  <a:r>
                    <a:rPr lang="ja-JP" altLang="en-US" sz="1600" b="0" dirty="0">
                      <a:ea typeface="メイリオ" panose="020B0604030504040204" pitchFamily="50" charset="-128"/>
                      <a:cs typeface="Times New Roman" panose="02020603050405020304" pitchFamily="18" charset="0"/>
                    </a:rPr>
                    <a:t>ここでは</a:t>
                  </a:r>
                  <a14:m>
                    <m:oMath xmlns:m="http://schemas.openxmlformats.org/officeDocument/2006/math">
                      <m:r>
                        <a:rPr lang="en-US" altLang="ja-JP" sz="1600" b="0" i="0" smtClean="0">
                          <a:latin typeface="Cambria Math" panose="02040503050406030204" pitchFamily="18" charset="0"/>
                          <a:ea typeface="メイリオ" panose="020B0604030504040204" pitchFamily="50" charset="-128"/>
                          <a:cs typeface="Times New Roman" panose="02020603050405020304" pitchFamily="18" charset="0"/>
                        </a:rPr>
                        <m:t> </m:t>
                      </m:r>
                      <m:r>
                        <a:rPr lang="en-US" altLang="ja-JP" sz="1600" i="1">
                          <a:latin typeface="Cambria Math" panose="02040503050406030204" pitchFamily="18" charset="0"/>
                          <a:ea typeface="メイリオ" panose="020B0604030504040204" pitchFamily="50" charset="-128"/>
                          <a:cs typeface="Times New Roman" panose="02020603050405020304" pitchFamily="18" charset="0"/>
                        </a:rPr>
                        <m:t>𝑡</m:t>
                      </m:r>
                    </m:oMath>
                  </a14:m>
                  <a:r>
                    <a:rPr lang="en-US" altLang="ja-JP" sz="1600" dirty="0"/>
                    <a:t>=0.01</a:t>
                  </a:r>
                  <a:r>
                    <a:rPr lang="ja-JP" altLang="en-US" sz="1600" dirty="0"/>
                    <a:t>を利用</a:t>
                  </a:r>
                </a:p>
              </p:txBody>
            </p:sp>
          </mc:Choice>
          <mc:Fallback xmlns="">
            <p:sp>
              <p:nvSpPr>
                <p:cNvPr id="44" name="正方形/長方形 43"/>
                <p:cNvSpPr>
                  <a:spLocks noRot="1" noChangeAspect="1" noMove="1" noResize="1" noEditPoints="1" noAdjustHandles="1" noChangeArrowheads="1" noChangeShapeType="1" noTextEdit="1"/>
                </p:cNvSpPr>
                <p:nvPr/>
              </p:nvSpPr>
              <p:spPr>
                <a:xfrm>
                  <a:off x="9680543" y="6025634"/>
                  <a:ext cx="2190215" cy="338554"/>
                </a:xfrm>
                <a:prstGeom prst="rect">
                  <a:avLst/>
                </a:prstGeom>
                <a:blipFill>
                  <a:blip r:embed="rId11"/>
                  <a:stretch>
                    <a:fillRect l="-1393" t="-12500" b="-25000"/>
                  </a:stretch>
                </a:blipFill>
              </p:spPr>
              <p:txBody>
                <a:bodyPr/>
                <a:lstStyle/>
                <a:p>
                  <a:r>
                    <a:rPr lang="ja-JP" altLang="en-US">
                      <a:noFill/>
                    </a:rPr>
                    <a:t> </a:t>
                  </a:r>
                </a:p>
              </p:txBody>
            </p:sp>
          </mc:Fallback>
        </mc:AlternateContent>
      </p:grpSp>
      <p:pic>
        <p:nvPicPr>
          <p:cNvPr id="25" name="図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37744" y="2504178"/>
            <a:ext cx="1759630" cy="1676749"/>
          </a:xfrm>
          <a:prstGeom prst="rect">
            <a:avLst/>
          </a:prstGeom>
        </p:spPr>
      </p:pic>
    </p:spTree>
    <p:extLst>
      <p:ext uri="{BB962C8B-B14F-4D97-AF65-F5344CB8AC3E}">
        <p14:creationId xmlns:p14="http://schemas.microsoft.com/office/powerpoint/2010/main" val="141036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latin typeface="游ゴシック" panose="020B0400000000000000" pitchFamily="50" charset="-128"/>
                <a:ea typeface="游ゴシック" panose="020B0400000000000000" pitchFamily="50" charset="-128"/>
              </a:rPr>
              <a:t>Contents</a:t>
            </a:r>
            <a:endParaRPr kumimoji="1" lang="ja-JP" altLang="en-US" dirty="0">
              <a:latin typeface="游ゴシック" panose="020B0400000000000000" pitchFamily="50" charset="-128"/>
              <a:ea typeface="游ゴシック" panose="020B0400000000000000" pitchFamily="50" charset="-128"/>
            </a:endParaRPr>
          </a:p>
        </p:txBody>
      </p:sp>
      <p:sp>
        <p:nvSpPr>
          <p:cNvPr id="3" name="コンテンツ プレースホルダー 2"/>
          <p:cNvSpPr>
            <a:spLocks noGrp="1"/>
          </p:cNvSpPr>
          <p:nvPr>
            <p:ph idx="1"/>
          </p:nvPr>
        </p:nvSpPr>
        <p:spPr/>
        <p:txBody>
          <a:bodyPr>
            <a:normAutofit/>
          </a:bodyPr>
          <a:lstStyle/>
          <a:p>
            <a:pPr marL="0" indent="0">
              <a:buNone/>
            </a:pPr>
            <a:r>
              <a:rPr lang="ja-JP" altLang="en-US" dirty="0">
                <a:latin typeface="游ゴシック" panose="020B0400000000000000" pitchFamily="50" charset="-128"/>
                <a:ea typeface="游ゴシック" panose="020B0400000000000000" pitchFamily="50" charset="-128"/>
              </a:rPr>
              <a:t>達成目標</a:t>
            </a:r>
            <a:endParaRPr lang="en-US" altLang="ja-JP" dirty="0">
              <a:latin typeface="游ゴシック" panose="020B0400000000000000" pitchFamily="50" charset="-128"/>
              <a:ea typeface="游ゴシック" panose="020B0400000000000000" pitchFamily="50" charset="-128"/>
            </a:endParaRPr>
          </a:p>
          <a:p>
            <a:r>
              <a:rPr lang="ja-JP" altLang="en-US" sz="2400" dirty="0">
                <a:latin typeface="游ゴシック" panose="020B0400000000000000" pitchFamily="50" charset="-128"/>
                <a:ea typeface="游ゴシック" panose="020B0400000000000000" pitchFamily="50" charset="-128"/>
              </a:rPr>
              <a:t>線形フィルタ（</a:t>
            </a:r>
            <a:r>
              <a:rPr lang="en-US" altLang="ja-JP" sz="2400" dirty="0">
                <a:latin typeface="游ゴシック" panose="020B0400000000000000" pitchFamily="50" charset="-128"/>
                <a:ea typeface="游ゴシック" panose="020B0400000000000000" pitchFamily="50" charset="-128"/>
              </a:rPr>
              <a:t>Convolution</a:t>
            </a:r>
            <a:r>
              <a:rPr lang="ja-JP" altLang="en-US" sz="2400" dirty="0">
                <a:latin typeface="游ゴシック" panose="020B0400000000000000" pitchFamily="50" charset="-128"/>
                <a:ea typeface="游ゴシック" panose="020B0400000000000000" pitchFamily="50" charset="-128"/>
              </a:rPr>
              <a:t>）の計算方法や性質について正しく説明できる</a:t>
            </a:r>
            <a:endParaRPr lang="en-US" altLang="ja-JP" sz="2400" dirty="0">
              <a:latin typeface="游ゴシック" panose="020B0400000000000000" pitchFamily="50" charset="-128"/>
              <a:ea typeface="游ゴシック" panose="020B0400000000000000" pitchFamily="50" charset="-128"/>
            </a:endParaRPr>
          </a:p>
          <a:p>
            <a:r>
              <a:rPr lang="ja-JP" altLang="en-US" sz="2400" dirty="0">
                <a:latin typeface="游ゴシック" panose="020B0400000000000000" pitchFamily="50" charset="-128"/>
                <a:ea typeface="游ゴシック" panose="020B0400000000000000" pitchFamily="50" charset="-128"/>
              </a:rPr>
              <a:t>フーリエ変換の計算方法や性質について正しく説明できる</a:t>
            </a:r>
            <a:endParaRPr lang="en-US" altLang="ja-JP" sz="2400" dirty="0">
              <a:latin typeface="游ゴシック" panose="020B0400000000000000" pitchFamily="50" charset="-128"/>
              <a:ea typeface="游ゴシック" panose="020B0400000000000000" pitchFamily="50" charset="-128"/>
            </a:endParaRPr>
          </a:p>
          <a:p>
            <a:r>
              <a:rPr lang="ja-JP" altLang="en-US" sz="2400" dirty="0">
                <a:latin typeface="游ゴシック" panose="020B0400000000000000" pitchFamily="50" charset="-128"/>
                <a:ea typeface="游ゴシック" panose="020B0400000000000000" pitchFamily="50" charset="-128"/>
              </a:rPr>
              <a:t>逆畳み込み</a:t>
            </a:r>
            <a:r>
              <a:rPr lang="en-US" altLang="ja-JP" sz="2400" dirty="0">
                <a:latin typeface="游ゴシック" panose="020B0400000000000000" pitchFamily="50" charset="-128"/>
                <a:ea typeface="游ゴシック" panose="020B0400000000000000" pitchFamily="50" charset="-128"/>
              </a:rPr>
              <a:t>(Deconvolution)</a:t>
            </a:r>
            <a:r>
              <a:rPr lang="ja-JP" altLang="en-US" sz="2400" dirty="0">
                <a:latin typeface="游ゴシック" panose="020B0400000000000000" pitchFamily="50" charset="-128"/>
                <a:ea typeface="游ゴシック" panose="020B0400000000000000" pitchFamily="50" charset="-128"/>
              </a:rPr>
              <a:t>について正しく説明できる</a:t>
            </a:r>
            <a:endParaRPr lang="en-US" altLang="ja-JP" sz="2400" dirty="0">
              <a:latin typeface="游ゴシック" panose="020B0400000000000000" pitchFamily="50" charset="-128"/>
              <a:ea typeface="游ゴシック" panose="020B0400000000000000" pitchFamily="50" charset="-128"/>
            </a:endParaRPr>
          </a:p>
          <a:p>
            <a:endParaRPr lang="en-US" altLang="ja-JP" dirty="0">
              <a:latin typeface="游ゴシック" panose="020B0400000000000000" pitchFamily="50" charset="-128"/>
              <a:ea typeface="游ゴシック" panose="020B0400000000000000" pitchFamily="50" charset="-128"/>
            </a:endParaRPr>
          </a:p>
          <a:p>
            <a:pPr marL="0" indent="0">
              <a:buNone/>
            </a:pPr>
            <a:r>
              <a:rPr lang="en-US" altLang="ja-JP" dirty="0">
                <a:latin typeface="游ゴシック" panose="020B0400000000000000" pitchFamily="50" charset="-128"/>
                <a:ea typeface="游ゴシック" panose="020B0400000000000000" pitchFamily="50" charset="-128"/>
              </a:rPr>
              <a:t>Contents</a:t>
            </a:r>
          </a:p>
          <a:p>
            <a:r>
              <a:rPr kumimoji="1" lang="ja-JP" altLang="en-US" sz="2400" dirty="0">
                <a:latin typeface="游ゴシック" panose="020B0400000000000000" pitchFamily="50" charset="-128"/>
                <a:ea typeface="游ゴシック" panose="020B0400000000000000" pitchFamily="50" charset="-128"/>
              </a:rPr>
              <a:t>復習 </a:t>
            </a:r>
            <a:r>
              <a:rPr kumimoji="1" lang="en-US" altLang="ja-JP" sz="2400" dirty="0">
                <a:latin typeface="游ゴシック" panose="020B0400000000000000" pitchFamily="50" charset="-128"/>
                <a:ea typeface="游ゴシック" panose="020B0400000000000000" pitchFamily="50" charset="-128"/>
              </a:rPr>
              <a:t>: </a:t>
            </a:r>
            <a:r>
              <a:rPr kumimoji="1" lang="ja-JP" altLang="en-US" sz="2400" dirty="0">
                <a:latin typeface="游ゴシック" panose="020B0400000000000000" pitchFamily="50" charset="-128"/>
                <a:ea typeface="游ゴシック" panose="020B0400000000000000" pitchFamily="50" charset="-128"/>
              </a:rPr>
              <a:t>線形フィルタ（</a:t>
            </a:r>
            <a:r>
              <a:rPr kumimoji="1" lang="en-US" altLang="ja-JP" sz="2400" dirty="0">
                <a:latin typeface="游ゴシック" panose="020B0400000000000000" pitchFamily="50" charset="-128"/>
                <a:ea typeface="游ゴシック" panose="020B0400000000000000" pitchFamily="50" charset="-128"/>
              </a:rPr>
              <a:t>Convolution</a:t>
            </a:r>
            <a:r>
              <a:rPr kumimoji="1" lang="ja-JP" altLang="en-US" sz="2400" dirty="0">
                <a:latin typeface="游ゴシック" panose="020B0400000000000000" pitchFamily="50" charset="-128"/>
                <a:ea typeface="游ゴシック" panose="020B0400000000000000" pitchFamily="50" charset="-128"/>
              </a:rPr>
              <a:t>）</a:t>
            </a:r>
            <a:endParaRPr kumimoji="1" lang="en-US" altLang="ja-JP" sz="2400" dirty="0">
              <a:latin typeface="游ゴシック" panose="020B0400000000000000" pitchFamily="50" charset="-128"/>
              <a:ea typeface="游ゴシック" panose="020B0400000000000000" pitchFamily="50" charset="-128"/>
            </a:endParaRPr>
          </a:p>
          <a:p>
            <a:r>
              <a:rPr kumimoji="1" lang="ja-JP" altLang="en-US" sz="2400" dirty="0">
                <a:latin typeface="游ゴシック" panose="020B0400000000000000" pitchFamily="50" charset="-128"/>
                <a:ea typeface="游ゴシック" panose="020B0400000000000000" pitchFamily="50" charset="-128"/>
              </a:rPr>
              <a:t>復習 </a:t>
            </a:r>
            <a:r>
              <a:rPr kumimoji="1" lang="en-US" altLang="ja-JP" sz="2400" dirty="0">
                <a:latin typeface="游ゴシック" panose="020B0400000000000000" pitchFamily="50" charset="-128"/>
                <a:ea typeface="游ゴシック" panose="020B0400000000000000" pitchFamily="50" charset="-128"/>
              </a:rPr>
              <a:t>: </a:t>
            </a:r>
            <a:r>
              <a:rPr kumimoji="1" lang="ja-JP" altLang="en-US" sz="2400" dirty="0">
                <a:latin typeface="游ゴシック" panose="020B0400000000000000" pitchFamily="50" charset="-128"/>
                <a:ea typeface="游ゴシック" panose="020B0400000000000000" pitchFamily="50" charset="-128"/>
              </a:rPr>
              <a:t>フーリエ変換</a:t>
            </a:r>
            <a:endParaRPr kumimoji="1" lang="en-US" altLang="ja-JP" sz="2400"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逆畳み込み </a:t>
            </a:r>
            <a:r>
              <a:rPr lang="en-US" altLang="ja-JP" dirty="0">
                <a:latin typeface="游ゴシック" panose="020B0400000000000000" pitchFamily="50" charset="-128"/>
                <a:ea typeface="游ゴシック" panose="020B0400000000000000" pitchFamily="50" charset="-128"/>
              </a:rPr>
              <a:t>(Deconvolution)</a:t>
            </a:r>
          </a:p>
        </p:txBody>
      </p:sp>
    </p:spTree>
    <p:extLst>
      <p:ext uri="{BB962C8B-B14F-4D97-AF65-F5344CB8AC3E}">
        <p14:creationId xmlns:p14="http://schemas.microsoft.com/office/powerpoint/2010/main" val="316503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2785" y="3553468"/>
            <a:ext cx="3183928" cy="3033960"/>
          </a:xfrm>
          <a:prstGeom prst="rect">
            <a:avLst/>
          </a:prstGeom>
        </p:spPr>
      </p:pic>
      <p:pic>
        <p:nvPicPr>
          <p:cNvPr id="21" name="図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2785" y="283418"/>
            <a:ext cx="3183928" cy="3033960"/>
          </a:xfrm>
          <a:prstGeom prst="rect">
            <a:avLst/>
          </a:prstGeom>
        </p:spPr>
      </p:pic>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8027" y="283418"/>
            <a:ext cx="3183928" cy="3033960"/>
          </a:xfrm>
          <a:prstGeom prst="rect">
            <a:avLst/>
          </a:prstGeom>
        </p:spPr>
      </p:pic>
      <p:pic>
        <p:nvPicPr>
          <p:cNvPr id="2" name="図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8027" y="3551134"/>
            <a:ext cx="3183928" cy="3033960"/>
          </a:xfrm>
          <a:prstGeom prst="rect">
            <a:avLst/>
          </a:prstGeom>
        </p:spPr>
      </p:pic>
      <p:pic>
        <p:nvPicPr>
          <p:cNvPr id="3" name="図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3661" y="3551134"/>
            <a:ext cx="3183928" cy="3033960"/>
          </a:xfrm>
          <a:prstGeom prst="rect">
            <a:avLst/>
          </a:prstGeom>
        </p:spPr>
      </p:pic>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40</a:t>
            </a:fld>
            <a:endParaRPr lang="ja-JP" altLang="en-US"/>
          </a:p>
        </p:txBody>
      </p:sp>
      <p:grpSp>
        <p:nvGrpSpPr>
          <p:cNvPr id="10" name="グループ化 9"/>
          <p:cNvGrpSpPr/>
          <p:nvPr/>
        </p:nvGrpSpPr>
        <p:grpSpPr>
          <a:xfrm>
            <a:off x="5346432" y="2619386"/>
            <a:ext cx="2697412" cy="4105264"/>
            <a:chOff x="849986" y="2587198"/>
            <a:chExt cx="2660857" cy="4049630"/>
          </a:xfrm>
        </p:grpSpPr>
        <mc:AlternateContent xmlns:mc="http://schemas.openxmlformats.org/markup-compatibility/2006" xmlns:a14="http://schemas.microsoft.com/office/drawing/2010/main">
          <mc:Choice Requires="a14">
            <p:sp>
              <p:nvSpPr>
                <p:cNvPr id="29" name="正方形/長方形 28"/>
                <p:cNvSpPr/>
                <p:nvPr/>
              </p:nvSpPr>
              <p:spPr>
                <a:xfrm>
                  <a:off x="863880" y="2587198"/>
                  <a:ext cx="2383600" cy="747449"/>
                </a:xfrm>
                <a:prstGeom prst="rect">
                  <a:avLst/>
                </a:prstGeom>
              </p:spPr>
              <p:txBody>
                <a:bodyPr wrap="none">
                  <a:spAutoFit/>
                </a:bodyPr>
                <a:lstStyle/>
                <a:p>
                  <a14:m>
                    <m:oMath xmlns:m="http://schemas.openxmlformats.org/officeDocument/2006/math">
                      <m:f>
                        <m:fPr>
                          <m:ctrlPr>
                            <a:rPr lang="en-US" altLang="ja-JP" sz="2800" i="1">
                              <a:solidFill>
                                <a:schemeClr val="bg1"/>
                              </a:solidFill>
                              <a:latin typeface="Cambria Math" panose="02040503050406030204" pitchFamily="18" charset="0"/>
                              <a:ea typeface="メイリオ" panose="020B0604030504040204" pitchFamily="50" charset="-128"/>
                              <a:cs typeface="Times New Roman" panose="02020603050405020304" pitchFamily="18" charset="0"/>
                            </a:rPr>
                          </m:ctrlPr>
                        </m:fPr>
                        <m:num>
                          <m:r>
                            <a:rPr lang="en-US" altLang="ja-JP" sz="2800" i="1">
                              <a:solidFill>
                                <a:schemeClr val="bg1"/>
                              </a:solidFill>
                              <a:latin typeface="Cambria Math" panose="02040503050406030204" pitchFamily="18" charset="0"/>
                              <a:ea typeface="メイリオ" panose="020B0604030504040204" pitchFamily="50" charset="-128"/>
                              <a:cs typeface="Times New Roman" panose="02020603050405020304" pitchFamily="18" charset="0"/>
                            </a:rPr>
                            <m:t>1</m:t>
                          </m:r>
                        </m:num>
                        <m:den>
                          <m:r>
                            <a:rPr lang="en-US" altLang="ja-JP" sz="2800" i="1">
                              <a:solidFill>
                                <a:schemeClr val="bg1"/>
                              </a:solidFill>
                              <a:latin typeface="Cambria Math" panose="02040503050406030204" pitchFamily="18" charset="0"/>
                              <a:ea typeface="メイリオ" panose="020B0604030504040204" pitchFamily="50" charset="-128"/>
                              <a:cs typeface="Times New Roman" panose="02020603050405020304" pitchFamily="18" charset="0"/>
                            </a:rPr>
                            <m:t>𝐻</m:t>
                          </m:r>
                          <m:d>
                            <m:dPr>
                              <m:ctrlPr>
                                <a:rPr lang="en-US" altLang="ja-JP" sz="2800" i="1">
                                  <a:solidFill>
                                    <a:schemeClr val="bg1"/>
                                  </a:solidFill>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800" i="1">
                                  <a:solidFill>
                                    <a:schemeClr val="bg1"/>
                                  </a:solidFill>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800" i="1">
                                  <a:solidFill>
                                    <a:schemeClr val="bg1"/>
                                  </a:solidFill>
                                  <a:latin typeface="Cambria Math" panose="02040503050406030204" pitchFamily="18" charset="0"/>
                                  <a:ea typeface="メイリオ" panose="020B0604030504040204" pitchFamily="50" charset="-128"/>
                                  <a:cs typeface="Times New Roman" panose="02020603050405020304" pitchFamily="18" charset="0"/>
                                </a:rPr>
                                <m:t>,</m:t>
                              </m:r>
                              <m:r>
                                <a:rPr lang="en-US" altLang="ja-JP" sz="2800" i="1">
                                  <a:solidFill>
                                    <a:schemeClr val="bg1"/>
                                  </a:solidFill>
                                  <a:latin typeface="Cambria Math" panose="02040503050406030204" pitchFamily="18" charset="0"/>
                                  <a:ea typeface="メイリオ" panose="020B0604030504040204" pitchFamily="50" charset="-128"/>
                                  <a:cs typeface="Times New Roman" panose="02020603050405020304" pitchFamily="18" charset="0"/>
                                </a:rPr>
                                <m:t>𝑣</m:t>
                              </m:r>
                            </m:e>
                          </m:d>
                        </m:den>
                      </m:f>
                      <m:r>
                        <a:rPr lang="en-US" altLang="ja-JP" sz="2800" i="1">
                          <a:solidFill>
                            <a:schemeClr val="bg1"/>
                          </a:solidFill>
                          <a:latin typeface="Cambria Math" panose="02040503050406030204" pitchFamily="18" charset="0"/>
                          <a:ea typeface="メイリオ" panose="020B0604030504040204" pitchFamily="50" charset="-128"/>
                          <a:cs typeface="Times New Roman" panose="02020603050405020304" pitchFamily="18" charset="0"/>
                        </a:rPr>
                        <m:t>𝐺</m:t>
                      </m:r>
                      <m:d>
                        <m:dPr>
                          <m:ctrlPr>
                            <a:rPr lang="en-US" altLang="ja-JP" sz="2800" i="1">
                              <a:solidFill>
                                <a:schemeClr val="bg1"/>
                              </a:solidFill>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800" i="1">
                              <a:solidFill>
                                <a:schemeClr val="bg1"/>
                              </a:solidFill>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800" i="1">
                              <a:solidFill>
                                <a:schemeClr val="bg1"/>
                              </a:solidFill>
                              <a:latin typeface="Cambria Math" panose="02040503050406030204" pitchFamily="18" charset="0"/>
                              <a:ea typeface="メイリオ" panose="020B0604030504040204" pitchFamily="50" charset="-128"/>
                              <a:cs typeface="Times New Roman" panose="02020603050405020304" pitchFamily="18" charset="0"/>
                            </a:rPr>
                            <m:t>,</m:t>
                          </m:r>
                          <m:r>
                            <a:rPr lang="en-US" altLang="ja-JP" sz="2800" i="1">
                              <a:solidFill>
                                <a:schemeClr val="bg1"/>
                              </a:solidFill>
                              <a:latin typeface="Cambria Math" panose="02040503050406030204" pitchFamily="18" charset="0"/>
                              <a:ea typeface="メイリオ" panose="020B0604030504040204" pitchFamily="50" charset="-128"/>
                              <a:cs typeface="Times New Roman" panose="02020603050405020304" pitchFamily="18" charset="0"/>
                            </a:rPr>
                            <m:t>𝑣</m:t>
                          </m:r>
                        </m:e>
                      </m:d>
                    </m:oMath>
                  </a14:m>
                  <a:r>
                    <a:rPr lang="ja-JP" altLang="en-US" sz="2800" i="1" dirty="0">
                      <a:solidFill>
                        <a:schemeClr val="bg1"/>
                      </a:solidFill>
                      <a:latin typeface="Times New Roman" panose="02020603050405020304" pitchFamily="18" charset="0"/>
                      <a:cs typeface="Times New Roman" panose="02020603050405020304" pitchFamily="18" charset="0"/>
                    </a:rPr>
                    <a:t>　</a:t>
                  </a:r>
                </a:p>
              </p:txBody>
            </p:sp>
          </mc:Choice>
          <mc:Fallback xmlns="">
            <p:sp>
              <p:nvSpPr>
                <p:cNvPr id="29" name="正方形/長方形 28"/>
                <p:cNvSpPr>
                  <a:spLocks noRot="1" noChangeAspect="1" noMove="1" noResize="1" noEditPoints="1" noAdjustHandles="1" noChangeArrowheads="1" noChangeShapeType="1" noTextEdit="1"/>
                </p:cNvSpPr>
                <p:nvPr/>
              </p:nvSpPr>
              <p:spPr>
                <a:xfrm>
                  <a:off x="863880" y="2587198"/>
                  <a:ext cx="2383600" cy="747449"/>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p:cNvSpPr/>
                <p:nvPr/>
              </p:nvSpPr>
              <p:spPr>
                <a:xfrm>
                  <a:off x="849986" y="5852959"/>
                  <a:ext cx="2660857" cy="7838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200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0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ℱ</m:t>
                            </m:r>
                          </m:e>
                          <m:sup>
                            <m:r>
                              <a:rPr lang="en-US" altLang="ja-JP" sz="20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sup>
                        </m:sSup>
                        <m:d>
                          <m:dPr>
                            <m:ctrlPr>
                              <a:rPr lang="en-US" altLang="ja-JP" sz="20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dPr>
                          <m:e>
                            <m:f>
                              <m:fPr>
                                <m:ctrlPr>
                                  <a:rPr lang="en-US" altLang="ja-JP" sz="2000" i="1">
                                    <a:solidFill>
                                      <a:schemeClr val="bg1"/>
                                    </a:solidFill>
                                    <a:latin typeface="Cambria Math" panose="02040503050406030204" pitchFamily="18" charset="0"/>
                                    <a:ea typeface="メイリオ" panose="020B0604030504040204" pitchFamily="50" charset="-128"/>
                                    <a:cs typeface="Times New Roman" panose="02020603050405020304" pitchFamily="18" charset="0"/>
                                  </a:rPr>
                                </m:ctrlPr>
                              </m:fPr>
                              <m:num>
                                <m:r>
                                  <a:rPr lang="en-US" altLang="ja-JP" sz="2000" i="1">
                                    <a:solidFill>
                                      <a:schemeClr val="bg1"/>
                                    </a:solidFill>
                                    <a:latin typeface="Cambria Math" panose="02040503050406030204" pitchFamily="18" charset="0"/>
                                    <a:ea typeface="メイリオ" panose="020B0604030504040204" pitchFamily="50" charset="-128"/>
                                    <a:cs typeface="Times New Roman" panose="02020603050405020304" pitchFamily="18" charset="0"/>
                                  </a:rPr>
                                  <m:t>1</m:t>
                                </m:r>
                              </m:num>
                              <m:den>
                                <m:r>
                                  <a:rPr lang="en-US" altLang="ja-JP" sz="2000" i="1">
                                    <a:solidFill>
                                      <a:schemeClr val="bg1"/>
                                    </a:solidFill>
                                    <a:latin typeface="Cambria Math" panose="02040503050406030204" pitchFamily="18" charset="0"/>
                                    <a:ea typeface="メイリオ" panose="020B0604030504040204" pitchFamily="50" charset="-128"/>
                                    <a:cs typeface="Times New Roman" panose="02020603050405020304" pitchFamily="18" charset="0"/>
                                  </a:rPr>
                                  <m:t>𝐻</m:t>
                                </m:r>
                                <m:d>
                                  <m:dPr>
                                    <m:ctrlPr>
                                      <a:rPr lang="en-US" altLang="ja-JP" sz="2000" i="1">
                                        <a:solidFill>
                                          <a:schemeClr val="bg1"/>
                                        </a:solidFill>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000" i="1">
                                        <a:solidFill>
                                          <a:schemeClr val="bg1"/>
                                        </a:solidFill>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000" i="1">
                                        <a:solidFill>
                                          <a:schemeClr val="bg1"/>
                                        </a:solidFill>
                                        <a:latin typeface="Cambria Math" panose="02040503050406030204" pitchFamily="18" charset="0"/>
                                        <a:ea typeface="メイリオ" panose="020B0604030504040204" pitchFamily="50" charset="-128"/>
                                        <a:cs typeface="Times New Roman" panose="02020603050405020304" pitchFamily="18" charset="0"/>
                                      </a:rPr>
                                      <m:t>,</m:t>
                                    </m:r>
                                    <m:r>
                                      <a:rPr lang="en-US" altLang="ja-JP" sz="2000" i="1">
                                        <a:solidFill>
                                          <a:schemeClr val="bg1"/>
                                        </a:solidFill>
                                        <a:latin typeface="Cambria Math" panose="02040503050406030204" pitchFamily="18" charset="0"/>
                                        <a:ea typeface="メイリオ" panose="020B0604030504040204" pitchFamily="50" charset="-128"/>
                                        <a:cs typeface="Times New Roman" panose="02020603050405020304" pitchFamily="18" charset="0"/>
                                      </a:rPr>
                                      <m:t>𝑣</m:t>
                                    </m:r>
                                  </m:e>
                                </m:d>
                              </m:den>
                            </m:f>
                            <m:r>
                              <a:rPr lang="en-US" altLang="ja-JP" sz="2000" i="1">
                                <a:solidFill>
                                  <a:schemeClr val="bg1"/>
                                </a:solidFill>
                                <a:latin typeface="Cambria Math" panose="02040503050406030204" pitchFamily="18" charset="0"/>
                                <a:ea typeface="メイリオ" panose="020B0604030504040204" pitchFamily="50" charset="-128"/>
                                <a:cs typeface="Times New Roman" panose="02020603050405020304" pitchFamily="18" charset="0"/>
                              </a:rPr>
                              <m:t>𝐺</m:t>
                            </m:r>
                            <m:d>
                              <m:dPr>
                                <m:ctrlPr>
                                  <a:rPr lang="en-US" altLang="ja-JP" sz="2000" i="1">
                                    <a:solidFill>
                                      <a:schemeClr val="bg1"/>
                                    </a:solidFill>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000" i="1">
                                    <a:solidFill>
                                      <a:schemeClr val="bg1"/>
                                    </a:solidFill>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000" i="1">
                                    <a:solidFill>
                                      <a:schemeClr val="bg1"/>
                                    </a:solidFill>
                                    <a:latin typeface="Cambria Math" panose="02040503050406030204" pitchFamily="18" charset="0"/>
                                    <a:ea typeface="メイリオ" panose="020B0604030504040204" pitchFamily="50" charset="-128"/>
                                    <a:cs typeface="Times New Roman" panose="02020603050405020304" pitchFamily="18" charset="0"/>
                                  </a:rPr>
                                  <m:t>,</m:t>
                                </m:r>
                                <m:r>
                                  <a:rPr lang="en-US" altLang="ja-JP" sz="2000" i="1">
                                    <a:solidFill>
                                      <a:schemeClr val="bg1"/>
                                    </a:solidFill>
                                    <a:latin typeface="Cambria Math" panose="02040503050406030204" pitchFamily="18" charset="0"/>
                                    <a:ea typeface="メイリオ" panose="020B0604030504040204" pitchFamily="50" charset="-128"/>
                                    <a:cs typeface="Times New Roman" panose="02020603050405020304" pitchFamily="18" charset="0"/>
                                  </a:rPr>
                                  <m:t>𝑣</m:t>
                                </m:r>
                              </m:e>
                            </m:d>
                          </m:e>
                        </m:d>
                      </m:oMath>
                    </m:oMathPara>
                  </a14:m>
                  <a:endParaRPr lang="ja-JP" altLang="en-US" sz="2000" dirty="0">
                    <a:solidFill>
                      <a:schemeClr val="bg1"/>
                    </a:solidFill>
                  </a:endParaRPr>
                </a:p>
              </p:txBody>
            </p:sp>
          </mc:Choice>
          <mc:Fallback xmlns="">
            <p:sp>
              <p:nvSpPr>
                <p:cNvPr id="7" name="正方形/長方形 6"/>
                <p:cNvSpPr>
                  <a:spLocks noRot="1" noChangeAspect="1" noMove="1" noResize="1" noEditPoints="1" noAdjustHandles="1" noChangeArrowheads="1" noChangeShapeType="1" noTextEdit="1"/>
                </p:cNvSpPr>
                <p:nvPr/>
              </p:nvSpPr>
              <p:spPr>
                <a:xfrm>
                  <a:off x="849986" y="5852959"/>
                  <a:ext cx="2660857" cy="783869"/>
                </a:xfrm>
                <a:prstGeom prst="rect">
                  <a:avLst/>
                </a:prstGeom>
                <a:blipFill rotWithShape="0">
                  <a:blip r:embed="rId9"/>
                  <a:stretch>
                    <a:fillRect/>
                  </a:stretch>
                </a:blipFill>
              </p:spPr>
              <p:txBody>
                <a:bodyPr/>
                <a:lstStyle/>
                <a:p>
                  <a:r>
                    <a:rPr lang="ja-JP" altLang="en-US">
                      <a:noFill/>
                    </a:rPr>
                    <a:t> </a:t>
                  </a:r>
                </a:p>
              </p:txBody>
            </p:sp>
          </mc:Fallback>
        </mc:AlternateContent>
      </p:grpSp>
      <p:sp>
        <p:nvSpPr>
          <p:cNvPr id="41" name="テキスト ボックス 40"/>
          <p:cNvSpPr txBox="1"/>
          <p:nvPr/>
        </p:nvSpPr>
        <p:spPr>
          <a:xfrm>
            <a:off x="361950" y="476250"/>
            <a:ext cx="4762501" cy="3354765"/>
          </a:xfrm>
          <a:prstGeom prst="rect">
            <a:avLst/>
          </a:prstGeom>
          <a:noFill/>
        </p:spPr>
        <p:txBody>
          <a:bodyPr wrap="square" rtlCol="0">
            <a:spAutoFit/>
          </a:bodyPr>
          <a:lstStyle/>
          <a:p>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正解との比較</a:t>
            </a:r>
            <a:endParaRPr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a:p>
            <a:pPr marL="571500" indent="-571500">
              <a:buFont typeface="Arial" panose="020B0604020202020204" pitchFamily="34" charset="0"/>
              <a:buChar cha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右が正解</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marL="571500" indent="-571500">
              <a:buFont typeface="Arial" panose="020B0604020202020204" pitchFamily="34" charset="0"/>
              <a:buChar cha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左が復元手法</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i="1" dirty="0">
                <a:latin typeface="メイリオ" panose="020B0604030504040204" pitchFamily="50" charset="-128"/>
                <a:ea typeface="メイリオ" panose="020B0604030504040204" pitchFamily="50" charset="-128"/>
                <a:cs typeface="メイリオ" panose="020B0604030504040204" pitchFamily="50" charset="-128"/>
              </a:rPr>
              <a:t>※H</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に対する閾値処理の影響が見られる</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i="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閾値処理を行なわないと高周波成分に存在するノイズが強調され画像はうまく復元されない</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36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600" dirty="0">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13" name="正方形/長方形 12"/>
              <p:cNvSpPr/>
              <p:nvPr/>
            </p:nvSpPr>
            <p:spPr>
              <a:xfrm>
                <a:off x="713723" y="6124694"/>
                <a:ext cx="3113866" cy="523220"/>
              </a:xfrm>
              <a:prstGeom prst="rect">
                <a:avLst/>
              </a:prstGeom>
            </p:spPr>
            <p:txBody>
              <a:bodyPr wrap="none">
                <a:spAutoFit/>
              </a:bodyPr>
              <a:lstStyle/>
              <a:p>
                <a14:m>
                  <m:oMath xmlns:m="http://schemas.openxmlformats.org/officeDocument/2006/math">
                    <m:r>
                      <a:rPr lang="en-US" altLang="ja-JP" sz="2800" i="1">
                        <a:solidFill>
                          <a:schemeClr val="bg1"/>
                        </a:solidFill>
                        <a:latin typeface="Cambria Math" panose="02040503050406030204" pitchFamily="18" charset="0"/>
                        <a:ea typeface="メイリオ" panose="020B0604030504040204" pitchFamily="50" charset="-128"/>
                        <a:cs typeface="Times New Roman" panose="02020603050405020304" pitchFamily="18" charset="0"/>
                      </a:rPr>
                      <m:t>𝐺</m:t>
                    </m:r>
                    <m:d>
                      <m:dPr>
                        <m:ctrlPr>
                          <a:rPr lang="en-US" altLang="ja-JP" sz="2800" i="1">
                            <a:solidFill>
                              <a:schemeClr val="bg1"/>
                            </a:solidFill>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800" i="1">
                            <a:solidFill>
                              <a:schemeClr val="bg1"/>
                            </a:solidFill>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800" i="1">
                            <a:solidFill>
                              <a:schemeClr val="bg1"/>
                            </a:solidFill>
                            <a:latin typeface="Cambria Math" panose="02040503050406030204" pitchFamily="18" charset="0"/>
                            <a:ea typeface="メイリオ" panose="020B0604030504040204" pitchFamily="50" charset="-128"/>
                            <a:cs typeface="Times New Roman" panose="02020603050405020304" pitchFamily="18" charset="0"/>
                          </a:rPr>
                          <m:t>,</m:t>
                        </m:r>
                        <m:r>
                          <a:rPr lang="en-US" altLang="ja-JP" sz="2800" i="1">
                            <a:solidFill>
                              <a:schemeClr val="bg1"/>
                            </a:solidFill>
                            <a:latin typeface="Cambria Math" panose="02040503050406030204" pitchFamily="18" charset="0"/>
                            <a:ea typeface="メイリオ" panose="020B0604030504040204" pitchFamily="50" charset="-128"/>
                            <a:cs typeface="Times New Roman" panose="02020603050405020304" pitchFamily="18" charset="0"/>
                          </a:rPr>
                          <m:t>𝑣</m:t>
                        </m:r>
                      </m:e>
                    </m:d>
                  </m:oMath>
                </a14:m>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劣化画像</a:t>
                </a:r>
              </a:p>
            </p:txBody>
          </p:sp>
        </mc:Choice>
        <mc:Fallback xmlns="">
          <p:sp>
            <p:nvSpPr>
              <p:cNvPr id="13" name="正方形/長方形 12"/>
              <p:cNvSpPr>
                <a:spLocks noRot="1" noChangeAspect="1" noMove="1" noResize="1" noEditPoints="1" noAdjustHandles="1" noChangeArrowheads="1" noChangeShapeType="1" noTextEdit="1"/>
              </p:cNvSpPr>
              <p:nvPr/>
            </p:nvSpPr>
            <p:spPr>
              <a:xfrm>
                <a:off x="713723" y="6124694"/>
                <a:ext cx="3113866" cy="523220"/>
              </a:xfrm>
              <a:prstGeom prst="rect">
                <a:avLst/>
              </a:prstGeom>
              <a:blipFill rotWithShape="0">
                <a:blip r:embed="rId10"/>
                <a:stretch>
                  <a:fillRect l="-978" t="-10465" r="-2935" b="-3372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436473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41</a:t>
            </a:fld>
            <a:endParaRPr lang="ja-JP" altLang="en-US"/>
          </a:p>
        </p:txBody>
      </p:sp>
      <mc:AlternateContent xmlns:mc="http://schemas.openxmlformats.org/markup-compatibility/2006" xmlns:a14="http://schemas.microsoft.com/office/drawing/2010/main">
        <mc:Choice Requires="a14">
          <p:sp>
            <p:nvSpPr>
              <p:cNvPr id="5" name="正方形/長方形 4"/>
              <p:cNvSpPr/>
              <p:nvPr/>
            </p:nvSpPr>
            <p:spPr>
              <a:xfrm>
                <a:off x="3320119" y="244340"/>
                <a:ext cx="5348837" cy="10534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i="1" smtClean="0">
                          <a:latin typeface="Cambria Math" panose="02040503050406030204" pitchFamily="18" charset="0"/>
                          <a:ea typeface="メイリオ" panose="020B0604030504040204" pitchFamily="50" charset="-128"/>
                          <a:cs typeface="Times New Roman" panose="02020603050405020304" pitchFamily="18" charset="0"/>
                        </a:rPr>
                        <m:t>𝐻</m:t>
                      </m:r>
                      <m:r>
                        <a:rPr lang="en-US" altLang="ja-JP" sz="2800" i="1" smtClean="0">
                          <a:latin typeface="Cambria Math" panose="02040503050406030204" pitchFamily="18" charset="0"/>
                          <a:ea typeface="メイリオ" panose="020B0604030504040204" pitchFamily="50" charset="-128"/>
                          <a:cs typeface="Times New Roman" panose="02020603050405020304" pitchFamily="18" charset="0"/>
                        </a:rPr>
                        <m:t>′</m:t>
                      </m:r>
                      <m:d>
                        <m:dPr>
                          <m:ctrlPr>
                            <a:rPr lang="en-US" altLang="ja-JP" sz="28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𝑣</m:t>
                          </m:r>
                        </m:e>
                      </m:d>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m:t>
                      </m:r>
                      <m:d>
                        <m:dPr>
                          <m:begChr m:val="{"/>
                          <m:endChr m:val=""/>
                          <m:ctrlPr>
                            <a:rPr lang="en-US" altLang="ja-JP" sz="2800" i="1">
                              <a:latin typeface="Cambria Math" panose="02040503050406030204" pitchFamily="18" charset="0"/>
                              <a:ea typeface="メイリオ" panose="020B0604030504040204" pitchFamily="50" charset="-128"/>
                              <a:cs typeface="Times New Roman" panose="02020603050405020304" pitchFamily="18" charset="0"/>
                            </a:rPr>
                          </m:ctrlPr>
                        </m:dPr>
                        <m:e>
                          <m:m>
                            <m:mPr>
                              <m:mcs>
                                <m:mc>
                                  <m:mcPr>
                                    <m:count m:val="2"/>
                                    <m:mcJc m:val="center"/>
                                  </m:mcPr>
                                </m:mc>
                              </m:mcs>
                              <m:ctrlPr>
                                <a:rPr lang="en-US" altLang="ja-JP" sz="2800" i="1">
                                  <a:latin typeface="Cambria Math" panose="02040503050406030204" pitchFamily="18" charset="0"/>
                                  <a:ea typeface="メイリオ" panose="020B0604030504040204" pitchFamily="50" charset="-128"/>
                                  <a:cs typeface="Times New Roman" panose="02020603050405020304" pitchFamily="18" charset="0"/>
                                </a:rPr>
                              </m:ctrlPr>
                            </m:mPr>
                            <m:mr>
                              <m:e>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𝑡</m:t>
                                </m:r>
                              </m:e>
                              <m:e>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𝐻</m:t>
                                </m:r>
                                <m:d>
                                  <m:dPr>
                                    <m:ctrlPr>
                                      <a:rPr lang="en-US" altLang="ja-JP" sz="28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𝑣</m:t>
                                    </m:r>
                                  </m:e>
                                </m:d>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&lt;</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𝑡</m:t>
                                </m:r>
                              </m:e>
                            </m:mr>
                            <m:mr>
                              <m:e>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𝐻</m:t>
                                </m:r>
                                <m:d>
                                  <m:dPr>
                                    <m:ctrlPr>
                                      <a:rPr lang="en-US" altLang="ja-JP" sz="28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𝑣</m:t>
                                    </m:r>
                                  </m:e>
                                </m:d>
                              </m:e>
                              <m:e>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𝑜𝑡h𝑒𝑟𝑤𝑖𝑠𝑒</m:t>
                                </m:r>
                              </m:e>
                            </m:mr>
                          </m:m>
                        </m:e>
                      </m:d>
                    </m:oMath>
                  </m:oMathPara>
                </a14:m>
                <a:endParaRPr lang="ja-JP" altLang="en-US" sz="2800" dirty="0"/>
              </a:p>
            </p:txBody>
          </p:sp>
        </mc:Choice>
        <mc:Fallback xmlns="">
          <p:sp>
            <p:nvSpPr>
              <p:cNvPr id="5" name="正方形/長方形 4"/>
              <p:cNvSpPr>
                <a:spLocks noRot="1" noChangeAspect="1" noMove="1" noResize="1" noEditPoints="1" noAdjustHandles="1" noChangeArrowheads="1" noChangeShapeType="1" noTextEdit="1"/>
              </p:cNvSpPr>
              <p:nvPr/>
            </p:nvSpPr>
            <p:spPr>
              <a:xfrm>
                <a:off x="3320119" y="244340"/>
                <a:ext cx="5348837" cy="1053494"/>
              </a:xfrm>
              <a:prstGeom prst="rect">
                <a:avLst/>
              </a:prstGeom>
              <a:blipFill>
                <a:blip r:embed="rId2"/>
                <a:stretch>
                  <a:fillRect/>
                </a:stretch>
              </a:blipFill>
            </p:spPr>
            <p:txBody>
              <a:bodyPr/>
              <a:lstStyle/>
              <a:p>
                <a:r>
                  <a:rPr lang="ja-JP" altLang="en-US">
                    <a:noFill/>
                  </a:rPr>
                  <a:t> </a:t>
                </a:r>
              </a:p>
            </p:txBody>
          </p:sp>
        </mc:Fallback>
      </mc:AlternateContent>
      <p:sp>
        <p:nvSpPr>
          <p:cNvPr id="6" name="テキスト ボックス 5"/>
          <p:cNvSpPr txBox="1"/>
          <p:nvPr/>
        </p:nvSpPr>
        <p:spPr>
          <a:xfrm>
            <a:off x="1028700" y="552450"/>
            <a:ext cx="4762501" cy="646331"/>
          </a:xfrm>
          <a:prstGeom prst="rect">
            <a:avLst/>
          </a:prstGeom>
          <a:noFill/>
        </p:spPr>
        <p:txBody>
          <a:bodyPr wrap="square" rtlCol="0">
            <a:spAutoFit/>
          </a:bodyPr>
          <a:lstStyle/>
          <a:p>
            <a:r>
              <a:rPr lang="en-US" altLang="ja-JP" sz="3600" b="1" i="1" dirty="0">
                <a:latin typeface="メイリオ" panose="020B0604030504040204" pitchFamily="50" charset="-128"/>
                <a:ea typeface="メイリオ" panose="020B0604030504040204" pitchFamily="50" charset="-128"/>
                <a:cs typeface="メイリオ" panose="020B0604030504040204" pitchFamily="50" charset="-128"/>
              </a:rPr>
              <a:t>t</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の影響</a:t>
            </a:r>
            <a:endPar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1281124" y="6367831"/>
            <a:ext cx="941283" cy="523220"/>
          </a:xfrm>
          <a:prstGeom prst="rect">
            <a:avLst/>
          </a:prstGeom>
          <a:noFill/>
        </p:spPr>
        <p:txBody>
          <a:bodyPr wrap="none" rtlCol="0">
            <a:spAutoFit/>
          </a:bodyPr>
          <a:lstStyle/>
          <a:p>
            <a:r>
              <a:rPr lang="en-US" altLang="ja-JP" sz="2800" i="1" dirty="0"/>
              <a:t>t</a:t>
            </a:r>
            <a:r>
              <a:rPr kumimoji="1" lang="en-US" altLang="ja-JP" sz="2800" i="1" dirty="0"/>
              <a:t>=0.1</a:t>
            </a:r>
            <a:endParaRPr kumimoji="1" lang="ja-JP" altLang="en-US" sz="2800" i="1" dirty="0"/>
          </a:p>
        </p:txBody>
      </p:sp>
      <p:sp>
        <p:nvSpPr>
          <p:cNvPr id="19" name="テキスト ボックス 18"/>
          <p:cNvSpPr txBox="1"/>
          <p:nvPr/>
        </p:nvSpPr>
        <p:spPr>
          <a:xfrm>
            <a:off x="3946562" y="6367831"/>
            <a:ext cx="1124026" cy="523220"/>
          </a:xfrm>
          <a:prstGeom prst="rect">
            <a:avLst/>
          </a:prstGeom>
          <a:noFill/>
        </p:spPr>
        <p:txBody>
          <a:bodyPr wrap="none" rtlCol="0">
            <a:spAutoFit/>
          </a:bodyPr>
          <a:lstStyle/>
          <a:p>
            <a:r>
              <a:rPr lang="en-US" altLang="ja-JP" sz="2800" i="1" dirty="0"/>
              <a:t>t</a:t>
            </a:r>
            <a:r>
              <a:rPr kumimoji="1" lang="en-US" altLang="ja-JP" sz="2800" i="1" dirty="0"/>
              <a:t>=0.01</a:t>
            </a:r>
            <a:endParaRPr kumimoji="1" lang="ja-JP" altLang="en-US" sz="2800" i="1" dirty="0"/>
          </a:p>
        </p:txBody>
      </p:sp>
      <p:sp>
        <p:nvSpPr>
          <p:cNvPr id="20" name="テキスト ボックス 19"/>
          <p:cNvSpPr txBox="1"/>
          <p:nvPr/>
        </p:nvSpPr>
        <p:spPr>
          <a:xfrm>
            <a:off x="6646577" y="6367831"/>
            <a:ext cx="1306768" cy="523220"/>
          </a:xfrm>
          <a:prstGeom prst="rect">
            <a:avLst/>
          </a:prstGeom>
          <a:noFill/>
        </p:spPr>
        <p:txBody>
          <a:bodyPr wrap="none" rtlCol="0">
            <a:spAutoFit/>
          </a:bodyPr>
          <a:lstStyle/>
          <a:p>
            <a:r>
              <a:rPr lang="en-US" altLang="ja-JP" sz="2800" i="1" dirty="0"/>
              <a:t>t</a:t>
            </a:r>
            <a:r>
              <a:rPr kumimoji="1" lang="en-US" altLang="ja-JP" sz="2800" i="1" dirty="0"/>
              <a:t>=0.001</a:t>
            </a:r>
            <a:endParaRPr kumimoji="1" lang="ja-JP" altLang="en-US" sz="2800" i="1" dirty="0"/>
          </a:p>
        </p:txBody>
      </p:sp>
      <p:sp>
        <p:nvSpPr>
          <p:cNvPr id="21" name="テキスト ボックス 20"/>
          <p:cNvSpPr txBox="1"/>
          <p:nvPr/>
        </p:nvSpPr>
        <p:spPr>
          <a:xfrm>
            <a:off x="9197254" y="6367831"/>
            <a:ext cx="1489510" cy="523220"/>
          </a:xfrm>
          <a:prstGeom prst="rect">
            <a:avLst/>
          </a:prstGeom>
          <a:noFill/>
        </p:spPr>
        <p:txBody>
          <a:bodyPr wrap="none" rtlCol="0">
            <a:spAutoFit/>
          </a:bodyPr>
          <a:lstStyle/>
          <a:p>
            <a:r>
              <a:rPr lang="en-US" altLang="ja-JP" sz="2800" i="1" dirty="0"/>
              <a:t>t</a:t>
            </a:r>
            <a:r>
              <a:rPr kumimoji="1" lang="en-US" altLang="ja-JP" sz="2800" i="1" dirty="0"/>
              <a:t>=0.0001</a:t>
            </a:r>
            <a:endParaRPr kumimoji="1" lang="ja-JP" altLang="en-US" sz="2800" i="1"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705" y="1428810"/>
            <a:ext cx="2628900" cy="2505075"/>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705" y="3970935"/>
            <a:ext cx="2628900" cy="2505075"/>
          </a:xfrm>
          <a:prstGeom prst="rect">
            <a:avLst/>
          </a:prstGeom>
        </p:spPr>
      </p:pic>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6864" y="1428810"/>
            <a:ext cx="2628900" cy="2505075"/>
          </a:xfrm>
          <a:prstGeom prst="rect">
            <a:avLst/>
          </a:prstGeom>
        </p:spPr>
      </p:pic>
      <p:pic>
        <p:nvPicPr>
          <p:cNvPr id="12" name="図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2990" y="3988694"/>
            <a:ext cx="2628900" cy="2505075"/>
          </a:xfrm>
          <a:prstGeom prst="rect">
            <a:avLst/>
          </a:prstGeom>
        </p:spPr>
      </p:pic>
      <p:pic>
        <p:nvPicPr>
          <p:cNvPr id="22" name="図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3023" y="1428810"/>
            <a:ext cx="2628900" cy="2505075"/>
          </a:xfrm>
          <a:prstGeom prst="rect">
            <a:avLst/>
          </a:prstGeom>
        </p:spPr>
      </p:pic>
      <p:pic>
        <p:nvPicPr>
          <p:cNvPr id="23" name="図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05275" y="3998890"/>
            <a:ext cx="2628900" cy="2505075"/>
          </a:xfrm>
          <a:prstGeom prst="rect">
            <a:avLst/>
          </a:prstGeom>
        </p:spPr>
      </p:pic>
      <p:pic>
        <p:nvPicPr>
          <p:cNvPr id="24" name="図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09182" y="1428810"/>
            <a:ext cx="2628900" cy="2505075"/>
          </a:xfrm>
          <a:prstGeom prst="rect">
            <a:avLst/>
          </a:prstGeom>
        </p:spPr>
      </p:pic>
      <p:pic>
        <p:nvPicPr>
          <p:cNvPr id="25" name="図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27559" y="3998890"/>
            <a:ext cx="2628900" cy="2505075"/>
          </a:xfrm>
          <a:prstGeom prst="rect">
            <a:avLst/>
          </a:prstGeom>
        </p:spPr>
      </p:pic>
      <p:sp>
        <p:nvSpPr>
          <p:cNvPr id="26" name="正方形/長方形 25"/>
          <p:cNvSpPr/>
          <p:nvPr/>
        </p:nvSpPr>
        <p:spPr>
          <a:xfrm>
            <a:off x="9452711" y="506283"/>
            <a:ext cx="1975221" cy="369332"/>
          </a:xfrm>
          <a:prstGeom prst="rect">
            <a:avLst/>
          </a:prstGeom>
        </p:spPr>
        <p:txBody>
          <a:bodyPr wrap="none">
            <a:spAutoFit/>
          </a:bodyPr>
          <a:lstStyle/>
          <a:p>
            <a:r>
              <a:rPr lang="ja-JP" altLang="en-US" dirty="0"/>
              <a:t>sigma = 5.0を利用</a:t>
            </a:r>
          </a:p>
        </p:txBody>
      </p:sp>
    </p:spTree>
    <p:extLst>
      <p:ext uri="{BB962C8B-B14F-4D97-AF65-F5344CB8AC3E}">
        <p14:creationId xmlns:p14="http://schemas.microsoft.com/office/powerpoint/2010/main" val="24154615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642256" y="1037770"/>
            <a:ext cx="11244943" cy="134257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609599" y="181883"/>
            <a:ext cx="11473211" cy="733270"/>
          </a:xfrm>
        </p:spPr>
        <p:txBody>
          <a:bodyPr>
            <a:normAutofit/>
          </a:bodyPr>
          <a:lstStyle/>
          <a:p>
            <a:r>
              <a:rPr lang="ja-JP" altLang="en-US" sz="4000" dirty="0"/>
              <a:t>劣化画像の復元 </a:t>
            </a:r>
            <a:r>
              <a:rPr lang="en-US" altLang="ja-JP" sz="4000" dirty="0"/>
              <a:t>: Wiener filter</a:t>
            </a:r>
            <a:endParaRPr kumimoji="1" lang="ja-JP" altLang="en-US" sz="4000" dirty="0"/>
          </a:p>
        </p:txBody>
      </p:sp>
      <mc:AlternateContent xmlns:mc="http://schemas.openxmlformats.org/markup-compatibility/2006" xmlns:a14="http://schemas.microsoft.com/office/drawing/2010/main">
        <mc:Choice Requires="a14">
          <p:sp>
            <p:nvSpPr>
              <p:cNvPr id="16" name="正方形/長方形 15"/>
              <p:cNvSpPr/>
              <p:nvPr/>
            </p:nvSpPr>
            <p:spPr>
              <a:xfrm>
                <a:off x="941614" y="1170804"/>
                <a:ext cx="5656943" cy="1060483"/>
              </a:xfrm>
              <a:prstGeom prst="rect">
                <a:avLst/>
              </a:prstGeom>
              <a:solidFill>
                <a:schemeClr val="accent4">
                  <a:lumMod val="20000"/>
                  <a:lumOff val="80000"/>
                </a:schemeClr>
              </a:solidFill>
            </p:spPr>
            <p:txBody>
              <a:bodyPr wrap="square">
                <a:spAutoFit/>
              </a:bodyPr>
              <a:lstStyle/>
              <a:p>
                <a14:m>
                  <m:oMath xmlns:m="http://schemas.openxmlformats.org/officeDocument/2006/math">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𝑓</m:t>
                    </m:r>
                    <m:d>
                      <m:dPr>
                        <m:ctrlPr>
                          <a:rPr lang="en-US" altLang="ja-JP" sz="28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𝑥</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𝑦</m:t>
                        </m:r>
                      </m:e>
                    </m:d>
                    <m:r>
                      <a:rPr lang="en-US" altLang="ja-JP" sz="2800"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ja-JP" sz="28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800" i="1" smtClean="0">
                            <a:latin typeface="Cambria Math" panose="02040503050406030204" pitchFamily="18" charset="0"/>
                            <a:ea typeface="Cambria Math" panose="02040503050406030204" pitchFamily="18" charset="0"/>
                            <a:cs typeface="Times New Roman" panose="02020603050405020304" pitchFamily="18" charset="0"/>
                          </a:rPr>
                          <m:t>ℱ</m:t>
                        </m:r>
                      </m:e>
                      <m:sup>
                        <m:r>
                          <a:rPr lang="en-US" altLang="ja-JP" sz="2800" b="0" i="1" smtClean="0">
                            <a:latin typeface="Cambria Math" panose="02040503050406030204" pitchFamily="18" charset="0"/>
                            <a:ea typeface="Cambria Math" panose="02040503050406030204" pitchFamily="18" charset="0"/>
                            <a:cs typeface="Times New Roman" panose="02020603050405020304" pitchFamily="18" charset="0"/>
                          </a:rPr>
                          <m:t>−1</m:t>
                        </m:r>
                      </m:sup>
                    </m:sSup>
                    <m:d>
                      <m:dPr>
                        <m:ctrlPr>
                          <a:rPr lang="en-US" altLang="ja-JP" sz="2800" b="0" i="1" smtClean="0">
                            <a:latin typeface="Cambria Math" panose="02040503050406030204" pitchFamily="18" charset="0"/>
                            <a:ea typeface="Cambria Math" panose="02040503050406030204" pitchFamily="18" charset="0"/>
                            <a:cs typeface="Times New Roman" panose="02020603050405020304" pitchFamily="18" charset="0"/>
                          </a:rPr>
                        </m:ctrlPr>
                      </m:dPr>
                      <m:e>
                        <m:f>
                          <m:fPr>
                            <m:ctrlPr>
                              <a:rPr lang="en-US" altLang="ja-JP" sz="2800" i="1">
                                <a:latin typeface="Cambria Math" panose="02040503050406030204" pitchFamily="18" charset="0"/>
                                <a:ea typeface="メイリオ" panose="020B0604030504040204" pitchFamily="50" charset="-128"/>
                                <a:cs typeface="Times New Roman" panose="02020603050405020304" pitchFamily="18" charset="0"/>
                              </a:rPr>
                            </m:ctrlPr>
                          </m:fPr>
                          <m:num>
                            <m:sSup>
                              <m:sSupPr>
                                <m:ctrlP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ctrlPr>
                              </m:sSupPr>
                              <m:e>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𝐻</m:t>
                                </m:r>
                              </m:e>
                              <m:sup>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m:t>
                                </m:r>
                              </m:sup>
                            </m:sSup>
                            <m:d>
                              <m:dPr>
                                <m:ctrlPr>
                                  <a:rPr lang="en-US" altLang="ja-JP" sz="28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𝑣</m:t>
                                </m:r>
                              </m:e>
                            </m:d>
                          </m:num>
                          <m:den>
                            <m:sSup>
                              <m:sSupPr>
                                <m:ctrlP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ctrlPr>
                              </m:sSupPr>
                              <m:e>
                                <m:d>
                                  <m:dPr>
                                    <m:begChr m:val="|"/>
                                    <m:endChr m:val="|"/>
                                    <m:ctrlP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𝐻</m:t>
                                    </m:r>
                                    <m:d>
                                      <m:dPr>
                                        <m:ctrlPr>
                                          <a:rPr lang="en-US" altLang="ja-JP" sz="28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𝑣</m:t>
                                        </m:r>
                                      </m:e>
                                    </m:d>
                                  </m:e>
                                </m:d>
                              </m:e>
                              <m:sup>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2</m:t>
                                </m:r>
                              </m:sup>
                            </m:sSup>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m:t>
                            </m:r>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𝜖</m:t>
                            </m:r>
                            <m:r>
                              <a:rPr lang="en-US" altLang="ja-JP" sz="2800" b="0" i="1" smtClean="0">
                                <a:latin typeface="Cambria Math" panose="02040503050406030204" pitchFamily="18" charset="0"/>
                                <a:ea typeface="メイリオ" panose="020B0604030504040204" pitchFamily="50" charset="-128"/>
                                <a:cs typeface="Times New Roman" panose="02020603050405020304" pitchFamily="18" charset="0"/>
                              </a:rPr>
                              <m:t> </m:t>
                            </m:r>
                          </m:den>
                        </m:f>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𝐺</m:t>
                        </m:r>
                        <m:d>
                          <m:dPr>
                            <m:ctrlPr>
                              <a:rPr lang="en-US" altLang="ja-JP" sz="28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800" i="1">
                                <a:latin typeface="Cambria Math" panose="02040503050406030204" pitchFamily="18" charset="0"/>
                                <a:ea typeface="メイリオ" panose="020B0604030504040204" pitchFamily="50" charset="-128"/>
                                <a:cs typeface="Times New Roman" panose="02020603050405020304" pitchFamily="18" charset="0"/>
                              </a:rPr>
                              <m:t>𝑣</m:t>
                            </m:r>
                          </m:e>
                        </m:d>
                      </m:e>
                    </m:d>
                  </m:oMath>
                </a14:m>
                <a:r>
                  <a:rPr lang="ja-JP" altLang="en-US" sz="2800" dirty="0">
                    <a:latin typeface="Times New Roman" panose="02020603050405020304" pitchFamily="18" charset="0"/>
                    <a:ea typeface="メイリオ" panose="020B0604030504040204" pitchFamily="50" charset="-128"/>
                    <a:cs typeface="Times New Roman" panose="02020603050405020304" pitchFamily="18" charset="0"/>
                  </a:rPr>
                  <a:t>　</a:t>
                </a:r>
                <a:endParaRPr lang="en-US" altLang="ja-JP" sz="2400" dirty="0">
                  <a:latin typeface="Times New Roman" panose="02020603050405020304" pitchFamily="18" charset="0"/>
                  <a:ea typeface="メイリオ" panose="020B0604030504040204" pitchFamily="50" charset="-128"/>
                  <a:cs typeface="Times New Roman" panose="02020603050405020304" pitchFamily="18" charset="0"/>
                </a:endParaRPr>
              </a:p>
            </p:txBody>
          </p:sp>
        </mc:Choice>
        <mc:Fallback xmlns="">
          <p:sp>
            <p:nvSpPr>
              <p:cNvPr id="16" name="正方形/長方形 15"/>
              <p:cNvSpPr>
                <a:spLocks noRot="1" noChangeAspect="1" noMove="1" noResize="1" noEditPoints="1" noAdjustHandles="1" noChangeArrowheads="1" noChangeShapeType="1" noTextEdit="1"/>
              </p:cNvSpPr>
              <p:nvPr/>
            </p:nvSpPr>
            <p:spPr>
              <a:xfrm>
                <a:off x="941614" y="1170804"/>
                <a:ext cx="5656943" cy="1060483"/>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p:cNvSpPr/>
              <p:nvPr/>
            </p:nvSpPr>
            <p:spPr>
              <a:xfrm>
                <a:off x="6712270" y="1085334"/>
                <a:ext cx="3965637" cy="1323439"/>
              </a:xfrm>
              <a:prstGeom prst="rect">
                <a:avLst/>
              </a:prstGeom>
            </p:spPr>
            <p:txBody>
              <a:bodyPr wrap="none">
                <a:spAutoFit/>
              </a:bodyPr>
              <a:lstStyle/>
              <a:p>
                <a14:m>
                  <m:oMath xmlns:m="http://schemas.openxmlformats.org/officeDocument/2006/math">
                    <m:r>
                      <a:rPr lang="en-US" altLang="ja-JP" sz="2000" b="0" i="1" smtClean="0">
                        <a:latin typeface="Cambria Math" panose="02040503050406030204" pitchFamily="18" charset="0"/>
                        <a:ea typeface="メイリオ" panose="020B0604030504040204" pitchFamily="50" charset="-128"/>
                        <a:cs typeface="Times New Roman" panose="02020603050405020304" pitchFamily="18" charset="0"/>
                      </a:rPr>
                      <m:t>𝑓</m:t>
                    </m:r>
                  </m:oMath>
                </a14:m>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元画像</a:t>
                </a:r>
                <a:endParaRPr lang="en-US" altLang="ja-JP" sz="2000" i="1" dirty="0">
                  <a:latin typeface="メイリオ" panose="020B0604030504040204" pitchFamily="50" charset="-128"/>
                  <a:ea typeface="メイリオ" panose="020B0604030504040204" pitchFamily="50" charset="-128"/>
                  <a:cs typeface="メイリオ" panose="020B0604030504040204" pitchFamily="50" charset="-128"/>
                </a:endParaRPr>
              </a:p>
              <a:p>
                <a14:m>
                  <m:oMath xmlns:m="http://schemas.openxmlformats.org/officeDocument/2006/math">
                    <m:r>
                      <a:rPr lang="en-US" altLang="ja-JP" sz="2000" i="1" smtClean="0">
                        <a:latin typeface="Cambria Math" panose="02040503050406030204" pitchFamily="18" charset="0"/>
                        <a:ea typeface="メイリオ" panose="020B0604030504040204" pitchFamily="50" charset="-128"/>
                        <a:cs typeface="Times New Roman" panose="02020603050405020304" pitchFamily="18" charset="0"/>
                      </a:rPr>
                      <m:t>𝐺</m:t>
                    </m:r>
                  </m:oMath>
                </a14:m>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劣化画像のフーリエ変換</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14:m>
                  <m:oMath xmlns:m="http://schemas.openxmlformats.org/officeDocument/2006/math">
                    <m:r>
                      <a:rPr lang="en-US" altLang="ja-JP" sz="2000" b="0" i="1" smtClean="0">
                        <a:latin typeface="Cambria Math" panose="02040503050406030204" pitchFamily="18" charset="0"/>
                        <a:ea typeface="メイリオ" panose="020B0604030504040204" pitchFamily="50" charset="-128"/>
                        <a:cs typeface="Times New Roman" panose="02020603050405020304" pitchFamily="18" charset="0"/>
                      </a:rPr>
                      <m:t>𝐻</m:t>
                    </m:r>
                    <m:r>
                      <a:rPr lang="en-US" altLang="ja-JP" sz="2000" i="1">
                        <a:latin typeface="Cambria Math" panose="02040503050406030204" pitchFamily="18" charset="0"/>
                        <a:ea typeface="メイリオ" panose="020B0604030504040204" pitchFamily="50" charset="-128"/>
                        <a:cs typeface="Times New Roman" panose="02020603050405020304" pitchFamily="18" charset="0"/>
                      </a:rPr>
                      <m:t> </m:t>
                    </m:r>
                  </m:oMath>
                </a14:m>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点広がり関数のフーリエ変換</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14:m>
                  <m:oMath xmlns:m="http://schemas.openxmlformats.org/officeDocument/2006/math">
                    <m:sSup>
                      <m:sSupPr>
                        <m:ctrlPr>
                          <a:rPr lang="en-US" altLang="ja-JP" sz="2000" b="0" i="1" smtClean="0">
                            <a:latin typeface="Cambria Math" panose="02040503050406030204" pitchFamily="18" charset="0"/>
                            <a:ea typeface="メイリオ" panose="020B0604030504040204" pitchFamily="50" charset="-128"/>
                            <a:cs typeface="Times New Roman" panose="02020603050405020304" pitchFamily="18" charset="0"/>
                          </a:rPr>
                        </m:ctrlPr>
                      </m:sSupPr>
                      <m:e>
                        <m:r>
                          <a:rPr lang="en-US" altLang="ja-JP" sz="2000" i="1">
                            <a:latin typeface="Cambria Math" panose="02040503050406030204" pitchFamily="18" charset="0"/>
                            <a:ea typeface="メイリオ" panose="020B0604030504040204" pitchFamily="50" charset="-128"/>
                            <a:cs typeface="Times New Roman" panose="02020603050405020304" pitchFamily="18" charset="0"/>
                          </a:rPr>
                          <m:t>𝐻</m:t>
                        </m:r>
                      </m:e>
                      <m:sup>
                        <m:r>
                          <a:rPr lang="en-US" altLang="ja-JP" sz="2000" b="0" i="1" smtClean="0">
                            <a:latin typeface="Cambria Math" panose="02040503050406030204" pitchFamily="18" charset="0"/>
                            <a:ea typeface="メイリオ" panose="020B0604030504040204" pitchFamily="50" charset="-128"/>
                            <a:cs typeface="Times New Roman" panose="02020603050405020304" pitchFamily="18" charset="0"/>
                          </a:rPr>
                          <m:t>∗</m:t>
                        </m:r>
                      </m:sup>
                    </m:sSup>
                  </m:oMath>
                </a14:m>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共役複素数</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17" name="正方形/長方形 16"/>
              <p:cNvSpPr>
                <a:spLocks noRot="1" noChangeAspect="1" noMove="1" noResize="1" noEditPoints="1" noAdjustHandles="1" noChangeArrowheads="1" noChangeShapeType="1" noTextEdit="1"/>
              </p:cNvSpPr>
              <p:nvPr/>
            </p:nvSpPr>
            <p:spPr>
              <a:xfrm>
                <a:off x="6712270" y="1085334"/>
                <a:ext cx="3965637" cy="1323439"/>
              </a:xfrm>
              <a:prstGeom prst="rect">
                <a:avLst/>
              </a:prstGeom>
              <a:blipFill rotWithShape="0">
                <a:blip r:embed="rId4"/>
                <a:stretch>
                  <a:fillRect l="-614" t="-2304" r="-1229" b="-7373"/>
                </a:stretch>
              </a:blipFill>
            </p:spPr>
            <p:txBody>
              <a:bodyPr/>
              <a:lstStyle/>
              <a:p>
                <a:r>
                  <a:rPr lang="ja-JP" altLang="en-US">
                    <a:noFill/>
                  </a:rPr>
                  <a:t> </a:t>
                </a:r>
              </a:p>
            </p:txBody>
          </p:sp>
        </mc:Fallback>
      </mc:AlternateContent>
      <p:sp>
        <p:nvSpPr>
          <p:cNvPr id="43" name="テキスト ボックス 42"/>
          <p:cNvSpPr txBox="1"/>
          <p:nvPr/>
        </p:nvSpPr>
        <p:spPr>
          <a:xfrm>
            <a:off x="660400" y="2588986"/>
            <a:ext cx="11174382" cy="1631216"/>
          </a:xfrm>
          <a:prstGeom prst="rect">
            <a:avLst/>
          </a:prstGeom>
          <a:noFill/>
        </p:spPr>
        <p:txBody>
          <a:bodyPr wrap="square" rtlCol="0">
            <a:spAutoFit/>
          </a:bodyPr>
          <a:lstStyle/>
          <a:p>
            <a:pPr>
              <a:spcBef>
                <a:spcPts val="600"/>
              </a:spcBef>
            </a:pPr>
            <a:r>
              <a:rPr lang="ja-JP" altLang="en-US" sz="2400" dirty="0">
                <a:latin typeface="Times New Roman" panose="02020603050405020304" pitchFamily="18" charset="0"/>
                <a:ea typeface="メイリオ" panose="020B0604030504040204" pitchFamily="50" charset="-128"/>
                <a:cs typeface="Times New Roman" panose="02020603050405020304" pitchFamily="18" charset="0"/>
              </a:rPr>
              <a:t>先の単純な手法の問題点（</a:t>
            </a:r>
            <a:r>
              <a:rPr lang="ja-JP" altLang="en-US" dirty="0">
                <a:latin typeface="Times New Roman" panose="02020603050405020304" pitchFamily="18" charset="0"/>
                <a:ea typeface="メイリオ" panose="020B0604030504040204" pitchFamily="50" charset="-128"/>
                <a:cs typeface="Times New Roman" panose="02020603050405020304" pitchFamily="18" charset="0"/>
              </a:rPr>
              <a:t>ノイズ無視・</a:t>
            </a:r>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H</a:t>
            </a:r>
            <a:r>
              <a:rPr lang="ja-JP" altLang="en-US" i="1" dirty="0">
                <a:latin typeface="Times New Roman" panose="02020603050405020304" pitchFamily="18" charset="0"/>
                <a:ea typeface="メイリオ" panose="020B0604030504040204" pitchFamily="50" charset="-128"/>
                <a:cs typeface="Times New Roman" panose="02020603050405020304" pitchFamily="18" charset="0"/>
              </a:rPr>
              <a:t>が</a:t>
            </a:r>
            <a:r>
              <a:rPr lang="ja-JP" altLang="en-US" dirty="0">
                <a:latin typeface="Times New Roman" panose="02020603050405020304" pitchFamily="18" charset="0"/>
                <a:ea typeface="メイリオ" panose="020B0604030504040204" pitchFamily="50" charset="-128"/>
                <a:cs typeface="Times New Roman" panose="02020603050405020304" pitchFamily="18" charset="0"/>
              </a:rPr>
              <a:t>ゼロに近いときに困る</a:t>
            </a:r>
            <a:r>
              <a:rPr lang="ja-JP" altLang="en-US" sz="2400" dirty="0">
                <a:latin typeface="Times New Roman" panose="02020603050405020304" pitchFamily="18" charset="0"/>
                <a:ea typeface="メイリオ" panose="020B0604030504040204" pitchFamily="50" charset="-128"/>
                <a:cs typeface="Times New Roman" panose="02020603050405020304" pitchFamily="18" charset="0"/>
              </a:rPr>
              <a:t>）を改善</a:t>
            </a:r>
            <a:endParaRPr lang="en-US" altLang="ja-JP" sz="2400" dirty="0">
              <a:latin typeface="Times New Roman" panose="02020603050405020304" pitchFamily="18" charset="0"/>
              <a:ea typeface="メイリオ" panose="020B0604030504040204" pitchFamily="50" charset="-128"/>
              <a:cs typeface="Times New Roman" panose="02020603050405020304" pitchFamily="18" charset="0"/>
            </a:endParaRPr>
          </a:p>
          <a:p>
            <a:pPr>
              <a:spcBef>
                <a:spcPts val="600"/>
              </a:spcBef>
            </a:pPr>
            <a:r>
              <a:rPr lang="ja-JP" altLang="en-US" sz="2400" dirty="0">
                <a:latin typeface="Times New Roman" panose="02020603050405020304" pitchFamily="18" charset="0"/>
                <a:ea typeface="メイリオ" panose="020B0604030504040204" pitchFamily="50" charset="-128"/>
                <a:cs typeface="Times New Roman" panose="02020603050405020304" pitchFamily="18" charset="0"/>
              </a:rPr>
              <a:t>周波数空間において元画像</a:t>
            </a:r>
            <a:r>
              <a:rPr lang="en-US" altLang="ja-JP" sz="2400" i="1" dirty="0">
                <a:latin typeface="Times New Roman" panose="02020603050405020304" pitchFamily="18" charset="0"/>
                <a:ea typeface="メイリオ" panose="020B0604030504040204" pitchFamily="50" charset="-128"/>
                <a:cs typeface="Times New Roman" panose="02020603050405020304" pitchFamily="18" charset="0"/>
              </a:rPr>
              <a:t>F</a:t>
            </a: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a:t>
            </a:r>
            <a:r>
              <a:rPr lang="en-US" altLang="ja-JP" sz="2400" i="1" dirty="0" err="1">
                <a:latin typeface="Times New Roman" panose="02020603050405020304" pitchFamily="18" charset="0"/>
                <a:ea typeface="メイリオ" panose="020B0604030504040204" pitchFamily="50" charset="-128"/>
                <a:cs typeface="Times New Roman" panose="02020603050405020304" pitchFamily="18" charset="0"/>
              </a:rPr>
              <a:t>u,v</a:t>
            </a: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a:t>
            </a:r>
            <a:r>
              <a:rPr lang="ja-JP" altLang="en-US" sz="2400" dirty="0">
                <a:latin typeface="Times New Roman" panose="02020603050405020304" pitchFamily="18" charset="0"/>
                <a:ea typeface="メイリオ" panose="020B0604030504040204" pitchFamily="50" charset="-128"/>
                <a:cs typeface="Times New Roman" panose="02020603050405020304" pitchFamily="18" charset="0"/>
              </a:rPr>
              <a:t>と復元画像</a:t>
            </a:r>
            <a:r>
              <a:rPr lang="en-US" altLang="ja-JP" sz="2400" i="1" dirty="0">
                <a:latin typeface="Times New Roman" panose="02020603050405020304" pitchFamily="18" charset="0"/>
                <a:ea typeface="メイリオ" panose="020B0604030504040204" pitchFamily="50" charset="-128"/>
                <a:cs typeface="Times New Roman" panose="02020603050405020304" pitchFamily="18" charset="0"/>
              </a:rPr>
              <a:t>F’</a:t>
            </a: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a:t>
            </a:r>
            <a:r>
              <a:rPr lang="en-US" altLang="ja-JP" sz="2400" i="1" dirty="0" err="1">
                <a:latin typeface="Times New Roman" panose="02020603050405020304" pitchFamily="18" charset="0"/>
                <a:ea typeface="メイリオ" panose="020B0604030504040204" pitchFamily="50" charset="-128"/>
                <a:cs typeface="Times New Roman" panose="02020603050405020304" pitchFamily="18" charset="0"/>
              </a:rPr>
              <a:t>u,v</a:t>
            </a: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a:t>
            </a:r>
            <a:r>
              <a:rPr lang="en-US" altLang="ja-JP" sz="2400" i="1" dirty="0">
                <a:latin typeface="Times New Roman" panose="02020603050405020304" pitchFamily="18" charset="0"/>
                <a:ea typeface="メイリオ" panose="020B0604030504040204" pitchFamily="50" charset="-128"/>
                <a:cs typeface="Times New Roman" panose="02020603050405020304" pitchFamily="18" charset="0"/>
              </a:rPr>
              <a:t>M</a:t>
            </a: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a:t>
            </a:r>
            <a:r>
              <a:rPr lang="en-US" altLang="ja-JP" sz="2400" i="1" dirty="0" err="1">
                <a:latin typeface="Times New Roman" panose="02020603050405020304" pitchFamily="18" charset="0"/>
                <a:ea typeface="メイリオ" panose="020B0604030504040204" pitchFamily="50" charset="-128"/>
                <a:cs typeface="Times New Roman" panose="02020603050405020304" pitchFamily="18" charset="0"/>
              </a:rPr>
              <a:t>u,v</a:t>
            </a: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a:t>
            </a:r>
            <a:r>
              <a:rPr lang="en-US" altLang="ja-JP" sz="2400" i="1" dirty="0">
                <a:latin typeface="Times New Roman" panose="02020603050405020304" pitchFamily="18" charset="0"/>
                <a:ea typeface="メイリオ" panose="020B0604030504040204" pitchFamily="50" charset="-128"/>
                <a:cs typeface="Times New Roman" panose="02020603050405020304" pitchFamily="18" charset="0"/>
              </a:rPr>
              <a:t>G</a:t>
            </a: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a:t>
            </a:r>
            <a:r>
              <a:rPr lang="en-US" altLang="ja-JP" sz="2400" i="1" dirty="0" err="1">
                <a:latin typeface="Times New Roman" panose="02020603050405020304" pitchFamily="18" charset="0"/>
                <a:ea typeface="メイリオ" panose="020B0604030504040204" pitchFamily="50" charset="-128"/>
                <a:cs typeface="Times New Roman" panose="02020603050405020304" pitchFamily="18" charset="0"/>
              </a:rPr>
              <a:t>u,v</a:t>
            </a: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a:t>
            </a:r>
            <a:r>
              <a:rPr lang="ja-JP" altLang="en-US" sz="2400" dirty="0">
                <a:latin typeface="Times New Roman" panose="02020603050405020304" pitchFamily="18" charset="0"/>
                <a:ea typeface="メイリオ" panose="020B0604030504040204" pitchFamily="50" charset="-128"/>
                <a:cs typeface="Times New Roman" panose="02020603050405020304" pitchFamily="18" charset="0"/>
              </a:rPr>
              <a:t>の平均二乗誤差を最小化</a:t>
            </a:r>
            <a:endParaRPr lang="en-US" altLang="ja-JP" sz="2400" i="1" dirty="0">
              <a:latin typeface="Times New Roman" panose="02020603050405020304" pitchFamily="18" charset="0"/>
              <a:ea typeface="メイリオ" panose="020B0604030504040204" pitchFamily="50" charset="-128"/>
              <a:cs typeface="Times New Roman" panose="02020603050405020304" pitchFamily="18" charset="0"/>
            </a:endParaRPr>
          </a:p>
          <a:p>
            <a:pPr marL="457200" indent="-457200">
              <a:spcBef>
                <a:spcPts val="600"/>
              </a:spcBef>
              <a:buFont typeface="Arial" panose="020B0604020202020204" pitchFamily="34" charset="0"/>
              <a:buChar char="•"/>
            </a:pPr>
            <a:endParaRPr kumimoji="1" lang="en-US" altLang="ja-JP"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44" name="正方形/長方形 43"/>
          <p:cNvSpPr/>
          <p:nvPr/>
        </p:nvSpPr>
        <p:spPr>
          <a:xfrm>
            <a:off x="5552810" y="6581001"/>
            <a:ext cx="6639190" cy="276999"/>
          </a:xfrm>
          <a:prstGeom prst="rect">
            <a:avLst/>
          </a:prstGeom>
        </p:spPr>
        <p:txBody>
          <a:bodyPr wrap="none">
            <a:spAutoFit/>
          </a:bodyPr>
          <a:lstStyle/>
          <a:p>
            <a:r>
              <a:rPr lang="ja-JP" altLang="en-US" sz="1200" dirty="0"/>
              <a:t>導出の参考　</a:t>
            </a:r>
            <a:r>
              <a:rPr lang="en-US" altLang="ja-JP" sz="1200" dirty="0"/>
              <a:t>[http://web.engr.oregonstate.edu/~sinisa/courses/OSU/ECE468/lectures/ECE468_13.pdf]</a:t>
            </a:r>
            <a:endParaRPr lang="ja-JP" altLang="en-US" sz="1200" dirty="0"/>
          </a:p>
        </p:txBody>
      </p:sp>
      <mc:AlternateContent xmlns:mc="http://schemas.openxmlformats.org/markup-compatibility/2006" xmlns:a14="http://schemas.microsoft.com/office/drawing/2010/main">
        <mc:Choice Requires="a14">
          <p:sp>
            <p:nvSpPr>
              <p:cNvPr id="3" name="正方形/長方形 2"/>
              <p:cNvSpPr/>
              <p:nvPr/>
            </p:nvSpPr>
            <p:spPr>
              <a:xfrm>
                <a:off x="3180970" y="3565466"/>
                <a:ext cx="5961568"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altLang="ja-JP" sz="2400" i="1" smtClean="0">
                              <a:latin typeface="Cambria Math" panose="02040503050406030204" pitchFamily="18" charset="0"/>
                              <a:ea typeface="メイリオ" panose="020B0604030504040204" pitchFamily="50" charset="-128"/>
                              <a:cs typeface="Times New Roman" panose="02020603050405020304" pitchFamily="18" charset="0"/>
                            </a:rPr>
                          </m:ctrlPr>
                        </m:funcPr>
                        <m:fName>
                          <m:r>
                            <m:rPr>
                              <m:sty m:val="p"/>
                            </m:rPr>
                            <a:rPr lang="en-US" altLang="ja-JP" sz="2400">
                              <a:latin typeface="Cambria Math" panose="02040503050406030204" pitchFamily="18" charset="0"/>
                              <a:ea typeface="メイリオ" panose="020B0604030504040204" pitchFamily="50" charset="-128"/>
                              <a:cs typeface="Times New Roman" panose="02020603050405020304" pitchFamily="18" charset="0"/>
                            </a:rPr>
                            <m:t>arg</m:t>
                          </m:r>
                          <m:limLow>
                            <m:limLowPr>
                              <m:ctrlPr>
                                <a:rPr lang="en-US" altLang="ja-JP" sz="2400" i="1">
                                  <a:latin typeface="Cambria Math" panose="02040503050406030204" pitchFamily="18" charset="0"/>
                                  <a:ea typeface="メイリオ" panose="020B0604030504040204" pitchFamily="50" charset="-128"/>
                                  <a:cs typeface="Times New Roman" panose="02020603050405020304" pitchFamily="18" charset="0"/>
                                </a:rPr>
                              </m:ctrlPr>
                            </m:limLowPr>
                            <m:e>
                              <m:r>
                                <m:rPr>
                                  <m:sty m:val="p"/>
                                </m:rPr>
                                <a:rPr lang="en-US" altLang="ja-JP" sz="2400">
                                  <a:latin typeface="Cambria Math" panose="02040503050406030204" pitchFamily="18" charset="0"/>
                                  <a:ea typeface="メイリオ" panose="020B0604030504040204" pitchFamily="50" charset="-128"/>
                                  <a:cs typeface="Times New Roman" panose="02020603050405020304" pitchFamily="18" charset="0"/>
                                </a:rPr>
                                <m:t>min</m:t>
                              </m:r>
                            </m:e>
                            <m:lim>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𝑀</m:t>
                              </m:r>
                            </m:lim>
                          </m:limLow>
                        </m:fName>
                        <m:e>
                          <m:nary>
                            <m:naryPr>
                              <m:chr m:val="∑"/>
                              <m:supHide m:val="on"/>
                              <m:ctrlPr>
                                <a:rPr lang="en-US" altLang="ja-JP" sz="2400" i="1" smtClean="0">
                                  <a:latin typeface="Cambria Math" panose="02040503050406030204" pitchFamily="18" charset="0"/>
                                  <a:ea typeface="メイリオ" panose="020B0604030504040204" pitchFamily="50" charset="-128"/>
                                  <a:cs typeface="Times New Roman" panose="02020603050405020304" pitchFamily="18" charset="0"/>
                                </a:rPr>
                              </m:ctrlPr>
                            </m:naryPr>
                            <m:sub>
                              <m:r>
                                <m:rPr>
                                  <m:brk m:alnAt="7"/>
                                </m:rP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t>𝑢</m:t>
                              </m:r>
                            </m:sub>
                            <m:sup/>
                            <m:e>
                              <m:nary>
                                <m:naryPr>
                                  <m:chr m:val="∑"/>
                                  <m:supHide m:val="on"/>
                                  <m:ctrlPr>
                                    <a:rPr lang="en-US" altLang="ja-JP" sz="2400" i="1">
                                      <a:latin typeface="Cambria Math" panose="02040503050406030204" pitchFamily="18" charset="0"/>
                                      <a:ea typeface="メイリオ" panose="020B0604030504040204" pitchFamily="50" charset="-128"/>
                                      <a:cs typeface="Times New Roman" panose="02020603050405020304" pitchFamily="18" charset="0"/>
                                    </a:rPr>
                                  </m:ctrlPr>
                                </m:naryPr>
                                <m:sub>
                                  <m: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t>𝑣</m:t>
                                  </m:r>
                                </m:sub>
                                <m:sup/>
                                <m:e>
                                  <m:sSup>
                                    <m:sSupPr>
                                      <m:ctrlP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ctrlPr>
                                    </m:sSupPr>
                                    <m:e>
                                      <m:d>
                                        <m:dPr>
                                          <m:ctrlP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t>𝐹</m:t>
                                          </m:r>
                                          <m:d>
                                            <m:dPr>
                                              <m:ctrlP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𝑣</m:t>
                                              </m:r>
                                            </m:e>
                                          </m:d>
                                          <m: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t>−</m:t>
                                          </m:r>
                                          <m: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t>𝑀</m:t>
                                          </m:r>
                                          <m:d>
                                            <m:dPr>
                                              <m:ctrlP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t>,</m:t>
                                              </m:r>
                                              <m: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t>𝑣</m:t>
                                              </m:r>
                                            </m:e>
                                          </m:d>
                                          <m: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t>𝐺</m:t>
                                          </m:r>
                                          <m:d>
                                            <m:dPr>
                                              <m:ctrlP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t>,</m:t>
                                              </m:r>
                                              <m: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t>𝑣</m:t>
                                              </m:r>
                                            </m:e>
                                          </m:d>
                                        </m:e>
                                      </m:d>
                                    </m:e>
                                    <m:sup>
                                      <m: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t>2</m:t>
                                      </m:r>
                                    </m:sup>
                                  </m:sSup>
                                </m:e>
                              </m:nary>
                            </m:e>
                          </m:nary>
                        </m:e>
                      </m:func>
                    </m:oMath>
                  </m:oMathPara>
                </a14:m>
                <a:endParaRPr lang="ja-JP" altLang="en-US" sz="2400" dirty="0"/>
              </a:p>
            </p:txBody>
          </p:sp>
        </mc:Choice>
        <mc:Fallback xmlns="">
          <p:sp>
            <p:nvSpPr>
              <p:cNvPr id="3" name="正方形/長方形 2"/>
              <p:cNvSpPr>
                <a:spLocks noRot="1" noChangeAspect="1" noMove="1" noResize="1" noEditPoints="1" noAdjustHandles="1" noChangeArrowheads="1" noChangeShapeType="1" noTextEdit="1"/>
              </p:cNvSpPr>
              <p:nvPr/>
            </p:nvSpPr>
            <p:spPr>
              <a:xfrm>
                <a:off x="3180970" y="3565466"/>
                <a:ext cx="5961568" cy="988540"/>
              </a:xfrm>
              <a:prstGeom prst="rect">
                <a:avLst/>
              </a:prstGeom>
              <a:blipFill>
                <a:blip r:embed="rId5"/>
                <a:stretch>
                  <a:fillRect/>
                </a:stretch>
              </a:blipFill>
            </p:spPr>
            <p:txBody>
              <a:bodyPr/>
              <a:lstStyle/>
              <a:p>
                <a:r>
                  <a:rPr lang="ja-JP" altLang="en-US">
                    <a:noFill/>
                  </a:rPr>
                  <a:t> </a:t>
                </a:r>
              </a:p>
            </p:txBody>
          </p:sp>
        </mc:Fallback>
      </mc:AlternateContent>
      <p:sp>
        <p:nvSpPr>
          <p:cNvPr id="5" name="正方形/長方形 4"/>
          <p:cNvSpPr/>
          <p:nvPr/>
        </p:nvSpPr>
        <p:spPr>
          <a:xfrm>
            <a:off x="708744" y="4594164"/>
            <a:ext cx="3518912" cy="400110"/>
          </a:xfrm>
          <a:prstGeom prst="rect">
            <a:avLst/>
          </a:prstGeom>
        </p:spPr>
        <p:txBody>
          <a:bodyPr wrap="none">
            <a:spAutoFit/>
          </a:bodyPr>
          <a:lstStyle/>
          <a:p>
            <a:r>
              <a:rPr lang="ja-JP" altLang="en-US" sz="2000" dirty="0">
                <a:latin typeface="Times New Roman" panose="02020603050405020304" pitchFamily="18" charset="0"/>
                <a:ea typeface="メイリオ" panose="020B0604030504040204" pitchFamily="50" charset="-128"/>
                <a:cs typeface="Times New Roman" panose="02020603050405020304" pitchFamily="18" charset="0"/>
              </a:rPr>
              <a:t>この解として以下が得られる</a:t>
            </a:r>
            <a:endParaRPr lang="ja-JP" altLang="en-US" sz="2000" dirty="0"/>
          </a:p>
        </p:txBody>
      </p:sp>
      <mc:AlternateContent xmlns:mc="http://schemas.openxmlformats.org/markup-compatibility/2006" xmlns:a14="http://schemas.microsoft.com/office/drawing/2010/main">
        <mc:Choice Requires="a14">
          <p:sp>
            <p:nvSpPr>
              <p:cNvPr id="28" name="正方形/長方形 27"/>
              <p:cNvSpPr/>
              <p:nvPr/>
            </p:nvSpPr>
            <p:spPr>
              <a:xfrm>
                <a:off x="3790570" y="5016895"/>
                <a:ext cx="4579202" cy="688778"/>
              </a:xfrm>
              <a:prstGeom prst="rect">
                <a:avLst/>
              </a:prstGeom>
            </p:spPr>
            <p:txBody>
              <a:bodyPr wrap="none">
                <a:spAutoFit/>
              </a:bodyPr>
              <a:lstStyle/>
              <a:p>
                <a14:m>
                  <m:oMath xmlns:m="http://schemas.openxmlformats.org/officeDocument/2006/math">
                    <m:r>
                      <a:rPr lang="en-US" altLang="ja-JP" sz="2400" i="1" smtClean="0">
                        <a:latin typeface="Cambria Math" panose="02040503050406030204" pitchFamily="18" charset="0"/>
                        <a:ea typeface="メイリオ" panose="020B0604030504040204" pitchFamily="50" charset="-128"/>
                        <a:cs typeface="Times New Roman" panose="02020603050405020304" pitchFamily="18" charset="0"/>
                      </a:rPr>
                      <m:t>𝑀</m:t>
                    </m:r>
                    <m:r>
                      <a:rPr lang="en-US" altLang="ja-JP" sz="2400" i="1" smtClean="0">
                        <a:latin typeface="Cambria Math" panose="02040503050406030204" pitchFamily="18" charset="0"/>
                        <a:ea typeface="メイリオ" panose="020B0604030504040204" pitchFamily="50" charset="-128"/>
                        <a:cs typeface="Times New Roman" panose="02020603050405020304" pitchFamily="18" charset="0"/>
                      </a:rPr>
                      <m:t>(</m:t>
                    </m:r>
                    <m:r>
                      <a:rPr lang="en-US" altLang="ja-JP" sz="2400" i="1" smtClean="0">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400" i="1" smtClean="0">
                        <a:latin typeface="Cambria Math" panose="02040503050406030204" pitchFamily="18" charset="0"/>
                        <a:ea typeface="メイリオ" panose="020B0604030504040204" pitchFamily="50" charset="-128"/>
                        <a:cs typeface="Times New Roman" panose="02020603050405020304" pitchFamily="18" charset="0"/>
                      </a:rPr>
                      <m:t>,</m:t>
                    </m:r>
                    <m:r>
                      <a:rPr lang="en-US" altLang="ja-JP" sz="2400" i="1" smtClean="0">
                        <a:latin typeface="Cambria Math" panose="02040503050406030204" pitchFamily="18" charset="0"/>
                        <a:ea typeface="メイリオ" panose="020B0604030504040204" pitchFamily="50" charset="-128"/>
                        <a:cs typeface="Times New Roman" panose="02020603050405020304" pitchFamily="18" charset="0"/>
                      </a:rPr>
                      <m:t>𝑣</m:t>
                    </m:r>
                    <m:r>
                      <a:rPr lang="en-US" altLang="ja-JP" sz="2400" i="1" smtClean="0">
                        <a:latin typeface="Cambria Math" panose="02040503050406030204" pitchFamily="18" charset="0"/>
                        <a:ea typeface="メイリオ" panose="020B0604030504040204" pitchFamily="50" charset="-128"/>
                        <a:cs typeface="Times New Roman" panose="02020603050405020304" pitchFamily="18" charset="0"/>
                      </a:rPr>
                      <m:t>)</m:t>
                    </m:r>
                  </m:oMath>
                </a14:m>
                <a:r>
                  <a:rPr lang="en-US" altLang="ja-JP" sz="2400" dirty="0"/>
                  <a:t> = </a:t>
                </a:r>
                <a14:m>
                  <m:oMath xmlns:m="http://schemas.openxmlformats.org/officeDocument/2006/math">
                    <m:f>
                      <m:fPr>
                        <m:ctrlPr>
                          <a:rPr lang="en-US" altLang="ja-JP" sz="2400" i="1">
                            <a:latin typeface="Cambria Math" panose="02040503050406030204" pitchFamily="18" charset="0"/>
                            <a:ea typeface="メイリオ" panose="020B0604030504040204" pitchFamily="50" charset="-128"/>
                            <a:cs typeface="Times New Roman" panose="02020603050405020304" pitchFamily="18" charset="0"/>
                          </a:rPr>
                        </m:ctrlPr>
                      </m:fPr>
                      <m:num>
                        <m:sSup>
                          <m:sSupPr>
                            <m:ctrlPr>
                              <a:rPr lang="en-US" altLang="ja-JP" sz="2400" i="1">
                                <a:latin typeface="Cambria Math" panose="02040503050406030204" pitchFamily="18" charset="0"/>
                                <a:ea typeface="メイリオ" panose="020B0604030504040204" pitchFamily="50" charset="-128"/>
                                <a:cs typeface="Times New Roman" panose="02020603050405020304" pitchFamily="18" charset="0"/>
                              </a:rPr>
                            </m:ctrlPr>
                          </m:sSupPr>
                          <m:e>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𝐻</m:t>
                            </m:r>
                          </m:e>
                          <m:sup>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m:t>
                            </m:r>
                          </m:sup>
                        </m:sSup>
                        <m:d>
                          <m:dPr>
                            <m:ctrlPr>
                              <a:rPr lang="en-US" altLang="ja-JP" sz="24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𝑣</m:t>
                            </m:r>
                          </m:e>
                        </m:d>
                      </m:num>
                      <m:den>
                        <m:sSup>
                          <m:sSupPr>
                            <m:ctrlPr>
                              <a:rPr lang="en-US" altLang="ja-JP" sz="2400" i="1">
                                <a:latin typeface="Cambria Math" panose="02040503050406030204" pitchFamily="18" charset="0"/>
                                <a:ea typeface="メイリオ" panose="020B0604030504040204" pitchFamily="50" charset="-128"/>
                                <a:cs typeface="Times New Roman" panose="02020603050405020304" pitchFamily="18" charset="0"/>
                              </a:rPr>
                            </m:ctrlPr>
                          </m:sSupPr>
                          <m:e>
                            <m:d>
                              <m:dPr>
                                <m:begChr m:val="|"/>
                                <m:endChr m:val="|"/>
                                <m:ctrlPr>
                                  <a:rPr lang="en-US" altLang="ja-JP" sz="24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𝐻</m:t>
                                </m:r>
                                <m:d>
                                  <m:dPr>
                                    <m:ctrlPr>
                                      <a:rPr lang="en-US" altLang="ja-JP" sz="24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𝑣</m:t>
                                    </m:r>
                                  </m:e>
                                </m:d>
                              </m:e>
                            </m:d>
                          </m:e>
                          <m:sup>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2</m:t>
                            </m:r>
                          </m:sup>
                        </m:sSup>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m:t>
                        </m:r>
                        <m:sSup>
                          <m:sSupPr>
                            <m:ctrlP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ctrlPr>
                          </m:sSupPr>
                          <m:e>
                            <m:d>
                              <m:dPr>
                                <m:begChr m:val="|"/>
                                <m:endChr m:val="|"/>
                                <m:ctrlP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𝑁</m:t>
                                </m:r>
                                <m:d>
                                  <m:dPr>
                                    <m:ctrlPr>
                                      <a:rPr lang="en-US" altLang="ja-JP" sz="24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𝑣</m:t>
                                    </m:r>
                                  </m:e>
                                </m:d>
                              </m:e>
                            </m:d>
                          </m:e>
                          <m:sup>
                            <m: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t>2</m:t>
                            </m:r>
                          </m:sup>
                        </m:sSup>
                        <m: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t>/</m:t>
                        </m:r>
                        <m:sSup>
                          <m:sSupPr>
                            <m:ctrlPr>
                              <a:rPr lang="en-US" altLang="ja-JP" sz="2400" i="1">
                                <a:latin typeface="Cambria Math" panose="02040503050406030204" pitchFamily="18" charset="0"/>
                                <a:ea typeface="メイリオ" panose="020B0604030504040204" pitchFamily="50" charset="-128"/>
                                <a:cs typeface="Times New Roman" panose="02020603050405020304" pitchFamily="18" charset="0"/>
                              </a:rPr>
                            </m:ctrlPr>
                          </m:sSupPr>
                          <m:e>
                            <m:d>
                              <m:dPr>
                                <m:begChr m:val="|"/>
                                <m:endChr m:val="|"/>
                                <m:ctrlPr>
                                  <a:rPr lang="en-US" altLang="ja-JP" sz="24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t>𝐹</m:t>
                                </m:r>
                                <m:d>
                                  <m:dPr>
                                    <m:ctrlPr>
                                      <a:rPr lang="en-US" altLang="ja-JP" sz="24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𝑣</m:t>
                                    </m:r>
                                  </m:e>
                                </m:d>
                              </m:e>
                            </m:d>
                          </m:e>
                          <m:sup>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2</m:t>
                            </m:r>
                          </m:sup>
                        </m:sSup>
                      </m:den>
                    </m:f>
                  </m:oMath>
                </a14:m>
                <a:endParaRPr lang="ja-JP" altLang="en-US" sz="2400" dirty="0"/>
              </a:p>
            </p:txBody>
          </p:sp>
        </mc:Choice>
        <mc:Fallback xmlns="">
          <p:sp>
            <p:nvSpPr>
              <p:cNvPr id="28" name="正方形/長方形 27"/>
              <p:cNvSpPr>
                <a:spLocks noRot="1" noChangeAspect="1" noMove="1" noResize="1" noEditPoints="1" noAdjustHandles="1" noChangeArrowheads="1" noChangeShapeType="1" noTextEdit="1"/>
              </p:cNvSpPr>
              <p:nvPr/>
            </p:nvSpPr>
            <p:spPr>
              <a:xfrm>
                <a:off x="3790570" y="5016895"/>
                <a:ext cx="4579202" cy="688778"/>
              </a:xfrm>
              <a:prstGeom prst="rect">
                <a:avLst/>
              </a:prstGeom>
              <a:blipFill rotWithShape="0">
                <a:blip r:embed="rId6"/>
                <a:stretch>
                  <a:fillRect b="-177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正方形/長方形 28"/>
              <p:cNvSpPr/>
              <p:nvPr/>
            </p:nvSpPr>
            <p:spPr>
              <a:xfrm>
                <a:off x="708744" y="6016561"/>
                <a:ext cx="10608097" cy="400110"/>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cs typeface="Times New Roman" panose="02020603050405020304" pitchFamily="18" charset="0"/>
                  </a:rPr>
                  <a:t>ここで、ノイズ</a:t>
                </a:r>
                <a:r>
                  <a:rPr lang="en-US" altLang="ja-JP" sz="2000" i="1" dirty="0">
                    <a:latin typeface="メイリオ" panose="020B0604030504040204" pitchFamily="50" charset="-128"/>
                    <a:ea typeface="メイリオ" panose="020B0604030504040204" pitchFamily="50" charset="-128"/>
                    <a:cs typeface="Times New Roman" panose="02020603050405020304" pitchFamily="18" charset="0"/>
                  </a:rPr>
                  <a:t>N</a:t>
                </a:r>
                <a:r>
                  <a:rPr lang="ja-JP" altLang="en-US" sz="2000" dirty="0">
                    <a:latin typeface="メイリオ" panose="020B0604030504040204" pitchFamily="50" charset="-128"/>
                    <a:ea typeface="メイリオ" panose="020B0604030504040204" pitchFamily="50" charset="-128"/>
                    <a:cs typeface="Times New Roman" panose="02020603050405020304" pitchFamily="18" charset="0"/>
                  </a:rPr>
                  <a:t>と元画像</a:t>
                </a:r>
                <a:r>
                  <a:rPr lang="en-US" altLang="ja-JP" sz="2000" i="1" dirty="0">
                    <a:latin typeface="メイリオ" panose="020B0604030504040204" pitchFamily="50" charset="-128"/>
                    <a:ea typeface="メイリオ" panose="020B0604030504040204" pitchFamily="50" charset="-128"/>
                    <a:cs typeface="Times New Roman" panose="02020603050405020304" pitchFamily="18" charset="0"/>
                  </a:rPr>
                  <a:t>F</a:t>
                </a:r>
                <a:r>
                  <a:rPr lang="ja-JP" altLang="en-US" sz="2000" dirty="0">
                    <a:latin typeface="メイリオ" panose="020B0604030504040204" pitchFamily="50" charset="-128"/>
                    <a:ea typeface="メイリオ" panose="020B0604030504040204" pitchFamily="50" charset="-128"/>
                    <a:cs typeface="Times New Roman" panose="02020603050405020304" pitchFamily="18" charset="0"/>
                  </a:rPr>
                  <a:t>は不明なので</a:t>
                </a:r>
                <a14:m>
                  <m:oMath xmlns:m="http://schemas.openxmlformats.org/officeDocument/2006/math">
                    <m:sSup>
                      <m:sSupPr>
                        <m:ctrlPr>
                          <a:rPr lang="en-US" altLang="ja-JP" sz="2000" i="1">
                            <a:latin typeface="Cambria Math" panose="02040503050406030204" pitchFamily="18" charset="0"/>
                            <a:ea typeface="メイリオ" panose="020B0604030504040204" pitchFamily="50" charset="-128"/>
                            <a:cs typeface="Times New Roman" panose="02020603050405020304" pitchFamily="18" charset="0"/>
                          </a:rPr>
                        </m:ctrlPr>
                      </m:sSupPr>
                      <m:e>
                        <m:d>
                          <m:dPr>
                            <m:begChr m:val="|"/>
                            <m:endChr m:val="|"/>
                            <m:ctrlPr>
                              <a:rPr lang="en-US" altLang="ja-JP" sz="20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000" i="1">
                                <a:latin typeface="Cambria Math" panose="02040503050406030204" pitchFamily="18" charset="0"/>
                                <a:ea typeface="メイリオ" panose="020B0604030504040204" pitchFamily="50" charset="-128"/>
                                <a:cs typeface="Times New Roman" panose="02020603050405020304" pitchFamily="18" charset="0"/>
                              </a:rPr>
                              <m:t>𝑁</m:t>
                            </m:r>
                            <m:d>
                              <m:dPr>
                                <m:ctrlPr>
                                  <a:rPr lang="en-US" altLang="ja-JP" sz="20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000" i="1">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0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000" i="1">
                                    <a:latin typeface="Cambria Math" panose="02040503050406030204" pitchFamily="18" charset="0"/>
                                    <a:ea typeface="メイリオ" panose="020B0604030504040204" pitchFamily="50" charset="-128"/>
                                    <a:cs typeface="Times New Roman" panose="02020603050405020304" pitchFamily="18" charset="0"/>
                                  </a:rPr>
                                  <m:t>𝑣</m:t>
                                </m:r>
                              </m:e>
                            </m:d>
                          </m:e>
                        </m:d>
                      </m:e>
                      <m:sup>
                        <m:r>
                          <a:rPr lang="en-US" altLang="ja-JP" sz="2000" i="1">
                            <a:latin typeface="Cambria Math" panose="02040503050406030204" pitchFamily="18" charset="0"/>
                            <a:ea typeface="メイリオ" panose="020B0604030504040204" pitchFamily="50" charset="-128"/>
                            <a:cs typeface="Times New Roman" panose="02020603050405020304" pitchFamily="18" charset="0"/>
                          </a:rPr>
                          <m:t>2</m:t>
                        </m:r>
                      </m:sup>
                    </m:sSup>
                    <m:r>
                      <a:rPr lang="en-US" altLang="ja-JP" sz="2000" i="1">
                        <a:latin typeface="Cambria Math" panose="02040503050406030204" pitchFamily="18" charset="0"/>
                        <a:ea typeface="メイリオ" panose="020B0604030504040204" pitchFamily="50" charset="-128"/>
                        <a:cs typeface="Times New Roman" panose="02020603050405020304" pitchFamily="18" charset="0"/>
                      </a:rPr>
                      <m:t>/</m:t>
                    </m:r>
                    <m:sSup>
                      <m:sSupPr>
                        <m:ctrlPr>
                          <a:rPr lang="en-US" altLang="ja-JP" sz="2000" i="1">
                            <a:latin typeface="Cambria Math" panose="02040503050406030204" pitchFamily="18" charset="0"/>
                            <a:ea typeface="メイリオ" panose="020B0604030504040204" pitchFamily="50" charset="-128"/>
                            <a:cs typeface="Times New Roman" panose="02020603050405020304" pitchFamily="18" charset="0"/>
                          </a:rPr>
                        </m:ctrlPr>
                      </m:sSupPr>
                      <m:e>
                        <m:d>
                          <m:dPr>
                            <m:begChr m:val="|"/>
                            <m:endChr m:val="|"/>
                            <m:ctrlPr>
                              <a:rPr lang="en-US" altLang="ja-JP" sz="20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000" i="1">
                                <a:latin typeface="Cambria Math" panose="02040503050406030204" pitchFamily="18" charset="0"/>
                                <a:ea typeface="メイリオ" panose="020B0604030504040204" pitchFamily="50" charset="-128"/>
                                <a:cs typeface="Times New Roman" panose="02020603050405020304" pitchFamily="18" charset="0"/>
                              </a:rPr>
                              <m:t>𝐹</m:t>
                            </m:r>
                            <m:d>
                              <m:dPr>
                                <m:ctrlPr>
                                  <a:rPr lang="en-US" altLang="ja-JP" sz="20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000" i="1">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0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000" i="1">
                                    <a:latin typeface="Cambria Math" panose="02040503050406030204" pitchFamily="18" charset="0"/>
                                    <a:ea typeface="メイリオ" panose="020B0604030504040204" pitchFamily="50" charset="-128"/>
                                    <a:cs typeface="Times New Roman" panose="02020603050405020304" pitchFamily="18" charset="0"/>
                                  </a:rPr>
                                  <m:t>𝑣</m:t>
                                </m:r>
                              </m:e>
                            </m:d>
                          </m:e>
                        </m:d>
                      </m:e>
                      <m:sup>
                        <m:r>
                          <a:rPr lang="en-US" altLang="ja-JP" sz="2000" i="1">
                            <a:latin typeface="Cambria Math" panose="02040503050406030204" pitchFamily="18" charset="0"/>
                            <a:ea typeface="メイリオ" panose="020B0604030504040204" pitchFamily="50" charset="-128"/>
                            <a:cs typeface="Times New Roman" panose="02020603050405020304" pitchFamily="18" charset="0"/>
                          </a:rPr>
                          <m:t>2</m:t>
                        </m:r>
                      </m:sup>
                    </m:sSup>
                    <m:r>
                      <a:rPr lang="en-US" altLang="ja-JP" sz="2000" b="0" i="0" smtClean="0">
                        <a:latin typeface="Cambria Math" panose="02040503050406030204" pitchFamily="18" charset="0"/>
                        <a:ea typeface="メイリオ" panose="020B0604030504040204" pitchFamily="50" charset="-128"/>
                        <a:cs typeface="Times New Roman" panose="02020603050405020304" pitchFamily="18" charset="0"/>
                      </a:rPr>
                      <m:t>=</m:t>
                    </m:r>
                    <m:r>
                      <a:rPr lang="en-US" altLang="ja-JP" sz="2000" b="0" i="1" smtClean="0">
                        <a:latin typeface="Cambria Math" panose="02040503050406030204" pitchFamily="18" charset="0"/>
                        <a:ea typeface="メイリオ" panose="020B0604030504040204" pitchFamily="50" charset="-128"/>
                        <a:cs typeface="Times New Roman" panose="02020603050405020304" pitchFamily="18" charset="0"/>
                      </a:rPr>
                      <m:t>𝜖</m:t>
                    </m:r>
                  </m:oMath>
                </a14:m>
                <a:r>
                  <a:rPr lang="ja-JP" altLang="en-US" sz="2000" dirty="0">
                    <a:latin typeface="メイリオ" panose="020B0604030504040204" pitchFamily="50" charset="-128"/>
                    <a:ea typeface="メイリオ" panose="020B0604030504040204" pitchFamily="50" charset="-128"/>
                  </a:rPr>
                  <a:t> 置いて上の式が得られる </a:t>
                </a:r>
              </a:p>
            </p:txBody>
          </p:sp>
        </mc:Choice>
        <mc:Fallback xmlns="">
          <p:sp>
            <p:nvSpPr>
              <p:cNvPr id="29" name="正方形/長方形 28"/>
              <p:cNvSpPr>
                <a:spLocks noRot="1" noChangeAspect="1" noMove="1" noResize="1" noEditPoints="1" noAdjustHandles="1" noChangeArrowheads="1" noChangeShapeType="1" noTextEdit="1"/>
              </p:cNvSpPr>
              <p:nvPr/>
            </p:nvSpPr>
            <p:spPr>
              <a:xfrm>
                <a:off x="708744" y="6016561"/>
                <a:ext cx="10608097" cy="400110"/>
              </a:xfrm>
              <a:prstGeom prst="rect">
                <a:avLst/>
              </a:prstGeom>
              <a:blipFill>
                <a:blip r:embed="rId7"/>
                <a:stretch>
                  <a:fillRect l="-575" t="-7576" b="-2727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5594284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252642"/>
            <a:ext cx="11473211" cy="733270"/>
          </a:xfrm>
        </p:spPr>
        <p:txBody>
          <a:bodyPr/>
          <a:lstStyle/>
          <a:p>
            <a:pPr algn="ctr"/>
            <a:r>
              <a:rPr kumimoji="1" lang="en-US" altLang="ja-JP" dirty="0"/>
              <a:t>Wiener filter </a:t>
            </a:r>
            <a:r>
              <a:rPr kumimoji="1" lang="ja-JP" altLang="en-US" dirty="0"/>
              <a:t>適用例</a:t>
            </a:r>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43</a:t>
            </a:fld>
            <a:endParaRPr lang="ja-JP" altLang="en-US"/>
          </a:p>
        </p:txBody>
      </p:sp>
      <p:sp>
        <p:nvSpPr>
          <p:cNvPr id="15" name="正方形/長方形 14"/>
          <p:cNvSpPr/>
          <p:nvPr/>
        </p:nvSpPr>
        <p:spPr>
          <a:xfrm>
            <a:off x="1304430" y="1080980"/>
            <a:ext cx="1415772" cy="461665"/>
          </a:xfrm>
          <a:prstGeom prst="rect">
            <a:avLst/>
          </a:prstGeom>
        </p:spPr>
        <p:txBody>
          <a:bodyPr wrap="non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劣化画像</a:t>
            </a:r>
          </a:p>
        </p:txBody>
      </p:sp>
      <p:sp>
        <p:nvSpPr>
          <p:cNvPr id="16" name="正方形/長方形 15"/>
          <p:cNvSpPr/>
          <p:nvPr/>
        </p:nvSpPr>
        <p:spPr>
          <a:xfrm>
            <a:off x="5144910" y="1080980"/>
            <a:ext cx="2034083" cy="461665"/>
          </a:xfrm>
          <a:prstGeom prst="rect">
            <a:avLst/>
          </a:prstGeom>
        </p:spPr>
        <p:txBody>
          <a:bodyPr wrap="none">
            <a:spAutoFit/>
          </a:bodyPr>
          <a:lstStyle/>
          <a:p>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Wiener filter</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8905380" y="1080980"/>
            <a:ext cx="2385589" cy="461665"/>
          </a:xfrm>
          <a:prstGeom prst="rect">
            <a:avLst/>
          </a:prstGeom>
        </p:spPr>
        <p:txBody>
          <a:bodyPr wrap="non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単純な手法 </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1/H</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3" name="グループ化 12"/>
          <p:cNvGrpSpPr/>
          <p:nvPr/>
        </p:nvGrpSpPr>
        <p:grpSpPr>
          <a:xfrm>
            <a:off x="404885" y="1533751"/>
            <a:ext cx="7766217" cy="2806019"/>
            <a:chOff x="-436942" y="1170894"/>
            <a:chExt cx="12305563" cy="4446135"/>
          </a:xfrm>
        </p:grpSpPr>
        <p:pic>
          <p:nvPicPr>
            <p:cNvPr id="19" name="図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942" y="1185409"/>
              <a:ext cx="5908827" cy="4431620"/>
            </a:xfrm>
            <a:prstGeom prst="rect">
              <a:avLst/>
            </a:prstGeom>
          </p:spPr>
        </p:pic>
        <p:pic>
          <p:nvPicPr>
            <p:cNvPr id="20" name="図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3120" y="1170894"/>
              <a:ext cx="5905501" cy="4429125"/>
            </a:xfrm>
            <a:prstGeom prst="rect">
              <a:avLst/>
            </a:prstGeom>
          </p:spPr>
        </p:pic>
      </p:grpSp>
      <p:pic>
        <p:nvPicPr>
          <p:cNvPr id="21" name="図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284" y="4513942"/>
            <a:ext cx="2960915" cy="2220687"/>
          </a:xfrm>
          <a:prstGeom prst="rect">
            <a:avLst/>
          </a:prstGeom>
        </p:spPr>
      </p:pic>
      <p:sp>
        <p:nvSpPr>
          <p:cNvPr id="22" name="タイトル 1"/>
          <p:cNvSpPr txBox="1">
            <a:spLocks/>
          </p:cNvSpPr>
          <p:nvPr/>
        </p:nvSpPr>
        <p:spPr>
          <a:xfrm>
            <a:off x="4573813" y="4962072"/>
            <a:ext cx="6411687" cy="1384300"/>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endParaRPr lang="en-US" altLang="ja-JP" sz="3200" dirty="0"/>
          </a:p>
          <a:p>
            <a:r>
              <a:rPr lang="en-US" altLang="ja-JP" sz="3200" dirty="0"/>
              <a:t>σ = 6</a:t>
            </a:r>
            <a:r>
              <a:rPr lang="ja-JP" altLang="en-US" sz="3200" dirty="0"/>
              <a:t>のガウシアン</a:t>
            </a:r>
            <a:endParaRPr lang="en-US" altLang="ja-JP" sz="3200" dirty="0"/>
          </a:p>
          <a:p>
            <a:r>
              <a:rPr lang="en-US" altLang="ja-JP" sz="3200" dirty="0"/>
              <a:t>ε = 0.00001</a:t>
            </a:r>
            <a:endParaRPr lang="ja-JP" altLang="en-US" sz="3200" dirty="0"/>
          </a:p>
        </p:txBody>
      </p:sp>
      <p:pic>
        <p:nvPicPr>
          <p:cNvPr id="23" name="図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0359" y="1542456"/>
            <a:ext cx="3731641" cy="2798731"/>
          </a:xfrm>
          <a:prstGeom prst="rect">
            <a:avLst/>
          </a:prstGeom>
        </p:spPr>
      </p:pic>
    </p:spTree>
    <p:extLst>
      <p:ext uri="{BB962C8B-B14F-4D97-AF65-F5344CB8AC3E}">
        <p14:creationId xmlns:p14="http://schemas.microsoft.com/office/powerpoint/2010/main" val="2982515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252642"/>
            <a:ext cx="11473211" cy="733270"/>
          </a:xfrm>
        </p:spPr>
        <p:txBody>
          <a:bodyPr/>
          <a:lstStyle/>
          <a:p>
            <a:pPr algn="ctr"/>
            <a:r>
              <a:rPr kumimoji="1" lang="en-US" altLang="ja-JP" dirty="0"/>
              <a:t>Wiener filter </a:t>
            </a:r>
            <a:r>
              <a:rPr kumimoji="1" lang="ja-JP" altLang="en-US" dirty="0"/>
              <a:t>適用例</a:t>
            </a:r>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44</a:t>
            </a:fld>
            <a:endParaRPr lang="ja-JP" altLang="en-US"/>
          </a:p>
        </p:txBody>
      </p:sp>
      <p:sp>
        <p:nvSpPr>
          <p:cNvPr id="11" name="タイトル 1"/>
          <p:cNvSpPr txBox="1">
            <a:spLocks/>
          </p:cNvSpPr>
          <p:nvPr/>
        </p:nvSpPr>
        <p:spPr>
          <a:xfrm>
            <a:off x="3999322" y="5043458"/>
            <a:ext cx="6411687" cy="1384300"/>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endParaRPr lang="en-US" altLang="ja-JP" sz="3200" dirty="0">
              <a:latin typeface="Times New Roman" panose="02020603050405020304" pitchFamily="18" charset="0"/>
              <a:cs typeface="Times New Roman" panose="02020603050405020304" pitchFamily="18" charset="0"/>
            </a:endParaRPr>
          </a:p>
          <a:p>
            <a:r>
              <a:rPr lang="en-US" altLang="ja-JP" sz="3200" dirty="0">
                <a:latin typeface="Times New Roman" panose="02020603050405020304" pitchFamily="18" charset="0"/>
                <a:cs typeface="Times New Roman" panose="02020603050405020304" pitchFamily="18" charset="0"/>
              </a:rPr>
              <a:t>w = 20, θ=0.8π </a:t>
            </a:r>
            <a:r>
              <a:rPr lang="ja-JP" altLang="en-US" sz="3200" dirty="0">
                <a:latin typeface="Times New Roman" panose="02020603050405020304" pitchFamily="18" charset="0"/>
                <a:cs typeface="Times New Roman" panose="02020603050405020304" pitchFamily="18" charset="0"/>
              </a:rPr>
              <a:t>の線分カーネル</a:t>
            </a:r>
            <a:endParaRPr lang="en-US" altLang="ja-JP" sz="3200" dirty="0">
              <a:latin typeface="Times New Roman" panose="02020603050405020304" pitchFamily="18" charset="0"/>
              <a:cs typeface="Times New Roman" panose="02020603050405020304" pitchFamily="18" charset="0"/>
            </a:endParaRPr>
          </a:p>
          <a:p>
            <a:r>
              <a:rPr lang="en-US" altLang="ja-JP" sz="3200" dirty="0">
                <a:latin typeface="Times New Roman" panose="02020603050405020304" pitchFamily="18" charset="0"/>
                <a:cs typeface="Times New Roman" panose="02020603050405020304" pitchFamily="18" charset="0"/>
              </a:rPr>
              <a:t>ε = 0.00001</a:t>
            </a:r>
            <a:endParaRPr lang="ja-JP" altLang="en-US" sz="3200" dirty="0">
              <a:latin typeface="Times New Roman" panose="02020603050405020304" pitchFamily="18" charset="0"/>
              <a:cs typeface="Times New Roman" panose="02020603050405020304" pitchFamily="18" charset="0"/>
            </a:endParaRPr>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652" y="4463753"/>
            <a:ext cx="2990768" cy="2243077"/>
          </a:xfrm>
          <a:prstGeom prst="rect">
            <a:avLst/>
          </a:prstGeom>
        </p:spPr>
      </p:pic>
      <p:grpSp>
        <p:nvGrpSpPr>
          <p:cNvPr id="14" name="グループ化 13"/>
          <p:cNvGrpSpPr/>
          <p:nvPr/>
        </p:nvGrpSpPr>
        <p:grpSpPr>
          <a:xfrm>
            <a:off x="358264" y="1440856"/>
            <a:ext cx="7700721" cy="2813059"/>
            <a:chOff x="476250" y="985837"/>
            <a:chExt cx="10616713" cy="3878265"/>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0" y="985837"/>
              <a:ext cx="5162550" cy="3871913"/>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1945" y="985837"/>
              <a:ext cx="5171018" cy="3878265"/>
            </a:xfrm>
            <a:prstGeom prst="rect">
              <a:avLst/>
            </a:prstGeom>
          </p:spPr>
        </p:pic>
      </p:grpSp>
      <p:sp>
        <p:nvSpPr>
          <p:cNvPr id="15" name="正方形/長方形 14"/>
          <p:cNvSpPr/>
          <p:nvPr/>
        </p:nvSpPr>
        <p:spPr>
          <a:xfrm>
            <a:off x="1536660" y="1066466"/>
            <a:ext cx="1210588" cy="400110"/>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劣化画像</a:t>
            </a:r>
          </a:p>
        </p:txBody>
      </p:sp>
      <p:sp>
        <p:nvSpPr>
          <p:cNvPr id="16" name="正方形/長方形 15"/>
          <p:cNvSpPr/>
          <p:nvPr/>
        </p:nvSpPr>
        <p:spPr>
          <a:xfrm>
            <a:off x="5377140" y="1066466"/>
            <a:ext cx="1725601" cy="400110"/>
          </a:xfrm>
          <a:prstGeom prst="rect">
            <a:avLst/>
          </a:prstGeom>
        </p:spPr>
        <p:txBody>
          <a:bodyPr wrap="none">
            <a:spAutoFit/>
          </a:bodyPr>
          <a:lstStyle/>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Wiener filter</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9137610" y="1066466"/>
            <a:ext cx="2018501" cy="400110"/>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単純な手法 </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1/H</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8" name="図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9610" y="1454467"/>
            <a:ext cx="3745231" cy="2808923"/>
          </a:xfrm>
          <a:prstGeom prst="rect">
            <a:avLst/>
          </a:prstGeom>
        </p:spPr>
      </p:pic>
    </p:spTree>
    <p:extLst>
      <p:ext uri="{BB962C8B-B14F-4D97-AF65-F5344CB8AC3E}">
        <p14:creationId xmlns:p14="http://schemas.microsoft.com/office/powerpoint/2010/main" val="28100899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432707" y="3628570"/>
            <a:ext cx="5034644" cy="322943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199" y="152854"/>
            <a:ext cx="11473211" cy="733270"/>
          </a:xfrm>
        </p:spPr>
        <p:txBody>
          <a:bodyPr/>
          <a:lstStyle/>
          <a:p>
            <a:r>
              <a:rPr kumimoji="1" lang="ja-JP" altLang="en-US" dirty="0"/>
              <a:t>まとめ</a:t>
            </a:r>
            <a:r>
              <a:rPr kumimoji="1" lang="en-US" altLang="ja-JP" dirty="0"/>
              <a:t>: Deconvolution </a:t>
            </a:r>
            <a:endParaRPr kumimoji="1" lang="ja-JP" altLang="en-US" dirty="0"/>
          </a:p>
        </p:txBody>
      </p:sp>
      <p:sp>
        <p:nvSpPr>
          <p:cNvPr id="3" name="コンテンツ プレースホルダー 2"/>
          <p:cNvSpPr>
            <a:spLocks noGrp="1"/>
          </p:cNvSpPr>
          <p:nvPr>
            <p:ph idx="1"/>
          </p:nvPr>
        </p:nvSpPr>
        <p:spPr>
          <a:xfrm>
            <a:off x="457200" y="824836"/>
            <a:ext cx="11415486" cy="5296829"/>
          </a:xfrm>
        </p:spPr>
        <p:txBody>
          <a:bodyPr>
            <a:normAutofit/>
          </a:bodyPr>
          <a:lstStyle/>
          <a:p>
            <a:r>
              <a:rPr kumimoji="1" lang="en-US" altLang="ja-JP" sz="2400" dirty="0">
                <a:latin typeface="Times New Roman" panose="02020603050405020304" pitchFamily="18" charset="0"/>
                <a:cs typeface="Times New Roman" panose="02020603050405020304" pitchFamily="18" charset="0"/>
              </a:rPr>
              <a:t>Deconvolution</a:t>
            </a:r>
            <a:r>
              <a:rPr kumimoji="1" lang="ja-JP" altLang="en-US" sz="2400" dirty="0">
                <a:latin typeface="Times New Roman" panose="02020603050405020304" pitchFamily="18" charset="0"/>
                <a:cs typeface="Times New Roman" panose="02020603050405020304" pitchFamily="18" charset="0"/>
              </a:rPr>
              <a:t>（逆畳み込み）とは，</a:t>
            </a:r>
            <a:endParaRPr kumimoji="1" lang="en-US" altLang="ja-JP" sz="2400" dirty="0">
              <a:latin typeface="Times New Roman" panose="02020603050405020304" pitchFamily="18" charset="0"/>
              <a:cs typeface="Times New Roman" panose="02020603050405020304" pitchFamily="18" charset="0"/>
            </a:endParaRPr>
          </a:p>
          <a:p>
            <a:pPr lvl="1"/>
            <a:r>
              <a:rPr kumimoji="1" lang="en-US" altLang="ja-JP" sz="2000" dirty="0">
                <a:latin typeface="Times New Roman" panose="02020603050405020304" pitchFamily="18" charset="0"/>
                <a:cs typeface="Times New Roman" panose="02020603050405020304" pitchFamily="18" charset="0"/>
              </a:rPr>
              <a:t>『</a:t>
            </a:r>
            <a:r>
              <a:rPr kumimoji="1" lang="ja-JP" altLang="en-US" sz="2000" dirty="0">
                <a:latin typeface="Times New Roman" panose="02020603050405020304" pitchFamily="18" charset="0"/>
                <a:cs typeface="Times New Roman" panose="02020603050405020304" pitchFamily="18" charset="0"/>
              </a:rPr>
              <a:t>畳み込み</a:t>
            </a:r>
            <a:r>
              <a:rPr lang="en-US" altLang="ja-JP" sz="2000" dirty="0">
                <a:latin typeface="Times New Roman" panose="02020603050405020304" pitchFamily="18" charset="0"/>
                <a:cs typeface="Times New Roman" panose="02020603050405020304" pitchFamily="18" charset="0"/>
              </a:rPr>
              <a:t>(convolution)</a:t>
            </a:r>
            <a:r>
              <a:rPr lang="ja-JP" altLang="en-US" sz="2000" dirty="0">
                <a:latin typeface="Times New Roman" panose="02020603050405020304" pitchFamily="18" charset="0"/>
                <a:cs typeface="Times New Roman" panose="02020603050405020304" pitchFamily="18" charset="0"/>
              </a:rPr>
              <a:t>は，周波数空間では関数どうしの積になる</a:t>
            </a:r>
            <a:r>
              <a:rPr lang="en-US" altLang="ja-JP" sz="2000" dirty="0">
                <a:latin typeface="Times New Roman" panose="02020603050405020304" pitchFamily="18" charset="0"/>
                <a:cs typeface="Times New Roman" panose="02020603050405020304" pitchFamily="18" charset="0"/>
              </a:rPr>
              <a:t>』</a:t>
            </a:r>
            <a:r>
              <a:rPr lang="ja-JP" altLang="en-US" sz="2000" dirty="0">
                <a:latin typeface="Times New Roman" panose="02020603050405020304" pitchFamily="18" charset="0"/>
                <a:cs typeface="Times New Roman" panose="02020603050405020304" pitchFamily="18" charset="0"/>
              </a:rPr>
              <a:t>という特徴を利用し，</a:t>
            </a:r>
            <a:endParaRPr lang="en-US" altLang="ja-JP" sz="2000" dirty="0">
              <a:latin typeface="Times New Roman" panose="02020603050405020304" pitchFamily="18" charset="0"/>
              <a:cs typeface="Times New Roman" panose="02020603050405020304" pitchFamily="18" charset="0"/>
            </a:endParaRPr>
          </a:p>
          <a:p>
            <a:pPr marL="457200" lvl="1" indent="0">
              <a:buNone/>
            </a:pPr>
            <a:r>
              <a:rPr lang="ja-JP" altLang="en-US" sz="2000">
                <a:latin typeface="Times New Roman" panose="02020603050405020304" pitchFamily="18" charset="0"/>
                <a:cs typeface="Times New Roman" panose="02020603050405020304" pitchFamily="18" charset="0"/>
              </a:rPr>
              <a:t>   劣化</a:t>
            </a:r>
            <a:r>
              <a:rPr lang="ja-JP" altLang="en-US" sz="2000" dirty="0">
                <a:latin typeface="Times New Roman" panose="02020603050405020304" pitchFamily="18" charset="0"/>
                <a:cs typeface="Times New Roman" panose="02020603050405020304" pitchFamily="18" charset="0"/>
              </a:rPr>
              <a:t>画像 </a:t>
            </a:r>
            <a:r>
              <a:rPr lang="en-US" altLang="ja-JP" sz="2000" i="1" dirty="0">
                <a:latin typeface="Times New Roman" panose="02020603050405020304" pitchFamily="18" charset="0"/>
                <a:cs typeface="Times New Roman" panose="02020603050405020304" pitchFamily="18" charset="0"/>
              </a:rPr>
              <a:t>g</a:t>
            </a:r>
            <a:r>
              <a:rPr lang="ja-JP" altLang="en-US" sz="2000" dirty="0">
                <a:latin typeface="Times New Roman" panose="02020603050405020304" pitchFamily="18" charset="0"/>
                <a:cs typeface="Times New Roman" panose="02020603050405020304" pitchFamily="18" charset="0"/>
              </a:rPr>
              <a:t>（畳み込み後）と </a:t>
            </a:r>
            <a:r>
              <a:rPr lang="ja-JP" altLang="en-US" sz="2000" b="1" dirty="0">
                <a:solidFill>
                  <a:srgbClr val="C00000"/>
                </a:solidFill>
                <a:latin typeface="Times New Roman" panose="02020603050405020304" pitchFamily="18" charset="0"/>
                <a:cs typeface="Times New Roman" panose="02020603050405020304" pitchFamily="18" charset="0"/>
              </a:rPr>
              <a:t>点広がり関数 </a:t>
            </a:r>
            <a:r>
              <a:rPr lang="en-US" altLang="ja-JP" sz="2000" i="1" dirty="0">
                <a:latin typeface="Times New Roman" panose="02020603050405020304" pitchFamily="18" charset="0"/>
                <a:cs typeface="Times New Roman" panose="02020603050405020304" pitchFamily="18" charset="0"/>
              </a:rPr>
              <a:t>h </a:t>
            </a:r>
            <a:r>
              <a:rPr lang="ja-JP" altLang="en-US" sz="2000" i="1" dirty="0">
                <a:latin typeface="Times New Roman" panose="02020603050405020304" pitchFamily="18" charset="0"/>
                <a:cs typeface="Times New Roman" panose="02020603050405020304" pitchFamily="18" charset="0"/>
              </a:rPr>
              <a:t>から，元画像</a:t>
            </a:r>
            <a:r>
              <a:rPr lang="ja-JP" altLang="en-US" sz="2000" dirty="0">
                <a:latin typeface="Times New Roman" panose="02020603050405020304" pitchFamily="18" charset="0"/>
                <a:cs typeface="Times New Roman" panose="02020603050405020304" pitchFamily="18" charset="0"/>
              </a:rPr>
              <a:t>を復元する処理のこと</a:t>
            </a:r>
            <a:endParaRPr lang="en-US" altLang="ja-JP" sz="2000" dirty="0">
              <a:latin typeface="Times New Roman" panose="02020603050405020304" pitchFamily="18" charset="0"/>
              <a:cs typeface="Times New Roman" panose="02020603050405020304" pitchFamily="18" charset="0"/>
            </a:endParaRPr>
          </a:p>
          <a:p>
            <a:r>
              <a:rPr lang="ja-JP" altLang="en-US" sz="2400" dirty="0">
                <a:latin typeface="Times New Roman" panose="02020603050405020304" pitchFamily="18" charset="0"/>
                <a:cs typeface="Times New Roman" panose="02020603050405020304" pitchFamily="18" charset="0"/>
              </a:rPr>
              <a:t>以下二つのフィルタを紹介した</a:t>
            </a:r>
            <a:endParaRPr lang="en-US" altLang="ja-JP" sz="2400" dirty="0">
              <a:latin typeface="Times New Roman" panose="02020603050405020304" pitchFamily="18" charset="0"/>
              <a:cs typeface="Times New Roman" panose="02020603050405020304" pitchFamily="18" charset="0"/>
            </a:endParaRPr>
          </a:p>
          <a:p>
            <a:pPr lvl="1"/>
            <a:r>
              <a:rPr lang="ja-JP" altLang="en-US" sz="2000" dirty="0">
                <a:latin typeface="Times New Roman" panose="02020603050405020304" pitchFamily="18" charset="0"/>
                <a:cs typeface="Times New Roman" panose="02020603050405020304" pitchFamily="18" charset="0"/>
              </a:rPr>
              <a:t>点広がり関数の逆数を利用した単純なフィルタ</a:t>
            </a:r>
            <a:endParaRPr lang="en-US" altLang="ja-JP" sz="2000" dirty="0">
              <a:latin typeface="Times New Roman" panose="02020603050405020304" pitchFamily="18" charset="0"/>
              <a:cs typeface="Times New Roman" panose="02020603050405020304" pitchFamily="18" charset="0"/>
            </a:endParaRPr>
          </a:p>
          <a:p>
            <a:pPr lvl="1"/>
            <a:r>
              <a:rPr lang="ja-JP" altLang="en-US" sz="2000" dirty="0">
                <a:latin typeface="Times New Roman" panose="02020603050405020304" pitchFamily="18" charset="0"/>
                <a:cs typeface="Times New Roman" panose="02020603050405020304" pitchFamily="18" charset="0"/>
              </a:rPr>
              <a:t>ノイズを考慮し</a:t>
            </a:r>
            <a:r>
              <a:rPr lang="ja-JP" altLang="en-US" sz="2000" b="1" dirty="0">
                <a:solidFill>
                  <a:srgbClr val="C00000"/>
                </a:solidFill>
                <a:latin typeface="Times New Roman" panose="02020603050405020304" pitchFamily="18" charset="0"/>
                <a:cs typeface="Times New Roman" panose="02020603050405020304" pitchFamily="18" charset="0"/>
              </a:rPr>
              <a:t>復元画像と元画像の誤差を最小化する </a:t>
            </a:r>
            <a:r>
              <a:rPr lang="en-US" altLang="ja-JP" sz="2000" b="1" dirty="0">
                <a:solidFill>
                  <a:srgbClr val="C00000"/>
                </a:solidFill>
                <a:latin typeface="Times New Roman" panose="02020603050405020304" pitchFamily="18" charset="0"/>
                <a:cs typeface="Times New Roman" panose="02020603050405020304" pitchFamily="18" charset="0"/>
              </a:rPr>
              <a:t>Wiener filter</a:t>
            </a:r>
          </a:p>
          <a:p>
            <a:r>
              <a:rPr kumimoji="1" lang="ja-JP" altLang="en-US" sz="2400" dirty="0">
                <a:latin typeface="Times New Roman" panose="02020603050405020304" pitchFamily="18" charset="0"/>
                <a:cs typeface="Times New Roman" panose="02020603050405020304" pitchFamily="18" charset="0"/>
              </a:rPr>
              <a:t>今回は</a:t>
            </a:r>
            <a:r>
              <a:rPr lang="ja-JP" altLang="en-US" sz="2400" dirty="0">
                <a:latin typeface="Times New Roman" panose="02020603050405020304" pitchFamily="18" charset="0"/>
                <a:cs typeface="Times New Roman" panose="02020603050405020304" pitchFamily="18" charset="0"/>
              </a:rPr>
              <a:t>点広がり関数を既知としたが，これも同時に推定する手法もある</a:t>
            </a:r>
            <a:endParaRPr kumimoji="1" lang="ja-JP" altLang="en-US" dirty="0">
              <a:latin typeface="Times New Roman" panose="02020603050405020304" pitchFamily="18" charset="0"/>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45</a:t>
            </a:fld>
            <a:endParaRPr lang="ja-JP" altLang="en-US"/>
          </a:p>
        </p:txBody>
      </p:sp>
      <mc:AlternateContent xmlns:mc="http://schemas.openxmlformats.org/markup-compatibility/2006" xmlns:a14="http://schemas.microsoft.com/office/drawing/2010/main">
        <mc:Choice Requires="a14">
          <p:sp>
            <p:nvSpPr>
              <p:cNvPr id="5" name="正方形/長方形 4"/>
              <p:cNvSpPr/>
              <p:nvPr/>
            </p:nvSpPr>
            <p:spPr>
              <a:xfrm>
                <a:off x="520700" y="4704772"/>
                <a:ext cx="4893130" cy="922176"/>
              </a:xfrm>
              <a:prstGeom prst="rect">
                <a:avLst/>
              </a:prstGeom>
              <a:solidFill>
                <a:schemeClr val="accent4">
                  <a:lumMod val="20000"/>
                  <a:lumOff val="80000"/>
                </a:schemeClr>
              </a:solidFill>
            </p:spPr>
            <p:txBody>
              <a:bodyPr wrap="square">
                <a:spAutoFit/>
              </a:bodyPr>
              <a:lstStyle/>
              <a:p>
                <a14:m>
                  <m:oMath xmlns:m="http://schemas.openxmlformats.org/officeDocument/2006/math">
                    <m: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t>𝑓</m:t>
                    </m:r>
                    <m:d>
                      <m:dPr>
                        <m:ctrlPr>
                          <a:rPr lang="en-US" altLang="ja-JP" sz="24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t>𝑥</m:t>
                        </m:r>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t>𝑦</m:t>
                        </m:r>
                      </m:e>
                    </m:d>
                    <m:r>
                      <a:rPr lang="en-US" altLang="ja-JP" sz="2400"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ja-JP"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smtClean="0">
                            <a:latin typeface="Cambria Math" panose="02040503050406030204" pitchFamily="18" charset="0"/>
                            <a:ea typeface="Cambria Math" panose="02040503050406030204" pitchFamily="18" charset="0"/>
                            <a:cs typeface="Times New Roman" panose="02020603050405020304" pitchFamily="18" charset="0"/>
                          </a:rPr>
                          <m:t>ℱ</m:t>
                        </m:r>
                      </m:e>
                      <m:sup>
                        <m:r>
                          <a:rPr lang="en-US" altLang="ja-JP" sz="2400" b="0" i="1" smtClean="0">
                            <a:latin typeface="Cambria Math" panose="02040503050406030204" pitchFamily="18" charset="0"/>
                            <a:ea typeface="Cambria Math" panose="02040503050406030204" pitchFamily="18" charset="0"/>
                            <a:cs typeface="Times New Roman" panose="02020603050405020304" pitchFamily="18" charset="0"/>
                          </a:rPr>
                          <m:t>−1</m:t>
                        </m:r>
                      </m:sup>
                    </m:sSup>
                    <m:d>
                      <m:dPr>
                        <m:ctrlPr>
                          <a:rPr lang="en-US" altLang="ja-JP" sz="2400" b="0" i="1" smtClean="0">
                            <a:latin typeface="Cambria Math" panose="02040503050406030204" pitchFamily="18" charset="0"/>
                            <a:ea typeface="Cambria Math" panose="02040503050406030204" pitchFamily="18" charset="0"/>
                            <a:cs typeface="Times New Roman" panose="02020603050405020304" pitchFamily="18" charset="0"/>
                          </a:rPr>
                        </m:ctrlPr>
                      </m:dPr>
                      <m:e>
                        <m:f>
                          <m:fPr>
                            <m:ctrlPr>
                              <a:rPr lang="en-US" altLang="ja-JP" sz="2400" i="1">
                                <a:latin typeface="Cambria Math" panose="02040503050406030204" pitchFamily="18" charset="0"/>
                                <a:ea typeface="メイリオ" panose="020B0604030504040204" pitchFamily="50" charset="-128"/>
                                <a:cs typeface="Times New Roman" panose="02020603050405020304" pitchFamily="18" charset="0"/>
                              </a:rPr>
                            </m:ctrlPr>
                          </m:fPr>
                          <m:num>
                            <m:sSup>
                              <m:sSupPr>
                                <m:ctrlP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ctrlPr>
                              </m:sSupPr>
                              <m:e>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𝐻</m:t>
                                </m:r>
                              </m:e>
                              <m:sup>
                                <m: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t>∗</m:t>
                                </m:r>
                              </m:sup>
                            </m:sSup>
                            <m:d>
                              <m:dPr>
                                <m:ctrlPr>
                                  <a:rPr lang="en-US" altLang="ja-JP" sz="24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𝑣</m:t>
                                </m:r>
                              </m:e>
                            </m:d>
                          </m:num>
                          <m:den>
                            <m:sSup>
                              <m:sSupPr>
                                <m:ctrlP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ctrlPr>
                              </m:sSupPr>
                              <m:e>
                                <m:d>
                                  <m:dPr>
                                    <m:begChr m:val="|"/>
                                    <m:endChr m:val="|"/>
                                    <m:ctrlP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𝐻</m:t>
                                    </m:r>
                                    <m:d>
                                      <m:dPr>
                                        <m:ctrlPr>
                                          <a:rPr lang="en-US" altLang="ja-JP" sz="24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𝑣</m:t>
                                        </m:r>
                                      </m:e>
                                    </m:d>
                                  </m:e>
                                </m:d>
                              </m:e>
                              <m:sup>
                                <m: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t>2</m:t>
                                </m:r>
                              </m:sup>
                            </m:sSup>
                            <m: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t>+</m:t>
                            </m:r>
                            <m: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t>𝜖</m:t>
                            </m:r>
                            <m: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t> </m:t>
                            </m:r>
                          </m:den>
                        </m:f>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𝐺</m:t>
                        </m:r>
                        <m:d>
                          <m:dPr>
                            <m:ctrlPr>
                              <a:rPr lang="en-US" altLang="ja-JP" sz="24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𝑣</m:t>
                            </m:r>
                          </m:e>
                        </m:d>
                      </m:e>
                    </m:d>
                  </m:oMath>
                </a14:m>
                <a:r>
                  <a:rPr lang="ja-JP" altLang="en-US" sz="2400" dirty="0">
                    <a:latin typeface="Times New Roman" panose="02020603050405020304" pitchFamily="18" charset="0"/>
                    <a:ea typeface="メイリオ" panose="020B0604030504040204" pitchFamily="50" charset="-128"/>
                    <a:cs typeface="Times New Roman" panose="02020603050405020304" pitchFamily="18" charset="0"/>
                  </a:rPr>
                  <a:t>　</a:t>
                </a:r>
                <a:endParaRPr lang="en-US" altLang="ja-JP" sz="2000" dirty="0">
                  <a:latin typeface="Times New Roman" panose="02020603050405020304" pitchFamily="18" charset="0"/>
                  <a:ea typeface="メイリオ" panose="020B0604030504040204" pitchFamily="50" charset="-128"/>
                  <a:cs typeface="Times New Roman" panose="02020603050405020304" pitchFamily="18" charset="0"/>
                </a:endParaRPr>
              </a:p>
            </p:txBody>
          </p:sp>
        </mc:Choice>
        <mc:Fallback xmlns="">
          <p:sp>
            <p:nvSpPr>
              <p:cNvPr id="5" name="正方形/長方形 4"/>
              <p:cNvSpPr>
                <a:spLocks noRot="1" noChangeAspect="1" noMove="1" noResize="1" noEditPoints="1" noAdjustHandles="1" noChangeArrowheads="1" noChangeShapeType="1" noTextEdit="1"/>
              </p:cNvSpPr>
              <p:nvPr/>
            </p:nvSpPr>
            <p:spPr>
              <a:xfrm>
                <a:off x="520700" y="4704772"/>
                <a:ext cx="4893130" cy="922176"/>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p:cNvSpPr/>
              <p:nvPr/>
            </p:nvSpPr>
            <p:spPr>
              <a:xfrm>
                <a:off x="491672" y="3726871"/>
                <a:ext cx="4893128" cy="922176"/>
              </a:xfrm>
              <a:prstGeom prst="rect">
                <a:avLst/>
              </a:prstGeom>
              <a:solidFill>
                <a:schemeClr val="accent4">
                  <a:lumMod val="20000"/>
                  <a:lumOff val="80000"/>
                </a:schemeClr>
              </a:solidFill>
            </p:spPr>
            <p:txBody>
              <a:bodyPr wrap="square">
                <a:spAutoFit/>
              </a:bodyPr>
              <a:lstStyle/>
              <a:p>
                <a14:m>
                  <m:oMath xmlns:m="http://schemas.openxmlformats.org/officeDocument/2006/math">
                    <m: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t>𝑓</m:t>
                    </m:r>
                    <m:d>
                      <m:dPr>
                        <m:ctrlPr>
                          <a:rPr lang="en-US" altLang="ja-JP" sz="24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t>𝑥</m:t>
                        </m:r>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400" b="0" i="1" smtClean="0">
                            <a:latin typeface="Cambria Math" panose="02040503050406030204" pitchFamily="18" charset="0"/>
                            <a:ea typeface="メイリオ" panose="020B0604030504040204" pitchFamily="50" charset="-128"/>
                            <a:cs typeface="Times New Roman" panose="02020603050405020304" pitchFamily="18" charset="0"/>
                          </a:rPr>
                          <m:t>𝑦</m:t>
                        </m:r>
                      </m:e>
                    </m:d>
                    <m:r>
                      <a:rPr lang="en-US" altLang="ja-JP" sz="2400"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ja-JP"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smtClean="0">
                            <a:latin typeface="Cambria Math" panose="02040503050406030204" pitchFamily="18" charset="0"/>
                            <a:ea typeface="Cambria Math" panose="02040503050406030204" pitchFamily="18" charset="0"/>
                            <a:cs typeface="Times New Roman" panose="02020603050405020304" pitchFamily="18" charset="0"/>
                          </a:rPr>
                          <m:t>ℱ</m:t>
                        </m:r>
                      </m:e>
                      <m:sup>
                        <m:r>
                          <a:rPr lang="en-US" altLang="ja-JP" sz="2400" b="0" i="1" smtClean="0">
                            <a:latin typeface="Cambria Math" panose="02040503050406030204" pitchFamily="18" charset="0"/>
                            <a:ea typeface="Cambria Math" panose="02040503050406030204" pitchFamily="18" charset="0"/>
                            <a:cs typeface="Times New Roman" panose="02020603050405020304" pitchFamily="18" charset="0"/>
                          </a:rPr>
                          <m:t>−1</m:t>
                        </m:r>
                      </m:sup>
                    </m:sSup>
                    <m:d>
                      <m:dPr>
                        <m:ctrlPr>
                          <a:rPr lang="en-US" altLang="ja-JP" sz="2400" b="0" i="1" smtClean="0">
                            <a:latin typeface="Cambria Math" panose="02040503050406030204" pitchFamily="18" charset="0"/>
                            <a:ea typeface="Cambria Math" panose="02040503050406030204" pitchFamily="18" charset="0"/>
                            <a:cs typeface="Times New Roman" panose="02020603050405020304" pitchFamily="18" charset="0"/>
                          </a:rPr>
                        </m:ctrlPr>
                      </m:dPr>
                      <m:e>
                        <m:f>
                          <m:fPr>
                            <m:ctrlPr>
                              <a:rPr lang="en-US" altLang="ja-JP" sz="2400" i="1">
                                <a:latin typeface="Cambria Math" panose="02040503050406030204" pitchFamily="18" charset="0"/>
                                <a:ea typeface="メイリオ" panose="020B0604030504040204" pitchFamily="50" charset="-128"/>
                                <a:cs typeface="Times New Roman" panose="02020603050405020304" pitchFamily="18" charset="0"/>
                              </a:rPr>
                            </m:ctrlPr>
                          </m:fPr>
                          <m:num>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1</m:t>
                            </m:r>
                          </m:num>
                          <m:den>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𝐻</m:t>
                            </m:r>
                            <m:d>
                              <m:dPr>
                                <m:ctrlPr>
                                  <a:rPr lang="en-US" altLang="ja-JP" sz="24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𝑣</m:t>
                                </m:r>
                              </m:e>
                            </m:d>
                          </m:den>
                        </m:f>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𝐺</m:t>
                        </m:r>
                        <m:d>
                          <m:dPr>
                            <m:ctrlPr>
                              <a:rPr lang="en-US" altLang="ja-JP" sz="2400" i="1">
                                <a:latin typeface="Cambria Math" panose="02040503050406030204" pitchFamily="18" charset="0"/>
                                <a:ea typeface="メイリオ" panose="020B0604030504040204" pitchFamily="50" charset="-128"/>
                                <a:cs typeface="Times New Roman" panose="02020603050405020304" pitchFamily="18" charset="0"/>
                              </a:rPr>
                            </m:ctrlPr>
                          </m:dPr>
                          <m:e>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𝑢</m:t>
                            </m:r>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m:t>
                            </m:r>
                            <m:r>
                              <a:rPr lang="en-US" altLang="ja-JP" sz="2400" i="1">
                                <a:latin typeface="Cambria Math" panose="02040503050406030204" pitchFamily="18" charset="0"/>
                                <a:ea typeface="メイリオ" panose="020B0604030504040204" pitchFamily="50" charset="-128"/>
                                <a:cs typeface="Times New Roman" panose="02020603050405020304" pitchFamily="18" charset="0"/>
                              </a:rPr>
                              <m:t>𝑣</m:t>
                            </m:r>
                          </m:e>
                        </m:d>
                      </m:e>
                    </m:d>
                  </m:oMath>
                </a14:m>
                <a:r>
                  <a:rPr lang="ja-JP" altLang="en-US" sz="2400" dirty="0">
                    <a:latin typeface="Times New Roman" panose="02020603050405020304" pitchFamily="18" charset="0"/>
                    <a:ea typeface="メイリオ" panose="020B0604030504040204" pitchFamily="50" charset="-128"/>
                    <a:cs typeface="Times New Roman" panose="02020603050405020304" pitchFamily="18" charset="0"/>
                  </a:rPr>
                  <a:t>　</a:t>
                </a:r>
                <a:endParaRPr lang="en-US" altLang="ja-JP" sz="2000" dirty="0">
                  <a:latin typeface="Times New Roman" panose="02020603050405020304" pitchFamily="18" charset="0"/>
                  <a:ea typeface="メイリオ" panose="020B0604030504040204" pitchFamily="50" charset="-128"/>
                  <a:cs typeface="Times New Roman" panose="02020603050405020304" pitchFamily="18" charset="0"/>
                </a:endParaRPr>
              </a:p>
            </p:txBody>
          </p:sp>
        </mc:Choice>
        <mc:Fallback xmlns="">
          <p:sp>
            <p:nvSpPr>
              <p:cNvPr id="6" name="正方形/長方形 5"/>
              <p:cNvSpPr>
                <a:spLocks noRot="1" noChangeAspect="1" noMove="1" noResize="1" noEditPoints="1" noAdjustHandles="1" noChangeArrowheads="1" noChangeShapeType="1" noTextEdit="1"/>
              </p:cNvSpPr>
              <p:nvPr/>
            </p:nvSpPr>
            <p:spPr>
              <a:xfrm>
                <a:off x="491672" y="3726871"/>
                <a:ext cx="4893128" cy="922176"/>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p:cNvSpPr/>
              <p:nvPr/>
            </p:nvSpPr>
            <p:spPr>
              <a:xfrm>
                <a:off x="500155" y="5657671"/>
                <a:ext cx="3589765" cy="1200329"/>
              </a:xfrm>
              <a:prstGeom prst="rect">
                <a:avLst/>
              </a:prstGeom>
            </p:spPr>
            <p:txBody>
              <a:bodyPr wrap="none">
                <a:spAutoFit/>
              </a:bodyPr>
              <a:lstStyle/>
              <a:p>
                <a14:m>
                  <m:oMath xmlns:m="http://schemas.openxmlformats.org/officeDocument/2006/math">
                    <m:r>
                      <a:rPr lang="en-US" altLang="ja-JP" b="0" i="1" smtClean="0">
                        <a:latin typeface="Cambria Math" panose="02040503050406030204" pitchFamily="18" charset="0"/>
                        <a:ea typeface="メイリオ" panose="020B0604030504040204" pitchFamily="50" charset="-128"/>
                        <a:cs typeface="Times New Roman" panose="02020603050405020304" pitchFamily="18" charset="0"/>
                      </a:rPr>
                      <m:t>𝑓</m:t>
                    </m:r>
                  </m:oMath>
                </a14:m>
                <a:r>
                  <a:rPr lang="en-US" altLang="ja-JP" dirty="0">
                    <a:latin typeface="メイリオ" panose="020B0604030504040204" pitchFamily="50" charset="-128"/>
                    <a:ea typeface="メイリオ" panose="020B0604030504040204" pitchFamily="50" charset="-128"/>
                    <a:cs typeface="メイリオ" panose="020B0604030504040204" pitchFamily="50" charset="-128"/>
                  </a:rPr>
                  <a:t> :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元画像</a:t>
                </a:r>
                <a:endParaRPr lang="en-US" altLang="ja-JP" i="1" dirty="0">
                  <a:latin typeface="メイリオ" panose="020B0604030504040204" pitchFamily="50" charset="-128"/>
                  <a:ea typeface="メイリオ" panose="020B0604030504040204" pitchFamily="50" charset="-128"/>
                  <a:cs typeface="メイリオ" panose="020B0604030504040204" pitchFamily="50" charset="-128"/>
                </a:endParaRPr>
              </a:p>
              <a:p>
                <a14:m>
                  <m:oMath xmlns:m="http://schemas.openxmlformats.org/officeDocument/2006/math">
                    <m:r>
                      <a:rPr lang="en-US" altLang="ja-JP" i="1" smtClean="0">
                        <a:latin typeface="Cambria Math" panose="02040503050406030204" pitchFamily="18" charset="0"/>
                        <a:ea typeface="メイリオ" panose="020B0604030504040204" pitchFamily="50" charset="-128"/>
                        <a:cs typeface="Times New Roman" panose="02020603050405020304" pitchFamily="18" charset="0"/>
                      </a:rPr>
                      <m:t>𝐺</m:t>
                    </m:r>
                  </m:oMath>
                </a14:m>
                <a:r>
                  <a:rPr lang="en-US" altLang="ja-JP" dirty="0">
                    <a:latin typeface="メイリオ" panose="020B0604030504040204" pitchFamily="50" charset="-128"/>
                    <a:ea typeface="メイリオ" panose="020B0604030504040204" pitchFamily="50" charset="-128"/>
                    <a:cs typeface="メイリオ" panose="020B0604030504040204" pitchFamily="50" charset="-128"/>
                  </a:rPr>
                  <a:t> :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劣化画像のフーリエ変換</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14:m>
                  <m:oMath xmlns:m="http://schemas.openxmlformats.org/officeDocument/2006/math">
                    <m:r>
                      <a:rPr lang="en-US" altLang="ja-JP" b="0" i="1" smtClean="0">
                        <a:latin typeface="Cambria Math" panose="02040503050406030204" pitchFamily="18" charset="0"/>
                        <a:ea typeface="メイリオ" panose="020B0604030504040204" pitchFamily="50" charset="-128"/>
                        <a:cs typeface="Times New Roman" panose="02020603050405020304" pitchFamily="18" charset="0"/>
                      </a:rPr>
                      <m:t>𝐻</m:t>
                    </m:r>
                    <m:r>
                      <a:rPr lang="en-US" altLang="ja-JP" i="1">
                        <a:latin typeface="Cambria Math" panose="02040503050406030204" pitchFamily="18" charset="0"/>
                        <a:ea typeface="メイリオ" panose="020B0604030504040204" pitchFamily="50" charset="-128"/>
                        <a:cs typeface="Times New Roman" panose="02020603050405020304" pitchFamily="18" charset="0"/>
                      </a:rPr>
                      <m:t> </m:t>
                    </m:r>
                  </m:oMath>
                </a14:m>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点広がり関数のフーリエ変換</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14:m>
                  <m:oMath xmlns:m="http://schemas.openxmlformats.org/officeDocument/2006/math">
                    <m:sSup>
                      <m:sSupPr>
                        <m:ctrlPr>
                          <a:rPr lang="en-US" altLang="ja-JP" b="0" i="1" smtClean="0">
                            <a:latin typeface="Cambria Math" panose="02040503050406030204" pitchFamily="18" charset="0"/>
                            <a:ea typeface="メイリオ" panose="020B0604030504040204" pitchFamily="50" charset="-128"/>
                            <a:cs typeface="Times New Roman" panose="02020603050405020304" pitchFamily="18" charset="0"/>
                          </a:rPr>
                        </m:ctrlPr>
                      </m:sSupPr>
                      <m:e>
                        <m:r>
                          <a:rPr lang="en-US" altLang="ja-JP" i="1">
                            <a:latin typeface="Cambria Math" panose="02040503050406030204" pitchFamily="18" charset="0"/>
                            <a:ea typeface="メイリオ" panose="020B0604030504040204" pitchFamily="50" charset="-128"/>
                            <a:cs typeface="Times New Roman" panose="02020603050405020304" pitchFamily="18" charset="0"/>
                          </a:rPr>
                          <m:t>𝐻</m:t>
                        </m:r>
                      </m:e>
                      <m:sup>
                        <m:r>
                          <a:rPr lang="en-US" altLang="ja-JP" b="0" i="1" smtClean="0">
                            <a:latin typeface="Cambria Math" panose="02040503050406030204" pitchFamily="18" charset="0"/>
                            <a:ea typeface="メイリオ" panose="020B0604030504040204" pitchFamily="50" charset="-128"/>
                            <a:cs typeface="Times New Roman" panose="02020603050405020304" pitchFamily="18" charset="0"/>
                          </a:rPr>
                          <m:t>∗</m:t>
                        </m:r>
                      </m:sup>
                    </m:sSup>
                  </m:oMath>
                </a14:m>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共役複素数</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7" name="正方形/長方形 6"/>
              <p:cNvSpPr>
                <a:spLocks noRot="1" noChangeAspect="1" noMove="1" noResize="1" noEditPoints="1" noAdjustHandles="1" noChangeArrowheads="1" noChangeShapeType="1" noTextEdit="1"/>
              </p:cNvSpPr>
              <p:nvPr/>
            </p:nvSpPr>
            <p:spPr>
              <a:xfrm>
                <a:off x="500155" y="5657671"/>
                <a:ext cx="3589765" cy="1200329"/>
              </a:xfrm>
              <a:prstGeom prst="rect">
                <a:avLst/>
              </a:prstGeom>
              <a:blipFill rotWithShape="0">
                <a:blip r:embed="rId4"/>
                <a:stretch>
                  <a:fillRect l="-509" t="-1523" r="-1019" b="-8122"/>
                </a:stretch>
              </a:blipFill>
            </p:spPr>
            <p:txBody>
              <a:bodyPr/>
              <a:lstStyle/>
              <a:p>
                <a:r>
                  <a:rPr lang="ja-JP" altLang="en-US">
                    <a:noFill/>
                  </a:rPr>
                  <a:t> </a:t>
                </a:r>
              </a:p>
            </p:txBody>
          </p:sp>
        </mc:Fallback>
      </mc:AlternateContent>
      <p:grpSp>
        <p:nvGrpSpPr>
          <p:cNvPr id="8" name="グループ化 7"/>
          <p:cNvGrpSpPr/>
          <p:nvPr/>
        </p:nvGrpSpPr>
        <p:grpSpPr>
          <a:xfrm>
            <a:off x="5605535" y="3966654"/>
            <a:ext cx="6357865" cy="2297166"/>
            <a:chOff x="-436942" y="1170894"/>
            <a:chExt cx="12305563" cy="4446135"/>
          </a:xfrm>
        </p:grpSpPr>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942" y="1185409"/>
              <a:ext cx="5908827" cy="4431620"/>
            </a:xfrm>
            <a:prstGeom prst="rect">
              <a:avLst/>
            </a:prstGeom>
          </p:spPr>
        </p:pic>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3120" y="1170894"/>
              <a:ext cx="5905501" cy="4429125"/>
            </a:xfrm>
            <a:prstGeom prst="rect">
              <a:avLst/>
            </a:prstGeom>
          </p:spPr>
        </p:pic>
      </p:grpSp>
    </p:spTree>
    <p:extLst>
      <p:ext uri="{BB962C8B-B14F-4D97-AF65-F5344CB8AC3E}">
        <p14:creationId xmlns:p14="http://schemas.microsoft.com/office/powerpoint/2010/main" val="32623840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599" y="181883"/>
            <a:ext cx="11473211" cy="733270"/>
          </a:xfrm>
        </p:spPr>
        <p:txBody>
          <a:bodyPr>
            <a:normAutofit/>
          </a:bodyPr>
          <a:lstStyle/>
          <a:p>
            <a:r>
              <a:rPr lang="ja-JP" altLang="en-US" sz="4000" dirty="0">
                <a:latin typeface="Times New Roman" panose="02020603050405020304" pitchFamily="18" charset="0"/>
                <a:cs typeface="Times New Roman" panose="02020603050405020304" pitchFamily="18" charset="0"/>
              </a:rPr>
              <a:t>点広がり関数 </a:t>
            </a:r>
            <a:r>
              <a:rPr lang="en-US" altLang="ja-JP" sz="4000" i="1" dirty="0">
                <a:latin typeface="Times New Roman" panose="02020603050405020304" pitchFamily="18" charset="0"/>
                <a:cs typeface="Times New Roman" panose="02020603050405020304" pitchFamily="18" charset="0"/>
              </a:rPr>
              <a:t>h </a:t>
            </a:r>
            <a:r>
              <a:rPr lang="ja-JP" altLang="en-US" sz="4000" dirty="0">
                <a:latin typeface="Times New Roman" panose="02020603050405020304" pitchFamily="18" charset="0"/>
                <a:cs typeface="Times New Roman" panose="02020603050405020304" pitchFamily="18" charset="0"/>
              </a:rPr>
              <a:t>のフーリエ変換 </a:t>
            </a:r>
            <a:r>
              <a:rPr lang="en-US" altLang="ja-JP" sz="4000" i="1" dirty="0">
                <a:latin typeface="Times New Roman" panose="02020603050405020304" pitchFamily="18" charset="0"/>
                <a:cs typeface="Times New Roman" panose="02020603050405020304" pitchFamily="18" charset="0"/>
              </a:rPr>
              <a:t>H </a:t>
            </a:r>
            <a:r>
              <a:rPr lang="ja-JP" altLang="en-US" sz="4000" i="1" dirty="0">
                <a:latin typeface="Times New Roman" panose="02020603050405020304" pitchFamily="18" charset="0"/>
                <a:cs typeface="Times New Roman" panose="02020603050405020304" pitchFamily="18" charset="0"/>
              </a:rPr>
              <a:t>について</a:t>
            </a:r>
            <a:endParaRPr kumimoji="1" lang="ja-JP" altLang="en-US" sz="4000" i="1" dirty="0"/>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46</a:t>
            </a:fld>
            <a:endParaRPr lang="ja-JP" altLang="en-US"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8500" y="1079500"/>
            <a:ext cx="2222500" cy="222250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900" y="1092200"/>
            <a:ext cx="2222500" cy="2222500"/>
          </a:xfrm>
          <a:prstGeom prst="rect">
            <a:avLst/>
          </a:prstGeom>
        </p:spPr>
      </p:pic>
      <mc:AlternateContent xmlns:mc="http://schemas.openxmlformats.org/markup-compatibility/2006" xmlns:a14="http://schemas.microsoft.com/office/drawing/2010/main">
        <mc:Choice Requires="a14">
          <p:sp>
            <p:nvSpPr>
              <p:cNvPr id="28" name="正方形/長方形 27"/>
              <p:cNvSpPr/>
              <p:nvPr/>
            </p:nvSpPr>
            <p:spPr>
              <a:xfrm>
                <a:off x="601687" y="1364938"/>
                <a:ext cx="6194645" cy="1506310"/>
              </a:xfrm>
              <a:prstGeom prst="rect">
                <a:avLst/>
              </a:prstGeom>
            </p:spPr>
            <p:txBody>
              <a:bodyPr wrap="none">
                <a:spAutoFit/>
              </a:bodyPr>
              <a:lstStyle/>
              <a:p>
                <a:pPr marL="17100"/>
                <a:r>
                  <a:rPr lang="en-US" altLang="ja-JP" sz="2400" i="1" dirty="0">
                    <a:latin typeface="メイリオ" panose="020B0604030504040204" pitchFamily="50" charset="-128"/>
                    <a:ea typeface="メイリオ" panose="020B0604030504040204" pitchFamily="50" charset="-128"/>
                    <a:cs typeface="メイリオ" panose="020B0604030504040204" pitchFamily="50" charset="-128"/>
                  </a:rPr>
                  <a:t>h</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がガウシアンなら</a:t>
                </a:r>
                <a:r>
                  <a:rPr lang="en-US" altLang="ja-JP" sz="2400" i="1" dirty="0">
                    <a:latin typeface="メイリオ" panose="020B0604030504040204" pitchFamily="50" charset="-128"/>
                    <a:ea typeface="メイリオ" panose="020B0604030504040204" pitchFamily="50" charset="-128"/>
                    <a:cs typeface="メイリオ" panose="020B0604030504040204" pitchFamily="50" charset="-128"/>
                  </a:rPr>
                  <a:t>H</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もガウシアン</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17100"/>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広がりを表す</a:t>
                </a:r>
                <a14:m>
                  <m:oMath xmlns:m="http://schemas.openxmlformats.org/officeDocument/2006/math">
                    <m:r>
                      <a:rPr lang="en-US" altLang="ja-JP" sz="2400" i="1">
                        <a:latin typeface="Cambria Math" panose="02040503050406030204" pitchFamily="18" charset="0"/>
                      </a:rPr>
                      <m:t>𝜎</m:t>
                    </m:r>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は逆数になる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17100"/>
                <a14:m>
                  <m:oMath xmlns:m="http://schemas.openxmlformats.org/officeDocument/2006/math">
                    <m:r>
                      <a:rPr lang="en-US" altLang="ja-JP" sz="2400" b="0" i="1" smtClean="0">
                        <a:latin typeface="Cambria Math" panose="02040503050406030204" pitchFamily="18" charset="0"/>
                      </a:rPr>
                      <m:t>h</m:t>
                    </m:r>
                    <m:d>
                      <m:dPr>
                        <m:ctrlPr>
                          <a:rPr lang="ja-JP" altLang="ja-JP" sz="2400" i="1">
                            <a:latin typeface="Cambria Math" panose="02040503050406030204" pitchFamily="18" charset="0"/>
                          </a:rPr>
                        </m:ctrlPr>
                      </m:dPr>
                      <m:e>
                        <m:r>
                          <a:rPr lang="en-US" altLang="ja-JP" sz="2400" b="0" i="1" smtClean="0">
                            <a:latin typeface="Cambria Math" panose="02040503050406030204" pitchFamily="18" charset="0"/>
                          </a:rPr>
                          <m:t>𝑥</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𝑦</m:t>
                        </m:r>
                      </m:e>
                    </m:d>
                    <m:r>
                      <a:rPr lang="en-US" altLang="ja-JP" sz="2400" i="1">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1</m:t>
                        </m:r>
                      </m:num>
                      <m:den>
                        <m:r>
                          <a:rPr lang="en-US" altLang="ja-JP" sz="2400" i="1">
                            <a:latin typeface="Cambria Math" panose="02040503050406030204" pitchFamily="18" charset="0"/>
                          </a:rPr>
                          <m:t>2</m:t>
                        </m:r>
                        <m:r>
                          <a:rPr lang="en-US" altLang="ja-JP" sz="2400" i="1">
                            <a:latin typeface="Cambria Math" panose="02040503050406030204" pitchFamily="18" charset="0"/>
                          </a:rPr>
                          <m:t>𝜋</m:t>
                        </m:r>
                        <m:sSup>
                          <m:sSupPr>
                            <m:ctrlPr>
                              <a:rPr lang="en-US" altLang="ja-JP" sz="2400" b="0" i="1" smtClean="0">
                                <a:latin typeface="Cambria Math" panose="02040503050406030204" pitchFamily="18" charset="0"/>
                              </a:rPr>
                            </m:ctrlPr>
                          </m:sSupPr>
                          <m:e>
                            <m:r>
                              <a:rPr lang="en-US" altLang="ja-JP" sz="2400" i="1">
                                <a:latin typeface="Cambria Math" panose="02040503050406030204" pitchFamily="18" charset="0"/>
                              </a:rPr>
                              <m:t>𝜎</m:t>
                            </m:r>
                          </m:e>
                          <m:sup>
                            <m:r>
                              <a:rPr lang="en-US" altLang="ja-JP" sz="2400" b="0" i="1" smtClean="0">
                                <a:latin typeface="Cambria Math" panose="02040503050406030204" pitchFamily="18" charset="0"/>
                              </a:rPr>
                              <m:t>2</m:t>
                            </m:r>
                          </m:sup>
                        </m:sSup>
                      </m:den>
                    </m:f>
                    <m:sSup>
                      <m:sSupPr>
                        <m:ctrlPr>
                          <a:rPr lang="ja-JP" altLang="ja-JP" sz="2400" i="1">
                            <a:latin typeface="Cambria Math" panose="02040503050406030204" pitchFamily="18" charset="0"/>
                          </a:rPr>
                        </m:ctrlPr>
                      </m:sSupPr>
                      <m:e>
                        <m:r>
                          <a:rPr lang="en-US" altLang="ja-JP" sz="2400" i="1">
                            <a:latin typeface="Cambria Math" panose="02040503050406030204" pitchFamily="18" charset="0"/>
                          </a:rPr>
                          <m:t>𝑒</m:t>
                        </m:r>
                      </m:e>
                      <m:sup>
                        <m:r>
                          <a:rPr lang="en-US" altLang="ja-JP" sz="2400" i="1">
                            <a:latin typeface="Cambria Math" panose="02040503050406030204" pitchFamily="18" charset="0"/>
                          </a:rPr>
                          <m:t>−</m:t>
                        </m:r>
                        <m:f>
                          <m:fPr>
                            <m:ctrlPr>
                              <a:rPr lang="ja-JP" altLang="ja-JP" sz="2400" i="1">
                                <a:latin typeface="Cambria Math" panose="02040503050406030204" pitchFamily="18" charset="0"/>
                              </a:rPr>
                            </m:ctrlPr>
                          </m:fPr>
                          <m:num>
                            <m:sSup>
                              <m:sSupPr>
                                <m:ctrlPr>
                                  <a:rPr lang="ja-JP" altLang="ja-JP" sz="2400" i="1">
                                    <a:latin typeface="Cambria Math" panose="02040503050406030204" pitchFamily="18" charset="0"/>
                                  </a:rPr>
                                </m:ctrlPr>
                              </m:sSupPr>
                              <m:e>
                                <m:r>
                                  <a:rPr lang="en-US" altLang="ja-JP" sz="2400" b="0" i="1" smtClean="0">
                                    <a:latin typeface="Cambria Math" panose="02040503050406030204" pitchFamily="18" charset="0"/>
                                  </a:rPr>
                                  <m:t>𝑥</m:t>
                                </m:r>
                              </m:e>
                              <m:sup>
                                <m:r>
                                  <a:rPr lang="en-US" altLang="ja-JP" sz="2400" i="1">
                                    <a:latin typeface="Cambria Math" panose="02040503050406030204" pitchFamily="18" charset="0"/>
                                  </a:rPr>
                                  <m:t>2</m:t>
                                </m:r>
                              </m:sup>
                            </m:sSup>
                            <m:r>
                              <a:rPr lang="en-US" altLang="ja-JP" sz="2400" b="0" i="1" smtClean="0">
                                <a:latin typeface="Cambria Math" panose="02040503050406030204" pitchFamily="18" charset="0"/>
                              </a:rPr>
                              <m:t>+</m:t>
                            </m:r>
                            <m:sSup>
                              <m:sSupPr>
                                <m:ctrlPr>
                                  <a:rPr lang="en-US" altLang="ja-JP" sz="2400" b="0" i="1" smtClean="0">
                                    <a:latin typeface="Cambria Math" panose="02040503050406030204" pitchFamily="18" charset="0"/>
                                  </a:rPr>
                                </m:ctrlPr>
                              </m:sSupPr>
                              <m:e>
                                <m:r>
                                  <a:rPr lang="en-US" altLang="ja-JP" sz="2400" b="0" i="1" smtClean="0">
                                    <a:latin typeface="Cambria Math" panose="02040503050406030204" pitchFamily="18" charset="0"/>
                                  </a:rPr>
                                  <m:t>𝑦</m:t>
                                </m:r>
                              </m:e>
                              <m:sup>
                                <m:r>
                                  <a:rPr lang="en-US" altLang="ja-JP" sz="2400" b="0" i="1" smtClean="0">
                                    <a:latin typeface="Cambria Math" panose="02040503050406030204" pitchFamily="18" charset="0"/>
                                  </a:rPr>
                                  <m:t>2</m:t>
                                </m:r>
                              </m:sup>
                            </m:sSup>
                          </m:num>
                          <m:den>
                            <m:sSup>
                              <m:sSupPr>
                                <m:ctrlPr>
                                  <a:rPr lang="ja-JP" altLang="ja-JP" sz="2400" i="1">
                                    <a:latin typeface="Cambria Math" panose="02040503050406030204" pitchFamily="18" charset="0"/>
                                  </a:rPr>
                                </m:ctrlPr>
                              </m:sSupPr>
                              <m:e>
                                <m:r>
                                  <a:rPr lang="en-US" altLang="ja-JP" sz="2400" i="1">
                                    <a:latin typeface="Cambria Math" panose="02040503050406030204" pitchFamily="18" charset="0"/>
                                  </a:rPr>
                                  <m:t>2</m:t>
                                </m:r>
                                <m:r>
                                  <a:rPr lang="en-US" altLang="ja-JP" sz="2400" i="1">
                                    <a:latin typeface="Cambria Math" panose="02040503050406030204" pitchFamily="18" charset="0"/>
                                  </a:rPr>
                                  <m:t>𝜎</m:t>
                                </m:r>
                              </m:e>
                              <m:sup>
                                <m:r>
                                  <a:rPr lang="en-US" altLang="ja-JP" sz="2400" i="1">
                                    <a:latin typeface="Cambria Math" panose="02040503050406030204" pitchFamily="18" charset="0"/>
                                  </a:rPr>
                                  <m:t>2</m:t>
                                </m:r>
                              </m:sup>
                            </m:sSup>
                          </m:den>
                        </m:f>
                        <m:r>
                          <a:rPr lang="en-US" altLang="ja-JP" sz="2400" i="1">
                            <a:latin typeface="Cambria Math" panose="02040503050406030204" pitchFamily="18" charset="0"/>
                          </a:rPr>
                          <m:t> </m:t>
                        </m:r>
                      </m:sup>
                    </m:sSup>
                    <m:r>
                      <a:rPr lang="en-US" altLang="ja-JP" sz="2400">
                        <a:latin typeface="Cambria Math" panose="02040503050406030204" pitchFamily="18" charset="0"/>
                      </a:rPr>
                      <m:t> </m:t>
                    </m:r>
                    <m:r>
                      <a:rPr lang="en-US" altLang="ja-JP" sz="2400" b="0" i="0" smtClean="0">
                        <a:latin typeface="Cambria Math" panose="02040503050406030204" pitchFamily="18" charset="0"/>
                      </a:rPr>
                      <m:t> </m:t>
                    </m:r>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r>
                      <a:rPr lang="en-US" altLang="ja-JP" sz="2400" b="0" i="1" smtClean="0">
                        <a:latin typeface="Cambria Math" panose="02040503050406030204" pitchFamily="18" charset="0"/>
                      </a:rPr>
                      <m:t>𝐻</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𝑢</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𝑣</m:t>
                    </m:r>
                    <m:r>
                      <a:rPr lang="en-US" altLang="ja-JP" sz="2400" b="0" i="1" smtClean="0">
                        <a:latin typeface="Cambria Math" panose="02040503050406030204" pitchFamily="18" charset="0"/>
                      </a:rPr>
                      <m:t>)=</m:t>
                    </m:r>
                    <m:sSup>
                      <m:sSupPr>
                        <m:ctrlPr>
                          <a:rPr lang="ja-JP" altLang="ja-JP" sz="2400" i="1">
                            <a:latin typeface="Cambria Math" panose="02040503050406030204" pitchFamily="18" charset="0"/>
                          </a:rPr>
                        </m:ctrlPr>
                      </m:sSupPr>
                      <m:e>
                        <m:r>
                          <a:rPr lang="en-US" altLang="ja-JP" sz="2400" i="1">
                            <a:latin typeface="Cambria Math" panose="02040503050406030204" pitchFamily="18" charset="0"/>
                          </a:rPr>
                          <m:t>𝑒</m:t>
                        </m:r>
                      </m:e>
                      <m:sup>
                        <m:r>
                          <a:rPr lang="en-US" altLang="ja-JP" sz="2400" i="1">
                            <a:latin typeface="Cambria Math" panose="02040503050406030204" pitchFamily="18" charset="0"/>
                          </a:rPr>
                          <m:t>−</m:t>
                        </m:r>
                        <m:f>
                          <m:fPr>
                            <m:ctrlPr>
                              <a:rPr lang="ja-JP" altLang="ja-JP" sz="2400" i="1">
                                <a:latin typeface="Cambria Math" panose="02040503050406030204" pitchFamily="18" charset="0"/>
                              </a:rPr>
                            </m:ctrlPr>
                          </m:fPr>
                          <m:num>
                            <m:d>
                              <m:dPr>
                                <m:ctrlPr>
                                  <a:rPr lang="en-US" altLang="ja-JP" sz="2400" b="0" i="1" smtClean="0">
                                    <a:latin typeface="Cambria Math" panose="02040503050406030204" pitchFamily="18" charset="0"/>
                                  </a:rPr>
                                </m:ctrlPr>
                              </m:dPr>
                              <m:e>
                                <m:sSup>
                                  <m:sSupPr>
                                    <m:ctrlPr>
                                      <a:rPr lang="ja-JP" altLang="ja-JP" sz="2400" i="1">
                                        <a:latin typeface="Cambria Math" panose="02040503050406030204" pitchFamily="18" charset="0"/>
                                      </a:rPr>
                                    </m:ctrlPr>
                                  </m:sSupPr>
                                  <m:e>
                                    <m:r>
                                      <a:rPr lang="en-US" altLang="ja-JP" sz="2400" i="1">
                                        <a:latin typeface="Cambria Math" panose="02040503050406030204" pitchFamily="18" charset="0"/>
                                      </a:rPr>
                                      <m:t>𝑢</m:t>
                                    </m:r>
                                  </m:e>
                                  <m:sup>
                                    <m:r>
                                      <a:rPr lang="en-US" altLang="ja-JP" sz="2400" i="1">
                                        <a:latin typeface="Cambria Math" panose="02040503050406030204" pitchFamily="18" charset="0"/>
                                      </a:rPr>
                                      <m:t>2</m:t>
                                    </m:r>
                                  </m:sup>
                                </m:sSup>
                                <m:r>
                                  <a:rPr lang="en-US" altLang="ja-JP" sz="2400" i="1">
                                    <a:latin typeface="Cambria Math" panose="02040503050406030204" pitchFamily="18" charset="0"/>
                                  </a:rPr>
                                  <m:t>+</m:t>
                                </m:r>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𝑣</m:t>
                                    </m:r>
                                  </m:e>
                                  <m:sup>
                                    <m:r>
                                      <a:rPr lang="en-US" altLang="ja-JP" sz="2400" i="1">
                                        <a:latin typeface="Cambria Math" panose="02040503050406030204" pitchFamily="18" charset="0"/>
                                      </a:rPr>
                                      <m:t>2</m:t>
                                    </m:r>
                                  </m:sup>
                                </m:sSup>
                              </m:e>
                            </m:d>
                            <m:sSup>
                              <m:sSupPr>
                                <m:ctrlPr>
                                  <a:rPr lang="ja-JP" altLang="ja-JP" sz="2400" i="1">
                                    <a:latin typeface="Cambria Math" panose="02040503050406030204" pitchFamily="18" charset="0"/>
                                  </a:rPr>
                                </m:ctrlPr>
                              </m:sSupPr>
                              <m:e>
                                <m:r>
                                  <a:rPr lang="en-US" altLang="ja-JP" sz="2400" i="1">
                                    <a:latin typeface="Cambria Math" panose="02040503050406030204" pitchFamily="18" charset="0"/>
                                  </a:rPr>
                                  <m:t>𝜎</m:t>
                                </m:r>
                              </m:e>
                              <m:sup>
                                <m:r>
                                  <a:rPr lang="en-US" altLang="ja-JP" sz="2400" i="1">
                                    <a:latin typeface="Cambria Math" panose="02040503050406030204" pitchFamily="18" charset="0"/>
                                  </a:rPr>
                                  <m:t>2</m:t>
                                </m:r>
                              </m:sup>
                            </m:sSup>
                          </m:num>
                          <m:den>
                            <m:r>
                              <a:rPr lang="en-US" altLang="ja-JP" sz="2400">
                                <a:latin typeface="Cambria Math" panose="02040503050406030204" pitchFamily="18" charset="0"/>
                              </a:rPr>
                              <m:t>2</m:t>
                            </m:r>
                          </m:den>
                        </m:f>
                      </m:sup>
                    </m:sSup>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p>
            </p:txBody>
          </p:sp>
        </mc:Choice>
        <mc:Fallback xmlns="">
          <p:sp>
            <p:nvSpPr>
              <p:cNvPr id="28" name="正方形/長方形 27"/>
              <p:cNvSpPr>
                <a:spLocks noRot="1" noChangeAspect="1" noMove="1" noResize="1" noEditPoints="1" noAdjustHandles="1" noChangeArrowheads="1" noChangeShapeType="1" noTextEdit="1"/>
              </p:cNvSpPr>
              <p:nvPr/>
            </p:nvSpPr>
            <p:spPr>
              <a:xfrm>
                <a:off x="601687" y="1364938"/>
                <a:ext cx="6194645" cy="1506310"/>
              </a:xfrm>
              <a:prstGeom prst="rect">
                <a:avLst/>
              </a:prstGeom>
              <a:blipFill rotWithShape="0">
                <a:blip r:embed="rId5"/>
                <a:stretch>
                  <a:fillRect l="-1280" t="-32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p:cNvSpPr/>
              <p:nvPr/>
            </p:nvSpPr>
            <p:spPr>
              <a:xfrm>
                <a:off x="7125813" y="2876034"/>
                <a:ext cx="912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smtClean="0">
                          <a:solidFill>
                            <a:schemeClr val="bg1"/>
                          </a:solidFill>
                          <a:latin typeface="Cambria Math" panose="02040503050406030204" pitchFamily="18" charset="0"/>
                        </a:rPr>
                        <m:t>h</m:t>
                      </m:r>
                      <m:d>
                        <m:dPr>
                          <m:ctrlPr>
                            <a:rPr lang="ja-JP" altLang="ja-JP" i="1">
                              <a:solidFill>
                                <a:schemeClr val="bg1"/>
                              </a:solidFill>
                              <a:latin typeface="Cambria Math" panose="02040503050406030204" pitchFamily="18" charset="0"/>
                            </a:rPr>
                          </m:ctrlPr>
                        </m:dPr>
                        <m:e>
                          <m:r>
                            <a:rPr lang="en-US" altLang="ja-JP" i="1">
                              <a:solidFill>
                                <a:schemeClr val="bg1"/>
                              </a:solidFill>
                              <a:latin typeface="Cambria Math" panose="02040503050406030204" pitchFamily="18" charset="0"/>
                            </a:rPr>
                            <m:t>𝑥</m:t>
                          </m:r>
                          <m:r>
                            <a:rPr lang="en-US" altLang="ja-JP" i="1">
                              <a:solidFill>
                                <a:schemeClr val="bg1"/>
                              </a:solidFill>
                              <a:latin typeface="Cambria Math" panose="02040503050406030204" pitchFamily="18" charset="0"/>
                            </a:rPr>
                            <m:t>,</m:t>
                          </m:r>
                          <m:r>
                            <a:rPr lang="en-US" altLang="ja-JP" i="1">
                              <a:solidFill>
                                <a:schemeClr val="bg1"/>
                              </a:solidFill>
                              <a:latin typeface="Cambria Math" panose="02040503050406030204" pitchFamily="18" charset="0"/>
                            </a:rPr>
                            <m:t>𝑦</m:t>
                          </m:r>
                        </m:e>
                      </m:d>
                    </m:oMath>
                  </m:oMathPara>
                </a14:m>
                <a:endParaRPr lang="ja-JP" altLang="en-US" dirty="0">
                  <a:solidFill>
                    <a:schemeClr val="bg1"/>
                  </a:solidFill>
                </a:endParaRPr>
              </a:p>
            </p:txBody>
          </p:sp>
        </mc:Choice>
        <mc:Fallback xmlns="">
          <p:sp>
            <p:nvSpPr>
              <p:cNvPr id="7" name="正方形/長方形 6"/>
              <p:cNvSpPr>
                <a:spLocks noRot="1" noChangeAspect="1" noMove="1" noResize="1" noEditPoints="1" noAdjustHandles="1" noChangeArrowheads="1" noChangeShapeType="1" noTextEdit="1"/>
              </p:cNvSpPr>
              <p:nvPr/>
            </p:nvSpPr>
            <p:spPr>
              <a:xfrm>
                <a:off x="7125813" y="2876034"/>
                <a:ext cx="912173" cy="369332"/>
              </a:xfrm>
              <a:prstGeom prst="rect">
                <a:avLst/>
              </a:prstGeom>
              <a:blipFill rotWithShape="0">
                <a:blip r:embed="rId6"/>
                <a:stretch>
                  <a:fillRect b="-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p:cNvSpPr/>
              <p:nvPr/>
            </p:nvSpPr>
            <p:spPr>
              <a:xfrm>
                <a:off x="9585684" y="2876034"/>
                <a:ext cx="9621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smtClean="0">
                          <a:solidFill>
                            <a:schemeClr val="bg1"/>
                          </a:solidFill>
                          <a:latin typeface="Cambria Math" panose="02040503050406030204" pitchFamily="18" charset="0"/>
                        </a:rPr>
                        <m:t>𝐻</m:t>
                      </m:r>
                      <m:r>
                        <a:rPr lang="en-US" altLang="ja-JP" i="1" smtClean="0">
                          <a:solidFill>
                            <a:schemeClr val="bg1"/>
                          </a:solidFill>
                          <a:latin typeface="Cambria Math" panose="02040503050406030204" pitchFamily="18" charset="0"/>
                        </a:rPr>
                        <m:t>(</m:t>
                      </m:r>
                      <m:r>
                        <a:rPr lang="en-US" altLang="ja-JP" i="1" smtClean="0">
                          <a:solidFill>
                            <a:schemeClr val="bg1"/>
                          </a:solidFill>
                          <a:latin typeface="Cambria Math" panose="02040503050406030204" pitchFamily="18" charset="0"/>
                        </a:rPr>
                        <m:t>𝑢</m:t>
                      </m:r>
                      <m:r>
                        <a:rPr lang="en-US" altLang="ja-JP" i="1" smtClean="0">
                          <a:solidFill>
                            <a:schemeClr val="bg1"/>
                          </a:solidFill>
                          <a:latin typeface="Cambria Math" panose="02040503050406030204" pitchFamily="18" charset="0"/>
                        </a:rPr>
                        <m:t>,</m:t>
                      </m:r>
                      <m:r>
                        <a:rPr lang="en-US" altLang="ja-JP" i="1" smtClean="0">
                          <a:solidFill>
                            <a:schemeClr val="bg1"/>
                          </a:solidFill>
                          <a:latin typeface="Cambria Math" panose="02040503050406030204" pitchFamily="18" charset="0"/>
                        </a:rPr>
                        <m:t>𝑣</m:t>
                      </m:r>
                      <m:r>
                        <a:rPr lang="en-US" altLang="ja-JP" i="1" smtClean="0">
                          <a:solidFill>
                            <a:schemeClr val="bg1"/>
                          </a:solidFill>
                          <a:latin typeface="Cambria Math" panose="02040503050406030204" pitchFamily="18" charset="0"/>
                        </a:rPr>
                        <m:t>)</m:t>
                      </m:r>
                    </m:oMath>
                  </m:oMathPara>
                </a14:m>
                <a:endParaRPr lang="ja-JP" altLang="en-US" dirty="0">
                  <a:solidFill>
                    <a:schemeClr val="bg1"/>
                  </a:solidFill>
                </a:endParaRPr>
              </a:p>
            </p:txBody>
          </p:sp>
        </mc:Choice>
        <mc:Fallback xmlns="">
          <p:sp>
            <p:nvSpPr>
              <p:cNvPr id="8" name="正方形/長方形 7"/>
              <p:cNvSpPr>
                <a:spLocks noRot="1" noChangeAspect="1" noMove="1" noResize="1" noEditPoints="1" noAdjustHandles="1" noChangeArrowheads="1" noChangeShapeType="1" noTextEdit="1"/>
              </p:cNvSpPr>
              <p:nvPr/>
            </p:nvSpPr>
            <p:spPr>
              <a:xfrm>
                <a:off x="9585684" y="2876034"/>
                <a:ext cx="962186" cy="369332"/>
              </a:xfrm>
              <a:prstGeom prst="rect">
                <a:avLst/>
              </a:prstGeom>
              <a:blipFill rotWithShape="0">
                <a:blip r:embed="rId7"/>
                <a:stretch>
                  <a:fillRect b="-1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正方形/長方形 40"/>
              <p:cNvSpPr/>
              <p:nvPr/>
            </p:nvSpPr>
            <p:spPr>
              <a:xfrm>
                <a:off x="601687" y="3727138"/>
                <a:ext cx="6379888" cy="1653081"/>
              </a:xfrm>
              <a:prstGeom prst="rect">
                <a:avLst/>
              </a:prstGeom>
            </p:spPr>
            <p:txBody>
              <a:bodyPr wrap="none">
                <a:spAutoFit/>
              </a:bodyPr>
              <a:lstStyle/>
              <a:p>
                <a:pPr marL="17100"/>
                <a:r>
                  <a:rPr lang="en-US" altLang="ja-JP" sz="2400" i="1" dirty="0">
                    <a:latin typeface="メイリオ" panose="020B0604030504040204" pitchFamily="50" charset="-128"/>
                    <a:ea typeface="メイリオ" panose="020B0604030504040204" pitchFamily="50" charset="-128"/>
                    <a:cs typeface="メイリオ" panose="020B0604030504040204" pitchFamily="50" charset="-128"/>
                  </a:rPr>
                  <a:t>h</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が線分形なら</a:t>
                </a:r>
                <a:r>
                  <a:rPr lang="en-US" altLang="ja-JP" sz="2400" i="1" dirty="0">
                    <a:latin typeface="メイリオ" panose="020B0604030504040204" pitchFamily="50" charset="-128"/>
                    <a:ea typeface="メイリオ" panose="020B0604030504040204" pitchFamily="50" charset="-128"/>
                    <a:cs typeface="メイリオ" panose="020B0604030504040204" pitchFamily="50" charset="-128"/>
                  </a:rPr>
                  <a:t>H</a:t>
                </a:r>
                <a:r>
                  <a:rPr lang="ja-JP" altLang="en-US" sz="2400" i="1" dirty="0">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2400" dirty="0" err="1">
                    <a:latin typeface="メイリオ" panose="020B0604030504040204" pitchFamily="50" charset="-128"/>
                    <a:ea typeface="メイリオ" panose="020B0604030504040204" pitchFamily="50" charset="-128"/>
                    <a:cs typeface="メイリオ" panose="020B0604030504040204" pitchFamily="50" charset="-128"/>
                  </a:rPr>
                  <a:t>sinc</a:t>
                </a:r>
                <a:r>
                  <a:rPr lang="ja-JP" altLang="en-US" sz="2400" i="1" dirty="0">
                    <a:latin typeface="メイリオ" panose="020B0604030504040204" pitchFamily="50" charset="-128"/>
                    <a:ea typeface="メイリオ" panose="020B0604030504040204" pitchFamily="50" charset="-128"/>
                    <a:cs typeface="メイリオ" panose="020B0604030504040204" pitchFamily="50" charset="-128"/>
                  </a:rPr>
                  <a:t>関数に</a:t>
                </a:r>
                <a:endParaRPr lang="en-US" altLang="ja-JP" sz="2400" i="1" dirty="0">
                  <a:latin typeface="メイリオ" panose="020B0604030504040204" pitchFamily="50" charset="-128"/>
                  <a:ea typeface="メイリオ" panose="020B0604030504040204" pitchFamily="50" charset="-128"/>
                  <a:cs typeface="メイリオ" panose="020B0604030504040204" pitchFamily="50" charset="-128"/>
                </a:endParaRPr>
              </a:p>
              <a:p>
                <a:pPr marL="17100"/>
                <a14:m>
                  <m:oMath xmlns:m="http://schemas.openxmlformats.org/officeDocument/2006/math">
                    <m:r>
                      <a:rPr lang="en-US" altLang="ja-JP" b="0" i="1" smtClean="0">
                        <a:latin typeface="Cambria Math" panose="02040503050406030204" pitchFamily="18" charset="0"/>
                      </a:rPr>
                      <m:t>h</m:t>
                    </m:r>
                    <m:d>
                      <m:dPr>
                        <m:ctrlPr>
                          <a:rPr lang="ja-JP" altLang="ja-JP" i="1">
                            <a:latin typeface="Cambria Math" panose="02040503050406030204" pitchFamily="18" charset="0"/>
                          </a:rPr>
                        </m:ctrlPr>
                      </m:dPr>
                      <m:e>
                        <m:r>
                          <a:rPr lang="en-US" altLang="ja-JP" b="0" i="1" smtClean="0">
                            <a:latin typeface="Cambria Math" panose="02040503050406030204" pitchFamily="18" charset="0"/>
                          </a:rPr>
                          <m:t>𝑥</m:t>
                        </m:r>
                        <m:r>
                          <a:rPr lang="en-US" altLang="ja-JP" b="0" i="1" smtClean="0">
                            <a:latin typeface="Cambria Math" panose="02040503050406030204" pitchFamily="18" charset="0"/>
                          </a:rPr>
                          <m:t>,</m:t>
                        </m:r>
                        <m:r>
                          <a:rPr lang="en-US" altLang="ja-JP" b="0" i="1" smtClean="0">
                            <a:latin typeface="Cambria Math" panose="02040503050406030204" pitchFamily="18" charset="0"/>
                          </a:rPr>
                          <m:t>𝑦</m:t>
                        </m:r>
                      </m:e>
                    </m:d>
                    <m:r>
                      <a:rPr lang="en-US" altLang="ja-JP" i="1">
                        <a:latin typeface="Cambria Math" panose="02040503050406030204" pitchFamily="18" charset="0"/>
                      </a:rPr>
                      <m:t>=</m:t>
                    </m:r>
                    <m:d>
                      <m:dPr>
                        <m:begChr m:val="{"/>
                        <m:endChr m:val=""/>
                        <m:ctrlPr>
                          <a:rPr lang="en-US" altLang="ja-JP" i="1" smtClean="0">
                            <a:latin typeface="Cambria Math" panose="02040503050406030204" pitchFamily="18" charset="0"/>
                          </a:rPr>
                        </m:ctrlPr>
                      </m:dPr>
                      <m:e>
                        <m:m>
                          <m:mPr>
                            <m:mcs>
                              <m:mc>
                                <m:mcPr>
                                  <m:count m:val="2"/>
                                  <m:mcJc m:val="center"/>
                                </m:mcPr>
                              </m:mc>
                            </m:mcs>
                            <m:ctrlPr>
                              <a:rPr lang="en-US" altLang="ja-JP" i="1" smtClean="0">
                                <a:latin typeface="Cambria Math" panose="02040503050406030204" pitchFamily="18" charset="0"/>
                              </a:rPr>
                            </m:ctrlPr>
                          </m:mPr>
                          <m:mr>
                            <m:e>
                              <m:f>
                                <m:fPr>
                                  <m:ctrlPr>
                                    <a:rPr lang="en-US" altLang="ja-JP" b="0" i="1" smtClean="0">
                                      <a:latin typeface="Cambria Math" panose="02040503050406030204" pitchFamily="18" charset="0"/>
                                    </a:rPr>
                                  </m:ctrlPr>
                                </m:fPr>
                                <m:num>
                                  <m:r>
                                    <m:rPr>
                                      <m:brk m:alnAt="7"/>
                                    </m:rPr>
                                    <a:rPr lang="en-US" altLang="ja-JP" b="0" i="1" smtClean="0">
                                      <a:latin typeface="Cambria Math" panose="02040503050406030204" pitchFamily="18" charset="0"/>
                                    </a:rPr>
                                    <m:t>1</m:t>
                                  </m:r>
                                </m:num>
                                <m:den>
                                  <m:r>
                                    <a:rPr lang="en-US" altLang="ja-JP" b="0" i="1" smtClean="0">
                                      <a:latin typeface="Cambria Math" panose="02040503050406030204" pitchFamily="18" charset="0"/>
                                    </a:rPr>
                                    <m:t>2</m:t>
                                  </m:r>
                                  <m:r>
                                    <m:rPr>
                                      <m:brk m:alnAt="7"/>
                                    </m:rPr>
                                    <a:rPr lang="en-US" altLang="ja-JP" b="0" i="1" smtClean="0">
                                      <a:latin typeface="Cambria Math" panose="02040503050406030204" pitchFamily="18" charset="0"/>
                                    </a:rPr>
                                    <m:t>𝑊</m:t>
                                  </m:r>
                                </m:den>
                              </m:f>
                            </m:e>
                            <m:e>
                              <m:r>
                                <a:rPr lang="en-US" altLang="ja-JP" b="0" i="1" smtClean="0">
                                  <a:latin typeface="Cambria Math" panose="02040503050406030204" pitchFamily="18" charset="0"/>
                                </a:rPr>
                                <m:t>𝑖𝑓</m:t>
                              </m:r>
                              <m:r>
                                <a:rPr lang="en-US" altLang="ja-JP" b="0" i="1" smtClean="0">
                                  <a:latin typeface="Cambria Math" panose="02040503050406030204" pitchFamily="18" charset="0"/>
                                </a:rPr>
                                <m:t> </m:t>
                              </m:r>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𝑥</m:t>
                                  </m:r>
                                  <m:func>
                                    <m:funcPr>
                                      <m:ctrlPr>
                                        <a:rPr lang="en-US" altLang="ja-JP" b="0" i="1" smtClean="0">
                                          <a:latin typeface="Cambria Math" panose="02040503050406030204" pitchFamily="18" charset="0"/>
                                        </a:rPr>
                                      </m:ctrlPr>
                                    </m:funcPr>
                                    <m:fName>
                                      <m:r>
                                        <m:rPr>
                                          <m:sty m:val="p"/>
                                        </m:rPr>
                                        <a:rPr lang="en-US" altLang="ja-JP" b="0" i="0" smtClean="0">
                                          <a:latin typeface="Cambria Math" panose="02040503050406030204" pitchFamily="18" charset="0"/>
                                        </a:rPr>
                                        <m:t>cos</m:t>
                                      </m:r>
                                    </m:fName>
                                    <m:e>
                                      <m:r>
                                        <a:rPr lang="en-US" altLang="ja-JP" i="1">
                                          <a:latin typeface="Cambria Math" panose="02040503050406030204" pitchFamily="18" charset="0"/>
                                        </a:rPr>
                                        <m:t>𝜃</m:t>
                                      </m:r>
                                    </m:e>
                                  </m:func>
                                  <m:r>
                                    <a:rPr lang="en-US" altLang="ja-JP" b="0" i="1" smtClean="0">
                                      <a:latin typeface="Cambria Math" panose="02040503050406030204" pitchFamily="18" charset="0"/>
                                    </a:rPr>
                                    <m:t>+</m:t>
                                  </m:r>
                                  <m:r>
                                    <a:rPr lang="en-US" altLang="ja-JP" b="0" i="1" smtClean="0">
                                      <a:latin typeface="Cambria Math" panose="02040503050406030204" pitchFamily="18" charset="0"/>
                                    </a:rPr>
                                    <m:t>𝑦</m:t>
                                  </m:r>
                                  <m:func>
                                    <m:funcPr>
                                      <m:ctrlPr>
                                        <a:rPr lang="en-US" altLang="ja-JP" i="1">
                                          <a:latin typeface="Cambria Math" panose="02040503050406030204" pitchFamily="18" charset="0"/>
                                        </a:rPr>
                                      </m:ctrlPr>
                                    </m:funcPr>
                                    <m:fName>
                                      <m:r>
                                        <m:rPr>
                                          <m:sty m:val="p"/>
                                        </m:rPr>
                                        <a:rPr lang="en-US" altLang="ja-JP" b="0" i="0" smtClean="0">
                                          <a:latin typeface="Cambria Math" panose="02040503050406030204" pitchFamily="18" charset="0"/>
                                        </a:rPr>
                                        <m:t>sin</m:t>
                                      </m:r>
                                    </m:fName>
                                    <m:e>
                                      <m:r>
                                        <a:rPr lang="en-US" altLang="ja-JP" i="1">
                                          <a:latin typeface="Cambria Math" panose="02040503050406030204" pitchFamily="18" charset="0"/>
                                        </a:rPr>
                                        <m:t>𝜃</m:t>
                                      </m:r>
                                    </m:e>
                                  </m:func>
                                </m:e>
                              </m:d>
                              <m:r>
                                <a:rPr lang="en-US" altLang="ja-JP" b="0" i="1" smtClean="0">
                                  <a:latin typeface="Cambria Math" panose="02040503050406030204" pitchFamily="18" charset="0"/>
                                </a:rPr>
                                <m:t>≤</m:t>
                              </m:r>
                              <m:r>
                                <a:rPr lang="en-US" altLang="ja-JP" i="1">
                                  <a:latin typeface="Cambria Math" panose="02040503050406030204" pitchFamily="18" charset="0"/>
                                </a:rPr>
                                <m:t>𝑤</m:t>
                              </m:r>
                              <m:r>
                                <a:rPr lang="en-US" altLang="ja-JP" b="0" i="1" smtClean="0">
                                  <a:latin typeface="Cambria Math" panose="02040503050406030204" pitchFamily="18" charset="0"/>
                                </a:rPr>
                                <m:t> &amp; </m:t>
                              </m:r>
                              <m:r>
                                <a:rPr lang="en-US" altLang="ja-JP" i="1">
                                  <a:latin typeface="Cambria Math" panose="02040503050406030204" pitchFamily="18" charset="0"/>
                                </a:rPr>
                                <m:t>𝑥</m:t>
                              </m:r>
                              <m:func>
                                <m:funcPr>
                                  <m:ctrlPr>
                                    <a:rPr lang="en-US" altLang="ja-JP" i="1">
                                      <a:latin typeface="Cambria Math" panose="02040503050406030204" pitchFamily="18" charset="0"/>
                                    </a:rPr>
                                  </m:ctrlPr>
                                </m:funcPr>
                                <m:fName>
                                  <m:r>
                                    <m:rPr>
                                      <m:sty m:val="p"/>
                                    </m:rPr>
                                    <a:rPr lang="en-US" altLang="ja-JP" b="0" i="0" smtClean="0">
                                      <a:latin typeface="Cambria Math" panose="02040503050406030204" pitchFamily="18" charset="0"/>
                                    </a:rPr>
                                    <m:t>sin</m:t>
                                  </m:r>
                                </m:fName>
                                <m:e>
                                  <m:r>
                                    <a:rPr lang="en-US" altLang="ja-JP" i="1">
                                      <a:latin typeface="Cambria Math" panose="02040503050406030204" pitchFamily="18" charset="0"/>
                                    </a:rPr>
                                    <m:t>𝜃</m:t>
                                  </m:r>
                                </m:e>
                              </m:func>
                              <m:r>
                                <a:rPr lang="en-US" altLang="ja-JP" b="0" i="1" smtClean="0">
                                  <a:latin typeface="Cambria Math" panose="02040503050406030204" pitchFamily="18" charset="0"/>
                                </a:rPr>
                                <m:t>=</m:t>
                              </m:r>
                              <m:r>
                                <a:rPr lang="en-US" altLang="ja-JP" i="1">
                                  <a:latin typeface="Cambria Math" panose="02040503050406030204" pitchFamily="18" charset="0"/>
                                </a:rPr>
                                <m:t>𝑦</m:t>
                              </m:r>
                              <m:func>
                                <m:funcPr>
                                  <m:ctrlPr>
                                    <a:rPr lang="en-US" altLang="ja-JP" i="1">
                                      <a:latin typeface="Cambria Math" panose="02040503050406030204" pitchFamily="18" charset="0"/>
                                    </a:rPr>
                                  </m:ctrlPr>
                                </m:funcPr>
                                <m:fName>
                                  <m:r>
                                    <m:rPr>
                                      <m:sty m:val="p"/>
                                    </m:rPr>
                                    <a:rPr lang="en-US" altLang="ja-JP" b="0" i="0" smtClean="0">
                                      <a:latin typeface="Cambria Math" panose="02040503050406030204" pitchFamily="18" charset="0"/>
                                    </a:rPr>
                                    <m:t>cos</m:t>
                                  </m:r>
                                </m:fName>
                                <m:e>
                                  <m:r>
                                    <a:rPr lang="en-US" altLang="ja-JP" i="1">
                                      <a:latin typeface="Cambria Math" panose="02040503050406030204" pitchFamily="18" charset="0"/>
                                    </a:rPr>
                                    <m:t>𝜃</m:t>
                                  </m:r>
                                </m:e>
                              </m:func>
                            </m:e>
                          </m:mr>
                          <m:mr>
                            <m:e>
                              <m:r>
                                <a:rPr lang="en-US" altLang="ja-JP" b="0" i="1" smtClean="0">
                                  <a:latin typeface="Cambria Math" panose="02040503050406030204" pitchFamily="18" charset="0"/>
                                </a:rPr>
                                <m:t>0</m:t>
                              </m:r>
                            </m:e>
                            <m:e>
                              <m:r>
                                <a:rPr lang="en-US" altLang="ja-JP" b="0" i="1" smtClean="0">
                                  <a:latin typeface="Cambria Math" panose="02040503050406030204" pitchFamily="18" charset="0"/>
                                </a:rPr>
                                <m:t>𝑜𝑡h𝑒𝑟𝑤𝑖𝑠𝑒</m:t>
                              </m:r>
                            </m:e>
                          </m:mr>
                        </m:m>
                      </m:e>
                    </m:d>
                    <m:r>
                      <a:rPr lang="en-US" altLang="ja-JP">
                        <a:latin typeface="Cambria Math" panose="02040503050406030204" pitchFamily="18" charset="0"/>
                      </a:rPr>
                      <m:t> </m:t>
                    </m:r>
                  </m:oMath>
                </a14:m>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7100"/>
                <a14:m>
                  <m:oMath xmlns:m="http://schemas.openxmlformats.org/officeDocument/2006/math">
                    <m:r>
                      <a:rPr lang="en-US" altLang="ja-JP" b="0" i="1" smtClean="0">
                        <a:latin typeface="Cambria Math" panose="02040503050406030204" pitchFamily="18" charset="0"/>
                      </a:rPr>
                      <m:t>𝐻</m:t>
                    </m:r>
                    <m:r>
                      <a:rPr lang="en-US" altLang="ja-JP" b="0" i="1" smtClean="0">
                        <a:latin typeface="Cambria Math" panose="02040503050406030204" pitchFamily="18" charset="0"/>
                      </a:rPr>
                      <m:t>(</m:t>
                    </m:r>
                    <m:r>
                      <a:rPr lang="en-US" altLang="ja-JP" b="0" i="1" smtClean="0">
                        <a:latin typeface="Cambria Math" panose="02040503050406030204" pitchFamily="18" charset="0"/>
                      </a:rPr>
                      <m:t>𝑢</m:t>
                    </m:r>
                    <m:r>
                      <a:rPr lang="en-US" altLang="ja-JP" b="0" i="1" smtClean="0">
                        <a:latin typeface="Cambria Math" panose="02040503050406030204" pitchFamily="18" charset="0"/>
                      </a:rPr>
                      <m:t>,</m:t>
                    </m:r>
                    <m:r>
                      <a:rPr lang="en-US" altLang="ja-JP" b="0" i="1" smtClean="0">
                        <a:latin typeface="Cambria Math" panose="02040503050406030204" pitchFamily="18" charset="0"/>
                      </a:rPr>
                      <m:t>𝑣</m:t>
                    </m:r>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func>
                          <m:funcPr>
                            <m:ctrlPr>
                              <a:rPr lang="en-US" altLang="ja-JP" b="0" i="1" smtClean="0">
                                <a:latin typeface="Cambria Math" panose="02040503050406030204" pitchFamily="18" charset="0"/>
                              </a:rPr>
                            </m:ctrlPr>
                          </m:funcPr>
                          <m:fName>
                            <m:r>
                              <m:rPr>
                                <m:sty m:val="p"/>
                              </m:rPr>
                              <a:rPr lang="en-US" altLang="ja-JP" i="0" smtClean="0">
                                <a:latin typeface="Cambria Math" panose="02040503050406030204" pitchFamily="18" charset="0"/>
                              </a:rPr>
                              <m:t>sin</m:t>
                            </m:r>
                          </m:fName>
                          <m:e>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𝑤</m:t>
                                </m:r>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𝑢</m:t>
                                    </m:r>
                                    <m:func>
                                      <m:funcPr>
                                        <m:ctrlPr>
                                          <a:rPr lang="en-US" altLang="ja-JP" b="0" i="1" smtClean="0">
                                            <a:latin typeface="Cambria Math" panose="02040503050406030204" pitchFamily="18" charset="0"/>
                                          </a:rPr>
                                        </m:ctrlPr>
                                      </m:funcPr>
                                      <m:fName>
                                        <m:r>
                                          <m:rPr>
                                            <m:sty m:val="p"/>
                                          </m:rPr>
                                          <a:rPr lang="en-US" altLang="ja-JP" b="0" i="0" smtClean="0">
                                            <a:latin typeface="Cambria Math" panose="02040503050406030204" pitchFamily="18" charset="0"/>
                                          </a:rPr>
                                          <m:t>cos</m:t>
                                        </m:r>
                                      </m:fName>
                                      <m:e>
                                        <m:r>
                                          <a:rPr lang="en-US" altLang="ja-JP" b="0" i="1" smtClean="0">
                                            <a:latin typeface="Cambria Math" panose="02040503050406030204" pitchFamily="18" charset="0"/>
                                          </a:rPr>
                                          <m:t>𝜃</m:t>
                                        </m:r>
                                        <m:r>
                                          <a:rPr lang="en-US" altLang="ja-JP" b="0" i="1" smtClean="0">
                                            <a:latin typeface="Cambria Math" panose="02040503050406030204" pitchFamily="18" charset="0"/>
                                          </a:rPr>
                                          <m:t>+</m:t>
                                        </m:r>
                                        <m:r>
                                          <a:rPr lang="en-US" altLang="ja-JP" b="0" i="1" smtClean="0">
                                            <a:latin typeface="Cambria Math" panose="02040503050406030204" pitchFamily="18" charset="0"/>
                                          </a:rPr>
                                          <m:t>𝑣</m:t>
                                        </m:r>
                                        <m:func>
                                          <m:funcPr>
                                            <m:ctrlPr>
                                              <a:rPr lang="en-US" altLang="ja-JP" b="0" i="1" smtClean="0">
                                                <a:latin typeface="Cambria Math" panose="02040503050406030204" pitchFamily="18" charset="0"/>
                                              </a:rPr>
                                            </m:ctrlPr>
                                          </m:funcPr>
                                          <m:fName>
                                            <m:r>
                                              <m:rPr>
                                                <m:sty m:val="p"/>
                                              </m:rPr>
                                              <a:rPr lang="en-US" altLang="ja-JP" b="0" i="0" smtClean="0">
                                                <a:latin typeface="Cambria Math" panose="02040503050406030204" pitchFamily="18" charset="0"/>
                                              </a:rPr>
                                              <m:t>sin</m:t>
                                            </m:r>
                                          </m:fName>
                                          <m:e>
                                            <m:r>
                                              <a:rPr lang="en-US" altLang="ja-JP" b="0" i="1" smtClean="0">
                                                <a:latin typeface="Cambria Math" panose="02040503050406030204" pitchFamily="18" charset="0"/>
                                              </a:rPr>
                                              <m:t>𝜃</m:t>
                                            </m:r>
                                          </m:e>
                                        </m:func>
                                      </m:e>
                                    </m:func>
                                  </m:e>
                                </m:d>
                              </m:e>
                            </m:d>
                          </m:e>
                        </m:func>
                      </m:num>
                      <m:den>
                        <m:r>
                          <a:rPr lang="en-US" altLang="ja-JP" i="1">
                            <a:latin typeface="Cambria Math" panose="02040503050406030204" pitchFamily="18" charset="0"/>
                          </a:rPr>
                          <m:t>𝑤</m:t>
                        </m:r>
                        <m:d>
                          <m:dPr>
                            <m:ctrlPr>
                              <a:rPr lang="en-US" altLang="ja-JP" i="1">
                                <a:latin typeface="Cambria Math" panose="02040503050406030204" pitchFamily="18" charset="0"/>
                              </a:rPr>
                            </m:ctrlPr>
                          </m:dPr>
                          <m:e>
                            <m:r>
                              <a:rPr lang="en-US" altLang="ja-JP" i="1">
                                <a:latin typeface="Cambria Math" panose="02040503050406030204" pitchFamily="18" charset="0"/>
                              </a:rPr>
                              <m:t>𝑢</m:t>
                            </m:r>
                            <m:func>
                              <m:funcPr>
                                <m:ctrlPr>
                                  <a:rPr lang="en-US" altLang="ja-JP" i="1">
                                    <a:latin typeface="Cambria Math" panose="02040503050406030204" pitchFamily="18" charset="0"/>
                                  </a:rPr>
                                </m:ctrlPr>
                              </m:funcPr>
                              <m:fName>
                                <m:r>
                                  <m:rPr>
                                    <m:sty m:val="p"/>
                                  </m:rPr>
                                  <a:rPr lang="en-US" altLang="ja-JP">
                                    <a:latin typeface="Cambria Math" panose="02040503050406030204" pitchFamily="18" charset="0"/>
                                  </a:rPr>
                                  <m:t>cos</m:t>
                                </m:r>
                              </m:fName>
                              <m:e>
                                <m:r>
                                  <a:rPr lang="en-US" altLang="ja-JP" i="1">
                                    <a:latin typeface="Cambria Math" panose="02040503050406030204" pitchFamily="18" charset="0"/>
                                  </a:rPr>
                                  <m:t>𝜃</m:t>
                                </m:r>
                                <m:r>
                                  <a:rPr lang="en-US" altLang="ja-JP" i="1">
                                    <a:latin typeface="Cambria Math" panose="02040503050406030204" pitchFamily="18" charset="0"/>
                                  </a:rPr>
                                  <m:t>+</m:t>
                                </m:r>
                                <m:r>
                                  <a:rPr lang="en-US" altLang="ja-JP" i="1">
                                    <a:latin typeface="Cambria Math" panose="02040503050406030204" pitchFamily="18" charset="0"/>
                                  </a:rPr>
                                  <m:t>𝑣</m:t>
                                </m:r>
                                <m:func>
                                  <m:funcPr>
                                    <m:ctrlPr>
                                      <a:rPr lang="en-US" altLang="ja-JP" i="1">
                                        <a:latin typeface="Cambria Math" panose="02040503050406030204" pitchFamily="18" charset="0"/>
                                      </a:rPr>
                                    </m:ctrlPr>
                                  </m:funcPr>
                                  <m:fName>
                                    <m:r>
                                      <m:rPr>
                                        <m:sty m:val="p"/>
                                      </m:rPr>
                                      <a:rPr lang="en-US" altLang="ja-JP">
                                        <a:latin typeface="Cambria Math" panose="02040503050406030204" pitchFamily="18" charset="0"/>
                                      </a:rPr>
                                      <m:t>sin</m:t>
                                    </m:r>
                                  </m:fName>
                                  <m:e>
                                    <m:r>
                                      <a:rPr lang="en-US" altLang="ja-JP" i="1">
                                        <a:latin typeface="Cambria Math" panose="02040503050406030204" pitchFamily="18" charset="0"/>
                                      </a:rPr>
                                      <m:t>𝜃</m:t>
                                    </m:r>
                                  </m:e>
                                </m:func>
                              </m:e>
                            </m:func>
                          </m:e>
                        </m:d>
                      </m:den>
                    </m:f>
                  </m:oMath>
                </a14:m>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p>
            </p:txBody>
          </p:sp>
        </mc:Choice>
        <mc:Fallback xmlns="">
          <p:sp>
            <p:nvSpPr>
              <p:cNvPr id="41" name="正方形/長方形 40"/>
              <p:cNvSpPr>
                <a:spLocks noRot="1" noChangeAspect="1" noMove="1" noResize="1" noEditPoints="1" noAdjustHandles="1" noChangeArrowheads="1" noChangeShapeType="1" noTextEdit="1"/>
              </p:cNvSpPr>
              <p:nvPr/>
            </p:nvSpPr>
            <p:spPr>
              <a:xfrm>
                <a:off x="601687" y="3727138"/>
                <a:ext cx="6379888" cy="1653081"/>
              </a:xfrm>
              <a:prstGeom prst="rect">
                <a:avLst/>
              </a:prstGeom>
              <a:blipFill>
                <a:blip r:embed="rId8"/>
                <a:stretch>
                  <a:fillRect l="-1243" t="-294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p:cNvSpPr/>
              <p:nvPr/>
            </p:nvSpPr>
            <p:spPr>
              <a:xfrm>
                <a:off x="554251" y="6416341"/>
                <a:ext cx="7989238" cy="441659"/>
              </a:xfrm>
              <a:prstGeom prst="rect">
                <a:avLst/>
              </a:prstGeom>
            </p:spPr>
            <p:txBody>
              <a:bodyPr wrap="none">
                <a:spAutoFit/>
              </a:bodyPr>
              <a:lstStyle/>
              <a:p>
                <a:r>
                  <a:rPr lang="en-US" altLang="ja-JP" sz="1600" i="1" dirty="0">
                    <a:latin typeface="メイリオ" panose="020B0604030504040204" pitchFamily="50" charset="-128"/>
                    <a:ea typeface="メイリオ" panose="020B0604030504040204" pitchFamily="50" charset="-128"/>
                    <a:cs typeface="メイリオ" panose="020B0604030504040204" pitchFamily="50" charset="-128"/>
                  </a:rPr>
                  <a:t>※ note : </a:t>
                </a:r>
                <a:r>
                  <a:rPr lang="ja-JP" altLang="en-US" sz="1600" i="1" dirty="0">
                    <a:latin typeface="メイリオ" panose="020B0604030504040204" pitchFamily="50" charset="-128"/>
                    <a:ea typeface="メイリオ" panose="020B0604030504040204" pitchFamily="50" charset="-128"/>
                    <a:cs typeface="メイリオ" panose="020B0604030504040204" pitchFamily="50" charset="-128"/>
                  </a:rPr>
                  <a:t>実装の際は</a:t>
                </a:r>
                <a:r>
                  <a:rPr lang="en-US" altLang="ja-JP" sz="1600" i="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i="1" dirty="0" err="1">
                    <a:latin typeface="メイリオ" panose="020B0604030504040204" pitchFamily="50" charset="-128"/>
                    <a:ea typeface="メイリオ" panose="020B0604030504040204" pitchFamily="50" charset="-128"/>
                    <a:cs typeface="メイリオ" panose="020B0604030504040204" pitchFamily="50" charset="-128"/>
                  </a:rPr>
                  <a:t>u,v</a:t>
                </a:r>
                <a:r>
                  <a:rPr lang="ja-JP" altLang="en-US" sz="1600" i="1" dirty="0">
                    <a:latin typeface="メイリオ" panose="020B0604030504040204" pitchFamily="50" charset="-128"/>
                    <a:ea typeface="メイリオ" panose="020B0604030504040204" pitchFamily="50" charset="-128"/>
                    <a:cs typeface="メイリオ" panose="020B0604030504040204" pitchFamily="50" charset="-128"/>
                  </a:rPr>
                  <a:t>は画素位置に </a:t>
                </a:r>
                <a14:m>
                  <m:oMath xmlns:m="http://schemas.openxmlformats.org/officeDocument/2006/math">
                    <m:sSup>
                      <m:sSupPr>
                        <m:ctrlPr>
                          <a:rPr lang="en-US" altLang="ja-JP" sz="1600" b="0" i="1" smtClean="0">
                            <a:latin typeface="Cambria Math" panose="02040503050406030204" pitchFamily="18" charset="0"/>
                          </a:rPr>
                        </m:ctrlPr>
                      </m:sSupPr>
                      <m:e>
                        <m:r>
                          <a:rPr lang="en-US" altLang="ja-JP" sz="1600" b="0" i="1" smtClean="0">
                            <a:latin typeface="Cambria Math" panose="02040503050406030204" pitchFamily="18" charset="0"/>
                          </a:rPr>
                          <m:t>𝑢</m:t>
                        </m:r>
                      </m:e>
                      <m:sup>
                        <m:r>
                          <a:rPr lang="en-US" altLang="ja-JP" sz="1600" b="0" i="1" smtClean="0">
                            <a:latin typeface="Cambria Math" panose="02040503050406030204" pitchFamily="18" charset="0"/>
                          </a:rPr>
                          <m:t>′</m:t>
                        </m:r>
                      </m:sup>
                    </m:sSup>
                    <m:r>
                      <a:rPr lang="en-US" altLang="ja-JP" sz="1600" b="0" i="1" smtClean="0">
                        <a:latin typeface="Cambria Math" panose="02040503050406030204" pitchFamily="18" charset="0"/>
                      </a:rPr>
                      <m:t>=</m:t>
                    </m:r>
                    <m:f>
                      <m:fPr>
                        <m:ctrlPr>
                          <a:rPr lang="en-US" altLang="ja-JP" sz="1600" b="0" i="1" smtClean="0">
                            <a:latin typeface="Cambria Math" panose="02040503050406030204" pitchFamily="18" charset="0"/>
                          </a:rPr>
                        </m:ctrlPr>
                      </m:fPr>
                      <m:num>
                        <m:r>
                          <a:rPr lang="en-US" altLang="ja-JP" sz="1600" b="0" i="1" smtClean="0">
                            <a:latin typeface="Cambria Math" panose="02040503050406030204" pitchFamily="18" charset="0"/>
                          </a:rPr>
                          <m:t>2</m:t>
                        </m:r>
                        <m:r>
                          <a:rPr lang="en-US" altLang="ja-JP" sz="1600" b="0" i="1" smtClean="0">
                            <a:latin typeface="Cambria Math" panose="02040503050406030204" pitchFamily="18" charset="0"/>
                          </a:rPr>
                          <m:t>𝜋</m:t>
                        </m:r>
                      </m:num>
                      <m:den>
                        <m:r>
                          <a:rPr lang="en-US" altLang="ja-JP" sz="1600" b="0" i="1" smtClean="0">
                            <a:latin typeface="Cambria Math" panose="02040503050406030204" pitchFamily="18" charset="0"/>
                          </a:rPr>
                          <m:t>𝑊</m:t>
                        </m:r>
                      </m:den>
                    </m:f>
                    <m:r>
                      <a:rPr lang="en-US" altLang="ja-JP" sz="1600" i="1">
                        <a:latin typeface="Cambria Math" panose="02040503050406030204" pitchFamily="18" charset="0"/>
                      </a:rPr>
                      <m:t> </m:t>
                    </m:r>
                    <m:r>
                      <a:rPr lang="en-US" altLang="ja-JP" sz="1600" b="0" i="1" smtClean="0">
                        <a:latin typeface="Cambria Math" panose="02040503050406030204" pitchFamily="18" charset="0"/>
                      </a:rPr>
                      <m:t>𝑢</m:t>
                    </m:r>
                    <m:r>
                      <a:rPr lang="en-US" altLang="ja-JP" sz="1600" b="0" i="1" smtClean="0">
                        <a:latin typeface="Cambria Math" panose="02040503050406030204" pitchFamily="18" charset="0"/>
                      </a:rPr>
                      <m:t>,  </m:t>
                    </m:r>
                    <m:sSup>
                      <m:sSupPr>
                        <m:ctrlPr>
                          <a:rPr lang="en-US" altLang="ja-JP" sz="1600" i="1">
                            <a:latin typeface="Cambria Math" panose="02040503050406030204" pitchFamily="18" charset="0"/>
                          </a:rPr>
                        </m:ctrlPr>
                      </m:sSupPr>
                      <m:e>
                        <m:r>
                          <a:rPr lang="en-US" altLang="ja-JP" sz="1600" b="0" i="1" smtClean="0">
                            <a:latin typeface="Cambria Math" panose="02040503050406030204" pitchFamily="18" charset="0"/>
                          </a:rPr>
                          <m:t> </m:t>
                        </m:r>
                        <m:r>
                          <a:rPr lang="en-US" altLang="ja-JP" sz="1600" b="0" i="1" smtClean="0">
                            <a:latin typeface="Cambria Math" panose="02040503050406030204" pitchFamily="18" charset="0"/>
                          </a:rPr>
                          <m:t>𝑣</m:t>
                        </m:r>
                      </m:e>
                      <m:sup>
                        <m:r>
                          <a:rPr lang="en-US" altLang="ja-JP" sz="1600" i="1">
                            <a:latin typeface="Cambria Math" panose="02040503050406030204" pitchFamily="18" charset="0"/>
                          </a:rPr>
                          <m:t>′</m:t>
                        </m:r>
                      </m:sup>
                    </m:sSup>
                    <m:r>
                      <a:rPr lang="en-US" altLang="ja-JP" sz="1600" i="1">
                        <a:latin typeface="Cambria Math" panose="02040503050406030204" pitchFamily="18" charset="0"/>
                      </a:rPr>
                      <m:t>=</m:t>
                    </m:r>
                    <m:f>
                      <m:fPr>
                        <m:ctrlPr>
                          <a:rPr lang="en-US" altLang="ja-JP" sz="1600" i="1">
                            <a:latin typeface="Cambria Math" panose="02040503050406030204" pitchFamily="18" charset="0"/>
                          </a:rPr>
                        </m:ctrlPr>
                      </m:fPr>
                      <m:num>
                        <m:r>
                          <a:rPr lang="en-US" altLang="ja-JP" sz="1600" i="1">
                            <a:latin typeface="Cambria Math" panose="02040503050406030204" pitchFamily="18" charset="0"/>
                          </a:rPr>
                          <m:t>2</m:t>
                        </m:r>
                        <m:r>
                          <a:rPr lang="en-US" altLang="ja-JP" sz="1600" i="1">
                            <a:latin typeface="Cambria Math" panose="02040503050406030204" pitchFamily="18" charset="0"/>
                          </a:rPr>
                          <m:t>𝜋</m:t>
                        </m:r>
                      </m:num>
                      <m:den>
                        <m:r>
                          <a:rPr lang="en-US" altLang="ja-JP" sz="1600" b="0" i="1" smtClean="0">
                            <a:latin typeface="Cambria Math" panose="02040503050406030204" pitchFamily="18" charset="0"/>
                          </a:rPr>
                          <m:t>𝐻</m:t>
                        </m:r>
                      </m:den>
                    </m:f>
                    <m:r>
                      <a:rPr lang="en-US" altLang="ja-JP" sz="1600" i="1">
                        <a:latin typeface="Cambria Math" panose="02040503050406030204" pitchFamily="18" charset="0"/>
                      </a:rPr>
                      <m:t> </m:t>
                    </m:r>
                    <m:r>
                      <a:rPr lang="en-US" altLang="ja-JP" sz="1600" b="0" i="1" smtClean="0">
                        <a:latin typeface="Cambria Math" panose="02040503050406030204" pitchFamily="18" charset="0"/>
                      </a:rPr>
                      <m:t>𝑣</m:t>
                    </m:r>
                  </m:oMath>
                </a14:m>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と正規化して利用する</a:t>
                </a:r>
              </a:p>
            </p:txBody>
          </p:sp>
        </mc:Choice>
        <mc:Fallback xmlns="">
          <p:sp>
            <p:nvSpPr>
              <p:cNvPr id="9" name="正方形/長方形 8"/>
              <p:cNvSpPr>
                <a:spLocks noRot="1" noChangeAspect="1" noMove="1" noResize="1" noEditPoints="1" noAdjustHandles="1" noChangeArrowheads="1" noChangeShapeType="1" noTextEdit="1"/>
              </p:cNvSpPr>
              <p:nvPr/>
            </p:nvSpPr>
            <p:spPr>
              <a:xfrm>
                <a:off x="554251" y="6416341"/>
                <a:ext cx="7989238" cy="441659"/>
              </a:xfrm>
              <a:prstGeom prst="rect">
                <a:avLst/>
              </a:prstGeom>
              <a:blipFill rotWithShape="0">
                <a:blip r:embed="rId9"/>
                <a:stretch>
                  <a:fillRect l="-458" b="-11111"/>
                </a:stretch>
              </a:blipFill>
            </p:spPr>
            <p:txBody>
              <a:bodyPr/>
              <a:lstStyle/>
              <a:p>
                <a:r>
                  <a:rPr lang="ja-JP" altLang="en-US">
                    <a:noFill/>
                  </a:rPr>
                  <a:t> </a:t>
                </a:r>
              </a:p>
            </p:txBody>
          </p:sp>
        </mc:Fallback>
      </mc:AlternateContent>
      <p:sp>
        <p:nvSpPr>
          <p:cNvPr id="42" name="正方形/長方形 41"/>
          <p:cNvSpPr/>
          <p:nvPr/>
        </p:nvSpPr>
        <p:spPr>
          <a:xfrm>
            <a:off x="554251" y="6086141"/>
            <a:ext cx="3171061" cy="338554"/>
          </a:xfrm>
          <a:prstGeom prst="rect">
            <a:avLst/>
          </a:prstGeom>
        </p:spPr>
        <p:txBody>
          <a:bodyPr wrap="none">
            <a:spAutoFit/>
          </a:bodyPr>
          <a:lstStyle/>
          <a:p>
            <a:r>
              <a:rPr lang="en-US" altLang="ja-JP" sz="1600" i="1" dirty="0">
                <a:latin typeface="メイリオ" panose="020B0604030504040204" pitchFamily="50" charset="-128"/>
                <a:ea typeface="メイリオ" panose="020B0604030504040204" pitchFamily="50" charset="-128"/>
                <a:cs typeface="メイリオ" panose="020B0604030504040204" pitchFamily="50" charset="-128"/>
              </a:rPr>
              <a:t>※ w: </a:t>
            </a:r>
            <a:r>
              <a:rPr lang="ja-JP" altLang="en-US" sz="1600" i="1" dirty="0">
                <a:latin typeface="メイリオ" panose="020B0604030504040204" pitchFamily="50" charset="-128"/>
                <a:ea typeface="メイリオ" panose="020B0604030504040204" pitchFamily="50" charset="-128"/>
                <a:cs typeface="メイリオ" panose="020B0604030504040204" pitchFamily="50" charset="-128"/>
              </a:rPr>
              <a:t>線分の長さ、</a:t>
            </a:r>
            <a:r>
              <a:rPr lang="en-US" altLang="ja-JP" sz="1600" i="1" dirty="0">
                <a:latin typeface="メイリオ" panose="020B0604030504040204" pitchFamily="50" charset="-128"/>
                <a:ea typeface="メイリオ" panose="020B0604030504040204" pitchFamily="50" charset="-128"/>
                <a:cs typeface="メイリオ" panose="020B0604030504040204" pitchFamily="50" charset="-128"/>
              </a:rPr>
              <a:t>θ</a:t>
            </a:r>
            <a:r>
              <a:rPr lang="ja-JP" altLang="en-US" sz="1600" i="1" dirty="0">
                <a:latin typeface="メイリオ" panose="020B0604030504040204" pitchFamily="50" charset="-128"/>
                <a:ea typeface="メイリオ" panose="020B0604030504040204" pitchFamily="50" charset="-128"/>
                <a:cs typeface="メイリオ" panose="020B0604030504040204" pitchFamily="50" charset="-128"/>
              </a:rPr>
              <a:t>線分の傾き</a:t>
            </a:r>
            <a:endParaRPr lang="ja-JP" altLang="en-US" sz="1600" dirty="0"/>
          </a:p>
        </p:txBody>
      </p:sp>
      <p:pic>
        <p:nvPicPr>
          <p:cNvPr id="10" name="図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01200" y="3784600"/>
            <a:ext cx="2235200" cy="2235200"/>
          </a:xfrm>
          <a:prstGeom prst="rect">
            <a:avLst/>
          </a:prstGeom>
        </p:spPr>
      </p:pic>
      <p:pic>
        <p:nvPicPr>
          <p:cNvPr id="11" name="図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86600" y="3784600"/>
            <a:ext cx="2235200" cy="2235200"/>
          </a:xfrm>
          <a:prstGeom prst="rect">
            <a:avLst/>
          </a:prstGeom>
        </p:spPr>
      </p:pic>
      <mc:AlternateContent xmlns:mc="http://schemas.openxmlformats.org/markup-compatibility/2006" xmlns:a14="http://schemas.microsoft.com/office/drawing/2010/main">
        <mc:Choice Requires="a14">
          <p:sp>
            <p:nvSpPr>
              <p:cNvPr id="45" name="正方形/長方形 44"/>
              <p:cNvSpPr/>
              <p:nvPr/>
            </p:nvSpPr>
            <p:spPr>
              <a:xfrm>
                <a:off x="7125813" y="5606534"/>
                <a:ext cx="912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smtClean="0">
                          <a:solidFill>
                            <a:schemeClr val="bg1"/>
                          </a:solidFill>
                          <a:latin typeface="Cambria Math" panose="02040503050406030204" pitchFamily="18" charset="0"/>
                        </a:rPr>
                        <m:t>h</m:t>
                      </m:r>
                      <m:d>
                        <m:dPr>
                          <m:ctrlPr>
                            <a:rPr lang="ja-JP" altLang="ja-JP" i="1">
                              <a:solidFill>
                                <a:schemeClr val="bg1"/>
                              </a:solidFill>
                              <a:latin typeface="Cambria Math" panose="02040503050406030204" pitchFamily="18" charset="0"/>
                            </a:rPr>
                          </m:ctrlPr>
                        </m:dPr>
                        <m:e>
                          <m:r>
                            <a:rPr lang="en-US" altLang="ja-JP" i="1">
                              <a:solidFill>
                                <a:schemeClr val="bg1"/>
                              </a:solidFill>
                              <a:latin typeface="Cambria Math" panose="02040503050406030204" pitchFamily="18" charset="0"/>
                            </a:rPr>
                            <m:t>𝑥</m:t>
                          </m:r>
                          <m:r>
                            <a:rPr lang="en-US" altLang="ja-JP" i="1">
                              <a:solidFill>
                                <a:schemeClr val="bg1"/>
                              </a:solidFill>
                              <a:latin typeface="Cambria Math" panose="02040503050406030204" pitchFamily="18" charset="0"/>
                            </a:rPr>
                            <m:t>,</m:t>
                          </m:r>
                          <m:r>
                            <a:rPr lang="en-US" altLang="ja-JP" i="1">
                              <a:solidFill>
                                <a:schemeClr val="bg1"/>
                              </a:solidFill>
                              <a:latin typeface="Cambria Math" panose="02040503050406030204" pitchFamily="18" charset="0"/>
                            </a:rPr>
                            <m:t>𝑦</m:t>
                          </m:r>
                        </m:e>
                      </m:d>
                    </m:oMath>
                  </m:oMathPara>
                </a14:m>
                <a:endParaRPr lang="ja-JP" altLang="en-US" dirty="0">
                  <a:solidFill>
                    <a:schemeClr val="bg1"/>
                  </a:solidFill>
                </a:endParaRPr>
              </a:p>
            </p:txBody>
          </p:sp>
        </mc:Choice>
        <mc:Fallback xmlns="">
          <p:sp>
            <p:nvSpPr>
              <p:cNvPr id="45" name="正方形/長方形 44"/>
              <p:cNvSpPr>
                <a:spLocks noRot="1" noChangeAspect="1" noMove="1" noResize="1" noEditPoints="1" noAdjustHandles="1" noChangeArrowheads="1" noChangeShapeType="1" noTextEdit="1"/>
              </p:cNvSpPr>
              <p:nvPr/>
            </p:nvSpPr>
            <p:spPr>
              <a:xfrm>
                <a:off x="7125813" y="5606534"/>
                <a:ext cx="912173" cy="369332"/>
              </a:xfrm>
              <a:prstGeom prst="rect">
                <a:avLst/>
              </a:prstGeom>
              <a:blipFill rotWithShape="0">
                <a:blip r:embed="rId12"/>
                <a:stretch>
                  <a:fillRect b="-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正方形/長方形 45"/>
              <p:cNvSpPr/>
              <p:nvPr/>
            </p:nvSpPr>
            <p:spPr>
              <a:xfrm>
                <a:off x="9585684" y="5606534"/>
                <a:ext cx="9621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smtClean="0">
                          <a:solidFill>
                            <a:schemeClr val="bg1"/>
                          </a:solidFill>
                          <a:latin typeface="Cambria Math" panose="02040503050406030204" pitchFamily="18" charset="0"/>
                        </a:rPr>
                        <m:t>𝐻</m:t>
                      </m:r>
                      <m:r>
                        <a:rPr lang="en-US" altLang="ja-JP" i="1" smtClean="0">
                          <a:solidFill>
                            <a:schemeClr val="bg1"/>
                          </a:solidFill>
                          <a:latin typeface="Cambria Math" panose="02040503050406030204" pitchFamily="18" charset="0"/>
                        </a:rPr>
                        <m:t>(</m:t>
                      </m:r>
                      <m:r>
                        <a:rPr lang="en-US" altLang="ja-JP" i="1" smtClean="0">
                          <a:solidFill>
                            <a:schemeClr val="bg1"/>
                          </a:solidFill>
                          <a:latin typeface="Cambria Math" panose="02040503050406030204" pitchFamily="18" charset="0"/>
                        </a:rPr>
                        <m:t>𝑢</m:t>
                      </m:r>
                      <m:r>
                        <a:rPr lang="en-US" altLang="ja-JP" i="1" smtClean="0">
                          <a:solidFill>
                            <a:schemeClr val="bg1"/>
                          </a:solidFill>
                          <a:latin typeface="Cambria Math" panose="02040503050406030204" pitchFamily="18" charset="0"/>
                        </a:rPr>
                        <m:t>,</m:t>
                      </m:r>
                      <m:r>
                        <a:rPr lang="en-US" altLang="ja-JP" i="1" smtClean="0">
                          <a:solidFill>
                            <a:schemeClr val="bg1"/>
                          </a:solidFill>
                          <a:latin typeface="Cambria Math" panose="02040503050406030204" pitchFamily="18" charset="0"/>
                        </a:rPr>
                        <m:t>𝑣</m:t>
                      </m:r>
                      <m:r>
                        <a:rPr lang="en-US" altLang="ja-JP" i="1" smtClean="0">
                          <a:solidFill>
                            <a:schemeClr val="bg1"/>
                          </a:solidFill>
                          <a:latin typeface="Cambria Math" panose="02040503050406030204" pitchFamily="18" charset="0"/>
                        </a:rPr>
                        <m:t>)</m:t>
                      </m:r>
                    </m:oMath>
                  </m:oMathPara>
                </a14:m>
                <a:endParaRPr lang="ja-JP" altLang="en-US" dirty="0">
                  <a:solidFill>
                    <a:schemeClr val="bg1"/>
                  </a:solidFill>
                </a:endParaRPr>
              </a:p>
            </p:txBody>
          </p:sp>
        </mc:Choice>
        <mc:Fallback xmlns="">
          <p:sp>
            <p:nvSpPr>
              <p:cNvPr id="46" name="正方形/長方形 45"/>
              <p:cNvSpPr>
                <a:spLocks noRot="1" noChangeAspect="1" noMove="1" noResize="1" noEditPoints="1" noAdjustHandles="1" noChangeArrowheads="1" noChangeShapeType="1" noTextEdit="1"/>
              </p:cNvSpPr>
              <p:nvPr/>
            </p:nvSpPr>
            <p:spPr>
              <a:xfrm>
                <a:off x="9585684" y="5606534"/>
                <a:ext cx="962186" cy="369332"/>
              </a:xfrm>
              <a:prstGeom prst="rect">
                <a:avLst/>
              </a:prstGeom>
              <a:blipFill rotWithShape="0">
                <a:blip r:embed="rId13"/>
                <a:stretch>
                  <a:fillRect b="-13333"/>
                </a:stretch>
              </a:blipFill>
            </p:spPr>
            <p:txBody>
              <a:bodyPr/>
              <a:lstStyle/>
              <a:p>
                <a:r>
                  <a:rPr lang="ja-JP" altLang="en-US">
                    <a:noFill/>
                  </a:rPr>
                  <a:t> </a:t>
                </a:r>
              </a:p>
            </p:txBody>
          </p:sp>
        </mc:Fallback>
      </mc:AlternateContent>
      <p:sp>
        <p:nvSpPr>
          <p:cNvPr id="16" name="タイトル 1"/>
          <p:cNvSpPr txBox="1">
            <a:spLocks/>
          </p:cNvSpPr>
          <p:nvPr/>
        </p:nvSpPr>
        <p:spPr>
          <a:xfrm>
            <a:off x="11209444" y="54247"/>
            <a:ext cx="982556" cy="5111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2800" dirty="0">
                <a:solidFill>
                  <a:srgbClr val="FF0000"/>
                </a:solidFill>
                <a:latin typeface="Times New Roman" panose="02020603050405020304" pitchFamily="18" charset="0"/>
                <a:cs typeface="Times New Roman" panose="02020603050405020304" pitchFamily="18" charset="0"/>
              </a:rPr>
              <a:t>参考</a:t>
            </a:r>
            <a:endParaRPr lang="ja-JP" altLang="en-US" sz="2800" i="1" dirty="0">
              <a:solidFill>
                <a:srgbClr val="FF0000"/>
              </a:solidFill>
            </a:endParaRPr>
          </a:p>
        </p:txBody>
      </p:sp>
    </p:spTree>
    <p:extLst>
      <p:ext uri="{BB962C8B-B14F-4D97-AF65-F5344CB8AC3E}">
        <p14:creationId xmlns:p14="http://schemas.microsoft.com/office/powerpoint/2010/main" val="38756836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5807983"/>
            <a:ext cx="11473211" cy="733270"/>
          </a:xfrm>
        </p:spPr>
        <p:txBody>
          <a:bodyPr/>
          <a:lstStyle/>
          <a:p>
            <a:pPr algn="r"/>
            <a:r>
              <a:rPr lang="ja-JP" altLang="en-US" dirty="0"/>
              <a:t>少し余談（</a:t>
            </a:r>
            <a:r>
              <a:rPr lang="en-US" altLang="ja-JP" dirty="0"/>
              <a:t>FFT</a:t>
            </a:r>
            <a:r>
              <a:rPr lang="ja-JP" altLang="en-US" dirty="0"/>
              <a:t>の簡単な説明）</a:t>
            </a:r>
            <a:endParaRPr kumimoji="1" lang="ja-JP" altLang="en-US" dirty="0"/>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47</a:t>
            </a:fld>
            <a:endParaRPr lang="ja-JP" altLang="en-US"/>
          </a:p>
        </p:txBody>
      </p:sp>
    </p:spTree>
    <p:extLst>
      <p:ext uri="{BB962C8B-B14F-4D97-AF65-F5344CB8AC3E}">
        <p14:creationId xmlns:p14="http://schemas.microsoft.com/office/powerpoint/2010/main" val="21717471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721095" y="962939"/>
            <a:ext cx="3596905" cy="1716761"/>
          </a:xfrm>
          <a:prstGeom prst="roundRect">
            <a:avLst>
              <a:gd name="adj" fmla="val 9418"/>
            </a:avLst>
          </a:prstGeom>
          <a:solidFill>
            <a:schemeClr val="accent4">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48</a:t>
            </a:fld>
            <a:endParaRPr lang="ja-JP" altLang="en-US"/>
          </a:p>
        </p:txBody>
      </p:sp>
      <mc:AlternateContent xmlns:mc="http://schemas.openxmlformats.org/markup-compatibility/2006" xmlns:a14="http://schemas.microsoft.com/office/drawing/2010/main">
        <mc:Choice Requires="a14">
          <p:sp>
            <p:nvSpPr>
              <p:cNvPr id="5" name="正方形/長方形 4"/>
              <p:cNvSpPr/>
              <p:nvPr/>
            </p:nvSpPr>
            <p:spPr>
              <a:xfrm>
                <a:off x="634184" y="1062872"/>
                <a:ext cx="3678123" cy="14744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200" i="1" smtClean="0">
                              <a:latin typeface="Cambria Math" panose="02040503050406030204" pitchFamily="18" charset="0"/>
                            </a:rPr>
                          </m:ctrlPr>
                        </m:sSubPr>
                        <m:e>
                          <m:r>
                            <a:rPr lang="en-US" altLang="ja-JP" sz="3200" i="1">
                              <a:latin typeface="Cambria Math"/>
                            </a:rPr>
                            <m:t>𝐹</m:t>
                          </m:r>
                        </m:e>
                        <m:sub>
                          <m:r>
                            <a:rPr lang="en-US" altLang="ja-JP" sz="3200" i="1">
                              <a:latin typeface="Cambria Math"/>
                            </a:rPr>
                            <m:t>𝑘</m:t>
                          </m:r>
                        </m:sub>
                      </m:sSub>
                      <m:r>
                        <a:rPr lang="en-US" altLang="ja-JP" sz="3200" i="1">
                          <a:latin typeface="Cambria Math"/>
                        </a:rPr>
                        <m:t>=</m:t>
                      </m:r>
                      <m:f>
                        <m:fPr>
                          <m:ctrlPr>
                            <a:rPr lang="en-US" altLang="ja-JP" sz="3200" i="1">
                              <a:latin typeface="Cambria Math" panose="02040503050406030204" pitchFamily="18" charset="0"/>
                            </a:rPr>
                          </m:ctrlPr>
                        </m:fPr>
                        <m:num>
                          <m:r>
                            <a:rPr lang="en-US" altLang="ja-JP" sz="3200" i="1">
                              <a:latin typeface="Cambria Math"/>
                            </a:rPr>
                            <m:t>1</m:t>
                          </m:r>
                        </m:num>
                        <m:den>
                          <m:r>
                            <a:rPr lang="en-US" altLang="ja-JP" sz="3200" b="0" i="1" smtClean="0">
                              <a:solidFill>
                                <a:srgbClr val="C00000"/>
                              </a:solidFill>
                              <a:latin typeface="Cambria Math" panose="02040503050406030204" pitchFamily="18" charset="0"/>
                            </a:rPr>
                            <m:t>8</m:t>
                          </m:r>
                        </m:den>
                      </m:f>
                      <m:nary>
                        <m:naryPr>
                          <m:chr m:val="∑"/>
                          <m:ctrlPr>
                            <a:rPr lang="en-US" altLang="ja-JP" sz="3200" i="1">
                              <a:latin typeface="Cambria Math" panose="02040503050406030204" pitchFamily="18" charset="0"/>
                            </a:rPr>
                          </m:ctrlPr>
                        </m:naryPr>
                        <m:sub>
                          <m:r>
                            <m:rPr>
                              <m:brk m:alnAt="23"/>
                            </m:rPr>
                            <a:rPr lang="en-US" altLang="ja-JP" sz="3200" i="1">
                              <a:latin typeface="Cambria Math"/>
                            </a:rPr>
                            <m:t>𝑙</m:t>
                          </m:r>
                          <m:r>
                            <a:rPr lang="en-US" altLang="ja-JP" sz="3200" i="1">
                              <a:latin typeface="Cambria Math"/>
                            </a:rPr>
                            <m:t>=0</m:t>
                          </m:r>
                        </m:sub>
                        <m:sup>
                          <m:r>
                            <a:rPr lang="en-US" altLang="ja-JP" sz="3200" b="0" i="1" smtClean="0">
                              <a:solidFill>
                                <a:srgbClr val="C00000"/>
                              </a:solidFill>
                              <a:latin typeface="Cambria Math" panose="02040503050406030204" pitchFamily="18" charset="0"/>
                              <a:ea typeface="Cambria Math"/>
                            </a:rPr>
                            <m:t>7</m:t>
                          </m:r>
                        </m:sup>
                        <m:e>
                          <m:sSub>
                            <m:sSubPr>
                              <m:ctrlPr>
                                <a:rPr lang="en-US" altLang="ja-JP" sz="3200" i="1">
                                  <a:latin typeface="Cambria Math" panose="02040503050406030204" pitchFamily="18" charset="0"/>
                                </a:rPr>
                              </m:ctrlPr>
                            </m:sSubPr>
                            <m:e>
                              <m:r>
                                <a:rPr lang="en-US" altLang="ja-JP" sz="3200" i="1">
                                  <a:latin typeface="Cambria Math"/>
                                </a:rPr>
                                <m:t>𝑓</m:t>
                              </m:r>
                            </m:e>
                            <m:sub>
                              <m:r>
                                <a:rPr lang="en-US" altLang="ja-JP" sz="3200" i="1">
                                  <a:latin typeface="Cambria Math"/>
                                </a:rPr>
                                <m:t>𝑙</m:t>
                              </m:r>
                            </m:sub>
                          </m:sSub>
                          <m:sSup>
                            <m:sSupPr>
                              <m:ctrlPr>
                                <a:rPr lang="en-US" altLang="ja-JP" sz="3200" i="1">
                                  <a:latin typeface="Cambria Math" panose="02040503050406030204" pitchFamily="18" charset="0"/>
                                </a:rPr>
                              </m:ctrlPr>
                            </m:sSupPr>
                            <m:e>
                              <m:r>
                                <a:rPr lang="en-US" altLang="ja-JP" sz="3200" i="1">
                                  <a:latin typeface="Cambria Math"/>
                                </a:rPr>
                                <m:t>𝑒</m:t>
                              </m:r>
                            </m:e>
                            <m:sup>
                              <m:r>
                                <a:rPr lang="en-US" altLang="ja-JP" sz="3200" i="1">
                                  <a:latin typeface="Cambria Math" panose="02040503050406030204" pitchFamily="18" charset="0"/>
                                </a:rPr>
                                <m:t>−</m:t>
                              </m:r>
                              <m:r>
                                <a:rPr lang="en-US" altLang="ja-JP" sz="3200" i="1">
                                  <a:latin typeface="Cambria Math" panose="02040503050406030204" pitchFamily="18" charset="0"/>
                                </a:rPr>
                                <m:t>𝑖</m:t>
                              </m:r>
                              <m:f>
                                <m:fPr>
                                  <m:ctrlPr>
                                    <a:rPr lang="en-US" altLang="ja-JP" sz="3200" i="1">
                                      <a:latin typeface="Cambria Math" panose="02040503050406030204" pitchFamily="18" charset="0"/>
                                    </a:rPr>
                                  </m:ctrlPr>
                                </m:fPr>
                                <m:num>
                                  <m:r>
                                    <a:rPr lang="en-US" altLang="ja-JP" sz="3200" i="1">
                                      <a:latin typeface="Cambria Math"/>
                                    </a:rPr>
                                    <m:t>2</m:t>
                                  </m:r>
                                  <m:r>
                                    <a:rPr lang="en-US" altLang="ja-JP" sz="3200" i="1">
                                      <a:latin typeface="Cambria Math"/>
                                    </a:rPr>
                                    <m:t>𝜋</m:t>
                                  </m:r>
                                </m:num>
                                <m:den>
                                  <m:r>
                                    <a:rPr lang="en-US" altLang="ja-JP" sz="3200" b="0" i="1" smtClean="0">
                                      <a:solidFill>
                                        <a:srgbClr val="C00000"/>
                                      </a:solidFill>
                                      <a:latin typeface="Cambria Math" panose="02040503050406030204" pitchFamily="18" charset="0"/>
                                    </a:rPr>
                                    <m:t>8</m:t>
                                  </m:r>
                                </m:den>
                              </m:f>
                              <m:r>
                                <a:rPr lang="en-US" altLang="ja-JP" sz="3200" i="1">
                                  <a:latin typeface="Cambria Math"/>
                                </a:rPr>
                                <m:t>𝑘𝑙</m:t>
                              </m:r>
                            </m:sup>
                          </m:sSup>
                        </m:e>
                      </m:nary>
                    </m:oMath>
                  </m:oMathPara>
                </a14:m>
                <a:endParaRPr lang="ja-JP" altLang="en-US" sz="3200" dirty="0"/>
              </a:p>
            </p:txBody>
          </p:sp>
        </mc:Choice>
        <mc:Fallback xmlns="">
          <p:sp>
            <p:nvSpPr>
              <p:cNvPr id="5" name="正方形/長方形 4"/>
              <p:cNvSpPr>
                <a:spLocks noRot="1" noChangeAspect="1" noMove="1" noResize="1" noEditPoints="1" noAdjustHandles="1" noChangeArrowheads="1" noChangeShapeType="1" noTextEdit="1"/>
              </p:cNvSpPr>
              <p:nvPr/>
            </p:nvSpPr>
            <p:spPr>
              <a:xfrm>
                <a:off x="634184" y="1062872"/>
                <a:ext cx="3678123" cy="1474443"/>
              </a:xfrm>
              <a:prstGeom prst="rect">
                <a:avLst/>
              </a:prstGeom>
              <a:blipFill rotWithShape="0">
                <a:blip r:embed="rId2"/>
                <a:stretch>
                  <a:fillRect/>
                </a:stretch>
              </a:blipFill>
            </p:spPr>
            <p:txBody>
              <a:bodyPr/>
              <a:lstStyle/>
              <a:p>
                <a:r>
                  <a:rPr lang="ja-JP" altLang="en-US">
                    <a:noFill/>
                  </a:rPr>
                  <a:t> </a:t>
                </a:r>
              </a:p>
            </p:txBody>
          </p:sp>
        </mc:Fallback>
      </mc:AlternateContent>
      <p:sp>
        <p:nvSpPr>
          <p:cNvPr id="6" name="正方形/長方形 5"/>
          <p:cNvSpPr/>
          <p:nvPr/>
        </p:nvSpPr>
        <p:spPr>
          <a:xfrm>
            <a:off x="678809" y="285234"/>
            <a:ext cx="7425431" cy="523220"/>
          </a:xfrm>
          <a:prstGeom prst="rect">
            <a:avLst/>
          </a:prstGeom>
        </p:spPr>
        <p:txBody>
          <a:bodyPr wrap="none">
            <a:spAutoFit/>
          </a:bodyPr>
          <a:lstStyle/>
          <a:p>
            <a:r>
              <a:rPr lang="en-US" altLang="ja-JP" sz="2800" i="1" dirty="0">
                <a:latin typeface="メイリオ" panose="020B0604030504040204" pitchFamily="50" charset="-128"/>
                <a:ea typeface="メイリオ" panose="020B0604030504040204" pitchFamily="50" charset="-128"/>
                <a:cs typeface="メイリオ" panose="020B0604030504040204" pitchFamily="50" charset="-128"/>
              </a:rPr>
              <a:t>N</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のときの離散フーリエ変換を考えてみる</a:t>
            </a:r>
            <a:endParaRPr lang="ja-JP" altLang="en-US" sz="2800" dirty="0"/>
          </a:p>
        </p:txBody>
      </p:sp>
      <p:grpSp>
        <p:nvGrpSpPr>
          <p:cNvPr id="10" name="グループ化 9"/>
          <p:cNvGrpSpPr/>
          <p:nvPr/>
        </p:nvGrpSpPr>
        <p:grpSpPr>
          <a:xfrm>
            <a:off x="2870200" y="1136134"/>
            <a:ext cx="7176578" cy="1276760"/>
            <a:chOff x="2870200" y="1136134"/>
            <a:chExt cx="7176578" cy="1276760"/>
          </a:xfrm>
        </p:grpSpPr>
        <mc:AlternateContent xmlns:mc="http://schemas.openxmlformats.org/markup-compatibility/2006" xmlns:a14="http://schemas.microsoft.com/office/drawing/2010/main">
          <mc:Choice Requires="a14">
            <p:sp>
              <p:nvSpPr>
                <p:cNvPr id="7" name="正方形/長方形 6"/>
                <p:cNvSpPr/>
                <p:nvPr/>
              </p:nvSpPr>
              <p:spPr>
                <a:xfrm>
                  <a:off x="4793609" y="1136134"/>
                  <a:ext cx="5253169" cy="1276760"/>
                </a:xfrm>
                <a:prstGeom prst="rect">
                  <a:avLst/>
                </a:prstGeom>
              </p:spPr>
              <p:txBody>
                <a:bodyPr wrap="none">
                  <a:spAutoFit/>
                </a:bodyPr>
                <a:lstStyle/>
                <a:p>
                  <a:r>
                    <a:rPr lang="ja-JP" altLang="en-US" sz="2800" i="1" dirty="0">
                      <a:latin typeface="メイリオ" panose="020B0604030504040204" pitchFamily="50" charset="-128"/>
                      <a:ea typeface="メイリオ" panose="020B0604030504040204" pitchFamily="50" charset="-128"/>
                      <a:cs typeface="メイリオ" panose="020B0604030504040204" pitchFamily="50" charset="-128"/>
                    </a:rPr>
                    <a:t>この </a:t>
                  </a:r>
                  <a14:m>
                    <m:oMath xmlns:m="http://schemas.openxmlformats.org/officeDocument/2006/math">
                      <m:sSup>
                        <m:sSupPr>
                          <m:ctrlPr>
                            <a:rPr lang="en-US" altLang="ja-JP" sz="2800" i="1">
                              <a:latin typeface="Cambria Math" panose="02040503050406030204" pitchFamily="18" charset="0"/>
                            </a:rPr>
                          </m:ctrlPr>
                        </m:sSupPr>
                        <m:e>
                          <m:r>
                            <a:rPr lang="en-US" altLang="ja-JP" sz="2800" i="1">
                              <a:latin typeface="Cambria Math"/>
                            </a:rPr>
                            <m:t>𝑒</m:t>
                          </m:r>
                        </m:e>
                        <m:sup>
                          <m:r>
                            <a:rPr lang="en-US" altLang="ja-JP" sz="2800" i="1">
                              <a:latin typeface="Cambria Math" panose="02040503050406030204" pitchFamily="18" charset="0"/>
                            </a:rPr>
                            <m:t>−</m:t>
                          </m:r>
                          <m:r>
                            <a:rPr lang="en-US" altLang="ja-JP" sz="2800" i="1">
                              <a:latin typeface="Cambria Math" panose="02040503050406030204" pitchFamily="18" charset="0"/>
                            </a:rPr>
                            <m:t>𝑖</m:t>
                          </m:r>
                          <m:f>
                            <m:fPr>
                              <m:ctrlPr>
                                <a:rPr lang="en-US" altLang="ja-JP" sz="2800" i="1">
                                  <a:latin typeface="Cambria Math" panose="02040503050406030204" pitchFamily="18" charset="0"/>
                                </a:rPr>
                              </m:ctrlPr>
                            </m:fPr>
                            <m:num>
                              <m:r>
                                <a:rPr lang="en-US" altLang="ja-JP" sz="2800" i="1">
                                  <a:latin typeface="Cambria Math"/>
                                </a:rPr>
                                <m:t>2</m:t>
                              </m:r>
                              <m:r>
                                <a:rPr lang="en-US" altLang="ja-JP" sz="2800" i="1">
                                  <a:latin typeface="Cambria Math"/>
                                </a:rPr>
                                <m:t>𝜋</m:t>
                              </m:r>
                            </m:num>
                            <m:den>
                              <m:r>
                                <a:rPr lang="en-US" altLang="ja-JP" sz="2800" i="1">
                                  <a:solidFill>
                                    <a:srgbClr val="C00000"/>
                                  </a:solidFill>
                                  <a:latin typeface="Cambria Math" panose="02040503050406030204" pitchFamily="18" charset="0"/>
                                </a:rPr>
                                <m:t>8</m:t>
                              </m:r>
                            </m:den>
                          </m:f>
                          <m:r>
                            <a:rPr lang="en-US" altLang="ja-JP" sz="2800" i="1">
                              <a:latin typeface="Cambria Math"/>
                            </a:rPr>
                            <m:t>𝑘𝑙</m:t>
                          </m:r>
                        </m:sup>
                      </m:sSup>
                    </m:oMath>
                  </a14:m>
                  <a:r>
                    <a:rPr lang="ja-JP" altLang="en-US" sz="2800" i="1" dirty="0">
                      <a:latin typeface="メイリオ" panose="020B0604030504040204" pitchFamily="50" charset="-128"/>
                      <a:ea typeface="メイリオ" panose="020B0604030504040204" pitchFamily="50" charset="-128"/>
                      <a:cs typeface="メイリオ" panose="020B0604030504040204" pitchFamily="50" charset="-128"/>
                    </a:rPr>
                    <a:t> は何？</a:t>
                  </a:r>
                  <a:endParaRPr lang="en-US" altLang="ja-JP" sz="2800" i="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800"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r>
                    <a:rPr lang="en-US" altLang="ja-JP" sz="2800" i="1" dirty="0">
                      <a:latin typeface="メイリオ" panose="020B0604030504040204" pitchFamily="50" charset="-128"/>
                      <a:ea typeface="メイリオ" panose="020B0604030504040204" pitchFamily="50" charset="-128"/>
                      <a:cs typeface="メイリオ" panose="020B0604030504040204" pitchFamily="50" charset="-128"/>
                    </a:rPr>
                    <a:t>-kl</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を無視した</a:t>
                  </a:r>
                  <a14:m>
                    <m:oMath xmlns:m="http://schemas.openxmlformats.org/officeDocument/2006/math">
                      <m:sSup>
                        <m:sSupPr>
                          <m:ctrlPr>
                            <a:rPr lang="en-US" altLang="ja-JP" sz="2800" i="1">
                              <a:latin typeface="Cambria Math" panose="02040503050406030204" pitchFamily="18" charset="0"/>
                            </a:rPr>
                          </m:ctrlPr>
                        </m:sSupPr>
                        <m:e>
                          <m:r>
                            <a:rPr lang="en-US" altLang="ja-JP" sz="2800" i="1">
                              <a:latin typeface="Cambria Math"/>
                            </a:rPr>
                            <m:t>𝑒</m:t>
                          </m:r>
                        </m:e>
                        <m:sup>
                          <m:r>
                            <a:rPr lang="en-US" altLang="ja-JP" sz="2800" i="1">
                              <a:latin typeface="Cambria Math" panose="02040503050406030204" pitchFamily="18" charset="0"/>
                            </a:rPr>
                            <m:t>𝑖</m:t>
                          </m:r>
                          <m:f>
                            <m:fPr>
                              <m:ctrlPr>
                                <a:rPr lang="en-US" altLang="ja-JP" sz="2800" i="1">
                                  <a:latin typeface="Cambria Math" panose="02040503050406030204" pitchFamily="18" charset="0"/>
                                </a:rPr>
                              </m:ctrlPr>
                            </m:fPr>
                            <m:num>
                              <m:r>
                                <a:rPr lang="en-US" altLang="ja-JP" sz="2800" i="1">
                                  <a:latin typeface="Cambria Math"/>
                                </a:rPr>
                                <m:t>2</m:t>
                              </m:r>
                              <m:r>
                                <a:rPr lang="en-US" altLang="ja-JP" sz="2800" i="1">
                                  <a:latin typeface="Cambria Math"/>
                                </a:rPr>
                                <m:t>𝜋</m:t>
                              </m:r>
                            </m:num>
                            <m:den>
                              <m:r>
                                <a:rPr lang="en-US" altLang="ja-JP" sz="2800" i="1">
                                  <a:solidFill>
                                    <a:srgbClr val="C00000"/>
                                  </a:solidFill>
                                  <a:latin typeface="Cambria Math" panose="02040503050406030204" pitchFamily="18" charset="0"/>
                                </a:rPr>
                                <m:t>8</m:t>
                              </m:r>
                            </m:den>
                          </m:f>
                        </m:sup>
                      </m:sSup>
                    </m:oMath>
                  </a14:m>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乗根</a:t>
                  </a:r>
                </a:p>
              </p:txBody>
            </p:sp>
          </mc:Choice>
          <mc:Fallback xmlns="">
            <p:sp>
              <p:nvSpPr>
                <p:cNvPr id="7" name="正方形/長方形 6"/>
                <p:cNvSpPr>
                  <a:spLocks noRot="1" noChangeAspect="1" noMove="1" noResize="1" noEditPoints="1" noAdjustHandles="1" noChangeArrowheads="1" noChangeShapeType="1" noTextEdit="1"/>
                </p:cNvSpPr>
                <p:nvPr/>
              </p:nvSpPr>
              <p:spPr>
                <a:xfrm>
                  <a:off x="4793609" y="1136134"/>
                  <a:ext cx="5253169" cy="1276760"/>
                </a:xfrm>
                <a:prstGeom prst="rect">
                  <a:avLst/>
                </a:prstGeom>
                <a:blipFill rotWithShape="0">
                  <a:blip r:embed="rId3"/>
                  <a:stretch>
                    <a:fillRect l="-2320" r="-1044" b="-12857"/>
                  </a:stretch>
                </a:blipFill>
              </p:spPr>
              <p:txBody>
                <a:bodyPr/>
                <a:lstStyle/>
                <a:p>
                  <a:r>
                    <a:rPr lang="ja-JP" altLang="en-US">
                      <a:noFill/>
                    </a:rPr>
                    <a:t> </a:t>
                  </a:r>
                </a:p>
              </p:txBody>
            </p:sp>
          </mc:Fallback>
        </mc:AlternateContent>
        <p:sp>
          <p:nvSpPr>
            <p:cNvPr id="9" name="正方形/長方形 8"/>
            <p:cNvSpPr/>
            <p:nvPr/>
          </p:nvSpPr>
          <p:spPr>
            <a:xfrm>
              <a:off x="2870200" y="1320800"/>
              <a:ext cx="1333500" cy="83820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 name="グループ化 28"/>
          <p:cNvGrpSpPr/>
          <p:nvPr/>
        </p:nvGrpSpPr>
        <p:grpSpPr>
          <a:xfrm>
            <a:off x="2730500" y="3086100"/>
            <a:ext cx="6533713" cy="3454400"/>
            <a:chOff x="495300" y="3162300"/>
            <a:chExt cx="6533713" cy="3454400"/>
          </a:xfrm>
        </p:grpSpPr>
        <p:sp>
          <p:nvSpPr>
            <p:cNvPr id="11" name="円/楕円 10"/>
            <p:cNvSpPr/>
            <p:nvPr/>
          </p:nvSpPr>
          <p:spPr>
            <a:xfrm>
              <a:off x="952500" y="3543300"/>
              <a:ext cx="2832100" cy="2832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p:nvPr/>
          </p:nvCxnSpPr>
          <p:spPr>
            <a:xfrm>
              <a:off x="495300" y="4953000"/>
              <a:ext cx="3797300"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2368550" y="3162300"/>
              <a:ext cx="0" cy="345440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a:stCxn id="11" idx="3"/>
              <a:endCxn id="11" idx="7"/>
            </p:cNvCxnSpPr>
            <p:nvPr/>
          </p:nvCxnSpPr>
          <p:spPr>
            <a:xfrm flipV="1">
              <a:off x="1367251" y="3958051"/>
              <a:ext cx="2002598" cy="20025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p:cNvCxnSpPr>
              <a:stCxn id="11" idx="5"/>
              <a:endCxn id="11" idx="1"/>
            </p:cNvCxnSpPr>
            <p:nvPr/>
          </p:nvCxnSpPr>
          <p:spPr>
            <a:xfrm flipH="1" flipV="1">
              <a:off x="1367251" y="3958051"/>
              <a:ext cx="2002598" cy="200259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正方形/長方形 23"/>
                <p:cNvSpPr/>
                <p:nvPr/>
              </p:nvSpPr>
              <p:spPr>
                <a:xfrm>
                  <a:off x="3357815" y="3358944"/>
                  <a:ext cx="3671198" cy="788293"/>
                </a:xfrm>
                <a:prstGeom prst="rect">
                  <a:avLst/>
                </a:prstGeom>
              </p:spPr>
              <p:txBody>
                <a:bodyPr wrap="none">
                  <a:spAutoFit/>
                </a:bodyPr>
                <a:lstStyle/>
                <a:p>
                  <a14:m>
                    <m:oMath xmlns:m="http://schemas.openxmlformats.org/officeDocument/2006/math">
                      <m:sSup>
                        <m:sSupPr>
                          <m:ctrlPr>
                            <a:rPr lang="en-US" altLang="ja-JP" sz="2800" i="1" smtClean="0">
                              <a:solidFill>
                                <a:schemeClr val="tx1"/>
                              </a:solidFill>
                              <a:latin typeface="Cambria Math" panose="02040503050406030204" pitchFamily="18" charset="0"/>
                            </a:rPr>
                          </m:ctrlPr>
                        </m:sSupPr>
                        <m:e>
                          <m:r>
                            <a:rPr lang="en-US" altLang="ja-JP" sz="2800" i="1">
                              <a:solidFill>
                                <a:schemeClr val="tx1"/>
                              </a:solidFill>
                              <a:latin typeface="Cambria Math"/>
                            </a:rPr>
                            <m:t>𝑒</m:t>
                          </m:r>
                        </m:e>
                        <m:sup>
                          <m:r>
                            <a:rPr lang="en-US" altLang="ja-JP" sz="2800" i="1">
                              <a:solidFill>
                                <a:schemeClr val="tx1"/>
                              </a:solidFill>
                              <a:latin typeface="Cambria Math" panose="02040503050406030204" pitchFamily="18" charset="0"/>
                            </a:rPr>
                            <m:t>𝑖</m:t>
                          </m:r>
                          <m:f>
                            <m:fPr>
                              <m:ctrlPr>
                                <a:rPr lang="en-US" altLang="ja-JP" sz="2800" i="1">
                                  <a:solidFill>
                                    <a:schemeClr val="tx1"/>
                                  </a:solidFill>
                                  <a:latin typeface="Cambria Math" panose="02040503050406030204" pitchFamily="18" charset="0"/>
                                </a:rPr>
                              </m:ctrlPr>
                            </m:fPr>
                            <m:num>
                              <m:r>
                                <a:rPr lang="en-US" altLang="ja-JP" sz="2800" i="1">
                                  <a:solidFill>
                                    <a:schemeClr val="tx1"/>
                                  </a:solidFill>
                                  <a:latin typeface="Cambria Math"/>
                                </a:rPr>
                                <m:t>2</m:t>
                              </m:r>
                              <m:r>
                                <a:rPr lang="en-US" altLang="ja-JP" sz="2800" i="1">
                                  <a:solidFill>
                                    <a:schemeClr val="tx1"/>
                                  </a:solidFill>
                                  <a:latin typeface="Cambria Math"/>
                                </a:rPr>
                                <m:t>𝜋</m:t>
                              </m:r>
                            </m:num>
                            <m:den>
                              <m:r>
                                <a:rPr lang="en-US" altLang="ja-JP" sz="2800" i="1">
                                  <a:solidFill>
                                    <a:schemeClr val="tx1"/>
                                  </a:solidFill>
                                  <a:latin typeface="Cambria Math" panose="02040503050406030204" pitchFamily="18" charset="0"/>
                                </a:rPr>
                                <m:t>8</m:t>
                              </m:r>
                            </m:den>
                          </m:f>
                        </m:sup>
                      </m:sSup>
                      <m:r>
                        <a:rPr lang="en-US" altLang="ja-JP" sz="2800" b="0" i="1" smtClean="0">
                          <a:solidFill>
                            <a:schemeClr val="tx1"/>
                          </a:solidFill>
                          <a:latin typeface="Cambria Math" panose="02040503050406030204" pitchFamily="18" charset="0"/>
                        </a:rPr>
                        <m:t>=</m:t>
                      </m:r>
                      <m:r>
                        <a:rPr lang="en-US" altLang="ja-JP" sz="2800" b="0" i="1" smtClean="0">
                          <a:solidFill>
                            <a:schemeClr val="tx1"/>
                          </a:solidFill>
                          <a:latin typeface="Cambria Math" panose="02040503050406030204" pitchFamily="18" charset="0"/>
                        </a:rPr>
                        <m:t>𝑐𝑜𝑠</m:t>
                      </m:r>
                      <m:f>
                        <m:fPr>
                          <m:ctrlPr>
                            <a:rPr lang="en-US" altLang="ja-JP" sz="2800" i="1">
                              <a:latin typeface="Cambria Math" panose="02040503050406030204" pitchFamily="18" charset="0"/>
                            </a:rPr>
                          </m:ctrlPr>
                        </m:fPr>
                        <m:num>
                          <m:r>
                            <a:rPr lang="en-US" altLang="ja-JP" sz="2800" i="1">
                              <a:latin typeface="Cambria Math"/>
                            </a:rPr>
                            <m:t>2</m:t>
                          </m:r>
                          <m:r>
                            <a:rPr lang="en-US" altLang="ja-JP" sz="2800" i="1">
                              <a:latin typeface="Cambria Math"/>
                            </a:rPr>
                            <m:t>𝜋</m:t>
                          </m:r>
                        </m:num>
                        <m:den>
                          <m:r>
                            <a:rPr lang="en-US" altLang="ja-JP" sz="2800" i="1">
                              <a:latin typeface="Cambria Math" panose="02040503050406030204" pitchFamily="18" charset="0"/>
                            </a:rPr>
                            <m:t>8</m:t>
                          </m:r>
                        </m:den>
                      </m:f>
                      <m:r>
                        <a:rPr lang="en-US" altLang="ja-JP" sz="2800" b="0" i="1" smtClean="0">
                          <a:latin typeface="Cambria Math" panose="02040503050406030204" pitchFamily="18" charset="0"/>
                        </a:rPr>
                        <m:t>+</m:t>
                      </m:r>
                      <m:r>
                        <a:rPr lang="en-US" altLang="ja-JP" sz="2800" b="0" i="1" smtClean="0">
                          <a:latin typeface="Cambria Math" panose="02040503050406030204" pitchFamily="18" charset="0"/>
                        </a:rPr>
                        <m:t>𝑖𝑠𝑖𝑛</m:t>
                      </m:r>
                      <m:f>
                        <m:fPr>
                          <m:ctrlPr>
                            <a:rPr lang="en-US" altLang="ja-JP" sz="2800" i="1">
                              <a:latin typeface="Cambria Math" panose="02040503050406030204" pitchFamily="18" charset="0"/>
                            </a:rPr>
                          </m:ctrlPr>
                        </m:fPr>
                        <m:num>
                          <m:r>
                            <a:rPr lang="en-US" altLang="ja-JP" sz="2800" i="1">
                              <a:latin typeface="Cambria Math"/>
                            </a:rPr>
                            <m:t>2</m:t>
                          </m:r>
                          <m:r>
                            <a:rPr lang="en-US" altLang="ja-JP" sz="2800" i="1">
                              <a:latin typeface="Cambria Math"/>
                            </a:rPr>
                            <m:t>𝜋</m:t>
                          </m:r>
                        </m:num>
                        <m:den>
                          <m:r>
                            <a:rPr lang="en-US" altLang="ja-JP" sz="2800" i="1">
                              <a:latin typeface="Cambria Math" panose="02040503050406030204" pitchFamily="18" charset="0"/>
                            </a:rPr>
                            <m:t>8</m:t>
                          </m:r>
                        </m:den>
                      </m:f>
                    </m:oMath>
                  </a14:m>
                  <a:r>
                    <a:rPr lang="ja-JP" altLang="en-US" sz="2800" dirty="0">
                      <a:solidFill>
                        <a:schemeClr val="tx1"/>
                      </a:solidFill>
                    </a:rPr>
                    <a:t> </a:t>
                  </a:r>
                </a:p>
              </p:txBody>
            </p:sp>
          </mc:Choice>
          <mc:Fallback xmlns="">
            <p:sp>
              <p:nvSpPr>
                <p:cNvPr id="24" name="正方形/長方形 23"/>
                <p:cNvSpPr>
                  <a:spLocks noRot="1" noChangeAspect="1" noMove="1" noResize="1" noEditPoints="1" noAdjustHandles="1" noChangeArrowheads="1" noChangeShapeType="1" noTextEdit="1"/>
                </p:cNvSpPr>
                <p:nvPr/>
              </p:nvSpPr>
              <p:spPr>
                <a:xfrm>
                  <a:off x="3357815" y="3358944"/>
                  <a:ext cx="3671198" cy="788293"/>
                </a:xfrm>
                <a:prstGeom prst="rect">
                  <a:avLst/>
                </a:prstGeom>
                <a:blipFill rotWithShape="0">
                  <a:blip r:embed="rId4"/>
                  <a:stretch>
                    <a:fillRect/>
                  </a:stretch>
                </a:blipFill>
              </p:spPr>
              <p:txBody>
                <a:bodyPr/>
                <a:lstStyle/>
                <a:p>
                  <a:r>
                    <a:rPr lang="ja-JP" altLang="en-US">
                      <a:noFill/>
                    </a:rPr>
                    <a:t> </a:t>
                  </a:r>
                </a:p>
              </p:txBody>
            </p:sp>
          </mc:Fallback>
        </mc:AlternateContent>
        <p:sp>
          <p:nvSpPr>
            <p:cNvPr id="25" name="円/楕円 24"/>
            <p:cNvSpPr/>
            <p:nvPr/>
          </p:nvSpPr>
          <p:spPr>
            <a:xfrm>
              <a:off x="3295650" y="389255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 name="グループ化 27"/>
          <p:cNvGrpSpPr/>
          <p:nvPr/>
        </p:nvGrpSpPr>
        <p:grpSpPr>
          <a:xfrm>
            <a:off x="5530850" y="5632244"/>
            <a:ext cx="3932135" cy="788293"/>
            <a:chOff x="3295650" y="5708444"/>
            <a:chExt cx="3932135" cy="788293"/>
          </a:xfrm>
        </p:grpSpPr>
        <mc:AlternateContent xmlns:mc="http://schemas.openxmlformats.org/markup-compatibility/2006" xmlns:a14="http://schemas.microsoft.com/office/drawing/2010/main">
          <mc:Choice Requires="a14">
            <p:sp>
              <p:nvSpPr>
                <p:cNvPr id="26" name="正方形/長方形 25"/>
                <p:cNvSpPr/>
                <p:nvPr/>
              </p:nvSpPr>
              <p:spPr>
                <a:xfrm>
                  <a:off x="3357815" y="5708444"/>
                  <a:ext cx="3869970" cy="788293"/>
                </a:xfrm>
                <a:prstGeom prst="rect">
                  <a:avLst/>
                </a:prstGeom>
              </p:spPr>
              <p:txBody>
                <a:bodyPr wrap="none">
                  <a:spAutoFit/>
                </a:bodyPr>
                <a:lstStyle/>
                <a:p>
                  <a14:m>
                    <m:oMath xmlns:m="http://schemas.openxmlformats.org/officeDocument/2006/math">
                      <m:sSup>
                        <m:sSupPr>
                          <m:ctrlPr>
                            <a:rPr lang="en-US" altLang="ja-JP" sz="2800" i="1" smtClean="0">
                              <a:solidFill>
                                <a:schemeClr val="tx1"/>
                              </a:solidFill>
                              <a:latin typeface="Cambria Math" panose="02040503050406030204" pitchFamily="18" charset="0"/>
                            </a:rPr>
                          </m:ctrlPr>
                        </m:sSupPr>
                        <m:e>
                          <m:r>
                            <a:rPr lang="en-US" altLang="ja-JP" sz="2800" i="1">
                              <a:solidFill>
                                <a:schemeClr val="tx1"/>
                              </a:solidFill>
                              <a:latin typeface="Cambria Math"/>
                            </a:rPr>
                            <m:t>𝑒</m:t>
                          </m:r>
                        </m:e>
                        <m:sup>
                          <m:r>
                            <a:rPr lang="en-US" altLang="ja-JP" sz="2800" b="0" i="1" smtClean="0">
                              <a:solidFill>
                                <a:schemeClr val="tx1"/>
                              </a:solidFill>
                              <a:latin typeface="Cambria Math" panose="02040503050406030204" pitchFamily="18" charset="0"/>
                            </a:rPr>
                            <m:t>−</m:t>
                          </m:r>
                          <m:r>
                            <a:rPr lang="en-US" altLang="ja-JP" sz="2800" i="1">
                              <a:solidFill>
                                <a:schemeClr val="tx1"/>
                              </a:solidFill>
                              <a:latin typeface="Cambria Math" panose="02040503050406030204" pitchFamily="18" charset="0"/>
                            </a:rPr>
                            <m:t>𝑖</m:t>
                          </m:r>
                          <m:f>
                            <m:fPr>
                              <m:ctrlPr>
                                <a:rPr lang="en-US" altLang="ja-JP" sz="2800" i="1">
                                  <a:solidFill>
                                    <a:schemeClr val="tx1"/>
                                  </a:solidFill>
                                  <a:latin typeface="Cambria Math" panose="02040503050406030204" pitchFamily="18" charset="0"/>
                                </a:rPr>
                              </m:ctrlPr>
                            </m:fPr>
                            <m:num>
                              <m:r>
                                <a:rPr lang="en-US" altLang="ja-JP" sz="2800" i="1">
                                  <a:solidFill>
                                    <a:schemeClr val="tx1"/>
                                  </a:solidFill>
                                  <a:latin typeface="Cambria Math"/>
                                </a:rPr>
                                <m:t>2</m:t>
                              </m:r>
                              <m:r>
                                <a:rPr lang="en-US" altLang="ja-JP" sz="2800" i="1">
                                  <a:solidFill>
                                    <a:schemeClr val="tx1"/>
                                  </a:solidFill>
                                  <a:latin typeface="Cambria Math"/>
                                </a:rPr>
                                <m:t>𝜋</m:t>
                              </m:r>
                            </m:num>
                            <m:den>
                              <m:r>
                                <a:rPr lang="en-US" altLang="ja-JP" sz="2800" i="1">
                                  <a:solidFill>
                                    <a:schemeClr val="tx1"/>
                                  </a:solidFill>
                                  <a:latin typeface="Cambria Math" panose="02040503050406030204" pitchFamily="18" charset="0"/>
                                </a:rPr>
                                <m:t>8</m:t>
                              </m:r>
                            </m:den>
                          </m:f>
                        </m:sup>
                      </m:sSup>
                      <m:r>
                        <a:rPr lang="en-US" altLang="ja-JP" sz="2800" b="0" i="1" smtClean="0">
                          <a:solidFill>
                            <a:schemeClr val="tx1"/>
                          </a:solidFill>
                          <a:latin typeface="Cambria Math" panose="02040503050406030204" pitchFamily="18" charset="0"/>
                        </a:rPr>
                        <m:t>=</m:t>
                      </m:r>
                      <m:func>
                        <m:funcPr>
                          <m:ctrlPr>
                            <a:rPr lang="en-US" altLang="ja-JP" sz="2800" b="0" i="1" smtClean="0">
                              <a:solidFill>
                                <a:schemeClr val="tx1"/>
                              </a:solidFill>
                              <a:latin typeface="Cambria Math" panose="02040503050406030204" pitchFamily="18" charset="0"/>
                            </a:rPr>
                          </m:ctrlPr>
                        </m:funcPr>
                        <m:fName>
                          <m:r>
                            <m:rPr>
                              <m:sty m:val="p"/>
                            </m:rPr>
                            <a:rPr lang="en-US" altLang="ja-JP" sz="2800" b="0" i="0" smtClean="0">
                              <a:solidFill>
                                <a:schemeClr val="tx1"/>
                              </a:solidFill>
                              <a:latin typeface="Cambria Math" panose="02040503050406030204" pitchFamily="18" charset="0"/>
                            </a:rPr>
                            <m:t>cos</m:t>
                          </m:r>
                        </m:fName>
                        <m:e>
                          <m:f>
                            <m:fPr>
                              <m:ctrlPr>
                                <a:rPr lang="en-US" altLang="ja-JP" sz="2800" i="1">
                                  <a:latin typeface="Cambria Math" panose="02040503050406030204" pitchFamily="18" charset="0"/>
                                </a:rPr>
                              </m:ctrlPr>
                            </m:fPr>
                            <m:num>
                              <m:r>
                                <a:rPr lang="en-US" altLang="ja-JP" sz="2800" i="1">
                                  <a:latin typeface="Cambria Math"/>
                                </a:rPr>
                                <m:t>2</m:t>
                              </m:r>
                              <m:r>
                                <a:rPr lang="en-US" altLang="ja-JP" sz="2800" i="1">
                                  <a:latin typeface="Cambria Math"/>
                                </a:rPr>
                                <m:t>𝜋</m:t>
                              </m:r>
                            </m:num>
                            <m:den>
                              <m:r>
                                <a:rPr lang="en-US" altLang="ja-JP" sz="2800" i="1">
                                  <a:latin typeface="Cambria Math" panose="02040503050406030204" pitchFamily="18" charset="0"/>
                                </a:rPr>
                                <m:t>8</m:t>
                              </m:r>
                            </m:den>
                          </m:f>
                        </m:e>
                      </m:func>
                      <m:r>
                        <a:rPr lang="en-US" altLang="ja-JP" sz="2800" b="0" i="1" smtClean="0">
                          <a:solidFill>
                            <a:schemeClr val="tx1"/>
                          </a:solidFill>
                          <a:latin typeface="Cambria Math" panose="02040503050406030204" pitchFamily="18" charset="0"/>
                        </a:rPr>
                        <m:t>−</m:t>
                      </m:r>
                      <m:r>
                        <a:rPr lang="en-US" altLang="ja-JP" sz="2800" b="0" i="1" smtClean="0">
                          <a:latin typeface="Cambria Math" panose="02040503050406030204" pitchFamily="18" charset="0"/>
                        </a:rPr>
                        <m:t>𝑖</m:t>
                      </m:r>
                      <m:func>
                        <m:funcPr>
                          <m:ctrlPr>
                            <a:rPr lang="en-US" altLang="ja-JP" sz="2800" b="0" i="1" smtClean="0">
                              <a:latin typeface="Cambria Math" panose="02040503050406030204" pitchFamily="18" charset="0"/>
                            </a:rPr>
                          </m:ctrlPr>
                        </m:funcPr>
                        <m:fName>
                          <m:r>
                            <m:rPr>
                              <m:sty m:val="p"/>
                            </m:rPr>
                            <a:rPr lang="en-US" altLang="ja-JP" sz="2800" b="0" i="0" smtClean="0">
                              <a:latin typeface="Cambria Math" panose="02040503050406030204" pitchFamily="18" charset="0"/>
                            </a:rPr>
                            <m:t>sin</m:t>
                          </m:r>
                        </m:fName>
                        <m:e>
                          <m:f>
                            <m:fPr>
                              <m:ctrlPr>
                                <a:rPr lang="en-US" altLang="ja-JP" sz="2800" i="1">
                                  <a:latin typeface="Cambria Math" panose="02040503050406030204" pitchFamily="18" charset="0"/>
                                </a:rPr>
                              </m:ctrlPr>
                            </m:fPr>
                            <m:num>
                              <m:r>
                                <a:rPr lang="en-US" altLang="ja-JP" sz="2800" i="1">
                                  <a:latin typeface="Cambria Math"/>
                                </a:rPr>
                                <m:t>2</m:t>
                              </m:r>
                              <m:r>
                                <a:rPr lang="en-US" altLang="ja-JP" sz="2800" i="1">
                                  <a:latin typeface="Cambria Math"/>
                                </a:rPr>
                                <m:t>𝜋</m:t>
                              </m:r>
                            </m:num>
                            <m:den>
                              <m:r>
                                <a:rPr lang="en-US" altLang="ja-JP" sz="2800" i="1">
                                  <a:latin typeface="Cambria Math" panose="02040503050406030204" pitchFamily="18" charset="0"/>
                                </a:rPr>
                                <m:t>8</m:t>
                              </m:r>
                            </m:den>
                          </m:f>
                        </m:e>
                      </m:func>
                    </m:oMath>
                  </a14:m>
                  <a:r>
                    <a:rPr lang="ja-JP" altLang="en-US" sz="2800" dirty="0">
                      <a:solidFill>
                        <a:schemeClr val="tx1"/>
                      </a:solidFill>
                    </a:rPr>
                    <a:t> </a:t>
                  </a:r>
                </a:p>
              </p:txBody>
            </p:sp>
          </mc:Choice>
          <mc:Fallback xmlns="">
            <p:sp>
              <p:nvSpPr>
                <p:cNvPr id="26" name="正方形/長方形 25"/>
                <p:cNvSpPr>
                  <a:spLocks noRot="1" noChangeAspect="1" noMove="1" noResize="1" noEditPoints="1" noAdjustHandles="1" noChangeArrowheads="1" noChangeShapeType="1" noTextEdit="1"/>
                </p:cNvSpPr>
                <p:nvPr/>
              </p:nvSpPr>
              <p:spPr>
                <a:xfrm>
                  <a:off x="3357815" y="5708444"/>
                  <a:ext cx="3869970" cy="788293"/>
                </a:xfrm>
                <a:prstGeom prst="rect">
                  <a:avLst/>
                </a:prstGeom>
                <a:blipFill rotWithShape="0">
                  <a:blip r:embed="rId5"/>
                  <a:stretch>
                    <a:fillRect/>
                  </a:stretch>
                </a:blipFill>
              </p:spPr>
              <p:txBody>
                <a:bodyPr/>
                <a:lstStyle/>
                <a:p>
                  <a:r>
                    <a:rPr lang="ja-JP" altLang="en-US">
                      <a:noFill/>
                    </a:rPr>
                    <a:t> </a:t>
                  </a:r>
                </a:p>
              </p:txBody>
            </p:sp>
          </mc:Fallback>
        </mc:AlternateContent>
        <p:sp>
          <p:nvSpPr>
            <p:cNvPr id="27" name="円/楕円 26"/>
            <p:cNvSpPr/>
            <p:nvPr/>
          </p:nvSpPr>
          <p:spPr>
            <a:xfrm>
              <a:off x="3295650" y="588645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31923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49</a:t>
            </a:fld>
            <a:endParaRPr lang="ja-JP" altLang="en-US"/>
          </a:p>
        </p:txBody>
      </p:sp>
      <p:grpSp>
        <p:nvGrpSpPr>
          <p:cNvPr id="14" name="グループ化 13"/>
          <p:cNvGrpSpPr/>
          <p:nvPr/>
        </p:nvGrpSpPr>
        <p:grpSpPr>
          <a:xfrm>
            <a:off x="3124199" y="977900"/>
            <a:ext cx="5123563" cy="4660900"/>
            <a:chOff x="2463800" y="1676400"/>
            <a:chExt cx="3797300" cy="3454400"/>
          </a:xfrm>
        </p:grpSpPr>
        <p:grpSp>
          <p:nvGrpSpPr>
            <p:cNvPr id="5" name="グループ化 4"/>
            <p:cNvGrpSpPr/>
            <p:nvPr/>
          </p:nvGrpSpPr>
          <p:grpSpPr>
            <a:xfrm>
              <a:off x="2463800" y="1676400"/>
              <a:ext cx="3797300" cy="3454400"/>
              <a:chOff x="495300" y="3162300"/>
              <a:chExt cx="3797300" cy="3454400"/>
            </a:xfrm>
          </p:grpSpPr>
          <p:sp>
            <p:nvSpPr>
              <p:cNvPr id="6" name="円/楕円 5"/>
              <p:cNvSpPr/>
              <p:nvPr/>
            </p:nvSpPr>
            <p:spPr>
              <a:xfrm>
                <a:off x="952500" y="3543300"/>
                <a:ext cx="2832100" cy="2832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a:off x="495300" y="4953000"/>
                <a:ext cx="3797300"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2368550" y="3162300"/>
                <a:ext cx="0" cy="345440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 name="直線コネクタ 8"/>
              <p:cNvCxnSpPr>
                <a:stCxn id="6" idx="3"/>
                <a:endCxn id="6" idx="7"/>
              </p:cNvCxnSpPr>
              <p:nvPr/>
            </p:nvCxnSpPr>
            <p:spPr>
              <a:xfrm flipV="1">
                <a:off x="1367251" y="3958051"/>
                <a:ext cx="2002598" cy="20025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p:cNvCxnSpPr>
                <a:stCxn id="6" idx="5"/>
                <a:endCxn id="6" idx="1"/>
              </p:cNvCxnSpPr>
              <p:nvPr/>
            </p:nvCxnSpPr>
            <p:spPr>
              <a:xfrm flipH="1" flipV="1">
                <a:off x="1367251" y="3958051"/>
                <a:ext cx="2002598" cy="200259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 name="円/楕円 12"/>
            <p:cNvSpPr/>
            <p:nvPr/>
          </p:nvSpPr>
          <p:spPr>
            <a:xfrm>
              <a:off x="5251450" y="438785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15" name="正方形/長方形 14"/>
              <p:cNvSpPr/>
              <p:nvPr/>
            </p:nvSpPr>
            <p:spPr>
              <a:xfrm>
                <a:off x="795001" y="285544"/>
                <a:ext cx="3405035" cy="684546"/>
              </a:xfrm>
              <a:prstGeom prst="rect">
                <a:avLst/>
              </a:prstGeom>
            </p:spPr>
            <p:txBody>
              <a:bodyPr wrap="none">
                <a:spAutoFit/>
              </a:bodyPr>
              <a:lstStyle/>
              <a:p>
                <a14:m>
                  <m:oMath xmlns:m="http://schemas.openxmlformats.org/officeDocument/2006/math">
                    <m:r>
                      <a:rPr lang="en-US" altLang="ja-JP" sz="2800" b="0" i="1" smtClean="0">
                        <a:latin typeface="Cambria Math" panose="02040503050406030204" pitchFamily="18" charset="0"/>
                      </a:rPr>
                      <m:t>𝑠</m:t>
                    </m:r>
                    <m:r>
                      <a:rPr lang="en-US" altLang="ja-JP" sz="2800" b="0" i="1" smtClean="0">
                        <a:latin typeface="Cambria Math" panose="02040503050406030204" pitchFamily="18" charset="0"/>
                      </a:rPr>
                      <m:t>=</m:t>
                    </m:r>
                    <m:sSup>
                      <m:sSupPr>
                        <m:ctrlPr>
                          <a:rPr lang="en-US" altLang="ja-JP" sz="2800" i="1">
                            <a:latin typeface="Cambria Math" panose="02040503050406030204" pitchFamily="18" charset="0"/>
                          </a:rPr>
                        </m:ctrlPr>
                      </m:sSupPr>
                      <m:e>
                        <m:r>
                          <a:rPr lang="en-US" altLang="ja-JP" sz="2800" i="1">
                            <a:latin typeface="Cambria Math"/>
                          </a:rPr>
                          <m:t>𝑒</m:t>
                        </m:r>
                      </m:e>
                      <m:sup>
                        <m:r>
                          <a:rPr lang="en-US" altLang="ja-JP" sz="2800" i="1">
                            <a:latin typeface="Cambria Math" panose="02040503050406030204" pitchFamily="18" charset="0"/>
                          </a:rPr>
                          <m:t>−</m:t>
                        </m:r>
                        <m:r>
                          <a:rPr lang="en-US" altLang="ja-JP" sz="2800" i="1">
                            <a:latin typeface="Cambria Math" panose="02040503050406030204" pitchFamily="18" charset="0"/>
                          </a:rPr>
                          <m:t>𝑖</m:t>
                        </m:r>
                        <m:f>
                          <m:fPr>
                            <m:ctrlPr>
                              <a:rPr lang="en-US" altLang="ja-JP" sz="2800" i="1">
                                <a:latin typeface="Cambria Math" panose="02040503050406030204" pitchFamily="18" charset="0"/>
                              </a:rPr>
                            </m:ctrlPr>
                          </m:fPr>
                          <m:num>
                            <m:r>
                              <a:rPr lang="en-US" altLang="ja-JP" sz="2800" i="1">
                                <a:latin typeface="Cambria Math"/>
                              </a:rPr>
                              <m:t>2</m:t>
                            </m:r>
                            <m:r>
                              <a:rPr lang="en-US" altLang="ja-JP" sz="2800" i="1">
                                <a:latin typeface="Cambria Math"/>
                              </a:rPr>
                              <m:t>𝜋</m:t>
                            </m:r>
                          </m:num>
                          <m:den>
                            <m:r>
                              <a:rPr lang="en-US" altLang="ja-JP" sz="2800" i="1">
                                <a:latin typeface="Cambria Math" panose="02040503050406030204" pitchFamily="18" charset="0"/>
                              </a:rPr>
                              <m:t>8</m:t>
                            </m:r>
                          </m:den>
                        </m:f>
                      </m:sup>
                    </m:sSup>
                  </m:oMath>
                </a14:m>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とおくと</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15" name="正方形/長方形 14"/>
              <p:cNvSpPr>
                <a:spLocks noRot="1" noChangeAspect="1" noMove="1" noResize="1" noEditPoints="1" noAdjustHandles="1" noChangeArrowheads="1" noChangeShapeType="1" noTextEdit="1"/>
              </p:cNvSpPr>
              <p:nvPr/>
            </p:nvSpPr>
            <p:spPr>
              <a:xfrm>
                <a:off x="795001" y="285544"/>
                <a:ext cx="3405035" cy="684546"/>
              </a:xfrm>
              <a:prstGeom prst="rect">
                <a:avLst/>
              </a:prstGeom>
              <a:blipFill rotWithShape="0">
                <a:blip r:embed="rId3"/>
                <a:stretch>
                  <a:fillRect r="-2504" b="-2589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p:cNvSpPr/>
              <p:nvPr/>
            </p:nvSpPr>
            <p:spPr>
              <a:xfrm>
                <a:off x="7004920" y="4203494"/>
                <a:ext cx="2186881" cy="8998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i="1">
                          <a:latin typeface="Cambria Math" panose="02040503050406030204" pitchFamily="18" charset="0"/>
                        </a:rPr>
                        <m:t>𝑠</m:t>
                      </m:r>
                      <m:r>
                        <a:rPr lang="en-US" altLang="ja-JP" sz="3600" i="1">
                          <a:latin typeface="Cambria Math" panose="02040503050406030204" pitchFamily="18" charset="0"/>
                        </a:rPr>
                        <m:t>=</m:t>
                      </m:r>
                      <m:sSup>
                        <m:sSupPr>
                          <m:ctrlPr>
                            <a:rPr lang="en-US" altLang="ja-JP" sz="3600" i="1">
                              <a:latin typeface="Cambria Math" panose="02040503050406030204" pitchFamily="18" charset="0"/>
                            </a:rPr>
                          </m:ctrlPr>
                        </m:sSupPr>
                        <m:e>
                          <m:r>
                            <a:rPr lang="en-US" altLang="ja-JP" sz="3600" i="1">
                              <a:latin typeface="Cambria Math"/>
                            </a:rPr>
                            <m:t>𝑒</m:t>
                          </m:r>
                        </m:e>
                        <m:sup>
                          <m:r>
                            <a:rPr lang="en-US" altLang="ja-JP" sz="3600" i="1">
                              <a:latin typeface="Cambria Math" panose="02040503050406030204" pitchFamily="18" charset="0"/>
                            </a:rPr>
                            <m:t>−</m:t>
                          </m:r>
                          <m:r>
                            <a:rPr lang="en-US" altLang="ja-JP" sz="3600" i="1">
                              <a:latin typeface="Cambria Math" panose="02040503050406030204" pitchFamily="18" charset="0"/>
                            </a:rPr>
                            <m:t>𝑖</m:t>
                          </m:r>
                          <m:f>
                            <m:fPr>
                              <m:ctrlPr>
                                <a:rPr lang="en-US" altLang="ja-JP" sz="3600" i="1">
                                  <a:latin typeface="Cambria Math" panose="02040503050406030204" pitchFamily="18" charset="0"/>
                                </a:rPr>
                              </m:ctrlPr>
                            </m:fPr>
                            <m:num>
                              <m:r>
                                <a:rPr lang="en-US" altLang="ja-JP" sz="3600" i="1">
                                  <a:latin typeface="Cambria Math"/>
                                </a:rPr>
                                <m:t>2</m:t>
                              </m:r>
                              <m:r>
                                <a:rPr lang="en-US" altLang="ja-JP" sz="3600" i="1">
                                  <a:latin typeface="Cambria Math"/>
                                </a:rPr>
                                <m:t>𝜋</m:t>
                              </m:r>
                            </m:num>
                            <m:den>
                              <m:r>
                                <a:rPr lang="en-US" altLang="ja-JP" sz="3600" i="1">
                                  <a:latin typeface="Cambria Math" panose="02040503050406030204" pitchFamily="18" charset="0"/>
                                </a:rPr>
                                <m:t>8</m:t>
                              </m:r>
                            </m:den>
                          </m:f>
                        </m:sup>
                      </m:sSup>
                    </m:oMath>
                  </m:oMathPara>
                </a14:m>
                <a:endParaRPr lang="ja-JP" altLang="en-US" sz="3600" dirty="0"/>
              </a:p>
            </p:txBody>
          </p:sp>
        </mc:Choice>
        <mc:Fallback xmlns="">
          <p:sp>
            <p:nvSpPr>
              <p:cNvPr id="17" name="正方形/長方形 16"/>
              <p:cNvSpPr>
                <a:spLocks noRot="1" noChangeAspect="1" noMove="1" noResize="1" noEditPoints="1" noAdjustHandles="1" noChangeArrowheads="1" noChangeShapeType="1" noTextEdit="1"/>
              </p:cNvSpPr>
              <p:nvPr/>
            </p:nvSpPr>
            <p:spPr>
              <a:xfrm>
                <a:off x="7004920" y="4203494"/>
                <a:ext cx="2186881" cy="899862"/>
              </a:xfrm>
              <a:prstGeom prst="rect">
                <a:avLst/>
              </a:prstGeom>
              <a:blipFill rotWithShape="0">
                <a:blip r:embed="rId4"/>
                <a:stretch>
                  <a:fillRect/>
                </a:stretch>
              </a:blipFill>
            </p:spPr>
            <p:txBody>
              <a:bodyPr/>
              <a:lstStyle/>
              <a:p>
                <a:r>
                  <a:rPr lang="ja-JP" altLang="en-US">
                    <a:noFill/>
                  </a:rPr>
                  <a:t> </a:t>
                </a:r>
              </a:p>
            </p:txBody>
          </p:sp>
        </mc:Fallback>
      </mc:AlternateContent>
      <p:grpSp>
        <p:nvGrpSpPr>
          <p:cNvPr id="33" name="グループ化 32"/>
          <p:cNvGrpSpPr/>
          <p:nvPr/>
        </p:nvGrpSpPr>
        <p:grpSpPr>
          <a:xfrm>
            <a:off x="5165494" y="5201514"/>
            <a:ext cx="598461" cy="720635"/>
            <a:chOff x="5165494" y="5201514"/>
            <a:chExt cx="598461" cy="720635"/>
          </a:xfrm>
        </p:grpSpPr>
        <mc:AlternateContent xmlns:mc="http://schemas.openxmlformats.org/markup-compatibility/2006" xmlns:a14="http://schemas.microsoft.com/office/drawing/2010/main">
          <mc:Choice Requires="a14">
            <p:sp>
              <p:nvSpPr>
                <p:cNvPr id="18" name="正方形/長方形 17"/>
                <p:cNvSpPr/>
                <p:nvPr/>
              </p:nvSpPr>
              <p:spPr>
                <a:xfrm>
                  <a:off x="5165494" y="5460484"/>
                  <a:ext cx="55342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2400" b="0" i="1" smtClean="0">
                                <a:latin typeface="Cambria Math" panose="02040503050406030204" pitchFamily="18" charset="0"/>
                              </a:rPr>
                            </m:ctrlPr>
                          </m:sSupPr>
                          <m:e>
                            <m:r>
                              <a:rPr lang="en-US" altLang="ja-JP" sz="2400" i="1" smtClean="0">
                                <a:latin typeface="Cambria Math" panose="02040503050406030204" pitchFamily="18" charset="0"/>
                              </a:rPr>
                              <m:t>𝑠</m:t>
                            </m:r>
                          </m:e>
                          <m:sup>
                            <m:r>
                              <a:rPr lang="en-US" altLang="ja-JP" sz="2400" b="0" i="1" smtClean="0">
                                <a:latin typeface="Cambria Math" panose="02040503050406030204" pitchFamily="18" charset="0"/>
                              </a:rPr>
                              <m:t>2</m:t>
                            </m:r>
                          </m:sup>
                        </m:sSup>
                      </m:oMath>
                    </m:oMathPara>
                  </a14:m>
                  <a:endParaRPr lang="ja-JP" altLang="en-US" sz="2400" dirty="0"/>
                </a:p>
              </p:txBody>
            </p:sp>
          </mc:Choice>
          <mc:Fallback xmlns="">
            <p:sp>
              <p:nvSpPr>
                <p:cNvPr id="18" name="正方形/長方形 17"/>
                <p:cNvSpPr>
                  <a:spLocks noRot="1" noChangeAspect="1" noMove="1" noResize="1" noEditPoints="1" noAdjustHandles="1" noChangeArrowheads="1" noChangeShapeType="1" noTextEdit="1"/>
                </p:cNvSpPr>
                <p:nvPr/>
              </p:nvSpPr>
              <p:spPr>
                <a:xfrm>
                  <a:off x="5165494" y="5460484"/>
                  <a:ext cx="553421" cy="461665"/>
                </a:xfrm>
                <a:prstGeom prst="rect">
                  <a:avLst/>
                </a:prstGeom>
                <a:blipFill rotWithShape="0">
                  <a:blip r:embed="rId5"/>
                  <a:stretch>
                    <a:fillRect/>
                  </a:stretch>
                </a:blipFill>
              </p:spPr>
              <p:txBody>
                <a:bodyPr/>
                <a:lstStyle/>
                <a:p>
                  <a:r>
                    <a:rPr lang="ja-JP" altLang="en-US">
                      <a:noFill/>
                    </a:rPr>
                    <a:t> </a:t>
                  </a:r>
                </a:p>
              </p:txBody>
            </p:sp>
          </mc:Fallback>
        </mc:AlternateContent>
        <p:sp>
          <p:nvSpPr>
            <p:cNvPr id="20" name="円/楕円 19"/>
            <p:cNvSpPr/>
            <p:nvPr/>
          </p:nvSpPr>
          <p:spPr>
            <a:xfrm>
              <a:off x="5558327" y="5201514"/>
              <a:ext cx="205628" cy="2056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p:cNvGrpSpPr/>
          <p:nvPr/>
        </p:nvGrpSpPr>
        <p:grpSpPr>
          <a:xfrm>
            <a:off x="3816754" y="4645254"/>
            <a:ext cx="598461" cy="720635"/>
            <a:chOff x="3816754" y="4645254"/>
            <a:chExt cx="598461" cy="720635"/>
          </a:xfrm>
        </p:grpSpPr>
        <mc:AlternateContent xmlns:mc="http://schemas.openxmlformats.org/markup-compatibility/2006" xmlns:a14="http://schemas.microsoft.com/office/drawing/2010/main">
          <mc:Choice Requires="a14">
            <p:sp>
              <p:nvSpPr>
                <p:cNvPr id="21" name="正方形/長方形 20"/>
                <p:cNvSpPr/>
                <p:nvPr/>
              </p:nvSpPr>
              <p:spPr>
                <a:xfrm>
                  <a:off x="3816754" y="4904224"/>
                  <a:ext cx="55342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2400" b="0" i="1" smtClean="0">
                                <a:latin typeface="Cambria Math" panose="02040503050406030204" pitchFamily="18" charset="0"/>
                              </a:rPr>
                            </m:ctrlPr>
                          </m:sSupPr>
                          <m:e>
                            <m:r>
                              <a:rPr lang="en-US" altLang="ja-JP" sz="2400" i="1" smtClean="0">
                                <a:latin typeface="Cambria Math" panose="02040503050406030204" pitchFamily="18" charset="0"/>
                              </a:rPr>
                              <m:t>𝑠</m:t>
                            </m:r>
                          </m:e>
                          <m:sup>
                            <m:r>
                              <a:rPr lang="en-US" altLang="ja-JP" sz="2400" b="0" i="1" smtClean="0">
                                <a:latin typeface="Cambria Math" panose="02040503050406030204" pitchFamily="18" charset="0"/>
                              </a:rPr>
                              <m:t>3</m:t>
                            </m:r>
                          </m:sup>
                        </m:sSup>
                      </m:oMath>
                    </m:oMathPara>
                  </a14:m>
                  <a:endParaRPr lang="ja-JP" altLang="en-US" sz="2400" dirty="0"/>
                </a:p>
              </p:txBody>
            </p:sp>
          </mc:Choice>
          <mc:Fallback xmlns="">
            <p:sp>
              <p:nvSpPr>
                <p:cNvPr id="21" name="正方形/長方形 20"/>
                <p:cNvSpPr>
                  <a:spLocks noRot="1" noChangeAspect="1" noMove="1" noResize="1" noEditPoints="1" noAdjustHandles="1" noChangeArrowheads="1" noChangeShapeType="1" noTextEdit="1"/>
                </p:cNvSpPr>
                <p:nvPr/>
              </p:nvSpPr>
              <p:spPr>
                <a:xfrm>
                  <a:off x="3816754" y="4904224"/>
                  <a:ext cx="553421" cy="461665"/>
                </a:xfrm>
                <a:prstGeom prst="rect">
                  <a:avLst/>
                </a:prstGeom>
                <a:blipFill rotWithShape="0">
                  <a:blip r:embed="rId6"/>
                  <a:stretch>
                    <a:fillRect/>
                  </a:stretch>
                </a:blipFill>
              </p:spPr>
              <p:txBody>
                <a:bodyPr/>
                <a:lstStyle/>
                <a:p>
                  <a:r>
                    <a:rPr lang="ja-JP" altLang="en-US">
                      <a:noFill/>
                    </a:rPr>
                    <a:t> </a:t>
                  </a:r>
                </a:p>
              </p:txBody>
            </p:sp>
          </mc:Fallback>
        </mc:AlternateContent>
        <p:sp>
          <p:nvSpPr>
            <p:cNvPr id="22" name="円/楕円 21"/>
            <p:cNvSpPr/>
            <p:nvPr/>
          </p:nvSpPr>
          <p:spPr>
            <a:xfrm>
              <a:off x="4209587" y="4645254"/>
              <a:ext cx="205628" cy="2056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 name="グループ化 34"/>
          <p:cNvGrpSpPr/>
          <p:nvPr/>
        </p:nvGrpSpPr>
        <p:grpSpPr>
          <a:xfrm>
            <a:off x="3245254" y="3281274"/>
            <a:ext cx="598461" cy="720635"/>
            <a:chOff x="3245254" y="3281274"/>
            <a:chExt cx="598461" cy="720635"/>
          </a:xfrm>
        </p:grpSpPr>
        <mc:AlternateContent xmlns:mc="http://schemas.openxmlformats.org/markup-compatibility/2006" xmlns:a14="http://schemas.microsoft.com/office/drawing/2010/main">
          <mc:Choice Requires="a14">
            <p:sp>
              <p:nvSpPr>
                <p:cNvPr id="23" name="正方形/長方形 22"/>
                <p:cNvSpPr/>
                <p:nvPr/>
              </p:nvSpPr>
              <p:spPr>
                <a:xfrm>
                  <a:off x="3245254" y="3540244"/>
                  <a:ext cx="55342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2400" b="0" i="1" smtClean="0">
                                <a:latin typeface="Cambria Math" panose="02040503050406030204" pitchFamily="18" charset="0"/>
                              </a:rPr>
                            </m:ctrlPr>
                          </m:sSupPr>
                          <m:e>
                            <m:r>
                              <a:rPr lang="en-US" altLang="ja-JP" sz="2400" i="1" smtClean="0">
                                <a:latin typeface="Cambria Math" panose="02040503050406030204" pitchFamily="18" charset="0"/>
                              </a:rPr>
                              <m:t>𝑠</m:t>
                            </m:r>
                          </m:e>
                          <m:sup>
                            <m:r>
                              <a:rPr lang="en-US" altLang="ja-JP" sz="2400" b="0" i="1" smtClean="0">
                                <a:latin typeface="Cambria Math" panose="02040503050406030204" pitchFamily="18" charset="0"/>
                              </a:rPr>
                              <m:t>4</m:t>
                            </m:r>
                          </m:sup>
                        </m:sSup>
                      </m:oMath>
                    </m:oMathPara>
                  </a14:m>
                  <a:endParaRPr lang="ja-JP" altLang="en-US" sz="2400" dirty="0"/>
                </a:p>
              </p:txBody>
            </p:sp>
          </mc:Choice>
          <mc:Fallback xmlns="">
            <p:sp>
              <p:nvSpPr>
                <p:cNvPr id="23" name="正方形/長方形 22"/>
                <p:cNvSpPr>
                  <a:spLocks noRot="1" noChangeAspect="1" noMove="1" noResize="1" noEditPoints="1" noAdjustHandles="1" noChangeArrowheads="1" noChangeShapeType="1" noTextEdit="1"/>
                </p:cNvSpPr>
                <p:nvPr/>
              </p:nvSpPr>
              <p:spPr>
                <a:xfrm>
                  <a:off x="3245254" y="3540244"/>
                  <a:ext cx="553421" cy="461665"/>
                </a:xfrm>
                <a:prstGeom prst="rect">
                  <a:avLst/>
                </a:prstGeom>
                <a:blipFill rotWithShape="0">
                  <a:blip r:embed="rId7"/>
                  <a:stretch>
                    <a:fillRect/>
                  </a:stretch>
                </a:blipFill>
              </p:spPr>
              <p:txBody>
                <a:bodyPr/>
                <a:lstStyle/>
                <a:p>
                  <a:r>
                    <a:rPr lang="ja-JP" altLang="en-US">
                      <a:noFill/>
                    </a:rPr>
                    <a:t> </a:t>
                  </a:r>
                </a:p>
              </p:txBody>
            </p:sp>
          </mc:Fallback>
        </mc:AlternateContent>
        <p:sp>
          <p:nvSpPr>
            <p:cNvPr id="24" name="円/楕円 23"/>
            <p:cNvSpPr/>
            <p:nvPr/>
          </p:nvSpPr>
          <p:spPr>
            <a:xfrm>
              <a:off x="3638087" y="3281274"/>
              <a:ext cx="205628" cy="2056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 name="グループ化 35"/>
          <p:cNvGrpSpPr/>
          <p:nvPr/>
        </p:nvGrpSpPr>
        <p:grpSpPr>
          <a:xfrm>
            <a:off x="3656734" y="1924804"/>
            <a:ext cx="735621" cy="461665"/>
            <a:chOff x="3656734" y="1924804"/>
            <a:chExt cx="735621" cy="461665"/>
          </a:xfrm>
        </p:grpSpPr>
        <mc:AlternateContent xmlns:mc="http://schemas.openxmlformats.org/markup-compatibility/2006" xmlns:a14="http://schemas.microsoft.com/office/drawing/2010/main">
          <mc:Choice Requires="a14">
            <p:sp>
              <p:nvSpPr>
                <p:cNvPr id="25" name="正方形/長方形 24"/>
                <p:cNvSpPr/>
                <p:nvPr/>
              </p:nvSpPr>
              <p:spPr>
                <a:xfrm>
                  <a:off x="3656734" y="1924804"/>
                  <a:ext cx="55342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2400" b="0" i="1" smtClean="0">
                                <a:latin typeface="Cambria Math" panose="02040503050406030204" pitchFamily="18" charset="0"/>
                              </a:rPr>
                            </m:ctrlPr>
                          </m:sSupPr>
                          <m:e>
                            <m:r>
                              <a:rPr lang="en-US" altLang="ja-JP" sz="2400" i="1" smtClean="0">
                                <a:latin typeface="Cambria Math" panose="02040503050406030204" pitchFamily="18" charset="0"/>
                              </a:rPr>
                              <m:t>𝑠</m:t>
                            </m:r>
                          </m:e>
                          <m:sup>
                            <m:r>
                              <a:rPr lang="en-US" altLang="ja-JP" sz="2400" b="0" i="1" smtClean="0">
                                <a:latin typeface="Cambria Math" panose="02040503050406030204" pitchFamily="18" charset="0"/>
                              </a:rPr>
                              <m:t>5</m:t>
                            </m:r>
                          </m:sup>
                        </m:sSup>
                      </m:oMath>
                    </m:oMathPara>
                  </a14:m>
                  <a:endParaRPr lang="ja-JP" altLang="en-US" sz="2400" dirty="0"/>
                </a:p>
              </p:txBody>
            </p:sp>
          </mc:Choice>
          <mc:Fallback xmlns="">
            <p:sp>
              <p:nvSpPr>
                <p:cNvPr id="25" name="正方形/長方形 24"/>
                <p:cNvSpPr>
                  <a:spLocks noRot="1" noChangeAspect="1" noMove="1" noResize="1" noEditPoints="1" noAdjustHandles="1" noChangeArrowheads="1" noChangeShapeType="1" noTextEdit="1"/>
                </p:cNvSpPr>
                <p:nvPr/>
              </p:nvSpPr>
              <p:spPr>
                <a:xfrm>
                  <a:off x="3656734" y="1924804"/>
                  <a:ext cx="553421" cy="461665"/>
                </a:xfrm>
                <a:prstGeom prst="rect">
                  <a:avLst/>
                </a:prstGeom>
                <a:blipFill rotWithShape="0">
                  <a:blip r:embed="rId8"/>
                  <a:stretch>
                    <a:fillRect/>
                  </a:stretch>
                </a:blipFill>
              </p:spPr>
              <p:txBody>
                <a:bodyPr/>
                <a:lstStyle/>
                <a:p>
                  <a:r>
                    <a:rPr lang="ja-JP" altLang="en-US">
                      <a:noFill/>
                    </a:rPr>
                    <a:t> </a:t>
                  </a:r>
                </a:p>
              </p:txBody>
            </p:sp>
          </mc:Fallback>
        </mc:AlternateContent>
        <p:sp>
          <p:nvSpPr>
            <p:cNvPr id="26" name="円/楕円 25"/>
            <p:cNvSpPr/>
            <p:nvPr/>
          </p:nvSpPr>
          <p:spPr>
            <a:xfrm>
              <a:off x="4186727" y="1932534"/>
              <a:ext cx="205628" cy="2056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p:nvGrpSpPr>
        <p:grpSpPr>
          <a:xfrm>
            <a:off x="5133109" y="1038979"/>
            <a:ext cx="611796" cy="556258"/>
            <a:chOff x="5133109" y="1038979"/>
            <a:chExt cx="611796" cy="556258"/>
          </a:xfrm>
        </p:grpSpPr>
        <mc:AlternateContent xmlns:mc="http://schemas.openxmlformats.org/markup-compatibility/2006" xmlns:a14="http://schemas.microsoft.com/office/drawing/2010/main">
          <mc:Choice Requires="a14">
            <p:sp>
              <p:nvSpPr>
                <p:cNvPr id="27" name="正方形/長方形 26"/>
                <p:cNvSpPr/>
                <p:nvPr/>
              </p:nvSpPr>
              <p:spPr>
                <a:xfrm>
                  <a:off x="5133109" y="1038979"/>
                  <a:ext cx="55342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2400" b="0" i="1" smtClean="0">
                                <a:latin typeface="Cambria Math" panose="02040503050406030204" pitchFamily="18" charset="0"/>
                              </a:rPr>
                            </m:ctrlPr>
                          </m:sSupPr>
                          <m:e>
                            <m:r>
                              <a:rPr lang="en-US" altLang="ja-JP" sz="2400" i="1" smtClean="0">
                                <a:latin typeface="Cambria Math" panose="02040503050406030204" pitchFamily="18" charset="0"/>
                              </a:rPr>
                              <m:t>𝑠</m:t>
                            </m:r>
                          </m:e>
                          <m:sup>
                            <m:r>
                              <a:rPr lang="en-US" altLang="ja-JP" sz="2400" b="0" i="1" smtClean="0">
                                <a:latin typeface="Cambria Math" panose="02040503050406030204" pitchFamily="18" charset="0"/>
                              </a:rPr>
                              <m:t>6</m:t>
                            </m:r>
                          </m:sup>
                        </m:sSup>
                      </m:oMath>
                    </m:oMathPara>
                  </a14:m>
                  <a:endParaRPr lang="ja-JP" altLang="en-US" sz="2400" dirty="0"/>
                </a:p>
              </p:txBody>
            </p:sp>
          </mc:Choice>
          <mc:Fallback xmlns="">
            <p:sp>
              <p:nvSpPr>
                <p:cNvPr id="27" name="正方形/長方形 26"/>
                <p:cNvSpPr>
                  <a:spLocks noRot="1" noChangeAspect="1" noMove="1" noResize="1" noEditPoints="1" noAdjustHandles="1" noChangeArrowheads="1" noChangeShapeType="1" noTextEdit="1"/>
                </p:cNvSpPr>
                <p:nvPr/>
              </p:nvSpPr>
              <p:spPr>
                <a:xfrm>
                  <a:off x="5133109" y="1038979"/>
                  <a:ext cx="553421" cy="461665"/>
                </a:xfrm>
                <a:prstGeom prst="rect">
                  <a:avLst/>
                </a:prstGeom>
                <a:blipFill rotWithShape="0">
                  <a:blip r:embed="rId9"/>
                  <a:stretch>
                    <a:fillRect/>
                  </a:stretch>
                </a:blipFill>
              </p:spPr>
              <p:txBody>
                <a:bodyPr/>
                <a:lstStyle/>
                <a:p>
                  <a:r>
                    <a:rPr lang="ja-JP" altLang="en-US">
                      <a:noFill/>
                    </a:rPr>
                    <a:t> </a:t>
                  </a:r>
                </a:p>
              </p:txBody>
            </p:sp>
          </mc:Fallback>
        </mc:AlternateContent>
        <p:sp>
          <p:nvSpPr>
            <p:cNvPr id="28" name="円/楕円 27"/>
            <p:cNvSpPr/>
            <p:nvPr/>
          </p:nvSpPr>
          <p:spPr>
            <a:xfrm>
              <a:off x="5539277" y="1389609"/>
              <a:ext cx="205628" cy="2056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8" name="グループ化 37"/>
          <p:cNvGrpSpPr/>
          <p:nvPr/>
        </p:nvGrpSpPr>
        <p:grpSpPr>
          <a:xfrm>
            <a:off x="6901352" y="1553329"/>
            <a:ext cx="585403" cy="594358"/>
            <a:chOff x="6901352" y="1553329"/>
            <a:chExt cx="585403" cy="594358"/>
          </a:xfrm>
        </p:grpSpPr>
        <mc:AlternateContent xmlns:mc="http://schemas.openxmlformats.org/markup-compatibility/2006" xmlns:a14="http://schemas.microsoft.com/office/drawing/2010/main">
          <mc:Choice Requires="a14">
            <p:sp>
              <p:nvSpPr>
                <p:cNvPr id="29" name="正方形/長方形 28"/>
                <p:cNvSpPr/>
                <p:nvPr/>
              </p:nvSpPr>
              <p:spPr>
                <a:xfrm>
                  <a:off x="6933334" y="1553329"/>
                  <a:ext cx="55342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2400" b="0" i="1" smtClean="0">
                                <a:latin typeface="Cambria Math" panose="02040503050406030204" pitchFamily="18" charset="0"/>
                              </a:rPr>
                            </m:ctrlPr>
                          </m:sSupPr>
                          <m:e>
                            <m:r>
                              <a:rPr lang="en-US" altLang="ja-JP" sz="2400" i="1" smtClean="0">
                                <a:latin typeface="Cambria Math" panose="02040503050406030204" pitchFamily="18" charset="0"/>
                              </a:rPr>
                              <m:t>𝑠</m:t>
                            </m:r>
                          </m:e>
                          <m:sup>
                            <m:r>
                              <a:rPr lang="en-US" altLang="ja-JP" sz="2400" b="0" i="1" smtClean="0">
                                <a:latin typeface="Cambria Math" panose="02040503050406030204" pitchFamily="18" charset="0"/>
                              </a:rPr>
                              <m:t>7</m:t>
                            </m:r>
                          </m:sup>
                        </m:sSup>
                      </m:oMath>
                    </m:oMathPara>
                  </a14:m>
                  <a:endParaRPr lang="ja-JP" altLang="en-US" sz="2400" dirty="0"/>
                </a:p>
              </p:txBody>
            </p:sp>
          </mc:Choice>
          <mc:Fallback xmlns="">
            <p:sp>
              <p:nvSpPr>
                <p:cNvPr id="29" name="正方形/長方形 28"/>
                <p:cNvSpPr>
                  <a:spLocks noRot="1" noChangeAspect="1" noMove="1" noResize="1" noEditPoints="1" noAdjustHandles="1" noChangeArrowheads="1" noChangeShapeType="1" noTextEdit="1"/>
                </p:cNvSpPr>
                <p:nvPr/>
              </p:nvSpPr>
              <p:spPr>
                <a:xfrm>
                  <a:off x="6933334" y="1553329"/>
                  <a:ext cx="553421" cy="461665"/>
                </a:xfrm>
                <a:prstGeom prst="rect">
                  <a:avLst/>
                </a:prstGeom>
                <a:blipFill rotWithShape="0">
                  <a:blip r:embed="rId10"/>
                  <a:stretch>
                    <a:fillRect/>
                  </a:stretch>
                </a:blipFill>
              </p:spPr>
              <p:txBody>
                <a:bodyPr/>
                <a:lstStyle/>
                <a:p>
                  <a:r>
                    <a:rPr lang="ja-JP" altLang="en-US">
                      <a:noFill/>
                    </a:rPr>
                    <a:t> </a:t>
                  </a:r>
                </a:p>
              </p:txBody>
            </p:sp>
          </mc:Fallback>
        </mc:AlternateContent>
        <p:sp>
          <p:nvSpPr>
            <p:cNvPr id="30" name="円/楕円 29"/>
            <p:cNvSpPr/>
            <p:nvPr/>
          </p:nvSpPr>
          <p:spPr>
            <a:xfrm>
              <a:off x="6901352" y="1942059"/>
              <a:ext cx="205628" cy="2056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p:cNvGrpSpPr/>
          <p:nvPr/>
        </p:nvGrpSpPr>
        <p:grpSpPr>
          <a:xfrm>
            <a:off x="7472852" y="2905879"/>
            <a:ext cx="585403" cy="594358"/>
            <a:chOff x="7472852" y="2905879"/>
            <a:chExt cx="585403" cy="594358"/>
          </a:xfrm>
        </p:grpSpPr>
        <mc:AlternateContent xmlns:mc="http://schemas.openxmlformats.org/markup-compatibility/2006" xmlns:a14="http://schemas.microsoft.com/office/drawing/2010/main">
          <mc:Choice Requires="a14">
            <p:sp>
              <p:nvSpPr>
                <p:cNvPr id="31" name="正方形/長方形 30"/>
                <p:cNvSpPr/>
                <p:nvPr/>
              </p:nvSpPr>
              <p:spPr>
                <a:xfrm>
                  <a:off x="7504834" y="2905879"/>
                  <a:ext cx="55342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2400" b="0" i="1" smtClean="0">
                                <a:latin typeface="Cambria Math" panose="02040503050406030204" pitchFamily="18" charset="0"/>
                              </a:rPr>
                            </m:ctrlPr>
                          </m:sSupPr>
                          <m:e>
                            <m:r>
                              <a:rPr lang="en-US" altLang="ja-JP" sz="2400" i="1" smtClean="0">
                                <a:latin typeface="Cambria Math" panose="02040503050406030204" pitchFamily="18" charset="0"/>
                              </a:rPr>
                              <m:t>𝑠</m:t>
                            </m:r>
                          </m:e>
                          <m:sup>
                            <m:r>
                              <a:rPr lang="en-US" altLang="ja-JP" sz="2400" b="0" i="1" smtClean="0">
                                <a:latin typeface="Cambria Math" panose="02040503050406030204" pitchFamily="18" charset="0"/>
                              </a:rPr>
                              <m:t>8</m:t>
                            </m:r>
                          </m:sup>
                        </m:sSup>
                      </m:oMath>
                    </m:oMathPara>
                  </a14:m>
                  <a:endParaRPr lang="ja-JP" altLang="en-US" sz="2400" dirty="0"/>
                </a:p>
              </p:txBody>
            </p:sp>
          </mc:Choice>
          <mc:Fallback xmlns="">
            <p:sp>
              <p:nvSpPr>
                <p:cNvPr id="31" name="正方形/長方形 30"/>
                <p:cNvSpPr>
                  <a:spLocks noRot="1" noChangeAspect="1" noMove="1" noResize="1" noEditPoints="1" noAdjustHandles="1" noChangeArrowheads="1" noChangeShapeType="1" noTextEdit="1"/>
                </p:cNvSpPr>
                <p:nvPr/>
              </p:nvSpPr>
              <p:spPr>
                <a:xfrm>
                  <a:off x="7504834" y="2905879"/>
                  <a:ext cx="553421" cy="461665"/>
                </a:xfrm>
                <a:prstGeom prst="rect">
                  <a:avLst/>
                </a:prstGeom>
                <a:blipFill rotWithShape="0">
                  <a:blip r:embed="rId11"/>
                  <a:stretch>
                    <a:fillRect/>
                  </a:stretch>
                </a:blipFill>
              </p:spPr>
              <p:txBody>
                <a:bodyPr/>
                <a:lstStyle/>
                <a:p>
                  <a:r>
                    <a:rPr lang="ja-JP" altLang="en-US">
                      <a:noFill/>
                    </a:rPr>
                    <a:t> </a:t>
                  </a:r>
                </a:p>
              </p:txBody>
            </p:sp>
          </mc:Fallback>
        </mc:AlternateContent>
        <p:sp>
          <p:nvSpPr>
            <p:cNvPr id="32" name="円/楕円 31"/>
            <p:cNvSpPr/>
            <p:nvPr/>
          </p:nvSpPr>
          <p:spPr>
            <a:xfrm>
              <a:off x="7472852" y="3294609"/>
              <a:ext cx="205628" cy="2056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41" name="正方形/長方形 40"/>
              <p:cNvSpPr/>
              <p:nvPr/>
            </p:nvSpPr>
            <p:spPr>
              <a:xfrm>
                <a:off x="7066684" y="5049004"/>
                <a:ext cx="1999265" cy="465833"/>
              </a:xfrm>
              <a:prstGeom prst="rect">
                <a:avLst/>
              </a:prstGeom>
            </p:spPr>
            <p:txBody>
              <a:bodyPr wrap="none">
                <a:spAutoFit/>
              </a:bodyPr>
              <a:lstStyle/>
              <a:p>
                <a14:m>
                  <m:oMath xmlns:m="http://schemas.openxmlformats.org/officeDocument/2006/math">
                    <m:sSup>
                      <m:sSupPr>
                        <m:ctrlPr>
                          <a:rPr lang="en-US" altLang="ja-JP" sz="2400" b="0" i="1" smtClean="0">
                            <a:latin typeface="Cambria Math" panose="02040503050406030204" pitchFamily="18" charset="0"/>
                          </a:rPr>
                        </m:ctrlPr>
                      </m:sSupPr>
                      <m:e>
                        <m:r>
                          <a:rPr lang="en-US" altLang="ja-JP" sz="2400" i="1" smtClean="0">
                            <a:latin typeface="Cambria Math" panose="02040503050406030204" pitchFamily="18" charset="0"/>
                          </a:rPr>
                          <m:t>𝑠</m:t>
                        </m:r>
                      </m:e>
                      <m:sup>
                        <m:r>
                          <a:rPr lang="en-US" altLang="ja-JP" sz="2400" b="0" i="1" smtClean="0">
                            <a:latin typeface="Cambria Math" panose="02040503050406030204" pitchFamily="18" charset="0"/>
                          </a:rPr>
                          <m:t>9</m:t>
                        </m:r>
                      </m:sup>
                    </m:sSup>
                  </m:oMath>
                </a14:m>
                <a:r>
                  <a:rPr lang="en-US" altLang="ja-JP" sz="2400" dirty="0"/>
                  <a:t>, </a:t>
                </a:r>
                <a14:m>
                  <m:oMath xmlns:m="http://schemas.openxmlformats.org/officeDocument/2006/math">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𝑠</m:t>
                        </m:r>
                      </m:e>
                      <m:sup>
                        <m:r>
                          <a:rPr lang="en-US" altLang="ja-JP" sz="2400" b="0" i="1" smtClean="0">
                            <a:latin typeface="Cambria Math" panose="02040503050406030204" pitchFamily="18" charset="0"/>
                          </a:rPr>
                          <m:t>17</m:t>
                        </m:r>
                      </m:sup>
                    </m:sSup>
                  </m:oMath>
                </a14:m>
                <a:r>
                  <a:rPr lang="en-US" altLang="ja-JP" sz="2400" dirty="0"/>
                  <a:t>, </a:t>
                </a:r>
                <a14:m>
                  <m:oMath xmlns:m="http://schemas.openxmlformats.org/officeDocument/2006/math">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𝑠</m:t>
                        </m:r>
                      </m:e>
                      <m:sup>
                        <m:r>
                          <a:rPr lang="en-US" altLang="ja-JP" sz="2400" b="0" i="1" smtClean="0">
                            <a:latin typeface="Cambria Math" panose="02040503050406030204" pitchFamily="18" charset="0"/>
                          </a:rPr>
                          <m:t>25</m:t>
                        </m:r>
                      </m:sup>
                    </m:sSup>
                  </m:oMath>
                </a14:m>
                <a:r>
                  <a:rPr lang="en-US" altLang="ja-JP" sz="2400" dirty="0"/>
                  <a:t>,… </a:t>
                </a:r>
                <a:endParaRPr lang="ja-JP" altLang="en-US" sz="2400" dirty="0"/>
              </a:p>
            </p:txBody>
          </p:sp>
        </mc:Choice>
        <mc:Fallback xmlns="">
          <p:sp>
            <p:nvSpPr>
              <p:cNvPr id="41" name="正方形/長方形 40"/>
              <p:cNvSpPr>
                <a:spLocks noRot="1" noChangeAspect="1" noMove="1" noResize="1" noEditPoints="1" noAdjustHandles="1" noChangeArrowheads="1" noChangeShapeType="1" noTextEdit="1"/>
              </p:cNvSpPr>
              <p:nvPr/>
            </p:nvSpPr>
            <p:spPr>
              <a:xfrm>
                <a:off x="7066684" y="5049004"/>
                <a:ext cx="1999265" cy="465833"/>
              </a:xfrm>
              <a:prstGeom prst="rect">
                <a:avLst/>
              </a:prstGeom>
              <a:blipFill rotWithShape="0">
                <a:blip r:embed="rId12"/>
                <a:stretch>
                  <a:fillRect t="-9091" r="-3354" b="-2857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正方形/長方形 42"/>
              <p:cNvSpPr/>
              <p:nvPr/>
            </p:nvSpPr>
            <p:spPr>
              <a:xfrm>
                <a:off x="5218834" y="5906254"/>
                <a:ext cx="2111284" cy="465833"/>
              </a:xfrm>
              <a:prstGeom prst="rect">
                <a:avLst/>
              </a:prstGeom>
            </p:spPr>
            <p:txBody>
              <a:bodyPr wrap="none">
                <a:spAutoFit/>
              </a:bodyPr>
              <a:lstStyle/>
              <a:p>
                <a14:m>
                  <m:oMath xmlns:m="http://schemas.openxmlformats.org/officeDocument/2006/math">
                    <m:sSup>
                      <m:sSupPr>
                        <m:ctrlPr>
                          <a:rPr lang="en-US" altLang="ja-JP" sz="2400" b="0" i="1" smtClean="0">
                            <a:latin typeface="Cambria Math" panose="02040503050406030204" pitchFamily="18" charset="0"/>
                          </a:rPr>
                        </m:ctrlPr>
                      </m:sSupPr>
                      <m:e>
                        <m:r>
                          <a:rPr lang="en-US" altLang="ja-JP" sz="2400" i="1" smtClean="0">
                            <a:latin typeface="Cambria Math" panose="02040503050406030204" pitchFamily="18" charset="0"/>
                          </a:rPr>
                          <m:t>𝑠</m:t>
                        </m:r>
                      </m:e>
                      <m:sup>
                        <m:r>
                          <a:rPr lang="en-US" altLang="ja-JP" sz="2400" b="0" i="1" smtClean="0">
                            <a:latin typeface="Cambria Math" panose="02040503050406030204" pitchFamily="18" charset="0"/>
                          </a:rPr>
                          <m:t>10</m:t>
                        </m:r>
                      </m:sup>
                    </m:sSup>
                  </m:oMath>
                </a14:m>
                <a:r>
                  <a:rPr lang="en-US" altLang="ja-JP" sz="2400" dirty="0"/>
                  <a:t>, </a:t>
                </a:r>
                <a14:m>
                  <m:oMath xmlns:m="http://schemas.openxmlformats.org/officeDocument/2006/math">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𝑠</m:t>
                        </m:r>
                      </m:e>
                      <m:sup>
                        <m:r>
                          <a:rPr lang="en-US" altLang="ja-JP" sz="2400" b="0" i="1" smtClean="0">
                            <a:latin typeface="Cambria Math" panose="02040503050406030204" pitchFamily="18" charset="0"/>
                          </a:rPr>
                          <m:t>18</m:t>
                        </m:r>
                      </m:sup>
                    </m:sSup>
                  </m:oMath>
                </a14:m>
                <a:r>
                  <a:rPr lang="en-US" altLang="ja-JP" sz="2400" dirty="0"/>
                  <a:t>, </a:t>
                </a:r>
                <a14:m>
                  <m:oMath xmlns:m="http://schemas.openxmlformats.org/officeDocument/2006/math">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𝑠</m:t>
                        </m:r>
                      </m:e>
                      <m:sup>
                        <m:r>
                          <a:rPr lang="en-US" altLang="ja-JP" sz="2400" b="0" i="1" smtClean="0">
                            <a:latin typeface="Cambria Math" panose="02040503050406030204" pitchFamily="18" charset="0"/>
                          </a:rPr>
                          <m:t>26</m:t>
                        </m:r>
                      </m:sup>
                    </m:sSup>
                  </m:oMath>
                </a14:m>
                <a:r>
                  <a:rPr lang="en-US" altLang="ja-JP" sz="2400" dirty="0"/>
                  <a:t>,… </a:t>
                </a:r>
                <a:endParaRPr lang="ja-JP" altLang="en-US" sz="2400" dirty="0"/>
              </a:p>
            </p:txBody>
          </p:sp>
        </mc:Choice>
        <mc:Fallback xmlns="">
          <p:sp>
            <p:nvSpPr>
              <p:cNvPr id="43" name="正方形/長方形 42"/>
              <p:cNvSpPr>
                <a:spLocks noRot="1" noChangeAspect="1" noMove="1" noResize="1" noEditPoints="1" noAdjustHandles="1" noChangeArrowheads="1" noChangeShapeType="1" noTextEdit="1"/>
              </p:cNvSpPr>
              <p:nvPr/>
            </p:nvSpPr>
            <p:spPr>
              <a:xfrm>
                <a:off x="5218834" y="5906254"/>
                <a:ext cx="2111284" cy="465833"/>
              </a:xfrm>
              <a:prstGeom prst="rect">
                <a:avLst/>
              </a:prstGeom>
              <a:blipFill rotWithShape="0">
                <a:blip r:embed="rId13"/>
                <a:stretch>
                  <a:fillRect t="-10526" r="-4046" b="-2894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正方形/長方形 43"/>
              <p:cNvSpPr/>
              <p:nvPr/>
            </p:nvSpPr>
            <p:spPr>
              <a:xfrm>
                <a:off x="2618509" y="5325229"/>
                <a:ext cx="2111284" cy="465833"/>
              </a:xfrm>
              <a:prstGeom prst="rect">
                <a:avLst/>
              </a:prstGeom>
            </p:spPr>
            <p:txBody>
              <a:bodyPr wrap="none">
                <a:spAutoFit/>
              </a:bodyPr>
              <a:lstStyle/>
              <a:p>
                <a14:m>
                  <m:oMath xmlns:m="http://schemas.openxmlformats.org/officeDocument/2006/math">
                    <m:sSup>
                      <m:sSupPr>
                        <m:ctrlPr>
                          <a:rPr lang="en-US" altLang="ja-JP" sz="2400" b="0" i="1" smtClean="0">
                            <a:latin typeface="Cambria Math" panose="02040503050406030204" pitchFamily="18" charset="0"/>
                          </a:rPr>
                        </m:ctrlPr>
                      </m:sSupPr>
                      <m:e>
                        <m:r>
                          <a:rPr lang="en-US" altLang="ja-JP" sz="2400" i="1" smtClean="0">
                            <a:latin typeface="Cambria Math" panose="02040503050406030204" pitchFamily="18" charset="0"/>
                          </a:rPr>
                          <m:t>𝑠</m:t>
                        </m:r>
                      </m:e>
                      <m:sup>
                        <m:r>
                          <a:rPr lang="en-US" altLang="ja-JP" sz="2400" b="0" i="1" smtClean="0">
                            <a:latin typeface="Cambria Math" panose="02040503050406030204" pitchFamily="18" charset="0"/>
                          </a:rPr>
                          <m:t>11</m:t>
                        </m:r>
                      </m:sup>
                    </m:sSup>
                  </m:oMath>
                </a14:m>
                <a:r>
                  <a:rPr lang="en-US" altLang="ja-JP" sz="2400" dirty="0"/>
                  <a:t>, </a:t>
                </a:r>
                <a14:m>
                  <m:oMath xmlns:m="http://schemas.openxmlformats.org/officeDocument/2006/math">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𝑠</m:t>
                        </m:r>
                      </m:e>
                      <m:sup>
                        <m:r>
                          <a:rPr lang="en-US" altLang="ja-JP" sz="2400" b="0" i="1" smtClean="0">
                            <a:latin typeface="Cambria Math" panose="02040503050406030204" pitchFamily="18" charset="0"/>
                          </a:rPr>
                          <m:t>19</m:t>
                        </m:r>
                      </m:sup>
                    </m:sSup>
                  </m:oMath>
                </a14:m>
                <a:r>
                  <a:rPr lang="en-US" altLang="ja-JP" sz="2400" dirty="0"/>
                  <a:t>, </a:t>
                </a:r>
                <a14:m>
                  <m:oMath xmlns:m="http://schemas.openxmlformats.org/officeDocument/2006/math">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𝑠</m:t>
                        </m:r>
                      </m:e>
                      <m:sup>
                        <m:r>
                          <a:rPr lang="en-US" altLang="ja-JP" sz="2400" b="0" i="1" smtClean="0">
                            <a:latin typeface="Cambria Math" panose="02040503050406030204" pitchFamily="18" charset="0"/>
                          </a:rPr>
                          <m:t>27</m:t>
                        </m:r>
                      </m:sup>
                    </m:sSup>
                  </m:oMath>
                </a14:m>
                <a:r>
                  <a:rPr lang="en-US" altLang="ja-JP" sz="2400" dirty="0"/>
                  <a:t>,… </a:t>
                </a:r>
                <a:endParaRPr lang="ja-JP" altLang="en-US" sz="2400" dirty="0"/>
              </a:p>
            </p:txBody>
          </p:sp>
        </mc:Choice>
        <mc:Fallback xmlns="">
          <p:sp>
            <p:nvSpPr>
              <p:cNvPr id="44" name="正方形/長方形 43"/>
              <p:cNvSpPr>
                <a:spLocks noRot="1" noChangeAspect="1" noMove="1" noResize="1" noEditPoints="1" noAdjustHandles="1" noChangeArrowheads="1" noChangeShapeType="1" noTextEdit="1"/>
              </p:cNvSpPr>
              <p:nvPr/>
            </p:nvSpPr>
            <p:spPr>
              <a:xfrm>
                <a:off x="2618509" y="5325229"/>
                <a:ext cx="2111284" cy="465833"/>
              </a:xfrm>
              <a:prstGeom prst="rect">
                <a:avLst/>
              </a:prstGeom>
              <a:blipFill rotWithShape="0">
                <a:blip r:embed="rId14"/>
                <a:stretch>
                  <a:fillRect t="-10526" r="-3468" b="-2894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78984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5825638"/>
            <a:ext cx="11473211" cy="733270"/>
          </a:xfrm>
        </p:spPr>
        <p:txBody>
          <a:bodyPr/>
          <a:lstStyle/>
          <a:p>
            <a:pPr algn="r"/>
            <a:r>
              <a:rPr lang="ja-JP" altLang="en-US" dirty="0"/>
              <a:t>復習 </a:t>
            </a:r>
            <a:r>
              <a:rPr lang="en-US" altLang="ja-JP" dirty="0"/>
              <a:t>: </a:t>
            </a:r>
            <a:r>
              <a:rPr lang="ja-JP" altLang="en-US" dirty="0"/>
              <a:t>線形フィルタ（</a:t>
            </a:r>
            <a:r>
              <a:rPr lang="en-US" altLang="ja-JP" dirty="0"/>
              <a:t>Convolution</a:t>
            </a:r>
            <a:r>
              <a:rPr lang="ja-JP" altLang="en-US" dirty="0"/>
              <a:t>）</a:t>
            </a:r>
            <a:endParaRPr kumimoji="1" lang="ja-JP" altLang="en-US" dirty="0"/>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5</a:t>
            </a:fld>
            <a:endParaRPr lang="ja-JP" altLang="en-US"/>
          </a:p>
        </p:txBody>
      </p:sp>
    </p:spTree>
    <p:extLst>
      <p:ext uri="{BB962C8B-B14F-4D97-AF65-F5344CB8AC3E}">
        <p14:creationId xmlns:p14="http://schemas.microsoft.com/office/powerpoint/2010/main" val="12060017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正方形/長方形 5"/>
              <p:cNvSpPr/>
              <p:nvPr/>
            </p:nvSpPr>
            <p:spPr>
              <a:xfrm>
                <a:off x="456384" y="237372"/>
                <a:ext cx="3242362" cy="1301575"/>
              </a:xfrm>
              <a:prstGeom prst="rect">
                <a:avLst/>
              </a:prstGeom>
              <a:solidFill>
                <a:schemeClr val="accent4">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smtClean="0">
                              <a:solidFill>
                                <a:schemeClr val="tx1"/>
                              </a:solidFill>
                              <a:latin typeface="Cambria Math" panose="02040503050406030204" pitchFamily="18" charset="0"/>
                            </a:rPr>
                          </m:ctrlPr>
                        </m:sSubPr>
                        <m:e>
                          <m:r>
                            <a:rPr lang="en-US" altLang="ja-JP" sz="2800" i="1">
                              <a:solidFill>
                                <a:schemeClr val="tx1"/>
                              </a:solidFill>
                              <a:latin typeface="Cambria Math"/>
                            </a:rPr>
                            <m:t>𝐹</m:t>
                          </m:r>
                        </m:e>
                        <m:sub>
                          <m:r>
                            <a:rPr lang="en-US" altLang="ja-JP" sz="2800" i="1">
                              <a:solidFill>
                                <a:schemeClr val="tx1"/>
                              </a:solidFill>
                              <a:latin typeface="Cambria Math"/>
                            </a:rPr>
                            <m:t>𝑘</m:t>
                          </m:r>
                        </m:sub>
                      </m:sSub>
                      <m:r>
                        <a:rPr lang="en-US" altLang="ja-JP" sz="2800" i="1">
                          <a:solidFill>
                            <a:schemeClr val="tx1"/>
                          </a:solidFill>
                          <a:latin typeface="Cambria Math"/>
                        </a:rPr>
                        <m:t>=</m:t>
                      </m:r>
                      <m:f>
                        <m:fPr>
                          <m:ctrlPr>
                            <a:rPr lang="en-US" altLang="ja-JP" sz="2800" i="1">
                              <a:solidFill>
                                <a:schemeClr val="tx1"/>
                              </a:solidFill>
                              <a:latin typeface="Cambria Math" panose="02040503050406030204" pitchFamily="18" charset="0"/>
                            </a:rPr>
                          </m:ctrlPr>
                        </m:fPr>
                        <m:num>
                          <m:r>
                            <a:rPr lang="en-US" altLang="ja-JP" sz="2800" i="1">
                              <a:solidFill>
                                <a:schemeClr val="tx1"/>
                              </a:solidFill>
                              <a:latin typeface="Cambria Math"/>
                            </a:rPr>
                            <m:t>1</m:t>
                          </m:r>
                        </m:num>
                        <m:den>
                          <m:r>
                            <a:rPr lang="en-US" altLang="ja-JP" sz="2800" b="0" i="1" smtClean="0">
                              <a:solidFill>
                                <a:schemeClr val="tx1"/>
                              </a:solidFill>
                              <a:latin typeface="Cambria Math" panose="02040503050406030204" pitchFamily="18" charset="0"/>
                            </a:rPr>
                            <m:t>8</m:t>
                          </m:r>
                        </m:den>
                      </m:f>
                      <m:nary>
                        <m:naryPr>
                          <m:chr m:val="∑"/>
                          <m:ctrlPr>
                            <a:rPr lang="en-US" altLang="ja-JP" sz="2800" i="1">
                              <a:solidFill>
                                <a:schemeClr val="tx1"/>
                              </a:solidFill>
                              <a:latin typeface="Cambria Math" panose="02040503050406030204" pitchFamily="18" charset="0"/>
                            </a:rPr>
                          </m:ctrlPr>
                        </m:naryPr>
                        <m:sub>
                          <m:r>
                            <m:rPr>
                              <m:brk m:alnAt="23"/>
                            </m:rPr>
                            <a:rPr lang="en-US" altLang="ja-JP" sz="2800" i="1">
                              <a:solidFill>
                                <a:schemeClr val="tx1"/>
                              </a:solidFill>
                              <a:latin typeface="Cambria Math"/>
                            </a:rPr>
                            <m:t>𝑙</m:t>
                          </m:r>
                          <m:r>
                            <a:rPr lang="en-US" altLang="ja-JP" sz="2800" i="1">
                              <a:solidFill>
                                <a:schemeClr val="tx1"/>
                              </a:solidFill>
                              <a:latin typeface="Cambria Math"/>
                            </a:rPr>
                            <m:t>=0</m:t>
                          </m:r>
                        </m:sub>
                        <m:sup>
                          <m:r>
                            <a:rPr lang="en-US" altLang="ja-JP" sz="2800" b="0" i="1" smtClean="0">
                              <a:solidFill>
                                <a:schemeClr val="tx1"/>
                              </a:solidFill>
                              <a:latin typeface="Cambria Math" panose="02040503050406030204" pitchFamily="18" charset="0"/>
                              <a:ea typeface="Cambria Math"/>
                            </a:rPr>
                            <m:t>7</m:t>
                          </m:r>
                        </m:sup>
                        <m:e>
                          <m:sSub>
                            <m:sSubPr>
                              <m:ctrlPr>
                                <a:rPr lang="en-US" altLang="ja-JP" sz="2800" i="1">
                                  <a:solidFill>
                                    <a:schemeClr val="tx1"/>
                                  </a:solidFill>
                                  <a:latin typeface="Cambria Math" panose="02040503050406030204" pitchFamily="18" charset="0"/>
                                </a:rPr>
                              </m:ctrlPr>
                            </m:sSubPr>
                            <m:e>
                              <m:r>
                                <a:rPr lang="en-US" altLang="ja-JP" sz="2800" i="1">
                                  <a:solidFill>
                                    <a:schemeClr val="tx1"/>
                                  </a:solidFill>
                                  <a:latin typeface="Cambria Math"/>
                                </a:rPr>
                                <m:t>𝑓</m:t>
                              </m:r>
                            </m:e>
                            <m:sub>
                              <m:r>
                                <a:rPr lang="en-US" altLang="ja-JP" sz="2800" i="1">
                                  <a:solidFill>
                                    <a:schemeClr val="tx1"/>
                                  </a:solidFill>
                                  <a:latin typeface="Cambria Math"/>
                                </a:rPr>
                                <m:t>𝑙</m:t>
                              </m:r>
                            </m:sub>
                          </m:sSub>
                          <m:sSup>
                            <m:sSupPr>
                              <m:ctrlPr>
                                <a:rPr lang="en-US" altLang="ja-JP" sz="2800" i="1">
                                  <a:solidFill>
                                    <a:schemeClr val="tx1"/>
                                  </a:solidFill>
                                  <a:latin typeface="Cambria Math" panose="02040503050406030204" pitchFamily="18" charset="0"/>
                                </a:rPr>
                              </m:ctrlPr>
                            </m:sSupPr>
                            <m:e>
                              <m:r>
                                <a:rPr lang="en-US" altLang="ja-JP" sz="2800" i="1">
                                  <a:solidFill>
                                    <a:schemeClr val="tx1"/>
                                  </a:solidFill>
                                  <a:latin typeface="Cambria Math"/>
                                </a:rPr>
                                <m:t>𝑒</m:t>
                              </m:r>
                            </m:e>
                            <m:sup>
                              <m:r>
                                <a:rPr lang="en-US" altLang="ja-JP" sz="2800" i="1">
                                  <a:solidFill>
                                    <a:schemeClr val="tx1"/>
                                  </a:solidFill>
                                  <a:latin typeface="Cambria Math" panose="02040503050406030204" pitchFamily="18" charset="0"/>
                                </a:rPr>
                                <m:t>−</m:t>
                              </m:r>
                              <m:r>
                                <a:rPr lang="en-US" altLang="ja-JP" sz="2800" i="1">
                                  <a:solidFill>
                                    <a:schemeClr val="tx1"/>
                                  </a:solidFill>
                                  <a:latin typeface="Cambria Math" panose="02040503050406030204" pitchFamily="18" charset="0"/>
                                </a:rPr>
                                <m:t>𝑖</m:t>
                              </m:r>
                              <m:f>
                                <m:fPr>
                                  <m:ctrlPr>
                                    <a:rPr lang="en-US" altLang="ja-JP" sz="2800" i="1">
                                      <a:solidFill>
                                        <a:schemeClr val="tx1"/>
                                      </a:solidFill>
                                      <a:latin typeface="Cambria Math" panose="02040503050406030204" pitchFamily="18" charset="0"/>
                                    </a:rPr>
                                  </m:ctrlPr>
                                </m:fPr>
                                <m:num>
                                  <m:r>
                                    <a:rPr lang="en-US" altLang="ja-JP" sz="2800" i="1">
                                      <a:solidFill>
                                        <a:schemeClr val="tx1"/>
                                      </a:solidFill>
                                      <a:latin typeface="Cambria Math"/>
                                    </a:rPr>
                                    <m:t>2</m:t>
                                  </m:r>
                                  <m:r>
                                    <a:rPr lang="en-US" altLang="ja-JP" sz="2800" i="1">
                                      <a:solidFill>
                                        <a:schemeClr val="tx1"/>
                                      </a:solidFill>
                                      <a:latin typeface="Cambria Math"/>
                                    </a:rPr>
                                    <m:t>𝜋</m:t>
                                  </m:r>
                                </m:num>
                                <m:den>
                                  <m:r>
                                    <a:rPr lang="en-US" altLang="ja-JP" sz="2800" b="0" i="1" smtClean="0">
                                      <a:solidFill>
                                        <a:schemeClr val="tx1"/>
                                      </a:solidFill>
                                      <a:latin typeface="Cambria Math" panose="02040503050406030204" pitchFamily="18" charset="0"/>
                                    </a:rPr>
                                    <m:t>8</m:t>
                                  </m:r>
                                </m:den>
                              </m:f>
                              <m:r>
                                <a:rPr lang="en-US" altLang="ja-JP" sz="2800" i="1">
                                  <a:solidFill>
                                    <a:schemeClr val="tx1"/>
                                  </a:solidFill>
                                  <a:latin typeface="Cambria Math"/>
                                </a:rPr>
                                <m:t>𝑘𝑙</m:t>
                              </m:r>
                            </m:sup>
                          </m:sSup>
                        </m:e>
                      </m:nary>
                    </m:oMath>
                  </m:oMathPara>
                </a14:m>
                <a:endParaRPr lang="ja-JP" altLang="en-US" sz="2800" dirty="0">
                  <a:solidFill>
                    <a:schemeClr val="tx1"/>
                  </a:solidFill>
                </a:endParaRPr>
              </a:p>
            </p:txBody>
          </p:sp>
        </mc:Choice>
        <mc:Fallback xmlns="">
          <p:sp>
            <p:nvSpPr>
              <p:cNvPr id="6" name="正方形/長方形 5"/>
              <p:cNvSpPr>
                <a:spLocks noRot="1" noChangeAspect="1" noMove="1" noResize="1" noEditPoints="1" noAdjustHandles="1" noChangeArrowheads="1" noChangeShapeType="1" noTextEdit="1"/>
              </p:cNvSpPr>
              <p:nvPr/>
            </p:nvSpPr>
            <p:spPr>
              <a:xfrm>
                <a:off x="456384" y="237372"/>
                <a:ext cx="3242362" cy="1301575"/>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p:cNvSpPr/>
              <p:nvPr/>
            </p:nvSpPr>
            <p:spPr>
              <a:xfrm>
                <a:off x="3841901" y="437634"/>
                <a:ext cx="8236550" cy="969433"/>
              </a:xfrm>
              <a:prstGeom prst="rect">
                <a:avLst/>
              </a:prstGeom>
            </p:spPr>
            <p:txBody>
              <a:bodyPr wrap="none">
                <a:spAutoFit/>
              </a:bodyPr>
              <a:lstStyle/>
              <a:p>
                <a:r>
                  <a:rPr lang="en-US" altLang="ja-JP" sz="2400"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N</a:t>
                </a:r>
                <a:r>
                  <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のときの離散フーリエ変換を、根性で書き下してみる</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14:m>
                  <m:oMath xmlns:m="http://schemas.openxmlformats.org/officeDocument/2006/math">
                    <m:r>
                      <a:rPr lang="en-US" altLang="ja-JP" sz="2400" i="1">
                        <a:solidFill>
                          <a:schemeClr val="tx1"/>
                        </a:solidFill>
                        <a:latin typeface="Cambria Math" panose="02040503050406030204" pitchFamily="18" charset="0"/>
                      </a:rPr>
                      <m:t>𝑠</m:t>
                    </m:r>
                    <m:r>
                      <a:rPr lang="en-US" altLang="ja-JP" sz="2400" i="1">
                        <a:solidFill>
                          <a:schemeClr val="tx1"/>
                        </a:solidFill>
                        <a:latin typeface="Cambria Math" panose="02040503050406030204" pitchFamily="18" charset="0"/>
                      </a:rPr>
                      <m:t>=</m:t>
                    </m:r>
                    <m:sSup>
                      <m:sSupPr>
                        <m:ctrlPr>
                          <a:rPr lang="en-US" altLang="ja-JP" sz="2400" i="1">
                            <a:solidFill>
                              <a:schemeClr val="tx1"/>
                            </a:solidFill>
                            <a:latin typeface="Cambria Math" panose="02040503050406030204" pitchFamily="18" charset="0"/>
                          </a:rPr>
                        </m:ctrlPr>
                      </m:sSupPr>
                      <m:e>
                        <m:r>
                          <a:rPr lang="en-US" altLang="ja-JP" sz="2400" i="1">
                            <a:solidFill>
                              <a:schemeClr val="tx1"/>
                            </a:solidFill>
                            <a:latin typeface="Cambria Math"/>
                          </a:rPr>
                          <m:t>𝑒</m:t>
                        </m:r>
                      </m:e>
                      <m:sup>
                        <m:r>
                          <a:rPr lang="en-US" altLang="ja-JP" sz="2400" i="1">
                            <a:solidFill>
                              <a:schemeClr val="tx1"/>
                            </a:solidFill>
                            <a:latin typeface="Cambria Math" panose="02040503050406030204" pitchFamily="18" charset="0"/>
                          </a:rPr>
                          <m:t>−</m:t>
                        </m:r>
                        <m:r>
                          <a:rPr lang="en-US" altLang="ja-JP" sz="2400" i="1">
                            <a:solidFill>
                              <a:schemeClr val="tx1"/>
                            </a:solidFill>
                            <a:latin typeface="Cambria Math" panose="02040503050406030204" pitchFamily="18" charset="0"/>
                          </a:rPr>
                          <m:t>𝑖</m:t>
                        </m:r>
                        <m:f>
                          <m:fPr>
                            <m:ctrlPr>
                              <a:rPr lang="en-US" altLang="ja-JP" sz="2400" i="1">
                                <a:solidFill>
                                  <a:schemeClr val="tx1"/>
                                </a:solidFill>
                                <a:latin typeface="Cambria Math" panose="02040503050406030204" pitchFamily="18" charset="0"/>
                              </a:rPr>
                            </m:ctrlPr>
                          </m:fPr>
                          <m:num>
                            <m:r>
                              <a:rPr lang="en-US" altLang="ja-JP" sz="2400" i="1">
                                <a:solidFill>
                                  <a:schemeClr val="tx1"/>
                                </a:solidFill>
                                <a:latin typeface="Cambria Math"/>
                              </a:rPr>
                              <m:t>2</m:t>
                            </m:r>
                            <m:r>
                              <a:rPr lang="en-US" altLang="ja-JP" sz="2400" i="1">
                                <a:solidFill>
                                  <a:schemeClr val="tx1"/>
                                </a:solidFill>
                                <a:latin typeface="Cambria Math"/>
                              </a:rPr>
                              <m:t>𝜋</m:t>
                            </m:r>
                          </m:num>
                          <m:den>
                            <m:r>
                              <a:rPr lang="en-US" altLang="ja-JP" sz="2400" i="1">
                                <a:solidFill>
                                  <a:schemeClr val="tx1"/>
                                </a:solidFill>
                                <a:latin typeface="Cambria Math" panose="02040503050406030204" pitchFamily="18" charset="0"/>
                              </a:rPr>
                              <m:t>8</m:t>
                            </m:r>
                          </m:den>
                        </m:f>
                      </m:sup>
                    </m:sSup>
                  </m:oMath>
                </a14:m>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を利用すると以外に綺麗な形に</a:t>
                </a:r>
              </a:p>
            </p:txBody>
          </p:sp>
        </mc:Choice>
        <mc:Fallback xmlns="">
          <p:sp>
            <p:nvSpPr>
              <p:cNvPr id="7" name="正方形/長方形 6"/>
              <p:cNvSpPr>
                <a:spLocks noRot="1" noChangeAspect="1" noMove="1" noResize="1" noEditPoints="1" noAdjustHandles="1" noChangeArrowheads="1" noChangeShapeType="1" noTextEdit="1"/>
              </p:cNvSpPr>
              <p:nvPr/>
            </p:nvSpPr>
            <p:spPr>
              <a:xfrm>
                <a:off x="3841901" y="437634"/>
                <a:ext cx="8236550" cy="969433"/>
              </a:xfrm>
              <a:prstGeom prst="rect">
                <a:avLst/>
              </a:prstGeom>
              <a:blipFill rotWithShape="0">
                <a:blip r:embed="rId3"/>
                <a:stretch>
                  <a:fillRect l="-1110" t="-5031" r="-222" b="-14465"/>
                </a:stretch>
              </a:blipFill>
            </p:spPr>
            <p:txBody>
              <a:bodyPr/>
              <a:lstStyle/>
              <a:p>
                <a:r>
                  <a:rPr lang="ja-JP" altLang="en-US">
                    <a:noFill/>
                  </a:rPr>
                  <a:t> </a:t>
                </a:r>
              </a:p>
            </p:txBody>
          </p:sp>
        </mc:Fallback>
      </mc:AlternateContent>
      <p:pic>
        <p:nvPicPr>
          <p:cNvPr id="9" name="図 8"/>
          <p:cNvPicPr>
            <a:picLocks noChangeAspect="1"/>
          </p:cNvPicPr>
          <p:nvPr/>
        </p:nvPicPr>
        <p:blipFill>
          <a:blip r:embed="rId4"/>
          <a:stretch>
            <a:fillRect/>
          </a:stretch>
        </p:blipFill>
        <p:spPr>
          <a:xfrm>
            <a:off x="1884363" y="1890712"/>
            <a:ext cx="8326437" cy="3245899"/>
          </a:xfrm>
          <a:prstGeom prst="rect">
            <a:avLst/>
          </a:prstGeom>
        </p:spPr>
      </p:pic>
      <p:sp>
        <p:nvSpPr>
          <p:cNvPr id="10" name="正方形/長方形 9"/>
          <p:cNvSpPr/>
          <p:nvPr/>
        </p:nvSpPr>
        <p:spPr>
          <a:xfrm>
            <a:off x="1870586" y="5301734"/>
            <a:ext cx="9403536" cy="1200329"/>
          </a:xfrm>
          <a:prstGeom prst="rect">
            <a:avLst/>
          </a:prstGeom>
        </p:spPr>
        <p:txBody>
          <a:bodyPr wrap="none">
            <a:spAutoFit/>
          </a:bodyPr>
          <a:lstStyle/>
          <a:p>
            <a:r>
              <a:rPr lang="ja-JP" altLang="en-US" sz="2400" dirty="0">
                <a:latin typeface="Times New Roman" panose="02020603050405020304" pitchFamily="18" charset="0"/>
                <a:ea typeface="メイリオ" panose="020B0604030504040204" pitchFamily="50" charset="-128"/>
                <a:cs typeface="Times New Roman" panose="02020603050405020304" pitchFamily="18" charset="0"/>
              </a:rPr>
              <a:t>行列自体は前計算可能</a:t>
            </a:r>
            <a:endParaRPr lang="en-US" altLang="ja-JP" sz="2400" dirty="0">
              <a:latin typeface="Times New Roman" panose="02020603050405020304" pitchFamily="18" charset="0"/>
              <a:ea typeface="メイリオ" panose="020B0604030504040204" pitchFamily="50" charset="-128"/>
              <a:cs typeface="Times New Roman" panose="02020603050405020304" pitchFamily="18" charset="0"/>
            </a:endParaRPr>
          </a:p>
          <a:p>
            <a:r>
              <a:rPr lang="ja-JP" altLang="en-US" sz="2400" dirty="0">
                <a:latin typeface="Times New Roman" panose="02020603050405020304" pitchFamily="18" charset="0"/>
                <a:ea typeface="メイリオ" panose="020B0604030504040204" pitchFamily="50" charset="-128"/>
                <a:cs typeface="Times New Roman" panose="02020603050405020304" pitchFamily="18" charset="0"/>
              </a:rPr>
              <a:t>行列と </a:t>
            </a: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a:t>
            </a:r>
            <a:r>
              <a:rPr lang="en-US" altLang="ja-JP" sz="2400" i="1" dirty="0">
                <a:latin typeface="Times New Roman" panose="02020603050405020304" pitchFamily="18" charset="0"/>
                <a:ea typeface="メイリオ" panose="020B0604030504040204" pitchFamily="50" charset="-128"/>
                <a:cs typeface="Times New Roman" panose="02020603050405020304" pitchFamily="18" charset="0"/>
              </a:rPr>
              <a:t>f</a:t>
            </a:r>
            <a:r>
              <a:rPr lang="en-US" altLang="ja-JP" sz="2400" i="1" baseline="-25000" dirty="0">
                <a:latin typeface="Times New Roman" panose="02020603050405020304" pitchFamily="18" charset="0"/>
                <a:ea typeface="メイリオ" panose="020B0604030504040204" pitchFamily="50" charset="-128"/>
                <a:cs typeface="Times New Roman" panose="02020603050405020304" pitchFamily="18" charset="0"/>
              </a:rPr>
              <a:t>0, </a:t>
            </a:r>
            <a:r>
              <a:rPr lang="en-US" altLang="ja-JP" sz="2400" i="1" dirty="0">
                <a:latin typeface="Times New Roman" panose="02020603050405020304" pitchFamily="18" charset="0"/>
                <a:ea typeface="メイリオ" panose="020B0604030504040204" pitchFamily="50" charset="-128"/>
                <a:cs typeface="Times New Roman" panose="02020603050405020304" pitchFamily="18" charset="0"/>
              </a:rPr>
              <a:t>f</a:t>
            </a:r>
            <a:r>
              <a:rPr lang="en-US" altLang="ja-JP" sz="2400" i="1" baseline="-25000" dirty="0">
                <a:latin typeface="Times New Roman" panose="02020603050405020304" pitchFamily="18" charset="0"/>
                <a:ea typeface="メイリオ" panose="020B0604030504040204" pitchFamily="50" charset="-128"/>
                <a:cs typeface="Times New Roman" panose="02020603050405020304" pitchFamily="18" charset="0"/>
              </a:rPr>
              <a:t>1, </a:t>
            </a:r>
            <a:r>
              <a:rPr lang="en-US" altLang="ja-JP" sz="2400" i="1" dirty="0">
                <a:latin typeface="Times New Roman" panose="02020603050405020304" pitchFamily="18" charset="0"/>
                <a:ea typeface="メイリオ" panose="020B0604030504040204" pitchFamily="50" charset="-128"/>
                <a:cs typeface="Times New Roman" panose="02020603050405020304" pitchFamily="18" charset="0"/>
              </a:rPr>
              <a:t>f</a:t>
            </a:r>
            <a:r>
              <a:rPr lang="en-US" altLang="ja-JP" sz="2400" i="1" baseline="-25000" dirty="0">
                <a:latin typeface="Times New Roman" panose="02020603050405020304" pitchFamily="18" charset="0"/>
                <a:ea typeface="メイリオ" panose="020B0604030504040204" pitchFamily="50" charset="-128"/>
                <a:cs typeface="Times New Roman" panose="02020603050405020304" pitchFamily="18" charset="0"/>
              </a:rPr>
              <a:t>2,…</a:t>
            </a:r>
            <a:r>
              <a:rPr lang="en-US" altLang="ja-JP" sz="2400" i="1" dirty="0">
                <a:latin typeface="Times New Roman" panose="02020603050405020304" pitchFamily="18" charset="0"/>
                <a:ea typeface="メイリオ" panose="020B0604030504040204" pitchFamily="50" charset="-128"/>
                <a:cs typeface="Times New Roman" panose="02020603050405020304" pitchFamily="18" charset="0"/>
              </a:rPr>
              <a:t> f</a:t>
            </a:r>
            <a:r>
              <a:rPr lang="en-US" altLang="ja-JP" sz="2400" i="1" baseline="-25000" dirty="0">
                <a:latin typeface="Times New Roman" panose="02020603050405020304" pitchFamily="18" charset="0"/>
                <a:ea typeface="メイリオ" panose="020B0604030504040204" pitchFamily="50" charset="-128"/>
                <a:cs typeface="Times New Roman" panose="02020603050405020304" pitchFamily="18" charset="0"/>
              </a:rPr>
              <a:t>7</a:t>
            </a: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a:t>
            </a:r>
            <a:r>
              <a:rPr lang="ja-JP" altLang="en-US" sz="2400" dirty="0">
                <a:latin typeface="Times New Roman" panose="02020603050405020304" pitchFamily="18" charset="0"/>
                <a:ea typeface="メイリオ" panose="020B0604030504040204" pitchFamily="50" charset="-128"/>
                <a:cs typeface="Times New Roman" panose="02020603050405020304" pitchFamily="18" charset="0"/>
              </a:rPr>
              <a:t>の積には，複素数の掛け算が </a:t>
            </a: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8×8</a:t>
            </a:r>
            <a:r>
              <a:rPr lang="ja-JP" altLang="en-US" sz="2400" dirty="0">
                <a:latin typeface="Times New Roman" panose="02020603050405020304" pitchFamily="18" charset="0"/>
                <a:ea typeface="メイリオ" panose="020B0604030504040204" pitchFamily="50" charset="-128"/>
                <a:cs typeface="Times New Roman" panose="02020603050405020304" pitchFamily="18" charset="0"/>
              </a:rPr>
              <a:t>回必用 </a:t>
            </a: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sym typeface="Wingdings" panose="05000000000000000000" pitchFamily="2" charset="2"/>
              </a:rPr>
              <a:t> O(</a:t>
            </a:r>
            <a:r>
              <a:rPr lang="en-US" altLang="ja-JP" sz="2400" i="1" dirty="0">
                <a:latin typeface="Times New Roman" panose="02020603050405020304" pitchFamily="18" charset="0"/>
                <a:ea typeface="メイリオ" panose="020B0604030504040204" pitchFamily="50" charset="-128"/>
                <a:cs typeface="Times New Roman" panose="02020603050405020304" pitchFamily="18" charset="0"/>
                <a:sym typeface="Wingdings" panose="05000000000000000000" pitchFamily="2" charset="2"/>
              </a:rPr>
              <a:t>N</a:t>
            </a:r>
            <a:r>
              <a:rPr lang="en-US" altLang="ja-JP" sz="2400" i="1" baseline="30000" dirty="0">
                <a:latin typeface="Times New Roman" panose="02020603050405020304" pitchFamily="18" charset="0"/>
                <a:ea typeface="メイリオ" panose="020B0604030504040204" pitchFamily="50" charset="-128"/>
                <a:cs typeface="Times New Roman" panose="02020603050405020304" pitchFamily="18" charset="0"/>
                <a:sym typeface="Wingdings" panose="05000000000000000000" pitchFamily="2" charset="2"/>
              </a:rPr>
              <a:t>2</a:t>
            </a: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sym typeface="Wingdings" panose="05000000000000000000" pitchFamily="2" charset="2"/>
              </a:rPr>
              <a:t>)</a:t>
            </a:r>
          </a:p>
          <a:p>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sym typeface="Wingdings" panose="05000000000000000000" pitchFamily="2" charset="2"/>
              </a:rPr>
              <a:t>N</a:t>
            </a:r>
            <a:r>
              <a:rPr lang="ja-JP" altLang="en-US" sz="2400" dirty="0">
                <a:latin typeface="Times New Roman" panose="02020603050405020304" pitchFamily="18" charset="0"/>
                <a:ea typeface="メイリオ" panose="020B0604030504040204" pitchFamily="50" charset="-128"/>
                <a:cs typeface="Times New Roman" panose="02020603050405020304" pitchFamily="18" charset="0"/>
                <a:sym typeface="Wingdings" panose="05000000000000000000" pitchFamily="2" charset="2"/>
              </a:rPr>
              <a:t>が</a:t>
            </a: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sym typeface="Wingdings" panose="05000000000000000000" pitchFamily="2" charset="2"/>
              </a:rPr>
              <a:t>2</a:t>
            </a:r>
            <a:r>
              <a:rPr lang="ja-JP" altLang="en-US" sz="2400" dirty="0">
                <a:latin typeface="Times New Roman" panose="02020603050405020304" pitchFamily="18" charset="0"/>
                <a:ea typeface="メイリオ" panose="020B0604030504040204" pitchFamily="50" charset="-128"/>
                <a:cs typeface="Times New Roman" panose="02020603050405020304" pitchFamily="18" charset="0"/>
                <a:sym typeface="Wingdings" panose="05000000000000000000" pitchFamily="2" charset="2"/>
              </a:rPr>
              <a:t>のべき乗のとき，これを</a:t>
            </a: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sym typeface="Wingdings" panose="05000000000000000000" pitchFamily="2" charset="2"/>
              </a:rPr>
              <a:t>O(</a:t>
            </a:r>
            <a:r>
              <a:rPr lang="en-US" altLang="ja-JP" sz="2400" i="1" dirty="0">
                <a:latin typeface="Times New Roman" panose="02020603050405020304" pitchFamily="18" charset="0"/>
                <a:ea typeface="メイリオ" panose="020B0604030504040204" pitchFamily="50" charset="-128"/>
                <a:cs typeface="Times New Roman" panose="02020603050405020304" pitchFamily="18" charset="0"/>
                <a:sym typeface="Wingdings" panose="05000000000000000000" pitchFamily="2" charset="2"/>
              </a:rPr>
              <a:t>N log N</a:t>
            </a: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sym typeface="Wingdings" panose="05000000000000000000" pitchFamily="2" charset="2"/>
              </a:rPr>
              <a:t>)</a:t>
            </a:r>
            <a:r>
              <a:rPr lang="ja-JP" altLang="en-US" sz="2400" dirty="0">
                <a:latin typeface="Times New Roman" panose="02020603050405020304" pitchFamily="18" charset="0"/>
                <a:ea typeface="メイリオ" panose="020B0604030504040204" pitchFamily="50" charset="-128"/>
                <a:cs typeface="Times New Roman" panose="02020603050405020304" pitchFamily="18" charset="0"/>
                <a:sym typeface="Wingdings" panose="05000000000000000000" pitchFamily="2" charset="2"/>
              </a:rPr>
              <a:t>で計算できる</a:t>
            </a: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sym typeface="Wingdings" panose="05000000000000000000" pitchFamily="2" charset="2"/>
              </a:rPr>
              <a:t>!!</a:t>
            </a:r>
            <a:endParaRPr lang="ja-JP" altLang="en-US" sz="2400" dirty="0">
              <a:latin typeface="Times New Roman" panose="02020603050405020304" pitchFamily="18" charset="0"/>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3447218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51</a:t>
            </a:fld>
            <a:endParaRPr lang="ja-JP" altLang="en-US"/>
          </a:p>
        </p:txBody>
      </p:sp>
      <mc:AlternateContent xmlns:mc="http://schemas.openxmlformats.org/markup-compatibility/2006" xmlns:a14="http://schemas.microsoft.com/office/drawing/2010/main">
        <mc:Choice Requires="a14">
          <p:sp>
            <p:nvSpPr>
              <p:cNvPr id="6" name="正方形/長方形 5"/>
              <p:cNvSpPr/>
              <p:nvPr/>
            </p:nvSpPr>
            <p:spPr>
              <a:xfrm>
                <a:off x="7843401" y="614489"/>
                <a:ext cx="3813288" cy="1123128"/>
              </a:xfrm>
              <a:prstGeom prst="rect">
                <a:avLst/>
              </a:prstGeom>
            </p:spPr>
            <p:txBody>
              <a:bodyPr wrap="none">
                <a:spAutoFit/>
              </a:bodyPr>
              <a:lstStyle/>
              <a:p>
                <a14:m>
                  <m:oMath xmlns:m="http://schemas.openxmlformats.org/officeDocument/2006/math">
                    <m:r>
                      <a:rPr lang="en-US" altLang="ja-JP" sz="2800" i="1" smtClean="0">
                        <a:latin typeface="Cambria Math" panose="02040503050406030204" pitchFamily="18" charset="0"/>
                      </a:rPr>
                      <m:t>𝑠</m:t>
                    </m:r>
                    <m:r>
                      <a:rPr lang="en-US" altLang="ja-JP" sz="2800" i="1" smtClean="0">
                        <a:latin typeface="Cambria Math" panose="02040503050406030204" pitchFamily="18" charset="0"/>
                      </a:rPr>
                      <m:t>=</m:t>
                    </m:r>
                    <m:sSup>
                      <m:sSupPr>
                        <m:ctrlPr>
                          <a:rPr lang="en-US" altLang="ja-JP" sz="2800" i="1">
                            <a:latin typeface="Cambria Math" panose="02040503050406030204" pitchFamily="18" charset="0"/>
                          </a:rPr>
                        </m:ctrlPr>
                      </m:sSupPr>
                      <m:e>
                        <m:r>
                          <a:rPr lang="en-US" altLang="ja-JP" sz="2800" i="1">
                            <a:latin typeface="Cambria Math"/>
                          </a:rPr>
                          <m:t>𝑒</m:t>
                        </m:r>
                      </m:e>
                      <m:sup>
                        <m:r>
                          <a:rPr lang="en-US" altLang="ja-JP" sz="2800" i="1">
                            <a:latin typeface="Cambria Math" panose="02040503050406030204" pitchFamily="18" charset="0"/>
                          </a:rPr>
                          <m:t>−</m:t>
                        </m:r>
                        <m:r>
                          <a:rPr lang="en-US" altLang="ja-JP" sz="2800" i="1">
                            <a:latin typeface="Cambria Math" panose="02040503050406030204" pitchFamily="18" charset="0"/>
                          </a:rPr>
                          <m:t>𝑖</m:t>
                        </m:r>
                        <m:f>
                          <m:fPr>
                            <m:ctrlPr>
                              <a:rPr lang="en-US" altLang="ja-JP" sz="2800" i="1">
                                <a:latin typeface="Cambria Math" panose="02040503050406030204" pitchFamily="18" charset="0"/>
                              </a:rPr>
                            </m:ctrlPr>
                          </m:fPr>
                          <m:num>
                            <m:r>
                              <a:rPr lang="en-US" altLang="ja-JP" sz="2800" i="1">
                                <a:latin typeface="Cambria Math"/>
                              </a:rPr>
                              <m:t>2</m:t>
                            </m:r>
                            <m:r>
                              <a:rPr lang="en-US" altLang="ja-JP" sz="2800" i="1">
                                <a:latin typeface="Cambria Math"/>
                              </a:rPr>
                              <m:t>𝜋</m:t>
                            </m:r>
                          </m:num>
                          <m:den>
                            <m:r>
                              <a:rPr lang="en-US" altLang="ja-JP" sz="2800" i="1">
                                <a:latin typeface="Cambria Math" panose="02040503050406030204" pitchFamily="18" charset="0"/>
                              </a:rPr>
                              <m:t>8</m:t>
                            </m:r>
                          </m:den>
                        </m:f>
                      </m:sup>
                    </m:sSup>
                  </m:oMath>
                </a14:m>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なので</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14:m>
                  <m:oMath xmlns:m="http://schemas.openxmlformats.org/officeDocument/2006/math">
                    <m:sSup>
                      <m:sSupPr>
                        <m:ctrlPr>
                          <a:rPr lang="en-US" altLang="ja-JP" sz="2800" b="0" i="1" smtClean="0">
                            <a:latin typeface="Cambria Math" panose="02040503050406030204" pitchFamily="18" charset="0"/>
                          </a:rPr>
                        </m:ctrlPr>
                      </m:sSupPr>
                      <m:e>
                        <m:r>
                          <a:rPr lang="en-US" altLang="ja-JP" sz="2800" i="1">
                            <a:latin typeface="Cambria Math" panose="02040503050406030204" pitchFamily="18" charset="0"/>
                          </a:rPr>
                          <m:t>𝑠</m:t>
                        </m:r>
                      </m:e>
                      <m:sup>
                        <m:r>
                          <a:rPr lang="en-US" altLang="ja-JP" sz="2800" b="0" i="1" smtClean="0">
                            <a:latin typeface="Cambria Math" panose="02040503050406030204" pitchFamily="18" charset="0"/>
                          </a:rPr>
                          <m:t>𝑘</m:t>
                        </m:r>
                        <m:r>
                          <a:rPr lang="en-US" altLang="ja-JP" sz="2800" b="0" i="1" smtClean="0">
                            <a:latin typeface="Cambria Math" panose="02040503050406030204" pitchFamily="18" charset="0"/>
                          </a:rPr>
                          <m:t>+8</m:t>
                        </m:r>
                        <m:r>
                          <a:rPr lang="en-US" altLang="ja-JP" sz="2800" b="0" i="1" smtClean="0">
                            <a:latin typeface="Cambria Math" panose="02040503050406030204" pitchFamily="18" charset="0"/>
                          </a:rPr>
                          <m:t>𝑛</m:t>
                        </m:r>
                      </m:sup>
                    </m:sSup>
                    <m:r>
                      <a:rPr lang="en-US" altLang="ja-JP" sz="2800" b="0" i="1" smtClean="0">
                        <a:latin typeface="Cambria Math" panose="02040503050406030204" pitchFamily="18" charset="0"/>
                      </a:rPr>
                      <m:t>=</m:t>
                    </m:r>
                    <m:sSup>
                      <m:sSupPr>
                        <m:ctrlPr>
                          <a:rPr lang="en-US" altLang="ja-JP" sz="2800" i="1">
                            <a:latin typeface="Cambria Math" panose="02040503050406030204" pitchFamily="18" charset="0"/>
                          </a:rPr>
                        </m:ctrlPr>
                      </m:sSupPr>
                      <m:e>
                        <m:r>
                          <a:rPr lang="en-US" altLang="ja-JP" sz="2800" i="1">
                            <a:latin typeface="Cambria Math" panose="02040503050406030204" pitchFamily="18" charset="0"/>
                          </a:rPr>
                          <m:t>𝑠</m:t>
                        </m:r>
                      </m:e>
                      <m:sup>
                        <m:r>
                          <a:rPr lang="en-US" altLang="ja-JP" sz="2800" i="1">
                            <a:latin typeface="Cambria Math" panose="02040503050406030204" pitchFamily="18" charset="0"/>
                          </a:rPr>
                          <m:t>𝑘</m:t>
                        </m:r>
                      </m:sup>
                    </m:sSup>
                  </m:oMath>
                </a14:m>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が成り立つ</a:t>
                </a:r>
              </a:p>
            </p:txBody>
          </p:sp>
        </mc:Choice>
        <mc:Fallback xmlns="">
          <p:sp>
            <p:nvSpPr>
              <p:cNvPr id="6" name="正方形/長方形 5"/>
              <p:cNvSpPr>
                <a:spLocks noRot="1" noChangeAspect="1" noMove="1" noResize="1" noEditPoints="1" noAdjustHandles="1" noChangeArrowheads="1" noChangeShapeType="1" noTextEdit="1"/>
              </p:cNvSpPr>
              <p:nvPr/>
            </p:nvSpPr>
            <p:spPr>
              <a:xfrm>
                <a:off x="7843401" y="614489"/>
                <a:ext cx="3813288" cy="1123128"/>
              </a:xfrm>
              <a:prstGeom prst="rect">
                <a:avLst/>
              </a:prstGeom>
              <a:blipFill rotWithShape="0">
                <a:blip r:embed="rId2"/>
                <a:stretch>
                  <a:fillRect r="-2080" b="-15761"/>
                </a:stretch>
              </a:blipFill>
            </p:spPr>
            <p:txBody>
              <a:bodyPr/>
              <a:lstStyle/>
              <a:p>
                <a:r>
                  <a:rPr lang="ja-JP" altLang="en-US">
                    <a:noFill/>
                  </a:rPr>
                  <a:t> </a:t>
                </a:r>
              </a:p>
            </p:txBody>
          </p:sp>
        </mc:Fallback>
      </mc:AlternateContent>
      <p:pic>
        <p:nvPicPr>
          <p:cNvPr id="5" name="図 4"/>
          <p:cNvPicPr>
            <a:picLocks noChangeAspect="1"/>
          </p:cNvPicPr>
          <p:nvPr/>
        </p:nvPicPr>
        <p:blipFill>
          <a:blip r:embed="rId3"/>
          <a:stretch>
            <a:fillRect/>
          </a:stretch>
        </p:blipFill>
        <p:spPr>
          <a:xfrm>
            <a:off x="353595" y="204610"/>
            <a:ext cx="7169767" cy="2794994"/>
          </a:xfrm>
          <a:prstGeom prst="rect">
            <a:avLst/>
          </a:prstGeom>
        </p:spPr>
      </p:pic>
      <p:sp>
        <p:nvSpPr>
          <p:cNvPr id="10" name="正方形/長方形 9"/>
          <p:cNvSpPr/>
          <p:nvPr/>
        </p:nvSpPr>
        <p:spPr>
          <a:xfrm>
            <a:off x="7881501" y="3967289"/>
            <a:ext cx="4068743" cy="830997"/>
          </a:xfrm>
          <a:prstGeom prst="rect">
            <a:avLst/>
          </a:prstGeom>
        </p:spPr>
        <p:txBody>
          <a:bodyPr wrap="non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乗数が</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以下になるよう変形</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なんか繰り返しが見える</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 name="グループ化 1"/>
          <p:cNvGrpSpPr/>
          <p:nvPr/>
        </p:nvGrpSpPr>
        <p:grpSpPr>
          <a:xfrm>
            <a:off x="331876" y="2984500"/>
            <a:ext cx="7192805" cy="3533597"/>
            <a:chOff x="331876" y="2984500"/>
            <a:chExt cx="7192805" cy="3533597"/>
          </a:xfrm>
        </p:grpSpPr>
        <p:sp>
          <p:nvSpPr>
            <p:cNvPr id="9" name="下矢印 8"/>
            <p:cNvSpPr/>
            <p:nvPr/>
          </p:nvSpPr>
          <p:spPr>
            <a:xfrm>
              <a:off x="3517900" y="2984500"/>
              <a:ext cx="1041400" cy="4577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4"/>
            <a:stretch>
              <a:fillRect/>
            </a:stretch>
          </p:blipFill>
          <p:spPr>
            <a:xfrm>
              <a:off x="331876" y="3492552"/>
              <a:ext cx="7192805" cy="3025545"/>
            </a:xfrm>
            <a:prstGeom prst="rect">
              <a:avLst/>
            </a:prstGeom>
          </p:spPr>
        </p:pic>
      </p:grpSp>
    </p:spTree>
    <p:extLst>
      <p:ext uri="{BB962C8B-B14F-4D97-AF65-F5344CB8AC3E}">
        <p14:creationId xmlns:p14="http://schemas.microsoft.com/office/powerpoint/2010/main" val="272428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p:cNvGrpSpPr/>
          <p:nvPr/>
        </p:nvGrpSpPr>
        <p:grpSpPr>
          <a:xfrm>
            <a:off x="2293145" y="82193"/>
            <a:ext cx="4583868" cy="2948683"/>
            <a:chOff x="1746607" y="82193"/>
            <a:chExt cx="4583868" cy="2948683"/>
          </a:xfrm>
          <a:solidFill>
            <a:schemeClr val="accent1">
              <a:lumMod val="20000"/>
              <a:lumOff val="80000"/>
            </a:schemeClr>
          </a:solidFill>
        </p:grpSpPr>
        <p:sp>
          <p:nvSpPr>
            <p:cNvPr id="20" name="正方形/長方形 19"/>
            <p:cNvSpPr/>
            <p:nvPr/>
          </p:nvSpPr>
          <p:spPr>
            <a:xfrm>
              <a:off x="5868138" y="537012"/>
              <a:ext cx="462337" cy="33950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5868138" y="1241205"/>
              <a:ext cx="462337" cy="33950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5868138" y="1945398"/>
              <a:ext cx="462337" cy="33950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5868138" y="2649591"/>
              <a:ext cx="462337" cy="33950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2839683" y="82193"/>
              <a:ext cx="462337" cy="294868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3953779" y="82193"/>
              <a:ext cx="462337" cy="294868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5067876" y="82193"/>
              <a:ext cx="462337" cy="294868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1746607" y="82193"/>
              <a:ext cx="462337" cy="294868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p:cNvGrpSpPr/>
          <p:nvPr/>
        </p:nvGrpSpPr>
        <p:grpSpPr>
          <a:xfrm>
            <a:off x="1746607" y="82193"/>
            <a:ext cx="5123675" cy="2948683"/>
            <a:chOff x="1746607" y="82193"/>
            <a:chExt cx="5123675" cy="2948683"/>
          </a:xfrm>
        </p:grpSpPr>
        <p:sp>
          <p:nvSpPr>
            <p:cNvPr id="15" name="正方形/長方形 14"/>
            <p:cNvSpPr/>
            <p:nvPr/>
          </p:nvSpPr>
          <p:spPr>
            <a:xfrm>
              <a:off x="6407945" y="189186"/>
              <a:ext cx="462337" cy="339506"/>
            </a:xfrm>
            <a:prstGeom prst="rect">
              <a:avLst/>
            </a:prstGeom>
            <a:solidFill>
              <a:schemeClr val="accent4">
                <a:lumMod val="40000"/>
                <a:lumOff val="6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6407945" y="893379"/>
              <a:ext cx="462337" cy="339506"/>
            </a:xfrm>
            <a:prstGeom prst="rect">
              <a:avLst/>
            </a:prstGeom>
            <a:solidFill>
              <a:schemeClr val="accent4">
                <a:lumMod val="40000"/>
                <a:lumOff val="6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6407945" y="1597572"/>
              <a:ext cx="462337" cy="339506"/>
            </a:xfrm>
            <a:prstGeom prst="rect">
              <a:avLst/>
            </a:prstGeom>
            <a:solidFill>
              <a:schemeClr val="accent4">
                <a:lumMod val="40000"/>
                <a:lumOff val="6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6407945" y="2301765"/>
              <a:ext cx="462337" cy="339506"/>
            </a:xfrm>
            <a:prstGeom prst="rect">
              <a:avLst/>
            </a:prstGeom>
            <a:solidFill>
              <a:schemeClr val="accent4">
                <a:lumMod val="40000"/>
                <a:lumOff val="6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839683" y="82193"/>
              <a:ext cx="462337" cy="2948683"/>
            </a:xfrm>
            <a:prstGeom prst="rect">
              <a:avLst/>
            </a:prstGeom>
            <a:solidFill>
              <a:schemeClr val="accent4">
                <a:lumMod val="40000"/>
                <a:lumOff val="6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953779" y="82193"/>
              <a:ext cx="462337" cy="2948683"/>
            </a:xfrm>
            <a:prstGeom prst="rect">
              <a:avLst/>
            </a:prstGeom>
            <a:solidFill>
              <a:schemeClr val="accent4">
                <a:lumMod val="40000"/>
                <a:lumOff val="6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067876" y="82193"/>
              <a:ext cx="462337" cy="2948683"/>
            </a:xfrm>
            <a:prstGeom prst="rect">
              <a:avLst/>
            </a:prstGeom>
            <a:solidFill>
              <a:schemeClr val="accent4">
                <a:lumMod val="40000"/>
                <a:lumOff val="6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746607" y="82193"/>
              <a:ext cx="462337" cy="2948683"/>
            </a:xfrm>
            <a:prstGeom prst="rect">
              <a:avLst/>
            </a:prstGeom>
            <a:solidFill>
              <a:schemeClr val="accent4">
                <a:lumMod val="40000"/>
                <a:lumOff val="6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52</a:t>
            </a:fld>
            <a:endParaRPr lang="ja-JP" altLang="en-US"/>
          </a:p>
        </p:txBody>
      </p:sp>
      <p:pic>
        <p:nvPicPr>
          <p:cNvPr id="11" name="図 10"/>
          <p:cNvPicPr>
            <a:picLocks noChangeAspect="1"/>
          </p:cNvPicPr>
          <p:nvPr/>
        </p:nvPicPr>
        <p:blipFill>
          <a:blip r:embed="rId2">
            <a:clrChange>
              <a:clrFrom>
                <a:srgbClr val="FFFFFF"/>
              </a:clrFrom>
              <a:clrTo>
                <a:srgbClr val="FFFFFF">
                  <a:alpha val="0"/>
                </a:srgbClr>
              </a:clrTo>
            </a:clrChange>
          </a:blip>
          <a:stretch>
            <a:fillRect/>
          </a:stretch>
        </p:blipFill>
        <p:spPr>
          <a:xfrm>
            <a:off x="331876" y="194548"/>
            <a:ext cx="6645265" cy="2795231"/>
          </a:xfrm>
          <a:prstGeom prst="rect">
            <a:avLst/>
          </a:prstGeom>
        </p:spPr>
      </p:pic>
      <p:sp>
        <p:nvSpPr>
          <p:cNvPr id="28" name="正方形/長方形 27"/>
          <p:cNvSpPr/>
          <p:nvPr/>
        </p:nvSpPr>
        <p:spPr>
          <a:xfrm>
            <a:off x="7511631" y="905590"/>
            <a:ext cx="3416320" cy="1815882"/>
          </a:xfrm>
          <a:prstGeom prst="rect">
            <a:avLst/>
          </a:prstGeom>
        </p:spPr>
        <p:txBody>
          <a:bodyPr wrap="none">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偶数列に注目して</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偶数列が先に、</a:t>
            </a:r>
            <a:endParaRPr lang="en-US" altLang="ja-JP" sz="28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　奇数列が後に</a:t>
            </a:r>
            <a:endParaRPr lang="en-US" altLang="ja-JP" sz="28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なるよう入れ替える</a:t>
            </a:r>
          </a:p>
        </p:txBody>
      </p:sp>
      <p:grpSp>
        <p:nvGrpSpPr>
          <p:cNvPr id="52" name="グループ化 51"/>
          <p:cNvGrpSpPr/>
          <p:nvPr/>
        </p:nvGrpSpPr>
        <p:grpSpPr>
          <a:xfrm>
            <a:off x="269557" y="3547661"/>
            <a:ext cx="6748463" cy="3004732"/>
            <a:chOff x="269557" y="3286403"/>
            <a:chExt cx="6748463" cy="3004732"/>
          </a:xfrm>
        </p:grpSpPr>
        <p:grpSp>
          <p:nvGrpSpPr>
            <p:cNvPr id="37" name="グループ化 36"/>
            <p:cNvGrpSpPr/>
            <p:nvPr/>
          </p:nvGrpSpPr>
          <p:grpSpPr>
            <a:xfrm>
              <a:off x="1738987" y="3286403"/>
              <a:ext cx="5183419" cy="2969255"/>
              <a:chOff x="1738987" y="3286403"/>
              <a:chExt cx="5183419" cy="2969255"/>
            </a:xfrm>
          </p:grpSpPr>
          <p:sp>
            <p:nvSpPr>
              <p:cNvPr id="33" name="正方形/長方形 32"/>
              <p:cNvSpPr/>
              <p:nvPr/>
            </p:nvSpPr>
            <p:spPr>
              <a:xfrm>
                <a:off x="3995164" y="3286403"/>
                <a:ext cx="462337" cy="294868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1738987" y="3286403"/>
                <a:ext cx="462337" cy="2948683"/>
              </a:xfrm>
              <a:prstGeom prst="rect">
                <a:avLst/>
              </a:prstGeom>
              <a:solidFill>
                <a:schemeClr val="accent4">
                  <a:lumMod val="40000"/>
                  <a:lumOff val="6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2303031" y="3286403"/>
                <a:ext cx="462337" cy="2948683"/>
              </a:xfrm>
              <a:prstGeom prst="rect">
                <a:avLst/>
              </a:prstGeom>
              <a:solidFill>
                <a:schemeClr val="accent4">
                  <a:lumMod val="40000"/>
                  <a:lumOff val="6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2867075" y="3286403"/>
                <a:ext cx="462337" cy="2948683"/>
              </a:xfrm>
              <a:prstGeom prst="rect">
                <a:avLst/>
              </a:prstGeom>
              <a:solidFill>
                <a:schemeClr val="accent4">
                  <a:lumMod val="40000"/>
                  <a:lumOff val="6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3431119" y="3286403"/>
                <a:ext cx="462337" cy="2948683"/>
              </a:xfrm>
              <a:prstGeom prst="rect">
                <a:avLst/>
              </a:prstGeom>
              <a:solidFill>
                <a:schemeClr val="accent4">
                  <a:lumMod val="40000"/>
                  <a:lumOff val="6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4555234" y="3286403"/>
                <a:ext cx="462337" cy="294868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5103874" y="3286403"/>
                <a:ext cx="462337" cy="294868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5663944" y="3286403"/>
                <a:ext cx="462337" cy="294868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6460069" y="3286403"/>
                <a:ext cx="462337" cy="1525627"/>
              </a:xfrm>
              <a:prstGeom prst="rect">
                <a:avLst/>
              </a:prstGeom>
              <a:solidFill>
                <a:schemeClr val="accent4">
                  <a:lumMod val="40000"/>
                  <a:lumOff val="6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6452614" y="4840884"/>
                <a:ext cx="462337" cy="141477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8" name="図 7"/>
            <p:cNvPicPr>
              <a:picLocks noChangeAspect="1"/>
            </p:cNvPicPr>
            <p:nvPr/>
          </p:nvPicPr>
          <p:blipFill>
            <a:blip r:embed="rId3">
              <a:clrChange>
                <a:clrFrom>
                  <a:srgbClr val="FFFFFF"/>
                </a:clrFrom>
                <a:clrTo>
                  <a:srgbClr val="FFFFFF">
                    <a:alpha val="0"/>
                  </a:srgbClr>
                </a:clrTo>
              </a:clrChange>
            </a:blip>
            <a:stretch>
              <a:fillRect/>
            </a:stretch>
          </p:blipFill>
          <p:spPr>
            <a:xfrm>
              <a:off x="269557" y="3322739"/>
              <a:ext cx="6748463" cy="2968396"/>
            </a:xfrm>
            <a:prstGeom prst="rect">
              <a:avLst/>
            </a:prstGeom>
          </p:spPr>
        </p:pic>
      </p:grpSp>
    </p:spTree>
    <p:extLst>
      <p:ext uri="{BB962C8B-B14F-4D97-AF65-F5344CB8AC3E}">
        <p14:creationId xmlns:p14="http://schemas.microsoft.com/office/powerpoint/2010/main" val="110077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グループ化 32"/>
          <p:cNvGrpSpPr/>
          <p:nvPr/>
        </p:nvGrpSpPr>
        <p:grpSpPr>
          <a:xfrm>
            <a:off x="4046759" y="160689"/>
            <a:ext cx="2597833" cy="3301152"/>
            <a:chOff x="4046759" y="464457"/>
            <a:chExt cx="2597833" cy="3301152"/>
          </a:xfrm>
        </p:grpSpPr>
        <p:sp>
          <p:nvSpPr>
            <p:cNvPr id="31" name="正方形/長方形 30"/>
            <p:cNvSpPr/>
            <p:nvPr/>
          </p:nvSpPr>
          <p:spPr>
            <a:xfrm>
              <a:off x="4046759" y="464457"/>
              <a:ext cx="2078270" cy="2685143"/>
            </a:xfrm>
            <a:prstGeom prst="rect">
              <a:avLst/>
            </a:prstGeom>
            <a:solidFill>
              <a:schemeClr val="accent1">
                <a:lumMod val="20000"/>
                <a:lumOff val="8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4289460" y="3242389"/>
              <a:ext cx="2355132" cy="523220"/>
            </a:xfrm>
            <a:prstGeom prst="rect">
              <a:avLst/>
            </a:prstGeom>
          </p:spPr>
          <p:txBody>
            <a:bodyPr wrap="none">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この部分は</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25" name="グループ化 24"/>
          <p:cNvGrpSpPr/>
          <p:nvPr/>
        </p:nvGrpSpPr>
        <p:grpSpPr>
          <a:xfrm>
            <a:off x="1110830" y="146176"/>
            <a:ext cx="3057247" cy="3359208"/>
            <a:chOff x="1110830" y="449944"/>
            <a:chExt cx="3057247" cy="3359208"/>
          </a:xfrm>
        </p:grpSpPr>
        <p:grpSp>
          <p:nvGrpSpPr>
            <p:cNvPr id="22" name="グループ化 21"/>
            <p:cNvGrpSpPr/>
            <p:nvPr/>
          </p:nvGrpSpPr>
          <p:grpSpPr>
            <a:xfrm>
              <a:off x="1782530" y="449944"/>
              <a:ext cx="2078270" cy="2706006"/>
              <a:chOff x="1782530" y="449944"/>
              <a:chExt cx="2078270" cy="2706006"/>
            </a:xfrm>
          </p:grpSpPr>
          <p:sp>
            <p:nvSpPr>
              <p:cNvPr id="20" name="正方形/長方形 19"/>
              <p:cNvSpPr/>
              <p:nvPr/>
            </p:nvSpPr>
            <p:spPr>
              <a:xfrm>
                <a:off x="1782530" y="449944"/>
                <a:ext cx="2078270" cy="1335313"/>
              </a:xfrm>
              <a:prstGeom prst="rect">
                <a:avLst/>
              </a:prstGeom>
              <a:solidFill>
                <a:schemeClr val="accent4">
                  <a:lumMod val="40000"/>
                  <a:lumOff val="6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782530" y="1843315"/>
                <a:ext cx="2078270" cy="1312635"/>
              </a:xfrm>
              <a:prstGeom prst="rect">
                <a:avLst/>
              </a:prstGeom>
              <a:solidFill>
                <a:schemeClr val="accent4">
                  <a:lumMod val="40000"/>
                  <a:lumOff val="6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正方形/長方形 22"/>
            <p:cNvSpPr/>
            <p:nvPr/>
          </p:nvSpPr>
          <p:spPr>
            <a:xfrm>
              <a:off x="1110830" y="3285932"/>
              <a:ext cx="3057247" cy="523220"/>
            </a:xfrm>
            <a:prstGeom prst="rect">
              <a:avLst/>
            </a:prstGeom>
          </p:spPr>
          <p:txBody>
            <a:bodyPr wrap="none">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この部分は同じ！</a:t>
              </a:r>
            </a:p>
          </p:txBody>
        </p:sp>
      </p:grpSp>
      <p:pic>
        <p:nvPicPr>
          <p:cNvPr id="19" name="図 18"/>
          <p:cNvPicPr>
            <a:picLocks noChangeAspect="1"/>
          </p:cNvPicPr>
          <p:nvPr/>
        </p:nvPicPr>
        <p:blipFill>
          <a:blip r:embed="rId2">
            <a:clrChange>
              <a:clrFrom>
                <a:srgbClr val="FFFFFF"/>
              </a:clrFrom>
              <a:clrTo>
                <a:srgbClr val="FFFFFF">
                  <a:alpha val="0"/>
                </a:srgbClr>
              </a:clrTo>
            </a:clrChange>
          </a:blip>
          <a:stretch>
            <a:fillRect/>
          </a:stretch>
        </p:blipFill>
        <p:spPr>
          <a:xfrm>
            <a:off x="269557" y="0"/>
            <a:ext cx="6748463" cy="2968396"/>
          </a:xfrm>
          <a:prstGeom prst="rect">
            <a:avLst/>
          </a:prstGeom>
        </p:spPr>
      </p:pic>
      <p:sp>
        <p:nvSpPr>
          <p:cNvPr id="37" name="正方形/長方形 36"/>
          <p:cNvSpPr/>
          <p:nvPr/>
        </p:nvSpPr>
        <p:spPr>
          <a:xfrm>
            <a:off x="7482602" y="1326503"/>
            <a:ext cx="4493538" cy="523220"/>
          </a:xfrm>
          <a:prstGeom prst="rect">
            <a:avLst/>
          </a:prstGeom>
        </p:spPr>
        <p:txBody>
          <a:bodyPr wrap="none">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この行列をじっくり眺める</a:t>
            </a:r>
          </a:p>
        </p:txBody>
      </p:sp>
      <p:grpSp>
        <p:nvGrpSpPr>
          <p:cNvPr id="41" name="グループ化 40"/>
          <p:cNvGrpSpPr/>
          <p:nvPr/>
        </p:nvGrpSpPr>
        <p:grpSpPr>
          <a:xfrm>
            <a:off x="1175657" y="3860575"/>
            <a:ext cx="2423885" cy="2859539"/>
            <a:chOff x="1611086" y="3788004"/>
            <a:chExt cx="2423885" cy="2859539"/>
          </a:xfrm>
        </p:grpSpPr>
        <p:sp>
          <p:nvSpPr>
            <p:cNvPr id="35" name="正方形/長方形 34"/>
            <p:cNvSpPr/>
            <p:nvPr/>
          </p:nvSpPr>
          <p:spPr>
            <a:xfrm>
              <a:off x="1611086" y="3802743"/>
              <a:ext cx="2423885" cy="2801257"/>
            </a:xfrm>
            <a:prstGeom prst="rect">
              <a:avLst/>
            </a:prstGeom>
            <a:solidFill>
              <a:schemeClr val="accent1">
                <a:lumMod val="20000"/>
                <a:lumOff val="8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p:cNvPicPr>
              <a:picLocks noChangeAspect="1"/>
            </p:cNvPicPr>
            <p:nvPr/>
          </p:nvPicPr>
          <p:blipFill rotWithShape="1">
            <a:blip r:embed="rId2">
              <a:clrChange>
                <a:clrFrom>
                  <a:srgbClr val="FFFFFF"/>
                </a:clrFrom>
                <a:clrTo>
                  <a:srgbClr val="FFFFFF">
                    <a:alpha val="0"/>
                  </a:srgbClr>
                </a:clrTo>
              </a:clrChange>
            </a:blip>
            <a:srcRect l="56012" r="13662"/>
            <a:stretch/>
          </p:blipFill>
          <p:spPr>
            <a:xfrm>
              <a:off x="1799772" y="3788004"/>
              <a:ext cx="1971464" cy="2859539"/>
            </a:xfrm>
            <a:prstGeom prst="rect">
              <a:avLst/>
            </a:prstGeom>
          </p:spPr>
        </p:pic>
      </p:grpSp>
      <p:sp>
        <p:nvSpPr>
          <p:cNvPr id="42" name="右矢印 41"/>
          <p:cNvSpPr/>
          <p:nvPr/>
        </p:nvSpPr>
        <p:spPr>
          <a:xfrm>
            <a:off x="3730171" y="4905828"/>
            <a:ext cx="595086" cy="769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6" name="グループ化 65"/>
          <p:cNvGrpSpPr/>
          <p:nvPr/>
        </p:nvGrpSpPr>
        <p:grpSpPr>
          <a:xfrm>
            <a:off x="4400550" y="3805240"/>
            <a:ext cx="7141928" cy="2968396"/>
            <a:chOff x="4400550" y="3805240"/>
            <a:chExt cx="7141928" cy="2968396"/>
          </a:xfrm>
        </p:grpSpPr>
        <p:grpSp>
          <p:nvGrpSpPr>
            <p:cNvPr id="64" name="グループ化 63"/>
            <p:cNvGrpSpPr/>
            <p:nvPr/>
          </p:nvGrpSpPr>
          <p:grpSpPr>
            <a:xfrm>
              <a:off x="4400550" y="3805240"/>
              <a:ext cx="2942782" cy="2968396"/>
              <a:chOff x="5280660" y="3805240"/>
              <a:chExt cx="2942782" cy="2968396"/>
            </a:xfrm>
          </p:grpSpPr>
          <p:sp>
            <p:nvSpPr>
              <p:cNvPr id="46" name="正方形/長方形 45"/>
              <p:cNvSpPr/>
              <p:nvPr/>
            </p:nvSpPr>
            <p:spPr>
              <a:xfrm>
                <a:off x="5806441" y="3901985"/>
                <a:ext cx="2137410" cy="137867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5806441" y="5319305"/>
                <a:ext cx="2137410" cy="137867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 name="図 39"/>
              <p:cNvPicPr>
                <a:picLocks noChangeAspect="1"/>
              </p:cNvPicPr>
              <p:nvPr/>
            </p:nvPicPr>
            <p:blipFill rotWithShape="1">
              <a:blip r:embed="rId2">
                <a:clrChange>
                  <a:clrFrom>
                    <a:srgbClr val="FFFFFF"/>
                  </a:clrFrom>
                  <a:clrTo>
                    <a:srgbClr val="FFFFFF">
                      <a:alpha val="0"/>
                    </a:srgbClr>
                  </a:clrTo>
                </a:clrChange>
              </a:blip>
              <a:srcRect l="23360" t="856" r="44809" b="-856"/>
              <a:stretch/>
            </p:blipFill>
            <p:spPr>
              <a:xfrm>
                <a:off x="5887267" y="3805240"/>
                <a:ext cx="2148114" cy="2968396"/>
              </a:xfrm>
              <a:prstGeom prst="rect">
                <a:avLst/>
              </a:prstGeom>
            </p:spPr>
          </p:pic>
          <mc:AlternateContent xmlns:mc="http://schemas.openxmlformats.org/markup-compatibility/2006" xmlns:a14="http://schemas.microsoft.com/office/drawing/2010/main">
            <mc:Choice Requires="a14">
              <p:sp>
                <p:nvSpPr>
                  <p:cNvPr id="48" name="テキスト ボックス 47"/>
                  <p:cNvSpPr txBox="1"/>
                  <p:nvPr/>
                </p:nvSpPr>
                <p:spPr>
                  <a:xfrm>
                    <a:off x="5280660" y="3897630"/>
                    <a:ext cx="59856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𝑠</m:t>
                              </m:r>
                            </m:e>
                            <m:sup>
                              <m:r>
                                <a:rPr kumimoji="1" lang="en-US" altLang="ja-JP" sz="2000" b="0" i="1" smtClean="0">
                                  <a:latin typeface="Cambria Math" panose="02040503050406030204" pitchFamily="18" charset="0"/>
                                </a:rPr>
                                <m:t>0</m:t>
                              </m:r>
                            </m:sup>
                          </m:sSup>
                          <m:r>
                            <a:rPr kumimoji="1" lang="en-US" altLang="ja-JP" sz="2000" b="0" i="1" smtClean="0">
                              <a:latin typeface="Cambria Math" panose="02040503050406030204" pitchFamily="18" charset="0"/>
                            </a:rPr>
                            <m:t>(</m:t>
                          </m:r>
                        </m:oMath>
                      </m:oMathPara>
                    </a14:m>
                    <a:endParaRPr kumimoji="1" lang="ja-JP" altLang="en-US" sz="2000" dirty="0"/>
                  </a:p>
                </p:txBody>
              </p:sp>
            </mc:Choice>
            <mc:Fallback xmlns="">
              <p:sp>
                <p:nvSpPr>
                  <p:cNvPr id="48" name="テキスト ボックス 47"/>
                  <p:cNvSpPr txBox="1">
                    <a:spLocks noRot="1" noChangeAspect="1" noMove="1" noResize="1" noEditPoints="1" noAdjustHandles="1" noChangeArrowheads="1" noChangeShapeType="1" noTextEdit="1"/>
                  </p:cNvSpPr>
                  <p:nvPr/>
                </p:nvSpPr>
                <p:spPr>
                  <a:xfrm>
                    <a:off x="5280660" y="3897630"/>
                    <a:ext cx="598561" cy="400110"/>
                  </a:xfrm>
                  <a:prstGeom prst="rect">
                    <a:avLst/>
                  </a:prstGeom>
                  <a:blipFill rotWithShape="0">
                    <a:blip r:embed="rId3"/>
                    <a:stretch>
                      <a:fillRect b="-1515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テキスト ボックス 48"/>
                  <p:cNvSpPr txBox="1"/>
                  <p:nvPr/>
                </p:nvSpPr>
                <p:spPr>
                  <a:xfrm>
                    <a:off x="5280660" y="4240530"/>
                    <a:ext cx="59856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𝑠</m:t>
                              </m:r>
                            </m:e>
                            <m:sup>
                              <m:r>
                                <a:rPr kumimoji="1" lang="en-US" altLang="ja-JP" sz="2000" b="0" i="1" smtClean="0">
                                  <a:latin typeface="Cambria Math" panose="02040503050406030204" pitchFamily="18" charset="0"/>
                                </a:rPr>
                                <m:t>1</m:t>
                              </m:r>
                            </m:sup>
                          </m:sSup>
                          <m:r>
                            <a:rPr kumimoji="1" lang="en-US" altLang="ja-JP" sz="2000" b="0" i="1" smtClean="0">
                              <a:latin typeface="Cambria Math" panose="02040503050406030204" pitchFamily="18" charset="0"/>
                            </a:rPr>
                            <m:t>(</m:t>
                          </m:r>
                        </m:oMath>
                      </m:oMathPara>
                    </a14:m>
                    <a:endParaRPr kumimoji="1" lang="ja-JP" altLang="en-US" sz="2000" dirty="0"/>
                  </a:p>
                </p:txBody>
              </p:sp>
            </mc:Choice>
            <mc:Fallback xmlns="">
              <p:sp>
                <p:nvSpPr>
                  <p:cNvPr id="49" name="テキスト ボックス 48"/>
                  <p:cNvSpPr txBox="1">
                    <a:spLocks noRot="1" noChangeAspect="1" noMove="1" noResize="1" noEditPoints="1" noAdjustHandles="1" noChangeArrowheads="1" noChangeShapeType="1" noTextEdit="1"/>
                  </p:cNvSpPr>
                  <p:nvPr/>
                </p:nvSpPr>
                <p:spPr>
                  <a:xfrm>
                    <a:off x="5280660" y="4240530"/>
                    <a:ext cx="598561" cy="400110"/>
                  </a:xfrm>
                  <a:prstGeom prst="rect">
                    <a:avLst/>
                  </a:prstGeom>
                  <a:blipFill rotWithShape="0">
                    <a:blip r:embed="rId4"/>
                    <a:stretch>
                      <a:fillRect b="-1538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テキスト ボックス 49"/>
                  <p:cNvSpPr txBox="1"/>
                  <p:nvPr/>
                </p:nvSpPr>
                <p:spPr>
                  <a:xfrm>
                    <a:off x="5280660" y="4560570"/>
                    <a:ext cx="59856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𝑠</m:t>
                              </m:r>
                            </m:e>
                            <m:sup>
                              <m:r>
                                <a:rPr kumimoji="1" lang="en-US" altLang="ja-JP" sz="2000" b="0" i="1" smtClean="0">
                                  <a:latin typeface="Cambria Math" panose="02040503050406030204" pitchFamily="18" charset="0"/>
                                </a:rPr>
                                <m:t>2</m:t>
                              </m:r>
                            </m:sup>
                          </m:sSup>
                          <m:r>
                            <a:rPr kumimoji="1" lang="en-US" altLang="ja-JP" sz="2000" b="0" i="1" smtClean="0">
                              <a:latin typeface="Cambria Math" panose="02040503050406030204" pitchFamily="18" charset="0"/>
                            </a:rPr>
                            <m:t>(</m:t>
                          </m:r>
                        </m:oMath>
                      </m:oMathPara>
                    </a14:m>
                    <a:endParaRPr kumimoji="1" lang="ja-JP" altLang="en-US" sz="2000" dirty="0"/>
                  </a:p>
                </p:txBody>
              </p:sp>
            </mc:Choice>
            <mc:Fallback xmlns="">
              <p:sp>
                <p:nvSpPr>
                  <p:cNvPr id="50" name="テキスト ボックス 49"/>
                  <p:cNvSpPr txBox="1">
                    <a:spLocks noRot="1" noChangeAspect="1" noMove="1" noResize="1" noEditPoints="1" noAdjustHandles="1" noChangeArrowheads="1" noChangeShapeType="1" noTextEdit="1"/>
                  </p:cNvSpPr>
                  <p:nvPr/>
                </p:nvSpPr>
                <p:spPr>
                  <a:xfrm>
                    <a:off x="5280660" y="4560570"/>
                    <a:ext cx="598561" cy="400110"/>
                  </a:xfrm>
                  <a:prstGeom prst="rect">
                    <a:avLst/>
                  </a:prstGeom>
                  <a:blipFill rotWithShape="0">
                    <a:blip r:embed="rId5"/>
                    <a:stretch>
                      <a:fillRect b="-1515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テキスト ボックス 50"/>
                  <p:cNvSpPr txBox="1"/>
                  <p:nvPr/>
                </p:nvSpPr>
                <p:spPr>
                  <a:xfrm>
                    <a:off x="5280660" y="4914900"/>
                    <a:ext cx="59856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𝑠</m:t>
                              </m:r>
                            </m:e>
                            <m:sup>
                              <m:r>
                                <a:rPr kumimoji="1" lang="en-US" altLang="ja-JP" sz="2000" b="0" i="1" smtClean="0">
                                  <a:latin typeface="Cambria Math" panose="02040503050406030204" pitchFamily="18" charset="0"/>
                                </a:rPr>
                                <m:t>3</m:t>
                              </m:r>
                            </m:sup>
                          </m:sSup>
                          <m:r>
                            <a:rPr kumimoji="1" lang="en-US" altLang="ja-JP" sz="2000" b="0" i="1" smtClean="0">
                              <a:latin typeface="Cambria Math" panose="02040503050406030204" pitchFamily="18" charset="0"/>
                            </a:rPr>
                            <m:t>(</m:t>
                          </m:r>
                        </m:oMath>
                      </m:oMathPara>
                    </a14:m>
                    <a:endParaRPr kumimoji="1" lang="ja-JP" altLang="en-US" sz="2000" dirty="0"/>
                  </a:p>
                </p:txBody>
              </p:sp>
            </mc:Choice>
            <mc:Fallback xmlns="">
              <p:sp>
                <p:nvSpPr>
                  <p:cNvPr id="51" name="テキスト ボックス 50"/>
                  <p:cNvSpPr txBox="1">
                    <a:spLocks noRot="1" noChangeAspect="1" noMove="1" noResize="1" noEditPoints="1" noAdjustHandles="1" noChangeArrowheads="1" noChangeShapeType="1" noTextEdit="1"/>
                  </p:cNvSpPr>
                  <p:nvPr/>
                </p:nvSpPr>
                <p:spPr>
                  <a:xfrm>
                    <a:off x="5280660" y="4914900"/>
                    <a:ext cx="598561" cy="400110"/>
                  </a:xfrm>
                  <a:prstGeom prst="rect">
                    <a:avLst/>
                  </a:prstGeom>
                  <a:blipFill rotWithShape="0">
                    <a:blip r:embed="rId6"/>
                    <a:stretch>
                      <a:fillRect b="-1515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2" name="テキスト ボックス 51"/>
                  <p:cNvSpPr txBox="1"/>
                  <p:nvPr/>
                </p:nvSpPr>
                <p:spPr>
                  <a:xfrm>
                    <a:off x="5280660" y="5280660"/>
                    <a:ext cx="59856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𝑠</m:t>
                              </m:r>
                            </m:e>
                            <m:sup>
                              <m:r>
                                <a:rPr kumimoji="1" lang="en-US" altLang="ja-JP" sz="2000" b="0" i="1" smtClean="0">
                                  <a:latin typeface="Cambria Math" panose="02040503050406030204" pitchFamily="18" charset="0"/>
                                </a:rPr>
                                <m:t>4</m:t>
                              </m:r>
                            </m:sup>
                          </m:sSup>
                          <m:r>
                            <a:rPr kumimoji="1" lang="en-US" altLang="ja-JP" sz="2000" b="0" i="1" smtClean="0">
                              <a:latin typeface="Cambria Math" panose="02040503050406030204" pitchFamily="18" charset="0"/>
                            </a:rPr>
                            <m:t>(</m:t>
                          </m:r>
                        </m:oMath>
                      </m:oMathPara>
                    </a14:m>
                    <a:endParaRPr kumimoji="1" lang="ja-JP" altLang="en-US" sz="2000" dirty="0"/>
                  </a:p>
                </p:txBody>
              </p:sp>
            </mc:Choice>
            <mc:Fallback xmlns="">
              <p:sp>
                <p:nvSpPr>
                  <p:cNvPr id="52" name="テキスト ボックス 51"/>
                  <p:cNvSpPr txBox="1">
                    <a:spLocks noRot="1" noChangeAspect="1" noMove="1" noResize="1" noEditPoints="1" noAdjustHandles="1" noChangeArrowheads="1" noChangeShapeType="1" noTextEdit="1"/>
                  </p:cNvSpPr>
                  <p:nvPr/>
                </p:nvSpPr>
                <p:spPr>
                  <a:xfrm>
                    <a:off x="5280660" y="5280660"/>
                    <a:ext cx="598561" cy="400110"/>
                  </a:xfrm>
                  <a:prstGeom prst="rect">
                    <a:avLst/>
                  </a:prstGeom>
                  <a:blipFill rotWithShape="0">
                    <a:blip r:embed="rId7"/>
                    <a:stretch>
                      <a:fillRect b="-1515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3" name="テキスト ボックス 52"/>
                  <p:cNvSpPr txBox="1"/>
                  <p:nvPr/>
                </p:nvSpPr>
                <p:spPr>
                  <a:xfrm>
                    <a:off x="5280660" y="5623560"/>
                    <a:ext cx="59856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𝑠</m:t>
                              </m:r>
                            </m:e>
                            <m:sup>
                              <m:r>
                                <a:rPr kumimoji="1" lang="en-US" altLang="ja-JP" sz="2000" b="0" i="1" smtClean="0">
                                  <a:latin typeface="Cambria Math" panose="02040503050406030204" pitchFamily="18" charset="0"/>
                                </a:rPr>
                                <m:t>5</m:t>
                              </m:r>
                            </m:sup>
                          </m:sSup>
                          <m:r>
                            <a:rPr kumimoji="1" lang="en-US" altLang="ja-JP" sz="2000" b="0" i="1" smtClean="0">
                              <a:latin typeface="Cambria Math" panose="02040503050406030204" pitchFamily="18" charset="0"/>
                            </a:rPr>
                            <m:t>(</m:t>
                          </m:r>
                        </m:oMath>
                      </m:oMathPara>
                    </a14:m>
                    <a:endParaRPr kumimoji="1" lang="ja-JP" altLang="en-US" sz="2000" dirty="0"/>
                  </a:p>
                </p:txBody>
              </p:sp>
            </mc:Choice>
            <mc:Fallback xmlns="">
              <p:sp>
                <p:nvSpPr>
                  <p:cNvPr id="53" name="テキスト ボックス 52"/>
                  <p:cNvSpPr txBox="1">
                    <a:spLocks noRot="1" noChangeAspect="1" noMove="1" noResize="1" noEditPoints="1" noAdjustHandles="1" noChangeArrowheads="1" noChangeShapeType="1" noTextEdit="1"/>
                  </p:cNvSpPr>
                  <p:nvPr/>
                </p:nvSpPr>
                <p:spPr>
                  <a:xfrm>
                    <a:off x="5280660" y="5623560"/>
                    <a:ext cx="598561" cy="400110"/>
                  </a:xfrm>
                  <a:prstGeom prst="rect">
                    <a:avLst/>
                  </a:prstGeom>
                  <a:blipFill rotWithShape="0">
                    <a:blip r:embed="rId8"/>
                    <a:stretch>
                      <a:fillRect b="-1692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4" name="テキスト ボックス 53"/>
                  <p:cNvSpPr txBox="1"/>
                  <p:nvPr/>
                </p:nvSpPr>
                <p:spPr>
                  <a:xfrm>
                    <a:off x="5280660" y="5943600"/>
                    <a:ext cx="59856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𝑠</m:t>
                              </m:r>
                            </m:e>
                            <m:sup>
                              <m:r>
                                <a:rPr kumimoji="1" lang="en-US" altLang="ja-JP" sz="2000" b="0" i="1" smtClean="0">
                                  <a:latin typeface="Cambria Math" panose="02040503050406030204" pitchFamily="18" charset="0"/>
                                </a:rPr>
                                <m:t>6</m:t>
                              </m:r>
                            </m:sup>
                          </m:sSup>
                          <m:r>
                            <a:rPr kumimoji="1" lang="en-US" altLang="ja-JP" sz="2000" b="0" i="1" smtClean="0">
                              <a:latin typeface="Cambria Math" panose="02040503050406030204" pitchFamily="18" charset="0"/>
                            </a:rPr>
                            <m:t>(</m:t>
                          </m:r>
                        </m:oMath>
                      </m:oMathPara>
                    </a14:m>
                    <a:endParaRPr kumimoji="1" lang="ja-JP" altLang="en-US" sz="2000" dirty="0"/>
                  </a:p>
                </p:txBody>
              </p:sp>
            </mc:Choice>
            <mc:Fallback xmlns="">
              <p:sp>
                <p:nvSpPr>
                  <p:cNvPr id="54" name="テキスト ボックス 53"/>
                  <p:cNvSpPr txBox="1">
                    <a:spLocks noRot="1" noChangeAspect="1" noMove="1" noResize="1" noEditPoints="1" noAdjustHandles="1" noChangeArrowheads="1" noChangeShapeType="1" noTextEdit="1"/>
                  </p:cNvSpPr>
                  <p:nvPr/>
                </p:nvSpPr>
                <p:spPr>
                  <a:xfrm>
                    <a:off x="5280660" y="5943600"/>
                    <a:ext cx="598561" cy="400110"/>
                  </a:xfrm>
                  <a:prstGeom prst="rect">
                    <a:avLst/>
                  </a:prstGeom>
                  <a:blipFill rotWithShape="0">
                    <a:blip r:embed="rId9"/>
                    <a:stretch>
                      <a:fillRect b="-1363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5" name="テキスト ボックス 54"/>
                  <p:cNvSpPr txBox="1"/>
                  <p:nvPr/>
                </p:nvSpPr>
                <p:spPr>
                  <a:xfrm>
                    <a:off x="5280660" y="6297930"/>
                    <a:ext cx="59856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𝑠</m:t>
                              </m:r>
                            </m:e>
                            <m:sup>
                              <m:r>
                                <a:rPr kumimoji="1" lang="en-US" altLang="ja-JP" sz="2000" b="0" i="1" smtClean="0">
                                  <a:latin typeface="Cambria Math" panose="02040503050406030204" pitchFamily="18" charset="0"/>
                                </a:rPr>
                                <m:t>7</m:t>
                              </m:r>
                            </m:sup>
                          </m:sSup>
                          <m:r>
                            <a:rPr kumimoji="1" lang="en-US" altLang="ja-JP" sz="2000" b="0" i="1" smtClean="0">
                              <a:latin typeface="Cambria Math" panose="02040503050406030204" pitchFamily="18" charset="0"/>
                            </a:rPr>
                            <m:t>(</m:t>
                          </m:r>
                        </m:oMath>
                      </m:oMathPara>
                    </a14:m>
                    <a:endParaRPr kumimoji="1" lang="ja-JP" altLang="en-US" sz="2000" dirty="0"/>
                  </a:p>
                </p:txBody>
              </p:sp>
            </mc:Choice>
            <mc:Fallback xmlns="">
              <p:sp>
                <p:nvSpPr>
                  <p:cNvPr id="55" name="テキスト ボックス 54"/>
                  <p:cNvSpPr txBox="1">
                    <a:spLocks noRot="1" noChangeAspect="1" noMove="1" noResize="1" noEditPoints="1" noAdjustHandles="1" noChangeArrowheads="1" noChangeShapeType="1" noTextEdit="1"/>
                  </p:cNvSpPr>
                  <p:nvPr/>
                </p:nvSpPr>
                <p:spPr>
                  <a:xfrm>
                    <a:off x="5280660" y="6297930"/>
                    <a:ext cx="598561" cy="400110"/>
                  </a:xfrm>
                  <a:prstGeom prst="rect">
                    <a:avLst/>
                  </a:prstGeom>
                  <a:blipFill rotWithShape="0">
                    <a:blip r:embed="rId10"/>
                    <a:stretch>
                      <a:fillRect b="-1515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6" name="テキスト ボックス 55"/>
                  <p:cNvSpPr txBox="1"/>
                  <p:nvPr/>
                </p:nvSpPr>
                <p:spPr>
                  <a:xfrm>
                    <a:off x="7875270" y="3897630"/>
                    <a:ext cx="34817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m:t>
                          </m:r>
                        </m:oMath>
                      </m:oMathPara>
                    </a14:m>
                    <a:endParaRPr kumimoji="1" lang="ja-JP" altLang="en-US" sz="2000" dirty="0"/>
                  </a:p>
                </p:txBody>
              </p:sp>
            </mc:Choice>
            <mc:Fallback xmlns="">
              <p:sp>
                <p:nvSpPr>
                  <p:cNvPr id="56" name="テキスト ボックス 55"/>
                  <p:cNvSpPr txBox="1">
                    <a:spLocks noRot="1" noChangeAspect="1" noMove="1" noResize="1" noEditPoints="1" noAdjustHandles="1" noChangeArrowheads="1" noChangeShapeType="1" noTextEdit="1"/>
                  </p:cNvSpPr>
                  <p:nvPr/>
                </p:nvSpPr>
                <p:spPr>
                  <a:xfrm>
                    <a:off x="7875270" y="3897630"/>
                    <a:ext cx="348172" cy="400110"/>
                  </a:xfrm>
                  <a:prstGeom prst="rect">
                    <a:avLst/>
                  </a:prstGeom>
                  <a:blipFill rotWithShape="0">
                    <a:blip r:embed="rId11"/>
                    <a:stretch>
                      <a:fillRect b="-1515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7" name="テキスト ボックス 56"/>
                  <p:cNvSpPr txBox="1"/>
                  <p:nvPr/>
                </p:nvSpPr>
                <p:spPr>
                  <a:xfrm>
                    <a:off x="7875270" y="4236176"/>
                    <a:ext cx="34817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m:t>
                          </m:r>
                        </m:oMath>
                      </m:oMathPara>
                    </a14:m>
                    <a:endParaRPr kumimoji="1" lang="ja-JP" altLang="en-US" sz="2000" dirty="0"/>
                  </a:p>
                </p:txBody>
              </p:sp>
            </mc:Choice>
            <mc:Fallback xmlns="">
              <p:sp>
                <p:nvSpPr>
                  <p:cNvPr id="57" name="テキスト ボックス 56"/>
                  <p:cNvSpPr txBox="1">
                    <a:spLocks noRot="1" noChangeAspect="1" noMove="1" noResize="1" noEditPoints="1" noAdjustHandles="1" noChangeArrowheads="1" noChangeShapeType="1" noTextEdit="1"/>
                  </p:cNvSpPr>
                  <p:nvPr/>
                </p:nvSpPr>
                <p:spPr>
                  <a:xfrm>
                    <a:off x="7875270" y="4236176"/>
                    <a:ext cx="348172" cy="400110"/>
                  </a:xfrm>
                  <a:prstGeom prst="rect">
                    <a:avLst/>
                  </a:prstGeom>
                  <a:blipFill rotWithShape="0">
                    <a:blip r:embed="rId12"/>
                    <a:stretch>
                      <a:fillRect b="-1363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テキスト ボックス 57"/>
                  <p:cNvSpPr txBox="1"/>
                  <p:nvPr/>
                </p:nvSpPr>
                <p:spPr>
                  <a:xfrm>
                    <a:off x="7875270" y="4574722"/>
                    <a:ext cx="34817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m:t>
                          </m:r>
                        </m:oMath>
                      </m:oMathPara>
                    </a14:m>
                    <a:endParaRPr kumimoji="1" lang="ja-JP" altLang="en-US" sz="2000" dirty="0"/>
                  </a:p>
                </p:txBody>
              </p:sp>
            </mc:Choice>
            <mc:Fallback xmlns="">
              <p:sp>
                <p:nvSpPr>
                  <p:cNvPr id="58" name="テキスト ボックス 57"/>
                  <p:cNvSpPr txBox="1">
                    <a:spLocks noRot="1" noChangeAspect="1" noMove="1" noResize="1" noEditPoints="1" noAdjustHandles="1" noChangeArrowheads="1" noChangeShapeType="1" noTextEdit="1"/>
                  </p:cNvSpPr>
                  <p:nvPr/>
                </p:nvSpPr>
                <p:spPr>
                  <a:xfrm>
                    <a:off x="7875270" y="4574722"/>
                    <a:ext cx="348172" cy="400110"/>
                  </a:xfrm>
                  <a:prstGeom prst="rect">
                    <a:avLst/>
                  </a:prstGeom>
                  <a:blipFill rotWithShape="0">
                    <a:blip r:embed="rId13"/>
                    <a:stretch>
                      <a:fillRect b="-1515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9" name="テキスト ボックス 58"/>
                  <p:cNvSpPr txBox="1"/>
                  <p:nvPr/>
                </p:nvSpPr>
                <p:spPr>
                  <a:xfrm>
                    <a:off x="7875270" y="4913268"/>
                    <a:ext cx="34817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m:t>
                          </m:r>
                        </m:oMath>
                      </m:oMathPara>
                    </a14:m>
                    <a:endParaRPr kumimoji="1" lang="ja-JP" altLang="en-US" sz="2000" dirty="0"/>
                  </a:p>
                </p:txBody>
              </p:sp>
            </mc:Choice>
            <mc:Fallback xmlns="">
              <p:sp>
                <p:nvSpPr>
                  <p:cNvPr id="59" name="テキスト ボックス 58"/>
                  <p:cNvSpPr txBox="1">
                    <a:spLocks noRot="1" noChangeAspect="1" noMove="1" noResize="1" noEditPoints="1" noAdjustHandles="1" noChangeArrowheads="1" noChangeShapeType="1" noTextEdit="1"/>
                  </p:cNvSpPr>
                  <p:nvPr/>
                </p:nvSpPr>
                <p:spPr>
                  <a:xfrm>
                    <a:off x="7875270" y="4913268"/>
                    <a:ext cx="348172" cy="400110"/>
                  </a:xfrm>
                  <a:prstGeom prst="rect">
                    <a:avLst/>
                  </a:prstGeom>
                  <a:blipFill rotWithShape="0">
                    <a:blip r:embed="rId14"/>
                    <a:stretch>
                      <a:fillRect b="-1363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0" name="テキスト ボックス 59"/>
                  <p:cNvSpPr txBox="1"/>
                  <p:nvPr/>
                </p:nvSpPr>
                <p:spPr>
                  <a:xfrm>
                    <a:off x="7875270" y="5251814"/>
                    <a:ext cx="34817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m:t>
                          </m:r>
                        </m:oMath>
                      </m:oMathPara>
                    </a14:m>
                    <a:endParaRPr kumimoji="1" lang="ja-JP" altLang="en-US" sz="2000" dirty="0"/>
                  </a:p>
                </p:txBody>
              </p:sp>
            </mc:Choice>
            <mc:Fallback xmlns="">
              <p:sp>
                <p:nvSpPr>
                  <p:cNvPr id="60" name="テキスト ボックス 59"/>
                  <p:cNvSpPr txBox="1">
                    <a:spLocks noRot="1" noChangeAspect="1" noMove="1" noResize="1" noEditPoints="1" noAdjustHandles="1" noChangeArrowheads="1" noChangeShapeType="1" noTextEdit="1"/>
                  </p:cNvSpPr>
                  <p:nvPr/>
                </p:nvSpPr>
                <p:spPr>
                  <a:xfrm>
                    <a:off x="7875270" y="5251814"/>
                    <a:ext cx="348172" cy="400110"/>
                  </a:xfrm>
                  <a:prstGeom prst="rect">
                    <a:avLst/>
                  </a:prstGeom>
                  <a:blipFill rotWithShape="0">
                    <a:blip r:embed="rId15"/>
                    <a:stretch>
                      <a:fillRect b="-1538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1" name="テキスト ボックス 60"/>
                  <p:cNvSpPr txBox="1"/>
                  <p:nvPr/>
                </p:nvSpPr>
                <p:spPr>
                  <a:xfrm>
                    <a:off x="7875270" y="5590360"/>
                    <a:ext cx="34817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m:t>
                          </m:r>
                        </m:oMath>
                      </m:oMathPara>
                    </a14:m>
                    <a:endParaRPr kumimoji="1" lang="ja-JP" altLang="en-US" sz="2000" dirty="0"/>
                  </a:p>
                </p:txBody>
              </p:sp>
            </mc:Choice>
            <mc:Fallback xmlns="">
              <p:sp>
                <p:nvSpPr>
                  <p:cNvPr id="61" name="テキスト ボックス 60"/>
                  <p:cNvSpPr txBox="1">
                    <a:spLocks noRot="1" noChangeAspect="1" noMove="1" noResize="1" noEditPoints="1" noAdjustHandles="1" noChangeArrowheads="1" noChangeShapeType="1" noTextEdit="1"/>
                  </p:cNvSpPr>
                  <p:nvPr/>
                </p:nvSpPr>
                <p:spPr>
                  <a:xfrm>
                    <a:off x="7875270" y="5590360"/>
                    <a:ext cx="348172" cy="400110"/>
                  </a:xfrm>
                  <a:prstGeom prst="rect">
                    <a:avLst/>
                  </a:prstGeom>
                  <a:blipFill rotWithShape="0">
                    <a:blip r:embed="rId16"/>
                    <a:stretch>
                      <a:fillRect b="-1515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2" name="テキスト ボックス 61"/>
                  <p:cNvSpPr txBox="1"/>
                  <p:nvPr/>
                </p:nvSpPr>
                <p:spPr>
                  <a:xfrm>
                    <a:off x="7875270" y="5928906"/>
                    <a:ext cx="34817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m:t>
                          </m:r>
                        </m:oMath>
                      </m:oMathPara>
                    </a14:m>
                    <a:endParaRPr kumimoji="1" lang="ja-JP" altLang="en-US" sz="2000" dirty="0"/>
                  </a:p>
                </p:txBody>
              </p:sp>
            </mc:Choice>
            <mc:Fallback xmlns="">
              <p:sp>
                <p:nvSpPr>
                  <p:cNvPr id="62" name="テキスト ボックス 61"/>
                  <p:cNvSpPr txBox="1">
                    <a:spLocks noRot="1" noChangeAspect="1" noMove="1" noResize="1" noEditPoints="1" noAdjustHandles="1" noChangeArrowheads="1" noChangeShapeType="1" noTextEdit="1"/>
                  </p:cNvSpPr>
                  <p:nvPr/>
                </p:nvSpPr>
                <p:spPr>
                  <a:xfrm>
                    <a:off x="7875270" y="5928906"/>
                    <a:ext cx="348172" cy="400110"/>
                  </a:xfrm>
                  <a:prstGeom prst="rect">
                    <a:avLst/>
                  </a:prstGeom>
                  <a:blipFill rotWithShape="0">
                    <a:blip r:embed="rId17"/>
                    <a:stretch>
                      <a:fillRect b="-1538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テキスト ボックス 62"/>
                  <p:cNvSpPr txBox="1"/>
                  <p:nvPr/>
                </p:nvSpPr>
                <p:spPr>
                  <a:xfrm>
                    <a:off x="7875270" y="6267450"/>
                    <a:ext cx="34817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m:t>
                          </m:r>
                        </m:oMath>
                      </m:oMathPara>
                    </a14:m>
                    <a:endParaRPr kumimoji="1" lang="ja-JP" altLang="en-US" sz="2000" dirty="0"/>
                  </a:p>
                </p:txBody>
              </p:sp>
            </mc:Choice>
            <mc:Fallback xmlns="">
              <p:sp>
                <p:nvSpPr>
                  <p:cNvPr id="63" name="テキスト ボックス 62"/>
                  <p:cNvSpPr txBox="1">
                    <a:spLocks noRot="1" noChangeAspect="1" noMove="1" noResize="1" noEditPoints="1" noAdjustHandles="1" noChangeArrowheads="1" noChangeShapeType="1" noTextEdit="1"/>
                  </p:cNvSpPr>
                  <p:nvPr/>
                </p:nvSpPr>
                <p:spPr>
                  <a:xfrm>
                    <a:off x="7875270" y="6267450"/>
                    <a:ext cx="348172" cy="400110"/>
                  </a:xfrm>
                  <a:prstGeom prst="rect">
                    <a:avLst/>
                  </a:prstGeom>
                  <a:blipFill rotWithShape="0">
                    <a:blip r:embed="rId18"/>
                    <a:stretch>
                      <a:fillRect b="-15152"/>
                    </a:stretch>
                  </a:blipFill>
                </p:spPr>
                <p:txBody>
                  <a:bodyPr/>
                  <a:lstStyle/>
                  <a:p>
                    <a:r>
                      <a:rPr lang="ja-JP" altLang="en-US">
                        <a:noFill/>
                      </a:rPr>
                      <a:t> </a:t>
                    </a:r>
                  </a:p>
                </p:txBody>
              </p:sp>
            </mc:Fallback>
          </mc:AlternateContent>
        </p:grpSp>
        <p:sp>
          <p:nvSpPr>
            <p:cNvPr id="65" name="正方形/長方形 64"/>
            <p:cNvSpPr/>
            <p:nvPr/>
          </p:nvSpPr>
          <p:spPr>
            <a:xfrm>
              <a:off x="7630830" y="4874101"/>
              <a:ext cx="3911648" cy="954107"/>
            </a:xfrm>
            <a:prstGeom prst="rect">
              <a:avLst/>
            </a:prstGeom>
          </p:spPr>
          <p:txBody>
            <a:bodyPr wrap="none">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黄色い部分の</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繰り返しが隠れている</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136627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6389370" y="3051810"/>
            <a:ext cx="2148840" cy="1382429"/>
          </a:xfrm>
          <a:prstGeom prst="rect">
            <a:avLst/>
          </a:prstGeom>
          <a:solidFill>
            <a:schemeClr val="accent4">
              <a:lumMod val="20000"/>
              <a:lumOff val="80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8629650" y="4446270"/>
            <a:ext cx="2148840" cy="1382429"/>
          </a:xfrm>
          <a:prstGeom prst="rect">
            <a:avLst/>
          </a:prstGeom>
          <a:solidFill>
            <a:schemeClr val="accent4">
              <a:lumMod val="20000"/>
              <a:lumOff val="80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2">
            <a:clrChange>
              <a:clrFrom>
                <a:srgbClr val="FFFFFF"/>
              </a:clrFrom>
              <a:clrTo>
                <a:srgbClr val="FFFFFF">
                  <a:alpha val="0"/>
                </a:srgbClr>
              </a:clrTo>
            </a:clrChange>
          </a:blip>
          <a:stretch>
            <a:fillRect/>
          </a:stretch>
        </p:blipFill>
        <p:spPr>
          <a:xfrm>
            <a:off x="1320014" y="2995131"/>
            <a:ext cx="10402799" cy="2892065"/>
          </a:xfrm>
          <a:prstGeom prst="rect">
            <a:avLst/>
          </a:prstGeom>
        </p:spPr>
      </p:pic>
      <p:sp>
        <p:nvSpPr>
          <p:cNvPr id="20" name="正方形/長方形 19"/>
          <p:cNvSpPr/>
          <p:nvPr/>
        </p:nvSpPr>
        <p:spPr>
          <a:xfrm>
            <a:off x="1782530" y="157606"/>
            <a:ext cx="2078270" cy="1335313"/>
          </a:xfrm>
          <a:prstGeom prst="rect">
            <a:avLst/>
          </a:prstGeom>
          <a:solidFill>
            <a:schemeClr val="accent4">
              <a:lumMod val="40000"/>
              <a:lumOff val="6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p:nvPicPr>
        <p:blipFill>
          <a:blip r:embed="rId3">
            <a:clrChange>
              <a:clrFrom>
                <a:srgbClr val="FFFFFF"/>
              </a:clrFrom>
              <a:clrTo>
                <a:srgbClr val="FFFFFF">
                  <a:alpha val="0"/>
                </a:srgbClr>
              </a:clrTo>
            </a:clrChange>
          </a:blip>
          <a:stretch>
            <a:fillRect/>
          </a:stretch>
        </p:blipFill>
        <p:spPr>
          <a:xfrm>
            <a:off x="269557" y="0"/>
            <a:ext cx="6748463" cy="2968396"/>
          </a:xfrm>
          <a:prstGeom prst="rect">
            <a:avLst/>
          </a:prstGeom>
        </p:spPr>
      </p:pic>
      <p:sp>
        <p:nvSpPr>
          <p:cNvPr id="37" name="正方形/長方形 36"/>
          <p:cNvSpPr/>
          <p:nvPr/>
        </p:nvSpPr>
        <p:spPr>
          <a:xfrm>
            <a:off x="7368302" y="1223633"/>
            <a:ext cx="4185761" cy="830997"/>
          </a:xfrm>
          <a:prstGeom prst="rect">
            <a:avLst/>
          </a:prstGeom>
        </p:spPr>
        <p:txBody>
          <a:bodyPr wrap="non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先の繰り返し構造を利用して</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以下の通り変形できる</a:t>
            </a:r>
          </a:p>
        </p:txBody>
      </p:sp>
      <p:grpSp>
        <p:nvGrpSpPr>
          <p:cNvPr id="5" name="グループ化 4"/>
          <p:cNvGrpSpPr/>
          <p:nvPr/>
        </p:nvGrpSpPr>
        <p:grpSpPr>
          <a:xfrm>
            <a:off x="2110740" y="3098926"/>
            <a:ext cx="8600440" cy="2695483"/>
            <a:chOff x="1905000" y="3258946"/>
            <a:chExt cx="8600440" cy="2695483"/>
          </a:xfrm>
        </p:grpSpPr>
        <p:sp>
          <p:nvSpPr>
            <p:cNvPr id="38" name="正方形/長方形 37"/>
            <p:cNvSpPr/>
            <p:nvPr/>
          </p:nvSpPr>
          <p:spPr>
            <a:xfrm>
              <a:off x="6297930" y="4619116"/>
              <a:ext cx="1990090" cy="1335313"/>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1905000" y="3278306"/>
              <a:ext cx="3848100" cy="2643863"/>
              <a:chOff x="1905000" y="3278306"/>
              <a:chExt cx="3848100" cy="2643863"/>
            </a:xfrm>
          </p:grpSpPr>
          <p:sp>
            <p:nvSpPr>
              <p:cNvPr id="43" name="二等辺三角形 42"/>
              <p:cNvSpPr/>
              <p:nvPr/>
            </p:nvSpPr>
            <p:spPr>
              <a:xfrm>
                <a:off x="1905000" y="4920614"/>
                <a:ext cx="1272540" cy="100155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二等辺三角形 43"/>
              <p:cNvSpPr/>
              <p:nvPr/>
            </p:nvSpPr>
            <p:spPr>
              <a:xfrm>
                <a:off x="3759199" y="4920614"/>
                <a:ext cx="1641475" cy="100155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二等辺三角形 44"/>
              <p:cNvSpPr/>
              <p:nvPr/>
            </p:nvSpPr>
            <p:spPr>
              <a:xfrm>
                <a:off x="3759200" y="3510914"/>
                <a:ext cx="1689100" cy="1042036"/>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二等辺三角形 2"/>
              <p:cNvSpPr/>
              <p:nvPr/>
            </p:nvSpPr>
            <p:spPr>
              <a:xfrm flipH="1" flipV="1">
                <a:off x="2165350" y="3291006"/>
                <a:ext cx="1282700" cy="1065094"/>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二等辺三角形 66"/>
              <p:cNvSpPr/>
              <p:nvPr/>
            </p:nvSpPr>
            <p:spPr>
              <a:xfrm flipH="1" flipV="1">
                <a:off x="2165350" y="4656256"/>
                <a:ext cx="1282700" cy="1065094"/>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二等辺三角形 67"/>
              <p:cNvSpPr/>
              <p:nvPr/>
            </p:nvSpPr>
            <p:spPr>
              <a:xfrm>
                <a:off x="1905000" y="3542664"/>
                <a:ext cx="1272540" cy="100155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二等辺三角形 68"/>
              <p:cNvSpPr/>
              <p:nvPr/>
            </p:nvSpPr>
            <p:spPr>
              <a:xfrm flipH="1" flipV="1">
                <a:off x="4057650" y="4656256"/>
                <a:ext cx="1695450" cy="1065094"/>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二等辺三角形 69"/>
              <p:cNvSpPr/>
              <p:nvPr/>
            </p:nvSpPr>
            <p:spPr>
              <a:xfrm flipH="1" flipV="1">
                <a:off x="4057650" y="3278306"/>
                <a:ext cx="1695450" cy="1065094"/>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 name="正方形/長方形 70"/>
            <p:cNvSpPr/>
            <p:nvPr/>
          </p:nvSpPr>
          <p:spPr>
            <a:xfrm>
              <a:off x="8515350" y="3258946"/>
              <a:ext cx="1990090" cy="1335313"/>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7" name="直線コネクタ 6"/>
          <p:cNvCxnSpPr/>
          <p:nvPr/>
        </p:nvCxnSpPr>
        <p:spPr>
          <a:xfrm>
            <a:off x="2068830" y="4423410"/>
            <a:ext cx="39776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flipV="1">
            <a:off x="3851910" y="3234690"/>
            <a:ext cx="0" cy="2434590"/>
          </a:xfrm>
          <a:prstGeom prst="line">
            <a:avLst/>
          </a:prstGeom>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6350000" y="6118832"/>
            <a:ext cx="5372100" cy="241300"/>
          </a:xfrm>
          <a:prstGeom prst="rect">
            <a:avLst/>
          </a:prstGeom>
          <a:solidFill>
            <a:srgbClr val="92D05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 x 8 </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回</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疎行列</a:t>
            </a:r>
            <a:r>
              <a:rPr lang="ja-JP" altLang="en-US" sz="14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ｘ</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ベクトル</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正方形/長方形 74"/>
          <p:cNvSpPr/>
          <p:nvPr/>
        </p:nvSpPr>
        <p:spPr>
          <a:xfrm>
            <a:off x="1714500" y="6410932"/>
            <a:ext cx="5172075" cy="241300"/>
          </a:xfrm>
          <a:prstGeom prst="rect">
            <a:avLst/>
          </a:prstGeom>
          <a:solidFill>
            <a:srgbClr val="92D05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 x 8 </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回</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疎行列</a:t>
            </a:r>
            <a:r>
              <a:rPr lang="ja-JP" altLang="en-US" sz="16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ｘ</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ベクトル</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 name="正方形/長方形 75"/>
          <p:cNvSpPr/>
          <p:nvPr/>
        </p:nvSpPr>
        <p:spPr>
          <a:xfrm>
            <a:off x="292100" y="5918200"/>
            <a:ext cx="1358900" cy="673100"/>
          </a:xfrm>
          <a:prstGeom prst="rect">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複素数</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掛け算</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回数</a:t>
            </a:r>
          </a:p>
        </p:txBody>
      </p:sp>
    </p:spTree>
    <p:extLst>
      <p:ext uri="{BB962C8B-B14F-4D97-AF65-F5344CB8AC3E}">
        <p14:creationId xmlns:p14="http://schemas.microsoft.com/office/powerpoint/2010/main" val="369679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fade">
                                      <p:cBhvr>
                                        <p:cTn id="13" dur="500"/>
                                        <p:tgtEl>
                                          <p:spTgt spid="7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fade">
                                      <p:cBhvr>
                                        <p:cTn id="18" dur="500"/>
                                        <p:tgtEl>
                                          <p:spTgt spid="7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5" grpId="0" animBg="1"/>
      <p:bldP spid="7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グループ化 85"/>
          <p:cNvGrpSpPr/>
          <p:nvPr/>
        </p:nvGrpSpPr>
        <p:grpSpPr>
          <a:xfrm>
            <a:off x="169309" y="626368"/>
            <a:ext cx="8676741" cy="2412206"/>
            <a:chOff x="169309" y="118368"/>
            <a:chExt cx="8676741" cy="2412206"/>
          </a:xfrm>
        </p:grpSpPr>
        <p:grpSp>
          <p:nvGrpSpPr>
            <p:cNvPr id="58" name="グループ化 57"/>
            <p:cNvGrpSpPr/>
            <p:nvPr/>
          </p:nvGrpSpPr>
          <p:grpSpPr>
            <a:xfrm>
              <a:off x="8347452" y="137815"/>
              <a:ext cx="351255" cy="2373569"/>
              <a:chOff x="8347452" y="137815"/>
              <a:chExt cx="351255" cy="2373569"/>
            </a:xfrm>
          </p:grpSpPr>
          <p:sp>
            <p:nvSpPr>
              <p:cNvPr id="50" name="正方形/長方形 49"/>
              <p:cNvSpPr/>
              <p:nvPr/>
            </p:nvSpPr>
            <p:spPr>
              <a:xfrm>
                <a:off x="8347452" y="137815"/>
                <a:ext cx="349286" cy="282669"/>
              </a:xfrm>
              <a:prstGeom prst="rect">
                <a:avLst/>
              </a:prstGeom>
              <a:solidFill>
                <a:schemeClr val="accent4">
                  <a:lumMod val="40000"/>
                  <a:lumOff val="6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8349421" y="438016"/>
                <a:ext cx="349286" cy="2826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8347452" y="733127"/>
                <a:ext cx="349286" cy="282669"/>
              </a:xfrm>
              <a:prstGeom prst="rect">
                <a:avLst/>
              </a:prstGeom>
              <a:solidFill>
                <a:schemeClr val="accent4">
                  <a:lumMod val="40000"/>
                  <a:lumOff val="6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8349421" y="1033328"/>
                <a:ext cx="349286" cy="2826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8347452" y="1333202"/>
                <a:ext cx="349286" cy="282669"/>
              </a:xfrm>
              <a:prstGeom prst="rect">
                <a:avLst/>
              </a:prstGeom>
              <a:solidFill>
                <a:schemeClr val="accent4">
                  <a:lumMod val="40000"/>
                  <a:lumOff val="6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8349421" y="1633403"/>
                <a:ext cx="349286" cy="2826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8347452" y="1928514"/>
                <a:ext cx="349286" cy="282669"/>
              </a:xfrm>
              <a:prstGeom prst="rect">
                <a:avLst/>
              </a:prstGeom>
              <a:solidFill>
                <a:schemeClr val="accent4">
                  <a:lumMod val="40000"/>
                  <a:lumOff val="6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8349421" y="2228715"/>
                <a:ext cx="349286" cy="2826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2" name="正方形/長方形 41"/>
            <p:cNvSpPr/>
            <p:nvPr/>
          </p:nvSpPr>
          <p:spPr>
            <a:xfrm>
              <a:off x="4387065" y="215756"/>
              <a:ext cx="318499" cy="1109609"/>
            </a:xfrm>
            <a:prstGeom prst="rect">
              <a:avLst/>
            </a:prstGeom>
            <a:solidFill>
              <a:schemeClr val="accent4">
                <a:lumMod val="40000"/>
                <a:lumOff val="6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5332288" y="215756"/>
              <a:ext cx="318499" cy="1109609"/>
            </a:xfrm>
            <a:prstGeom prst="rect">
              <a:avLst/>
            </a:prstGeom>
            <a:solidFill>
              <a:schemeClr val="accent4">
                <a:lumMod val="40000"/>
                <a:lumOff val="6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6287784" y="1345915"/>
              <a:ext cx="318499" cy="1109609"/>
            </a:xfrm>
            <a:prstGeom prst="rect">
              <a:avLst/>
            </a:prstGeom>
            <a:solidFill>
              <a:schemeClr val="accent4">
                <a:lumMod val="40000"/>
                <a:lumOff val="6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7233007" y="1345915"/>
              <a:ext cx="318499" cy="1109609"/>
            </a:xfrm>
            <a:prstGeom prst="rect">
              <a:avLst/>
            </a:prstGeom>
            <a:solidFill>
              <a:schemeClr val="accent4">
                <a:lumMod val="40000"/>
                <a:lumOff val="6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4860008" y="215756"/>
              <a:ext cx="326765" cy="11145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5793458" y="215756"/>
              <a:ext cx="326765" cy="11145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6784058" y="1346056"/>
              <a:ext cx="326765" cy="11145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7717508" y="1346056"/>
              <a:ext cx="326765" cy="11145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clrChange>
                <a:clrFrom>
                  <a:srgbClr val="FFFFFF"/>
                </a:clrFrom>
                <a:clrTo>
                  <a:srgbClr val="FFFFFF">
                    <a:alpha val="0"/>
                  </a:srgbClr>
                </a:clrTo>
              </a:clrChange>
            </a:blip>
            <a:stretch>
              <a:fillRect/>
            </a:stretch>
          </p:blipFill>
          <p:spPr>
            <a:xfrm>
              <a:off x="169309" y="118368"/>
              <a:ext cx="8676741" cy="2412206"/>
            </a:xfrm>
            <a:prstGeom prst="rect">
              <a:avLst/>
            </a:prstGeom>
          </p:spPr>
        </p:pic>
        <p:grpSp>
          <p:nvGrpSpPr>
            <p:cNvPr id="8" name="グループ化 7"/>
            <p:cNvGrpSpPr/>
            <p:nvPr/>
          </p:nvGrpSpPr>
          <p:grpSpPr>
            <a:xfrm>
              <a:off x="828836" y="204941"/>
              <a:ext cx="7173434" cy="2248241"/>
              <a:chOff x="1905000" y="3258946"/>
              <a:chExt cx="8600440" cy="2695483"/>
            </a:xfrm>
          </p:grpSpPr>
          <p:sp>
            <p:nvSpPr>
              <p:cNvPr id="9" name="正方形/長方形 8"/>
              <p:cNvSpPr/>
              <p:nvPr/>
            </p:nvSpPr>
            <p:spPr>
              <a:xfrm>
                <a:off x="6297930" y="4619116"/>
                <a:ext cx="1990090" cy="1335313"/>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a:off x="1905000" y="3278306"/>
                <a:ext cx="3848100" cy="2643863"/>
                <a:chOff x="1905000" y="3278306"/>
                <a:chExt cx="3848100" cy="2643863"/>
              </a:xfrm>
            </p:grpSpPr>
            <p:sp>
              <p:nvSpPr>
                <p:cNvPr id="12" name="二等辺三角形 11"/>
                <p:cNvSpPr/>
                <p:nvPr/>
              </p:nvSpPr>
              <p:spPr>
                <a:xfrm>
                  <a:off x="1905000" y="4920614"/>
                  <a:ext cx="1272540" cy="100155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p:nvPr/>
              </p:nvSpPr>
              <p:spPr>
                <a:xfrm>
                  <a:off x="3759199" y="4920614"/>
                  <a:ext cx="1641475" cy="100155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p:cNvSpPr/>
                <p:nvPr/>
              </p:nvSpPr>
              <p:spPr>
                <a:xfrm>
                  <a:off x="3759200" y="3510914"/>
                  <a:ext cx="1689100" cy="1042036"/>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14"/>
                <p:cNvSpPr/>
                <p:nvPr/>
              </p:nvSpPr>
              <p:spPr>
                <a:xfrm flipH="1" flipV="1">
                  <a:off x="2165350" y="3291006"/>
                  <a:ext cx="1282700" cy="1065094"/>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15"/>
                <p:cNvSpPr/>
                <p:nvPr/>
              </p:nvSpPr>
              <p:spPr>
                <a:xfrm flipH="1" flipV="1">
                  <a:off x="2165350" y="4656256"/>
                  <a:ext cx="1282700" cy="1065094"/>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p:cNvSpPr/>
                <p:nvPr/>
              </p:nvSpPr>
              <p:spPr>
                <a:xfrm>
                  <a:off x="1905000" y="3542664"/>
                  <a:ext cx="1272540" cy="100155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p:cNvSpPr/>
                <p:nvPr/>
              </p:nvSpPr>
              <p:spPr>
                <a:xfrm flipH="1" flipV="1">
                  <a:off x="4057650" y="4656256"/>
                  <a:ext cx="1695450" cy="1065094"/>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二等辺三角形 18"/>
                <p:cNvSpPr/>
                <p:nvPr/>
              </p:nvSpPr>
              <p:spPr>
                <a:xfrm flipH="1" flipV="1">
                  <a:off x="4057650" y="3278306"/>
                  <a:ext cx="1695450" cy="1065094"/>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正方形/長方形 10"/>
              <p:cNvSpPr/>
              <p:nvPr/>
            </p:nvSpPr>
            <p:spPr>
              <a:xfrm>
                <a:off x="8515350" y="3258946"/>
                <a:ext cx="1990090" cy="1335313"/>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0" name="直線コネクタ 19"/>
            <p:cNvCxnSpPr/>
            <p:nvPr/>
          </p:nvCxnSpPr>
          <p:spPr>
            <a:xfrm>
              <a:off x="793880" y="1309663"/>
              <a:ext cx="33176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2281107" y="318179"/>
              <a:ext cx="0" cy="203063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5" name="グループ化 84"/>
          <p:cNvGrpSpPr/>
          <p:nvPr/>
        </p:nvGrpSpPr>
        <p:grpSpPr>
          <a:xfrm>
            <a:off x="263275" y="3792949"/>
            <a:ext cx="8614346" cy="2378158"/>
            <a:chOff x="263275" y="2799174"/>
            <a:chExt cx="8614346" cy="2378158"/>
          </a:xfrm>
        </p:grpSpPr>
        <p:sp>
          <p:nvSpPr>
            <p:cNvPr id="81" name="正方形/長方形 80"/>
            <p:cNvSpPr/>
            <p:nvPr/>
          </p:nvSpPr>
          <p:spPr>
            <a:xfrm>
              <a:off x="8355683" y="3409629"/>
              <a:ext cx="326765" cy="5908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a:off x="8355683" y="4581204"/>
              <a:ext cx="326765" cy="5908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p:nvPr/>
          </p:nvSpPr>
          <p:spPr>
            <a:xfrm>
              <a:off x="8359816" y="2801634"/>
              <a:ext cx="318499" cy="579741"/>
            </a:xfrm>
            <a:prstGeom prst="rect">
              <a:avLst/>
            </a:prstGeom>
            <a:solidFill>
              <a:schemeClr val="accent4">
                <a:lumMod val="40000"/>
                <a:lumOff val="6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8359816" y="3992259"/>
              <a:ext cx="318499" cy="579741"/>
            </a:xfrm>
            <a:prstGeom prst="rect">
              <a:avLst/>
            </a:prstGeom>
            <a:solidFill>
              <a:schemeClr val="accent4">
                <a:lumMod val="40000"/>
                <a:lumOff val="6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6344934" y="4012915"/>
              <a:ext cx="318499" cy="1109609"/>
            </a:xfrm>
            <a:prstGeom prst="rect">
              <a:avLst/>
            </a:prstGeom>
            <a:solidFill>
              <a:schemeClr val="accent4">
                <a:lumMod val="40000"/>
                <a:lumOff val="6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p:cNvSpPr/>
            <p:nvPr/>
          </p:nvSpPr>
          <p:spPr>
            <a:xfrm>
              <a:off x="6771128" y="4011309"/>
              <a:ext cx="318499" cy="1109609"/>
            </a:xfrm>
            <a:prstGeom prst="rect">
              <a:avLst/>
            </a:prstGeom>
            <a:solidFill>
              <a:schemeClr val="accent4">
                <a:lumMod val="40000"/>
                <a:lumOff val="6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p:cNvSpPr/>
            <p:nvPr/>
          </p:nvSpPr>
          <p:spPr>
            <a:xfrm>
              <a:off x="7669883" y="4009703"/>
              <a:ext cx="326765" cy="11145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7235422" y="4013056"/>
              <a:ext cx="326765" cy="11145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p:cNvSpPr/>
            <p:nvPr/>
          </p:nvSpPr>
          <p:spPr>
            <a:xfrm>
              <a:off x="4478034" y="2917540"/>
              <a:ext cx="318499" cy="1109609"/>
            </a:xfrm>
            <a:prstGeom prst="rect">
              <a:avLst/>
            </a:prstGeom>
            <a:solidFill>
              <a:schemeClr val="accent4">
                <a:lumMod val="40000"/>
                <a:lumOff val="6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p:nvPr/>
          </p:nvSpPr>
          <p:spPr>
            <a:xfrm>
              <a:off x="4904228" y="2915934"/>
              <a:ext cx="318499" cy="1109609"/>
            </a:xfrm>
            <a:prstGeom prst="rect">
              <a:avLst/>
            </a:prstGeom>
            <a:solidFill>
              <a:schemeClr val="accent4">
                <a:lumMod val="40000"/>
                <a:lumOff val="6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p:cNvSpPr/>
            <p:nvPr/>
          </p:nvSpPr>
          <p:spPr>
            <a:xfrm>
              <a:off x="5764883" y="2914328"/>
              <a:ext cx="326765" cy="11145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5330422" y="2917681"/>
              <a:ext cx="326765" cy="11145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2" name="グループ化 71"/>
            <p:cNvGrpSpPr/>
            <p:nvPr/>
          </p:nvGrpSpPr>
          <p:grpSpPr>
            <a:xfrm>
              <a:off x="263275" y="2799174"/>
              <a:ext cx="8614346" cy="2378158"/>
              <a:chOff x="272800" y="2799174"/>
              <a:chExt cx="8614346" cy="2378158"/>
            </a:xfrm>
          </p:grpSpPr>
          <p:pic>
            <p:nvPicPr>
              <p:cNvPr id="23" name="図 22"/>
              <p:cNvPicPr>
                <a:picLocks noChangeAspect="1"/>
              </p:cNvPicPr>
              <p:nvPr/>
            </p:nvPicPr>
            <p:blipFill>
              <a:blip r:embed="rId4">
                <a:clrChange>
                  <a:clrFrom>
                    <a:srgbClr val="FFFFFF"/>
                  </a:clrFrom>
                  <a:clrTo>
                    <a:srgbClr val="FFFFFF">
                      <a:alpha val="0"/>
                    </a:srgbClr>
                  </a:clrTo>
                </a:clrChange>
              </a:blip>
              <a:stretch>
                <a:fillRect/>
              </a:stretch>
            </p:blipFill>
            <p:spPr>
              <a:xfrm>
                <a:off x="272800" y="2799174"/>
                <a:ext cx="8614346" cy="2372066"/>
              </a:xfrm>
              <a:prstGeom prst="rect">
                <a:avLst/>
              </a:prstGeom>
            </p:spPr>
          </p:pic>
          <p:grpSp>
            <p:nvGrpSpPr>
              <p:cNvPr id="60" name="グループ化 59"/>
              <p:cNvGrpSpPr/>
              <p:nvPr/>
            </p:nvGrpSpPr>
            <p:grpSpPr>
              <a:xfrm>
                <a:off x="933611" y="2881466"/>
                <a:ext cx="7068659" cy="2295866"/>
                <a:chOff x="2030620" y="3258946"/>
                <a:chExt cx="8474820" cy="2752583"/>
              </a:xfrm>
            </p:grpSpPr>
            <p:sp>
              <p:nvSpPr>
                <p:cNvPr id="61" name="正方形/長方形 60"/>
                <p:cNvSpPr/>
                <p:nvPr/>
              </p:nvSpPr>
              <p:spPr>
                <a:xfrm>
                  <a:off x="6297929" y="4676216"/>
                  <a:ext cx="1990090" cy="1335313"/>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2" name="グループ化 61"/>
                <p:cNvGrpSpPr/>
                <p:nvPr/>
              </p:nvGrpSpPr>
              <p:grpSpPr>
                <a:xfrm>
                  <a:off x="2030620" y="3278306"/>
                  <a:ext cx="3722480" cy="2643863"/>
                  <a:chOff x="2030620" y="3278306"/>
                  <a:chExt cx="3722480" cy="2643863"/>
                </a:xfrm>
              </p:grpSpPr>
              <p:sp>
                <p:nvSpPr>
                  <p:cNvPr id="64" name="二等辺三角形 63"/>
                  <p:cNvSpPr/>
                  <p:nvPr/>
                </p:nvSpPr>
                <p:spPr>
                  <a:xfrm>
                    <a:off x="2030620" y="4920614"/>
                    <a:ext cx="1272540" cy="100155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二等辺三角形 64"/>
                  <p:cNvSpPr/>
                  <p:nvPr/>
                </p:nvSpPr>
                <p:spPr>
                  <a:xfrm>
                    <a:off x="3827717" y="4920614"/>
                    <a:ext cx="1641475" cy="100155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二等辺三角形 65"/>
                  <p:cNvSpPr/>
                  <p:nvPr/>
                </p:nvSpPr>
                <p:spPr>
                  <a:xfrm>
                    <a:off x="3759200" y="3510914"/>
                    <a:ext cx="1689100" cy="1042036"/>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二等辺三角形 66"/>
                  <p:cNvSpPr/>
                  <p:nvPr/>
                </p:nvSpPr>
                <p:spPr>
                  <a:xfrm flipH="1" flipV="1">
                    <a:off x="2245288" y="3291006"/>
                    <a:ext cx="1282700" cy="1065094"/>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二等辺三角形 67"/>
                  <p:cNvSpPr/>
                  <p:nvPr/>
                </p:nvSpPr>
                <p:spPr>
                  <a:xfrm flipH="1" flipV="1">
                    <a:off x="2245288" y="4656256"/>
                    <a:ext cx="1282700" cy="1065094"/>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二等辺三角形 68"/>
                  <p:cNvSpPr/>
                  <p:nvPr/>
                </p:nvSpPr>
                <p:spPr>
                  <a:xfrm>
                    <a:off x="2030620" y="3542664"/>
                    <a:ext cx="1272539" cy="100155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二等辺三角形 69"/>
                  <p:cNvSpPr/>
                  <p:nvPr/>
                </p:nvSpPr>
                <p:spPr>
                  <a:xfrm flipH="1" flipV="1">
                    <a:off x="4057650" y="4656256"/>
                    <a:ext cx="1695450" cy="1065094"/>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二等辺三角形 70"/>
                  <p:cNvSpPr/>
                  <p:nvPr/>
                </p:nvSpPr>
                <p:spPr>
                  <a:xfrm flipH="1" flipV="1">
                    <a:off x="4057650" y="3278306"/>
                    <a:ext cx="1695450" cy="1065094"/>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3" name="正方形/長方形 62"/>
                <p:cNvSpPr/>
                <p:nvPr/>
              </p:nvSpPr>
              <p:spPr>
                <a:xfrm>
                  <a:off x="8515350" y="3258946"/>
                  <a:ext cx="1990090" cy="1335313"/>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87" name="正方形/長方形 86"/>
          <p:cNvSpPr/>
          <p:nvPr/>
        </p:nvSpPr>
        <p:spPr>
          <a:xfrm>
            <a:off x="8929568" y="2897891"/>
            <a:ext cx="3262432" cy="1938992"/>
          </a:xfrm>
          <a:prstGeom prst="rect">
            <a:avLst/>
          </a:prstGeom>
        </p:spPr>
        <p:txBody>
          <a:bodyPr wrap="non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偶数列を先に</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奇数列を後になるよう</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入れ替える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51769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56</a:t>
            </a:fld>
            <a:endParaRPr lang="ja-JP" altLang="en-US"/>
          </a:p>
        </p:txBody>
      </p:sp>
      <p:grpSp>
        <p:nvGrpSpPr>
          <p:cNvPr id="5" name="グループ化 4"/>
          <p:cNvGrpSpPr/>
          <p:nvPr/>
        </p:nvGrpSpPr>
        <p:grpSpPr>
          <a:xfrm>
            <a:off x="256541" y="248537"/>
            <a:ext cx="7843969" cy="2204378"/>
            <a:chOff x="1066800" y="3143251"/>
            <a:chExt cx="10420350" cy="2928414"/>
          </a:xfrm>
        </p:grpSpPr>
        <p:sp>
          <p:nvSpPr>
            <p:cNvPr id="6" name="正方形/長方形 5"/>
            <p:cNvSpPr/>
            <p:nvPr/>
          </p:nvSpPr>
          <p:spPr>
            <a:xfrm>
              <a:off x="8423910" y="4606290"/>
              <a:ext cx="2148840" cy="1382429"/>
            </a:xfrm>
            <a:prstGeom prst="rect">
              <a:avLst/>
            </a:prstGeom>
            <a:solidFill>
              <a:schemeClr val="accent4">
                <a:lumMod val="20000"/>
                <a:lumOff val="80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183630" y="3211830"/>
              <a:ext cx="2148840" cy="1382429"/>
            </a:xfrm>
            <a:prstGeom prst="rect">
              <a:avLst/>
            </a:prstGeom>
            <a:solidFill>
              <a:schemeClr val="accent4">
                <a:lumMod val="20000"/>
                <a:lumOff val="80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3">
              <a:clrChange>
                <a:clrFrom>
                  <a:srgbClr val="FFFFFF"/>
                </a:clrFrom>
                <a:clrTo>
                  <a:srgbClr val="FFFFFF">
                    <a:alpha val="0"/>
                  </a:srgbClr>
                </a:clrTo>
              </a:clrChange>
            </a:blip>
            <a:stretch>
              <a:fillRect/>
            </a:stretch>
          </p:blipFill>
          <p:spPr>
            <a:xfrm>
              <a:off x="1066800" y="3143251"/>
              <a:ext cx="10420350" cy="2928414"/>
            </a:xfrm>
            <a:prstGeom prst="rect">
              <a:avLst/>
            </a:prstGeom>
          </p:spPr>
        </p:pic>
        <p:sp>
          <p:nvSpPr>
            <p:cNvPr id="9" name="正方形/長方形 8"/>
            <p:cNvSpPr/>
            <p:nvPr/>
          </p:nvSpPr>
          <p:spPr>
            <a:xfrm>
              <a:off x="6297930" y="4619116"/>
              <a:ext cx="1990090" cy="1335313"/>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a:off x="1905000" y="3278306"/>
              <a:ext cx="3848100" cy="2643863"/>
              <a:chOff x="1905000" y="3278306"/>
              <a:chExt cx="3848100" cy="2643863"/>
            </a:xfrm>
          </p:grpSpPr>
          <p:sp>
            <p:nvSpPr>
              <p:cNvPr id="12" name="二等辺三角形 11"/>
              <p:cNvSpPr/>
              <p:nvPr/>
            </p:nvSpPr>
            <p:spPr>
              <a:xfrm>
                <a:off x="1905000" y="4920614"/>
                <a:ext cx="1272540" cy="100155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p:nvPr/>
            </p:nvSpPr>
            <p:spPr>
              <a:xfrm>
                <a:off x="3759199" y="4920614"/>
                <a:ext cx="1641475" cy="100155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p:cNvSpPr/>
              <p:nvPr/>
            </p:nvSpPr>
            <p:spPr>
              <a:xfrm>
                <a:off x="3759200" y="3510914"/>
                <a:ext cx="1689100" cy="1042036"/>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14"/>
              <p:cNvSpPr/>
              <p:nvPr/>
            </p:nvSpPr>
            <p:spPr>
              <a:xfrm flipH="1" flipV="1">
                <a:off x="2165350" y="3291006"/>
                <a:ext cx="1282700" cy="1065094"/>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15"/>
              <p:cNvSpPr/>
              <p:nvPr/>
            </p:nvSpPr>
            <p:spPr>
              <a:xfrm flipH="1" flipV="1">
                <a:off x="2165350" y="4656256"/>
                <a:ext cx="1282700" cy="1065094"/>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p:cNvSpPr/>
              <p:nvPr/>
            </p:nvSpPr>
            <p:spPr>
              <a:xfrm>
                <a:off x="1905000" y="3542664"/>
                <a:ext cx="1272540" cy="100155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p:cNvSpPr/>
              <p:nvPr/>
            </p:nvSpPr>
            <p:spPr>
              <a:xfrm flipH="1" flipV="1">
                <a:off x="4057650" y="4656256"/>
                <a:ext cx="1695450" cy="1065094"/>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二等辺三角形 18"/>
              <p:cNvSpPr/>
              <p:nvPr/>
            </p:nvSpPr>
            <p:spPr>
              <a:xfrm flipH="1" flipV="1">
                <a:off x="4057650" y="3278306"/>
                <a:ext cx="1695450" cy="1065094"/>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正方形/長方形 10"/>
            <p:cNvSpPr/>
            <p:nvPr/>
          </p:nvSpPr>
          <p:spPr>
            <a:xfrm>
              <a:off x="8515350" y="3258946"/>
              <a:ext cx="1990090" cy="1335313"/>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正方形/長方形 19"/>
          <p:cNvSpPr/>
          <p:nvPr/>
        </p:nvSpPr>
        <p:spPr>
          <a:xfrm>
            <a:off x="8371059" y="1027816"/>
            <a:ext cx="3262432" cy="1200329"/>
          </a:xfrm>
          <a:prstGeom prst="rect">
            <a:avLst/>
          </a:prstGeom>
        </p:spPr>
        <p:txBody>
          <a:bodyPr wrap="non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この黄色い部分の中に</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さらに繰り返しが存在</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0" name="グループ化 59"/>
          <p:cNvGrpSpPr/>
          <p:nvPr/>
        </p:nvGrpSpPr>
        <p:grpSpPr>
          <a:xfrm>
            <a:off x="333828" y="2481059"/>
            <a:ext cx="11190515" cy="2236396"/>
            <a:chOff x="333828" y="3281159"/>
            <a:chExt cx="11190515" cy="2236396"/>
          </a:xfrm>
        </p:grpSpPr>
        <p:pic>
          <p:nvPicPr>
            <p:cNvPr id="22" name="図 21"/>
            <p:cNvPicPr>
              <a:picLocks noChangeAspect="1"/>
            </p:cNvPicPr>
            <p:nvPr/>
          </p:nvPicPr>
          <p:blipFill>
            <a:blip r:embed="rId4">
              <a:clrChange>
                <a:clrFrom>
                  <a:srgbClr val="FFFFFF"/>
                </a:clrFrom>
                <a:clrTo>
                  <a:srgbClr val="FFFFFF">
                    <a:alpha val="0"/>
                  </a:srgbClr>
                </a:clrTo>
              </a:clrChange>
            </a:blip>
            <a:stretch>
              <a:fillRect/>
            </a:stretch>
          </p:blipFill>
          <p:spPr>
            <a:xfrm>
              <a:off x="333828" y="3281159"/>
              <a:ext cx="11190515" cy="2236396"/>
            </a:xfrm>
            <a:prstGeom prst="rect">
              <a:avLst/>
            </a:prstGeom>
          </p:spPr>
        </p:pic>
        <p:sp>
          <p:nvSpPr>
            <p:cNvPr id="27" name="二等辺三角形 26"/>
            <p:cNvSpPr/>
            <p:nvPr/>
          </p:nvSpPr>
          <p:spPr>
            <a:xfrm>
              <a:off x="897025" y="4690971"/>
              <a:ext cx="957911" cy="75392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p:cNvSpPr/>
            <p:nvPr/>
          </p:nvSpPr>
          <p:spPr>
            <a:xfrm>
              <a:off x="2287675" y="4690971"/>
              <a:ext cx="1236575" cy="75392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p:cNvSpPr/>
            <p:nvPr/>
          </p:nvSpPr>
          <p:spPr>
            <a:xfrm>
              <a:off x="897025" y="3643221"/>
              <a:ext cx="957911" cy="75392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二等辺三角形 29"/>
            <p:cNvSpPr/>
            <p:nvPr/>
          </p:nvSpPr>
          <p:spPr>
            <a:xfrm>
              <a:off x="2287675" y="3643221"/>
              <a:ext cx="1236575" cy="75392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二等辺三角形 32"/>
            <p:cNvSpPr/>
            <p:nvPr/>
          </p:nvSpPr>
          <p:spPr>
            <a:xfrm flipH="1" flipV="1">
              <a:off x="1093005" y="3449035"/>
              <a:ext cx="965559" cy="80175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二等辺三角形 33"/>
            <p:cNvSpPr/>
            <p:nvPr/>
          </p:nvSpPr>
          <p:spPr>
            <a:xfrm flipH="1" flipV="1">
              <a:off x="1093005" y="4496785"/>
              <a:ext cx="965559" cy="80175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二等辺三角形 34"/>
            <p:cNvSpPr/>
            <p:nvPr/>
          </p:nvSpPr>
          <p:spPr>
            <a:xfrm flipH="1" flipV="1">
              <a:off x="2514599" y="3449034"/>
              <a:ext cx="1325139" cy="80175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二等辺三角形 35"/>
            <p:cNvSpPr/>
            <p:nvPr/>
          </p:nvSpPr>
          <p:spPr>
            <a:xfrm flipH="1" flipV="1">
              <a:off x="2514599" y="4496784"/>
              <a:ext cx="1325139" cy="80175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4175249" y="4467827"/>
              <a:ext cx="1358776" cy="1005163"/>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5711073" y="3415377"/>
              <a:ext cx="1358776" cy="1005163"/>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7531100" y="4467827"/>
              <a:ext cx="1431925" cy="1005163"/>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9219324" y="3415377"/>
              <a:ext cx="1537576" cy="1005163"/>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rot="1949856">
              <a:off x="4289348" y="3723254"/>
              <a:ext cx="1465222" cy="15590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rot="2047121">
              <a:off x="4057626" y="3991911"/>
              <a:ext cx="1132577" cy="15590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rot="2047121">
              <a:off x="4140046" y="4239318"/>
              <a:ext cx="248677" cy="15590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rot="2047121">
              <a:off x="5295746" y="3470968"/>
              <a:ext cx="248677" cy="15590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rot="1949856">
              <a:off x="5984346" y="4778396"/>
              <a:ext cx="1209040" cy="15590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rot="2047121">
              <a:off x="5645127" y="5039663"/>
              <a:ext cx="1132577" cy="15590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rot="1949856">
              <a:off x="6865635" y="4494844"/>
              <a:ext cx="212599" cy="15590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rot="1949856">
              <a:off x="5700973" y="5291201"/>
              <a:ext cx="245943" cy="15590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8209674" y="3415377"/>
              <a:ext cx="743826" cy="486263"/>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7371474" y="3939252"/>
              <a:ext cx="743826" cy="486263"/>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10133724" y="4425027"/>
              <a:ext cx="743826" cy="486263"/>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9238374" y="4996527"/>
              <a:ext cx="743826" cy="486263"/>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1" name="正方形/長方形 60"/>
          <p:cNvSpPr/>
          <p:nvPr/>
        </p:nvSpPr>
        <p:spPr>
          <a:xfrm>
            <a:off x="7383780" y="4789170"/>
            <a:ext cx="4137660" cy="247650"/>
          </a:xfrm>
          <a:prstGeom prst="rect">
            <a:avLst/>
          </a:prstGeom>
          <a:solidFill>
            <a:srgbClr val="92D05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 x 8 </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回</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正方形/長方形 61"/>
          <p:cNvSpPr/>
          <p:nvPr/>
        </p:nvSpPr>
        <p:spPr>
          <a:xfrm>
            <a:off x="3989070" y="5052060"/>
            <a:ext cx="3840480" cy="262890"/>
          </a:xfrm>
          <a:prstGeom prst="rect">
            <a:avLst/>
          </a:prstGeom>
          <a:solidFill>
            <a:srgbClr val="92D05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 x 8 </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回</a:t>
            </a:r>
          </a:p>
        </p:txBody>
      </p:sp>
      <p:sp>
        <p:nvSpPr>
          <p:cNvPr id="63" name="正方形/長方形 62"/>
          <p:cNvSpPr/>
          <p:nvPr/>
        </p:nvSpPr>
        <p:spPr>
          <a:xfrm>
            <a:off x="674370" y="5337810"/>
            <a:ext cx="3840480" cy="262890"/>
          </a:xfrm>
          <a:prstGeom prst="rect">
            <a:avLst/>
          </a:prstGeom>
          <a:solidFill>
            <a:srgbClr val="92D05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 x 8 </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回</a:t>
            </a:r>
          </a:p>
        </p:txBody>
      </p:sp>
      <p:sp>
        <p:nvSpPr>
          <p:cNvPr id="64" name="正方形/長方形 63"/>
          <p:cNvSpPr/>
          <p:nvPr/>
        </p:nvSpPr>
        <p:spPr>
          <a:xfrm>
            <a:off x="1919017" y="5804654"/>
            <a:ext cx="8331127" cy="954107"/>
          </a:xfrm>
          <a:prstGeom prst="rect">
            <a:avLst/>
          </a:prstGeom>
        </p:spPr>
        <p:txBody>
          <a:bodyPr wrap="none">
            <a:spAutoFit/>
          </a:bodyPr>
          <a:lstStyle/>
          <a:p>
            <a:pPr algn="ct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1x8 + 1x8 + 2x8</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 </a:t>
            </a:r>
          </a:p>
          <a:p>
            <a:pPr algn="ct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分割の回数だけ</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1x8</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が生じるので </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O(N log N) </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に</a:t>
            </a:r>
          </a:p>
        </p:txBody>
      </p:sp>
    </p:spTree>
    <p:extLst>
      <p:ext uri="{BB962C8B-B14F-4D97-AF65-F5344CB8AC3E}">
        <p14:creationId xmlns:p14="http://schemas.microsoft.com/office/powerpoint/2010/main" val="7530624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57</a:t>
            </a:fld>
            <a:endParaRPr lang="ja-JP" altLang="en-US"/>
          </a:p>
        </p:txBody>
      </p:sp>
      <p:grpSp>
        <p:nvGrpSpPr>
          <p:cNvPr id="5" name="グループ化 4"/>
          <p:cNvGrpSpPr/>
          <p:nvPr/>
        </p:nvGrpSpPr>
        <p:grpSpPr>
          <a:xfrm>
            <a:off x="256541" y="273937"/>
            <a:ext cx="7843969" cy="2204378"/>
            <a:chOff x="1066800" y="3143251"/>
            <a:chExt cx="10420350" cy="2928414"/>
          </a:xfrm>
        </p:grpSpPr>
        <p:sp>
          <p:nvSpPr>
            <p:cNvPr id="6" name="正方形/長方形 5"/>
            <p:cNvSpPr/>
            <p:nvPr/>
          </p:nvSpPr>
          <p:spPr>
            <a:xfrm>
              <a:off x="8423910" y="4606290"/>
              <a:ext cx="2148840" cy="1382429"/>
            </a:xfrm>
            <a:prstGeom prst="rect">
              <a:avLst/>
            </a:prstGeom>
            <a:solidFill>
              <a:schemeClr val="accent4">
                <a:lumMod val="20000"/>
                <a:lumOff val="80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183630" y="3211830"/>
              <a:ext cx="2148840" cy="1382429"/>
            </a:xfrm>
            <a:prstGeom prst="rect">
              <a:avLst/>
            </a:prstGeom>
            <a:solidFill>
              <a:schemeClr val="accent4">
                <a:lumMod val="20000"/>
                <a:lumOff val="80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3">
              <a:clrChange>
                <a:clrFrom>
                  <a:srgbClr val="FFFFFF"/>
                </a:clrFrom>
                <a:clrTo>
                  <a:srgbClr val="FFFFFF">
                    <a:alpha val="0"/>
                  </a:srgbClr>
                </a:clrTo>
              </a:clrChange>
            </a:blip>
            <a:stretch>
              <a:fillRect/>
            </a:stretch>
          </p:blipFill>
          <p:spPr>
            <a:xfrm>
              <a:off x="1066800" y="3143251"/>
              <a:ext cx="10420350" cy="2928414"/>
            </a:xfrm>
            <a:prstGeom prst="rect">
              <a:avLst/>
            </a:prstGeom>
          </p:spPr>
        </p:pic>
        <p:sp>
          <p:nvSpPr>
            <p:cNvPr id="9" name="正方形/長方形 8"/>
            <p:cNvSpPr/>
            <p:nvPr/>
          </p:nvSpPr>
          <p:spPr>
            <a:xfrm>
              <a:off x="6297930" y="4619116"/>
              <a:ext cx="1990090" cy="1335313"/>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a:off x="1905000" y="3278306"/>
              <a:ext cx="3848100" cy="2643863"/>
              <a:chOff x="1905000" y="3278306"/>
              <a:chExt cx="3848100" cy="2643863"/>
            </a:xfrm>
          </p:grpSpPr>
          <p:sp>
            <p:nvSpPr>
              <p:cNvPr id="12" name="二等辺三角形 11"/>
              <p:cNvSpPr/>
              <p:nvPr/>
            </p:nvSpPr>
            <p:spPr>
              <a:xfrm>
                <a:off x="1905000" y="4920614"/>
                <a:ext cx="1272540" cy="100155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p:nvPr/>
            </p:nvSpPr>
            <p:spPr>
              <a:xfrm>
                <a:off x="3759199" y="4920614"/>
                <a:ext cx="1641475" cy="100155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p:cNvSpPr/>
              <p:nvPr/>
            </p:nvSpPr>
            <p:spPr>
              <a:xfrm>
                <a:off x="3759200" y="3510914"/>
                <a:ext cx="1689100" cy="1042036"/>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14"/>
              <p:cNvSpPr/>
              <p:nvPr/>
            </p:nvSpPr>
            <p:spPr>
              <a:xfrm flipH="1" flipV="1">
                <a:off x="2165350" y="3291006"/>
                <a:ext cx="1282700" cy="1065094"/>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15"/>
              <p:cNvSpPr/>
              <p:nvPr/>
            </p:nvSpPr>
            <p:spPr>
              <a:xfrm flipH="1" flipV="1">
                <a:off x="2165350" y="4656256"/>
                <a:ext cx="1282700" cy="1065094"/>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p:cNvSpPr/>
              <p:nvPr/>
            </p:nvSpPr>
            <p:spPr>
              <a:xfrm>
                <a:off x="1905000" y="3542664"/>
                <a:ext cx="1272540" cy="100155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p:cNvSpPr/>
              <p:nvPr/>
            </p:nvSpPr>
            <p:spPr>
              <a:xfrm flipH="1" flipV="1">
                <a:off x="4057650" y="4656256"/>
                <a:ext cx="1695450" cy="1065094"/>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二等辺三角形 18"/>
              <p:cNvSpPr/>
              <p:nvPr/>
            </p:nvSpPr>
            <p:spPr>
              <a:xfrm flipH="1" flipV="1">
                <a:off x="4057650" y="3278306"/>
                <a:ext cx="1695450" cy="1065094"/>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正方形/長方形 10"/>
            <p:cNvSpPr/>
            <p:nvPr/>
          </p:nvSpPr>
          <p:spPr>
            <a:xfrm>
              <a:off x="8515350" y="3258946"/>
              <a:ext cx="1990090" cy="1335313"/>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正方形/長方形 19"/>
          <p:cNvSpPr/>
          <p:nvPr/>
        </p:nvSpPr>
        <p:spPr>
          <a:xfrm>
            <a:off x="8371059" y="1053216"/>
            <a:ext cx="3262432" cy="1200329"/>
          </a:xfrm>
          <a:prstGeom prst="rect">
            <a:avLst/>
          </a:prstGeom>
        </p:spPr>
        <p:txBody>
          <a:bodyPr wrap="non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この黄色い部分の中に</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さらに繰り返しが存在</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0" name="グループ化 59"/>
          <p:cNvGrpSpPr/>
          <p:nvPr/>
        </p:nvGrpSpPr>
        <p:grpSpPr>
          <a:xfrm>
            <a:off x="333828" y="2506459"/>
            <a:ext cx="11190515" cy="2236396"/>
            <a:chOff x="333828" y="3281159"/>
            <a:chExt cx="11190515" cy="2236396"/>
          </a:xfrm>
        </p:grpSpPr>
        <p:pic>
          <p:nvPicPr>
            <p:cNvPr id="22" name="図 21"/>
            <p:cNvPicPr>
              <a:picLocks noChangeAspect="1"/>
            </p:cNvPicPr>
            <p:nvPr/>
          </p:nvPicPr>
          <p:blipFill>
            <a:blip r:embed="rId4">
              <a:clrChange>
                <a:clrFrom>
                  <a:srgbClr val="FFFFFF"/>
                </a:clrFrom>
                <a:clrTo>
                  <a:srgbClr val="FFFFFF">
                    <a:alpha val="0"/>
                  </a:srgbClr>
                </a:clrTo>
              </a:clrChange>
            </a:blip>
            <a:stretch>
              <a:fillRect/>
            </a:stretch>
          </p:blipFill>
          <p:spPr>
            <a:xfrm>
              <a:off x="333828" y="3281159"/>
              <a:ext cx="11190515" cy="2236396"/>
            </a:xfrm>
            <a:prstGeom prst="rect">
              <a:avLst/>
            </a:prstGeom>
          </p:spPr>
        </p:pic>
        <p:sp>
          <p:nvSpPr>
            <p:cNvPr id="27" name="二等辺三角形 26"/>
            <p:cNvSpPr/>
            <p:nvPr/>
          </p:nvSpPr>
          <p:spPr>
            <a:xfrm>
              <a:off x="897025" y="4690971"/>
              <a:ext cx="957911" cy="75392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p:cNvSpPr/>
            <p:nvPr/>
          </p:nvSpPr>
          <p:spPr>
            <a:xfrm>
              <a:off x="2287675" y="4690971"/>
              <a:ext cx="1236575" cy="75392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p:cNvSpPr/>
            <p:nvPr/>
          </p:nvSpPr>
          <p:spPr>
            <a:xfrm>
              <a:off x="897025" y="3643221"/>
              <a:ext cx="957911" cy="75392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二等辺三角形 29"/>
            <p:cNvSpPr/>
            <p:nvPr/>
          </p:nvSpPr>
          <p:spPr>
            <a:xfrm>
              <a:off x="2287675" y="3643221"/>
              <a:ext cx="1236575" cy="75392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二等辺三角形 32"/>
            <p:cNvSpPr/>
            <p:nvPr/>
          </p:nvSpPr>
          <p:spPr>
            <a:xfrm flipH="1" flipV="1">
              <a:off x="1093005" y="3449035"/>
              <a:ext cx="965559" cy="80175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二等辺三角形 33"/>
            <p:cNvSpPr/>
            <p:nvPr/>
          </p:nvSpPr>
          <p:spPr>
            <a:xfrm flipH="1" flipV="1">
              <a:off x="1093005" y="4496785"/>
              <a:ext cx="965559" cy="80175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二等辺三角形 34"/>
            <p:cNvSpPr/>
            <p:nvPr/>
          </p:nvSpPr>
          <p:spPr>
            <a:xfrm flipH="1" flipV="1">
              <a:off x="2514599" y="3449034"/>
              <a:ext cx="1325139" cy="80175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二等辺三角形 35"/>
            <p:cNvSpPr/>
            <p:nvPr/>
          </p:nvSpPr>
          <p:spPr>
            <a:xfrm flipH="1" flipV="1">
              <a:off x="2514599" y="4496784"/>
              <a:ext cx="1325139" cy="80175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4175249" y="4467827"/>
              <a:ext cx="1358776" cy="1005163"/>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5711073" y="3415377"/>
              <a:ext cx="1358776" cy="1005163"/>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7531100" y="4467827"/>
              <a:ext cx="1431925" cy="1005163"/>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9219324" y="3415377"/>
              <a:ext cx="1537576" cy="1005163"/>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rot="1949856">
              <a:off x="4289348" y="3723254"/>
              <a:ext cx="1465222" cy="15590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rot="2047121">
              <a:off x="4057626" y="3991911"/>
              <a:ext cx="1132577" cy="15590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rot="2047121">
              <a:off x="4140046" y="4239318"/>
              <a:ext cx="248677" cy="15590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rot="2047121">
              <a:off x="5295746" y="3470968"/>
              <a:ext cx="248677" cy="15590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rot="1949856">
              <a:off x="5984346" y="4778396"/>
              <a:ext cx="1209040" cy="15590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rot="2047121">
              <a:off x="5645127" y="5039663"/>
              <a:ext cx="1132577" cy="15590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rot="1949856">
              <a:off x="6865635" y="4494844"/>
              <a:ext cx="212599" cy="15590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rot="1949856">
              <a:off x="5700973" y="5291201"/>
              <a:ext cx="245943" cy="15590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8209674" y="3415377"/>
              <a:ext cx="743826" cy="486263"/>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7371474" y="3939252"/>
              <a:ext cx="743826" cy="486263"/>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10133724" y="4425027"/>
              <a:ext cx="743826" cy="486263"/>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9238374" y="4996527"/>
              <a:ext cx="743826" cy="486263"/>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1" name="正方形/長方形 60"/>
          <p:cNvSpPr/>
          <p:nvPr/>
        </p:nvSpPr>
        <p:spPr>
          <a:xfrm>
            <a:off x="7383780" y="4814570"/>
            <a:ext cx="4137660" cy="247650"/>
          </a:xfrm>
          <a:prstGeom prst="rect">
            <a:avLst/>
          </a:prstGeom>
          <a:solidFill>
            <a:srgbClr val="92D05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 x 4 </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回</a:t>
            </a:r>
          </a:p>
        </p:txBody>
      </p:sp>
      <p:sp>
        <p:nvSpPr>
          <p:cNvPr id="62" name="正方形/長方形 61"/>
          <p:cNvSpPr/>
          <p:nvPr/>
        </p:nvSpPr>
        <p:spPr>
          <a:xfrm>
            <a:off x="3989070" y="5077460"/>
            <a:ext cx="3840480" cy="262890"/>
          </a:xfrm>
          <a:prstGeom prst="rect">
            <a:avLst/>
          </a:prstGeom>
          <a:solidFill>
            <a:srgbClr val="92D05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 x 8 </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回</a:t>
            </a:r>
          </a:p>
        </p:txBody>
      </p:sp>
      <p:sp>
        <p:nvSpPr>
          <p:cNvPr id="63" name="正方形/長方形 62"/>
          <p:cNvSpPr/>
          <p:nvPr/>
        </p:nvSpPr>
        <p:spPr>
          <a:xfrm>
            <a:off x="674370" y="5363210"/>
            <a:ext cx="3840480" cy="262890"/>
          </a:xfrm>
          <a:prstGeom prst="rect">
            <a:avLst/>
          </a:prstGeom>
          <a:solidFill>
            <a:srgbClr val="92D05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 x 8 </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回</a:t>
            </a:r>
          </a:p>
        </p:txBody>
      </p:sp>
      <p:sp>
        <p:nvSpPr>
          <p:cNvPr id="52" name="正方形/長方形 51"/>
          <p:cNvSpPr/>
          <p:nvPr/>
        </p:nvSpPr>
        <p:spPr>
          <a:xfrm>
            <a:off x="8911590" y="5271770"/>
            <a:ext cx="3280410" cy="857250"/>
          </a:xfrm>
          <a:prstGeom prst="rect">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i="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S</a:t>
            </a:r>
            <a:r>
              <a:rPr lang="en-US" altLang="ja-JP" sz="2400" i="1" baseline="30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0</a:t>
            </a:r>
            <a:r>
              <a:rPr lang="en-US" altLang="ja-JP" sz="2400" i="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400" i="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を考慮すると</a:t>
            </a:r>
            <a:endParaRPr lang="en-US" altLang="ja-JP" sz="2400" i="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i="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掛け算は</a:t>
            </a:r>
            <a:r>
              <a:rPr lang="en-US" altLang="ja-JP" sz="2400" i="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1x4</a:t>
            </a:r>
            <a:r>
              <a:rPr lang="ja-JP" altLang="en-US" sz="2400" i="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回</a:t>
            </a:r>
          </a:p>
        </p:txBody>
      </p:sp>
      <p:sp>
        <p:nvSpPr>
          <p:cNvPr id="53" name="正方形/長方形 52"/>
          <p:cNvSpPr/>
          <p:nvPr/>
        </p:nvSpPr>
        <p:spPr>
          <a:xfrm>
            <a:off x="1919017" y="5804654"/>
            <a:ext cx="8331127" cy="954107"/>
          </a:xfrm>
          <a:prstGeom prst="rect">
            <a:avLst/>
          </a:prstGeom>
        </p:spPr>
        <p:txBody>
          <a:bodyPr wrap="none">
            <a:spAutoFit/>
          </a:bodyPr>
          <a:lstStyle/>
          <a:p>
            <a:pPr algn="ct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1x8 + 1x8 + 2x8</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 </a:t>
            </a:r>
          </a:p>
          <a:p>
            <a:pPr algn="ct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分割の回数だけ</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1x8</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が生じるので </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O(N log N) </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に</a:t>
            </a:r>
          </a:p>
        </p:txBody>
      </p:sp>
    </p:spTree>
    <p:extLst>
      <p:ext uri="{BB962C8B-B14F-4D97-AF65-F5344CB8AC3E}">
        <p14:creationId xmlns:p14="http://schemas.microsoft.com/office/powerpoint/2010/main" val="14392504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58</a:t>
            </a:fld>
            <a:endParaRPr lang="ja-JP" altLang="en-US"/>
          </a:p>
        </p:txBody>
      </p:sp>
      <p:grpSp>
        <p:nvGrpSpPr>
          <p:cNvPr id="60" name="グループ化 59"/>
          <p:cNvGrpSpPr/>
          <p:nvPr/>
        </p:nvGrpSpPr>
        <p:grpSpPr>
          <a:xfrm>
            <a:off x="333828" y="195059"/>
            <a:ext cx="11190515" cy="2236396"/>
            <a:chOff x="333828" y="3281159"/>
            <a:chExt cx="11190515" cy="2236396"/>
          </a:xfrm>
        </p:grpSpPr>
        <p:pic>
          <p:nvPicPr>
            <p:cNvPr id="22" name="図 21"/>
            <p:cNvPicPr>
              <a:picLocks noChangeAspect="1"/>
            </p:cNvPicPr>
            <p:nvPr/>
          </p:nvPicPr>
          <p:blipFill>
            <a:blip r:embed="rId3">
              <a:clrChange>
                <a:clrFrom>
                  <a:srgbClr val="FFFFFF"/>
                </a:clrFrom>
                <a:clrTo>
                  <a:srgbClr val="FFFFFF">
                    <a:alpha val="0"/>
                  </a:srgbClr>
                </a:clrTo>
              </a:clrChange>
            </a:blip>
            <a:stretch>
              <a:fillRect/>
            </a:stretch>
          </p:blipFill>
          <p:spPr>
            <a:xfrm>
              <a:off x="333828" y="3281159"/>
              <a:ext cx="11190515" cy="2236396"/>
            </a:xfrm>
            <a:prstGeom prst="rect">
              <a:avLst/>
            </a:prstGeom>
          </p:spPr>
        </p:pic>
        <p:sp>
          <p:nvSpPr>
            <p:cNvPr id="27" name="二等辺三角形 26"/>
            <p:cNvSpPr/>
            <p:nvPr/>
          </p:nvSpPr>
          <p:spPr>
            <a:xfrm>
              <a:off x="897025" y="4690971"/>
              <a:ext cx="957911" cy="75392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p:cNvSpPr/>
            <p:nvPr/>
          </p:nvSpPr>
          <p:spPr>
            <a:xfrm>
              <a:off x="2287675" y="4690971"/>
              <a:ext cx="1236575" cy="75392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p:cNvSpPr/>
            <p:nvPr/>
          </p:nvSpPr>
          <p:spPr>
            <a:xfrm>
              <a:off x="897025" y="3643221"/>
              <a:ext cx="957911" cy="75392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二等辺三角形 29"/>
            <p:cNvSpPr/>
            <p:nvPr/>
          </p:nvSpPr>
          <p:spPr>
            <a:xfrm>
              <a:off x="2287675" y="3643221"/>
              <a:ext cx="1236575" cy="75392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二等辺三角形 32"/>
            <p:cNvSpPr/>
            <p:nvPr/>
          </p:nvSpPr>
          <p:spPr>
            <a:xfrm flipH="1" flipV="1">
              <a:off x="1093005" y="3449035"/>
              <a:ext cx="965559" cy="80175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二等辺三角形 33"/>
            <p:cNvSpPr/>
            <p:nvPr/>
          </p:nvSpPr>
          <p:spPr>
            <a:xfrm flipH="1" flipV="1">
              <a:off x="1093005" y="4496785"/>
              <a:ext cx="965559" cy="80175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二等辺三角形 34"/>
            <p:cNvSpPr/>
            <p:nvPr/>
          </p:nvSpPr>
          <p:spPr>
            <a:xfrm flipH="1" flipV="1">
              <a:off x="2514599" y="3449034"/>
              <a:ext cx="1325139" cy="80175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二等辺三角形 35"/>
            <p:cNvSpPr/>
            <p:nvPr/>
          </p:nvSpPr>
          <p:spPr>
            <a:xfrm flipH="1" flipV="1">
              <a:off x="2514599" y="4496784"/>
              <a:ext cx="1325139" cy="801755"/>
            </a:xfrm>
            <a:prstGeom prst="triangle">
              <a:avLst>
                <a:gd name="adj" fmla="val 0"/>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4175249" y="4467827"/>
              <a:ext cx="1358776" cy="1005163"/>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5711073" y="3415377"/>
              <a:ext cx="1358776" cy="1005163"/>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7531100" y="4467827"/>
              <a:ext cx="1431925" cy="1005163"/>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9219324" y="3415377"/>
              <a:ext cx="1537576" cy="1005163"/>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rot="1949856">
              <a:off x="4289348" y="3723254"/>
              <a:ext cx="1465222" cy="15590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rot="2047121">
              <a:off x="4057626" y="3991911"/>
              <a:ext cx="1132577" cy="15590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rot="2047121">
              <a:off x="4140046" y="4239318"/>
              <a:ext cx="248677" cy="15590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rot="2047121">
              <a:off x="5295746" y="3470968"/>
              <a:ext cx="248677" cy="15590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rot="1949856">
              <a:off x="5984346" y="4778396"/>
              <a:ext cx="1209040" cy="15590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rot="2047121">
              <a:off x="5645127" y="5039663"/>
              <a:ext cx="1132577" cy="15590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rot="1949856">
              <a:off x="6865635" y="4494844"/>
              <a:ext cx="212599" cy="15590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rot="1949856">
              <a:off x="5700973" y="5291201"/>
              <a:ext cx="245943" cy="15590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8209674" y="3415377"/>
              <a:ext cx="743826" cy="486263"/>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7371474" y="3939252"/>
              <a:ext cx="743826" cy="486263"/>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10133724" y="4425027"/>
              <a:ext cx="743826" cy="486263"/>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9238374" y="4996527"/>
              <a:ext cx="743826" cy="486263"/>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正方形/長方形 52"/>
          <p:cNvSpPr/>
          <p:nvPr/>
        </p:nvSpPr>
        <p:spPr>
          <a:xfrm>
            <a:off x="903017" y="2921754"/>
            <a:ext cx="10289996" cy="3447098"/>
          </a:xfrm>
          <a:prstGeom prst="rect">
            <a:avLst/>
          </a:prstGeom>
        </p:spPr>
        <p:txBody>
          <a:bodyPr wrap="none">
            <a:spAutoFit/>
          </a:bodyPr>
          <a:lstStyle/>
          <a:p>
            <a:pPr marL="457200" indent="-457200">
              <a:spcBef>
                <a:spcPts val="600"/>
              </a:spcBef>
              <a:spcAft>
                <a:spcPts val="600"/>
              </a:spcAft>
              <a:buFont typeface="Arial" panose="020B0604020202020204" pitchFamily="34" charset="0"/>
              <a:buChar char="•"/>
            </a:pP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800" dirty="0" err="1">
                <a:latin typeface="メイリオ" panose="020B0604030504040204" pitchFamily="50" charset="-128"/>
                <a:ea typeface="メイリオ" panose="020B0604030504040204" pitchFamily="50" charset="-128"/>
                <a:cs typeface="メイリオ" panose="020B0604030504040204" pitchFamily="50" charset="-128"/>
              </a:rPr>
              <a:t>NxN</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疎行列 　</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   N</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次元 ベクトル</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の繰り返しである</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marL="457200" indent="-457200">
              <a:spcBef>
                <a:spcPts val="600"/>
              </a:spcBef>
              <a:spcAft>
                <a:spcPts val="600"/>
              </a:spcAft>
              <a:buFont typeface="Arial" panose="020B0604020202020204" pitchFamily="34" charset="0"/>
              <a:buChar char="•"/>
            </a:pPr>
            <a:r>
              <a:rPr lang="en-US" altLang="ja-JP" sz="2800" dirty="0" err="1">
                <a:latin typeface="メイリオ" panose="020B0604030504040204" pitchFamily="50" charset="-128"/>
                <a:ea typeface="メイリオ" panose="020B0604030504040204" pitchFamily="50" charset="-128"/>
                <a:cs typeface="メイリオ" panose="020B0604030504040204" pitchFamily="50" charset="-128"/>
              </a:rPr>
              <a:t>NxN</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疎行列の各行には</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と </a:t>
            </a:r>
            <a:r>
              <a:rPr lang="en-US" altLang="ja-JP" sz="2800" i="1" dirty="0" err="1">
                <a:latin typeface="メイリオ" panose="020B0604030504040204" pitchFamily="50" charset="-128"/>
                <a:ea typeface="メイリオ" panose="020B0604030504040204" pitchFamily="50" charset="-128"/>
                <a:cs typeface="メイリオ" panose="020B0604030504040204" pitchFamily="50" charset="-128"/>
              </a:rPr>
              <a:t>s</a:t>
            </a:r>
            <a:r>
              <a:rPr lang="en-US" altLang="ja-JP" sz="2800" i="1" baseline="30000" dirty="0" err="1">
                <a:latin typeface="メイリオ" panose="020B0604030504040204" pitchFamily="50" charset="-128"/>
                <a:ea typeface="メイリオ" panose="020B0604030504040204" pitchFamily="50" charset="-128"/>
                <a:cs typeface="メイリオ" panose="020B0604030504040204" pitchFamily="50" charset="-128"/>
              </a:rPr>
              <a:t>k</a:t>
            </a:r>
            <a:r>
              <a:rPr lang="en-US" altLang="ja-JP" sz="2800" i="1" baseline="30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が一つだけ含まれる</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marL="457200" indent="-457200">
              <a:spcBef>
                <a:spcPts val="600"/>
              </a:spcBef>
              <a:spcAft>
                <a:spcPts val="600"/>
              </a:spcAft>
              <a:buFont typeface="Arial" panose="020B0604020202020204" pitchFamily="34" charset="0"/>
              <a:buChar cha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行列</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x</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ベクトル 演算は，</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endParaRPr>
          </a:p>
          <a:p>
            <a:pPr marL="914400" lvl="1" indent="-457200">
              <a:spcBef>
                <a:spcPts val="600"/>
              </a:spcBef>
              <a:spcAft>
                <a:spcPts val="600"/>
              </a:spcAft>
              <a:buFont typeface="Arial" panose="020B0604020202020204" pitchFamily="34" charset="0"/>
              <a:buChar char="•"/>
            </a:pP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 </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ベクトルから</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2</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個選んで</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endParaRPr>
          </a:p>
          <a:p>
            <a:pPr marL="914400" lvl="1" indent="-457200">
              <a:spcBef>
                <a:spcPts val="600"/>
              </a:spcBef>
              <a:spcAft>
                <a:spcPts val="600"/>
              </a:spcAft>
              <a:buFont typeface="Arial" panose="020B0604020202020204" pitchFamily="34" charset="0"/>
              <a:buChar char="•"/>
            </a:pP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 </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片方をそのまま、もう片方に </a:t>
            </a:r>
            <a:r>
              <a:rPr lang="en-US" altLang="ja-JP" sz="2800" i="1" dirty="0" err="1">
                <a:latin typeface="メイリオ" panose="020B0604030504040204" pitchFamily="50" charset="-128"/>
                <a:ea typeface="メイリオ" panose="020B0604030504040204" pitchFamily="50" charset="-128"/>
                <a:cs typeface="メイリオ" panose="020B0604030504040204" pitchFamily="50" charset="-128"/>
              </a:rPr>
              <a:t>s</a:t>
            </a:r>
            <a:r>
              <a:rPr lang="en-US" altLang="ja-JP" sz="2800" i="1" baseline="30000" dirty="0" err="1">
                <a:latin typeface="メイリオ" panose="020B0604030504040204" pitchFamily="50" charset="-128"/>
                <a:ea typeface="メイリオ" panose="020B0604030504040204" pitchFamily="50" charset="-128"/>
                <a:cs typeface="メイリオ" panose="020B0604030504040204" pitchFamily="50" charset="-128"/>
              </a:rPr>
              <a:t>k</a:t>
            </a:r>
            <a:r>
              <a:rPr lang="ja-JP" altLang="en-US" sz="2800" i="1" baseline="30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i="1" dirty="0">
                <a:latin typeface="メイリオ" panose="020B0604030504040204" pitchFamily="50" charset="-128"/>
                <a:ea typeface="メイリオ" panose="020B0604030504040204" pitchFamily="50" charset="-128"/>
                <a:cs typeface="メイリオ" panose="020B0604030504040204" pitchFamily="50" charset="-128"/>
              </a:rPr>
              <a:t>をかけて足し合わせる</a:t>
            </a:r>
            <a:endParaRPr lang="en-US" altLang="ja-JP" sz="2800" i="1"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     </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バタフライ演算がうっすらと見えてきませんか？</a:t>
            </a:r>
          </a:p>
        </p:txBody>
      </p:sp>
    </p:spTree>
    <p:extLst>
      <p:ext uri="{BB962C8B-B14F-4D97-AF65-F5344CB8AC3E}">
        <p14:creationId xmlns:p14="http://schemas.microsoft.com/office/powerpoint/2010/main" val="33727683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9686" y="229669"/>
            <a:ext cx="11111260" cy="733270"/>
          </a:xfrm>
        </p:spPr>
        <p:txBody>
          <a:bodyPr>
            <a:normAutofit/>
          </a:bodyPr>
          <a:lstStyle/>
          <a:p>
            <a:r>
              <a:rPr kumimoji="1" lang="ja-JP" altLang="en-US" sz="4000" dirty="0"/>
              <a:t>離散フーリエ変換（</a:t>
            </a:r>
            <a:r>
              <a:rPr kumimoji="1" lang="en-US" altLang="ja-JP" sz="4000" dirty="0"/>
              <a:t>1D</a:t>
            </a:r>
            <a:r>
              <a:rPr kumimoji="1" lang="ja-JP" altLang="en-US" sz="4000" dirty="0"/>
              <a:t>）</a:t>
            </a:r>
          </a:p>
        </p:txBody>
      </p:sp>
      <p:sp>
        <p:nvSpPr>
          <p:cNvPr id="155" name="正方形/長方形 154"/>
          <p:cNvSpPr/>
          <p:nvPr/>
        </p:nvSpPr>
        <p:spPr>
          <a:xfrm>
            <a:off x="1516105" y="6267569"/>
            <a:ext cx="184731" cy="369332"/>
          </a:xfrm>
          <a:prstGeom prst="rect">
            <a:avLst/>
          </a:prstGeom>
        </p:spPr>
        <p:txBody>
          <a:bodyPr wrap="none">
            <a:spAutoFit/>
          </a:bodyPr>
          <a:lstStyle/>
          <a:p>
            <a:endParaRPr lang="ja-JP" altLang="en-US" dirty="0"/>
          </a:p>
        </p:txBody>
      </p:sp>
      <p:sp>
        <p:nvSpPr>
          <p:cNvPr id="14" name="角丸四角形 13"/>
          <p:cNvSpPr/>
          <p:nvPr/>
        </p:nvSpPr>
        <p:spPr>
          <a:xfrm>
            <a:off x="733795" y="1140739"/>
            <a:ext cx="10819576" cy="1335761"/>
          </a:xfrm>
          <a:prstGeom prst="roundRect">
            <a:avLst>
              <a:gd name="adj" fmla="val 9418"/>
            </a:avLst>
          </a:prstGeom>
          <a:solidFill>
            <a:schemeClr val="accent4">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16" name="正方形/長方形 15"/>
              <p:cNvSpPr/>
              <p:nvPr/>
            </p:nvSpPr>
            <p:spPr>
              <a:xfrm>
                <a:off x="7570174" y="1098007"/>
                <a:ext cx="2916696" cy="1304268"/>
              </a:xfrm>
              <a:prstGeom prst="rect">
                <a:avLst/>
              </a:prstGeom>
            </p:spPr>
            <p:txBody>
              <a:bodyPr wrap="none">
                <a:spAutoFit/>
              </a:bodyPr>
              <a:lstStyle/>
              <a:p>
                <a:pPr marL="17100">
                  <a:spcBef>
                    <a:spcPts val="1200"/>
                  </a:spcBef>
                </a:pPr>
                <a14:m>
                  <m:oMathPara xmlns:m="http://schemas.openxmlformats.org/officeDocument/2006/math">
                    <m:oMathParaPr>
                      <m:jc m:val="centerGroup"/>
                    </m:oMathParaPr>
                    <m:oMath xmlns:m="http://schemas.openxmlformats.org/officeDocument/2006/math">
                      <m:sSub>
                        <m:sSubPr>
                          <m:ctrlPr>
                            <a:rPr lang="en-US" altLang="ja-JP" sz="2800" i="1" smtClean="0">
                              <a:latin typeface="Cambria Math" panose="02040503050406030204" pitchFamily="18" charset="0"/>
                            </a:rPr>
                          </m:ctrlPr>
                        </m:sSubPr>
                        <m:e>
                          <m:r>
                            <a:rPr lang="en-US" altLang="ja-JP" sz="2800" i="1">
                              <a:latin typeface="Cambria Math"/>
                            </a:rPr>
                            <m:t>𝑓</m:t>
                          </m:r>
                        </m:e>
                        <m:sub>
                          <m:r>
                            <a:rPr lang="en-US" altLang="ja-JP" sz="2800" b="0" i="1" smtClean="0">
                              <a:latin typeface="Cambria Math"/>
                            </a:rPr>
                            <m:t>𝑙</m:t>
                          </m:r>
                        </m:sub>
                      </m:sSub>
                      <m:r>
                        <a:rPr lang="en-US" altLang="ja-JP" sz="2800" i="1">
                          <a:latin typeface="Cambria Math"/>
                        </a:rPr>
                        <m:t>=</m:t>
                      </m:r>
                      <m:nary>
                        <m:naryPr>
                          <m:chr m:val="∑"/>
                          <m:ctrlPr>
                            <a:rPr lang="en-US" altLang="ja-JP" sz="2800" i="1" smtClean="0">
                              <a:latin typeface="Cambria Math" panose="02040503050406030204" pitchFamily="18" charset="0"/>
                            </a:rPr>
                          </m:ctrlPr>
                        </m:naryPr>
                        <m:sub>
                          <m:r>
                            <m:rPr>
                              <m:brk m:alnAt="23"/>
                            </m:rPr>
                            <a:rPr lang="en-US" altLang="ja-JP" sz="2800" b="0" i="1" smtClean="0">
                              <a:latin typeface="Cambria Math"/>
                            </a:rPr>
                            <m:t>𝑘</m:t>
                          </m:r>
                          <m:r>
                            <a:rPr lang="en-US" altLang="ja-JP" sz="2800" b="0" i="1" smtClean="0">
                              <a:latin typeface="Cambria Math"/>
                            </a:rPr>
                            <m:t>=0</m:t>
                          </m:r>
                        </m:sub>
                        <m:sup>
                          <m:r>
                            <a:rPr lang="en-US" altLang="ja-JP" sz="2800" b="0" i="1" smtClean="0">
                              <a:latin typeface="Cambria Math"/>
                              <a:ea typeface="Cambria Math"/>
                            </a:rPr>
                            <m:t>𝑁</m:t>
                          </m:r>
                          <m:r>
                            <a:rPr lang="en-US" altLang="ja-JP" sz="2800" b="0" i="1" smtClean="0">
                              <a:latin typeface="Cambria Math"/>
                              <a:ea typeface="Cambria Math"/>
                            </a:rPr>
                            <m:t>−1</m:t>
                          </m:r>
                        </m:sup>
                        <m:e>
                          <m:sSub>
                            <m:sSubPr>
                              <m:ctrlPr>
                                <a:rPr lang="en-US" altLang="ja-JP" sz="2800" b="0" i="1" smtClean="0">
                                  <a:latin typeface="Cambria Math" panose="02040503050406030204" pitchFamily="18" charset="0"/>
                                </a:rPr>
                              </m:ctrlPr>
                            </m:sSubPr>
                            <m:e>
                              <m:r>
                                <a:rPr lang="en-US" altLang="ja-JP" sz="2800" b="0" i="1" smtClean="0">
                                  <a:latin typeface="Cambria Math"/>
                                </a:rPr>
                                <m:t>𝐹</m:t>
                              </m:r>
                            </m:e>
                            <m:sub>
                              <m:r>
                                <a:rPr lang="en-US" altLang="ja-JP" sz="2800" b="0" i="1" smtClean="0">
                                  <a:latin typeface="Cambria Math"/>
                                </a:rPr>
                                <m:t>𝑘</m:t>
                              </m:r>
                            </m:sub>
                          </m:sSub>
                          <m:sSup>
                            <m:sSupPr>
                              <m:ctrlPr>
                                <a:rPr lang="en-US" altLang="ja-JP" sz="2800" b="0" i="1" smtClean="0">
                                  <a:latin typeface="Cambria Math" panose="02040503050406030204" pitchFamily="18" charset="0"/>
                                </a:rPr>
                              </m:ctrlPr>
                            </m:sSupPr>
                            <m:e>
                              <m:r>
                                <a:rPr lang="en-US" altLang="ja-JP" sz="2800" b="0" i="1" smtClean="0">
                                  <a:latin typeface="Cambria Math"/>
                                </a:rPr>
                                <m:t>𝑒</m:t>
                              </m:r>
                            </m:e>
                            <m:sup>
                              <m:r>
                                <a:rPr lang="en-US" altLang="ja-JP" sz="2800" b="0" i="1" smtClean="0">
                                  <a:latin typeface="Cambria Math" panose="02040503050406030204" pitchFamily="18" charset="0"/>
                                </a:rPr>
                                <m:t>𝑖</m:t>
                              </m:r>
                              <m:f>
                                <m:fPr>
                                  <m:ctrlPr>
                                    <a:rPr lang="en-US" altLang="ja-JP" sz="2800" i="1">
                                      <a:latin typeface="Cambria Math" panose="02040503050406030204" pitchFamily="18" charset="0"/>
                                    </a:rPr>
                                  </m:ctrlPr>
                                </m:fPr>
                                <m:num>
                                  <m:r>
                                    <a:rPr lang="en-US" altLang="ja-JP" sz="2800" i="1">
                                      <a:latin typeface="Cambria Math"/>
                                    </a:rPr>
                                    <m:t>2</m:t>
                                  </m:r>
                                  <m:r>
                                    <a:rPr lang="en-US" altLang="ja-JP" sz="2800" i="1">
                                      <a:latin typeface="Cambria Math"/>
                                    </a:rPr>
                                    <m:t>𝜋</m:t>
                                  </m:r>
                                  <m:r>
                                    <a:rPr lang="en-US" altLang="ja-JP" sz="2800" i="1">
                                      <a:latin typeface="Cambria Math"/>
                                    </a:rPr>
                                    <m:t>𝑘𝑙</m:t>
                                  </m:r>
                                </m:num>
                                <m:den>
                                  <m:r>
                                    <a:rPr lang="en-US" altLang="ja-JP" sz="2800" i="1">
                                      <a:latin typeface="Cambria Math" panose="02040503050406030204" pitchFamily="18" charset="0"/>
                                    </a:rPr>
                                    <m:t>𝑁</m:t>
                                  </m:r>
                                </m:den>
                              </m:f>
                            </m:sup>
                          </m:sSup>
                        </m:e>
                      </m:nary>
                    </m:oMath>
                  </m:oMathPara>
                </a14:m>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16" name="正方形/長方形 15"/>
              <p:cNvSpPr>
                <a:spLocks noRot="1" noChangeAspect="1" noMove="1" noResize="1" noEditPoints="1" noAdjustHandles="1" noChangeArrowheads="1" noChangeShapeType="1" noTextEdit="1"/>
              </p:cNvSpPr>
              <p:nvPr/>
            </p:nvSpPr>
            <p:spPr>
              <a:xfrm>
                <a:off x="7570174" y="1098007"/>
                <a:ext cx="2916696" cy="1304268"/>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p:cNvSpPr/>
              <p:nvPr/>
            </p:nvSpPr>
            <p:spPr>
              <a:xfrm>
                <a:off x="1730226" y="1098007"/>
                <a:ext cx="3438955" cy="1304268"/>
              </a:xfrm>
              <a:prstGeom prst="rect">
                <a:avLst/>
              </a:prstGeom>
            </p:spPr>
            <p:txBody>
              <a:bodyPr wrap="none">
                <a:spAutoFit/>
              </a:bodyPr>
              <a:lstStyle/>
              <a:p>
                <a:pPr marL="17100">
                  <a:spcBef>
                    <a:spcPts val="1200"/>
                  </a:spcBef>
                </a:pPr>
                <a14:m>
                  <m:oMathPara xmlns:m="http://schemas.openxmlformats.org/officeDocument/2006/math">
                    <m:oMathParaPr>
                      <m:jc m:val="centerGroup"/>
                    </m:oMathParaPr>
                    <m:oMath xmlns:m="http://schemas.openxmlformats.org/officeDocument/2006/math">
                      <m:sSub>
                        <m:sSubPr>
                          <m:ctrlPr>
                            <a:rPr lang="en-US" altLang="ja-JP" sz="2800" i="1" smtClean="0">
                              <a:latin typeface="Cambria Math" panose="02040503050406030204" pitchFamily="18" charset="0"/>
                            </a:rPr>
                          </m:ctrlPr>
                        </m:sSubPr>
                        <m:e>
                          <m:r>
                            <a:rPr lang="en-US" altLang="ja-JP" sz="2800" b="0" i="1" smtClean="0">
                              <a:latin typeface="Cambria Math"/>
                            </a:rPr>
                            <m:t>𝐹</m:t>
                          </m:r>
                        </m:e>
                        <m:sub>
                          <m:r>
                            <a:rPr lang="en-US" altLang="ja-JP" sz="2800" b="0" i="1" smtClean="0">
                              <a:latin typeface="Cambria Math"/>
                            </a:rPr>
                            <m:t>𝑘</m:t>
                          </m:r>
                        </m:sub>
                      </m:sSub>
                      <m:r>
                        <a:rPr lang="en-US" altLang="ja-JP" sz="2800" i="1">
                          <a:latin typeface="Cambria Math"/>
                        </a:rPr>
                        <m:t>=</m:t>
                      </m:r>
                      <m:f>
                        <m:fPr>
                          <m:ctrlPr>
                            <a:rPr lang="en-US" altLang="ja-JP" sz="2800" b="0" i="1" smtClean="0">
                              <a:latin typeface="Cambria Math" panose="02040503050406030204" pitchFamily="18" charset="0"/>
                            </a:rPr>
                          </m:ctrlPr>
                        </m:fPr>
                        <m:num>
                          <m:r>
                            <a:rPr lang="en-US" altLang="ja-JP" sz="2800" b="0" i="1" smtClean="0">
                              <a:latin typeface="Cambria Math"/>
                            </a:rPr>
                            <m:t>1</m:t>
                          </m:r>
                        </m:num>
                        <m:den>
                          <m:r>
                            <a:rPr lang="en-US" altLang="ja-JP" sz="2800" b="0" i="1" smtClean="0">
                              <a:latin typeface="Cambria Math"/>
                            </a:rPr>
                            <m:t>𝑁</m:t>
                          </m:r>
                        </m:den>
                      </m:f>
                      <m:nary>
                        <m:naryPr>
                          <m:chr m:val="∑"/>
                          <m:ctrlPr>
                            <a:rPr lang="en-US" altLang="ja-JP" sz="2800" i="1" smtClean="0">
                              <a:latin typeface="Cambria Math" panose="02040503050406030204" pitchFamily="18" charset="0"/>
                            </a:rPr>
                          </m:ctrlPr>
                        </m:naryPr>
                        <m:sub>
                          <m:r>
                            <m:rPr>
                              <m:brk m:alnAt="23"/>
                            </m:rPr>
                            <a:rPr lang="en-US" altLang="ja-JP" sz="2800" b="0" i="1" smtClean="0">
                              <a:latin typeface="Cambria Math"/>
                            </a:rPr>
                            <m:t>𝑙</m:t>
                          </m:r>
                          <m:r>
                            <a:rPr lang="en-US" altLang="ja-JP" sz="2800" b="0" i="1" smtClean="0">
                              <a:latin typeface="Cambria Math"/>
                            </a:rPr>
                            <m:t>=0</m:t>
                          </m:r>
                        </m:sub>
                        <m:sup>
                          <m:r>
                            <a:rPr lang="en-US" altLang="ja-JP" sz="2800" b="0" i="1" smtClean="0">
                              <a:latin typeface="Cambria Math"/>
                              <a:ea typeface="Cambria Math"/>
                            </a:rPr>
                            <m:t>𝑁</m:t>
                          </m:r>
                          <m:r>
                            <a:rPr lang="en-US" altLang="ja-JP" sz="2800" b="0" i="1" smtClean="0">
                              <a:latin typeface="Cambria Math"/>
                              <a:ea typeface="Cambria Math"/>
                            </a:rPr>
                            <m:t>−1</m:t>
                          </m:r>
                        </m:sup>
                        <m:e>
                          <m:sSub>
                            <m:sSubPr>
                              <m:ctrlPr>
                                <a:rPr lang="en-US" altLang="ja-JP" sz="2800" b="0" i="1" smtClean="0">
                                  <a:latin typeface="Cambria Math" panose="02040503050406030204" pitchFamily="18" charset="0"/>
                                </a:rPr>
                              </m:ctrlPr>
                            </m:sSubPr>
                            <m:e>
                              <m:r>
                                <a:rPr lang="en-US" altLang="ja-JP" sz="2800" b="0" i="1" smtClean="0">
                                  <a:latin typeface="Cambria Math"/>
                                </a:rPr>
                                <m:t>𝑓</m:t>
                              </m:r>
                            </m:e>
                            <m:sub>
                              <m:r>
                                <a:rPr lang="en-US" altLang="ja-JP" sz="2800" b="0" i="1" smtClean="0">
                                  <a:latin typeface="Cambria Math"/>
                                </a:rPr>
                                <m:t>𝑙</m:t>
                              </m:r>
                            </m:sub>
                          </m:sSub>
                          <m:sSup>
                            <m:sSupPr>
                              <m:ctrlPr>
                                <a:rPr lang="en-US" altLang="ja-JP" sz="2800" b="0" i="1" smtClean="0">
                                  <a:latin typeface="Cambria Math" panose="02040503050406030204" pitchFamily="18" charset="0"/>
                                </a:rPr>
                              </m:ctrlPr>
                            </m:sSupPr>
                            <m:e>
                              <m:r>
                                <a:rPr lang="en-US" altLang="ja-JP" sz="2800" b="0" i="1" smtClean="0">
                                  <a:latin typeface="Cambria Math"/>
                                </a:rPr>
                                <m:t>𝑒</m:t>
                              </m:r>
                            </m:e>
                            <m:sup>
                              <m:r>
                                <a:rPr lang="en-US" altLang="ja-JP" sz="2800" b="0" i="1" smtClean="0">
                                  <a:latin typeface="Cambria Math" panose="02040503050406030204" pitchFamily="18" charset="0"/>
                                </a:rPr>
                                <m:t>−</m:t>
                              </m:r>
                              <m:r>
                                <a:rPr lang="en-US" altLang="ja-JP" sz="2800" b="0" i="1" smtClean="0">
                                  <a:latin typeface="Cambria Math" panose="02040503050406030204" pitchFamily="18" charset="0"/>
                                </a:rPr>
                                <m:t>𝑖</m:t>
                              </m:r>
                              <m:f>
                                <m:fPr>
                                  <m:ctrlPr>
                                    <a:rPr lang="en-US" altLang="ja-JP" sz="2800" i="1">
                                      <a:latin typeface="Cambria Math" panose="02040503050406030204" pitchFamily="18" charset="0"/>
                                    </a:rPr>
                                  </m:ctrlPr>
                                </m:fPr>
                                <m:num>
                                  <m:r>
                                    <a:rPr lang="en-US" altLang="ja-JP" sz="2800" i="1">
                                      <a:latin typeface="Cambria Math"/>
                                    </a:rPr>
                                    <m:t>2</m:t>
                                  </m:r>
                                  <m:r>
                                    <a:rPr lang="en-US" altLang="ja-JP" sz="2800" i="1">
                                      <a:latin typeface="Cambria Math"/>
                                    </a:rPr>
                                    <m:t>𝜋</m:t>
                                  </m:r>
                                  <m:r>
                                    <a:rPr lang="en-US" altLang="ja-JP" sz="2800" i="1">
                                      <a:latin typeface="Cambria Math"/>
                                    </a:rPr>
                                    <m:t>𝑘𝑙</m:t>
                                  </m:r>
                                </m:num>
                                <m:den>
                                  <m:r>
                                    <a:rPr lang="en-US" altLang="ja-JP" sz="2800" i="1">
                                      <a:latin typeface="Cambria Math" panose="02040503050406030204" pitchFamily="18" charset="0"/>
                                    </a:rPr>
                                    <m:t>𝑁</m:t>
                                  </m:r>
                                </m:den>
                              </m:f>
                            </m:sup>
                          </m:sSup>
                        </m:e>
                      </m:nary>
                    </m:oMath>
                  </m:oMathPara>
                </a14:m>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17" name="正方形/長方形 16"/>
              <p:cNvSpPr>
                <a:spLocks noRot="1" noChangeAspect="1" noMove="1" noResize="1" noEditPoints="1" noAdjustHandles="1" noChangeArrowheads="1" noChangeShapeType="1" noTextEdit="1"/>
              </p:cNvSpPr>
              <p:nvPr/>
            </p:nvSpPr>
            <p:spPr>
              <a:xfrm>
                <a:off x="1730226" y="1098007"/>
                <a:ext cx="3438955" cy="1304268"/>
              </a:xfrm>
              <a:prstGeom prst="rect">
                <a:avLst/>
              </a:prstGeom>
              <a:blipFill rotWithShape="0">
                <a:blip r:embed="rId4"/>
                <a:stretch>
                  <a:fillRect/>
                </a:stretch>
              </a:blipFill>
            </p:spPr>
            <p:txBody>
              <a:bodyPr/>
              <a:lstStyle/>
              <a:p>
                <a:r>
                  <a:rPr lang="ja-JP" altLang="en-US">
                    <a:noFill/>
                  </a:rPr>
                  <a:t> </a:t>
                </a:r>
              </a:p>
            </p:txBody>
          </p:sp>
        </mc:Fallback>
      </mc:AlternateContent>
      <p:grpSp>
        <p:nvGrpSpPr>
          <p:cNvPr id="235" name="グループ化 234"/>
          <p:cNvGrpSpPr/>
          <p:nvPr/>
        </p:nvGrpSpPr>
        <p:grpSpPr>
          <a:xfrm>
            <a:off x="641160" y="2817885"/>
            <a:ext cx="5080464" cy="1759407"/>
            <a:chOff x="114110" y="2817885"/>
            <a:chExt cx="5080464" cy="1759407"/>
          </a:xfrm>
        </p:grpSpPr>
        <p:grpSp>
          <p:nvGrpSpPr>
            <p:cNvPr id="219" name="グループ化 218"/>
            <p:cNvGrpSpPr/>
            <p:nvPr/>
          </p:nvGrpSpPr>
          <p:grpSpPr>
            <a:xfrm>
              <a:off x="379200" y="3412879"/>
              <a:ext cx="1503576" cy="947896"/>
              <a:chOff x="1344399" y="4047879"/>
              <a:chExt cx="2568656" cy="947896"/>
            </a:xfrm>
            <a:solidFill>
              <a:schemeClr val="accent1">
                <a:lumMod val="20000"/>
                <a:lumOff val="80000"/>
              </a:schemeClr>
            </a:solidFill>
          </p:grpSpPr>
          <p:sp>
            <p:nvSpPr>
              <p:cNvPr id="220" name="正方形/長方形 219"/>
              <p:cNvSpPr/>
              <p:nvPr/>
            </p:nvSpPr>
            <p:spPr>
              <a:xfrm>
                <a:off x="1898732" y="4438651"/>
                <a:ext cx="183407" cy="55712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1" name="正方形/長方形 220"/>
              <p:cNvSpPr/>
              <p:nvPr/>
            </p:nvSpPr>
            <p:spPr>
              <a:xfrm>
                <a:off x="1344399" y="4933299"/>
                <a:ext cx="183407" cy="6247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2" name="正方形/長方形 221"/>
              <p:cNvSpPr/>
              <p:nvPr/>
            </p:nvSpPr>
            <p:spPr>
              <a:xfrm>
                <a:off x="1532548" y="4835526"/>
                <a:ext cx="183407" cy="16024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3" name="正方形/長方形 222"/>
              <p:cNvSpPr/>
              <p:nvPr/>
            </p:nvSpPr>
            <p:spPr>
              <a:xfrm>
                <a:off x="1715641" y="4708525"/>
                <a:ext cx="183407" cy="28724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4" name="正方形/長方形 223"/>
              <p:cNvSpPr/>
              <p:nvPr/>
            </p:nvSpPr>
            <p:spPr>
              <a:xfrm>
                <a:off x="2081824" y="4591050"/>
                <a:ext cx="183407" cy="40472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5" name="正方形/長方形 224"/>
              <p:cNvSpPr/>
              <p:nvPr/>
            </p:nvSpPr>
            <p:spPr>
              <a:xfrm>
                <a:off x="2264916" y="4171752"/>
                <a:ext cx="183407" cy="824022"/>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6" name="正方形/長方形 225"/>
              <p:cNvSpPr/>
              <p:nvPr/>
            </p:nvSpPr>
            <p:spPr>
              <a:xfrm>
                <a:off x="2448008" y="4047879"/>
                <a:ext cx="183407" cy="947895"/>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7" name="正方形/長方形 226"/>
              <p:cNvSpPr/>
              <p:nvPr/>
            </p:nvSpPr>
            <p:spPr>
              <a:xfrm>
                <a:off x="3180376" y="4305299"/>
                <a:ext cx="183407" cy="690473"/>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8" name="正方形/長方形 227"/>
              <p:cNvSpPr/>
              <p:nvPr/>
            </p:nvSpPr>
            <p:spPr>
              <a:xfrm>
                <a:off x="2631100" y="4273550"/>
                <a:ext cx="183407" cy="72222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9" name="正方形/長方形 228"/>
              <p:cNvSpPr/>
              <p:nvPr/>
            </p:nvSpPr>
            <p:spPr>
              <a:xfrm>
                <a:off x="2814191" y="4498975"/>
                <a:ext cx="183407" cy="49679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0" name="正方形/長方形 229"/>
              <p:cNvSpPr/>
              <p:nvPr/>
            </p:nvSpPr>
            <p:spPr>
              <a:xfrm>
                <a:off x="2997284" y="4171752"/>
                <a:ext cx="183407" cy="824022"/>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1" name="正方形/長方形 230"/>
              <p:cNvSpPr/>
              <p:nvPr/>
            </p:nvSpPr>
            <p:spPr>
              <a:xfrm>
                <a:off x="3363469" y="4686300"/>
                <a:ext cx="183407" cy="30947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2" name="正方形/長方形 231"/>
              <p:cNvSpPr/>
              <p:nvPr/>
            </p:nvSpPr>
            <p:spPr>
              <a:xfrm>
                <a:off x="3546560" y="4500283"/>
                <a:ext cx="183407" cy="495491"/>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3" name="正方形/長方形 232"/>
              <p:cNvSpPr/>
              <p:nvPr/>
            </p:nvSpPr>
            <p:spPr>
              <a:xfrm>
                <a:off x="3729648" y="4748027"/>
                <a:ext cx="183407" cy="247746"/>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204" name="グループ化 203"/>
            <p:cNvGrpSpPr/>
            <p:nvPr/>
          </p:nvGrpSpPr>
          <p:grpSpPr>
            <a:xfrm>
              <a:off x="3408150" y="3412879"/>
              <a:ext cx="1503576" cy="947896"/>
              <a:chOff x="1344399" y="4047879"/>
              <a:chExt cx="2568656" cy="947896"/>
            </a:xfrm>
            <a:solidFill>
              <a:schemeClr val="accent1">
                <a:lumMod val="20000"/>
                <a:lumOff val="80000"/>
              </a:schemeClr>
            </a:solidFill>
          </p:grpSpPr>
          <p:sp>
            <p:nvSpPr>
              <p:cNvPr id="205" name="正方形/長方形 204"/>
              <p:cNvSpPr/>
              <p:nvPr/>
            </p:nvSpPr>
            <p:spPr>
              <a:xfrm>
                <a:off x="1898732" y="4438651"/>
                <a:ext cx="183407" cy="55712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6" name="正方形/長方形 205"/>
              <p:cNvSpPr/>
              <p:nvPr/>
            </p:nvSpPr>
            <p:spPr>
              <a:xfrm>
                <a:off x="1344399" y="4933299"/>
                <a:ext cx="183407" cy="6247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7" name="正方形/長方形 206"/>
              <p:cNvSpPr/>
              <p:nvPr/>
            </p:nvSpPr>
            <p:spPr>
              <a:xfrm>
                <a:off x="1532548" y="4835526"/>
                <a:ext cx="183407" cy="16024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8" name="正方形/長方形 207"/>
              <p:cNvSpPr/>
              <p:nvPr/>
            </p:nvSpPr>
            <p:spPr>
              <a:xfrm>
                <a:off x="1715641" y="4708525"/>
                <a:ext cx="183407" cy="28724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9" name="正方形/長方形 208"/>
              <p:cNvSpPr/>
              <p:nvPr/>
            </p:nvSpPr>
            <p:spPr>
              <a:xfrm>
                <a:off x="2081824" y="4591050"/>
                <a:ext cx="183407" cy="40472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0" name="正方形/長方形 209"/>
              <p:cNvSpPr/>
              <p:nvPr/>
            </p:nvSpPr>
            <p:spPr>
              <a:xfrm>
                <a:off x="2264916" y="4171752"/>
                <a:ext cx="183407" cy="824022"/>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1" name="正方形/長方形 210"/>
              <p:cNvSpPr/>
              <p:nvPr/>
            </p:nvSpPr>
            <p:spPr>
              <a:xfrm>
                <a:off x="2448008" y="4047879"/>
                <a:ext cx="183407" cy="947895"/>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2" name="正方形/長方形 211"/>
              <p:cNvSpPr/>
              <p:nvPr/>
            </p:nvSpPr>
            <p:spPr>
              <a:xfrm>
                <a:off x="3180376" y="4305299"/>
                <a:ext cx="183407" cy="690473"/>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3" name="正方形/長方形 212"/>
              <p:cNvSpPr/>
              <p:nvPr/>
            </p:nvSpPr>
            <p:spPr>
              <a:xfrm>
                <a:off x="2631100" y="4273550"/>
                <a:ext cx="183407" cy="72222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4" name="正方形/長方形 213"/>
              <p:cNvSpPr/>
              <p:nvPr/>
            </p:nvSpPr>
            <p:spPr>
              <a:xfrm>
                <a:off x="2814191" y="4498975"/>
                <a:ext cx="183407" cy="49679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5" name="正方形/長方形 214"/>
              <p:cNvSpPr/>
              <p:nvPr/>
            </p:nvSpPr>
            <p:spPr>
              <a:xfrm>
                <a:off x="2997284" y="4171752"/>
                <a:ext cx="183407" cy="824022"/>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6" name="正方形/長方形 215"/>
              <p:cNvSpPr/>
              <p:nvPr/>
            </p:nvSpPr>
            <p:spPr>
              <a:xfrm>
                <a:off x="3363469" y="4686300"/>
                <a:ext cx="183407" cy="30947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7" name="正方形/長方形 216"/>
              <p:cNvSpPr/>
              <p:nvPr/>
            </p:nvSpPr>
            <p:spPr>
              <a:xfrm>
                <a:off x="3546560" y="4500283"/>
                <a:ext cx="183407" cy="495491"/>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8" name="正方形/長方形 217"/>
              <p:cNvSpPr/>
              <p:nvPr/>
            </p:nvSpPr>
            <p:spPr>
              <a:xfrm>
                <a:off x="3729648" y="4748027"/>
                <a:ext cx="183407" cy="247746"/>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4" name="グループ化 3"/>
            <p:cNvGrpSpPr/>
            <p:nvPr/>
          </p:nvGrpSpPr>
          <p:grpSpPr>
            <a:xfrm>
              <a:off x="1896850" y="3412879"/>
              <a:ext cx="1503576" cy="947896"/>
              <a:chOff x="1344399" y="4047879"/>
              <a:chExt cx="2568656" cy="947896"/>
            </a:xfrm>
            <a:solidFill>
              <a:schemeClr val="accent1">
                <a:lumMod val="75000"/>
              </a:schemeClr>
            </a:solidFill>
          </p:grpSpPr>
          <p:sp>
            <p:nvSpPr>
              <p:cNvPr id="10" name="正方形/長方形 9"/>
              <p:cNvSpPr/>
              <p:nvPr/>
            </p:nvSpPr>
            <p:spPr>
              <a:xfrm>
                <a:off x="1898732" y="4438651"/>
                <a:ext cx="183407" cy="55712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正方形/長方形 10"/>
              <p:cNvSpPr/>
              <p:nvPr/>
            </p:nvSpPr>
            <p:spPr>
              <a:xfrm>
                <a:off x="1344399" y="4933299"/>
                <a:ext cx="183407" cy="6247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正方形/長方形 11"/>
              <p:cNvSpPr/>
              <p:nvPr/>
            </p:nvSpPr>
            <p:spPr>
              <a:xfrm>
                <a:off x="1532548" y="4835526"/>
                <a:ext cx="183407" cy="16024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正方形/長方形 12"/>
              <p:cNvSpPr/>
              <p:nvPr/>
            </p:nvSpPr>
            <p:spPr>
              <a:xfrm>
                <a:off x="1715641" y="4708525"/>
                <a:ext cx="183407" cy="28724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正方形/長方形 14"/>
              <p:cNvSpPr/>
              <p:nvPr/>
            </p:nvSpPr>
            <p:spPr>
              <a:xfrm>
                <a:off x="2081824" y="4591050"/>
                <a:ext cx="183407" cy="40472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正方形/長方形 19"/>
              <p:cNvSpPr/>
              <p:nvPr/>
            </p:nvSpPr>
            <p:spPr>
              <a:xfrm>
                <a:off x="2264916" y="4171752"/>
                <a:ext cx="183407" cy="824022"/>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正方形/長方形 20"/>
              <p:cNvSpPr/>
              <p:nvPr/>
            </p:nvSpPr>
            <p:spPr>
              <a:xfrm>
                <a:off x="2448008" y="4047879"/>
                <a:ext cx="183407" cy="947895"/>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正方形/長方形 21"/>
              <p:cNvSpPr/>
              <p:nvPr/>
            </p:nvSpPr>
            <p:spPr>
              <a:xfrm>
                <a:off x="3180376" y="4305299"/>
                <a:ext cx="183407" cy="690473"/>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正方形/長方形 22"/>
              <p:cNvSpPr/>
              <p:nvPr/>
            </p:nvSpPr>
            <p:spPr>
              <a:xfrm>
                <a:off x="2631100" y="4273550"/>
                <a:ext cx="183407" cy="72222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正方形/長方形 23"/>
              <p:cNvSpPr/>
              <p:nvPr/>
            </p:nvSpPr>
            <p:spPr>
              <a:xfrm>
                <a:off x="2814191" y="4498975"/>
                <a:ext cx="183407" cy="49679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正方形/長方形 24"/>
              <p:cNvSpPr/>
              <p:nvPr/>
            </p:nvSpPr>
            <p:spPr>
              <a:xfrm>
                <a:off x="2997284" y="4171752"/>
                <a:ext cx="183407" cy="824022"/>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正方形/長方形 25"/>
              <p:cNvSpPr/>
              <p:nvPr/>
            </p:nvSpPr>
            <p:spPr>
              <a:xfrm>
                <a:off x="3363469" y="4686300"/>
                <a:ext cx="183407" cy="30947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 name="正方形/長方形 26"/>
              <p:cNvSpPr/>
              <p:nvPr/>
            </p:nvSpPr>
            <p:spPr>
              <a:xfrm>
                <a:off x="3546560" y="4500283"/>
                <a:ext cx="183407" cy="495491"/>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正方形/長方形 27"/>
              <p:cNvSpPr/>
              <p:nvPr/>
            </p:nvSpPr>
            <p:spPr>
              <a:xfrm>
                <a:off x="3729648" y="4748027"/>
                <a:ext cx="183407" cy="247746"/>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cxnSp>
          <p:nvCxnSpPr>
            <p:cNvPr id="31" name="直線矢印コネクタ 30"/>
            <p:cNvCxnSpPr/>
            <p:nvPr/>
          </p:nvCxnSpPr>
          <p:spPr>
            <a:xfrm>
              <a:off x="225425" y="4360774"/>
              <a:ext cx="4930775"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V="1">
              <a:off x="1898389" y="3188707"/>
              <a:ext cx="0" cy="1320166"/>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1831785" y="4331071"/>
              <a:ext cx="250390" cy="246221"/>
            </a:xfrm>
            <a:prstGeom prst="rect">
              <a:avLst/>
            </a:prstGeom>
            <a:noFill/>
          </p:spPr>
          <p:txBody>
            <a:bodyPr wrap="none" rtlCol="0">
              <a:spAutoFit/>
            </a:bodyPr>
            <a:lstStyle/>
            <a:p>
              <a:r>
                <a:rPr lang="en-US" altLang="ja-JP" sz="1000" dirty="0"/>
                <a:t>0</a:t>
              </a:r>
              <a:endParaRPr lang="ja-JP" altLang="en-US" sz="1000" dirty="0"/>
            </a:p>
          </p:txBody>
        </p:sp>
        <mc:AlternateContent xmlns:mc="http://schemas.openxmlformats.org/markup-compatibility/2006" xmlns:a14="http://schemas.microsoft.com/office/drawing/2010/main">
          <mc:Choice Requires="a14">
            <p:sp>
              <p:nvSpPr>
                <p:cNvPr id="35" name="正方形/長方形 34"/>
                <p:cNvSpPr/>
                <p:nvPr/>
              </p:nvSpPr>
              <p:spPr>
                <a:xfrm>
                  <a:off x="2385344" y="2817885"/>
                  <a:ext cx="491737" cy="461665"/>
                </a:xfrm>
                <a:prstGeom prst="rect">
                  <a:avLst/>
                </a:prstGeom>
                <a:ln>
                  <a:noFill/>
                </a:ln>
              </p:spPr>
              <p:txBody>
                <a:bodyPr wrap="none">
                  <a:spAutoFit/>
                </a:bodyPr>
                <a:lstStyle/>
                <a:p>
                  <a:pPr marL="17100">
                    <a:spcBef>
                      <a:spcPts val="1200"/>
                    </a:spcBef>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i="1">
                                <a:latin typeface="Cambria Math"/>
                              </a:rPr>
                              <m:t>𝑓</m:t>
                            </m:r>
                          </m:e>
                          <m:sub>
                            <m:r>
                              <a:rPr lang="en-US" altLang="ja-JP" sz="2400" b="0" i="1" smtClean="0">
                                <a:latin typeface="Cambria Math" panose="02040503050406030204" pitchFamily="18" charset="0"/>
                              </a:rPr>
                              <m:t>𝑙</m:t>
                            </m:r>
                          </m:sub>
                        </m:sSub>
                      </m:oMath>
                    </m:oMathPara>
                  </a14:m>
                  <a:endParaRPr lang="ja-JP" altLang="en-US" sz="2400" dirty="0"/>
                </a:p>
              </p:txBody>
            </p:sp>
          </mc:Choice>
          <mc:Fallback xmlns="">
            <p:sp>
              <p:nvSpPr>
                <p:cNvPr id="35" name="正方形/長方形 34"/>
                <p:cNvSpPr>
                  <a:spLocks noRot="1" noChangeAspect="1" noMove="1" noResize="1" noEditPoints="1" noAdjustHandles="1" noChangeArrowheads="1" noChangeShapeType="1" noTextEdit="1"/>
                </p:cNvSpPr>
                <p:nvPr/>
              </p:nvSpPr>
              <p:spPr>
                <a:xfrm>
                  <a:off x="2385344" y="2817885"/>
                  <a:ext cx="491737" cy="461665"/>
                </a:xfrm>
                <a:prstGeom prst="rect">
                  <a:avLst/>
                </a:prstGeom>
                <a:blipFill rotWithShape="0">
                  <a:blip r:embed="rId6"/>
                  <a:stretch>
                    <a:fillRect l="-3750" b="-17105"/>
                  </a:stretch>
                </a:blipFill>
                <a:ln>
                  <a:noFill/>
                </a:ln>
              </p:spPr>
              <p:txBody>
                <a:bodyPr/>
                <a:lstStyle/>
                <a:p>
                  <a:r>
                    <a:rPr lang="ja-JP" altLang="en-US">
                      <a:noFill/>
                    </a:rPr>
                    <a:t> </a:t>
                  </a:r>
                </a:p>
              </p:txBody>
            </p:sp>
          </mc:Fallback>
        </mc:AlternateContent>
        <p:cxnSp>
          <p:nvCxnSpPr>
            <p:cNvPr id="37" name="直線矢印コネクタ 36"/>
            <p:cNvCxnSpPr/>
            <p:nvPr/>
          </p:nvCxnSpPr>
          <p:spPr>
            <a:xfrm flipV="1">
              <a:off x="3404927" y="3188707"/>
              <a:ext cx="0" cy="1320166"/>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1936560" y="4331071"/>
              <a:ext cx="250390" cy="246221"/>
            </a:xfrm>
            <a:prstGeom prst="rect">
              <a:avLst/>
            </a:prstGeom>
            <a:noFill/>
          </p:spPr>
          <p:txBody>
            <a:bodyPr wrap="none" rtlCol="0">
              <a:spAutoFit/>
            </a:bodyPr>
            <a:lstStyle/>
            <a:p>
              <a:r>
                <a:rPr lang="en-US" altLang="ja-JP" sz="1000" dirty="0"/>
                <a:t>1</a:t>
              </a:r>
              <a:endParaRPr lang="ja-JP" altLang="en-US" sz="1000" dirty="0"/>
            </a:p>
          </p:txBody>
        </p:sp>
        <p:sp>
          <p:nvSpPr>
            <p:cNvPr id="69" name="テキスト ボックス 68"/>
            <p:cNvSpPr txBox="1"/>
            <p:nvPr/>
          </p:nvSpPr>
          <p:spPr>
            <a:xfrm>
              <a:off x="2038160" y="4331071"/>
              <a:ext cx="250390" cy="246221"/>
            </a:xfrm>
            <a:prstGeom prst="rect">
              <a:avLst/>
            </a:prstGeom>
            <a:noFill/>
          </p:spPr>
          <p:txBody>
            <a:bodyPr wrap="none" rtlCol="0">
              <a:spAutoFit/>
            </a:bodyPr>
            <a:lstStyle/>
            <a:p>
              <a:r>
                <a:rPr lang="en-US" altLang="ja-JP" sz="1000" dirty="0"/>
                <a:t>2</a:t>
              </a:r>
              <a:endParaRPr lang="ja-JP" altLang="en-US" sz="1000" dirty="0"/>
            </a:p>
          </p:txBody>
        </p:sp>
        <p:sp>
          <p:nvSpPr>
            <p:cNvPr id="70" name="テキスト ボックス 69"/>
            <p:cNvSpPr txBox="1"/>
            <p:nvPr/>
          </p:nvSpPr>
          <p:spPr>
            <a:xfrm>
              <a:off x="3177985" y="4337421"/>
              <a:ext cx="314510" cy="200055"/>
            </a:xfrm>
            <a:prstGeom prst="rect">
              <a:avLst/>
            </a:prstGeom>
            <a:noFill/>
          </p:spPr>
          <p:txBody>
            <a:bodyPr wrap="none" rtlCol="0">
              <a:spAutoFit/>
            </a:bodyPr>
            <a:lstStyle/>
            <a:p>
              <a:r>
                <a:rPr lang="en-US" altLang="ja-JP" sz="700" dirty="0"/>
                <a:t>N-1</a:t>
              </a:r>
              <a:endParaRPr lang="ja-JP" altLang="en-US" sz="700" dirty="0"/>
            </a:p>
          </p:txBody>
        </p:sp>
        <p:sp>
          <p:nvSpPr>
            <p:cNvPr id="101" name="テキスト ボックス 100"/>
            <p:cNvSpPr txBox="1"/>
            <p:nvPr/>
          </p:nvSpPr>
          <p:spPr>
            <a:xfrm>
              <a:off x="114110" y="3759571"/>
              <a:ext cx="343364" cy="369332"/>
            </a:xfrm>
            <a:prstGeom prst="rect">
              <a:avLst/>
            </a:prstGeom>
            <a:noFill/>
          </p:spPr>
          <p:txBody>
            <a:bodyPr wrap="none" rtlCol="0">
              <a:spAutoFit/>
            </a:bodyPr>
            <a:lstStyle/>
            <a:p>
              <a:r>
                <a:rPr lang="en-US" altLang="ja-JP" dirty="0"/>
                <a:t>…</a:t>
              </a:r>
              <a:endParaRPr lang="ja-JP" altLang="en-US" dirty="0"/>
            </a:p>
          </p:txBody>
        </p:sp>
        <p:sp>
          <p:nvSpPr>
            <p:cNvPr id="102" name="テキスト ボックス 101"/>
            <p:cNvSpPr txBox="1"/>
            <p:nvPr/>
          </p:nvSpPr>
          <p:spPr>
            <a:xfrm>
              <a:off x="4851210" y="3759571"/>
              <a:ext cx="343364" cy="369332"/>
            </a:xfrm>
            <a:prstGeom prst="rect">
              <a:avLst/>
            </a:prstGeom>
            <a:noFill/>
          </p:spPr>
          <p:txBody>
            <a:bodyPr wrap="none" rtlCol="0">
              <a:spAutoFit/>
            </a:bodyPr>
            <a:lstStyle/>
            <a:p>
              <a:r>
                <a:rPr lang="en-US" altLang="ja-JP" dirty="0"/>
                <a:t>…</a:t>
              </a:r>
              <a:endParaRPr lang="ja-JP" altLang="en-US" dirty="0"/>
            </a:p>
          </p:txBody>
        </p:sp>
      </p:grpSp>
      <p:grpSp>
        <p:nvGrpSpPr>
          <p:cNvPr id="124" name="グループ化 123"/>
          <p:cNvGrpSpPr/>
          <p:nvPr/>
        </p:nvGrpSpPr>
        <p:grpSpPr>
          <a:xfrm>
            <a:off x="8168172" y="3314700"/>
            <a:ext cx="1506543" cy="1046075"/>
            <a:chOff x="1344399" y="3949700"/>
            <a:chExt cx="2573724" cy="1046075"/>
          </a:xfrm>
          <a:solidFill>
            <a:schemeClr val="accent1">
              <a:lumMod val="75000"/>
            </a:schemeClr>
          </a:solidFill>
        </p:grpSpPr>
        <p:sp>
          <p:nvSpPr>
            <p:cNvPr id="125" name="正方形/長方形 124"/>
            <p:cNvSpPr/>
            <p:nvPr/>
          </p:nvSpPr>
          <p:spPr>
            <a:xfrm>
              <a:off x="1894665" y="4905375"/>
              <a:ext cx="183407" cy="90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6" name="正方形/長方形 125"/>
            <p:cNvSpPr/>
            <p:nvPr/>
          </p:nvSpPr>
          <p:spPr>
            <a:xfrm>
              <a:off x="1344399" y="3949700"/>
              <a:ext cx="183407" cy="1046073"/>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7" name="正方形/長方形 126"/>
            <p:cNvSpPr/>
            <p:nvPr/>
          </p:nvSpPr>
          <p:spPr>
            <a:xfrm>
              <a:off x="1528480" y="4127500"/>
              <a:ext cx="183407" cy="86827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8" name="正方形/長方形 127"/>
            <p:cNvSpPr/>
            <p:nvPr/>
          </p:nvSpPr>
          <p:spPr>
            <a:xfrm>
              <a:off x="1711573" y="4810125"/>
              <a:ext cx="183407" cy="18564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9" name="正方形/長方形 128"/>
            <p:cNvSpPr/>
            <p:nvPr/>
          </p:nvSpPr>
          <p:spPr>
            <a:xfrm>
              <a:off x="2081825" y="4950054"/>
              <a:ext cx="183407" cy="45719"/>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0" name="正方形/長方形 129"/>
            <p:cNvSpPr/>
            <p:nvPr/>
          </p:nvSpPr>
          <p:spPr>
            <a:xfrm>
              <a:off x="2264915" y="4883150"/>
              <a:ext cx="183407" cy="11262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1" name="正方形/長方形 130"/>
            <p:cNvSpPr/>
            <p:nvPr/>
          </p:nvSpPr>
          <p:spPr>
            <a:xfrm>
              <a:off x="2448008" y="4937125"/>
              <a:ext cx="183407" cy="58649"/>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3" name="正方形/長方形 132"/>
            <p:cNvSpPr/>
            <p:nvPr/>
          </p:nvSpPr>
          <p:spPr>
            <a:xfrm>
              <a:off x="2631100" y="4889500"/>
              <a:ext cx="183407" cy="10627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4" name="正方形/長方形 133"/>
            <p:cNvSpPr/>
            <p:nvPr/>
          </p:nvSpPr>
          <p:spPr>
            <a:xfrm>
              <a:off x="2814190" y="4937125"/>
              <a:ext cx="183407" cy="5864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0" name="正方形/長方形 149"/>
            <p:cNvSpPr/>
            <p:nvPr/>
          </p:nvSpPr>
          <p:spPr>
            <a:xfrm>
              <a:off x="3734716" y="4127500"/>
              <a:ext cx="183407" cy="86827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1" name="正方形/長方形 150"/>
            <p:cNvSpPr/>
            <p:nvPr/>
          </p:nvSpPr>
          <p:spPr>
            <a:xfrm>
              <a:off x="3548973" y="4810125"/>
              <a:ext cx="183407" cy="18564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2" name="正方形/長方形 151"/>
            <p:cNvSpPr/>
            <p:nvPr/>
          </p:nvSpPr>
          <p:spPr>
            <a:xfrm>
              <a:off x="3367295" y="4905375"/>
              <a:ext cx="183407" cy="90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3" name="正方形/長方形 152"/>
            <p:cNvSpPr/>
            <p:nvPr/>
          </p:nvSpPr>
          <p:spPr>
            <a:xfrm>
              <a:off x="3184263" y="4950054"/>
              <a:ext cx="183407" cy="45719"/>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4" name="正方形/長方形 153"/>
            <p:cNvSpPr/>
            <p:nvPr/>
          </p:nvSpPr>
          <p:spPr>
            <a:xfrm>
              <a:off x="3001230" y="4883150"/>
              <a:ext cx="183407" cy="11262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cxnSp>
        <p:nvCxnSpPr>
          <p:cNvPr id="140" name="直線矢印コネクタ 139"/>
          <p:cNvCxnSpPr/>
          <p:nvPr/>
        </p:nvCxnSpPr>
        <p:spPr>
          <a:xfrm flipV="1">
            <a:off x="8169711" y="3188707"/>
            <a:ext cx="0" cy="1320166"/>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141" name="テキスト ボックス 140"/>
          <p:cNvSpPr txBox="1"/>
          <p:nvPr/>
        </p:nvSpPr>
        <p:spPr>
          <a:xfrm>
            <a:off x="8103107" y="4331071"/>
            <a:ext cx="250390" cy="246221"/>
          </a:xfrm>
          <a:prstGeom prst="rect">
            <a:avLst/>
          </a:prstGeom>
          <a:noFill/>
        </p:spPr>
        <p:txBody>
          <a:bodyPr wrap="none" rtlCol="0">
            <a:spAutoFit/>
          </a:bodyPr>
          <a:lstStyle/>
          <a:p>
            <a:r>
              <a:rPr lang="en-US" altLang="ja-JP" sz="1000" dirty="0"/>
              <a:t>0</a:t>
            </a:r>
            <a:endParaRPr lang="ja-JP" altLang="en-US" sz="1000" dirty="0"/>
          </a:p>
        </p:txBody>
      </p:sp>
      <mc:AlternateContent xmlns:mc="http://schemas.openxmlformats.org/markup-compatibility/2006" xmlns:a14="http://schemas.microsoft.com/office/drawing/2010/main">
        <mc:Choice Requires="a14">
          <p:sp>
            <p:nvSpPr>
              <p:cNvPr id="142" name="正方形/長方形 141"/>
              <p:cNvSpPr/>
              <p:nvPr/>
            </p:nvSpPr>
            <p:spPr>
              <a:xfrm>
                <a:off x="8682066" y="2944885"/>
                <a:ext cx="707117" cy="584775"/>
              </a:xfrm>
              <a:prstGeom prst="rect">
                <a:avLst/>
              </a:prstGeom>
              <a:ln>
                <a:noFill/>
              </a:ln>
            </p:spPr>
            <p:txBody>
              <a:bodyPr wrap="none">
                <a:spAutoFit/>
              </a:bodyPr>
              <a:lstStyle/>
              <a:p>
                <a:pPr marL="17100">
                  <a:spcBef>
                    <a:spcPts val="1200"/>
                  </a:spcBef>
                </a:pPr>
                <a14:m>
                  <m:oMathPara xmlns:m="http://schemas.openxmlformats.org/officeDocument/2006/math">
                    <m:oMathParaPr>
                      <m:jc m:val="centerGroup"/>
                    </m:oMathParaPr>
                    <m:oMath xmlns:m="http://schemas.openxmlformats.org/officeDocument/2006/math">
                      <m:sSub>
                        <m:sSubPr>
                          <m:ctrlPr>
                            <a:rPr lang="en-US" altLang="ja-JP" sz="3200" i="1" smtClean="0">
                              <a:latin typeface="Cambria Math" panose="02040503050406030204" pitchFamily="18" charset="0"/>
                            </a:rPr>
                          </m:ctrlPr>
                        </m:sSubPr>
                        <m:e>
                          <m:r>
                            <a:rPr lang="en-US" altLang="ja-JP" sz="3200" b="0" i="1" smtClean="0">
                              <a:latin typeface="Cambria Math" panose="02040503050406030204" pitchFamily="18" charset="0"/>
                            </a:rPr>
                            <m:t>𝐹</m:t>
                          </m:r>
                        </m:e>
                        <m:sub>
                          <m:r>
                            <a:rPr lang="en-US" altLang="ja-JP" sz="3200" b="0" i="1" smtClean="0">
                              <a:latin typeface="Cambria Math" panose="02040503050406030204" pitchFamily="18" charset="0"/>
                            </a:rPr>
                            <m:t>𝑘</m:t>
                          </m:r>
                        </m:sub>
                      </m:sSub>
                    </m:oMath>
                  </m:oMathPara>
                </a14:m>
                <a:endParaRPr lang="ja-JP" altLang="en-US" sz="3200" dirty="0"/>
              </a:p>
            </p:txBody>
          </p:sp>
        </mc:Choice>
        <mc:Fallback xmlns="">
          <p:sp>
            <p:nvSpPr>
              <p:cNvPr id="142" name="正方形/長方形 141"/>
              <p:cNvSpPr>
                <a:spLocks noRot="1" noChangeAspect="1" noMove="1" noResize="1" noEditPoints="1" noAdjustHandles="1" noChangeArrowheads="1" noChangeShapeType="1" noTextEdit="1"/>
              </p:cNvSpPr>
              <p:nvPr/>
            </p:nvSpPr>
            <p:spPr>
              <a:xfrm>
                <a:off x="8682066" y="2944885"/>
                <a:ext cx="707117" cy="584775"/>
              </a:xfrm>
              <a:prstGeom prst="rect">
                <a:avLst/>
              </a:prstGeom>
              <a:blipFill>
                <a:blip r:embed="rId7"/>
                <a:stretch>
                  <a:fillRect/>
                </a:stretch>
              </a:blipFill>
              <a:ln>
                <a:noFill/>
              </a:ln>
            </p:spPr>
            <p:txBody>
              <a:bodyPr/>
              <a:lstStyle/>
              <a:p>
                <a:r>
                  <a:rPr lang="ja-JP" altLang="en-US">
                    <a:noFill/>
                  </a:rPr>
                  <a:t> </a:t>
                </a:r>
              </a:p>
            </p:txBody>
          </p:sp>
        </mc:Fallback>
      </mc:AlternateContent>
      <p:cxnSp>
        <p:nvCxnSpPr>
          <p:cNvPr id="143" name="直線矢印コネクタ 142"/>
          <p:cNvCxnSpPr/>
          <p:nvPr/>
        </p:nvCxnSpPr>
        <p:spPr>
          <a:xfrm flipV="1">
            <a:off x="9676249" y="3188707"/>
            <a:ext cx="0" cy="1320166"/>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144" name="テキスト ボックス 143"/>
          <p:cNvSpPr txBox="1"/>
          <p:nvPr/>
        </p:nvSpPr>
        <p:spPr>
          <a:xfrm>
            <a:off x="8207882" y="4331071"/>
            <a:ext cx="250390" cy="246221"/>
          </a:xfrm>
          <a:prstGeom prst="rect">
            <a:avLst/>
          </a:prstGeom>
          <a:noFill/>
        </p:spPr>
        <p:txBody>
          <a:bodyPr wrap="none" rtlCol="0">
            <a:spAutoFit/>
          </a:bodyPr>
          <a:lstStyle/>
          <a:p>
            <a:r>
              <a:rPr lang="en-US" altLang="ja-JP" sz="1000" dirty="0"/>
              <a:t>1</a:t>
            </a:r>
            <a:endParaRPr lang="ja-JP" altLang="en-US" sz="1000" dirty="0"/>
          </a:p>
        </p:txBody>
      </p:sp>
      <p:sp>
        <p:nvSpPr>
          <p:cNvPr id="145" name="テキスト ボックス 144"/>
          <p:cNvSpPr txBox="1"/>
          <p:nvPr/>
        </p:nvSpPr>
        <p:spPr>
          <a:xfrm>
            <a:off x="8309482" y="4331071"/>
            <a:ext cx="250390" cy="246221"/>
          </a:xfrm>
          <a:prstGeom prst="rect">
            <a:avLst/>
          </a:prstGeom>
          <a:noFill/>
        </p:spPr>
        <p:txBody>
          <a:bodyPr wrap="none" rtlCol="0">
            <a:spAutoFit/>
          </a:bodyPr>
          <a:lstStyle/>
          <a:p>
            <a:r>
              <a:rPr lang="en-US" altLang="ja-JP" sz="1000" dirty="0"/>
              <a:t>2</a:t>
            </a:r>
            <a:endParaRPr lang="ja-JP" altLang="en-US" sz="1000" dirty="0"/>
          </a:p>
        </p:txBody>
      </p:sp>
      <p:sp>
        <p:nvSpPr>
          <p:cNvPr id="146" name="テキスト ボックス 145"/>
          <p:cNvSpPr txBox="1"/>
          <p:nvPr/>
        </p:nvSpPr>
        <p:spPr>
          <a:xfrm>
            <a:off x="9449307" y="4337421"/>
            <a:ext cx="314510" cy="200055"/>
          </a:xfrm>
          <a:prstGeom prst="rect">
            <a:avLst/>
          </a:prstGeom>
          <a:noFill/>
        </p:spPr>
        <p:txBody>
          <a:bodyPr wrap="none" rtlCol="0">
            <a:spAutoFit/>
          </a:bodyPr>
          <a:lstStyle/>
          <a:p>
            <a:r>
              <a:rPr lang="en-US" altLang="ja-JP" sz="700" dirty="0"/>
              <a:t>N-1</a:t>
            </a:r>
            <a:endParaRPr lang="ja-JP" altLang="en-US" sz="700" dirty="0"/>
          </a:p>
        </p:txBody>
      </p:sp>
      <p:sp>
        <p:nvSpPr>
          <p:cNvPr id="147" name="テキスト ボックス 146"/>
          <p:cNvSpPr txBox="1"/>
          <p:nvPr/>
        </p:nvSpPr>
        <p:spPr>
          <a:xfrm>
            <a:off x="6309232" y="3696071"/>
            <a:ext cx="343364" cy="369332"/>
          </a:xfrm>
          <a:prstGeom prst="rect">
            <a:avLst/>
          </a:prstGeom>
          <a:noFill/>
        </p:spPr>
        <p:txBody>
          <a:bodyPr wrap="none" rtlCol="0">
            <a:spAutoFit/>
          </a:bodyPr>
          <a:lstStyle/>
          <a:p>
            <a:r>
              <a:rPr lang="en-US" altLang="ja-JP" dirty="0"/>
              <a:t>…</a:t>
            </a:r>
            <a:endParaRPr lang="ja-JP" altLang="en-US" dirty="0"/>
          </a:p>
        </p:txBody>
      </p:sp>
      <p:sp>
        <p:nvSpPr>
          <p:cNvPr id="148" name="テキスト ボックス 147"/>
          <p:cNvSpPr txBox="1"/>
          <p:nvPr/>
        </p:nvSpPr>
        <p:spPr>
          <a:xfrm>
            <a:off x="11154282" y="3696071"/>
            <a:ext cx="343364" cy="369332"/>
          </a:xfrm>
          <a:prstGeom prst="rect">
            <a:avLst/>
          </a:prstGeom>
          <a:noFill/>
        </p:spPr>
        <p:txBody>
          <a:bodyPr wrap="none" rtlCol="0">
            <a:spAutoFit/>
          </a:bodyPr>
          <a:lstStyle/>
          <a:p>
            <a:r>
              <a:rPr lang="en-US" altLang="ja-JP" dirty="0"/>
              <a:t>…</a:t>
            </a:r>
            <a:endParaRPr lang="ja-JP" altLang="en-US" dirty="0"/>
          </a:p>
        </p:txBody>
      </p:sp>
      <p:grpSp>
        <p:nvGrpSpPr>
          <p:cNvPr id="172" name="グループ化 171"/>
          <p:cNvGrpSpPr/>
          <p:nvPr/>
        </p:nvGrpSpPr>
        <p:grpSpPr>
          <a:xfrm>
            <a:off x="6650522" y="3314700"/>
            <a:ext cx="1506543" cy="1046075"/>
            <a:chOff x="1344399" y="3949700"/>
            <a:chExt cx="2573724" cy="1046075"/>
          </a:xfrm>
          <a:solidFill>
            <a:schemeClr val="accent1">
              <a:lumMod val="20000"/>
              <a:lumOff val="80000"/>
            </a:schemeClr>
          </a:solidFill>
        </p:grpSpPr>
        <p:sp>
          <p:nvSpPr>
            <p:cNvPr id="173" name="正方形/長方形 172"/>
            <p:cNvSpPr/>
            <p:nvPr/>
          </p:nvSpPr>
          <p:spPr>
            <a:xfrm>
              <a:off x="1894665" y="4905375"/>
              <a:ext cx="183407" cy="90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4" name="正方形/長方形 173"/>
            <p:cNvSpPr/>
            <p:nvPr/>
          </p:nvSpPr>
          <p:spPr>
            <a:xfrm>
              <a:off x="1344399" y="3949700"/>
              <a:ext cx="183407" cy="1046073"/>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5" name="正方形/長方形 174"/>
            <p:cNvSpPr/>
            <p:nvPr/>
          </p:nvSpPr>
          <p:spPr>
            <a:xfrm>
              <a:off x="1528480" y="4127500"/>
              <a:ext cx="183407" cy="86827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6" name="正方形/長方形 175"/>
            <p:cNvSpPr/>
            <p:nvPr/>
          </p:nvSpPr>
          <p:spPr>
            <a:xfrm>
              <a:off x="1711573" y="4810125"/>
              <a:ext cx="183407" cy="18564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7" name="正方形/長方形 176"/>
            <p:cNvSpPr/>
            <p:nvPr/>
          </p:nvSpPr>
          <p:spPr>
            <a:xfrm>
              <a:off x="2081825" y="4950054"/>
              <a:ext cx="183407" cy="45719"/>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8" name="正方形/長方形 177"/>
            <p:cNvSpPr/>
            <p:nvPr/>
          </p:nvSpPr>
          <p:spPr>
            <a:xfrm>
              <a:off x="2264915" y="4883150"/>
              <a:ext cx="183407" cy="11262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9" name="正方形/長方形 178"/>
            <p:cNvSpPr/>
            <p:nvPr/>
          </p:nvSpPr>
          <p:spPr>
            <a:xfrm>
              <a:off x="2448008" y="4937125"/>
              <a:ext cx="183407" cy="58649"/>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0" name="正方形/長方形 179"/>
            <p:cNvSpPr/>
            <p:nvPr/>
          </p:nvSpPr>
          <p:spPr>
            <a:xfrm>
              <a:off x="2631100" y="4889500"/>
              <a:ext cx="183407" cy="10627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1" name="正方形/長方形 180"/>
            <p:cNvSpPr/>
            <p:nvPr/>
          </p:nvSpPr>
          <p:spPr>
            <a:xfrm>
              <a:off x="2814190" y="4937125"/>
              <a:ext cx="183407" cy="5864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2" name="正方形/長方形 181"/>
            <p:cNvSpPr/>
            <p:nvPr/>
          </p:nvSpPr>
          <p:spPr>
            <a:xfrm>
              <a:off x="3734716" y="4127500"/>
              <a:ext cx="183407" cy="86827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3" name="正方形/長方形 182"/>
            <p:cNvSpPr/>
            <p:nvPr/>
          </p:nvSpPr>
          <p:spPr>
            <a:xfrm>
              <a:off x="3548973" y="4810125"/>
              <a:ext cx="183407" cy="18564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4" name="正方形/長方形 183"/>
            <p:cNvSpPr/>
            <p:nvPr/>
          </p:nvSpPr>
          <p:spPr>
            <a:xfrm>
              <a:off x="3367295" y="4905375"/>
              <a:ext cx="183407" cy="90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5" name="正方形/長方形 184"/>
            <p:cNvSpPr/>
            <p:nvPr/>
          </p:nvSpPr>
          <p:spPr>
            <a:xfrm>
              <a:off x="3184263" y="4950054"/>
              <a:ext cx="183407" cy="45719"/>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6" name="正方形/長方形 185"/>
            <p:cNvSpPr/>
            <p:nvPr/>
          </p:nvSpPr>
          <p:spPr>
            <a:xfrm>
              <a:off x="3001230" y="4883150"/>
              <a:ext cx="183407" cy="11262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87" name="グループ化 186"/>
          <p:cNvGrpSpPr/>
          <p:nvPr/>
        </p:nvGrpSpPr>
        <p:grpSpPr>
          <a:xfrm>
            <a:off x="9685822" y="3314700"/>
            <a:ext cx="1506543" cy="1046075"/>
            <a:chOff x="1344399" y="3949700"/>
            <a:chExt cx="2573724" cy="1046075"/>
          </a:xfrm>
          <a:solidFill>
            <a:schemeClr val="accent1">
              <a:lumMod val="20000"/>
              <a:lumOff val="80000"/>
            </a:schemeClr>
          </a:solidFill>
        </p:grpSpPr>
        <p:sp>
          <p:nvSpPr>
            <p:cNvPr id="188" name="正方形/長方形 187"/>
            <p:cNvSpPr/>
            <p:nvPr/>
          </p:nvSpPr>
          <p:spPr>
            <a:xfrm>
              <a:off x="1894665" y="4905375"/>
              <a:ext cx="183407" cy="90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9" name="正方形/長方形 188"/>
            <p:cNvSpPr/>
            <p:nvPr/>
          </p:nvSpPr>
          <p:spPr>
            <a:xfrm>
              <a:off x="1344399" y="3949700"/>
              <a:ext cx="183407" cy="1046073"/>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0" name="正方形/長方形 189"/>
            <p:cNvSpPr/>
            <p:nvPr/>
          </p:nvSpPr>
          <p:spPr>
            <a:xfrm>
              <a:off x="1528480" y="4127500"/>
              <a:ext cx="183407" cy="86827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1" name="正方形/長方形 190"/>
            <p:cNvSpPr/>
            <p:nvPr/>
          </p:nvSpPr>
          <p:spPr>
            <a:xfrm>
              <a:off x="1711573" y="4810125"/>
              <a:ext cx="183407" cy="18564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2" name="正方形/長方形 191"/>
            <p:cNvSpPr/>
            <p:nvPr/>
          </p:nvSpPr>
          <p:spPr>
            <a:xfrm>
              <a:off x="2081825" y="4950054"/>
              <a:ext cx="183407" cy="45719"/>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3" name="正方形/長方形 192"/>
            <p:cNvSpPr/>
            <p:nvPr/>
          </p:nvSpPr>
          <p:spPr>
            <a:xfrm>
              <a:off x="2264915" y="4883150"/>
              <a:ext cx="183407" cy="11262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4" name="正方形/長方形 193"/>
            <p:cNvSpPr/>
            <p:nvPr/>
          </p:nvSpPr>
          <p:spPr>
            <a:xfrm>
              <a:off x="2448008" y="4937125"/>
              <a:ext cx="183407" cy="58649"/>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5" name="正方形/長方形 194"/>
            <p:cNvSpPr/>
            <p:nvPr/>
          </p:nvSpPr>
          <p:spPr>
            <a:xfrm>
              <a:off x="2631100" y="4889500"/>
              <a:ext cx="183407" cy="10627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6" name="正方形/長方形 195"/>
            <p:cNvSpPr/>
            <p:nvPr/>
          </p:nvSpPr>
          <p:spPr>
            <a:xfrm>
              <a:off x="2814190" y="4937125"/>
              <a:ext cx="183407" cy="5864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7" name="正方形/長方形 196"/>
            <p:cNvSpPr/>
            <p:nvPr/>
          </p:nvSpPr>
          <p:spPr>
            <a:xfrm>
              <a:off x="3734716" y="4127500"/>
              <a:ext cx="183407" cy="86827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8" name="正方形/長方形 197"/>
            <p:cNvSpPr/>
            <p:nvPr/>
          </p:nvSpPr>
          <p:spPr>
            <a:xfrm>
              <a:off x="3548973" y="4810125"/>
              <a:ext cx="183407" cy="18564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9" name="正方形/長方形 198"/>
            <p:cNvSpPr/>
            <p:nvPr/>
          </p:nvSpPr>
          <p:spPr>
            <a:xfrm>
              <a:off x="3367295" y="4905375"/>
              <a:ext cx="183407" cy="90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0" name="正方形/長方形 199"/>
            <p:cNvSpPr/>
            <p:nvPr/>
          </p:nvSpPr>
          <p:spPr>
            <a:xfrm>
              <a:off x="3184263" y="4950054"/>
              <a:ext cx="183407" cy="45719"/>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1" name="正方形/長方形 200"/>
            <p:cNvSpPr/>
            <p:nvPr/>
          </p:nvSpPr>
          <p:spPr>
            <a:xfrm>
              <a:off x="3001230" y="4883150"/>
              <a:ext cx="183407" cy="11262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cxnSp>
        <p:nvCxnSpPr>
          <p:cNvPr id="139" name="直線矢印コネクタ 138"/>
          <p:cNvCxnSpPr/>
          <p:nvPr/>
        </p:nvCxnSpPr>
        <p:spPr>
          <a:xfrm>
            <a:off x="6496747" y="4360774"/>
            <a:ext cx="4933253"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22" name="テキスト ボックス 121"/>
          <p:cNvSpPr txBox="1"/>
          <p:nvPr/>
        </p:nvSpPr>
        <p:spPr>
          <a:xfrm>
            <a:off x="676734" y="1511322"/>
            <a:ext cx="1107996" cy="646331"/>
          </a:xfrm>
          <a:prstGeom prst="rect">
            <a:avLst/>
          </a:prstGeom>
          <a:noFill/>
        </p:spPr>
        <p:txBody>
          <a:bodyPr wrap="none" rtlCol="0">
            <a:spAutoFit/>
          </a:bodyPr>
          <a:lstStyle/>
          <a:p>
            <a:pPr algn="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フーリエ</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gn="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変換</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3" name="テキスト ボックス 122"/>
          <p:cNvSpPr txBox="1"/>
          <p:nvPr/>
        </p:nvSpPr>
        <p:spPr>
          <a:xfrm>
            <a:off x="6286748" y="1520707"/>
            <a:ext cx="1338828" cy="646331"/>
          </a:xfrm>
          <a:prstGeom prst="rect">
            <a:avLst/>
          </a:prstGeom>
          <a:noFill/>
        </p:spPr>
        <p:txBody>
          <a:bodyPr wrap="none" rtlCol="0">
            <a:spAutoFit/>
          </a:bodyPr>
          <a:lstStyle/>
          <a:p>
            <a:pPr algn="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逆フーリエ</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gn="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変換</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136" name="テキスト ボックス 135"/>
              <p:cNvSpPr txBox="1"/>
              <p:nvPr/>
            </p:nvSpPr>
            <p:spPr>
              <a:xfrm>
                <a:off x="935933" y="4980478"/>
                <a:ext cx="7486024" cy="1354217"/>
              </a:xfrm>
              <a:prstGeom prst="rect">
                <a:avLst/>
              </a:prstGeom>
              <a:noFill/>
            </p:spPr>
            <p:txBody>
              <a:bodyPr wrap="none" rtlCol="0">
                <a:spAutoFit/>
              </a:bodyPr>
              <a:lstStyle/>
              <a:p>
                <a:pPr marL="342900" indent="-342900">
                  <a:spcBef>
                    <a:spcPts val="600"/>
                  </a:spcBef>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周期</a:t>
                </a:r>
                <a:r>
                  <a:rPr lang="en-US" altLang="ja-JP" sz="2400" i="1" dirty="0">
                    <a:latin typeface="メイリオ" panose="020B0604030504040204" pitchFamily="50" charset="-128"/>
                    <a:ea typeface="メイリオ" panose="020B0604030504040204" pitchFamily="50" charset="-128"/>
                    <a:cs typeface="メイリオ" panose="020B0604030504040204" pitchFamily="50" charset="-128"/>
                  </a:rPr>
                  <a:t>N</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の離散値</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a:rPr>
                          <m:t>𝑓</m:t>
                        </m:r>
                      </m:e>
                      <m:sub>
                        <m:r>
                          <a:rPr lang="en-US" altLang="ja-JP" sz="2400" i="1">
                            <a:latin typeface="Cambria Math" panose="02040503050406030204" pitchFamily="18" charset="0"/>
                          </a:rPr>
                          <m:t>𝑙</m:t>
                        </m:r>
                      </m:sub>
                    </m:sSub>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を周期</a:t>
                </a:r>
                <a:r>
                  <a:rPr lang="en-US" altLang="ja-JP" sz="2400" i="1" dirty="0">
                    <a:latin typeface="メイリオ" panose="020B0604030504040204" pitchFamily="50" charset="-128"/>
                    <a:ea typeface="メイリオ" panose="020B0604030504040204" pitchFamily="50" charset="-128"/>
                    <a:cs typeface="メイリオ" panose="020B0604030504040204" pitchFamily="50" charset="-128"/>
                  </a:rPr>
                  <a:t>N</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の離散値</a:t>
                </a:r>
                <a14:m>
                  <m:oMath xmlns:m="http://schemas.openxmlformats.org/officeDocument/2006/math">
                    <m:sSub>
                      <m:sSubPr>
                        <m:ctrlPr>
                          <a:rPr lang="en-US" altLang="ja-JP" sz="2400" i="1" smtClean="0">
                            <a:latin typeface="Cambria Math" panose="02040503050406030204" pitchFamily="18" charset="0"/>
                          </a:rPr>
                        </m:ctrlPr>
                      </m:sSubPr>
                      <m:e>
                        <m:r>
                          <a:rPr lang="en-US" altLang="ja-JP" sz="2400" i="1">
                            <a:latin typeface="Cambria Math" panose="02040503050406030204" pitchFamily="18" charset="0"/>
                          </a:rPr>
                          <m:t>𝐹</m:t>
                        </m:r>
                      </m:e>
                      <m:sub>
                        <m:r>
                          <a:rPr lang="en-US" altLang="ja-JP" sz="2400" i="1">
                            <a:latin typeface="Cambria Math" panose="02040503050406030204" pitchFamily="18" charset="0"/>
                          </a:rPr>
                          <m:t>𝑘</m:t>
                        </m:r>
                      </m:sub>
                    </m:sSub>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に変換する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spcBef>
                    <a:spcPts val="600"/>
                  </a:spcBef>
                  <a:buFont typeface="Arial" panose="020B0604020202020204" pitchFamily="34" charset="0"/>
                  <a:buChar char="•"/>
                </a:pP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a:rPr>
                          <m:t>𝑓</m:t>
                        </m:r>
                      </m:e>
                      <m:sub>
                        <m:r>
                          <a:rPr lang="en-US" altLang="ja-JP" sz="2400" i="1">
                            <a:latin typeface="Cambria Math" panose="02040503050406030204" pitchFamily="18" charset="0"/>
                          </a:rPr>
                          <m:t>𝑙</m:t>
                        </m:r>
                      </m:sub>
                    </m:sSub>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と</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𝐹</m:t>
                        </m:r>
                      </m:e>
                      <m:sub>
                        <m:r>
                          <a:rPr lang="en-US" altLang="ja-JP" sz="2400" i="1">
                            <a:latin typeface="Cambria Math" panose="02040503050406030204" pitchFamily="18" charset="0"/>
                          </a:rPr>
                          <m:t>𝑘</m:t>
                        </m:r>
                      </m:sub>
                    </m:sSub>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は複素数（</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ただし</a:t>
                </a:r>
                <a14:m>
                  <m:oMath xmlns:m="http://schemas.openxmlformats.org/officeDocument/2006/math">
                    <m:sSub>
                      <m:sSubPr>
                        <m:ctrlPr>
                          <a:rPr lang="en-US" altLang="ja-JP" sz="2400" b="1" i="1">
                            <a:latin typeface="Cambria Math" panose="02040503050406030204" pitchFamily="18" charset="0"/>
                          </a:rPr>
                        </m:ctrlPr>
                      </m:sSubPr>
                      <m:e>
                        <m:r>
                          <a:rPr lang="en-US" altLang="ja-JP" sz="2400" b="1" i="1" smtClean="0">
                            <a:latin typeface="Cambria Math" panose="02040503050406030204" pitchFamily="18" charset="0"/>
                          </a:rPr>
                          <m:t>𝒇</m:t>
                        </m:r>
                      </m:e>
                      <m:sub>
                        <m:r>
                          <a:rPr lang="en-US" altLang="ja-JP" sz="2400" b="1" i="1" smtClean="0">
                            <a:latin typeface="Cambria Math" panose="02040503050406030204" pitchFamily="18" charset="0"/>
                          </a:rPr>
                          <m:t>𝒍</m:t>
                        </m:r>
                      </m:sub>
                    </m:sSub>
                  </m:oMath>
                </a14:m>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は実数列のことが多い</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spcBef>
                    <a:spcPts val="600"/>
                  </a:spcBef>
                  <a:buFont typeface="Arial" panose="020B0604020202020204" pitchFamily="34" charset="0"/>
                  <a:buChar char="•"/>
                </a:pP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a:rPr>
                          <m:t>𝑓</m:t>
                        </m:r>
                      </m:e>
                      <m:sub>
                        <m:r>
                          <a:rPr lang="en-US" altLang="ja-JP" sz="2400" i="1">
                            <a:latin typeface="Cambria Math" panose="02040503050406030204" pitchFamily="18" charset="0"/>
                          </a:rPr>
                          <m:t>𝑙</m:t>
                        </m:r>
                      </m:sub>
                    </m:sSub>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が実数の場合</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a:rPr>
                          <m:t>𝐹</m:t>
                        </m:r>
                      </m:e>
                      <m:sub>
                        <m:r>
                          <a:rPr lang="en-US" altLang="ja-JP" sz="2400" i="1">
                            <a:latin typeface="Cambria Math"/>
                          </a:rPr>
                          <m:t>𝑘</m:t>
                        </m:r>
                      </m:sub>
                    </m:sSub>
                    <m:r>
                      <a:rPr lang="en-US" altLang="ja-JP" sz="2400" i="1">
                        <a:latin typeface="Cambria Math" panose="02040503050406030204" pitchFamily="18" charset="0"/>
                      </a:rPr>
                      <m:t>=</m:t>
                    </m:r>
                    <m:acc>
                      <m:accPr>
                        <m:chr m:val="̅"/>
                        <m:ctrlPr>
                          <a:rPr lang="en-US" altLang="ja-JP" sz="2400" i="1">
                            <a:latin typeface="Cambria Math" panose="02040503050406030204" pitchFamily="18" charset="0"/>
                          </a:rPr>
                        </m:ctrlPr>
                      </m:acc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𝐹</m:t>
                            </m:r>
                          </m:e>
                          <m:sub>
                            <m:r>
                              <a:rPr lang="en-US" altLang="ja-JP" sz="2400" i="1">
                                <a:latin typeface="Cambria Math" panose="02040503050406030204" pitchFamily="18" charset="0"/>
                              </a:rPr>
                              <m:t>−</m:t>
                            </m:r>
                            <m:r>
                              <a:rPr lang="en-US" altLang="ja-JP" sz="2400" i="1">
                                <a:latin typeface="Cambria Math" panose="02040503050406030204" pitchFamily="18" charset="0"/>
                              </a:rPr>
                              <m:t>𝑘</m:t>
                            </m:r>
                          </m:sub>
                        </m:sSub>
                      </m:e>
                    </m:acc>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が成り立つ（</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𝐹</m:t>
                        </m:r>
                      </m:e>
                      <m:sub>
                        <m:r>
                          <a:rPr lang="en-US" altLang="ja-JP" sz="2400" i="1">
                            <a:latin typeface="Cambria Math" panose="02040503050406030204" pitchFamily="18" charset="0"/>
                          </a:rPr>
                          <m:t>−</m:t>
                        </m:r>
                        <m:r>
                          <a:rPr lang="en-US" altLang="ja-JP" sz="2400" i="1">
                            <a:latin typeface="Cambria Math" panose="02040503050406030204" pitchFamily="18" charset="0"/>
                          </a:rPr>
                          <m:t>𝑘</m:t>
                        </m:r>
                      </m:sub>
                    </m:sSub>
                    <m:r>
                      <a:rPr lang="en-US" altLang="ja-JP" sz="2400" b="0" i="1" smtClean="0">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𝐹</m:t>
                        </m:r>
                      </m:e>
                      <m:sub>
                        <m:r>
                          <a:rPr lang="en-US" altLang="ja-JP" sz="2400" b="0" i="1" smtClean="0">
                            <a:latin typeface="Cambria Math" panose="02040503050406030204" pitchFamily="18" charset="0"/>
                          </a:rPr>
                          <m:t>𝑁</m:t>
                        </m:r>
                        <m:r>
                          <a:rPr lang="en-US" altLang="ja-JP" sz="2400" i="1">
                            <a:latin typeface="Cambria Math" panose="02040503050406030204" pitchFamily="18" charset="0"/>
                          </a:rPr>
                          <m:t>−</m:t>
                        </m:r>
                        <m:r>
                          <a:rPr lang="en-US" altLang="ja-JP" sz="2400" i="1">
                            <a:latin typeface="Cambria Math" panose="02040503050406030204" pitchFamily="18" charset="0"/>
                          </a:rPr>
                          <m:t>𝑘</m:t>
                        </m:r>
                      </m:sub>
                    </m:sSub>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136" name="テキスト ボックス 135"/>
              <p:cNvSpPr txBox="1">
                <a:spLocks noRot="1" noChangeAspect="1" noMove="1" noResize="1" noEditPoints="1" noAdjustHandles="1" noChangeArrowheads="1" noChangeShapeType="1" noTextEdit="1"/>
              </p:cNvSpPr>
              <p:nvPr/>
            </p:nvSpPr>
            <p:spPr>
              <a:xfrm>
                <a:off x="935933" y="4980478"/>
                <a:ext cx="7486024" cy="1354217"/>
              </a:xfrm>
              <a:prstGeom prst="rect">
                <a:avLst/>
              </a:prstGeom>
              <a:blipFill rotWithShape="0">
                <a:blip r:embed="rId8"/>
                <a:stretch>
                  <a:fillRect l="-1140" t="-3604" r="-244" b="-1036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202584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a:t>線形フィルタの例</a:t>
            </a:r>
          </a:p>
        </p:txBody>
      </p:sp>
      <p:pic>
        <p:nvPicPr>
          <p:cNvPr id="4" name="Picture 4" descr="C:\Users\takashi\Desktop\講義_北大\2013後期\sample1Small.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248" y="2244503"/>
            <a:ext cx="3083560" cy="2660325"/>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p:cNvSpPr txBox="1">
            <a:spLocks/>
          </p:cNvSpPr>
          <p:nvPr/>
        </p:nvSpPr>
        <p:spPr>
          <a:xfrm>
            <a:off x="5682025" y="5022569"/>
            <a:ext cx="1388110" cy="579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ぼかす</a:t>
            </a:r>
          </a:p>
        </p:txBody>
      </p:sp>
      <p:grpSp>
        <p:nvGrpSpPr>
          <p:cNvPr id="6" name="グループ化 5"/>
          <p:cNvGrpSpPr/>
          <p:nvPr/>
        </p:nvGrpSpPr>
        <p:grpSpPr>
          <a:xfrm>
            <a:off x="4522918" y="2054107"/>
            <a:ext cx="6972408" cy="2951722"/>
            <a:chOff x="3614975" y="840007"/>
            <a:chExt cx="5786294" cy="2449589"/>
          </a:xfrm>
        </p:grpSpPr>
        <p:pic>
          <p:nvPicPr>
            <p:cNvPr id="7" name="Picture 3" descr="C:\Users\takashi\Desktop\smooth5.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4975" y="840007"/>
              <a:ext cx="2841525" cy="24495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takashi\Desktop\sen.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1385" y="840007"/>
              <a:ext cx="2829884" cy="2439555"/>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タイトル 1"/>
          <p:cNvSpPr txBox="1">
            <a:spLocks/>
          </p:cNvSpPr>
          <p:nvPr/>
        </p:nvSpPr>
        <p:spPr>
          <a:xfrm>
            <a:off x="9076154" y="5022569"/>
            <a:ext cx="1359535" cy="579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先鋭化</a:t>
            </a:r>
          </a:p>
        </p:txBody>
      </p:sp>
    </p:spTree>
    <p:extLst>
      <p:ext uri="{BB962C8B-B14F-4D97-AF65-F5344CB8AC3E}">
        <p14:creationId xmlns:p14="http://schemas.microsoft.com/office/powerpoint/2010/main" val="28144019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まとめ</a:t>
            </a:r>
            <a:r>
              <a:rPr kumimoji="1" lang="en-US" altLang="ja-JP" dirty="0"/>
              <a:t>: </a:t>
            </a:r>
            <a:r>
              <a:rPr kumimoji="1" lang="ja-JP" altLang="en-US" dirty="0"/>
              <a:t>離散フーリエ変換</a:t>
            </a:r>
          </a:p>
        </p:txBody>
      </p:sp>
      <p:sp>
        <p:nvSpPr>
          <p:cNvPr id="4" name="スライド番号プレースホルダー 3"/>
          <p:cNvSpPr>
            <a:spLocks noGrp="1"/>
          </p:cNvSpPr>
          <p:nvPr>
            <p:ph type="sldNum" sz="quarter" idx="12"/>
          </p:nvPr>
        </p:nvSpPr>
        <p:spPr/>
        <p:txBody>
          <a:bodyPr/>
          <a:lstStyle/>
          <a:p>
            <a:fld id="{F35DE295-420C-4265-BE54-AE59FA4027A6}" type="slidenum">
              <a:rPr lang="ja-JP" altLang="en-US" smtClean="0"/>
              <a:pPr/>
              <a:t>60</a:t>
            </a:fld>
            <a:endParaRPr lang="ja-JP" altLang="en-US"/>
          </a:p>
        </p:txBody>
      </p:sp>
      <p:sp>
        <p:nvSpPr>
          <p:cNvPr id="5" name="正方形/長方形 4"/>
          <p:cNvSpPr/>
          <p:nvPr/>
        </p:nvSpPr>
        <p:spPr>
          <a:xfrm>
            <a:off x="1516105" y="6267569"/>
            <a:ext cx="184731" cy="369332"/>
          </a:xfrm>
          <a:prstGeom prst="rect">
            <a:avLst/>
          </a:prstGeom>
        </p:spPr>
        <p:txBody>
          <a:bodyPr wrap="none">
            <a:spAutoFit/>
          </a:bodyPr>
          <a:lstStyle/>
          <a:p>
            <a:endParaRPr lang="ja-JP" altLang="en-US" dirty="0"/>
          </a:p>
        </p:txBody>
      </p:sp>
      <p:sp>
        <p:nvSpPr>
          <p:cNvPr id="6" name="角丸四角形 5"/>
          <p:cNvSpPr/>
          <p:nvPr/>
        </p:nvSpPr>
        <p:spPr>
          <a:xfrm>
            <a:off x="733795" y="1140739"/>
            <a:ext cx="10819576" cy="1335761"/>
          </a:xfrm>
          <a:prstGeom prst="roundRect">
            <a:avLst>
              <a:gd name="adj" fmla="val 9418"/>
            </a:avLst>
          </a:prstGeom>
          <a:solidFill>
            <a:schemeClr val="accent4">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7" name="正方形/長方形 6"/>
              <p:cNvSpPr/>
              <p:nvPr/>
            </p:nvSpPr>
            <p:spPr>
              <a:xfrm>
                <a:off x="7570174" y="1098007"/>
                <a:ext cx="2916696" cy="1304268"/>
              </a:xfrm>
              <a:prstGeom prst="rect">
                <a:avLst/>
              </a:prstGeom>
            </p:spPr>
            <p:txBody>
              <a:bodyPr wrap="none">
                <a:spAutoFit/>
              </a:bodyPr>
              <a:lstStyle/>
              <a:p>
                <a:pPr marL="17100">
                  <a:spcBef>
                    <a:spcPts val="1200"/>
                  </a:spcBef>
                </a:pPr>
                <a14:m>
                  <m:oMathPara xmlns:m="http://schemas.openxmlformats.org/officeDocument/2006/math">
                    <m:oMathParaPr>
                      <m:jc m:val="centerGroup"/>
                    </m:oMathParaPr>
                    <m:oMath xmlns:m="http://schemas.openxmlformats.org/officeDocument/2006/math">
                      <m:sSub>
                        <m:sSubPr>
                          <m:ctrlPr>
                            <a:rPr lang="en-US" altLang="ja-JP" sz="2800" i="1" smtClean="0">
                              <a:latin typeface="Cambria Math" panose="02040503050406030204" pitchFamily="18" charset="0"/>
                            </a:rPr>
                          </m:ctrlPr>
                        </m:sSubPr>
                        <m:e>
                          <m:r>
                            <a:rPr lang="en-US" altLang="ja-JP" sz="2800" i="1">
                              <a:latin typeface="Cambria Math"/>
                            </a:rPr>
                            <m:t>𝑓</m:t>
                          </m:r>
                        </m:e>
                        <m:sub>
                          <m:r>
                            <a:rPr lang="en-US" altLang="ja-JP" sz="2800" b="0" i="1" smtClean="0">
                              <a:latin typeface="Cambria Math"/>
                            </a:rPr>
                            <m:t>𝑙</m:t>
                          </m:r>
                        </m:sub>
                      </m:sSub>
                      <m:r>
                        <a:rPr lang="en-US" altLang="ja-JP" sz="2800" i="1">
                          <a:latin typeface="Cambria Math"/>
                        </a:rPr>
                        <m:t>=</m:t>
                      </m:r>
                      <m:nary>
                        <m:naryPr>
                          <m:chr m:val="∑"/>
                          <m:ctrlPr>
                            <a:rPr lang="en-US" altLang="ja-JP" sz="2800" i="1" smtClean="0">
                              <a:latin typeface="Cambria Math" panose="02040503050406030204" pitchFamily="18" charset="0"/>
                            </a:rPr>
                          </m:ctrlPr>
                        </m:naryPr>
                        <m:sub>
                          <m:r>
                            <m:rPr>
                              <m:brk m:alnAt="23"/>
                            </m:rPr>
                            <a:rPr lang="en-US" altLang="ja-JP" sz="2800" b="0" i="1" smtClean="0">
                              <a:latin typeface="Cambria Math"/>
                            </a:rPr>
                            <m:t>𝑘</m:t>
                          </m:r>
                          <m:r>
                            <a:rPr lang="en-US" altLang="ja-JP" sz="2800" b="0" i="1" smtClean="0">
                              <a:latin typeface="Cambria Math"/>
                            </a:rPr>
                            <m:t>=0</m:t>
                          </m:r>
                        </m:sub>
                        <m:sup>
                          <m:r>
                            <a:rPr lang="en-US" altLang="ja-JP" sz="2800" b="0" i="1" smtClean="0">
                              <a:latin typeface="Cambria Math"/>
                              <a:ea typeface="Cambria Math"/>
                            </a:rPr>
                            <m:t>𝑁</m:t>
                          </m:r>
                          <m:r>
                            <a:rPr lang="en-US" altLang="ja-JP" sz="2800" b="0" i="1" smtClean="0">
                              <a:latin typeface="Cambria Math"/>
                              <a:ea typeface="Cambria Math"/>
                            </a:rPr>
                            <m:t>−1</m:t>
                          </m:r>
                        </m:sup>
                        <m:e>
                          <m:sSub>
                            <m:sSubPr>
                              <m:ctrlPr>
                                <a:rPr lang="en-US" altLang="ja-JP" sz="2800" b="0" i="1" smtClean="0">
                                  <a:latin typeface="Cambria Math" panose="02040503050406030204" pitchFamily="18" charset="0"/>
                                </a:rPr>
                              </m:ctrlPr>
                            </m:sSubPr>
                            <m:e>
                              <m:r>
                                <a:rPr lang="en-US" altLang="ja-JP" sz="2800" b="0" i="1" smtClean="0">
                                  <a:latin typeface="Cambria Math"/>
                                </a:rPr>
                                <m:t>𝐹</m:t>
                              </m:r>
                            </m:e>
                            <m:sub>
                              <m:r>
                                <a:rPr lang="en-US" altLang="ja-JP" sz="2800" b="0" i="1" smtClean="0">
                                  <a:latin typeface="Cambria Math"/>
                                </a:rPr>
                                <m:t>𝑘</m:t>
                              </m:r>
                            </m:sub>
                          </m:sSub>
                          <m:sSup>
                            <m:sSupPr>
                              <m:ctrlPr>
                                <a:rPr lang="en-US" altLang="ja-JP" sz="2800" b="0" i="1" smtClean="0">
                                  <a:latin typeface="Cambria Math" panose="02040503050406030204" pitchFamily="18" charset="0"/>
                                </a:rPr>
                              </m:ctrlPr>
                            </m:sSupPr>
                            <m:e>
                              <m:r>
                                <a:rPr lang="en-US" altLang="ja-JP" sz="2800" b="0" i="1" smtClean="0">
                                  <a:latin typeface="Cambria Math"/>
                                </a:rPr>
                                <m:t>𝑒</m:t>
                              </m:r>
                            </m:e>
                            <m:sup>
                              <m:r>
                                <a:rPr lang="en-US" altLang="ja-JP" sz="2800" b="0" i="1" smtClean="0">
                                  <a:latin typeface="Cambria Math" panose="02040503050406030204" pitchFamily="18" charset="0"/>
                                </a:rPr>
                                <m:t>𝑖</m:t>
                              </m:r>
                              <m:f>
                                <m:fPr>
                                  <m:ctrlPr>
                                    <a:rPr lang="en-US" altLang="ja-JP" sz="2800" i="1">
                                      <a:latin typeface="Cambria Math" panose="02040503050406030204" pitchFamily="18" charset="0"/>
                                    </a:rPr>
                                  </m:ctrlPr>
                                </m:fPr>
                                <m:num>
                                  <m:r>
                                    <a:rPr lang="en-US" altLang="ja-JP" sz="2800" i="1">
                                      <a:latin typeface="Cambria Math"/>
                                    </a:rPr>
                                    <m:t>2</m:t>
                                  </m:r>
                                  <m:r>
                                    <a:rPr lang="en-US" altLang="ja-JP" sz="2800" i="1">
                                      <a:latin typeface="Cambria Math"/>
                                    </a:rPr>
                                    <m:t>𝜋</m:t>
                                  </m:r>
                                  <m:r>
                                    <a:rPr lang="en-US" altLang="ja-JP" sz="2800" i="1">
                                      <a:latin typeface="Cambria Math"/>
                                    </a:rPr>
                                    <m:t>𝑘𝑙</m:t>
                                  </m:r>
                                </m:num>
                                <m:den>
                                  <m:r>
                                    <a:rPr lang="en-US" altLang="ja-JP" sz="2800" i="1">
                                      <a:latin typeface="Cambria Math" panose="02040503050406030204" pitchFamily="18" charset="0"/>
                                    </a:rPr>
                                    <m:t>𝑁</m:t>
                                  </m:r>
                                </m:den>
                              </m:f>
                            </m:sup>
                          </m:sSup>
                        </m:e>
                      </m:nary>
                    </m:oMath>
                  </m:oMathPara>
                </a14:m>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7" name="正方形/長方形 6"/>
              <p:cNvSpPr>
                <a:spLocks noRot="1" noChangeAspect="1" noMove="1" noResize="1" noEditPoints="1" noAdjustHandles="1" noChangeArrowheads="1" noChangeShapeType="1" noTextEdit="1"/>
              </p:cNvSpPr>
              <p:nvPr/>
            </p:nvSpPr>
            <p:spPr>
              <a:xfrm>
                <a:off x="7570174" y="1098007"/>
                <a:ext cx="2916696" cy="1304268"/>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p:cNvSpPr/>
              <p:nvPr/>
            </p:nvSpPr>
            <p:spPr>
              <a:xfrm>
                <a:off x="1730226" y="1098007"/>
                <a:ext cx="3438955" cy="1304268"/>
              </a:xfrm>
              <a:prstGeom prst="rect">
                <a:avLst/>
              </a:prstGeom>
            </p:spPr>
            <p:txBody>
              <a:bodyPr wrap="none">
                <a:spAutoFit/>
              </a:bodyPr>
              <a:lstStyle/>
              <a:p>
                <a:pPr marL="17100">
                  <a:spcBef>
                    <a:spcPts val="1200"/>
                  </a:spcBef>
                </a:pPr>
                <a14:m>
                  <m:oMathPara xmlns:m="http://schemas.openxmlformats.org/officeDocument/2006/math">
                    <m:oMathParaPr>
                      <m:jc m:val="centerGroup"/>
                    </m:oMathParaPr>
                    <m:oMath xmlns:m="http://schemas.openxmlformats.org/officeDocument/2006/math">
                      <m:sSub>
                        <m:sSubPr>
                          <m:ctrlPr>
                            <a:rPr lang="en-US" altLang="ja-JP" sz="2800" i="1" smtClean="0">
                              <a:latin typeface="Cambria Math" panose="02040503050406030204" pitchFamily="18" charset="0"/>
                            </a:rPr>
                          </m:ctrlPr>
                        </m:sSubPr>
                        <m:e>
                          <m:r>
                            <a:rPr lang="en-US" altLang="ja-JP" sz="2800" b="0" i="1" smtClean="0">
                              <a:latin typeface="Cambria Math"/>
                            </a:rPr>
                            <m:t>𝐹</m:t>
                          </m:r>
                        </m:e>
                        <m:sub>
                          <m:r>
                            <a:rPr lang="en-US" altLang="ja-JP" sz="2800" b="0" i="1" smtClean="0">
                              <a:latin typeface="Cambria Math"/>
                            </a:rPr>
                            <m:t>𝑘</m:t>
                          </m:r>
                        </m:sub>
                      </m:sSub>
                      <m:r>
                        <a:rPr lang="en-US" altLang="ja-JP" sz="2800" i="1">
                          <a:latin typeface="Cambria Math"/>
                        </a:rPr>
                        <m:t>=</m:t>
                      </m:r>
                      <m:f>
                        <m:fPr>
                          <m:ctrlPr>
                            <a:rPr lang="en-US" altLang="ja-JP" sz="2800" b="0" i="1" smtClean="0">
                              <a:latin typeface="Cambria Math" panose="02040503050406030204" pitchFamily="18" charset="0"/>
                            </a:rPr>
                          </m:ctrlPr>
                        </m:fPr>
                        <m:num>
                          <m:r>
                            <a:rPr lang="en-US" altLang="ja-JP" sz="2800" b="0" i="1" smtClean="0">
                              <a:latin typeface="Cambria Math"/>
                            </a:rPr>
                            <m:t>1</m:t>
                          </m:r>
                        </m:num>
                        <m:den>
                          <m:r>
                            <a:rPr lang="en-US" altLang="ja-JP" sz="2800" b="0" i="1" smtClean="0">
                              <a:latin typeface="Cambria Math"/>
                            </a:rPr>
                            <m:t>𝑁</m:t>
                          </m:r>
                        </m:den>
                      </m:f>
                      <m:nary>
                        <m:naryPr>
                          <m:chr m:val="∑"/>
                          <m:ctrlPr>
                            <a:rPr lang="en-US" altLang="ja-JP" sz="2800" i="1" smtClean="0">
                              <a:latin typeface="Cambria Math" panose="02040503050406030204" pitchFamily="18" charset="0"/>
                            </a:rPr>
                          </m:ctrlPr>
                        </m:naryPr>
                        <m:sub>
                          <m:r>
                            <m:rPr>
                              <m:brk m:alnAt="23"/>
                            </m:rPr>
                            <a:rPr lang="en-US" altLang="ja-JP" sz="2800" b="0" i="1" smtClean="0">
                              <a:latin typeface="Cambria Math"/>
                            </a:rPr>
                            <m:t>𝑙</m:t>
                          </m:r>
                          <m:r>
                            <a:rPr lang="en-US" altLang="ja-JP" sz="2800" b="0" i="1" smtClean="0">
                              <a:latin typeface="Cambria Math"/>
                            </a:rPr>
                            <m:t>=0</m:t>
                          </m:r>
                        </m:sub>
                        <m:sup>
                          <m:r>
                            <a:rPr lang="en-US" altLang="ja-JP" sz="2800" b="0" i="1" smtClean="0">
                              <a:latin typeface="Cambria Math"/>
                              <a:ea typeface="Cambria Math"/>
                            </a:rPr>
                            <m:t>𝑁</m:t>
                          </m:r>
                          <m:r>
                            <a:rPr lang="en-US" altLang="ja-JP" sz="2800" b="0" i="1" smtClean="0">
                              <a:latin typeface="Cambria Math"/>
                              <a:ea typeface="Cambria Math"/>
                            </a:rPr>
                            <m:t>−1</m:t>
                          </m:r>
                        </m:sup>
                        <m:e>
                          <m:sSub>
                            <m:sSubPr>
                              <m:ctrlPr>
                                <a:rPr lang="en-US" altLang="ja-JP" sz="2800" b="0" i="1" smtClean="0">
                                  <a:latin typeface="Cambria Math" panose="02040503050406030204" pitchFamily="18" charset="0"/>
                                </a:rPr>
                              </m:ctrlPr>
                            </m:sSubPr>
                            <m:e>
                              <m:r>
                                <a:rPr lang="en-US" altLang="ja-JP" sz="2800" b="0" i="1" smtClean="0">
                                  <a:latin typeface="Cambria Math"/>
                                </a:rPr>
                                <m:t>𝑓</m:t>
                              </m:r>
                            </m:e>
                            <m:sub>
                              <m:r>
                                <a:rPr lang="en-US" altLang="ja-JP" sz="2800" b="0" i="1" smtClean="0">
                                  <a:latin typeface="Cambria Math"/>
                                </a:rPr>
                                <m:t>𝑙</m:t>
                              </m:r>
                            </m:sub>
                          </m:sSub>
                          <m:sSup>
                            <m:sSupPr>
                              <m:ctrlPr>
                                <a:rPr lang="en-US" altLang="ja-JP" sz="2800" b="0" i="1" smtClean="0">
                                  <a:latin typeface="Cambria Math" panose="02040503050406030204" pitchFamily="18" charset="0"/>
                                </a:rPr>
                              </m:ctrlPr>
                            </m:sSupPr>
                            <m:e>
                              <m:r>
                                <a:rPr lang="en-US" altLang="ja-JP" sz="2800" b="0" i="1" smtClean="0">
                                  <a:latin typeface="Cambria Math"/>
                                </a:rPr>
                                <m:t>𝑒</m:t>
                              </m:r>
                            </m:e>
                            <m:sup>
                              <m:r>
                                <a:rPr lang="en-US" altLang="ja-JP" sz="2800" b="0" i="1" smtClean="0">
                                  <a:latin typeface="Cambria Math" panose="02040503050406030204" pitchFamily="18" charset="0"/>
                                </a:rPr>
                                <m:t>−</m:t>
                              </m:r>
                              <m:r>
                                <a:rPr lang="en-US" altLang="ja-JP" sz="2800" b="0" i="1" smtClean="0">
                                  <a:latin typeface="Cambria Math" panose="02040503050406030204" pitchFamily="18" charset="0"/>
                                </a:rPr>
                                <m:t>𝑖</m:t>
                              </m:r>
                              <m:f>
                                <m:fPr>
                                  <m:ctrlPr>
                                    <a:rPr lang="en-US" altLang="ja-JP" sz="2800" i="1">
                                      <a:latin typeface="Cambria Math" panose="02040503050406030204" pitchFamily="18" charset="0"/>
                                    </a:rPr>
                                  </m:ctrlPr>
                                </m:fPr>
                                <m:num>
                                  <m:r>
                                    <a:rPr lang="en-US" altLang="ja-JP" sz="2800" i="1">
                                      <a:latin typeface="Cambria Math"/>
                                    </a:rPr>
                                    <m:t>2</m:t>
                                  </m:r>
                                  <m:r>
                                    <a:rPr lang="en-US" altLang="ja-JP" sz="2800" i="1">
                                      <a:latin typeface="Cambria Math"/>
                                    </a:rPr>
                                    <m:t>𝜋</m:t>
                                  </m:r>
                                  <m:r>
                                    <a:rPr lang="en-US" altLang="ja-JP" sz="2800" i="1">
                                      <a:latin typeface="Cambria Math"/>
                                    </a:rPr>
                                    <m:t>𝑘𝑙</m:t>
                                  </m:r>
                                </m:num>
                                <m:den>
                                  <m:r>
                                    <a:rPr lang="en-US" altLang="ja-JP" sz="2800" i="1">
                                      <a:latin typeface="Cambria Math" panose="02040503050406030204" pitchFamily="18" charset="0"/>
                                    </a:rPr>
                                    <m:t>𝑁</m:t>
                                  </m:r>
                                </m:den>
                              </m:f>
                            </m:sup>
                          </m:sSup>
                        </m:e>
                      </m:nary>
                    </m:oMath>
                  </m:oMathPara>
                </a14:m>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8" name="正方形/長方形 7"/>
              <p:cNvSpPr>
                <a:spLocks noRot="1" noChangeAspect="1" noMove="1" noResize="1" noEditPoints="1" noAdjustHandles="1" noChangeArrowheads="1" noChangeShapeType="1" noTextEdit="1"/>
              </p:cNvSpPr>
              <p:nvPr/>
            </p:nvSpPr>
            <p:spPr>
              <a:xfrm>
                <a:off x="1730226" y="1098007"/>
                <a:ext cx="3438955" cy="1304268"/>
              </a:xfrm>
              <a:prstGeom prst="rect">
                <a:avLst/>
              </a:prstGeom>
              <a:blipFill rotWithShape="0">
                <a:blip r:embed="rId3"/>
                <a:stretch>
                  <a:fillRect/>
                </a:stretch>
              </a:blipFill>
            </p:spPr>
            <p:txBody>
              <a:bodyPr/>
              <a:lstStyle/>
              <a:p>
                <a:r>
                  <a:rPr lang="ja-JP" altLang="en-US">
                    <a:noFill/>
                  </a:rPr>
                  <a:t> </a:t>
                </a:r>
              </a:p>
            </p:txBody>
          </p:sp>
        </mc:Fallback>
      </mc:AlternateContent>
      <p:grpSp>
        <p:nvGrpSpPr>
          <p:cNvPr id="9" name="グループ化 8"/>
          <p:cNvGrpSpPr/>
          <p:nvPr/>
        </p:nvGrpSpPr>
        <p:grpSpPr>
          <a:xfrm>
            <a:off x="641160" y="2817885"/>
            <a:ext cx="5080464" cy="1759407"/>
            <a:chOff x="114110" y="2817885"/>
            <a:chExt cx="5080464" cy="1759407"/>
          </a:xfrm>
        </p:grpSpPr>
        <p:grpSp>
          <p:nvGrpSpPr>
            <p:cNvPr id="10" name="グループ化 9"/>
            <p:cNvGrpSpPr/>
            <p:nvPr/>
          </p:nvGrpSpPr>
          <p:grpSpPr>
            <a:xfrm>
              <a:off x="379200" y="3412879"/>
              <a:ext cx="1503576" cy="947896"/>
              <a:chOff x="1344399" y="4047879"/>
              <a:chExt cx="2568656" cy="947896"/>
            </a:xfrm>
            <a:solidFill>
              <a:schemeClr val="accent1">
                <a:lumMod val="20000"/>
                <a:lumOff val="80000"/>
              </a:schemeClr>
            </a:solidFill>
          </p:grpSpPr>
          <p:sp>
            <p:nvSpPr>
              <p:cNvPr id="51" name="正方形/長方形 50"/>
              <p:cNvSpPr/>
              <p:nvPr/>
            </p:nvSpPr>
            <p:spPr>
              <a:xfrm>
                <a:off x="1898732" y="4438651"/>
                <a:ext cx="183407" cy="55712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2" name="正方形/長方形 51"/>
              <p:cNvSpPr/>
              <p:nvPr/>
            </p:nvSpPr>
            <p:spPr>
              <a:xfrm>
                <a:off x="1344399" y="4933299"/>
                <a:ext cx="183407" cy="6247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3" name="正方形/長方形 52"/>
              <p:cNvSpPr/>
              <p:nvPr/>
            </p:nvSpPr>
            <p:spPr>
              <a:xfrm>
                <a:off x="1532548" y="4835526"/>
                <a:ext cx="183407" cy="16024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4" name="正方形/長方形 53"/>
              <p:cNvSpPr/>
              <p:nvPr/>
            </p:nvSpPr>
            <p:spPr>
              <a:xfrm>
                <a:off x="1715641" y="4708525"/>
                <a:ext cx="183407" cy="28724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5" name="正方形/長方形 54"/>
              <p:cNvSpPr/>
              <p:nvPr/>
            </p:nvSpPr>
            <p:spPr>
              <a:xfrm>
                <a:off x="2081824" y="4591050"/>
                <a:ext cx="183407" cy="40472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 name="正方形/長方形 55"/>
              <p:cNvSpPr/>
              <p:nvPr/>
            </p:nvSpPr>
            <p:spPr>
              <a:xfrm>
                <a:off x="2264916" y="4171752"/>
                <a:ext cx="183407" cy="824022"/>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7" name="正方形/長方形 56"/>
              <p:cNvSpPr/>
              <p:nvPr/>
            </p:nvSpPr>
            <p:spPr>
              <a:xfrm>
                <a:off x="2448008" y="4047879"/>
                <a:ext cx="183407" cy="947895"/>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8" name="正方形/長方形 57"/>
              <p:cNvSpPr/>
              <p:nvPr/>
            </p:nvSpPr>
            <p:spPr>
              <a:xfrm>
                <a:off x="3180376" y="4305299"/>
                <a:ext cx="183407" cy="690473"/>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9" name="正方形/長方形 58"/>
              <p:cNvSpPr/>
              <p:nvPr/>
            </p:nvSpPr>
            <p:spPr>
              <a:xfrm>
                <a:off x="2631100" y="4273550"/>
                <a:ext cx="183407" cy="72222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0" name="正方形/長方形 59"/>
              <p:cNvSpPr/>
              <p:nvPr/>
            </p:nvSpPr>
            <p:spPr>
              <a:xfrm>
                <a:off x="2814191" y="4498975"/>
                <a:ext cx="183407" cy="49679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1" name="正方形/長方形 60"/>
              <p:cNvSpPr/>
              <p:nvPr/>
            </p:nvSpPr>
            <p:spPr>
              <a:xfrm>
                <a:off x="2997284" y="4171752"/>
                <a:ext cx="183407" cy="824022"/>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2" name="正方形/長方形 61"/>
              <p:cNvSpPr/>
              <p:nvPr/>
            </p:nvSpPr>
            <p:spPr>
              <a:xfrm>
                <a:off x="3363469" y="4686300"/>
                <a:ext cx="183407" cy="30947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3" name="正方形/長方形 62"/>
              <p:cNvSpPr/>
              <p:nvPr/>
            </p:nvSpPr>
            <p:spPr>
              <a:xfrm>
                <a:off x="3546560" y="4500283"/>
                <a:ext cx="183407" cy="495491"/>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4" name="正方形/長方形 63"/>
              <p:cNvSpPr/>
              <p:nvPr/>
            </p:nvSpPr>
            <p:spPr>
              <a:xfrm>
                <a:off x="3729648" y="4748027"/>
                <a:ext cx="183407" cy="247746"/>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1" name="グループ化 10"/>
            <p:cNvGrpSpPr/>
            <p:nvPr/>
          </p:nvGrpSpPr>
          <p:grpSpPr>
            <a:xfrm>
              <a:off x="3408150" y="3412879"/>
              <a:ext cx="1503576" cy="947896"/>
              <a:chOff x="1344399" y="4047879"/>
              <a:chExt cx="2568656" cy="947896"/>
            </a:xfrm>
            <a:solidFill>
              <a:schemeClr val="accent1">
                <a:lumMod val="20000"/>
                <a:lumOff val="80000"/>
              </a:schemeClr>
            </a:solidFill>
          </p:grpSpPr>
          <p:sp>
            <p:nvSpPr>
              <p:cNvPr id="37" name="正方形/長方形 36"/>
              <p:cNvSpPr/>
              <p:nvPr/>
            </p:nvSpPr>
            <p:spPr>
              <a:xfrm>
                <a:off x="1898732" y="4438651"/>
                <a:ext cx="183407" cy="55712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正方形/長方形 37"/>
              <p:cNvSpPr/>
              <p:nvPr/>
            </p:nvSpPr>
            <p:spPr>
              <a:xfrm>
                <a:off x="1344399" y="4933299"/>
                <a:ext cx="183407" cy="6247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 name="正方形/長方形 38"/>
              <p:cNvSpPr/>
              <p:nvPr/>
            </p:nvSpPr>
            <p:spPr>
              <a:xfrm>
                <a:off x="1532548" y="4835526"/>
                <a:ext cx="183407" cy="16024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正方形/長方形 39"/>
              <p:cNvSpPr/>
              <p:nvPr/>
            </p:nvSpPr>
            <p:spPr>
              <a:xfrm>
                <a:off x="1715641" y="4708525"/>
                <a:ext cx="183407" cy="28724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 name="正方形/長方形 40"/>
              <p:cNvSpPr/>
              <p:nvPr/>
            </p:nvSpPr>
            <p:spPr>
              <a:xfrm>
                <a:off x="2081824" y="4591050"/>
                <a:ext cx="183407" cy="40472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 name="正方形/長方形 41"/>
              <p:cNvSpPr/>
              <p:nvPr/>
            </p:nvSpPr>
            <p:spPr>
              <a:xfrm>
                <a:off x="2264916" y="4171752"/>
                <a:ext cx="183407" cy="824022"/>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3" name="正方形/長方形 42"/>
              <p:cNvSpPr/>
              <p:nvPr/>
            </p:nvSpPr>
            <p:spPr>
              <a:xfrm>
                <a:off x="2448008" y="4047879"/>
                <a:ext cx="183407" cy="947895"/>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4" name="正方形/長方形 43"/>
              <p:cNvSpPr/>
              <p:nvPr/>
            </p:nvSpPr>
            <p:spPr>
              <a:xfrm>
                <a:off x="3180376" y="4305299"/>
                <a:ext cx="183407" cy="690473"/>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 name="正方形/長方形 44"/>
              <p:cNvSpPr/>
              <p:nvPr/>
            </p:nvSpPr>
            <p:spPr>
              <a:xfrm>
                <a:off x="2631100" y="4273550"/>
                <a:ext cx="183407" cy="72222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6" name="正方形/長方形 45"/>
              <p:cNvSpPr/>
              <p:nvPr/>
            </p:nvSpPr>
            <p:spPr>
              <a:xfrm>
                <a:off x="2814191" y="4498975"/>
                <a:ext cx="183407" cy="49679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7" name="正方形/長方形 46"/>
              <p:cNvSpPr/>
              <p:nvPr/>
            </p:nvSpPr>
            <p:spPr>
              <a:xfrm>
                <a:off x="2997284" y="4171752"/>
                <a:ext cx="183407" cy="824022"/>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8" name="正方形/長方形 47"/>
              <p:cNvSpPr/>
              <p:nvPr/>
            </p:nvSpPr>
            <p:spPr>
              <a:xfrm>
                <a:off x="3363469" y="4686300"/>
                <a:ext cx="183407" cy="30947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9" name="正方形/長方形 48"/>
              <p:cNvSpPr/>
              <p:nvPr/>
            </p:nvSpPr>
            <p:spPr>
              <a:xfrm>
                <a:off x="3546560" y="4500283"/>
                <a:ext cx="183407" cy="495491"/>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0" name="正方形/長方形 49"/>
              <p:cNvSpPr/>
              <p:nvPr/>
            </p:nvSpPr>
            <p:spPr>
              <a:xfrm>
                <a:off x="3729648" y="4748027"/>
                <a:ext cx="183407" cy="247746"/>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2" name="グループ化 11"/>
            <p:cNvGrpSpPr/>
            <p:nvPr/>
          </p:nvGrpSpPr>
          <p:grpSpPr>
            <a:xfrm>
              <a:off x="1896850" y="3412879"/>
              <a:ext cx="1503576" cy="947896"/>
              <a:chOff x="1344399" y="4047879"/>
              <a:chExt cx="2568656" cy="947896"/>
            </a:xfrm>
            <a:solidFill>
              <a:schemeClr val="accent1">
                <a:lumMod val="75000"/>
              </a:schemeClr>
            </a:solidFill>
          </p:grpSpPr>
          <p:sp>
            <p:nvSpPr>
              <p:cNvPr id="23" name="正方形/長方形 22"/>
              <p:cNvSpPr/>
              <p:nvPr/>
            </p:nvSpPr>
            <p:spPr>
              <a:xfrm>
                <a:off x="1898732" y="4438651"/>
                <a:ext cx="183407" cy="55712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正方形/長方形 23"/>
              <p:cNvSpPr/>
              <p:nvPr/>
            </p:nvSpPr>
            <p:spPr>
              <a:xfrm>
                <a:off x="1344399" y="4933299"/>
                <a:ext cx="183407" cy="6247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正方形/長方形 24"/>
              <p:cNvSpPr/>
              <p:nvPr/>
            </p:nvSpPr>
            <p:spPr>
              <a:xfrm>
                <a:off x="1532548" y="4835526"/>
                <a:ext cx="183407" cy="16024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正方形/長方形 25"/>
              <p:cNvSpPr/>
              <p:nvPr/>
            </p:nvSpPr>
            <p:spPr>
              <a:xfrm>
                <a:off x="1715641" y="4708525"/>
                <a:ext cx="183407" cy="28724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 name="正方形/長方形 26"/>
              <p:cNvSpPr/>
              <p:nvPr/>
            </p:nvSpPr>
            <p:spPr>
              <a:xfrm>
                <a:off x="2081824" y="4591050"/>
                <a:ext cx="183407" cy="40472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正方形/長方形 27"/>
              <p:cNvSpPr/>
              <p:nvPr/>
            </p:nvSpPr>
            <p:spPr>
              <a:xfrm>
                <a:off x="2264916" y="4171752"/>
                <a:ext cx="183407" cy="824022"/>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正方形/長方形 28"/>
              <p:cNvSpPr/>
              <p:nvPr/>
            </p:nvSpPr>
            <p:spPr>
              <a:xfrm>
                <a:off x="2448008" y="4047879"/>
                <a:ext cx="183407" cy="947895"/>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正方形/長方形 29"/>
              <p:cNvSpPr/>
              <p:nvPr/>
            </p:nvSpPr>
            <p:spPr>
              <a:xfrm>
                <a:off x="3180376" y="4305299"/>
                <a:ext cx="183407" cy="690473"/>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 name="正方形/長方形 30"/>
              <p:cNvSpPr/>
              <p:nvPr/>
            </p:nvSpPr>
            <p:spPr>
              <a:xfrm>
                <a:off x="2631100" y="4273550"/>
                <a:ext cx="183407" cy="72222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正方形/長方形 31"/>
              <p:cNvSpPr/>
              <p:nvPr/>
            </p:nvSpPr>
            <p:spPr>
              <a:xfrm>
                <a:off x="2814191" y="4498975"/>
                <a:ext cx="183407" cy="49679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正方形/長方形 32"/>
              <p:cNvSpPr/>
              <p:nvPr/>
            </p:nvSpPr>
            <p:spPr>
              <a:xfrm>
                <a:off x="2997284" y="4171752"/>
                <a:ext cx="183407" cy="824022"/>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正方形/長方形 33"/>
              <p:cNvSpPr/>
              <p:nvPr/>
            </p:nvSpPr>
            <p:spPr>
              <a:xfrm>
                <a:off x="3363469" y="4686300"/>
                <a:ext cx="183407" cy="30947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 name="正方形/長方形 34"/>
              <p:cNvSpPr/>
              <p:nvPr/>
            </p:nvSpPr>
            <p:spPr>
              <a:xfrm>
                <a:off x="3546560" y="4500283"/>
                <a:ext cx="183407" cy="495491"/>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 name="正方形/長方形 35"/>
              <p:cNvSpPr/>
              <p:nvPr/>
            </p:nvSpPr>
            <p:spPr>
              <a:xfrm>
                <a:off x="3729648" y="4748027"/>
                <a:ext cx="183407" cy="247746"/>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cxnSp>
          <p:nvCxnSpPr>
            <p:cNvPr id="13" name="直線矢印コネクタ 12"/>
            <p:cNvCxnSpPr/>
            <p:nvPr/>
          </p:nvCxnSpPr>
          <p:spPr>
            <a:xfrm>
              <a:off x="225425" y="4360774"/>
              <a:ext cx="4930775"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1898389" y="3188707"/>
              <a:ext cx="0" cy="1320166"/>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831785" y="4331071"/>
              <a:ext cx="250390" cy="246221"/>
            </a:xfrm>
            <a:prstGeom prst="rect">
              <a:avLst/>
            </a:prstGeom>
            <a:noFill/>
          </p:spPr>
          <p:txBody>
            <a:bodyPr wrap="none" rtlCol="0">
              <a:spAutoFit/>
            </a:bodyPr>
            <a:lstStyle/>
            <a:p>
              <a:r>
                <a:rPr lang="en-US" altLang="ja-JP" sz="1000" dirty="0"/>
                <a:t>0</a:t>
              </a:r>
              <a:endParaRPr lang="ja-JP" altLang="en-US" sz="1000" dirty="0"/>
            </a:p>
          </p:txBody>
        </p:sp>
        <mc:AlternateContent xmlns:mc="http://schemas.openxmlformats.org/markup-compatibility/2006" xmlns:a14="http://schemas.microsoft.com/office/drawing/2010/main">
          <mc:Choice Requires="a14">
            <p:sp>
              <p:nvSpPr>
                <p:cNvPr id="16" name="正方形/長方形 15"/>
                <p:cNvSpPr/>
                <p:nvPr/>
              </p:nvSpPr>
              <p:spPr>
                <a:xfrm>
                  <a:off x="2385344" y="2817885"/>
                  <a:ext cx="491737" cy="461665"/>
                </a:xfrm>
                <a:prstGeom prst="rect">
                  <a:avLst/>
                </a:prstGeom>
                <a:ln>
                  <a:noFill/>
                </a:ln>
              </p:spPr>
              <p:txBody>
                <a:bodyPr wrap="none">
                  <a:spAutoFit/>
                </a:bodyPr>
                <a:lstStyle/>
                <a:p>
                  <a:pPr marL="17100">
                    <a:spcBef>
                      <a:spcPts val="1200"/>
                    </a:spcBef>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i="1">
                                <a:latin typeface="Cambria Math"/>
                              </a:rPr>
                              <m:t>𝑓</m:t>
                            </m:r>
                          </m:e>
                          <m:sub>
                            <m:r>
                              <a:rPr lang="en-US" altLang="ja-JP" sz="2400" b="0" i="1" smtClean="0">
                                <a:latin typeface="Cambria Math" panose="02040503050406030204" pitchFamily="18" charset="0"/>
                              </a:rPr>
                              <m:t>𝑙</m:t>
                            </m:r>
                          </m:sub>
                        </m:sSub>
                      </m:oMath>
                    </m:oMathPara>
                  </a14:m>
                  <a:endParaRPr lang="ja-JP" altLang="en-US" sz="2400" dirty="0"/>
                </a:p>
              </p:txBody>
            </p:sp>
          </mc:Choice>
          <mc:Fallback xmlns="">
            <p:sp>
              <p:nvSpPr>
                <p:cNvPr id="35" name="正方形/長方形 34"/>
                <p:cNvSpPr>
                  <a:spLocks noRot="1" noChangeAspect="1" noMove="1" noResize="1" noEditPoints="1" noAdjustHandles="1" noChangeArrowheads="1" noChangeShapeType="1" noTextEdit="1"/>
                </p:cNvSpPr>
                <p:nvPr/>
              </p:nvSpPr>
              <p:spPr>
                <a:xfrm>
                  <a:off x="2385344" y="2817885"/>
                  <a:ext cx="491737" cy="461665"/>
                </a:xfrm>
                <a:prstGeom prst="rect">
                  <a:avLst/>
                </a:prstGeom>
                <a:blipFill rotWithShape="0">
                  <a:blip r:embed="rId6"/>
                  <a:stretch>
                    <a:fillRect l="-3750" b="-17105"/>
                  </a:stretch>
                </a:blipFill>
                <a:ln>
                  <a:noFill/>
                </a:ln>
              </p:spPr>
              <p:txBody>
                <a:bodyPr/>
                <a:lstStyle/>
                <a:p>
                  <a:r>
                    <a:rPr lang="ja-JP" altLang="en-US">
                      <a:noFill/>
                    </a:rPr>
                    <a:t> </a:t>
                  </a:r>
                </a:p>
              </p:txBody>
            </p:sp>
          </mc:Fallback>
        </mc:AlternateContent>
        <p:cxnSp>
          <p:nvCxnSpPr>
            <p:cNvPr id="17" name="直線矢印コネクタ 16"/>
            <p:cNvCxnSpPr/>
            <p:nvPr/>
          </p:nvCxnSpPr>
          <p:spPr>
            <a:xfrm flipV="1">
              <a:off x="3404927" y="3188707"/>
              <a:ext cx="0" cy="1320166"/>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936560" y="4331071"/>
              <a:ext cx="250390" cy="246221"/>
            </a:xfrm>
            <a:prstGeom prst="rect">
              <a:avLst/>
            </a:prstGeom>
            <a:noFill/>
          </p:spPr>
          <p:txBody>
            <a:bodyPr wrap="none" rtlCol="0">
              <a:spAutoFit/>
            </a:bodyPr>
            <a:lstStyle/>
            <a:p>
              <a:r>
                <a:rPr lang="en-US" altLang="ja-JP" sz="1000" dirty="0"/>
                <a:t>1</a:t>
              </a:r>
              <a:endParaRPr lang="ja-JP" altLang="en-US" sz="1000" dirty="0"/>
            </a:p>
          </p:txBody>
        </p:sp>
        <p:sp>
          <p:nvSpPr>
            <p:cNvPr id="19" name="テキスト ボックス 18"/>
            <p:cNvSpPr txBox="1"/>
            <p:nvPr/>
          </p:nvSpPr>
          <p:spPr>
            <a:xfrm>
              <a:off x="2038160" y="4331071"/>
              <a:ext cx="250390" cy="246221"/>
            </a:xfrm>
            <a:prstGeom prst="rect">
              <a:avLst/>
            </a:prstGeom>
            <a:noFill/>
          </p:spPr>
          <p:txBody>
            <a:bodyPr wrap="none" rtlCol="0">
              <a:spAutoFit/>
            </a:bodyPr>
            <a:lstStyle/>
            <a:p>
              <a:r>
                <a:rPr lang="en-US" altLang="ja-JP" sz="1000" dirty="0"/>
                <a:t>2</a:t>
              </a:r>
              <a:endParaRPr lang="ja-JP" altLang="en-US" sz="1000" dirty="0"/>
            </a:p>
          </p:txBody>
        </p:sp>
        <p:sp>
          <p:nvSpPr>
            <p:cNvPr id="20" name="テキスト ボックス 19"/>
            <p:cNvSpPr txBox="1"/>
            <p:nvPr/>
          </p:nvSpPr>
          <p:spPr>
            <a:xfrm>
              <a:off x="3177985" y="4337421"/>
              <a:ext cx="314510" cy="200055"/>
            </a:xfrm>
            <a:prstGeom prst="rect">
              <a:avLst/>
            </a:prstGeom>
            <a:noFill/>
          </p:spPr>
          <p:txBody>
            <a:bodyPr wrap="none" rtlCol="0">
              <a:spAutoFit/>
            </a:bodyPr>
            <a:lstStyle/>
            <a:p>
              <a:r>
                <a:rPr lang="en-US" altLang="ja-JP" sz="700" dirty="0"/>
                <a:t>N-1</a:t>
              </a:r>
              <a:endParaRPr lang="ja-JP" altLang="en-US" sz="700" dirty="0"/>
            </a:p>
          </p:txBody>
        </p:sp>
        <p:sp>
          <p:nvSpPr>
            <p:cNvPr id="21" name="テキスト ボックス 20"/>
            <p:cNvSpPr txBox="1"/>
            <p:nvPr/>
          </p:nvSpPr>
          <p:spPr>
            <a:xfrm>
              <a:off x="114110" y="3759571"/>
              <a:ext cx="343364" cy="369332"/>
            </a:xfrm>
            <a:prstGeom prst="rect">
              <a:avLst/>
            </a:prstGeom>
            <a:noFill/>
          </p:spPr>
          <p:txBody>
            <a:bodyPr wrap="none" rtlCol="0">
              <a:spAutoFit/>
            </a:bodyPr>
            <a:lstStyle/>
            <a:p>
              <a:r>
                <a:rPr lang="en-US" altLang="ja-JP" dirty="0"/>
                <a:t>…</a:t>
              </a:r>
              <a:endParaRPr lang="ja-JP" altLang="en-US" dirty="0"/>
            </a:p>
          </p:txBody>
        </p:sp>
        <p:sp>
          <p:nvSpPr>
            <p:cNvPr id="22" name="テキスト ボックス 21"/>
            <p:cNvSpPr txBox="1"/>
            <p:nvPr/>
          </p:nvSpPr>
          <p:spPr>
            <a:xfrm>
              <a:off x="4851210" y="3759571"/>
              <a:ext cx="343364" cy="369332"/>
            </a:xfrm>
            <a:prstGeom prst="rect">
              <a:avLst/>
            </a:prstGeom>
            <a:noFill/>
          </p:spPr>
          <p:txBody>
            <a:bodyPr wrap="none" rtlCol="0">
              <a:spAutoFit/>
            </a:bodyPr>
            <a:lstStyle/>
            <a:p>
              <a:r>
                <a:rPr lang="en-US" altLang="ja-JP" dirty="0"/>
                <a:t>…</a:t>
              </a:r>
              <a:endParaRPr lang="ja-JP" altLang="en-US" dirty="0"/>
            </a:p>
          </p:txBody>
        </p:sp>
      </p:grpSp>
      <p:grpSp>
        <p:nvGrpSpPr>
          <p:cNvPr id="65" name="グループ化 64"/>
          <p:cNvGrpSpPr/>
          <p:nvPr/>
        </p:nvGrpSpPr>
        <p:grpSpPr>
          <a:xfrm>
            <a:off x="8168172" y="3314700"/>
            <a:ext cx="1506543" cy="1046075"/>
            <a:chOff x="1344399" y="3949700"/>
            <a:chExt cx="2573724" cy="1046075"/>
          </a:xfrm>
          <a:solidFill>
            <a:schemeClr val="accent1">
              <a:lumMod val="75000"/>
            </a:schemeClr>
          </a:solidFill>
        </p:grpSpPr>
        <p:sp>
          <p:nvSpPr>
            <p:cNvPr id="66" name="正方形/長方形 65"/>
            <p:cNvSpPr/>
            <p:nvPr/>
          </p:nvSpPr>
          <p:spPr>
            <a:xfrm>
              <a:off x="1894665" y="4905375"/>
              <a:ext cx="183407" cy="90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7" name="正方形/長方形 66"/>
            <p:cNvSpPr/>
            <p:nvPr/>
          </p:nvSpPr>
          <p:spPr>
            <a:xfrm>
              <a:off x="1344399" y="3949700"/>
              <a:ext cx="183407" cy="1046073"/>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8" name="正方形/長方形 67"/>
            <p:cNvSpPr/>
            <p:nvPr/>
          </p:nvSpPr>
          <p:spPr>
            <a:xfrm>
              <a:off x="1528480" y="4127500"/>
              <a:ext cx="183407" cy="86827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9" name="正方形/長方形 68"/>
            <p:cNvSpPr/>
            <p:nvPr/>
          </p:nvSpPr>
          <p:spPr>
            <a:xfrm>
              <a:off x="1711573" y="4810125"/>
              <a:ext cx="183407" cy="18564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0" name="正方形/長方形 69"/>
            <p:cNvSpPr/>
            <p:nvPr/>
          </p:nvSpPr>
          <p:spPr>
            <a:xfrm>
              <a:off x="2081825" y="4950054"/>
              <a:ext cx="183407" cy="45719"/>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1" name="正方形/長方形 70"/>
            <p:cNvSpPr/>
            <p:nvPr/>
          </p:nvSpPr>
          <p:spPr>
            <a:xfrm>
              <a:off x="2264915" y="4883150"/>
              <a:ext cx="183407" cy="11262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2" name="正方形/長方形 71"/>
            <p:cNvSpPr/>
            <p:nvPr/>
          </p:nvSpPr>
          <p:spPr>
            <a:xfrm>
              <a:off x="2448008" y="4937125"/>
              <a:ext cx="183407" cy="58649"/>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3" name="正方形/長方形 72"/>
            <p:cNvSpPr/>
            <p:nvPr/>
          </p:nvSpPr>
          <p:spPr>
            <a:xfrm>
              <a:off x="2631100" y="4889500"/>
              <a:ext cx="183407" cy="10627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4" name="正方形/長方形 73"/>
            <p:cNvSpPr/>
            <p:nvPr/>
          </p:nvSpPr>
          <p:spPr>
            <a:xfrm>
              <a:off x="2814190" y="4937125"/>
              <a:ext cx="183407" cy="5864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5" name="正方形/長方形 74"/>
            <p:cNvSpPr/>
            <p:nvPr/>
          </p:nvSpPr>
          <p:spPr>
            <a:xfrm>
              <a:off x="3734716" y="4127500"/>
              <a:ext cx="183407" cy="86827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6" name="正方形/長方形 75"/>
            <p:cNvSpPr/>
            <p:nvPr/>
          </p:nvSpPr>
          <p:spPr>
            <a:xfrm>
              <a:off x="3548973" y="4810125"/>
              <a:ext cx="183407" cy="18564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7" name="正方形/長方形 76"/>
            <p:cNvSpPr/>
            <p:nvPr/>
          </p:nvSpPr>
          <p:spPr>
            <a:xfrm>
              <a:off x="3367295" y="4905375"/>
              <a:ext cx="183407" cy="90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8" name="正方形/長方形 77"/>
            <p:cNvSpPr/>
            <p:nvPr/>
          </p:nvSpPr>
          <p:spPr>
            <a:xfrm>
              <a:off x="3184263" y="4950054"/>
              <a:ext cx="183407" cy="45719"/>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9" name="正方形/長方形 78"/>
            <p:cNvSpPr/>
            <p:nvPr/>
          </p:nvSpPr>
          <p:spPr>
            <a:xfrm>
              <a:off x="3001230" y="4883150"/>
              <a:ext cx="183407" cy="11262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cxnSp>
        <p:nvCxnSpPr>
          <p:cNvPr id="80" name="直線矢印コネクタ 79"/>
          <p:cNvCxnSpPr/>
          <p:nvPr/>
        </p:nvCxnSpPr>
        <p:spPr>
          <a:xfrm flipV="1">
            <a:off x="8169711" y="3188707"/>
            <a:ext cx="0" cy="1320166"/>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8103107" y="4331071"/>
            <a:ext cx="250390" cy="246221"/>
          </a:xfrm>
          <a:prstGeom prst="rect">
            <a:avLst/>
          </a:prstGeom>
          <a:noFill/>
        </p:spPr>
        <p:txBody>
          <a:bodyPr wrap="none" rtlCol="0">
            <a:spAutoFit/>
          </a:bodyPr>
          <a:lstStyle/>
          <a:p>
            <a:r>
              <a:rPr lang="en-US" altLang="ja-JP" sz="1000" dirty="0"/>
              <a:t>0</a:t>
            </a:r>
            <a:endParaRPr lang="ja-JP" altLang="en-US" sz="1000" dirty="0"/>
          </a:p>
        </p:txBody>
      </p:sp>
      <mc:AlternateContent xmlns:mc="http://schemas.openxmlformats.org/markup-compatibility/2006" xmlns:a14="http://schemas.microsoft.com/office/drawing/2010/main">
        <mc:Choice Requires="a14">
          <p:sp>
            <p:nvSpPr>
              <p:cNvPr id="82" name="正方形/長方形 81"/>
              <p:cNvSpPr/>
              <p:nvPr/>
            </p:nvSpPr>
            <p:spPr>
              <a:xfrm>
                <a:off x="8682066" y="2944885"/>
                <a:ext cx="707117" cy="584775"/>
              </a:xfrm>
              <a:prstGeom prst="rect">
                <a:avLst/>
              </a:prstGeom>
              <a:ln>
                <a:noFill/>
              </a:ln>
            </p:spPr>
            <p:txBody>
              <a:bodyPr wrap="none">
                <a:spAutoFit/>
              </a:bodyPr>
              <a:lstStyle/>
              <a:p>
                <a:pPr marL="17100">
                  <a:spcBef>
                    <a:spcPts val="1200"/>
                  </a:spcBef>
                </a:pPr>
                <a14:m>
                  <m:oMathPara xmlns:m="http://schemas.openxmlformats.org/officeDocument/2006/math">
                    <m:oMathParaPr>
                      <m:jc m:val="centerGroup"/>
                    </m:oMathParaPr>
                    <m:oMath xmlns:m="http://schemas.openxmlformats.org/officeDocument/2006/math">
                      <m:sSub>
                        <m:sSubPr>
                          <m:ctrlPr>
                            <a:rPr lang="en-US" altLang="ja-JP" sz="3200" i="1" smtClean="0">
                              <a:latin typeface="Cambria Math" panose="02040503050406030204" pitchFamily="18" charset="0"/>
                            </a:rPr>
                          </m:ctrlPr>
                        </m:sSubPr>
                        <m:e>
                          <m:r>
                            <a:rPr lang="en-US" altLang="ja-JP" sz="3200" b="0" i="1" smtClean="0">
                              <a:latin typeface="Cambria Math" panose="02040503050406030204" pitchFamily="18" charset="0"/>
                            </a:rPr>
                            <m:t>𝐹</m:t>
                          </m:r>
                        </m:e>
                        <m:sub>
                          <m:r>
                            <a:rPr lang="en-US" altLang="ja-JP" sz="3200" b="0" i="1" smtClean="0">
                              <a:latin typeface="Cambria Math" panose="02040503050406030204" pitchFamily="18" charset="0"/>
                            </a:rPr>
                            <m:t>𝑘</m:t>
                          </m:r>
                        </m:sub>
                      </m:sSub>
                    </m:oMath>
                  </m:oMathPara>
                </a14:m>
                <a:endParaRPr lang="ja-JP" altLang="en-US" sz="3200" dirty="0"/>
              </a:p>
            </p:txBody>
          </p:sp>
        </mc:Choice>
        <mc:Fallback xmlns="">
          <p:sp>
            <p:nvSpPr>
              <p:cNvPr id="82" name="正方形/長方形 81"/>
              <p:cNvSpPr>
                <a:spLocks noRot="1" noChangeAspect="1" noMove="1" noResize="1" noEditPoints="1" noAdjustHandles="1" noChangeArrowheads="1" noChangeShapeType="1" noTextEdit="1"/>
              </p:cNvSpPr>
              <p:nvPr/>
            </p:nvSpPr>
            <p:spPr>
              <a:xfrm>
                <a:off x="8682066" y="2944885"/>
                <a:ext cx="707117" cy="584775"/>
              </a:xfrm>
              <a:prstGeom prst="rect">
                <a:avLst/>
              </a:prstGeom>
              <a:blipFill rotWithShape="0">
                <a:blip r:embed="rId7"/>
                <a:stretch>
                  <a:fillRect/>
                </a:stretch>
              </a:blipFill>
              <a:ln>
                <a:noFill/>
              </a:ln>
            </p:spPr>
            <p:txBody>
              <a:bodyPr/>
              <a:lstStyle/>
              <a:p>
                <a:r>
                  <a:rPr lang="ja-JP" altLang="en-US">
                    <a:noFill/>
                  </a:rPr>
                  <a:t> </a:t>
                </a:r>
              </a:p>
            </p:txBody>
          </p:sp>
        </mc:Fallback>
      </mc:AlternateContent>
      <p:cxnSp>
        <p:nvCxnSpPr>
          <p:cNvPr id="83" name="直線矢印コネクタ 82"/>
          <p:cNvCxnSpPr/>
          <p:nvPr/>
        </p:nvCxnSpPr>
        <p:spPr>
          <a:xfrm flipV="1">
            <a:off x="9676249" y="3188707"/>
            <a:ext cx="0" cy="1320166"/>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8207882" y="4331071"/>
            <a:ext cx="250390" cy="246221"/>
          </a:xfrm>
          <a:prstGeom prst="rect">
            <a:avLst/>
          </a:prstGeom>
          <a:noFill/>
        </p:spPr>
        <p:txBody>
          <a:bodyPr wrap="none" rtlCol="0">
            <a:spAutoFit/>
          </a:bodyPr>
          <a:lstStyle/>
          <a:p>
            <a:r>
              <a:rPr lang="en-US" altLang="ja-JP" sz="1000" dirty="0"/>
              <a:t>1</a:t>
            </a:r>
            <a:endParaRPr lang="ja-JP" altLang="en-US" sz="1000" dirty="0"/>
          </a:p>
        </p:txBody>
      </p:sp>
      <p:sp>
        <p:nvSpPr>
          <p:cNvPr id="85" name="テキスト ボックス 84"/>
          <p:cNvSpPr txBox="1"/>
          <p:nvPr/>
        </p:nvSpPr>
        <p:spPr>
          <a:xfrm>
            <a:off x="8309482" y="4331071"/>
            <a:ext cx="250390" cy="246221"/>
          </a:xfrm>
          <a:prstGeom prst="rect">
            <a:avLst/>
          </a:prstGeom>
          <a:noFill/>
        </p:spPr>
        <p:txBody>
          <a:bodyPr wrap="none" rtlCol="0">
            <a:spAutoFit/>
          </a:bodyPr>
          <a:lstStyle/>
          <a:p>
            <a:r>
              <a:rPr lang="en-US" altLang="ja-JP" sz="1000" dirty="0"/>
              <a:t>2</a:t>
            </a:r>
            <a:endParaRPr lang="ja-JP" altLang="en-US" sz="1000" dirty="0"/>
          </a:p>
        </p:txBody>
      </p:sp>
      <p:sp>
        <p:nvSpPr>
          <p:cNvPr id="86" name="テキスト ボックス 85"/>
          <p:cNvSpPr txBox="1"/>
          <p:nvPr/>
        </p:nvSpPr>
        <p:spPr>
          <a:xfrm>
            <a:off x="9449307" y="4337421"/>
            <a:ext cx="314510" cy="200055"/>
          </a:xfrm>
          <a:prstGeom prst="rect">
            <a:avLst/>
          </a:prstGeom>
          <a:noFill/>
        </p:spPr>
        <p:txBody>
          <a:bodyPr wrap="none" rtlCol="0">
            <a:spAutoFit/>
          </a:bodyPr>
          <a:lstStyle/>
          <a:p>
            <a:r>
              <a:rPr lang="en-US" altLang="ja-JP" sz="700" dirty="0"/>
              <a:t>N-1</a:t>
            </a:r>
            <a:endParaRPr lang="ja-JP" altLang="en-US" sz="700" dirty="0"/>
          </a:p>
        </p:txBody>
      </p:sp>
      <p:sp>
        <p:nvSpPr>
          <p:cNvPr id="87" name="テキスト ボックス 86"/>
          <p:cNvSpPr txBox="1"/>
          <p:nvPr/>
        </p:nvSpPr>
        <p:spPr>
          <a:xfrm>
            <a:off x="6309232" y="3696071"/>
            <a:ext cx="343364" cy="369332"/>
          </a:xfrm>
          <a:prstGeom prst="rect">
            <a:avLst/>
          </a:prstGeom>
          <a:noFill/>
        </p:spPr>
        <p:txBody>
          <a:bodyPr wrap="none" rtlCol="0">
            <a:spAutoFit/>
          </a:bodyPr>
          <a:lstStyle/>
          <a:p>
            <a:r>
              <a:rPr lang="en-US" altLang="ja-JP" dirty="0"/>
              <a:t>…</a:t>
            </a:r>
            <a:endParaRPr lang="ja-JP" altLang="en-US" dirty="0"/>
          </a:p>
        </p:txBody>
      </p:sp>
      <p:sp>
        <p:nvSpPr>
          <p:cNvPr id="88" name="テキスト ボックス 87"/>
          <p:cNvSpPr txBox="1"/>
          <p:nvPr/>
        </p:nvSpPr>
        <p:spPr>
          <a:xfrm>
            <a:off x="11154282" y="3696071"/>
            <a:ext cx="343364" cy="369332"/>
          </a:xfrm>
          <a:prstGeom prst="rect">
            <a:avLst/>
          </a:prstGeom>
          <a:noFill/>
        </p:spPr>
        <p:txBody>
          <a:bodyPr wrap="none" rtlCol="0">
            <a:spAutoFit/>
          </a:bodyPr>
          <a:lstStyle/>
          <a:p>
            <a:r>
              <a:rPr lang="en-US" altLang="ja-JP" dirty="0"/>
              <a:t>…</a:t>
            </a:r>
            <a:endParaRPr lang="ja-JP" altLang="en-US" dirty="0"/>
          </a:p>
        </p:txBody>
      </p:sp>
      <p:grpSp>
        <p:nvGrpSpPr>
          <p:cNvPr id="89" name="グループ化 88"/>
          <p:cNvGrpSpPr/>
          <p:nvPr/>
        </p:nvGrpSpPr>
        <p:grpSpPr>
          <a:xfrm>
            <a:off x="6650522" y="3314700"/>
            <a:ext cx="1506543" cy="1046075"/>
            <a:chOff x="1344399" y="3949700"/>
            <a:chExt cx="2573724" cy="1046075"/>
          </a:xfrm>
          <a:solidFill>
            <a:schemeClr val="accent1">
              <a:lumMod val="20000"/>
              <a:lumOff val="80000"/>
            </a:schemeClr>
          </a:solidFill>
        </p:grpSpPr>
        <p:sp>
          <p:nvSpPr>
            <p:cNvPr id="90" name="正方形/長方形 89"/>
            <p:cNvSpPr/>
            <p:nvPr/>
          </p:nvSpPr>
          <p:spPr>
            <a:xfrm>
              <a:off x="1894665" y="4905375"/>
              <a:ext cx="183407" cy="90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1" name="正方形/長方形 90"/>
            <p:cNvSpPr/>
            <p:nvPr/>
          </p:nvSpPr>
          <p:spPr>
            <a:xfrm>
              <a:off x="1344399" y="3949700"/>
              <a:ext cx="183407" cy="1046073"/>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2" name="正方形/長方形 91"/>
            <p:cNvSpPr/>
            <p:nvPr/>
          </p:nvSpPr>
          <p:spPr>
            <a:xfrm>
              <a:off x="1528480" y="4127500"/>
              <a:ext cx="183407" cy="86827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3" name="正方形/長方形 92"/>
            <p:cNvSpPr/>
            <p:nvPr/>
          </p:nvSpPr>
          <p:spPr>
            <a:xfrm>
              <a:off x="1711573" y="4810125"/>
              <a:ext cx="183407" cy="18564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4" name="正方形/長方形 93"/>
            <p:cNvSpPr/>
            <p:nvPr/>
          </p:nvSpPr>
          <p:spPr>
            <a:xfrm>
              <a:off x="2081825" y="4950054"/>
              <a:ext cx="183407" cy="45719"/>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5" name="正方形/長方形 94"/>
            <p:cNvSpPr/>
            <p:nvPr/>
          </p:nvSpPr>
          <p:spPr>
            <a:xfrm>
              <a:off x="2264915" y="4883150"/>
              <a:ext cx="183407" cy="11262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6" name="正方形/長方形 95"/>
            <p:cNvSpPr/>
            <p:nvPr/>
          </p:nvSpPr>
          <p:spPr>
            <a:xfrm>
              <a:off x="2448008" y="4937125"/>
              <a:ext cx="183407" cy="58649"/>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7" name="正方形/長方形 96"/>
            <p:cNvSpPr/>
            <p:nvPr/>
          </p:nvSpPr>
          <p:spPr>
            <a:xfrm>
              <a:off x="2631100" y="4889500"/>
              <a:ext cx="183407" cy="10627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8" name="正方形/長方形 97"/>
            <p:cNvSpPr/>
            <p:nvPr/>
          </p:nvSpPr>
          <p:spPr>
            <a:xfrm>
              <a:off x="2814190" y="4937125"/>
              <a:ext cx="183407" cy="5864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9" name="正方形/長方形 98"/>
            <p:cNvSpPr/>
            <p:nvPr/>
          </p:nvSpPr>
          <p:spPr>
            <a:xfrm>
              <a:off x="3734716" y="4127500"/>
              <a:ext cx="183407" cy="86827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0" name="正方形/長方形 99"/>
            <p:cNvSpPr/>
            <p:nvPr/>
          </p:nvSpPr>
          <p:spPr>
            <a:xfrm>
              <a:off x="3548973" y="4810125"/>
              <a:ext cx="183407" cy="18564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1" name="正方形/長方形 100"/>
            <p:cNvSpPr/>
            <p:nvPr/>
          </p:nvSpPr>
          <p:spPr>
            <a:xfrm>
              <a:off x="3367295" y="4905375"/>
              <a:ext cx="183407" cy="90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2" name="正方形/長方形 101"/>
            <p:cNvSpPr/>
            <p:nvPr/>
          </p:nvSpPr>
          <p:spPr>
            <a:xfrm>
              <a:off x="3184263" y="4950054"/>
              <a:ext cx="183407" cy="45719"/>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3" name="正方形/長方形 102"/>
            <p:cNvSpPr/>
            <p:nvPr/>
          </p:nvSpPr>
          <p:spPr>
            <a:xfrm>
              <a:off x="3001230" y="4883150"/>
              <a:ext cx="183407" cy="11262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04" name="グループ化 103"/>
          <p:cNvGrpSpPr/>
          <p:nvPr/>
        </p:nvGrpSpPr>
        <p:grpSpPr>
          <a:xfrm>
            <a:off x="9685822" y="3314700"/>
            <a:ext cx="1506543" cy="1046075"/>
            <a:chOff x="1344399" y="3949700"/>
            <a:chExt cx="2573724" cy="1046075"/>
          </a:xfrm>
          <a:solidFill>
            <a:schemeClr val="accent1">
              <a:lumMod val="20000"/>
              <a:lumOff val="80000"/>
            </a:schemeClr>
          </a:solidFill>
        </p:grpSpPr>
        <p:sp>
          <p:nvSpPr>
            <p:cNvPr id="105" name="正方形/長方形 104"/>
            <p:cNvSpPr/>
            <p:nvPr/>
          </p:nvSpPr>
          <p:spPr>
            <a:xfrm>
              <a:off x="1894665" y="4905375"/>
              <a:ext cx="183407" cy="90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6" name="正方形/長方形 105"/>
            <p:cNvSpPr/>
            <p:nvPr/>
          </p:nvSpPr>
          <p:spPr>
            <a:xfrm>
              <a:off x="1344399" y="3949700"/>
              <a:ext cx="183407" cy="1046073"/>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 name="正方形/長方形 106"/>
            <p:cNvSpPr/>
            <p:nvPr/>
          </p:nvSpPr>
          <p:spPr>
            <a:xfrm>
              <a:off x="1528480" y="4127500"/>
              <a:ext cx="183407" cy="86827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 name="正方形/長方形 107"/>
            <p:cNvSpPr/>
            <p:nvPr/>
          </p:nvSpPr>
          <p:spPr>
            <a:xfrm>
              <a:off x="1711573" y="4810125"/>
              <a:ext cx="183407" cy="18564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9" name="正方形/長方形 108"/>
            <p:cNvSpPr/>
            <p:nvPr/>
          </p:nvSpPr>
          <p:spPr>
            <a:xfrm>
              <a:off x="2081825" y="4950054"/>
              <a:ext cx="183407" cy="45719"/>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0" name="正方形/長方形 109"/>
            <p:cNvSpPr/>
            <p:nvPr/>
          </p:nvSpPr>
          <p:spPr>
            <a:xfrm>
              <a:off x="2264915" y="4883150"/>
              <a:ext cx="183407" cy="11262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1" name="正方形/長方形 110"/>
            <p:cNvSpPr/>
            <p:nvPr/>
          </p:nvSpPr>
          <p:spPr>
            <a:xfrm>
              <a:off x="2448008" y="4937125"/>
              <a:ext cx="183407" cy="58649"/>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2" name="正方形/長方形 111"/>
            <p:cNvSpPr/>
            <p:nvPr/>
          </p:nvSpPr>
          <p:spPr>
            <a:xfrm>
              <a:off x="2631100" y="4889500"/>
              <a:ext cx="183407" cy="10627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3" name="正方形/長方形 112"/>
            <p:cNvSpPr/>
            <p:nvPr/>
          </p:nvSpPr>
          <p:spPr>
            <a:xfrm>
              <a:off x="2814190" y="4937125"/>
              <a:ext cx="183407" cy="5864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4" name="正方形/長方形 113"/>
            <p:cNvSpPr/>
            <p:nvPr/>
          </p:nvSpPr>
          <p:spPr>
            <a:xfrm>
              <a:off x="3734716" y="4127500"/>
              <a:ext cx="183407" cy="86827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5" name="正方形/長方形 114"/>
            <p:cNvSpPr/>
            <p:nvPr/>
          </p:nvSpPr>
          <p:spPr>
            <a:xfrm>
              <a:off x="3548973" y="4810125"/>
              <a:ext cx="183407" cy="18564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6" name="正方形/長方形 115"/>
            <p:cNvSpPr/>
            <p:nvPr/>
          </p:nvSpPr>
          <p:spPr>
            <a:xfrm>
              <a:off x="3367295" y="4905375"/>
              <a:ext cx="183407" cy="90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7" name="正方形/長方形 116"/>
            <p:cNvSpPr/>
            <p:nvPr/>
          </p:nvSpPr>
          <p:spPr>
            <a:xfrm>
              <a:off x="3184263" y="4950054"/>
              <a:ext cx="183407" cy="45719"/>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8" name="正方形/長方形 117"/>
            <p:cNvSpPr/>
            <p:nvPr/>
          </p:nvSpPr>
          <p:spPr>
            <a:xfrm>
              <a:off x="3001230" y="4883150"/>
              <a:ext cx="183407" cy="11262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cxnSp>
        <p:nvCxnSpPr>
          <p:cNvPr id="119" name="直線矢印コネクタ 118"/>
          <p:cNvCxnSpPr/>
          <p:nvPr/>
        </p:nvCxnSpPr>
        <p:spPr>
          <a:xfrm>
            <a:off x="6496747" y="4360774"/>
            <a:ext cx="4933253"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20" name="テキスト ボックス 119"/>
          <p:cNvSpPr txBox="1"/>
          <p:nvPr/>
        </p:nvSpPr>
        <p:spPr>
          <a:xfrm>
            <a:off x="676734" y="1511322"/>
            <a:ext cx="1107996" cy="646331"/>
          </a:xfrm>
          <a:prstGeom prst="rect">
            <a:avLst/>
          </a:prstGeom>
          <a:noFill/>
        </p:spPr>
        <p:txBody>
          <a:bodyPr wrap="none" rtlCol="0">
            <a:spAutoFit/>
          </a:bodyPr>
          <a:lstStyle/>
          <a:p>
            <a:pPr algn="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フーリエ</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gn="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変換</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1" name="テキスト ボックス 120"/>
          <p:cNvSpPr txBox="1"/>
          <p:nvPr/>
        </p:nvSpPr>
        <p:spPr>
          <a:xfrm>
            <a:off x="6286748" y="1520707"/>
            <a:ext cx="1338828" cy="646331"/>
          </a:xfrm>
          <a:prstGeom prst="rect">
            <a:avLst/>
          </a:prstGeom>
          <a:noFill/>
        </p:spPr>
        <p:txBody>
          <a:bodyPr wrap="none" rtlCol="0">
            <a:spAutoFit/>
          </a:bodyPr>
          <a:lstStyle/>
          <a:p>
            <a:pPr algn="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逆フーリエ</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gn="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変換</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122" name="テキスト ボックス 121"/>
              <p:cNvSpPr txBox="1"/>
              <p:nvPr/>
            </p:nvSpPr>
            <p:spPr>
              <a:xfrm>
                <a:off x="935933" y="4683298"/>
                <a:ext cx="10368544" cy="907941"/>
              </a:xfrm>
              <a:prstGeom prst="rect">
                <a:avLst/>
              </a:prstGeom>
              <a:noFill/>
            </p:spPr>
            <p:txBody>
              <a:bodyPr wrap="none" rtlCol="0">
                <a:spAutoFit/>
              </a:bodyPr>
              <a:lstStyle/>
              <a:p>
                <a:pPr marL="342900" indent="-342900">
                  <a:spcBef>
                    <a:spcPts val="600"/>
                  </a:spcBef>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周期</a:t>
                </a:r>
                <a:r>
                  <a:rPr lang="en-US" altLang="ja-JP" sz="2400" i="1" dirty="0">
                    <a:latin typeface="メイリオ" panose="020B0604030504040204" pitchFamily="50" charset="-128"/>
                    <a:ea typeface="メイリオ" panose="020B0604030504040204" pitchFamily="50" charset="-128"/>
                    <a:cs typeface="メイリオ" panose="020B0604030504040204" pitchFamily="50" charset="-128"/>
                  </a:rPr>
                  <a:t>N</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の離散値</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a:rPr>
                          <m:t>𝑓</m:t>
                        </m:r>
                      </m:e>
                      <m:sub>
                        <m:r>
                          <a:rPr lang="en-US" altLang="ja-JP" sz="2400" i="1">
                            <a:latin typeface="Cambria Math" panose="02040503050406030204" pitchFamily="18" charset="0"/>
                          </a:rPr>
                          <m:t>𝑙</m:t>
                        </m:r>
                      </m:sub>
                    </m:sSub>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を周期</a:t>
                </a:r>
                <a:r>
                  <a:rPr lang="en-US" altLang="ja-JP" sz="2400" i="1" dirty="0">
                    <a:latin typeface="メイリオ" panose="020B0604030504040204" pitchFamily="50" charset="-128"/>
                    <a:ea typeface="メイリオ" panose="020B0604030504040204" pitchFamily="50" charset="-128"/>
                    <a:cs typeface="メイリオ" panose="020B0604030504040204" pitchFamily="50" charset="-128"/>
                  </a:rPr>
                  <a:t>N</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の離散値</a:t>
                </a:r>
                <a14:m>
                  <m:oMath xmlns:m="http://schemas.openxmlformats.org/officeDocument/2006/math">
                    <m:sSub>
                      <m:sSubPr>
                        <m:ctrlPr>
                          <a:rPr lang="en-US" altLang="ja-JP" sz="2400" i="1" smtClean="0">
                            <a:latin typeface="Cambria Math" panose="02040503050406030204" pitchFamily="18" charset="0"/>
                          </a:rPr>
                        </m:ctrlPr>
                      </m:sSubPr>
                      <m:e>
                        <m:r>
                          <a:rPr lang="en-US" altLang="ja-JP" sz="2400" i="1">
                            <a:latin typeface="Cambria Math" panose="02040503050406030204" pitchFamily="18" charset="0"/>
                          </a:rPr>
                          <m:t>𝐹</m:t>
                        </m:r>
                      </m:e>
                      <m:sub>
                        <m:r>
                          <a:rPr lang="en-US" altLang="ja-JP" sz="2400" i="1">
                            <a:latin typeface="Cambria Math" panose="02040503050406030204" pitchFamily="18" charset="0"/>
                          </a:rPr>
                          <m:t>𝑘</m:t>
                        </m:r>
                      </m:sub>
                    </m:sSub>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に変換する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spcBef>
                    <a:spcPts val="600"/>
                  </a:spcBef>
                  <a:buFont typeface="Arial" panose="020B0604020202020204" pitchFamily="34" charset="0"/>
                  <a:buChar char="•"/>
                </a:pP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N</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が</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のべき乗のとき高速フーリエ変換が適用可能 </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O(N log N)</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に！</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122" name="テキスト ボックス 121"/>
              <p:cNvSpPr txBox="1">
                <a:spLocks noRot="1" noChangeAspect="1" noMove="1" noResize="1" noEditPoints="1" noAdjustHandles="1" noChangeArrowheads="1" noChangeShapeType="1" noTextEdit="1"/>
              </p:cNvSpPr>
              <p:nvPr/>
            </p:nvSpPr>
            <p:spPr>
              <a:xfrm>
                <a:off x="935933" y="4683298"/>
                <a:ext cx="10368544" cy="907941"/>
              </a:xfrm>
              <a:prstGeom prst="rect">
                <a:avLst/>
              </a:prstGeom>
              <a:blipFill rotWithShape="0">
                <a:blip r:embed="rId8"/>
                <a:stretch>
                  <a:fillRect l="-824" t="-5369" b="-1610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98366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a:t>線形フィルタの例</a:t>
            </a:r>
          </a:p>
        </p:txBody>
      </p:sp>
      <p:grpSp>
        <p:nvGrpSpPr>
          <p:cNvPr id="10" name="グループ化 9"/>
          <p:cNvGrpSpPr/>
          <p:nvPr/>
        </p:nvGrpSpPr>
        <p:grpSpPr>
          <a:xfrm>
            <a:off x="634139" y="1566967"/>
            <a:ext cx="11051583" cy="3626389"/>
            <a:chOff x="831214" y="4244778"/>
            <a:chExt cx="7963527" cy="2613096"/>
          </a:xfrm>
        </p:grpSpPr>
        <p:pic>
          <p:nvPicPr>
            <p:cNvPr id="11" name="Picture 5" descr="C:\Users\takashi\Desktop\ct.bmp"/>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r="44546" b="34291"/>
            <a:stretch/>
          </p:blipFill>
          <p:spPr bwMode="auto">
            <a:xfrm>
              <a:off x="6236598" y="4244778"/>
              <a:ext cx="2558143" cy="26130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Users\takashi\Desktop\c.bmp"/>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r="44545" b="34291"/>
            <a:stretch/>
          </p:blipFill>
          <p:spPr bwMode="auto">
            <a:xfrm>
              <a:off x="3533906" y="4244778"/>
              <a:ext cx="2558144" cy="26130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Users\takashi\Desktop\講義_北大\2013後期\sample1gray.bmp"/>
            <p:cNvPicPr>
              <a:picLocks noChangeAspect="1" noChangeArrowheads="1"/>
            </p:cNvPicPr>
            <p:nvPr/>
          </p:nvPicPr>
          <p:blipFill rotWithShape="1">
            <a:blip r:embed="rId6">
              <a:extLst>
                <a:ext uri="{28A0092B-C50C-407E-A947-70E740481C1C}">
                  <a14:useLocalDpi xmlns:a14="http://schemas.microsoft.com/office/drawing/2010/main" val="0"/>
                </a:ext>
              </a:extLst>
            </a:blip>
            <a:srcRect r="44545" b="34353"/>
            <a:stretch/>
          </p:blipFill>
          <p:spPr bwMode="auto">
            <a:xfrm>
              <a:off x="831214" y="4244778"/>
              <a:ext cx="2558144" cy="260586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タイトル 1"/>
          <p:cNvSpPr txBox="1">
            <a:spLocks/>
          </p:cNvSpPr>
          <p:nvPr/>
        </p:nvSpPr>
        <p:spPr>
          <a:xfrm>
            <a:off x="1424551" y="5267324"/>
            <a:ext cx="10912099" cy="579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エッジ抽出　　　　　　　横方向              　　 縦方向</a:t>
            </a:r>
          </a:p>
        </p:txBody>
      </p:sp>
    </p:spTree>
    <p:extLst>
      <p:ext uri="{BB962C8B-B14F-4D97-AF65-F5344CB8AC3E}">
        <p14:creationId xmlns:p14="http://schemas.microsoft.com/office/powerpoint/2010/main" val="908188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29299" y="222529"/>
            <a:ext cx="8229600" cy="579120"/>
          </a:xfrm>
        </p:spPr>
        <p:txBody>
          <a:bodyPr>
            <a:noAutofit/>
          </a:bodyPr>
          <a:lstStyle/>
          <a:p>
            <a:pPr algn="ctr"/>
            <a:r>
              <a:rPr lang="ja-JP" altLang="en-US" sz="3600" dirty="0">
                <a:latin typeface="游ゴシック" panose="020B0400000000000000" pitchFamily="50" charset="-128"/>
                <a:ea typeface="游ゴシック" panose="020B0400000000000000" pitchFamily="50" charset="-128"/>
              </a:rPr>
              <a:t>線形フィルタの例 </a:t>
            </a:r>
            <a:r>
              <a:rPr lang="en-US" altLang="ja-JP" sz="3600" dirty="0">
                <a:latin typeface="游ゴシック" panose="020B0400000000000000" pitchFamily="50" charset="-128"/>
                <a:ea typeface="游ゴシック" panose="020B0400000000000000" pitchFamily="50" charset="-128"/>
              </a:rPr>
              <a:t>1D</a:t>
            </a:r>
            <a:endParaRPr lang="ja-JP" altLang="en-US" sz="3600" dirty="0">
              <a:latin typeface="游ゴシック" panose="020B0400000000000000" pitchFamily="50" charset="-128"/>
              <a:ea typeface="游ゴシック" panose="020B0400000000000000" pitchFamily="50" charset="-128"/>
            </a:endParaRPr>
          </a:p>
        </p:txBody>
      </p:sp>
      <p:grpSp>
        <p:nvGrpSpPr>
          <p:cNvPr id="4" name="グループ化 3"/>
          <p:cNvGrpSpPr/>
          <p:nvPr/>
        </p:nvGrpSpPr>
        <p:grpSpPr>
          <a:xfrm>
            <a:off x="1824807" y="2982439"/>
            <a:ext cx="5444557" cy="359450"/>
            <a:chOff x="481263" y="2146434"/>
            <a:chExt cx="5300689" cy="349952"/>
          </a:xfrm>
          <a:solidFill>
            <a:schemeClr val="accent4">
              <a:lumMod val="20000"/>
              <a:lumOff val="80000"/>
            </a:schemeClr>
          </a:solidFill>
        </p:grpSpPr>
        <p:sp>
          <p:nvSpPr>
            <p:cNvPr id="3" name="正方形/長方形 2"/>
            <p:cNvSpPr/>
            <p:nvPr/>
          </p:nvSpPr>
          <p:spPr>
            <a:xfrm>
              <a:off x="481263" y="2146434"/>
              <a:ext cx="349952" cy="34995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33</a:t>
              </a:r>
              <a:endParaRPr lang="ja-JP" altLang="en-US"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9" name="正方形/長方形 8"/>
            <p:cNvSpPr/>
            <p:nvPr/>
          </p:nvSpPr>
          <p:spPr>
            <a:xfrm>
              <a:off x="835170" y="2146434"/>
              <a:ext cx="349952" cy="34995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15</a:t>
              </a:r>
              <a:endParaRPr lang="ja-JP" altLang="en-US"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0" name="正方形/長方形 9"/>
            <p:cNvSpPr/>
            <p:nvPr/>
          </p:nvSpPr>
          <p:spPr>
            <a:xfrm>
              <a:off x="1189077" y="2146434"/>
              <a:ext cx="349952" cy="34995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22</a:t>
              </a:r>
              <a:endParaRPr lang="ja-JP" altLang="en-US"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1" name="正方形/長方形 10"/>
            <p:cNvSpPr/>
            <p:nvPr/>
          </p:nvSpPr>
          <p:spPr>
            <a:xfrm>
              <a:off x="1542984" y="2146434"/>
              <a:ext cx="349952" cy="34995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11</a:t>
              </a:r>
              <a:endParaRPr lang="ja-JP" altLang="en-US"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2" name="正方形/長方形 11"/>
            <p:cNvSpPr/>
            <p:nvPr/>
          </p:nvSpPr>
          <p:spPr>
            <a:xfrm>
              <a:off x="1896891" y="2146434"/>
              <a:ext cx="349952" cy="34995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26</a:t>
              </a:r>
              <a:endParaRPr lang="ja-JP" altLang="en-US"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3" name="正方形/長方形 12"/>
            <p:cNvSpPr/>
            <p:nvPr/>
          </p:nvSpPr>
          <p:spPr>
            <a:xfrm>
              <a:off x="2250798" y="2146434"/>
              <a:ext cx="349952" cy="34995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32</a:t>
              </a:r>
              <a:endParaRPr lang="ja-JP" altLang="en-US"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4" name="正方形/長方形 13"/>
            <p:cNvSpPr/>
            <p:nvPr/>
          </p:nvSpPr>
          <p:spPr>
            <a:xfrm>
              <a:off x="2604705" y="2146434"/>
              <a:ext cx="349952" cy="34995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12</a:t>
              </a:r>
              <a:endParaRPr lang="ja-JP" altLang="en-US"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5" name="正方形/長方形 14"/>
            <p:cNvSpPr/>
            <p:nvPr/>
          </p:nvSpPr>
          <p:spPr>
            <a:xfrm>
              <a:off x="2958612" y="2146434"/>
              <a:ext cx="349952" cy="34995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22</a:t>
              </a:r>
              <a:endParaRPr lang="ja-JP" altLang="en-US"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7" name="正方形/長方形 16"/>
            <p:cNvSpPr/>
            <p:nvPr/>
          </p:nvSpPr>
          <p:spPr>
            <a:xfrm>
              <a:off x="3312519" y="2146434"/>
              <a:ext cx="349952" cy="34995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15</a:t>
              </a:r>
              <a:endParaRPr lang="ja-JP" altLang="en-US"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8" name="正方形/長方形 17"/>
            <p:cNvSpPr/>
            <p:nvPr/>
          </p:nvSpPr>
          <p:spPr>
            <a:xfrm>
              <a:off x="3666423" y="2146434"/>
              <a:ext cx="349952" cy="34995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94</a:t>
              </a:r>
              <a:endParaRPr lang="ja-JP" altLang="en-US"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9" name="正方形/長方形 18"/>
            <p:cNvSpPr/>
            <p:nvPr/>
          </p:nvSpPr>
          <p:spPr>
            <a:xfrm>
              <a:off x="4016375" y="2146434"/>
              <a:ext cx="349952" cy="34995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108</a:t>
              </a:r>
              <a:endParaRPr lang="ja-JP" altLang="en-US"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0" name="正方形/長方形 19"/>
            <p:cNvSpPr/>
            <p:nvPr/>
          </p:nvSpPr>
          <p:spPr>
            <a:xfrm>
              <a:off x="4370282" y="2146434"/>
              <a:ext cx="349952" cy="34995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98</a:t>
              </a:r>
              <a:endParaRPr lang="ja-JP" altLang="en-US"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1" name="正方形/長方形 20"/>
            <p:cNvSpPr/>
            <p:nvPr/>
          </p:nvSpPr>
          <p:spPr>
            <a:xfrm>
              <a:off x="4724189" y="2146434"/>
              <a:ext cx="349952" cy="34995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111</a:t>
              </a:r>
              <a:endParaRPr lang="ja-JP" altLang="en-US"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2" name="正方形/長方形 21"/>
            <p:cNvSpPr/>
            <p:nvPr/>
          </p:nvSpPr>
          <p:spPr>
            <a:xfrm>
              <a:off x="5078096" y="2146434"/>
              <a:ext cx="349952" cy="34995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121</a:t>
              </a:r>
              <a:endParaRPr lang="ja-JP" altLang="en-US"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3" name="正方形/長方形 22"/>
            <p:cNvSpPr/>
            <p:nvPr/>
          </p:nvSpPr>
          <p:spPr>
            <a:xfrm>
              <a:off x="5432000" y="2146434"/>
              <a:ext cx="349952" cy="34995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102</a:t>
              </a:r>
              <a:endParaRPr lang="ja-JP" altLang="en-US"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grpSp>
      <p:grpSp>
        <p:nvGrpSpPr>
          <p:cNvPr id="30" name="グループ化 29"/>
          <p:cNvGrpSpPr/>
          <p:nvPr/>
        </p:nvGrpSpPr>
        <p:grpSpPr>
          <a:xfrm>
            <a:off x="1824807" y="6126446"/>
            <a:ext cx="5444557" cy="359450"/>
            <a:chOff x="481263" y="2146434"/>
            <a:chExt cx="5300689" cy="349952"/>
          </a:xfrm>
        </p:grpSpPr>
        <p:sp>
          <p:nvSpPr>
            <p:cNvPr id="31" name="正方形/長方形 30"/>
            <p:cNvSpPr/>
            <p:nvPr/>
          </p:nvSpPr>
          <p:spPr>
            <a:xfrm>
              <a:off x="481263" y="2146434"/>
              <a:ext cx="349952" cy="3499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2000" spc="-1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2" name="正方形/長方形 31"/>
            <p:cNvSpPr/>
            <p:nvPr/>
          </p:nvSpPr>
          <p:spPr>
            <a:xfrm>
              <a:off x="835170" y="2146434"/>
              <a:ext cx="349952" cy="3499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2000" spc="-1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3" name="正方形/長方形 32"/>
            <p:cNvSpPr/>
            <p:nvPr/>
          </p:nvSpPr>
          <p:spPr>
            <a:xfrm>
              <a:off x="1189077" y="2146434"/>
              <a:ext cx="349952" cy="3499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2000" spc="-1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7" name="正方形/長方形 36"/>
            <p:cNvSpPr/>
            <p:nvPr/>
          </p:nvSpPr>
          <p:spPr>
            <a:xfrm>
              <a:off x="1542984" y="2146434"/>
              <a:ext cx="349952" cy="3499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2000" spc="-1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9" name="正方形/長方形 38"/>
            <p:cNvSpPr/>
            <p:nvPr/>
          </p:nvSpPr>
          <p:spPr>
            <a:xfrm>
              <a:off x="1896891" y="2146434"/>
              <a:ext cx="349952" cy="3499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2000" spc="-1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0" name="正方形/長方形 39"/>
            <p:cNvSpPr/>
            <p:nvPr/>
          </p:nvSpPr>
          <p:spPr>
            <a:xfrm>
              <a:off x="2250798" y="2146434"/>
              <a:ext cx="349952" cy="3499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2000" spc="-1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1" name="正方形/長方形 40"/>
            <p:cNvSpPr/>
            <p:nvPr/>
          </p:nvSpPr>
          <p:spPr>
            <a:xfrm>
              <a:off x="2604705" y="2146434"/>
              <a:ext cx="349952" cy="3499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2000" spc="-1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2" name="正方形/長方形 41"/>
            <p:cNvSpPr/>
            <p:nvPr/>
          </p:nvSpPr>
          <p:spPr>
            <a:xfrm>
              <a:off x="2958612" y="2146434"/>
              <a:ext cx="349952" cy="3499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2000" spc="-1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3" name="正方形/長方形 42"/>
            <p:cNvSpPr/>
            <p:nvPr/>
          </p:nvSpPr>
          <p:spPr>
            <a:xfrm>
              <a:off x="3312519" y="2146434"/>
              <a:ext cx="349952" cy="3499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2000" spc="-1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4" name="正方形/長方形 43"/>
            <p:cNvSpPr/>
            <p:nvPr/>
          </p:nvSpPr>
          <p:spPr>
            <a:xfrm>
              <a:off x="3666423" y="2146434"/>
              <a:ext cx="349952" cy="3499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2000" spc="-1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5" name="正方形/長方形 44"/>
            <p:cNvSpPr/>
            <p:nvPr/>
          </p:nvSpPr>
          <p:spPr>
            <a:xfrm>
              <a:off x="4016375" y="2146434"/>
              <a:ext cx="349952" cy="3499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2000" spc="-1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6" name="正方形/長方形 45"/>
            <p:cNvSpPr/>
            <p:nvPr/>
          </p:nvSpPr>
          <p:spPr>
            <a:xfrm>
              <a:off x="4370282" y="2146434"/>
              <a:ext cx="349952" cy="3499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2000" spc="-1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7" name="正方形/長方形 46"/>
            <p:cNvSpPr/>
            <p:nvPr/>
          </p:nvSpPr>
          <p:spPr>
            <a:xfrm>
              <a:off x="4724189" y="2146434"/>
              <a:ext cx="349952" cy="3499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2000" spc="-1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8" name="正方形/長方形 47"/>
            <p:cNvSpPr/>
            <p:nvPr/>
          </p:nvSpPr>
          <p:spPr>
            <a:xfrm>
              <a:off x="5078096" y="2146434"/>
              <a:ext cx="349952" cy="3499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2000" spc="-1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9" name="正方形/長方形 48"/>
            <p:cNvSpPr/>
            <p:nvPr/>
          </p:nvSpPr>
          <p:spPr>
            <a:xfrm>
              <a:off x="5432000" y="2146434"/>
              <a:ext cx="349952" cy="3499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2000" spc="-1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grpSp>
      <p:pic>
        <p:nvPicPr>
          <p:cNvPr id="6" name="図 5"/>
          <p:cNvPicPr>
            <a:picLocks noChangeAspect="1"/>
          </p:cNvPicPr>
          <p:nvPr/>
        </p:nvPicPr>
        <p:blipFill rotWithShape="1">
          <a:blip r:embed="rId2"/>
          <a:srcRect l="8892" t="29214" r="5142" b="13280"/>
          <a:stretch/>
        </p:blipFill>
        <p:spPr>
          <a:xfrm>
            <a:off x="1929013" y="1112866"/>
            <a:ext cx="5143501" cy="1869574"/>
          </a:xfrm>
          <a:prstGeom prst="rect">
            <a:avLst/>
          </a:prstGeom>
        </p:spPr>
      </p:pic>
      <p:sp>
        <p:nvSpPr>
          <p:cNvPr id="53" name="タイトル 1"/>
          <p:cNvSpPr txBox="1">
            <a:spLocks/>
          </p:cNvSpPr>
          <p:nvPr/>
        </p:nvSpPr>
        <p:spPr>
          <a:xfrm>
            <a:off x="8842477" y="2588016"/>
            <a:ext cx="2599979" cy="579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latin typeface="游ゴシック" panose="020B0400000000000000" pitchFamily="50" charset="-128"/>
                <a:ea typeface="游ゴシック" panose="020B0400000000000000" pitchFamily="50" charset="-128"/>
                <a:cs typeface="メイリオ" panose="020B0604030504040204" pitchFamily="50" charset="-128"/>
              </a:rPr>
              <a:t>平滑化したい</a:t>
            </a:r>
            <a:r>
              <a:rPr lang="en-US" altLang="ja-JP" sz="2800" dirty="0">
                <a:latin typeface="游ゴシック" panose="020B0400000000000000" pitchFamily="50" charset="-128"/>
                <a:ea typeface="游ゴシック" panose="020B0400000000000000" pitchFamily="50" charset="-128"/>
                <a:cs typeface="メイリオ" panose="020B0604030504040204" pitchFamily="50" charset="-128"/>
              </a:rPr>
              <a:t>!</a:t>
            </a:r>
            <a:endParaRPr lang="ja-JP" altLang="en-US" sz="2800" dirty="0">
              <a:latin typeface="游ゴシック" panose="020B0400000000000000" pitchFamily="50" charset="-128"/>
              <a:ea typeface="游ゴシック" panose="020B0400000000000000" pitchFamily="50" charset="-128"/>
              <a:cs typeface="メイリオ" panose="020B0604030504040204" pitchFamily="50" charset="-128"/>
            </a:endParaRPr>
          </a:p>
        </p:txBody>
      </p:sp>
      <p:grpSp>
        <p:nvGrpSpPr>
          <p:cNvPr id="7" name="グループ化 6"/>
          <p:cNvGrpSpPr/>
          <p:nvPr/>
        </p:nvGrpSpPr>
        <p:grpSpPr>
          <a:xfrm>
            <a:off x="9318837" y="3426039"/>
            <a:ext cx="1647258" cy="544980"/>
            <a:chOff x="6912543" y="3314836"/>
            <a:chExt cx="1172642" cy="387958"/>
          </a:xfrm>
        </p:grpSpPr>
        <mc:AlternateContent xmlns:mc="http://schemas.openxmlformats.org/markup-compatibility/2006" xmlns:a14="http://schemas.microsoft.com/office/drawing/2010/main">
          <mc:Choice Requires="a14">
            <p:sp>
              <p:nvSpPr>
                <p:cNvPr id="54" name="正方形/長方形 53"/>
                <p:cNvSpPr/>
                <p:nvPr/>
              </p:nvSpPr>
              <p:spPr>
                <a:xfrm>
                  <a:off x="6912543" y="3314836"/>
                  <a:ext cx="387958" cy="3879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Para xmlns:m="http://schemas.openxmlformats.org/officeDocument/2006/math">
                      <m:oMathParaPr>
                        <m:jc m:val="centerGroup"/>
                      </m:oMathParaPr>
                      <m:oMath xmlns:m="http://schemas.openxmlformats.org/officeDocument/2006/math">
                        <m:r>
                          <a:rPr lang="en-US" altLang="ja-JP" sz="2400" i="1" spc="-100" dirty="0">
                            <a:solidFill>
                              <a:schemeClr val="tx1"/>
                            </a:solidFill>
                            <a:latin typeface="Cambria Math" panose="02040503050406030204" pitchFamily="18" charset="0"/>
                          </a:rPr>
                          <m:t>1/3</m:t>
                        </m:r>
                      </m:oMath>
                    </m:oMathPara>
                  </a14:m>
                  <a:endParaRPr lang="ja-JP" altLang="en-US" spc="-1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mc:Choice>
          <mc:Fallback xmlns="">
            <p:sp>
              <p:nvSpPr>
                <p:cNvPr id="54" name="正方形/長方形 53"/>
                <p:cNvSpPr>
                  <a:spLocks noRot="1" noChangeAspect="1" noMove="1" noResize="1" noEditPoints="1" noAdjustHandles="1" noChangeArrowheads="1" noChangeShapeType="1" noTextEdit="1"/>
                </p:cNvSpPr>
                <p:nvPr/>
              </p:nvSpPr>
              <p:spPr>
                <a:xfrm>
                  <a:off x="6912543" y="3314836"/>
                  <a:ext cx="387958" cy="387958"/>
                </a:xfrm>
                <a:prstGeom prst="rect">
                  <a:avLst/>
                </a:prstGeom>
                <a:blipFill rotWithShape="0">
                  <a:blip r:embed="rId3"/>
                  <a:stretch>
                    <a:fillRect l="-12903" r="-4301" b="-537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5" name="正方形/長方形 54"/>
                <p:cNvSpPr/>
                <p:nvPr/>
              </p:nvSpPr>
              <p:spPr>
                <a:xfrm>
                  <a:off x="7304885" y="3314836"/>
                  <a:ext cx="387958" cy="3879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Para xmlns:m="http://schemas.openxmlformats.org/officeDocument/2006/math">
                      <m:oMathParaPr>
                        <m:jc m:val="centerGroup"/>
                      </m:oMathParaPr>
                      <m:oMath xmlns:m="http://schemas.openxmlformats.org/officeDocument/2006/math">
                        <m:r>
                          <a:rPr lang="en-US" altLang="ja-JP" sz="2400" i="1" spc="-100" dirty="0">
                            <a:solidFill>
                              <a:schemeClr val="tx1"/>
                            </a:solidFill>
                            <a:latin typeface="Cambria Math" panose="02040503050406030204" pitchFamily="18" charset="0"/>
                          </a:rPr>
                          <m:t>1/3</m:t>
                        </m:r>
                      </m:oMath>
                    </m:oMathPara>
                  </a14:m>
                  <a:endParaRPr lang="ja-JP" altLang="en-US" spc="-1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mc:Choice>
          <mc:Fallback xmlns="">
            <p:sp>
              <p:nvSpPr>
                <p:cNvPr id="55" name="正方形/長方形 54"/>
                <p:cNvSpPr>
                  <a:spLocks noRot="1" noChangeAspect="1" noMove="1" noResize="1" noEditPoints="1" noAdjustHandles="1" noChangeArrowheads="1" noChangeShapeType="1" noTextEdit="1"/>
                </p:cNvSpPr>
                <p:nvPr/>
              </p:nvSpPr>
              <p:spPr>
                <a:xfrm>
                  <a:off x="7304885" y="3314836"/>
                  <a:ext cx="387958" cy="387958"/>
                </a:xfrm>
                <a:prstGeom prst="rect">
                  <a:avLst/>
                </a:prstGeom>
                <a:blipFill rotWithShape="0">
                  <a:blip r:embed="rId4"/>
                  <a:stretch>
                    <a:fillRect l="-12766" r="-3191" b="-537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6" name="正方形/長方形 55"/>
                <p:cNvSpPr/>
                <p:nvPr/>
              </p:nvSpPr>
              <p:spPr>
                <a:xfrm>
                  <a:off x="7697227" y="3314836"/>
                  <a:ext cx="387958" cy="3879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Para xmlns:m="http://schemas.openxmlformats.org/officeDocument/2006/math">
                      <m:oMathParaPr>
                        <m:jc m:val="centerGroup"/>
                      </m:oMathParaPr>
                      <m:oMath xmlns:m="http://schemas.openxmlformats.org/officeDocument/2006/math">
                        <m:r>
                          <a:rPr lang="en-US" altLang="ja-JP" sz="2400" i="1" spc="-100" dirty="0">
                            <a:solidFill>
                              <a:schemeClr val="tx1"/>
                            </a:solidFill>
                            <a:latin typeface="Cambria Math" panose="02040503050406030204" pitchFamily="18" charset="0"/>
                          </a:rPr>
                          <m:t>1/3</m:t>
                        </m:r>
                      </m:oMath>
                    </m:oMathPara>
                  </a14:m>
                  <a:endParaRPr lang="ja-JP" altLang="en-US" b="1" spc="-1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mc:Choice>
          <mc:Fallback xmlns="">
            <p:sp>
              <p:nvSpPr>
                <p:cNvPr id="56" name="正方形/長方形 55"/>
                <p:cNvSpPr>
                  <a:spLocks noRot="1" noChangeAspect="1" noMove="1" noResize="1" noEditPoints="1" noAdjustHandles="1" noChangeArrowheads="1" noChangeShapeType="1" noTextEdit="1"/>
                </p:cNvSpPr>
                <p:nvPr/>
              </p:nvSpPr>
              <p:spPr>
                <a:xfrm>
                  <a:off x="7697227" y="3314836"/>
                  <a:ext cx="387958" cy="387958"/>
                </a:xfrm>
                <a:prstGeom prst="rect">
                  <a:avLst/>
                </a:prstGeom>
                <a:blipFill rotWithShape="0">
                  <a:blip r:embed="rId5"/>
                  <a:stretch>
                    <a:fillRect l="-12903" r="-4301" b="-5376"/>
                  </a:stretch>
                </a:blipFill>
              </p:spPr>
              <p:txBody>
                <a:bodyPr/>
                <a:lstStyle/>
                <a:p>
                  <a:r>
                    <a:rPr lang="ja-JP" altLang="en-US">
                      <a:noFill/>
                    </a:rPr>
                    <a:t> </a:t>
                  </a:r>
                </a:p>
              </p:txBody>
            </p:sp>
          </mc:Fallback>
        </mc:AlternateContent>
      </p:grpSp>
      <p:sp>
        <p:nvSpPr>
          <p:cNvPr id="57" name="タイトル 1"/>
          <p:cNvSpPr txBox="1">
            <a:spLocks/>
          </p:cNvSpPr>
          <p:nvPr/>
        </p:nvSpPr>
        <p:spPr>
          <a:xfrm>
            <a:off x="8842477" y="4349016"/>
            <a:ext cx="2599979" cy="579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游ゴシック" panose="020B0400000000000000" pitchFamily="50" charset="-128"/>
                <a:ea typeface="游ゴシック" panose="020B0400000000000000" pitchFamily="50" charset="-128"/>
                <a:cs typeface="メイリオ" panose="020B0604030504040204" pitchFamily="50" charset="-128"/>
              </a:rPr>
              <a:t>周囲３ピクセルの平均を取る</a:t>
            </a:r>
          </a:p>
        </p:txBody>
      </p:sp>
      <p:grpSp>
        <p:nvGrpSpPr>
          <p:cNvPr id="73" name="グループ化 72"/>
          <p:cNvGrpSpPr/>
          <p:nvPr/>
        </p:nvGrpSpPr>
        <p:grpSpPr>
          <a:xfrm>
            <a:off x="1520324" y="3371793"/>
            <a:ext cx="2117982" cy="3114112"/>
            <a:chOff x="162811" y="3046328"/>
            <a:chExt cx="2117982" cy="3114112"/>
          </a:xfrm>
        </p:grpSpPr>
        <p:sp>
          <p:nvSpPr>
            <p:cNvPr id="58" name="正方形/長方形 57"/>
            <p:cNvSpPr/>
            <p:nvPr/>
          </p:nvSpPr>
          <p:spPr>
            <a:xfrm>
              <a:off x="1557831" y="5800990"/>
              <a:ext cx="359450" cy="3594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000" spc="-1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20</a:t>
              </a:r>
              <a:endParaRPr lang="ja-JP" altLang="en-US" sz="2000" spc="-1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8" name="右中かっこ 7"/>
            <p:cNvSpPr/>
            <p:nvPr/>
          </p:nvSpPr>
          <p:spPr>
            <a:xfrm rot="5400000">
              <a:off x="1637580" y="2619015"/>
              <a:ext cx="215900" cy="1070526"/>
            </a:xfrm>
            <a:prstGeom prst="rightBrace">
              <a:avLst>
                <a:gd name="adj1" fmla="val 78921"/>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latin typeface="游ゴシック" panose="020B0400000000000000" pitchFamily="50" charset="-128"/>
                <a:ea typeface="游ゴシック" panose="020B0400000000000000" pitchFamily="50" charset="-128"/>
                <a:cs typeface="メイリオ" panose="020B0604030504040204" pitchFamily="50" charset="-128"/>
              </a:endParaRPr>
            </a:p>
          </p:txBody>
        </p:sp>
        <p:cxnSp>
          <p:nvCxnSpPr>
            <p:cNvPr id="60" name="直線矢印コネクタ 59"/>
            <p:cNvCxnSpPr>
              <a:stCxn id="8" idx="1"/>
              <a:endCxn id="58" idx="0"/>
            </p:cNvCxnSpPr>
            <p:nvPr/>
          </p:nvCxnSpPr>
          <p:spPr>
            <a:xfrm flipH="1">
              <a:off x="1737556" y="3262228"/>
              <a:ext cx="7974" cy="2538762"/>
            </a:xfrm>
            <a:prstGeom prst="straightConnector1">
              <a:avLst/>
            </a:prstGeom>
            <a:ln w="317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正方形/長方形 64"/>
                <p:cNvSpPr/>
                <p:nvPr/>
              </p:nvSpPr>
              <p:spPr>
                <a:xfrm>
                  <a:off x="162811" y="4380148"/>
                  <a:ext cx="1469344" cy="399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f>
                        <m:fPr>
                          <m:ctrlPr>
                            <a:rPr lang="en-US" altLang="ja-JP" sz="1600" i="1" spc="-100">
                              <a:solidFill>
                                <a:schemeClr val="tx1"/>
                              </a:solidFill>
                              <a:latin typeface="Cambria Math" panose="02040503050406030204" pitchFamily="18" charset="0"/>
                            </a:rPr>
                          </m:ctrlPr>
                        </m:fPr>
                        <m:num>
                          <m:r>
                            <a:rPr lang="en-US" altLang="ja-JP" sz="1600" i="1" spc="-100">
                              <a:solidFill>
                                <a:schemeClr val="tx1"/>
                              </a:solidFill>
                              <a:latin typeface="Cambria Math"/>
                            </a:rPr>
                            <m:t>1</m:t>
                          </m:r>
                        </m:num>
                        <m:den>
                          <m:r>
                            <a:rPr lang="en-US" altLang="ja-JP" sz="1600" i="1" spc="-100">
                              <a:solidFill>
                                <a:schemeClr val="tx1"/>
                              </a:solidFill>
                              <a:latin typeface="Cambria Math"/>
                            </a:rPr>
                            <m:t>3</m:t>
                          </m:r>
                        </m:den>
                      </m:f>
                      <m:r>
                        <a:rPr lang="en-US" altLang="ja-JP" sz="1600" i="1" spc="-100">
                          <a:solidFill>
                            <a:schemeClr val="tx1"/>
                          </a:solidFill>
                          <a:latin typeface="Cambria Math"/>
                        </a:rPr>
                        <m:t>22+</m:t>
                      </m:r>
                    </m:oMath>
                  </a14:m>
                  <a:r>
                    <a:rPr lang="en-US" altLang="ja-JP" sz="1600" spc="-1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t>
                  </a:r>
                  <a14:m>
                    <m:oMath xmlns:m="http://schemas.openxmlformats.org/officeDocument/2006/math">
                      <m:f>
                        <m:fPr>
                          <m:ctrlPr>
                            <a:rPr lang="en-US" altLang="ja-JP" sz="1600" i="1" spc="-100">
                              <a:solidFill>
                                <a:schemeClr val="tx1"/>
                              </a:solidFill>
                              <a:latin typeface="Cambria Math" panose="02040503050406030204" pitchFamily="18" charset="0"/>
                            </a:rPr>
                          </m:ctrlPr>
                        </m:fPr>
                        <m:num>
                          <m:r>
                            <a:rPr lang="en-US" altLang="ja-JP" sz="1600" i="1" spc="-100">
                              <a:solidFill>
                                <a:schemeClr val="tx1"/>
                              </a:solidFill>
                              <a:latin typeface="Cambria Math"/>
                            </a:rPr>
                            <m:t>1</m:t>
                          </m:r>
                        </m:num>
                        <m:den>
                          <m:r>
                            <a:rPr lang="en-US" altLang="ja-JP" sz="1600" i="1" spc="-100">
                              <a:solidFill>
                                <a:schemeClr val="tx1"/>
                              </a:solidFill>
                              <a:latin typeface="Cambria Math"/>
                            </a:rPr>
                            <m:t>3</m:t>
                          </m:r>
                        </m:den>
                      </m:f>
                      <m:r>
                        <a:rPr lang="en-US" altLang="ja-JP" sz="1600" i="1" spc="-100">
                          <a:solidFill>
                            <a:schemeClr val="tx1"/>
                          </a:solidFill>
                          <a:latin typeface="Cambria Math"/>
                        </a:rPr>
                        <m:t>11+</m:t>
                      </m:r>
                    </m:oMath>
                  </a14:m>
                  <a:r>
                    <a:rPr lang="en-US" altLang="ja-JP" sz="1600" spc="-1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t>
                  </a:r>
                  <a14:m>
                    <m:oMath xmlns:m="http://schemas.openxmlformats.org/officeDocument/2006/math">
                      <m:f>
                        <m:fPr>
                          <m:ctrlPr>
                            <a:rPr lang="en-US" altLang="ja-JP" sz="1600" i="1" spc="-100">
                              <a:solidFill>
                                <a:schemeClr val="tx1"/>
                              </a:solidFill>
                              <a:latin typeface="Cambria Math" panose="02040503050406030204" pitchFamily="18" charset="0"/>
                            </a:rPr>
                          </m:ctrlPr>
                        </m:fPr>
                        <m:num>
                          <m:r>
                            <a:rPr lang="en-US" altLang="ja-JP" sz="1600" i="1" spc="-100">
                              <a:solidFill>
                                <a:schemeClr val="tx1"/>
                              </a:solidFill>
                              <a:latin typeface="Cambria Math"/>
                            </a:rPr>
                            <m:t>1</m:t>
                          </m:r>
                        </m:num>
                        <m:den>
                          <m:r>
                            <a:rPr lang="en-US" altLang="ja-JP" sz="1600" i="1" spc="-100">
                              <a:solidFill>
                                <a:schemeClr val="tx1"/>
                              </a:solidFill>
                              <a:latin typeface="Cambria Math"/>
                            </a:rPr>
                            <m:t>3</m:t>
                          </m:r>
                        </m:den>
                      </m:f>
                      <m:r>
                        <a:rPr lang="en-US" altLang="ja-JP" sz="1600" i="1" spc="-100">
                          <a:solidFill>
                            <a:schemeClr val="tx1"/>
                          </a:solidFill>
                          <a:latin typeface="Cambria Math"/>
                        </a:rPr>
                        <m:t>26</m:t>
                      </m:r>
                    </m:oMath>
                  </a14:m>
                  <a:endParaRPr lang="en-US" altLang="ja-JP" sz="1600" i="1" spc="-1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14:m>
                    <m:oMathPara xmlns:m="http://schemas.openxmlformats.org/officeDocument/2006/math">
                      <m:oMathParaPr>
                        <m:jc m:val="centerGroup"/>
                      </m:oMathParaPr>
                      <m:oMath xmlns:m="http://schemas.openxmlformats.org/officeDocument/2006/math">
                        <m:r>
                          <a:rPr lang="en-US" altLang="ja-JP" sz="1600" i="1" spc="-100">
                            <a:solidFill>
                              <a:schemeClr val="tx1"/>
                            </a:solidFill>
                            <a:latin typeface="Cambria Math"/>
                          </a:rPr>
                          <m:t>=20</m:t>
                        </m:r>
                      </m:oMath>
                    </m:oMathPara>
                  </a14:m>
                  <a:endParaRPr lang="en-US" altLang="ja-JP" sz="1600" spc="-1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mc:Choice>
          <mc:Fallback xmlns="">
            <p:sp>
              <p:nvSpPr>
                <p:cNvPr id="65" name="正方形/長方形 64"/>
                <p:cNvSpPr>
                  <a:spLocks noRot="1" noChangeAspect="1" noMove="1" noResize="1" noEditPoints="1" noAdjustHandles="1" noChangeArrowheads="1" noChangeShapeType="1" noTextEdit="1"/>
                </p:cNvSpPr>
                <p:nvPr/>
              </p:nvSpPr>
              <p:spPr>
                <a:xfrm>
                  <a:off x="162811" y="4380148"/>
                  <a:ext cx="1469344" cy="399608"/>
                </a:xfrm>
                <a:prstGeom prst="rect">
                  <a:avLst/>
                </a:prstGeom>
                <a:blipFill rotWithShape="1">
                  <a:blip r:embed="rId6"/>
                  <a:stretch>
                    <a:fillRect t="-21538" r="-415" b="-27692"/>
                  </a:stretch>
                </a:blipFill>
                <a:ln>
                  <a:noFill/>
                </a:ln>
              </p:spPr>
              <p:txBody>
                <a:bodyPr/>
                <a:lstStyle/>
                <a:p>
                  <a:r>
                    <a:rPr lang="ja-JP" altLang="en-US">
                      <a:noFill/>
                    </a:rPr>
                    <a:t> </a:t>
                  </a:r>
                </a:p>
              </p:txBody>
            </p:sp>
          </mc:Fallback>
        </mc:AlternateContent>
      </p:grpSp>
      <p:grpSp>
        <p:nvGrpSpPr>
          <p:cNvPr id="72" name="グループ化 71"/>
          <p:cNvGrpSpPr/>
          <p:nvPr/>
        </p:nvGrpSpPr>
        <p:grpSpPr>
          <a:xfrm>
            <a:off x="2941595" y="3498794"/>
            <a:ext cx="2353739" cy="2987103"/>
            <a:chOff x="1584081" y="3173328"/>
            <a:chExt cx="2353739" cy="2987103"/>
          </a:xfrm>
        </p:grpSpPr>
        <p:sp>
          <p:nvSpPr>
            <p:cNvPr id="61" name="正方形/長方形 60"/>
            <p:cNvSpPr/>
            <p:nvPr/>
          </p:nvSpPr>
          <p:spPr>
            <a:xfrm>
              <a:off x="1925255" y="5800981"/>
              <a:ext cx="359450" cy="3594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000" spc="-1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23</a:t>
              </a:r>
              <a:endParaRPr lang="ja-JP" altLang="en-US" sz="2000" spc="-1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62" name="右中かっこ 61"/>
            <p:cNvSpPr/>
            <p:nvPr/>
          </p:nvSpPr>
          <p:spPr>
            <a:xfrm rot="5400000">
              <a:off x="2011394" y="2746015"/>
              <a:ext cx="215900" cy="1070526"/>
            </a:xfrm>
            <a:prstGeom prst="rightBrace">
              <a:avLst>
                <a:gd name="adj1" fmla="val 78921"/>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latin typeface="游ゴシック" panose="020B0400000000000000" pitchFamily="50" charset="-128"/>
                <a:ea typeface="游ゴシック" panose="020B0400000000000000" pitchFamily="50" charset="-128"/>
                <a:cs typeface="メイリオ" panose="020B0604030504040204" pitchFamily="50" charset="-128"/>
              </a:endParaRPr>
            </a:p>
          </p:txBody>
        </p:sp>
        <p:cxnSp>
          <p:nvCxnSpPr>
            <p:cNvPr id="63" name="直線矢印コネクタ 62"/>
            <p:cNvCxnSpPr/>
            <p:nvPr/>
          </p:nvCxnSpPr>
          <p:spPr>
            <a:xfrm flipH="1">
              <a:off x="2111370" y="3338410"/>
              <a:ext cx="7974" cy="2462562"/>
            </a:xfrm>
            <a:prstGeom prst="straightConnector1">
              <a:avLst/>
            </a:prstGeom>
            <a:ln w="317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正方形/長方形 67"/>
                <p:cNvSpPr/>
                <p:nvPr/>
              </p:nvSpPr>
              <p:spPr>
                <a:xfrm>
                  <a:off x="2126816" y="4340890"/>
                  <a:ext cx="1811004" cy="359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 xmlns:m="http://schemas.openxmlformats.org/officeDocument/2006/math">
                      <m:f>
                        <m:fPr>
                          <m:ctrlPr>
                            <a:rPr lang="en-US" altLang="ja-JP" i="1" spc="-100">
                              <a:solidFill>
                                <a:schemeClr val="tx1"/>
                              </a:solidFill>
                              <a:latin typeface="Cambria Math" panose="02040503050406030204" pitchFamily="18" charset="0"/>
                            </a:rPr>
                          </m:ctrlPr>
                        </m:fPr>
                        <m:num>
                          <m:r>
                            <a:rPr lang="en-US" altLang="ja-JP" i="1" spc="-100">
                              <a:solidFill>
                                <a:schemeClr val="tx1"/>
                              </a:solidFill>
                              <a:latin typeface="Cambria Math"/>
                            </a:rPr>
                            <m:t>1</m:t>
                          </m:r>
                        </m:num>
                        <m:den>
                          <m:r>
                            <a:rPr lang="en-US" altLang="ja-JP" i="1" spc="-100">
                              <a:solidFill>
                                <a:schemeClr val="tx1"/>
                              </a:solidFill>
                              <a:latin typeface="Cambria Math"/>
                            </a:rPr>
                            <m:t>3</m:t>
                          </m:r>
                        </m:den>
                      </m:f>
                      <m:r>
                        <a:rPr lang="en-US" altLang="ja-JP" i="1" spc="-100">
                          <a:solidFill>
                            <a:schemeClr val="tx1"/>
                          </a:solidFill>
                          <a:latin typeface="Cambria Math"/>
                        </a:rPr>
                        <m:t>11+</m:t>
                      </m:r>
                    </m:oMath>
                  </a14:m>
                  <a:r>
                    <a:rPr lang="en-US" altLang="ja-JP" spc="-1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t>
                  </a:r>
                  <a14:m>
                    <m:oMath xmlns:m="http://schemas.openxmlformats.org/officeDocument/2006/math">
                      <m:f>
                        <m:fPr>
                          <m:ctrlPr>
                            <a:rPr lang="en-US" altLang="ja-JP" i="1" spc="-100">
                              <a:solidFill>
                                <a:schemeClr val="tx1"/>
                              </a:solidFill>
                              <a:latin typeface="Cambria Math" panose="02040503050406030204" pitchFamily="18" charset="0"/>
                            </a:rPr>
                          </m:ctrlPr>
                        </m:fPr>
                        <m:num>
                          <m:r>
                            <a:rPr lang="en-US" altLang="ja-JP" i="1" spc="-100">
                              <a:solidFill>
                                <a:schemeClr val="tx1"/>
                              </a:solidFill>
                              <a:latin typeface="Cambria Math"/>
                            </a:rPr>
                            <m:t>1</m:t>
                          </m:r>
                        </m:num>
                        <m:den>
                          <m:r>
                            <a:rPr lang="en-US" altLang="ja-JP" i="1" spc="-100">
                              <a:solidFill>
                                <a:schemeClr val="tx1"/>
                              </a:solidFill>
                              <a:latin typeface="Cambria Math"/>
                            </a:rPr>
                            <m:t>3</m:t>
                          </m:r>
                        </m:den>
                      </m:f>
                      <m:r>
                        <a:rPr lang="en-US" altLang="ja-JP" i="1" spc="-100">
                          <a:solidFill>
                            <a:schemeClr val="tx1"/>
                          </a:solidFill>
                          <a:latin typeface="Cambria Math"/>
                        </a:rPr>
                        <m:t>26+</m:t>
                      </m:r>
                    </m:oMath>
                  </a14:m>
                  <a:r>
                    <a:rPr lang="en-US" altLang="ja-JP" spc="-1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t>
                  </a:r>
                  <a14:m>
                    <m:oMath xmlns:m="http://schemas.openxmlformats.org/officeDocument/2006/math">
                      <m:f>
                        <m:fPr>
                          <m:ctrlPr>
                            <a:rPr lang="en-US" altLang="ja-JP" i="1" spc="-100">
                              <a:solidFill>
                                <a:schemeClr val="tx1"/>
                              </a:solidFill>
                              <a:latin typeface="Cambria Math" panose="02040503050406030204" pitchFamily="18" charset="0"/>
                            </a:rPr>
                          </m:ctrlPr>
                        </m:fPr>
                        <m:num>
                          <m:r>
                            <a:rPr lang="en-US" altLang="ja-JP" i="1" spc="-100">
                              <a:solidFill>
                                <a:schemeClr val="tx1"/>
                              </a:solidFill>
                              <a:latin typeface="Cambria Math"/>
                            </a:rPr>
                            <m:t>1</m:t>
                          </m:r>
                        </m:num>
                        <m:den>
                          <m:r>
                            <a:rPr lang="en-US" altLang="ja-JP" i="1" spc="-100">
                              <a:solidFill>
                                <a:schemeClr val="tx1"/>
                              </a:solidFill>
                              <a:latin typeface="Cambria Math"/>
                            </a:rPr>
                            <m:t>3</m:t>
                          </m:r>
                        </m:den>
                      </m:f>
                      <m:r>
                        <a:rPr lang="en-US" altLang="ja-JP" i="1" spc="-100">
                          <a:solidFill>
                            <a:schemeClr val="tx1"/>
                          </a:solidFill>
                          <a:latin typeface="Cambria Math"/>
                        </a:rPr>
                        <m:t>32</m:t>
                      </m:r>
                    </m:oMath>
                  </a14:m>
                  <a:endParaRPr lang="en-US" altLang="ja-JP" i="1" spc="-1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14:m>
                    <m:oMathPara xmlns:m="http://schemas.openxmlformats.org/officeDocument/2006/math">
                      <m:oMathParaPr>
                        <m:jc m:val="centerGroup"/>
                      </m:oMathParaPr>
                      <m:oMath xmlns:m="http://schemas.openxmlformats.org/officeDocument/2006/math">
                        <m:r>
                          <a:rPr lang="en-US" altLang="ja-JP" i="1" spc="-100">
                            <a:solidFill>
                              <a:schemeClr val="tx1"/>
                            </a:solidFill>
                            <a:latin typeface="Cambria Math"/>
                          </a:rPr>
                          <m:t>=23</m:t>
                        </m:r>
                      </m:oMath>
                    </m:oMathPara>
                  </a14:m>
                  <a:endParaRPr lang="en-US" altLang="ja-JP" spc="-1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mc:Choice>
          <mc:Fallback xmlns="">
            <p:sp>
              <p:nvSpPr>
                <p:cNvPr id="68" name="正方形/長方形 67"/>
                <p:cNvSpPr>
                  <a:spLocks noRot="1" noChangeAspect="1" noMove="1" noResize="1" noEditPoints="1" noAdjustHandles="1" noChangeArrowheads="1" noChangeShapeType="1" noTextEdit="1"/>
                </p:cNvSpPr>
                <p:nvPr/>
              </p:nvSpPr>
              <p:spPr>
                <a:xfrm>
                  <a:off x="2126816" y="4340890"/>
                  <a:ext cx="1811004" cy="359450"/>
                </a:xfrm>
                <a:prstGeom prst="rect">
                  <a:avLst/>
                </a:prstGeom>
                <a:blipFill rotWithShape="1">
                  <a:blip r:embed="rId7"/>
                  <a:stretch>
                    <a:fillRect t="-40678" b="-49153"/>
                  </a:stretch>
                </a:blipFill>
                <a:ln>
                  <a:noFill/>
                </a:ln>
              </p:spPr>
              <p:txBody>
                <a:bodyPr/>
                <a:lstStyle/>
                <a:p>
                  <a:r>
                    <a:rPr lang="ja-JP" altLang="en-US">
                      <a:noFill/>
                    </a:rPr>
                    <a:t> </a:t>
                  </a:r>
                </a:p>
              </p:txBody>
            </p:sp>
          </mc:Fallback>
        </mc:AlternateContent>
      </p:grpSp>
    </p:spTree>
    <p:extLst>
      <p:ext uri="{BB962C8B-B14F-4D97-AF65-F5344CB8AC3E}">
        <p14:creationId xmlns:p14="http://schemas.microsoft.com/office/powerpoint/2010/main" val="21736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25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25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29299" y="222529"/>
            <a:ext cx="8229600" cy="579120"/>
          </a:xfrm>
        </p:spPr>
        <p:txBody>
          <a:bodyPr>
            <a:noAutofit/>
          </a:bodyPr>
          <a:lstStyle/>
          <a:p>
            <a:pPr algn="ctr"/>
            <a:r>
              <a:rPr lang="ja-JP" altLang="en-US" sz="3600" dirty="0">
                <a:latin typeface="游ゴシック" panose="020B0400000000000000" pitchFamily="50" charset="-128"/>
                <a:ea typeface="游ゴシック" panose="020B0400000000000000" pitchFamily="50" charset="-128"/>
              </a:rPr>
              <a:t>線形フィルタの例 </a:t>
            </a:r>
            <a:r>
              <a:rPr lang="en-US" altLang="ja-JP" sz="3600" dirty="0">
                <a:latin typeface="游ゴシック" panose="020B0400000000000000" pitchFamily="50" charset="-128"/>
                <a:ea typeface="游ゴシック" panose="020B0400000000000000" pitchFamily="50" charset="-128"/>
              </a:rPr>
              <a:t>1D</a:t>
            </a:r>
            <a:endParaRPr lang="ja-JP" altLang="en-US" sz="3600" dirty="0">
              <a:latin typeface="游ゴシック" panose="020B0400000000000000" pitchFamily="50" charset="-128"/>
              <a:ea typeface="游ゴシック" panose="020B0400000000000000" pitchFamily="50" charset="-128"/>
            </a:endParaRPr>
          </a:p>
        </p:txBody>
      </p:sp>
      <p:grpSp>
        <p:nvGrpSpPr>
          <p:cNvPr id="4" name="グループ化 3"/>
          <p:cNvGrpSpPr/>
          <p:nvPr/>
        </p:nvGrpSpPr>
        <p:grpSpPr>
          <a:xfrm>
            <a:off x="1824807" y="2982439"/>
            <a:ext cx="5804126" cy="359450"/>
            <a:chOff x="481263" y="2146434"/>
            <a:chExt cx="5650757" cy="349952"/>
          </a:xfrm>
          <a:solidFill>
            <a:schemeClr val="accent4">
              <a:lumMod val="20000"/>
              <a:lumOff val="80000"/>
            </a:schemeClr>
          </a:solidFill>
        </p:grpSpPr>
        <p:sp>
          <p:nvSpPr>
            <p:cNvPr id="3" name="正方形/長方形 2"/>
            <p:cNvSpPr/>
            <p:nvPr/>
          </p:nvSpPr>
          <p:spPr>
            <a:xfrm>
              <a:off x="481263" y="2146434"/>
              <a:ext cx="349952" cy="34995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33</a:t>
              </a:r>
              <a:endParaRPr lang="ja-JP" altLang="en-US"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9" name="正方形/長方形 8"/>
            <p:cNvSpPr/>
            <p:nvPr/>
          </p:nvSpPr>
          <p:spPr>
            <a:xfrm>
              <a:off x="835170" y="2146434"/>
              <a:ext cx="349952" cy="34995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15</a:t>
              </a:r>
              <a:endParaRPr lang="ja-JP" altLang="en-US"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0" name="正方形/長方形 9"/>
            <p:cNvSpPr/>
            <p:nvPr/>
          </p:nvSpPr>
          <p:spPr>
            <a:xfrm>
              <a:off x="1189077" y="2146434"/>
              <a:ext cx="349952" cy="34995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22</a:t>
              </a:r>
              <a:endParaRPr lang="ja-JP" altLang="en-US"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1" name="正方形/長方形 10"/>
            <p:cNvSpPr/>
            <p:nvPr/>
          </p:nvSpPr>
          <p:spPr>
            <a:xfrm>
              <a:off x="1542984" y="2146434"/>
              <a:ext cx="349952" cy="34995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11</a:t>
              </a:r>
              <a:endParaRPr lang="ja-JP" altLang="en-US"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2" name="正方形/長方形 11"/>
            <p:cNvSpPr/>
            <p:nvPr/>
          </p:nvSpPr>
          <p:spPr>
            <a:xfrm>
              <a:off x="1896891" y="2146434"/>
              <a:ext cx="349952" cy="34995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26</a:t>
              </a:r>
              <a:endParaRPr lang="ja-JP" altLang="en-US"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3" name="正方形/長方形 12"/>
            <p:cNvSpPr/>
            <p:nvPr/>
          </p:nvSpPr>
          <p:spPr>
            <a:xfrm>
              <a:off x="2250798" y="2146434"/>
              <a:ext cx="349952" cy="34995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32</a:t>
              </a:r>
              <a:endParaRPr lang="ja-JP" altLang="en-US"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4" name="正方形/長方形 13"/>
            <p:cNvSpPr/>
            <p:nvPr/>
          </p:nvSpPr>
          <p:spPr>
            <a:xfrm>
              <a:off x="2604705" y="2146434"/>
              <a:ext cx="349952" cy="34995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12</a:t>
              </a:r>
              <a:endParaRPr lang="ja-JP" altLang="en-US"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5" name="正方形/長方形 14"/>
            <p:cNvSpPr/>
            <p:nvPr/>
          </p:nvSpPr>
          <p:spPr>
            <a:xfrm>
              <a:off x="2958612" y="2146434"/>
              <a:ext cx="349952" cy="34995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22</a:t>
              </a:r>
              <a:endParaRPr lang="ja-JP" altLang="en-US"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7" name="正方形/長方形 16"/>
            <p:cNvSpPr/>
            <p:nvPr/>
          </p:nvSpPr>
          <p:spPr>
            <a:xfrm>
              <a:off x="3312519" y="2146434"/>
              <a:ext cx="349952" cy="34995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15</a:t>
              </a:r>
              <a:endParaRPr lang="ja-JP" altLang="en-US"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8" name="正方形/長方形 17"/>
            <p:cNvSpPr/>
            <p:nvPr/>
          </p:nvSpPr>
          <p:spPr>
            <a:xfrm>
              <a:off x="3666423" y="2146434"/>
              <a:ext cx="349952" cy="34995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94</a:t>
              </a:r>
              <a:endParaRPr lang="ja-JP" altLang="en-US"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9" name="正方形/長方形 18"/>
            <p:cNvSpPr/>
            <p:nvPr/>
          </p:nvSpPr>
          <p:spPr>
            <a:xfrm>
              <a:off x="4016375" y="2146434"/>
              <a:ext cx="349952" cy="34995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108</a:t>
              </a:r>
              <a:endParaRPr lang="ja-JP" altLang="en-US"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0" name="正方形/長方形 19"/>
            <p:cNvSpPr/>
            <p:nvPr/>
          </p:nvSpPr>
          <p:spPr>
            <a:xfrm>
              <a:off x="4370282" y="2146434"/>
              <a:ext cx="349952" cy="34995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98</a:t>
              </a:r>
              <a:endParaRPr lang="ja-JP" altLang="en-US"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1" name="正方形/長方形 20"/>
            <p:cNvSpPr/>
            <p:nvPr/>
          </p:nvSpPr>
          <p:spPr>
            <a:xfrm>
              <a:off x="4724189" y="2146434"/>
              <a:ext cx="349952" cy="34995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111</a:t>
              </a:r>
              <a:endParaRPr lang="ja-JP" altLang="en-US"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2" name="正方形/長方形 21"/>
            <p:cNvSpPr/>
            <p:nvPr/>
          </p:nvSpPr>
          <p:spPr>
            <a:xfrm>
              <a:off x="5078096" y="2146434"/>
              <a:ext cx="349952" cy="34995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121</a:t>
              </a:r>
              <a:endParaRPr lang="ja-JP" altLang="en-US"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3" name="正方形/長方形 22"/>
            <p:cNvSpPr/>
            <p:nvPr/>
          </p:nvSpPr>
          <p:spPr>
            <a:xfrm>
              <a:off x="5432000" y="2146434"/>
              <a:ext cx="349952" cy="34995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102</a:t>
              </a:r>
              <a:endParaRPr lang="ja-JP" altLang="en-US"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85" name="正方形/長方形 84"/>
            <p:cNvSpPr/>
            <p:nvPr/>
          </p:nvSpPr>
          <p:spPr>
            <a:xfrm>
              <a:off x="5782068" y="2146434"/>
              <a:ext cx="349952" cy="34995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102</a:t>
              </a:r>
              <a:endParaRPr lang="ja-JP" altLang="en-US" sz="1600" spc="-11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grpSp>
      <p:pic>
        <p:nvPicPr>
          <p:cNvPr id="6" name="図 5"/>
          <p:cNvPicPr>
            <a:picLocks noChangeAspect="1"/>
          </p:cNvPicPr>
          <p:nvPr/>
        </p:nvPicPr>
        <p:blipFill rotWithShape="1">
          <a:blip r:embed="rId2"/>
          <a:srcRect l="8892" t="29214" r="5142" b="13280"/>
          <a:stretch/>
        </p:blipFill>
        <p:spPr>
          <a:xfrm>
            <a:off x="1929013" y="1112866"/>
            <a:ext cx="5143501" cy="1869574"/>
          </a:xfrm>
          <a:prstGeom prst="rect">
            <a:avLst/>
          </a:prstGeom>
        </p:spPr>
      </p:pic>
      <p:sp>
        <p:nvSpPr>
          <p:cNvPr id="53" name="タイトル 1"/>
          <p:cNvSpPr txBox="1">
            <a:spLocks/>
          </p:cNvSpPr>
          <p:nvPr/>
        </p:nvSpPr>
        <p:spPr>
          <a:xfrm>
            <a:off x="8842477" y="2588016"/>
            <a:ext cx="2599979" cy="579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latin typeface="游ゴシック" panose="020B0400000000000000" pitchFamily="50" charset="-128"/>
                <a:ea typeface="游ゴシック" panose="020B0400000000000000" pitchFamily="50" charset="-128"/>
                <a:cs typeface="メイリオ" panose="020B0604030504040204" pitchFamily="50" charset="-128"/>
              </a:rPr>
              <a:t>平滑化したい</a:t>
            </a:r>
            <a:r>
              <a:rPr lang="en-US" altLang="ja-JP" sz="2800" dirty="0">
                <a:latin typeface="游ゴシック" panose="020B0400000000000000" pitchFamily="50" charset="-128"/>
                <a:ea typeface="游ゴシック" panose="020B0400000000000000" pitchFamily="50" charset="-128"/>
                <a:cs typeface="メイリオ" panose="020B0604030504040204" pitchFamily="50" charset="-128"/>
              </a:rPr>
              <a:t>!</a:t>
            </a:r>
            <a:endParaRPr lang="ja-JP" altLang="en-US" sz="2800" dirty="0">
              <a:latin typeface="游ゴシック" panose="020B0400000000000000" pitchFamily="50" charset="-128"/>
              <a:ea typeface="游ゴシック" panose="020B0400000000000000" pitchFamily="50" charset="-128"/>
              <a:cs typeface="メイリオ" panose="020B0604030504040204" pitchFamily="50" charset="-128"/>
            </a:endParaRPr>
          </a:p>
        </p:txBody>
      </p:sp>
      <p:grpSp>
        <p:nvGrpSpPr>
          <p:cNvPr id="7" name="グループ化 6"/>
          <p:cNvGrpSpPr/>
          <p:nvPr/>
        </p:nvGrpSpPr>
        <p:grpSpPr>
          <a:xfrm>
            <a:off x="9318837" y="3426039"/>
            <a:ext cx="1647258" cy="544980"/>
            <a:chOff x="6912543" y="3314836"/>
            <a:chExt cx="1172642" cy="387958"/>
          </a:xfrm>
        </p:grpSpPr>
        <mc:AlternateContent xmlns:mc="http://schemas.openxmlformats.org/markup-compatibility/2006" xmlns:a14="http://schemas.microsoft.com/office/drawing/2010/main">
          <mc:Choice Requires="a14">
            <p:sp>
              <p:nvSpPr>
                <p:cNvPr id="54" name="正方形/長方形 53"/>
                <p:cNvSpPr/>
                <p:nvPr/>
              </p:nvSpPr>
              <p:spPr>
                <a:xfrm>
                  <a:off x="6912543" y="3314836"/>
                  <a:ext cx="387958" cy="3879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Para xmlns:m="http://schemas.openxmlformats.org/officeDocument/2006/math">
                      <m:oMathParaPr>
                        <m:jc m:val="centerGroup"/>
                      </m:oMathParaPr>
                      <m:oMath xmlns:m="http://schemas.openxmlformats.org/officeDocument/2006/math">
                        <m:r>
                          <a:rPr lang="en-US" altLang="ja-JP" sz="2400" i="1" spc="-100" dirty="0">
                            <a:solidFill>
                              <a:schemeClr val="tx1"/>
                            </a:solidFill>
                            <a:latin typeface="Cambria Math" panose="02040503050406030204" pitchFamily="18" charset="0"/>
                          </a:rPr>
                          <m:t>1/3</m:t>
                        </m:r>
                      </m:oMath>
                    </m:oMathPara>
                  </a14:m>
                  <a:endParaRPr lang="ja-JP" altLang="en-US" spc="-1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mc:Choice>
          <mc:Fallback xmlns="">
            <p:sp>
              <p:nvSpPr>
                <p:cNvPr id="54" name="正方形/長方形 53"/>
                <p:cNvSpPr>
                  <a:spLocks noRot="1" noChangeAspect="1" noMove="1" noResize="1" noEditPoints="1" noAdjustHandles="1" noChangeArrowheads="1" noChangeShapeType="1" noTextEdit="1"/>
                </p:cNvSpPr>
                <p:nvPr/>
              </p:nvSpPr>
              <p:spPr>
                <a:xfrm>
                  <a:off x="6912543" y="3314836"/>
                  <a:ext cx="387958" cy="387958"/>
                </a:xfrm>
                <a:prstGeom prst="rect">
                  <a:avLst/>
                </a:prstGeom>
                <a:blipFill rotWithShape="0">
                  <a:blip r:embed="rId3"/>
                  <a:stretch>
                    <a:fillRect l="-12903" r="-4301" b="-537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5" name="正方形/長方形 54"/>
                <p:cNvSpPr/>
                <p:nvPr/>
              </p:nvSpPr>
              <p:spPr>
                <a:xfrm>
                  <a:off x="7304885" y="3314836"/>
                  <a:ext cx="387958" cy="3879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Para xmlns:m="http://schemas.openxmlformats.org/officeDocument/2006/math">
                      <m:oMathParaPr>
                        <m:jc m:val="centerGroup"/>
                      </m:oMathParaPr>
                      <m:oMath xmlns:m="http://schemas.openxmlformats.org/officeDocument/2006/math">
                        <m:r>
                          <a:rPr lang="en-US" altLang="ja-JP" sz="2400" i="1" spc="-100" dirty="0">
                            <a:solidFill>
                              <a:schemeClr val="tx1"/>
                            </a:solidFill>
                            <a:latin typeface="Cambria Math" panose="02040503050406030204" pitchFamily="18" charset="0"/>
                          </a:rPr>
                          <m:t>1/3</m:t>
                        </m:r>
                      </m:oMath>
                    </m:oMathPara>
                  </a14:m>
                  <a:endParaRPr lang="ja-JP" altLang="en-US" spc="-1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mc:Choice>
          <mc:Fallback xmlns="">
            <p:sp>
              <p:nvSpPr>
                <p:cNvPr id="55" name="正方形/長方形 54"/>
                <p:cNvSpPr>
                  <a:spLocks noRot="1" noChangeAspect="1" noMove="1" noResize="1" noEditPoints="1" noAdjustHandles="1" noChangeArrowheads="1" noChangeShapeType="1" noTextEdit="1"/>
                </p:cNvSpPr>
                <p:nvPr/>
              </p:nvSpPr>
              <p:spPr>
                <a:xfrm>
                  <a:off x="7304885" y="3314836"/>
                  <a:ext cx="387958" cy="387958"/>
                </a:xfrm>
                <a:prstGeom prst="rect">
                  <a:avLst/>
                </a:prstGeom>
                <a:blipFill rotWithShape="0">
                  <a:blip r:embed="rId4"/>
                  <a:stretch>
                    <a:fillRect l="-12766" r="-3191" b="-537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6" name="正方形/長方形 55"/>
                <p:cNvSpPr/>
                <p:nvPr/>
              </p:nvSpPr>
              <p:spPr>
                <a:xfrm>
                  <a:off x="7697227" y="3314836"/>
                  <a:ext cx="387958" cy="3879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Para xmlns:m="http://schemas.openxmlformats.org/officeDocument/2006/math">
                      <m:oMathParaPr>
                        <m:jc m:val="centerGroup"/>
                      </m:oMathParaPr>
                      <m:oMath xmlns:m="http://schemas.openxmlformats.org/officeDocument/2006/math">
                        <m:r>
                          <a:rPr lang="en-US" altLang="ja-JP" sz="2400" i="1" spc="-100" dirty="0">
                            <a:solidFill>
                              <a:schemeClr val="tx1"/>
                            </a:solidFill>
                            <a:latin typeface="Cambria Math" panose="02040503050406030204" pitchFamily="18" charset="0"/>
                          </a:rPr>
                          <m:t>1/3</m:t>
                        </m:r>
                      </m:oMath>
                    </m:oMathPara>
                  </a14:m>
                  <a:endParaRPr lang="ja-JP" altLang="en-US" b="1" spc="-1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mc:Choice>
          <mc:Fallback xmlns="">
            <p:sp>
              <p:nvSpPr>
                <p:cNvPr id="56" name="正方形/長方形 55"/>
                <p:cNvSpPr>
                  <a:spLocks noRot="1" noChangeAspect="1" noMove="1" noResize="1" noEditPoints="1" noAdjustHandles="1" noChangeArrowheads="1" noChangeShapeType="1" noTextEdit="1"/>
                </p:cNvSpPr>
                <p:nvPr/>
              </p:nvSpPr>
              <p:spPr>
                <a:xfrm>
                  <a:off x="7697227" y="3314836"/>
                  <a:ext cx="387958" cy="387958"/>
                </a:xfrm>
                <a:prstGeom prst="rect">
                  <a:avLst/>
                </a:prstGeom>
                <a:blipFill rotWithShape="0">
                  <a:blip r:embed="rId5"/>
                  <a:stretch>
                    <a:fillRect l="-12903" r="-4301" b="-5376"/>
                  </a:stretch>
                </a:blipFill>
              </p:spPr>
              <p:txBody>
                <a:bodyPr/>
                <a:lstStyle/>
                <a:p>
                  <a:r>
                    <a:rPr lang="ja-JP" altLang="en-US">
                      <a:noFill/>
                    </a:rPr>
                    <a:t> </a:t>
                  </a:r>
                </a:p>
              </p:txBody>
            </p:sp>
          </mc:Fallback>
        </mc:AlternateContent>
      </p:grpSp>
      <p:sp>
        <p:nvSpPr>
          <p:cNvPr id="57" name="タイトル 1"/>
          <p:cNvSpPr txBox="1">
            <a:spLocks/>
          </p:cNvSpPr>
          <p:nvPr/>
        </p:nvSpPr>
        <p:spPr>
          <a:xfrm>
            <a:off x="8842477" y="4349016"/>
            <a:ext cx="2599979" cy="579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游ゴシック" panose="020B0400000000000000" pitchFamily="50" charset="-128"/>
                <a:ea typeface="游ゴシック" panose="020B0400000000000000" pitchFamily="50" charset="-128"/>
                <a:cs typeface="メイリオ" panose="020B0604030504040204" pitchFamily="50" charset="-128"/>
              </a:rPr>
              <a:t>周囲３ピクセルの平均を取る</a:t>
            </a:r>
          </a:p>
        </p:txBody>
      </p:sp>
      <p:pic>
        <p:nvPicPr>
          <p:cNvPr id="52" name="図 51"/>
          <p:cNvPicPr>
            <a:picLocks noChangeAspect="1"/>
          </p:cNvPicPr>
          <p:nvPr/>
        </p:nvPicPr>
        <p:blipFill rotWithShape="1">
          <a:blip r:embed="rId6"/>
          <a:srcRect l="8832" t="31334" r="4740" b="13054"/>
          <a:stretch/>
        </p:blipFill>
        <p:spPr>
          <a:xfrm>
            <a:off x="1921690" y="3874259"/>
            <a:ext cx="5143501" cy="1869572"/>
          </a:xfrm>
          <a:prstGeom prst="rect">
            <a:avLst/>
          </a:prstGeom>
        </p:spPr>
      </p:pic>
      <p:sp>
        <p:nvSpPr>
          <p:cNvPr id="59" name="正方形/長方形 58"/>
          <p:cNvSpPr/>
          <p:nvPr/>
        </p:nvSpPr>
        <p:spPr>
          <a:xfrm>
            <a:off x="1817483" y="5743831"/>
            <a:ext cx="359450" cy="35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5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27</a:t>
            </a:r>
            <a:endParaRPr lang="ja-JP" altLang="en-US" sz="1600" spc="-15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64" name="正方形/長方形 63"/>
          <p:cNvSpPr/>
          <p:nvPr/>
        </p:nvSpPr>
        <p:spPr>
          <a:xfrm>
            <a:off x="2180996" y="5743831"/>
            <a:ext cx="359450" cy="35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5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23</a:t>
            </a:r>
            <a:endParaRPr lang="ja-JP" altLang="en-US" sz="1600" spc="-15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66" name="正方形/長方形 65"/>
          <p:cNvSpPr/>
          <p:nvPr/>
        </p:nvSpPr>
        <p:spPr>
          <a:xfrm>
            <a:off x="2544508" y="5743831"/>
            <a:ext cx="359450" cy="35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5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16</a:t>
            </a:r>
            <a:endParaRPr lang="ja-JP" altLang="en-US" sz="1600" spc="-15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67" name="正方形/長方形 66"/>
          <p:cNvSpPr/>
          <p:nvPr/>
        </p:nvSpPr>
        <p:spPr>
          <a:xfrm>
            <a:off x="2908021" y="5743831"/>
            <a:ext cx="359450" cy="35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5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20</a:t>
            </a:r>
            <a:endParaRPr lang="ja-JP" altLang="en-US" sz="1600" spc="-15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69" name="正方形/長方形 68"/>
          <p:cNvSpPr/>
          <p:nvPr/>
        </p:nvSpPr>
        <p:spPr>
          <a:xfrm>
            <a:off x="3271533" y="5743831"/>
            <a:ext cx="359450" cy="35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5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23</a:t>
            </a:r>
            <a:endParaRPr lang="ja-JP" altLang="en-US" sz="1600" spc="-15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70" name="正方形/長方形 69"/>
          <p:cNvSpPr/>
          <p:nvPr/>
        </p:nvSpPr>
        <p:spPr>
          <a:xfrm>
            <a:off x="3635046" y="5743831"/>
            <a:ext cx="359450" cy="35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5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23</a:t>
            </a:r>
            <a:endParaRPr lang="ja-JP" altLang="en-US" sz="1600" spc="-15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71" name="正方形/長方形 70"/>
          <p:cNvSpPr/>
          <p:nvPr/>
        </p:nvSpPr>
        <p:spPr>
          <a:xfrm>
            <a:off x="3998558" y="5743831"/>
            <a:ext cx="359450" cy="35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5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22</a:t>
            </a:r>
            <a:endParaRPr lang="ja-JP" altLang="en-US" sz="1600" spc="-15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74" name="正方形/長方形 73"/>
          <p:cNvSpPr/>
          <p:nvPr/>
        </p:nvSpPr>
        <p:spPr>
          <a:xfrm>
            <a:off x="4362071" y="5743831"/>
            <a:ext cx="359450" cy="35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5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16</a:t>
            </a:r>
            <a:endParaRPr lang="ja-JP" altLang="en-US" sz="1600" spc="-15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75" name="正方形/長方形 74"/>
          <p:cNvSpPr/>
          <p:nvPr/>
        </p:nvSpPr>
        <p:spPr>
          <a:xfrm>
            <a:off x="4725583" y="5743831"/>
            <a:ext cx="359450" cy="35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5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44</a:t>
            </a:r>
            <a:endParaRPr lang="ja-JP" altLang="en-US" sz="1600" spc="-15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76" name="正方形/長方形 75"/>
          <p:cNvSpPr/>
          <p:nvPr/>
        </p:nvSpPr>
        <p:spPr>
          <a:xfrm>
            <a:off x="5089093" y="5743831"/>
            <a:ext cx="359450" cy="35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5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72</a:t>
            </a:r>
            <a:endParaRPr lang="ja-JP" altLang="en-US" sz="1600" spc="-15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77" name="正方形/長方形 76"/>
          <p:cNvSpPr/>
          <p:nvPr/>
        </p:nvSpPr>
        <p:spPr>
          <a:xfrm>
            <a:off x="5448543" y="5743831"/>
            <a:ext cx="359450" cy="35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5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100</a:t>
            </a:r>
            <a:endParaRPr lang="ja-JP" altLang="en-US" sz="1600" spc="-15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78" name="正方形/長方形 77"/>
          <p:cNvSpPr/>
          <p:nvPr/>
        </p:nvSpPr>
        <p:spPr>
          <a:xfrm>
            <a:off x="5812055" y="5743831"/>
            <a:ext cx="359450" cy="35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5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106</a:t>
            </a:r>
            <a:endParaRPr lang="ja-JP" altLang="en-US" sz="1600" spc="-15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79" name="正方形/長方形 78"/>
          <p:cNvSpPr/>
          <p:nvPr/>
        </p:nvSpPr>
        <p:spPr>
          <a:xfrm>
            <a:off x="6175568" y="5743831"/>
            <a:ext cx="359450" cy="35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5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110</a:t>
            </a:r>
            <a:endParaRPr lang="ja-JP" altLang="en-US" sz="1600" spc="-15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80" name="正方形/長方形 79"/>
          <p:cNvSpPr/>
          <p:nvPr/>
        </p:nvSpPr>
        <p:spPr>
          <a:xfrm>
            <a:off x="6539080" y="5743831"/>
            <a:ext cx="359450" cy="35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5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111</a:t>
            </a:r>
            <a:endParaRPr lang="ja-JP" altLang="en-US" sz="1600" spc="-15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81" name="正方形/長方形 80"/>
          <p:cNvSpPr/>
          <p:nvPr/>
        </p:nvSpPr>
        <p:spPr>
          <a:xfrm>
            <a:off x="6902590" y="5743831"/>
            <a:ext cx="359450" cy="35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spc="-15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108</a:t>
            </a:r>
            <a:endParaRPr lang="ja-JP" altLang="en-US" sz="1600" spc="-15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82" name="タイトル 1"/>
          <p:cNvSpPr txBox="1">
            <a:spLocks/>
          </p:cNvSpPr>
          <p:nvPr/>
        </p:nvSpPr>
        <p:spPr>
          <a:xfrm>
            <a:off x="1778396" y="6267450"/>
            <a:ext cx="6286919" cy="4953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8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1800" dirty="0">
                <a:latin typeface="游ゴシック" panose="020B0400000000000000" pitchFamily="50" charset="-128"/>
                <a:ea typeface="游ゴシック" panose="020B0400000000000000" pitchFamily="50" charset="-128"/>
                <a:cs typeface="メイリオ" panose="020B0604030504040204" pitchFamily="50" charset="-128"/>
              </a:rPr>
              <a:t>端ははみ出すので値をコピー（ほかの方法もある）</a:t>
            </a:r>
          </a:p>
        </p:txBody>
      </p:sp>
      <p:sp>
        <p:nvSpPr>
          <p:cNvPr id="83" name="右中かっこ 82"/>
          <p:cNvSpPr/>
          <p:nvPr/>
        </p:nvSpPr>
        <p:spPr>
          <a:xfrm rot="5400000">
            <a:off x="6987276" y="2942865"/>
            <a:ext cx="215900" cy="1070526"/>
          </a:xfrm>
          <a:prstGeom prst="rightBrace">
            <a:avLst>
              <a:gd name="adj1" fmla="val 78921"/>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latin typeface="游ゴシック" panose="020B0400000000000000" pitchFamily="50" charset="-128"/>
              <a:ea typeface="游ゴシック" panose="020B0400000000000000" pitchFamily="50" charset="-128"/>
              <a:cs typeface="メイリオ" panose="020B0604030504040204" pitchFamily="50" charset="-128"/>
            </a:endParaRPr>
          </a:p>
        </p:txBody>
      </p:sp>
      <p:cxnSp>
        <p:nvCxnSpPr>
          <p:cNvPr id="84" name="直線矢印コネクタ 83"/>
          <p:cNvCxnSpPr>
            <a:stCxn id="83" idx="1"/>
          </p:cNvCxnSpPr>
          <p:nvPr/>
        </p:nvCxnSpPr>
        <p:spPr>
          <a:xfrm>
            <a:off x="7095226" y="3586078"/>
            <a:ext cx="0" cy="2119397"/>
          </a:xfrm>
          <a:prstGeom prst="straightConnector1">
            <a:avLst/>
          </a:prstGeom>
          <a:ln w="317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0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12593</TotalTime>
  <Words>2944</Words>
  <Application>Microsoft Office PowerPoint</Application>
  <PresentationFormat>ワイド画面</PresentationFormat>
  <Paragraphs>729</Paragraphs>
  <Slides>60</Slides>
  <Notes>24</Notes>
  <HiddenSlides>0</HiddenSlides>
  <MMClips>1</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60</vt:i4>
      </vt:variant>
    </vt:vector>
  </HeadingPairs>
  <TitlesOfParts>
    <vt:vector size="69" baseType="lpstr">
      <vt:lpstr>ＭＳ Ｐゴシック</vt:lpstr>
      <vt:lpstr>メイリオ</vt:lpstr>
      <vt:lpstr>游ゴシック</vt:lpstr>
      <vt:lpstr>Arial</vt:lpstr>
      <vt:lpstr>Calibri</vt:lpstr>
      <vt:lpstr>Cambria Math</vt:lpstr>
      <vt:lpstr>Times New Roman</vt:lpstr>
      <vt:lpstr>Wingdings</vt:lpstr>
      <vt:lpstr>Office テーマ</vt:lpstr>
      <vt:lpstr>デジタルメディア処理1</vt:lpstr>
      <vt:lpstr>Deconvolution </vt:lpstr>
      <vt:lpstr>Deconvolution </vt:lpstr>
      <vt:lpstr>Contents</vt:lpstr>
      <vt:lpstr>復習 : 線形フィルタ（Convolution）</vt:lpstr>
      <vt:lpstr>線形フィルタの例</vt:lpstr>
      <vt:lpstr>線形フィルタの例</vt:lpstr>
      <vt:lpstr>線形フィルタの例 1D</vt:lpstr>
      <vt:lpstr>線形フィルタの例 1D</vt:lpstr>
      <vt:lpstr>線形フィルタ(1D)とは</vt:lpstr>
      <vt:lpstr>線形フィルタ(2D)とは</vt:lpstr>
      <vt:lpstr>Convolution(畳み込み)とは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Convolution(畳み込み)とは</vt:lpstr>
      <vt:lpstr>2次元Convolution(畳み込み)</vt:lpstr>
      <vt:lpstr>復習 : フーリエ変換</vt:lpstr>
      <vt:lpstr>フーリエ変換とは（音）</vt:lpstr>
      <vt:lpstr>フーリエ変換とは（音）</vt:lpstr>
      <vt:lpstr>フーリエ変換とは</vt:lpstr>
      <vt:lpstr>ガウス関数のフーリエ変換</vt:lpstr>
      <vt:lpstr>ガウス関数のフーリエ変換(導出)</vt:lpstr>
      <vt:lpstr>ガウス関数のフーリエ変換(導出)</vt:lpstr>
      <vt:lpstr>畳み込み積分のフーリエ変換</vt:lpstr>
      <vt:lpstr>畳み込み積分のフーリエ変換</vt:lpstr>
      <vt:lpstr>畳み込み積分のフーリエ変換（導出）</vt:lpstr>
      <vt:lpstr>フーリエ変換（復習）のまとめ</vt:lpstr>
      <vt:lpstr>Deconvolution</vt:lpstr>
      <vt:lpstr>画像の劣化モデル（1/2）</vt:lpstr>
      <vt:lpstr>画像の劣化モデル（2/2）</vt:lpstr>
      <vt:lpstr>点広がり関数 (PSF: point spread function)</vt:lpstr>
      <vt:lpstr>劣化画像例</vt:lpstr>
      <vt:lpstr>劣化画像例</vt:lpstr>
      <vt:lpstr>劣化画像の復元 （単純な手法）</vt:lpstr>
      <vt:lpstr>劣化画像の復元 （単純な手法）</vt:lpstr>
      <vt:lpstr>PowerPoint プレゼンテーション</vt:lpstr>
      <vt:lpstr>PowerPoint プレゼンテーション</vt:lpstr>
      <vt:lpstr>劣化画像の復元 : Wiener filter</vt:lpstr>
      <vt:lpstr>Wiener filter 適用例</vt:lpstr>
      <vt:lpstr>Wiener filter 適用例</vt:lpstr>
      <vt:lpstr>まとめ: Deconvolution </vt:lpstr>
      <vt:lpstr>点広がり関数 h のフーリエ変換 H について</vt:lpstr>
      <vt:lpstr>少し余談（FFTの簡単な説明）</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離散フーリエ変換（1D）</vt:lpstr>
      <vt:lpstr>まとめ: 離散フーリエ変換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Takashi Ijiri</dc:creator>
  <cp:lastModifiedBy> </cp:lastModifiedBy>
  <cp:revision>507</cp:revision>
  <cp:lastPrinted>2021-10-15T09:32:13Z</cp:lastPrinted>
  <dcterms:created xsi:type="dcterms:W3CDTF">2017-01-19T02:23:36Z</dcterms:created>
  <dcterms:modified xsi:type="dcterms:W3CDTF">2023-08-15T09:14:28Z</dcterms:modified>
</cp:coreProperties>
</file>