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69" r:id="rId2"/>
    <p:sldId id="372" r:id="rId3"/>
    <p:sldId id="278" r:id="rId4"/>
    <p:sldId id="279" r:id="rId5"/>
    <p:sldId id="280" r:id="rId6"/>
    <p:sldId id="335" r:id="rId7"/>
    <p:sldId id="336" r:id="rId8"/>
    <p:sldId id="281" r:id="rId9"/>
    <p:sldId id="283" r:id="rId10"/>
    <p:sldId id="288" r:id="rId11"/>
    <p:sldId id="289" r:id="rId12"/>
    <p:sldId id="286" r:id="rId13"/>
    <p:sldId id="371" r:id="rId14"/>
    <p:sldId id="331" r:id="rId15"/>
    <p:sldId id="332" r:id="rId16"/>
    <p:sldId id="373" r:id="rId17"/>
    <p:sldId id="293" r:id="rId18"/>
    <p:sldId id="294" r:id="rId19"/>
    <p:sldId id="295" r:id="rId20"/>
    <p:sldId id="307" r:id="rId21"/>
    <p:sldId id="308" r:id="rId22"/>
    <p:sldId id="309" r:id="rId23"/>
    <p:sldId id="311" r:id="rId24"/>
    <p:sldId id="302" r:id="rId25"/>
    <p:sldId id="310" r:id="rId26"/>
    <p:sldId id="301" r:id="rId27"/>
    <p:sldId id="304" r:id="rId28"/>
    <p:sldId id="317" r:id="rId29"/>
    <p:sldId id="315" r:id="rId30"/>
    <p:sldId id="313" r:id="rId31"/>
    <p:sldId id="316" r:id="rId32"/>
    <p:sldId id="318" r:id="rId33"/>
    <p:sldId id="320" r:id="rId34"/>
    <p:sldId id="321" r:id="rId35"/>
    <p:sldId id="322" r:id="rId36"/>
    <p:sldId id="319" r:id="rId37"/>
    <p:sldId id="324" r:id="rId38"/>
    <p:sldId id="325" r:id="rId39"/>
    <p:sldId id="365" r:id="rId40"/>
    <p:sldId id="366" r:id="rId41"/>
    <p:sldId id="367" r:id="rId42"/>
    <p:sldId id="368" r:id="rId43"/>
    <p:sldId id="369" r:id="rId44"/>
    <p:sldId id="370"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4" r:id="rId69"/>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2" autoAdjust="0"/>
    <p:restoredTop sz="68796" autoAdjust="0"/>
  </p:normalViewPr>
  <p:slideViewPr>
    <p:cSldViewPr snapToGrid="0">
      <p:cViewPr varScale="1">
        <p:scale>
          <a:sx n="112" d="100"/>
          <a:sy n="112" d="100"/>
        </p:scale>
        <p:origin x="2226" y="11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5D18E4F-8904-49F0-A966-ED8BC304F0DA}" type="datetimeFigureOut">
              <a:rPr kumimoji="1" lang="ja-JP" altLang="en-US" smtClean="0"/>
              <a:t>2023/8/15</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315B3230-1262-4AAB-8ECE-8CE048B285BF}" type="slidenum">
              <a:rPr kumimoji="1" lang="ja-JP" altLang="en-US" smtClean="0"/>
              <a:t>‹#›</a:t>
            </a:fld>
            <a:endParaRPr kumimoji="1" lang="ja-JP" altLang="en-US"/>
          </a:p>
        </p:txBody>
      </p:sp>
    </p:spTree>
    <p:extLst>
      <p:ext uri="{BB962C8B-B14F-4D97-AF65-F5344CB8AC3E}">
        <p14:creationId xmlns:p14="http://schemas.microsoft.com/office/powerpoint/2010/main" val="42116623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Corner_detection#The_Harris_.26_Stephens_.2F_Plessey_.2F_Shi.E2.80.93Tomasi_corner_detection_algorith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https://www.med.niigata-u.ac.jp/ph2/naijinoshikumi.html</a:t>
            </a:r>
          </a:p>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a:t>
            </a:fld>
            <a:endParaRPr kumimoji="1" lang="ja-JP" altLang="en-US"/>
          </a:p>
        </p:txBody>
      </p:sp>
    </p:spTree>
    <p:extLst>
      <p:ext uri="{BB962C8B-B14F-4D97-AF65-F5344CB8AC3E}">
        <p14:creationId xmlns:p14="http://schemas.microsoft.com/office/powerpoint/2010/main" val="328882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16</a:t>
            </a:fld>
            <a:endParaRPr kumimoji="1" lang="ja-JP" altLang="en-US"/>
          </a:p>
        </p:txBody>
      </p:sp>
    </p:spTree>
    <p:extLst>
      <p:ext uri="{BB962C8B-B14F-4D97-AF65-F5344CB8AC3E}">
        <p14:creationId xmlns:p14="http://schemas.microsoft.com/office/powerpoint/2010/main" val="2298797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18</a:t>
            </a:fld>
            <a:endParaRPr kumimoji="1" lang="ja-JP" altLang="en-US"/>
          </a:p>
        </p:txBody>
      </p:sp>
    </p:spTree>
    <p:extLst>
      <p:ext uri="{BB962C8B-B14F-4D97-AF65-F5344CB8AC3E}">
        <p14:creationId xmlns:p14="http://schemas.microsoft.com/office/powerpoint/2010/main" val="213044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24</a:t>
            </a:fld>
            <a:endParaRPr kumimoji="1" lang="ja-JP" altLang="en-US"/>
          </a:p>
        </p:txBody>
      </p:sp>
    </p:spTree>
    <p:extLst>
      <p:ext uri="{BB962C8B-B14F-4D97-AF65-F5344CB8AC3E}">
        <p14:creationId xmlns:p14="http://schemas.microsoft.com/office/powerpoint/2010/main" val="1278466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a:t>
            </a:r>
            <a:r>
              <a:rPr kumimoji="1" lang="ja-JP" altLang="en-US" sz="1050" dirty="0"/>
              <a:t> </a:t>
            </a:r>
            <a:r>
              <a:rPr kumimoji="1" lang="en-US" altLang="ja-JP" dirty="0"/>
              <a:t>1 1</a:t>
            </a:r>
          </a:p>
          <a:p>
            <a:r>
              <a:rPr kumimoji="1" lang="en-US" altLang="ja-JP" dirty="0"/>
              <a:t>     0 1</a:t>
            </a:r>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25</a:t>
            </a:fld>
            <a:endParaRPr kumimoji="1" lang="ja-JP" altLang="en-US"/>
          </a:p>
        </p:txBody>
      </p:sp>
    </p:spTree>
    <p:extLst>
      <p:ext uri="{BB962C8B-B14F-4D97-AF65-F5344CB8AC3E}">
        <p14:creationId xmlns:p14="http://schemas.microsoft.com/office/powerpoint/2010/main" val="424321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30</a:t>
            </a:fld>
            <a:endParaRPr kumimoji="1" lang="ja-JP" altLang="en-US"/>
          </a:p>
        </p:txBody>
      </p:sp>
    </p:spTree>
    <p:extLst>
      <p:ext uri="{BB962C8B-B14F-4D97-AF65-F5344CB8AC3E}">
        <p14:creationId xmlns:p14="http://schemas.microsoft.com/office/powerpoint/2010/main" val="3131824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31</a:t>
            </a:fld>
            <a:endParaRPr kumimoji="1" lang="ja-JP" altLang="en-US"/>
          </a:p>
        </p:txBody>
      </p:sp>
    </p:spTree>
    <p:extLst>
      <p:ext uri="{BB962C8B-B14F-4D97-AF65-F5344CB8AC3E}">
        <p14:creationId xmlns:p14="http://schemas.microsoft.com/office/powerpoint/2010/main" val="3910448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36</a:t>
            </a:fld>
            <a:endParaRPr kumimoji="1" lang="ja-JP" altLang="en-US"/>
          </a:p>
        </p:txBody>
      </p:sp>
    </p:spTree>
    <p:extLst>
      <p:ext uri="{BB962C8B-B14F-4D97-AF65-F5344CB8AC3E}">
        <p14:creationId xmlns:p14="http://schemas.microsoft.com/office/powerpoint/2010/main" val="1484392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37</a:t>
            </a:fld>
            <a:endParaRPr kumimoji="1" lang="ja-JP" altLang="en-US"/>
          </a:p>
        </p:txBody>
      </p:sp>
    </p:spTree>
    <p:extLst>
      <p:ext uri="{BB962C8B-B14F-4D97-AF65-F5344CB8AC3E}">
        <p14:creationId xmlns:p14="http://schemas.microsoft.com/office/powerpoint/2010/main" val="1006902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角の抽出：</a:t>
            </a:r>
            <a:r>
              <a:rPr lang="en-US" altLang="ja-JP" dirty="0">
                <a:hlinkClick r:id="rId3"/>
              </a:rPr>
              <a:t>Harris corner response function</a:t>
            </a:r>
            <a:r>
              <a:rPr lang="ja-JP" altLang="en-US" dirty="0"/>
              <a:t>の</a:t>
            </a:r>
            <a:r>
              <a:rPr lang="en-US" altLang="ja-JP" dirty="0"/>
              <a:t>local</a:t>
            </a:r>
            <a:r>
              <a:rPr lang="en-US" altLang="ja-JP" baseline="0" dirty="0"/>
              <a:t> maxima</a:t>
            </a:r>
            <a:r>
              <a:rPr lang="ja-JP" altLang="en-US" baseline="0" dirty="0"/>
              <a:t>を利用する</a:t>
            </a:r>
            <a:endParaRPr lang="en-US" altLang="ja-JP" baseline="0" dirty="0"/>
          </a:p>
          <a:p>
            <a:endParaRPr kumimoji="1" lang="en-US" altLang="ja-JP" dirty="0"/>
          </a:p>
          <a:p>
            <a:r>
              <a:rPr kumimoji="1" lang="ja-JP" altLang="en-US" dirty="0"/>
              <a:t>特徴点検出アルゴリズムのまとめ</a:t>
            </a:r>
            <a:endParaRPr kumimoji="1" lang="en-US" altLang="ja-JP" dirty="0"/>
          </a:p>
          <a:p>
            <a:r>
              <a:rPr kumimoji="1" lang="en-US" altLang="ja-JP" dirty="0"/>
              <a:t>http://berobemin2.hatenablog.com/entry/2015/10/08/193323</a:t>
            </a:r>
          </a:p>
          <a:p>
            <a:endParaRPr kumimoji="1" lang="en-US" altLang="ja-JP" dirty="0"/>
          </a:p>
          <a:p>
            <a:r>
              <a:rPr kumimoji="1" lang="en-US" altLang="ja-JP" dirty="0"/>
              <a:t>AKAZE</a:t>
            </a:r>
            <a:r>
              <a:rPr kumimoji="1" lang="ja-JP" altLang="en-US" dirty="0"/>
              <a:t>は</a:t>
            </a:r>
            <a:r>
              <a:rPr kumimoji="1" lang="en-US" altLang="ja-JP" dirty="0"/>
              <a:t>61</a:t>
            </a:r>
            <a:r>
              <a:rPr kumimoji="1" lang="ja-JP" altLang="en-US" dirty="0"/>
              <a:t>次元特徴</a:t>
            </a:r>
            <a:endParaRPr kumimoji="1" lang="en-US" altLang="ja-JP" dirty="0"/>
          </a:p>
          <a:p>
            <a:r>
              <a:rPr kumimoji="1" lang="en-US" altLang="ja-JP" dirty="0"/>
              <a:t>SURF</a:t>
            </a:r>
            <a:r>
              <a:rPr kumimoji="1" lang="ja-JP" altLang="en-US" dirty="0"/>
              <a:t>は  </a:t>
            </a:r>
            <a:r>
              <a:rPr kumimoji="1" lang="en-US" altLang="ja-JP" dirty="0"/>
              <a:t>64</a:t>
            </a:r>
            <a:r>
              <a:rPr kumimoji="1" lang="ja-JP" altLang="en-US" dirty="0"/>
              <a:t>次元</a:t>
            </a:r>
            <a:endParaRPr kumimoji="1" lang="en-US" altLang="ja-JP" dirty="0"/>
          </a:p>
          <a:p>
            <a:r>
              <a:rPr kumimoji="1" lang="en-US" altLang="ja-JP" dirty="0"/>
              <a:t>SIFT</a:t>
            </a:r>
            <a:r>
              <a:rPr kumimoji="1" lang="ja-JP" altLang="en-US" dirty="0"/>
              <a:t>は  </a:t>
            </a:r>
            <a:r>
              <a:rPr kumimoji="1" lang="en-US" altLang="ja-JP" dirty="0"/>
              <a:t>128</a:t>
            </a:r>
            <a:r>
              <a:rPr kumimoji="1" lang="ja-JP" altLang="en-US" dirty="0"/>
              <a:t>次元</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41</a:t>
            </a:fld>
            <a:endParaRPr kumimoji="1" lang="ja-JP" altLang="en-US"/>
          </a:p>
        </p:txBody>
      </p:sp>
    </p:spTree>
    <p:extLst>
      <p:ext uri="{BB962C8B-B14F-4D97-AF65-F5344CB8AC3E}">
        <p14:creationId xmlns:p14="http://schemas.microsoft.com/office/powerpoint/2010/main" val="616824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300" dirty="0"/>
              <a:t>cv2.BFMatcher( cv2.NORM_L2 )</a:t>
            </a:r>
            <a:r>
              <a:rPr lang="ja-JP" altLang="en-US" sz="1300" dirty="0"/>
              <a:t>を利用</a:t>
            </a:r>
            <a:endParaRPr lang="en-US" altLang="ja-JP" sz="1300" dirty="0"/>
          </a:p>
          <a:p>
            <a:r>
              <a:rPr lang="en-US" altLang="ja-JP" sz="1300" dirty="0"/>
              <a:t>Cross matching</a:t>
            </a:r>
            <a:r>
              <a:rPr lang="ja-JP" altLang="en-US" sz="1300" dirty="0"/>
              <a:t>を考慮することも可能</a:t>
            </a:r>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42</a:t>
            </a:fld>
            <a:endParaRPr kumimoji="1" lang="ja-JP" altLang="en-US"/>
          </a:p>
        </p:txBody>
      </p:sp>
    </p:spTree>
    <p:extLst>
      <p:ext uri="{BB962C8B-B14F-4D97-AF65-F5344CB8AC3E}">
        <p14:creationId xmlns:p14="http://schemas.microsoft.com/office/powerpoint/2010/main" val="255787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前半は線形代数演習</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a:t>
            </a:fld>
            <a:endParaRPr kumimoji="1" lang="ja-JP" altLang="en-US"/>
          </a:p>
        </p:txBody>
      </p:sp>
    </p:spTree>
    <p:extLst>
      <p:ext uri="{BB962C8B-B14F-4D97-AF65-F5344CB8AC3E}">
        <p14:creationId xmlns:p14="http://schemas.microsoft.com/office/powerpoint/2010/main" val="1744218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未知数</a:t>
            </a:r>
            <a:r>
              <a:rPr kumimoji="1" lang="en-US" altLang="ja-JP" dirty="0"/>
              <a:t>8</a:t>
            </a:r>
            <a:r>
              <a:rPr kumimoji="1" lang="ja-JP" altLang="en-US" dirty="0"/>
              <a:t>個ならば、</a:t>
            </a:r>
            <a:r>
              <a:rPr kumimoji="1" lang="en-US" altLang="ja-JP" dirty="0"/>
              <a:t>2</a:t>
            </a:r>
            <a:r>
              <a:rPr kumimoji="1" lang="ja-JP" altLang="en-US" dirty="0"/>
              <a:t>次元なので</a:t>
            </a:r>
            <a:r>
              <a:rPr kumimoji="1" lang="en-US" altLang="ja-JP" dirty="0"/>
              <a:t>4</a:t>
            </a:r>
            <a:r>
              <a:rPr kumimoji="1" lang="ja-JP" altLang="en-US" dirty="0"/>
              <a:t>個の組で</a:t>
            </a:r>
            <a:r>
              <a:rPr kumimoji="1" lang="en-US" altLang="ja-JP" dirty="0"/>
              <a:t>OK</a:t>
            </a:r>
          </a:p>
          <a:p>
            <a:r>
              <a:rPr kumimoji="1" lang="ja-JP" altLang="en-US" dirty="0"/>
              <a:t>それ以上選ぶとオーバーコンストレイントになる（不能）</a:t>
            </a:r>
            <a:endParaRPr kumimoji="1" lang="en-US" altLang="ja-JP" dirty="0"/>
          </a:p>
          <a:p>
            <a:r>
              <a:rPr kumimoji="1" lang="ja-JP" altLang="en-US" dirty="0"/>
              <a:t>それ以下だとアンダーコンストレイント（不定）</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43</a:t>
            </a:fld>
            <a:endParaRPr kumimoji="1" lang="ja-JP" altLang="en-US"/>
          </a:p>
        </p:txBody>
      </p:sp>
    </p:spTree>
    <p:extLst>
      <p:ext uri="{BB962C8B-B14F-4D97-AF65-F5344CB8AC3E}">
        <p14:creationId xmlns:p14="http://schemas.microsoft.com/office/powerpoint/2010/main" val="3156872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44</a:t>
            </a:fld>
            <a:endParaRPr kumimoji="1" lang="ja-JP" altLang="en-US"/>
          </a:p>
        </p:txBody>
      </p:sp>
    </p:spTree>
    <p:extLst>
      <p:ext uri="{BB962C8B-B14F-4D97-AF65-F5344CB8AC3E}">
        <p14:creationId xmlns:p14="http://schemas.microsoft.com/office/powerpoint/2010/main" val="2425358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5B3230-1262-4AAB-8ECE-8CE048B285BF}" type="slidenum">
              <a:rPr kumimoji="1" lang="ja-JP" altLang="en-US" smtClean="0"/>
              <a:t>46</a:t>
            </a:fld>
            <a:endParaRPr kumimoji="1" lang="ja-JP" altLang="en-US"/>
          </a:p>
        </p:txBody>
      </p:sp>
    </p:spTree>
    <p:extLst>
      <p:ext uri="{BB962C8B-B14F-4D97-AF65-F5344CB8AC3E}">
        <p14:creationId xmlns:p14="http://schemas.microsoft.com/office/powerpoint/2010/main" val="2847377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47</a:t>
            </a:fld>
            <a:endParaRPr kumimoji="1" lang="ja-JP" altLang="en-US"/>
          </a:p>
        </p:txBody>
      </p:sp>
    </p:spTree>
    <p:extLst>
      <p:ext uri="{BB962C8B-B14F-4D97-AF65-F5344CB8AC3E}">
        <p14:creationId xmlns:p14="http://schemas.microsoft.com/office/powerpoint/2010/main" val="3032877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48</a:t>
            </a:fld>
            <a:endParaRPr kumimoji="1" lang="ja-JP" altLang="en-US"/>
          </a:p>
        </p:txBody>
      </p:sp>
    </p:spTree>
    <p:extLst>
      <p:ext uri="{BB962C8B-B14F-4D97-AF65-F5344CB8AC3E}">
        <p14:creationId xmlns:p14="http://schemas.microsoft.com/office/powerpoint/2010/main" val="1241517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49</a:t>
            </a:fld>
            <a:endParaRPr kumimoji="1" lang="ja-JP" altLang="en-US"/>
          </a:p>
        </p:txBody>
      </p:sp>
    </p:spTree>
    <p:extLst>
      <p:ext uri="{BB962C8B-B14F-4D97-AF65-F5344CB8AC3E}">
        <p14:creationId xmlns:p14="http://schemas.microsoft.com/office/powerpoint/2010/main" val="3718961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50</a:t>
            </a:fld>
            <a:endParaRPr kumimoji="1" lang="ja-JP" altLang="en-US"/>
          </a:p>
        </p:txBody>
      </p:sp>
    </p:spTree>
    <p:extLst>
      <p:ext uri="{BB962C8B-B14F-4D97-AF65-F5344CB8AC3E}">
        <p14:creationId xmlns:p14="http://schemas.microsoft.com/office/powerpoint/2010/main" val="4013520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51</a:t>
            </a:fld>
            <a:endParaRPr kumimoji="1" lang="ja-JP" altLang="en-US"/>
          </a:p>
        </p:txBody>
      </p:sp>
    </p:spTree>
    <p:extLst>
      <p:ext uri="{BB962C8B-B14F-4D97-AF65-F5344CB8AC3E}">
        <p14:creationId xmlns:p14="http://schemas.microsoft.com/office/powerpoint/2010/main" val="4059409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52</a:t>
            </a:fld>
            <a:endParaRPr kumimoji="1" lang="ja-JP" altLang="en-US"/>
          </a:p>
        </p:txBody>
      </p:sp>
    </p:spTree>
    <p:extLst>
      <p:ext uri="{BB962C8B-B14F-4D97-AF65-F5344CB8AC3E}">
        <p14:creationId xmlns:p14="http://schemas.microsoft.com/office/powerpoint/2010/main" val="1920854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53</a:t>
            </a:fld>
            <a:endParaRPr kumimoji="1" lang="ja-JP" altLang="en-US"/>
          </a:p>
        </p:txBody>
      </p:sp>
    </p:spTree>
    <p:extLst>
      <p:ext uri="{BB962C8B-B14F-4D97-AF65-F5344CB8AC3E}">
        <p14:creationId xmlns:p14="http://schemas.microsoft.com/office/powerpoint/2010/main" val="322111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 32</a:t>
            </a:r>
          </a:p>
          <a:p>
            <a:r>
              <a:rPr kumimoji="1" lang="en-US" altLang="ja-JP" dirty="0"/>
              <a:t>(2) </a:t>
            </a:r>
          </a:p>
          <a:p>
            <a:r>
              <a:rPr kumimoji="1" lang="en-US" altLang="ja-JP" dirty="0"/>
              <a:t>        -3 </a:t>
            </a:r>
          </a:p>
          <a:p>
            <a:r>
              <a:rPr kumimoji="1" lang="en-US" altLang="ja-JP" dirty="0"/>
              <a:t>         6</a:t>
            </a:r>
          </a:p>
          <a:p>
            <a:r>
              <a:rPr kumimoji="1" lang="en-US" altLang="ja-JP" dirty="0"/>
              <a:t>        -3</a:t>
            </a:r>
          </a:p>
          <a:p>
            <a:r>
              <a:rPr kumimoji="1" lang="en-US" altLang="ja-JP" dirty="0"/>
              <a:t>(3) </a:t>
            </a:r>
          </a:p>
          <a:p>
            <a:r>
              <a:rPr kumimoji="1" lang="en-US" altLang="ja-JP" dirty="0"/>
              <a:t>        sqrt(14)</a:t>
            </a:r>
          </a:p>
          <a:p>
            <a:endParaRPr kumimoji="1" lang="en-US" altLang="ja-JP" dirty="0"/>
          </a:p>
          <a:p>
            <a:r>
              <a:rPr kumimoji="1" lang="en-US" altLang="ja-JP" dirty="0"/>
              <a:t>x1        x2            y1*z2 – z1 * y2  </a:t>
            </a:r>
          </a:p>
          <a:p>
            <a:r>
              <a:rPr kumimoji="1" lang="en-US" altLang="ja-JP" dirty="0"/>
              <a:t>y1   x   y2    =      z1*x2 – x1 * z2</a:t>
            </a:r>
          </a:p>
          <a:p>
            <a:r>
              <a:rPr kumimoji="1" lang="en-US" altLang="ja-JP" dirty="0"/>
              <a:t>z1        z2</a:t>
            </a:r>
            <a:r>
              <a:rPr kumimoji="1" lang="en-US" altLang="ja-JP" baseline="0" dirty="0"/>
              <a:t>            x</a:t>
            </a:r>
            <a:r>
              <a:rPr kumimoji="1" lang="en-US" altLang="ja-JP" dirty="0"/>
              <a:t>1*y2 – y1 * x2</a:t>
            </a:r>
          </a:p>
          <a:p>
            <a:endParaRPr kumimoji="1" lang="en-US" altLang="ja-JP" baseline="0" dirty="0"/>
          </a:p>
          <a:p>
            <a:endParaRPr kumimoji="1" lang="en-US" altLang="ja-JP" baseline="0" dirty="0"/>
          </a:p>
          <a:p>
            <a:endParaRPr kumimoji="1" lang="en-US" altLang="ja-JP" baseline="0" dirty="0"/>
          </a:p>
          <a:p>
            <a:endParaRPr kumimoji="1" lang="en-US" altLang="ja-JP" baseline="0" dirty="0"/>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5</a:t>
            </a:fld>
            <a:endParaRPr kumimoji="1" lang="ja-JP" altLang="en-US"/>
          </a:p>
        </p:txBody>
      </p:sp>
    </p:spTree>
    <p:extLst>
      <p:ext uri="{BB962C8B-B14F-4D97-AF65-F5344CB8AC3E}">
        <p14:creationId xmlns:p14="http://schemas.microsoft.com/office/powerpoint/2010/main" val="2663940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自分用メモ </a:t>
            </a:r>
            <a:r>
              <a:rPr kumimoji="1" lang="en-US" altLang="ja-JP" dirty="0"/>
              <a:t>: </a:t>
            </a:r>
            <a:r>
              <a:rPr kumimoji="1" lang="ja-JP" altLang="en-US" dirty="0"/>
              <a:t>導出については研究ノートを参照</a:t>
            </a:r>
            <a:r>
              <a:rPr kumimoji="1" lang="en-US" altLang="ja-JP" dirty="0"/>
              <a:t>(2017</a:t>
            </a:r>
            <a:r>
              <a:rPr kumimoji="1" lang="ja-JP" altLang="en-US" dirty="0"/>
              <a:t>春ごろ</a:t>
            </a:r>
            <a:r>
              <a:rPr kumimoji="1" lang="en-US" altLang="ja-JP" dirty="0"/>
              <a:t>)</a:t>
            </a:r>
          </a:p>
          <a:p>
            <a:endParaRPr kumimoji="1" lang="en-US" altLang="ja-JP" dirty="0"/>
          </a:p>
          <a:p>
            <a:r>
              <a:rPr kumimoji="1" lang="ja-JP" altLang="en-US" dirty="0"/>
              <a:t>三次のカーネル関数</a:t>
            </a:r>
            <a:r>
              <a:rPr kumimoji="1" lang="en-US" altLang="ja-JP" dirty="0"/>
              <a:t>h(x)</a:t>
            </a:r>
          </a:p>
          <a:p>
            <a:r>
              <a:rPr kumimoji="1" lang="en-US" altLang="ja-JP" dirty="0"/>
              <a:t>h(x)</a:t>
            </a:r>
            <a:r>
              <a:rPr kumimoji="1" lang="ja-JP" altLang="en-US" dirty="0"/>
              <a:t> </a:t>
            </a:r>
            <a:r>
              <a:rPr kumimoji="1" lang="en-US" altLang="ja-JP" dirty="0"/>
              <a:t>= </a:t>
            </a:r>
            <a:r>
              <a:rPr kumimoji="1" lang="en-US" altLang="ja-JP" baseline="0" dirty="0"/>
              <a:t>A1 x</a:t>
            </a:r>
            <a:r>
              <a:rPr kumimoji="1" lang="en-US" altLang="ja-JP" baseline="30000" dirty="0"/>
              <a:t>3 </a:t>
            </a:r>
            <a:r>
              <a:rPr kumimoji="1" lang="en-US" altLang="ja-JP" baseline="0" dirty="0"/>
              <a:t>+B1 x</a:t>
            </a:r>
            <a:r>
              <a:rPr kumimoji="1" lang="en-US" altLang="ja-JP" baseline="30000" dirty="0"/>
              <a:t>2 </a:t>
            </a:r>
            <a:r>
              <a:rPr kumimoji="1" lang="en-US" altLang="ja-JP" baseline="0" dirty="0"/>
              <a:t>+C1 x</a:t>
            </a:r>
            <a:r>
              <a:rPr kumimoji="1" lang="en-US" altLang="ja-JP" baseline="30000" dirty="0"/>
              <a:t> </a:t>
            </a:r>
            <a:r>
              <a:rPr kumimoji="1" lang="en-US" altLang="ja-JP" baseline="0" dirty="0"/>
              <a:t>+D1    0&lt;|x|&lt;1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h(x)</a:t>
            </a:r>
            <a:r>
              <a:rPr kumimoji="1" lang="ja-JP" altLang="en-US" dirty="0"/>
              <a:t> </a:t>
            </a:r>
            <a:r>
              <a:rPr kumimoji="1" lang="en-US" altLang="ja-JP" dirty="0"/>
              <a:t>= </a:t>
            </a:r>
            <a:r>
              <a:rPr kumimoji="1" lang="en-US" altLang="ja-JP" baseline="0" dirty="0"/>
              <a:t>A2 x</a:t>
            </a:r>
            <a:r>
              <a:rPr kumimoji="1" lang="en-US" altLang="ja-JP" baseline="30000" dirty="0"/>
              <a:t>3 </a:t>
            </a:r>
            <a:r>
              <a:rPr kumimoji="1" lang="en-US" altLang="ja-JP" baseline="0" dirty="0"/>
              <a:t>+B2 x</a:t>
            </a:r>
            <a:r>
              <a:rPr kumimoji="1" lang="en-US" altLang="ja-JP" baseline="30000" dirty="0"/>
              <a:t>2 </a:t>
            </a:r>
            <a:r>
              <a:rPr kumimoji="1" lang="en-US" altLang="ja-JP" baseline="0" dirty="0"/>
              <a:t>+C2 x</a:t>
            </a:r>
            <a:r>
              <a:rPr kumimoji="1" lang="en-US" altLang="ja-JP" baseline="30000" dirty="0"/>
              <a:t> </a:t>
            </a:r>
            <a:r>
              <a:rPr kumimoji="1" lang="en-US" altLang="ja-JP" baseline="0" dirty="0"/>
              <a:t>+D2    1&lt;|x|&lt;2</a:t>
            </a:r>
          </a:p>
          <a:p>
            <a:r>
              <a:rPr kumimoji="1" lang="en-US" altLang="ja-JP" dirty="0"/>
              <a:t>h(x)</a:t>
            </a:r>
            <a:r>
              <a:rPr kumimoji="1" lang="ja-JP" altLang="en-US" dirty="0"/>
              <a:t> </a:t>
            </a:r>
            <a:r>
              <a:rPr kumimoji="1" lang="en-US" altLang="ja-JP" dirty="0"/>
              <a:t>= 0</a:t>
            </a:r>
          </a:p>
          <a:p>
            <a:r>
              <a:rPr kumimoji="1" lang="ja-JP" altLang="en-US" dirty="0"/>
              <a:t>を仮定し，</a:t>
            </a:r>
            <a:endParaRPr kumimoji="1" lang="en-US" altLang="ja-JP" dirty="0"/>
          </a:p>
          <a:p>
            <a:r>
              <a:rPr kumimoji="1" lang="en-US" altLang="ja-JP" dirty="0"/>
              <a:t>h(0) = 1, h(-1) = h(1) = h(2) = 0</a:t>
            </a:r>
          </a:p>
          <a:p>
            <a:r>
              <a:rPr kumimoji="1" lang="ja-JP" altLang="en-US" dirty="0"/>
              <a:t>と境界における勾配の連続性を仮定すると得られる．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63</a:t>
            </a:fld>
            <a:endParaRPr kumimoji="1" lang="ja-JP" altLang="en-US"/>
          </a:p>
        </p:txBody>
      </p:sp>
    </p:spTree>
    <p:extLst>
      <p:ext uri="{BB962C8B-B14F-4D97-AF65-F5344CB8AC3E}">
        <p14:creationId xmlns:p14="http://schemas.microsoft.com/office/powerpoint/2010/main" val="4117734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この図は、先の図と補間順序が異なる</a:t>
            </a:r>
            <a:endParaRPr kumimoji="1" lang="en-US" altLang="ja-JP" dirty="0"/>
          </a:p>
          <a:p>
            <a:endParaRPr kumimoji="1" lang="en-US" altLang="ja-JP" dirty="0"/>
          </a:p>
          <a:p>
            <a:r>
              <a:rPr kumimoji="1" lang="ja-JP" altLang="en-US" dirty="0"/>
              <a:t>まず、</a:t>
            </a:r>
            <a:r>
              <a:rPr kumimoji="1" lang="en-US" altLang="ja-JP" dirty="0"/>
              <a:t>y=0,</a:t>
            </a:r>
            <a:r>
              <a:rPr kumimoji="1" lang="en-US" altLang="ja-JP" baseline="0" dirty="0"/>
              <a:t> y=1, y=2, y=3</a:t>
            </a:r>
            <a:r>
              <a:rPr kumimoji="1" lang="ja-JP" altLang="en-US" baseline="0" dirty="0"/>
              <a:t>で補完して緑の曲線上の黄色の点を取得</a:t>
            </a:r>
            <a:endParaRPr kumimoji="1" lang="en-US" altLang="ja-JP" baseline="0" dirty="0"/>
          </a:p>
          <a:p>
            <a:endParaRPr kumimoji="1" lang="en-US" altLang="ja-JP" baseline="0" dirty="0"/>
          </a:p>
          <a:p>
            <a:endParaRPr kumimoji="1" lang="en-US" altLang="ja-JP" baseline="0" dirty="0"/>
          </a:p>
          <a:p>
            <a:r>
              <a:rPr kumimoji="1" lang="en-US" altLang="ja-JP" baseline="0" dirty="0"/>
              <a:t>H(x) F H(y) </a:t>
            </a:r>
            <a:r>
              <a:rPr kumimoji="1" lang="ja-JP" altLang="en-US" baseline="0" dirty="0"/>
              <a:t>という計算を， </a:t>
            </a:r>
            <a:r>
              <a:rPr kumimoji="1" lang="en-US" altLang="ja-JP" baseline="0" dirty="0"/>
              <a:t>(H(x)F) H(y)</a:t>
            </a:r>
            <a:r>
              <a:rPr kumimoji="1" lang="ja-JP" altLang="en-US" baseline="0" dirty="0"/>
              <a:t>の順序で行っている</a:t>
            </a:r>
            <a:endParaRPr kumimoji="1" lang="en-US" altLang="ja-JP" baseline="0"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67</a:t>
            </a:fld>
            <a:endParaRPr kumimoji="1" lang="ja-JP" altLang="en-US"/>
          </a:p>
        </p:txBody>
      </p:sp>
    </p:spTree>
    <p:extLst>
      <p:ext uri="{BB962C8B-B14F-4D97-AF65-F5344CB8AC3E}">
        <p14:creationId xmlns:p14="http://schemas.microsoft.com/office/powerpoint/2010/main" val="143783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Skew matrix</a:t>
            </a:r>
            <a:r>
              <a:rPr kumimoji="1" lang="ja-JP" altLang="en-US" baseline="0" dirty="0"/>
              <a:t>としても表現可能</a:t>
            </a:r>
            <a:r>
              <a:rPr kumimoji="1" lang="en-US" altLang="ja-JP" baseline="0" dirty="0"/>
              <a:t> </a:t>
            </a:r>
          </a:p>
          <a:p>
            <a:r>
              <a:rPr kumimoji="1" lang="en-US" altLang="ja-JP" baseline="0" dirty="0"/>
              <a:t>0    -z1  y1   x2</a:t>
            </a:r>
          </a:p>
          <a:p>
            <a:r>
              <a:rPr kumimoji="1" lang="en-US" altLang="ja-JP" baseline="0" dirty="0"/>
              <a:t>z1    0  -x1   y2</a:t>
            </a:r>
          </a:p>
          <a:p>
            <a:r>
              <a:rPr kumimoji="1" lang="en-US" altLang="ja-JP" baseline="0" dirty="0"/>
              <a:t>-y1  x1   0    z2</a:t>
            </a:r>
          </a:p>
          <a:p>
            <a:endParaRPr kumimoji="1" lang="ja-JP" altLang="en-US" dirty="0"/>
          </a:p>
        </p:txBody>
      </p:sp>
      <p:sp>
        <p:nvSpPr>
          <p:cNvPr id="4" name="スライド番号プレースホルダー 3"/>
          <p:cNvSpPr>
            <a:spLocks noGrp="1"/>
          </p:cNvSpPr>
          <p:nvPr>
            <p:ph type="sldNum" sz="quarter" idx="5"/>
          </p:nvPr>
        </p:nvSpPr>
        <p:spPr/>
        <p:txBody>
          <a:bodyPr/>
          <a:lstStyle/>
          <a:p>
            <a:fld id="{315B3230-1262-4AAB-8ECE-8CE048B285BF}" type="slidenum">
              <a:rPr kumimoji="1" lang="ja-JP" altLang="en-US" smtClean="0"/>
              <a:t>7</a:t>
            </a:fld>
            <a:endParaRPr kumimoji="1" lang="ja-JP" altLang="en-US"/>
          </a:p>
        </p:txBody>
      </p:sp>
    </p:spTree>
    <p:extLst>
      <p:ext uri="{BB962C8B-B14F-4D97-AF65-F5344CB8AC3E}">
        <p14:creationId xmlns:p14="http://schemas.microsoft.com/office/powerpoint/2010/main" val="173589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arenBoth"/>
            </a:pPr>
            <a:r>
              <a:rPr kumimoji="1" lang="en-US" altLang="ja-JP" dirty="0"/>
              <a:t>(10,14,7)^T</a:t>
            </a:r>
          </a:p>
          <a:p>
            <a:pPr marL="228600" indent="-228600">
              <a:buAutoNum type="arabicParenBoth"/>
            </a:pPr>
            <a:r>
              <a:rPr kumimoji="1" lang="en-US" altLang="ja-JP" dirty="0"/>
              <a:t> (9,16, 6)</a:t>
            </a:r>
          </a:p>
          <a:p>
            <a:pPr marL="228600" indent="-228600">
              <a:buAutoNum type="arabicParenBoth"/>
            </a:pPr>
            <a:r>
              <a:rPr kumimoji="1" lang="en-US" altLang="ja-JP" dirty="0"/>
              <a:t> </a:t>
            </a:r>
          </a:p>
          <a:p>
            <a:pPr marL="0" indent="0">
              <a:buNone/>
            </a:pPr>
            <a:r>
              <a:rPr kumimoji="1" lang="en-US" altLang="ja-JP" dirty="0"/>
              <a:t>10   8   6</a:t>
            </a:r>
          </a:p>
          <a:p>
            <a:pPr marL="0" indent="0">
              <a:buNone/>
            </a:pPr>
            <a:r>
              <a:rPr kumimoji="1" lang="en-US" altLang="ja-JP" dirty="0"/>
              <a:t>14 13 22</a:t>
            </a:r>
          </a:p>
          <a:p>
            <a:pPr marL="228600" indent="-228600">
              <a:buAutoNum type="arabicPlain" startAt="7"/>
            </a:pPr>
            <a:r>
              <a:rPr kumimoji="1" lang="en-US" altLang="ja-JP" dirty="0"/>
              <a:t>4  5</a:t>
            </a:r>
          </a:p>
          <a:p>
            <a:pPr marL="0" indent="0">
              <a:buNone/>
            </a:pPr>
            <a:endParaRPr kumimoji="1" lang="en-US" altLang="ja-JP" dirty="0"/>
          </a:p>
          <a:p>
            <a:pPr marL="0" indent="0">
              <a:buNone/>
            </a:pPr>
            <a:r>
              <a:rPr kumimoji="1" lang="en-US" altLang="ja-JP" dirty="0"/>
              <a:t>(4)</a:t>
            </a:r>
            <a:br>
              <a:rPr kumimoji="1" lang="en-US" altLang="ja-JP" dirty="0"/>
            </a:br>
            <a:r>
              <a:rPr kumimoji="1" lang="en-US" altLang="ja-JP" dirty="0"/>
              <a:t>29</a:t>
            </a:r>
          </a:p>
          <a:p>
            <a:pPr marL="228600" indent="-228600">
              <a:buAutoNum type="arabicParenBoth"/>
            </a:pPr>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8</a:t>
            </a:fld>
            <a:endParaRPr kumimoji="1" lang="ja-JP" altLang="en-US"/>
          </a:p>
        </p:txBody>
      </p:sp>
    </p:spTree>
    <p:extLst>
      <p:ext uri="{BB962C8B-B14F-4D97-AF65-F5344CB8AC3E}">
        <p14:creationId xmlns:p14="http://schemas.microsoft.com/office/powerpoint/2010/main" val="240860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defTabSz="990478">
                  <a:defRPr/>
                </a:pPr>
                <a14:m>
                  <m:oMath xmlns:m="http://schemas.openxmlformats.org/officeDocument/2006/math">
                    <m:d>
                      <m:dPr>
                        <m:ctrlPr>
                          <a:rPr lang="ja-JP" altLang="ja-JP" sz="1300" i="1" smtClean="0">
                            <a:latin typeface="Cambria Math" panose="02040503050406030204" pitchFamily="18" charset="0"/>
                          </a:rPr>
                        </m:ctrlPr>
                      </m:dPr>
                      <m:e>
                        <m:m>
                          <m:mPr>
                            <m:mcs>
                              <m:mc>
                                <m:mcPr>
                                  <m:count m:val="2"/>
                                  <m:mcJc m:val="center"/>
                                </m:mcPr>
                              </m:mc>
                            </m:mcs>
                            <m:ctrlPr>
                              <a:rPr lang="ja-JP" altLang="ja-JP" sz="1300" i="1">
                                <a:latin typeface="Cambria Math" panose="02040503050406030204" pitchFamily="18" charset="0"/>
                              </a:rPr>
                            </m:ctrlPr>
                          </m:mPr>
                          <m:mr>
                            <m:e>
                              <m:r>
                                <a:rPr lang="en-US" altLang="ja-JP" sz="1300" i="1">
                                  <a:latin typeface="Cambria Math" panose="02040503050406030204" pitchFamily="18" charset="0"/>
                                </a:rPr>
                                <m:t>2</m:t>
                              </m:r>
                            </m:e>
                            <m:e>
                              <m:r>
                                <a:rPr lang="en-US" altLang="ja-JP" sz="1300" i="1">
                                  <a:latin typeface="Cambria Math" panose="02040503050406030204" pitchFamily="18" charset="0"/>
                                </a:rPr>
                                <m:t>−1</m:t>
                              </m:r>
                            </m:e>
                          </m:mr>
                          <m:mr>
                            <m:e>
                              <m:f>
                                <m:fPr>
                                  <m:ctrlPr>
                                    <a:rPr lang="ja-JP" altLang="ja-JP" sz="1300" i="1">
                                      <a:latin typeface="Cambria Math" panose="02040503050406030204" pitchFamily="18" charset="0"/>
                                    </a:rPr>
                                  </m:ctrlPr>
                                </m:fPr>
                                <m:num>
                                  <m:r>
                                    <a:rPr lang="en-US" altLang="ja-JP" sz="1300" i="1">
                                      <a:latin typeface="Cambria Math" panose="02040503050406030204" pitchFamily="18" charset="0"/>
                                    </a:rPr>
                                    <m:t>3</m:t>
                                  </m:r>
                                </m:num>
                                <m:den>
                                  <m:r>
                                    <a:rPr lang="en-US" altLang="ja-JP" sz="1300" i="1">
                                      <a:latin typeface="Cambria Math" panose="02040503050406030204" pitchFamily="18" charset="0"/>
                                    </a:rPr>
                                    <m:t>2</m:t>
                                  </m:r>
                                </m:den>
                              </m:f>
                            </m:e>
                            <m:e>
                              <m:r>
                                <a:rPr lang="en-US" altLang="ja-JP" sz="1300" i="1">
                                  <a:latin typeface="Cambria Math" panose="02040503050406030204" pitchFamily="18" charset="0"/>
                                </a:rPr>
                                <m:t>−</m:t>
                              </m:r>
                              <m:f>
                                <m:fPr>
                                  <m:ctrlPr>
                                    <a:rPr lang="ja-JP" altLang="ja-JP" sz="1300" i="1">
                                      <a:latin typeface="Cambria Math" panose="02040503050406030204" pitchFamily="18" charset="0"/>
                                    </a:rPr>
                                  </m:ctrlPr>
                                </m:fPr>
                                <m:num>
                                  <m:r>
                                    <a:rPr lang="en-US" altLang="ja-JP" sz="1300" i="1">
                                      <a:latin typeface="Cambria Math" panose="02040503050406030204" pitchFamily="18" charset="0"/>
                                    </a:rPr>
                                    <m:t>1</m:t>
                                  </m:r>
                                </m:num>
                                <m:den>
                                  <m:r>
                                    <a:rPr lang="en-US" altLang="ja-JP" sz="1300" i="1">
                                      <a:latin typeface="Cambria Math" panose="02040503050406030204" pitchFamily="18" charset="0"/>
                                    </a:rPr>
                                    <m:t>2</m:t>
                                  </m:r>
                                </m:den>
                              </m:f>
                            </m:e>
                          </m:mr>
                        </m:m>
                      </m:e>
                    </m:d>
                  </m:oMath>
                </a14:m>
                <a:r>
                  <a:rPr lang="ja-JP" altLang="en-US" sz="1300" dirty="0"/>
                  <a:t>　固有値 </a:t>
                </a:r>
                <a:r>
                  <a:rPr lang="en-US" altLang="ja-JP" sz="1300" dirty="0"/>
                  <a:t>1, 1/2.  </a:t>
                </a:r>
                <a:r>
                  <a:rPr lang="ja-JP" altLang="en-US" sz="1300" dirty="0"/>
                  <a:t>固有ベクトル </a:t>
                </a:r>
                <a:r>
                  <a:rPr lang="en-US" altLang="ja-JP" sz="1300" dirty="0"/>
                  <a:t>(1,</a:t>
                </a:r>
                <a:r>
                  <a:rPr lang="en-US" altLang="ja-JP" sz="1300" baseline="0" dirty="0"/>
                  <a:t> 1</a:t>
                </a:r>
                <a:r>
                  <a:rPr lang="en-US" altLang="ja-JP" sz="1300" dirty="0"/>
                  <a:t>) (2,3)</a:t>
                </a:r>
                <a:endParaRPr lang="en-US" altLang="ja-JP" sz="1300" i="1" dirty="0">
                  <a:latin typeface="Cambria Math" panose="02040503050406030204" pitchFamily="18" charset="0"/>
                </a:endParaRPr>
              </a:p>
              <a:p>
                <a:pPr defTabSz="990478">
                  <a:defRPr/>
                </a:pPr>
                <a:endParaRPr lang="en-US" altLang="ja-JP" sz="1300" i="1" dirty="0">
                  <a:latin typeface="Cambria Math" panose="02040503050406030204" pitchFamily="18" charset="0"/>
                </a:endParaRPr>
              </a:p>
              <a:p>
                <a:pPr defTabSz="990478">
                  <a:defRPr/>
                </a:pPr>
                <a:endParaRPr lang="en-US" altLang="ja-JP" sz="1300" i="1" dirty="0">
                  <a:latin typeface="Cambria Math" panose="02040503050406030204" pitchFamily="18" charset="0"/>
                </a:endParaRPr>
              </a:p>
              <a:p>
                <a:pPr defTabSz="990478">
                  <a:defRPr/>
                </a:pPr>
                <a14:m>
                  <m:oMath xmlns:m="http://schemas.openxmlformats.org/officeDocument/2006/math">
                    <m:sSup>
                      <m:sSupPr>
                        <m:ctrlPr>
                          <a:rPr lang="ja-JP" altLang="ja-JP" sz="1300" i="1">
                            <a:latin typeface="Cambria Math" panose="02040503050406030204" pitchFamily="18" charset="0"/>
                          </a:rPr>
                        </m:ctrlPr>
                      </m:sSupPr>
                      <m:e>
                        <m:d>
                          <m:dPr>
                            <m:ctrlPr>
                              <a:rPr lang="ja-JP" altLang="ja-JP" sz="1300" i="1">
                                <a:latin typeface="Cambria Math" panose="02040503050406030204" pitchFamily="18" charset="0"/>
                              </a:rPr>
                            </m:ctrlPr>
                          </m:dPr>
                          <m:e>
                            <m:m>
                              <m:mPr>
                                <m:mcs>
                                  <m:mc>
                                    <m:mcPr>
                                      <m:count m:val="2"/>
                                      <m:mcJc m:val="center"/>
                                    </m:mcPr>
                                  </m:mc>
                                </m:mcs>
                                <m:ctrlPr>
                                  <a:rPr lang="ja-JP" altLang="ja-JP" sz="1300" i="1">
                                    <a:latin typeface="Cambria Math" panose="02040503050406030204" pitchFamily="18" charset="0"/>
                                  </a:rPr>
                                </m:ctrlPr>
                              </m:mPr>
                              <m:mr>
                                <m:e>
                                  <m:r>
                                    <a:rPr lang="en-US" altLang="ja-JP" sz="1300" i="1">
                                      <a:latin typeface="Cambria Math" panose="02040503050406030204" pitchFamily="18" charset="0"/>
                                    </a:rPr>
                                    <m:t>1</m:t>
                                  </m:r>
                                </m:e>
                                <m:e>
                                  <m:r>
                                    <a:rPr lang="en-US" altLang="ja-JP" sz="1300" i="1">
                                      <a:latin typeface="Cambria Math" panose="02040503050406030204" pitchFamily="18" charset="0"/>
                                    </a:rPr>
                                    <m:t>2</m:t>
                                  </m:r>
                                </m:e>
                              </m:mr>
                              <m:mr>
                                <m:e>
                                  <m:r>
                                    <a:rPr lang="en-US" altLang="ja-JP" sz="1300" i="1">
                                      <a:latin typeface="Cambria Math" panose="02040503050406030204" pitchFamily="18" charset="0"/>
                                    </a:rPr>
                                    <m:t>1</m:t>
                                  </m:r>
                                </m:e>
                                <m:e>
                                  <m:r>
                                    <a:rPr lang="en-US" altLang="ja-JP" sz="1300" i="1">
                                      <a:latin typeface="Cambria Math" panose="02040503050406030204" pitchFamily="18" charset="0"/>
                                    </a:rPr>
                                    <m:t>3</m:t>
                                  </m:r>
                                </m:e>
                              </m:mr>
                            </m:m>
                          </m:e>
                        </m:d>
                      </m:e>
                      <m:sup>
                        <m:r>
                          <a:rPr lang="en-US" altLang="ja-JP" sz="1300" i="1">
                            <a:latin typeface="Cambria Math" panose="02040503050406030204" pitchFamily="18" charset="0"/>
                          </a:rPr>
                          <m:t>−1</m:t>
                        </m:r>
                      </m:sup>
                    </m:sSup>
                    <m:d>
                      <m:dPr>
                        <m:ctrlPr>
                          <a:rPr lang="ja-JP" altLang="ja-JP" sz="1300" i="1">
                            <a:latin typeface="Cambria Math" panose="02040503050406030204" pitchFamily="18" charset="0"/>
                          </a:rPr>
                        </m:ctrlPr>
                      </m:dPr>
                      <m:e>
                        <m:m>
                          <m:mPr>
                            <m:mcs>
                              <m:mc>
                                <m:mcPr>
                                  <m:count m:val="2"/>
                                  <m:mcJc m:val="center"/>
                                </m:mcPr>
                              </m:mc>
                            </m:mcs>
                            <m:ctrlPr>
                              <a:rPr lang="ja-JP" altLang="ja-JP" sz="1300" i="1">
                                <a:latin typeface="Cambria Math" panose="02040503050406030204" pitchFamily="18" charset="0"/>
                              </a:rPr>
                            </m:ctrlPr>
                          </m:mPr>
                          <m:mr>
                            <m:e>
                              <m:r>
                                <a:rPr lang="en-US" altLang="ja-JP" sz="1300" i="1">
                                  <a:latin typeface="Cambria Math" panose="02040503050406030204" pitchFamily="18" charset="0"/>
                                </a:rPr>
                                <m:t>2</m:t>
                              </m:r>
                            </m:e>
                            <m:e>
                              <m:r>
                                <a:rPr lang="en-US" altLang="ja-JP" sz="1300" i="1">
                                  <a:latin typeface="Cambria Math" panose="02040503050406030204" pitchFamily="18" charset="0"/>
                                </a:rPr>
                                <m:t>−1</m:t>
                              </m:r>
                            </m:e>
                          </m:mr>
                          <m:mr>
                            <m:e>
                              <m:f>
                                <m:fPr>
                                  <m:ctrlPr>
                                    <a:rPr lang="ja-JP" altLang="ja-JP" sz="1300" i="1">
                                      <a:latin typeface="Cambria Math" panose="02040503050406030204" pitchFamily="18" charset="0"/>
                                    </a:rPr>
                                  </m:ctrlPr>
                                </m:fPr>
                                <m:num>
                                  <m:r>
                                    <a:rPr lang="en-US" altLang="ja-JP" sz="1300" i="1">
                                      <a:latin typeface="Cambria Math" panose="02040503050406030204" pitchFamily="18" charset="0"/>
                                    </a:rPr>
                                    <m:t>3</m:t>
                                  </m:r>
                                </m:num>
                                <m:den>
                                  <m:r>
                                    <a:rPr lang="en-US" altLang="ja-JP" sz="1300" i="1">
                                      <a:latin typeface="Cambria Math" panose="02040503050406030204" pitchFamily="18" charset="0"/>
                                    </a:rPr>
                                    <m:t>2</m:t>
                                  </m:r>
                                </m:den>
                              </m:f>
                            </m:e>
                            <m:e>
                              <m:r>
                                <a:rPr lang="en-US" altLang="ja-JP" sz="1300" i="1">
                                  <a:latin typeface="Cambria Math" panose="02040503050406030204" pitchFamily="18" charset="0"/>
                                </a:rPr>
                                <m:t>−</m:t>
                              </m:r>
                              <m:f>
                                <m:fPr>
                                  <m:ctrlPr>
                                    <a:rPr lang="ja-JP" altLang="ja-JP" sz="1300" i="1">
                                      <a:latin typeface="Cambria Math" panose="02040503050406030204" pitchFamily="18" charset="0"/>
                                    </a:rPr>
                                  </m:ctrlPr>
                                </m:fPr>
                                <m:num>
                                  <m:r>
                                    <a:rPr lang="en-US" altLang="ja-JP" sz="1300" i="1">
                                      <a:latin typeface="Cambria Math" panose="02040503050406030204" pitchFamily="18" charset="0"/>
                                    </a:rPr>
                                    <m:t>1</m:t>
                                  </m:r>
                                </m:num>
                                <m:den>
                                  <m:r>
                                    <a:rPr lang="en-US" altLang="ja-JP" sz="1300" i="1">
                                      <a:latin typeface="Cambria Math" panose="02040503050406030204" pitchFamily="18" charset="0"/>
                                    </a:rPr>
                                    <m:t>2</m:t>
                                  </m:r>
                                </m:den>
                              </m:f>
                            </m:e>
                          </m:mr>
                        </m:m>
                      </m:e>
                    </m:d>
                    <m:d>
                      <m:dPr>
                        <m:ctrlPr>
                          <a:rPr lang="ja-JP" altLang="ja-JP" sz="1300" i="1">
                            <a:latin typeface="Cambria Math" panose="02040503050406030204" pitchFamily="18" charset="0"/>
                          </a:rPr>
                        </m:ctrlPr>
                      </m:dPr>
                      <m:e>
                        <m:m>
                          <m:mPr>
                            <m:mcs>
                              <m:mc>
                                <m:mcPr>
                                  <m:count m:val="2"/>
                                  <m:mcJc m:val="center"/>
                                </m:mcPr>
                              </m:mc>
                            </m:mcs>
                            <m:ctrlPr>
                              <a:rPr lang="ja-JP" altLang="ja-JP" sz="1300" i="1">
                                <a:latin typeface="Cambria Math" panose="02040503050406030204" pitchFamily="18" charset="0"/>
                              </a:rPr>
                            </m:ctrlPr>
                          </m:mPr>
                          <m:mr>
                            <m:e>
                              <m:r>
                                <a:rPr lang="en-US" altLang="ja-JP" sz="1300" i="1">
                                  <a:latin typeface="Cambria Math" panose="02040503050406030204" pitchFamily="18" charset="0"/>
                                </a:rPr>
                                <m:t>1</m:t>
                              </m:r>
                            </m:e>
                            <m:e>
                              <m:r>
                                <a:rPr lang="en-US" altLang="ja-JP" sz="1300" i="1">
                                  <a:latin typeface="Cambria Math" panose="02040503050406030204" pitchFamily="18" charset="0"/>
                                </a:rPr>
                                <m:t>2</m:t>
                              </m:r>
                            </m:e>
                          </m:mr>
                          <m:mr>
                            <m:e>
                              <m:r>
                                <a:rPr lang="en-US" altLang="ja-JP" sz="1300" i="1">
                                  <a:latin typeface="Cambria Math" panose="02040503050406030204" pitchFamily="18" charset="0"/>
                                </a:rPr>
                                <m:t>1</m:t>
                              </m:r>
                            </m:e>
                            <m:e>
                              <m:r>
                                <a:rPr lang="en-US" altLang="ja-JP" sz="1300" i="1">
                                  <a:latin typeface="Cambria Math" panose="02040503050406030204" pitchFamily="18" charset="0"/>
                                </a:rPr>
                                <m:t>3</m:t>
                              </m:r>
                            </m:e>
                          </m:mr>
                        </m:m>
                      </m:e>
                    </m:d>
                    <m:r>
                      <a:rPr lang="en-US" altLang="ja-JP" sz="1300" i="1">
                        <a:latin typeface="Cambria Math" panose="02040503050406030204" pitchFamily="18" charset="0"/>
                      </a:rPr>
                      <m:t>=</m:t>
                    </m:r>
                    <m:d>
                      <m:dPr>
                        <m:ctrlPr>
                          <a:rPr lang="ja-JP" altLang="ja-JP" sz="1300" i="1">
                            <a:latin typeface="Cambria Math" panose="02040503050406030204" pitchFamily="18" charset="0"/>
                          </a:rPr>
                        </m:ctrlPr>
                      </m:dPr>
                      <m:e>
                        <m:m>
                          <m:mPr>
                            <m:mcs>
                              <m:mc>
                                <m:mcPr>
                                  <m:count m:val="2"/>
                                  <m:mcJc m:val="center"/>
                                </m:mcPr>
                              </m:mc>
                            </m:mcs>
                            <m:ctrlPr>
                              <a:rPr lang="ja-JP" altLang="ja-JP" sz="1300" i="1">
                                <a:latin typeface="Cambria Math" panose="02040503050406030204" pitchFamily="18" charset="0"/>
                              </a:rPr>
                            </m:ctrlPr>
                          </m:mPr>
                          <m:mr>
                            <m:e>
                              <m:r>
                                <a:rPr lang="en-US" altLang="ja-JP" sz="1300" i="1">
                                  <a:latin typeface="Cambria Math" panose="02040503050406030204" pitchFamily="18" charset="0"/>
                                </a:rPr>
                                <m:t>1</m:t>
                              </m:r>
                            </m:e>
                            <m:e>
                              <m:r>
                                <a:rPr lang="en-US" altLang="ja-JP" sz="1300" i="1">
                                  <a:latin typeface="Cambria Math" panose="02040503050406030204" pitchFamily="18" charset="0"/>
                                </a:rPr>
                                <m:t>0</m:t>
                              </m:r>
                            </m:e>
                          </m:mr>
                          <m:mr>
                            <m:e>
                              <m:r>
                                <a:rPr lang="en-US" altLang="ja-JP" sz="1300" i="1">
                                  <a:latin typeface="Cambria Math" panose="02040503050406030204" pitchFamily="18" charset="0"/>
                                </a:rPr>
                                <m:t>0</m:t>
                              </m:r>
                            </m:e>
                            <m:e>
                              <m:f>
                                <m:fPr>
                                  <m:ctrlPr>
                                    <a:rPr lang="ja-JP" altLang="ja-JP" sz="1300" i="1">
                                      <a:latin typeface="Cambria Math" panose="02040503050406030204" pitchFamily="18" charset="0"/>
                                    </a:rPr>
                                  </m:ctrlPr>
                                </m:fPr>
                                <m:num>
                                  <m:r>
                                    <a:rPr lang="en-US" altLang="ja-JP" sz="1300" i="1">
                                      <a:latin typeface="Cambria Math" panose="02040503050406030204" pitchFamily="18" charset="0"/>
                                    </a:rPr>
                                    <m:t>1</m:t>
                                  </m:r>
                                </m:num>
                                <m:den>
                                  <m:r>
                                    <a:rPr lang="en-US" altLang="ja-JP" sz="1300" i="1">
                                      <a:latin typeface="Cambria Math" panose="02040503050406030204" pitchFamily="18" charset="0"/>
                                    </a:rPr>
                                    <m:t>2</m:t>
                                  </m:r>
                                </m:den>
                              </m:f>
                            </m:e>
                          </m:mr>
                        </m:m>
                      </m:e>
                    </m:d>
                  </m:oMath>
                </a14:m>
                <a:r>
                  <a:rPr lang="en-US" altLang="ja-JP" sz="1300" dirty="0"/>
                  <a:t> </a:t>
                </a:r>
              </a:p>
              <a:p>
                <a:pPr defTabSz="990478">
                  <a:defRPr/>
                </a:pPr>
                <a:endParaRPr lang="en-US" altLang="ja-JP" sz="1300" dirty="0"/>
              </a:p>
              <a:p>
                <a:pPr defTabSz="990478">
                  <a:defRPr/>
                </a:pPr>
                <a:endParaRPr lang="en-US" altLang="ja-JP" sz="1300" dirty="0"/>
              </a:p>
              <a:p>
                <a:pPr defTabSz="990478">
                  <a:defRPr/>
                </a:pPr>
                <a:endParaRPr lang="ja-JP" altLang="ja-JP" sz="1300" dirty="0"/>
              </a:p>
              <a:p>
                <a14:m>
                  <m:oMath xmlns:m="http://schemas.openxmlformats.org/officeDocument/2006/math">
                    <m:d>
                      <m:dPr>
                        <m:ctrlPr>
                          <a:rPr lang="en-US" altLang="ja-JP" sz="1300" i="1" smtClean="0">
                            <a:latin typeface="Cambria Math" panose="02040503050406030204" pitchFamily="18" charset="0"/>
                          </a:rPr>
                        </m:ctrlPr>
                      </m:dPr>
                      <m:e>
                        <m:m>
                          <m:mPr>
                            <m:mcs>
                              <m:mc>
                                <m:mcPr>
                                  <m:count m:val="3"/>
                                  <m:mcJc m:val="center"/>
                                </m:mcPr>
                              </m:mc>
                            </m:mcs>
                            <m:ctrlPr>
                              <a:rPr lang="en-US" altLang="ja-JP" sz="1300" i="1">
                                <a:latin typeface="Cambria Math" panose="02040503050406030204" pitchFamily="18" charset="0"/>
                              </a:rPr>
                            </m:ctrlPr>
                          </m:mPr>
                          <m:mr>
                            <m:e>
                              <m:r>
                                <m:rPr>
                                  <m:brk m:alnAt="7"/>
                                </m:rPr>
                                <a:rPr lang="en-US" altLang="ja-JP" sz="1300" i="1">
                                  <a:latin typeface="Cambria Math" panose="02040503050406030204" pitchFamily="18" charset="0"/>
                                </a:rPr>
                                <m:t>3</m:t>
                              </m:r>
                            </m:e>
                            <m:e>
                              <m:r>
                                <a:rPr lang="en-US" altLang="ja-JP" sz="1300" i="1">
                                  <a:latin typeface="Cambria Math" panose="02040503050406030204" pitchFamily="18" charset="0"/>
                                </a:rPr>
                                <m:t>0</m:t>
                              </m:r>
                            </m:e>
                            <m:e>
                              <m:r>
                                <a:rPr lang="en-US" altLang="ja-JP" sz="1300" i="1">
                                  <a:latin typeface="Cambria Math" panose="02040503050406030204" pitchFamily="18" charset="0"/>
                                </a:rPr>
                                <m:t>−2</m:t>
                              </m:r>
                            </m:e>
                          </m:mr>
                          <m:mr>
                            <m:e>
                              <m:r>
                                <a:rPr lang="en-US" altLang="ja-JP" sz="1300" i="1">
                                  <a:latin typeface="Cambria Math" panose="02040503050406030204" pitchFamily="18" charset="0"/>
                                </a:rPr>
                                <m:t>0</m:t>
                              </m:r>
                            </m:e>
                            <m:e>
                              <m:r>
                                <a:rPr lang="en-US" altLang="ja-JP" sz="1300" i="1">
                                  <a:latin typeface="Cambria Math" panose="02040503050406030204" pitchFamily="18" charset="0"/>
                                </a:rPr>
                                <m:t>3</m:t>
                              </m:r>
                            </m:e>
                            <m:e>
                              <m:r>
                                <a:rPr lang="en-US" altLang="ja-JP" sz="1300" i="1">
                                  <a:latin typeface="Cambria Math" panose="02040503050406030204" pitchFamily="18" charset="0"/>
                                </a:rPr>
                                <m:t>0</m:t>
                              </m:r>
                            </m:e>
                          </m:mr>
                          <m:mr>
                            <m:e>
                              <m:r>
                                <a:rPr lang="en-US" altLang="ja-JP" sz="1300" i="1">
                                  <a:latin typeface="Cambria Math" panose="02040503050406030204" pitchFamily="18" charset="0"/>
                                </a:rPr>
                                <m:t>1</m:t>
                              </m:r>
                            </m:e>
                            <m:e>
                              <m:r>
                                <a:rPr lang="en-US" altLang="ja-JP" sz="1300" i="1">
                                  <a:latin typeface="Cambria Math" panose="02040503050406030204" pitchFamily="18" charset="0"/>
                                </a:rPr>
                                <m:t>0</m:t>
                              </m:r>
                            </m:e>
                            <m:e>
                              <m:r>
                                <a:rPr lang="en-US" altLang="ja-JP" sz="1300" i="1">
                                  <a:latin typeface="Cambria Math" panose="02040503050406030204" pitchFamily="18" charset="0"/>
                                </a:rPr>
                                <m:t>0</m:t>
                              </m:r>
                            </m:e>
                          </m:mr>
                        </m:m>
                      </m:e>
                    </m:d>
                  </m:oMath>
                </a14:m>
                <a:r>
                  <a:rPr kumimoji="1" lang="ja-JP" altLang="en-US" dirty="0"/>
                  <a:t>　固有値</a:t>
                </a:r>
                <a:r>
                  <a:rPr kumimoji="1" lang="en-US" altLang="ja-JP" dirty="0"/>
                  <a:t>, 1,2,3, </a:t>
                </a:r>
                <a:r>
                  <a:rPr kumimoji="1" lang="ja-JP" altLang="en-US" dirty="0"/>
                  <a:t>固有ベクトル　</a:t>
                </a:r>
                <a:r>
                  <a:rPr kumimoji="1" lang="en-US" altLang="ja-JP" dirty="0"/>
                  <a:t>(1 0 1) (2 0 1) (0 1 0) </a:t>
                </a:r>
              </a:p>
              <a:p>
                <a:endParaRPr kumimoji="1" lang="en-US" altLang="ja-JP" dirty="0"/>
              </a:p>
              <a:p>
                <a:r>
                  <a:rPr kumimoji="1" lang="en-US" altLang="ja-JP" dirty="0"/>
                  <a:t>(3-x)(3-x)(-x) - (3-x)(-2)1 = 0</a:t>
                </a:r>
              </a:p>
              <a:p>
                <a:r>
                  <a:rPr kumimoji="1" lang="en-US" altLang="ja-JP" dirty="0"/>
                  <a:t>x^3 – 6x^2 + 11x – 6= 0</a:t>
                </a:r>
              </a:p>
              <a:p>
                <a:r>
                  <a:rPr kumimoji="1" lang="en-US" altLang="ja-JP" dirty="0"/>
                  <a:t>X = 1 </a:t>
                </a:r>
                <a:r>
                  <a:rPr kumimoji="1" lang="ja-JP" altLang="en-US" dirty="0"/>
                  <a:t>が解なので、 </a:t>
                </a:r>
                <a:r>
                  <a:rPr kumimoji="1" lang="en-US" altLang="ja-JP" dirty="0"/>
                  <a:t>(x-1)(x^2+ax+b) </a:t>
                </a:r>
                <a:r>
                  <a:rPr kumimoji="1" lang="ja-JP" altLang="en-US" dirty="0"/>
                  <a:t>と置いて</a:t>
                </a:r>
                <a:r>
                  <a:rPr kumimoji="1" lang="en-US" altLang="ja-JP" dirty="0"/>
                  <a:t>a </a:t>
                </a:r>
                <a:r>
                  <a:rPr kumimoji="1" lang="ja-JP" altLang="en-US" dirty="0"/>
                  <a:t>とｂを求めると、、</a:t>
                </a:r>
                <a:endParaRPr kumimoji="1" lang="en-US" altLang="ja-JP" dirty="0"/>
              </a:p>
              <a:p>
                <a:r>
                  <a:rPr kumimoji="1" lang="en-US" altLang="ja-JP" dirty="0"/>
                  <a:t>(x-1)(x^2-5x+6) = 0</a:t>
                </a:r>
              </a:p>
              <a:p>
                <a:r>
                  <a:rPr kumimoji="1" lang="en-US" altLang="ja-JP" dirty="0"/>
                  <a:t>(x-1)(x-2)(x-3) = 0</a:t>
                </a:r>
              </a:p>
              <a:p>
                <a:r>
                  <a:rPr kumimoji="1" lang="ja-JP" altLang="en-US" dirty="0"/>
                  <a:t>となる</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i="0" kern="1200">
                    <a:solidFill>
                      <a:schemeClr val="tx1"/>
                    </a:solidFill>
                    <a:effectLst/>
                    <a:latin typeface="+mn-lt"/>
                    <a:ea typeface="+mn-ea"/>
                    <a:cs typeface="+mn-cs"/>
                  </a:rPr>
                  <a:t>(■8(</a:t>
                </a:r>
                <a:r>
                  <a:rPr kumimoji="1" lang="en-US" altLang="ja-JP" sz="1200" i="0" kern="1200">
                    <a:solidFill>
                      <a:schemeClr val="tx1"/>
                    </a:solidFill>
                    <a:effectLst/>
                    <a:latin typeface="+mn-lt"/>
                    <a:ea typeface="+mn-ea"/>
                    <a:cs typeface="+mn-cs"/>
                  </a:rPr>
                  <a:t>1&amp;2@1&amp;3))</a:t>
                </a:r>
                <a:r>
                  <a:rPr kumimoji="1" lang="ja-JP" altLang="ja-JP" sz="1200" i="0" kern="1200" smtClean="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−1</a:t>
                </a:r>
                <a:r>
                  <a:rPr kumimoji="1" lang="ja-JP" altLang="ja-JP" sz="1200" i="0" kern="1200" smtClean="0">
                    <a:solidFill>
                      <a:schemeClr val="tx1"/>
                    </a:solidFill>
                    <a:effectLst/>
                    <a:latin typeface="+mn-lt"/>
                    <a:ea typeface="+mn-ea"/>
                    <a:cs typeface="+mn-cs"/>
                  </a:rPr>
                  <a:t>)</a:t>
                </a:r>
                <a:r>
                  <a:rPr kumimoji="1" lang="ja-JP" altLang="ja-JP" sz="1200" i="0" kern="1200">
                    <a:solidFill>
                      <a:schemeClr val="tx1"/>
                    </a:solidFill>
                    <a:effectLst/>
                    <a:latin typeface="+mn-lt"/>
                    <a:ea typeface="+mn-ea"/>
                    <a:cs typeface="+mn-cs"/>
                  </a:rPr>
                  <a:t> </a:t>
                </a:r>
                <a:r>
                  <a:rPr kumimoji="1" lang="ja-JP" altLang="ja-JP" sz="1200" i="0" kern="1200">
                    <a:solidFill>
                      <a:schemeClr val="tx1"/>
                    </a:solidFill>
                    <a:effectLst/>
                    <a:latin typeface="+mn-lt"/>
                    <a:ea typeface="+mn-ea"/>
                    <a:cs typeface="+mn-cs"/>
                  </a:rPr>
                  <a:t>(■8(</a:t>
                </a:r>
                <a:r>
                  <a:rPr kumimoji="1" lang="en-US" altLang="ja-JP" sz="1200" i="0" kern="1200">
                    <a:solidFill>
                      <a:schemeClr val="tx1"/>
                    </a:solidFill>
                    <a:effectLst/>
                    <a:latin typeface="+mn-lt"/>
                    <a:ea typeface="+mn-ea"/>
                    <a:cs typeface="+mn-cs"/>
                  </a:rPr>
                  <a:t>2&amp;−1@3</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2&amp;−1</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2))</a:t>
                </a:r>
                <a:r>
                  <a:rPr kumimoji="1" lang="ja-JP" altLang="ja-JP" sz="1200" i="0" kern="1200">
                    <a:solidFill>
                      <a:schemeClr val="tx1"/>
                    </a:solidFill>
                    <a:effectLst/>
                    <a:latin typeface="+mn-lt"/>
                    <a:ea typeface="+mn-ea"/>
                    <a:cs typeface="+mn-cs"/>
                  </a:rPr>
                  <a:t>(■8(</a:t>
                </a:r>
                <a:r>
                  <a:rPr kumimoji="1" lang="en-US" altLang="ja-JP" sz="1200" i="0" kern="1200">
                    <a:solidFill>
                      <a:schemeClr val="tx1"/>
                    </a:solidFill>
                    <a:effectLst/>
                    <a:latin typeface="+mn-lt"/>
                    <a:ea typeface="+mn-ea"/>
                    <a:cs typeface="+mn-cs"/>
                  </a:rPr>
                  <a:t>1&amp;2@1&amp;3))=</a:t>
                </a:r>
                <a:r>
                  <a:rPr kumimoji="1" lang="ja-JP" altLang="ja-JP" sz="1200" i="0" kern="1200">
                    <a:solidFill>
                      <a:schemeClr val="tx1"/>
                    </a:solidFill>
                    <a:effectLst/>
                    <a:latin typeface="+mn-lt"/>
                    <a:ea typeface="+mn-ea"/>
                    <a:cs typeface="+mn-cs"/>
                  </a:rPr>
                  <a:t>(■8(</a:t>
                </a:r>
                <a:r>
                  <a:rPr kumimoji="1" lang="en-US" altLang="ja-JP" sz="1200" i="0" kern="1200">
                    <a:solidFill>
                      <a:schemeClr val="tx1"/>
                    </a:solidFill>
                    <a:effectLst/>
                    <a:latin typeface="+mn-lt"/>
                    <a:ea typeface="+mn-ea"/>
                    <a:cs typeface="+mn-cs"/>
                  </a:rPr>
                  <a:t>1&amp;0@0&amp;1</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r>
                  <a:rPr lang="en-US" altLang="ja-JP" sz="1200" i="0" smtClean="0">
                    <a:latin typeface="Cambria Math" panose="02040503050406030204" pitchFamily="18" charset="0"/>
                  </a:rPr>
                  <a:t>(■8(</a:t>
                </a:r>
                <a:r>
                  <a:rPr lang="en-US" altLang="ja-JP" sz="1200" b="0" i="0" smtClean="0">
                    <a:latin typeface="Cambria Math" panose="02040503050406030204" pitchFamily="18" charset="0"/>
                  </a:rPr>
                  <a:t>3&amp;0&amp;−2@0&amp;3&amp;0@1&amp;0&amp;0))</a:t>
                </a:r>
                <a:r>
                  <a:rPr kumimoji="1" lang="ja-JP" altLang="en-US" dirty="0" smtClean="0"/>
                  <a:t>　固有値</a:t>
                </a:r>
                <a:r>
                  <a:rPr kumimoji="1" lang="en-US" altLang="ja-JP" dirty="0" smtClean="0"/>
                  <a:t>, 1,2,3, </a:t>
                </a:r>
                <a:r>
                  <a:rPr kumimoji="1" lang="ja-JP" altLang="en-US" dirty="0" smtClean="0"/>
                  <a:t>固有ベクトル　</a:t>
                </a:r>
                <a:r>
                  <a:rPr kumimoji="1" lang="en-US" altLang="ja-JP" dirty="0" smtClean="0"/>
                  <a:t>(1 0 1) (2 0 1) (0 1 0) </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9</a:t>
            </a:fld>
            <a:endParaRPr kumimoji="1" lang="ja-JP" altLang="en-US"/>
          </a:p>
        </p:txBody>
      </p:sp>
    </p:spTree>
    <p:extLst>
      <p:ext uri="{BB962C8B-B14F-4D97-AF65-F5344CB8AC3E}">
        <p14:creationId xmlns:p14="http://schemas.microsoft.com/office/powerpoint/2010/main" val="232676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A v1 = a1 v1, </a:t>
                </a:r>
                <a:r>
                  <a:rPr kumimoji="1" lang="en-US" altLang="ja-JP" baseline="0" dirty="0"/>
                  <a:t> </a:t>
                </a:r>
              </a:p>
              <a:p>
                <a:r>
                  <a:rPr kumimoji="1" lang="en-US" altLang="ja-JP" dirty="0"/>
                  <a:t>A v2 = a2 v2,</a:t>
                </a:r>
                <a:r>
                  <a:rPr kumimoji="1" lang="en-US" altLang="ja-JP" baseline="0" dirty="0"/>
                  <a:t> </a:t>
                </a:r>
              </a:p>
              <a:p>
                <a:r>
                  <a:rPr kumimoji="1" lang="en-US" altLang="ja-JP" dirty="0"/>
                  <a:t>A v3 = a3 v3</a:t>
                </a:r>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 (v1 v2 v3) = (v1</a:t>
                </a:r>
                <a:r>
                  <a:rPr kumimoji="1" lang="en-US" altLang="ja-JP" baseline="0" dirty="0"/>
                  <a:t> v2 v3) D(a1 a2 a3)</a:t>
                </a:r>
                <a:endParaRPr kumimoji="1" lang="en-US" altLang="ja-JP" dirty="0"/>
              </a:p>
              <a:p>
                <a:r>
                  <a:rPr kumimoji="1" lang="en-US" altLang="ja-JP" dirty="0"/>
                  <a:t>A U = U</a:t>
                </a:r>
                <a:r>
                  <a:rPr kumimoji="1" lang="en-US" altLang="ja-JP" baseline="0" dirty="0"/>
                  <a:t> D</a:t>
                </a:r>
              </a:p>
              <a:p>
                <a:r>
                  <a:rPr kumimoji="1" lang="en-US" altLang="ja-JP" baseline="0" dirty="0"/>
                  <a:t>   A = U D U^T</a:t>
                </a:r>
                <a:endParaRPr kumimoji="1" lang="en-US" altLang="ja-JP" dirty="0"/>
              </a:p>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i="0" kern="1200">
                    <a:solidFill>
                      <a:schemeClr val="tx1"/>
                    </a:solidFill>
                    <a:effectLst/>
                    <a:latin typeface="+mn-lt"/>
                    <a:ea typeface="+mn-ea"/>
                    <a:cs typeface="+mn-cs"/>
                  </a:rPr>
                  <a:t>(■8(</a:t>
                </a:r>
                <a:r>
                  <a:rPr kumimoji="1" lang="en-US" altLang="ja-JP" sz="1200" i="0" kern="1200">
                    <a:solidFill>
                      <a:schemeClr val="tx1"/>
                    </a:solidFill>
                    <a:effectLst/>
                    <a:latin typeface="+mn-lt"/>
                    <a:ea typeface="+mn-ea"/>
                    <a:cs typeface="+mn-cs"/>
                  </a:rPr>
                  <a:t>1&amp;2@1&amp;3))</a:t>
                </a:r>
                <a:r>
                  <a:rPr kumimoji="1" lang="ja-JP" altLang="ja-JP" sz="1200" i="0" kern="1200" smtClean="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−1</a:t>
                </a:r>
                <a:r>
                  <a:rPr kumimoji="1" lang="ja-JP" altLang="ja-JP" sz="1200" i="0" kern="1200" smtClean="0">
                    <a:solidFill>
                      <a:schemeClr val="tx1"/>
                    </a:solidFill>
                    <a:effectLst/>
                    <a:latin typeface="+mn-lt"/>
                    <a:ea typeface="+mn-ea"/>
                    <a:cs typeface="+mn-cs"/>
                  </a:rPr>
                  <a:t>)</a:t>
                </a:r>
                <a:r>
                  <a:rPr kumimoji="1" lang="ja-JP" altLang="ja-JP" sz="1200" i="0" kern="1200">
                    <a:solidFill>
                      <a:schemeClr val="tx1"/>
                    </a:solidFill>
                    <a:effectLst/>
                    <a:latin typeface="+mn-lt"/>
                    <a:ea typeface="+mn-ea"/>
                    <a:cs typeface="+mn-cs"/>
                  </a:rPr>
                  <a:t> </a:t>
                </a:r>
                <a:r>
                  <a:rPr kumimoji="1" lang="ja-JP" altLang="ja-JP" sz="1200" i="0" kern="1200">
                    <a:solidFill>
                      <a:schemeClr val="tx1"/>
                    </a:solidFill>
                    <a:effectLst/>
                    <a:latin typeface="+mn-lt"/>
                    <a:ea typeface="+mn-ea"/>
                    <a:cs typeface="+mn-cs"/>
                  </a:rPr>
                  <a:t>(■8(</a:t>
                </a:r>
                <a:r>
                  <a:rPr kumimoji="1" lang="en-US" altLang="ja-JP" sz="1200" i="0" kern="1200">
                    <a:solidFill>
                      <a:schemeClr val="tx1"/>
                    </a:solidFill>
                    <a:effectLst/>
                    <a:latin typeface="+mn-lt"/>
                    <a:ea typeface="+mn-ea"/>
                    <a:cs typeface="+mn-cs"/>
                  </a:rPr>
                  <a:t>2&amp;−1@3</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2&amp;−1</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2))</a:t>
                </a:r>
                <a:r>
                  <a:rPr kumimoji="1" lang="ja-JP" altLang="ja-JP" sz="1200" i="0" kern="1200">
                    <a:solidFill>
                      <a:schemeClr val="tx1"/>
                    </a:solidFill>
                    <a:effectLst/>
                    <a:latin typeface="+mn-lt"/>
                    <a:ea typeface="+mn-ea"/>
                    <a:cs typeface="+mn-cs"/>
                  </a:rPr>
                  <a:t>(■8(</a:t>
                </a:r>
                <a:r>
                  <a:rPr kumimoji="1" lang="en-US" altLang="ja-JP" sz="1200" i="0" kern="1200">
                    <a:solidFill>
                      <a:schemeClr val="tx1"/>
                    </a:solidFill>
                    <a:effectLst/>
                    <a:latin typeface="+mn-lt"/>
                    <a:ea typeface="+mn-ea"/>
                    <a:cs typeface="+mn-cs"/>
                  </a:rPr>
                  <a:t>1&amp;2@1&amp;3))=</a:t>
                </a:r>
                <a:r>
                  <a:rPr kumimoji="1" lang="ja-JP" altLang="ja-JP" sz="1200" i="0" kern="1200">
                    <a:solidFill>
                      <a:schemeClr val="tx1"/>
                    </a:solidFill>
                    <a:effectLst/>
                    <a:latin typeface="+mn-lt"/>
                    <a:ea typeface="+mn-ea"/>
                    <a:cs typeface="+mn-cs"/>
                  </a:rPr>
                  <a:t>(■8(</a:t>
                </a:r>
                <a:r>
                  <a:rPr kumimoji="1" lang="en-US" altLang="ja-JP" sz="1200" i="0" kern="1200">
                    <a:solidFill>
                      <a:schemeClr val="tx1"/>
                    </a:solidFill>
                    <a:effectLst/>
                    <a:latin typeface="+mn-lt"/>
                    <a:ea typeface="+mn-ea"/>
                    <a:cs typeface="+mn-cs"/>
                  </a:rPr>
                  <a:t>1&amp;0@0&amp;1</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r>
                  <a:rPr lang="en-US" altLang="ja-JP" sz="1200" i="0" smtClean="0">
                    <a:latin typeface="Cambria Math" panose="02040503050406030204" pitchFamily="18" charset="0"/>
                  </a:rPr>
                  <a:t>(■8(</a:t>
                </a:r>
                <a:r>
                  <a:rPr lang="en-US" altLang="ja-JP" sz="1200" b="0" i="0" smtClean="0">
                    <a:latin typeface="Cambria Math" panose="02040503050406030204" pitchFamily="18" charset="0"/>
                  </a:rPr>
                  <a:t>3&amp;0&amp;−2@0&amp;3&amp;0@1&amp;0&amp;0))</a:t>
                </a:r>
                <a:r>
                  <a:rPr kumimoji="1" lang="ja-JP" altLang="en-US" dirty="0" smtClean="0"/>
                  <a:t>　固有値</a:t>
                </a:r>
                <a:r>
                  <a:rPr kumimoji="1" lang="en-US" altLang="ja-JP" dirty="0" smtClean="0"/>
                  <a:t>, 1,2,3, </a:t>
                </a:r>
                <a:r>
                  <a:rPr kumimoji="1" lang="ja-JP" altLang="en-US" dirty="0" smtClean="0"/>
                  <a:t>固有ベクトル　</a:t>
                </a:r>
                <a:r>
                  <a:rPr kumimoji="1" lang="en-US" altLang="ja-JP" dirty="0" smtClean="0"/>
                  <a:t>(1 0 1) (2 0 1) (0 1 0) </a:t>
                </a:r>
              </a:p>
              <a:p>
                <a:endParaRPr kumimoji="1" lang="en-US" altLang="ja-JP" dirty="0" smtClean="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10</a:t>
            </a:fld>
            <a:endParaRPr kumimoji="1" lang="ja-JP" altLang="en-US"/>
          </a:p>
        </p:txBody>
      </p:sp>
    </p:spTree>
    <p:extLst>
      <p:ext uri="{BB962C8B-B14F-4D97-AF65-F5344CB8AC3E}">
        <p14:creationId xmlns:p14="http://schemas.microsoft.com/office/powerpoint/2010/main" val="152449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行列</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d>
                      <m:dPr>
                        <m:ctrlPr>
                          <a:rPr lang="en-US" altLang="ja-JP" sz="1200" i="1" smtClean="0">
                            <a:latin typeface="Cambria Math" panose="02040503050406030204" pitchFamily="18" charset="0"/>
                          </a:rPr>
                        </m:ctrlPr>
                      </m:dPr>
                      <m:e>
                        <m:m>
                          <m:mPr>
                            <m:mcs>
                              <m:mc>
                                <m:mcPr>
                                  <m:count m:val="3"/>
                                  <m:mcJc m:val="center"/>
                                </m:mcPr>
                              </m:mc>
                            </m:mcs>
                            <m:ctrlPr>
                              <a:rPr lang="en-US" altLang="ja-JP" sz="1200" i="1">
                                <a:latin typeface="Cambria Math" panose="02040503050406030204" pitchFamily="18" charset="0"/>
                              </a:rPr>
                            </m:ctrlPr>
                          </m:mPr>
                          <m:mr>
                            <m:e>
                              <m:r>
                                <m:rPr>
                                  <m:brk m:alnAt="7"/>
                                </m:rPr>
                                <a:rPr lang="en-US" altLang="ja-JP" sz="1200" i="1">
                                  <a:latin typeface="Cambria Math" panose="02040503050406030204" pitchFamily="18" charset="0"/>
                                </a:rPr>
                                <m:t>3</m:t>
                              </m:r>
                            </m:e>
                            <m:e>
                              <m:r>
                                <a:rPr lang="en-US" altLang="ja-JP" sz="1200" i="1">
                                  <a:latin typeface="Cambria Math" panose="02040503050406030204" pitchFamily="18" charset="0"/>
                                </a:rPr>
                                <m:t>0</m:t>
                              </m:r>
                            </m:e>
                            <m:e>
                              <m:r>
                                <a:rPr lang="en-US" altLang="ja-JP" sz="1200" b="0" i="1" smtClean="0">
                                  <a:latin typeface="Cambria Math" panose="02040503050406030204" pitchFamily="18" charset="0"/>
                                </a:rPr>
                                <m:t>0</m:t>
                              </m:r>
                            </m:e>
                          </m:mr>
                          <m:mr>
                            <m:e>
                              <m:r>
                                <a:rPr lang="en-US" altLang="ja-JP" sz="1200" i="1">
                                  <a:latin typeface="Cambria Math" panose="02040503050406030204" pitchFamily="18" charset="0"/>
                                </a:rPr>
                                <m:t>0</m:t>
                              </m:r>
                            </m:e>
                            <m:e>
                              <m:r>
                                <a:rPr lang="en-US" altLang="ja-JP" sz="1200" b="0" i="1" smtClean="0">
                                  <a:latin typeface="Cambria Math" panose="02040503050406030204" pitchFamily="18" charset="0"/>
                                </a:rPr>
                                <m:t>0</m:t>
                              </m:r>
                            </m:e>
                            <m:e>
                              <m:r>
                                <a:rPr lang="en-US" altLang="ja-JP" sz="1200" b="0" i="1" smtClean="0">
                                  <a:latin typeface="Cambria Math" panose="02040503050406030204" pitchFamily="18" charset="0"/>
                                </a:rPr>
                                <m:t>−1</m:t>
                              </m:r>
                            </m:e>
                          </m:mr>
                          <m:mr>
                            <m:e>
                              <m:r>
                                <a:rPr lang="en-US" altLang="ja-JP" sz="1200" b="0" i="1" smtClean="0">
                                  <a:latin typeface="Cambria Math" panose="02040503050406030204" pitchFamily="18" charset="0"/>
                                </a:rPr>
                                <m:t>0</m:t>
                              </m:r>
                            </m:e>
                            <m:e>
                              <m:r>
                                <a:rPr lang="en-US" altLang="ja-JP" sz="1200" b="0" i="1" smtClean="0">
                                  <a:latin typeface="Cambria Math" panose="02040503050406030204" pitchFamily="18" charset="0"/>
                                </a:rPr>
                                <m:t>1</m:t>
                              </m:r>
                            </m:e>
                            <m:e>
                              <m:r>
                                <a:rPr lang="en-US" altLang="ja-JP" sz="1200" b="0" i="1" smtClean="0">
                                  <a:latin typeface="Cambria Math" panose="02040503050406030204" pitchFamily="18" charset="0"/>
                                </a:rPr>
                                <m:t>2</m:t>
                              </m:r>
                            </m:e>
                          </m:mr>
                        </m:m>
                      </m:e>
                    </m:d>
                  </m:oMath>
                </a14:m>
                <a:endParaRPr kumimoji="1" lang="en-US" altLang="ja-JP" dirty="0"/>
              </a:p>
              <a:p>
                <a:r>
                  <a:rPr kumimoji="1" lang="ja-JP" altLang="en-US" dirty="0"/>
                  <a:t>固有方程式は </a:t>
                </a:r>
                <a:r>
                  <a:rPr kumimoji="1" lang="en-US" altLang="ja-JP" dirty="0"/>
                  <a:t>(x-1)(x-1)(x-3)=0</a:t>
                </a:r>
                <a:r>
                  <a:rPr kumimoji="1" lang="ja-JP" altLang="en-US" dirty="0"/>
                  <a:t>の形</a:t>
                </a:r>
                <a:endParaRPr kumimoji="1" lang="en-US" altLang="ja-JP" dirty="0"/>
              </a:p>
              <a:p>
                <a:r>
                  <a:rPr kumimoji="1" lang="ja-JP" altLang="en-US" dirty="0"/>
                  <a:t>固有値 </a:t>
                </a:r>
                <a:r>
                  <a:rPr kumimoji="1" lang="en-US" altLang="ja-JP" dirty="0"/>
                  <a:t>1(</a:t>
                </a:r>
                <a:r>
                  <a:rPr kumimoji="1" lang="ja-JP" altLang="en-US" dirty="0"/>
                  <a:t>重解</a:t>
                </a:r>
                <a:r>
                  <a:rPr kumimoji="1" lang="en-US" altLang="ja-JP" dirty="0"/>
                  <a:t>), 3</a:t>
                </a:r>
              </a:p>
              <a:p>
                <a:r>
                  <a:rPr kumimoji="1" lang="ja-JP" altLang="en-US" dirty="0"/>
                  <a:t>固有ベクトル　</a:t>
                </a:r>
                <a:r>
                  <a:rPr kumimoji="1" lang="en-US" altLang="ja-JP" dirty="0"/>
                  <a:t>(0,1,-1) (1,0,0)</a:t>
                </a:r>
              </a:p>
              <a:p>
                <a:endParaRPr kumimoji="1" lang="en-US" altLang="ja-JP" dirty="0"/>
              </a:p>
              <a:p>
                <a:r>
                  <a:rPr kumimoji="1" lang="ja-JP" altLang="en-US" dirty="0"/>
                  <a:t>二本しか直行ベクトルが取れないので対角化不可</a:t>
                </a:r>
                <a:endParaRPr kumimoji="1" lang="en-US" altLang="ja-JP" dirty="0"/>
              </a:p>
              <a:p>
                <a:endParaRPr kumimoji="1" lang="ja-JP" altLang="en-US" dirty="0"/>
              </a:p>
            </p:txBody>
          </p:sp>
        </mc:Choice>
        <mc:Fallback xmlns="">
          <p:sp>
            <p:nvSpPr>
              <p:cNvPr id="3" name="ノート プレースホルダー 2"/>
              <p:cNvSpPr>
                <a:spLocks noGrp="1"/>
              </p:cNvSpPr>
              <p:nvPr>
                <p:ph type="body" idx="1"/>
              </p:nvPr>
            </p:nvSpPr>
            <p:spPr/>
            <p:txBody>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行列</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i="0">
                    <a:latin typeface="Cambria Math" panose="02040503050406030204" pitchFamily="18" charset="0"/>
                  </a:rPr>
                  <a:t>(■8(3&amp;0&amp;</a:t>
                </a:r>
                <a:r>
                  <a:rPr lang="en-US" altLang="ja-JP" sz="1200" b="0" i="0">
                    <a:latin typeface="Cambria Math" panose="02040503050406030204" pitchFamily="18" charset="0"/>
                  </a:rPr>
                  <a:t>0@</a:t>
                </a:r>
                <a:r>
                  <a:rPr lang="en-US" altLang="ja-JP" sz="1200" i="0">
                    <a:latin typeface="Cambria Math" panose="02040503050406030204" pitchFamily="18" charset="0"/>
                  </a:rPr>
                  <a:t>0&amp;</a:t>
                </a:r>
                <a:r>
                  <a:rPr lang="en-US" altLang="ja-JP" sz="1200" b="0" i="0">
                    <a:latin typeface="Cambria Math" panose="02040503050406030204" pitchFamily="18" charset="0"/>
                  </a:rPr>
                  <a:t>0&amp;−1@0&amp;1&amp;2))</a:t>
                </a:r>
                <a:endParaRPr kumimoji="1" lang="en-US" altLang="ja-JP" dirty="0"/>
              </a:p>
              <a:p>
                <a:r>
                  <a:rPr kumimoji="1" lang="ja-JP" altLang="en-US" dirty="0"/>
                  <a:t>固有方程式は </a:t>
                </a:r>
                <a:r>
                  <a:rPr kumimoji="1" lang="en-US" altLang="ja-JP" dirty="0"/>
                  <a:t>(x-1)(x-1)(x-3)=0</a:t>
                </a:r>
                <a:r>
                  <a:rPr kumimoji="1" lang="ja-JP" altLang="en-US" dirty="0"/>
                  <a:t>の形</a:t>
                </a:r>
                <a:endParaRPr kumimoji="1" lang="en-US" altLang="ja-JP" dirty="0"/>
              </a:p>
              <a:p>
                <a:r>
                  <a:rPr kumimoji="1" lang="ja-JP" altLang="en-US" dirty="0"/>
                  <a:t>固有値 </a:t>
                </a:r>
                <a:r>
                  <a:rPr kumimoji="1" lang="en-US" altLang="ja-JP" dirty="0"/>
                  <a:t>1(</a:t>
                </a:r>
                <a:r>
                  <a:rPr kumimoji="1" lang="ja-JP" altLang="en-US" dirty="0"/>
                  <a:t>重解</a:t>
                </a:r>
                <a:r>
                  <a:rPr kumimoji="1" lang="en-US" altLang="ja-JP" dirty="0"/>
                  <a:t>), 3</a:t>
                </a:r>
              </a:p>
              <a:p>
                <a:r>
                  <a:rPr kumimoji="1" lang="ja-JP" altLang="en-US" dirty="0"/>
                  <a:t>固有ベクトル　</a:t>
                </a:r>
                <a:r>
                  <a:rPr kumimoji="1" lang="en-US" altLang="ja-JP" dirty="0"/>
                  <a:t>(0,1,-1) (1,0,0)</a:t>
                </a:r>
              </a:p>
              <a:p>
                <a:endParaRPr kumimoji="1" lang="en-US" altLang="ja-JP" dirty="0"/>
              </a:p>
              <a:p>
                <a:r>
                  <a:rPr kumimoji="1" lang="ja-JP" altLang="en-US" dirty="0"/>
                  <a:t>二本しか直行ベクトルが取れないので対角化不可</a:t>
                </a:r>
                <a:endParaRPr kumimoji="1" lang="en-US" altLang="ja-JP" dirty="0"/>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315B3230-1262-4AAB-8ECE-8CE048B285BF}" type="slidenum">
              <a:rPr kumimoji="1" lang="ja-JP" altLang="en-US" smtClean="0"/>
              <a:t>11</a:t>
            </a:fld>
            <a:endParaRPr kumimoji="1" lang="ja-JP" altLang="en-US"/>
          </a:p>
        </p:txBody>
      </p:sp>
    </p:spTree>
    <p:extLst>
      <p:ext uri="{BB962C8B-B14F-4D97-AF65-F5344CB8AC3E}">
        <p14:creationId xmlns:p14="http://schemas.microsoft.com/office/powerpoint/2010/main" val="377783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15</a:t>
            </a:fld>
            <a:endParaRPr kumimoji="1" lang="ja-JP" altLang="en-US"/>
          </a:p>
        </p:txBody>
      </p:sp>
    </p:spTree>
    <p:extLst>
      <p:ext uri="{BB962C8B-B14F-4D97-AF65-F5344CB8AC3E}">
        <p14:creationId xmlns:p14="http://schemas.microsoft.com/office/powerpoint/2010/main" val="134087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2023/8/15</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75808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2023/8/15</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132222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2023/8/15</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144780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83483"/>
            <a:ext cx="11473211" cy="733270"/>
          </a:xfr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199" y="1262079"/>
            <a:ext cx="11473211" cy="529682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73008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2023/8/15</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355107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B10875E1-285E-4E62-A15A-65F7A0855A09}" type="datetimeFigureOut">
              <a:rPr lang="ja-JP" altLang="en-US" smtClean="0"/>
              <a:pPr/>
              <a:t>2023/8/15</a:t>
            </a:fld>
            <a:endParaRPr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81070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8382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B10875E1-285E-4E62-A15A-65F7A0855A09}" type="datetimeFigureOut">
              <a:rPr lang="ja-JP" altLang="en-US" smtClean="0"/>
              <a:pPr/>
              <a:t>2023/8/15</a:t>
            </a:fld>
            <a:endParaRPr lang="ja-JP" altLang="en-US"/>
          </a:p>
        </p:txBody>
      </p:sp>
      <p:sp>
        <p:nvSpPr>
          <p:cNvPr id="8" name="フッター プレースホルダー 7"/>
          <p:cNvSpPr>
            <a:spLocks noGrp="1"/>
          </p:cNvSpPr>
          <p:nvPr>
            <p:ph type="ftr" sz="quarter" idx="11"/>
          </p:nvPr>
        </p:nvSpPr>
        <p:spPr>
          <a:xfrm>
            <a:off x="4038600" y="6356350"/>
            <a:ext cx="41148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9" name="スライド番号プレースホルダー 8"/>
          <p:cNvSpPr>
            <a:spLocks noGrp="1"/>
          </p:cNvSpPr>
          <p:nvPr>
            <p:ph type="sldNum" sz="quarter" idx="12"/>
          </p:nvPr>
        </p:nvSpPr>
        <p:spPr>
          <a:xfrm>
            <a:off x="86106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96791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2023/8/15</a:t>
            </a:fld>
            <a:endParaRPr kumimoji="1" lang="ja-JP" altLang="en-US"/>
          </a:p>
        </p:txBody>
      </p:sp>
      <p:sp>
        <p:nvSpPr>
          <p:cNvPr id="4" name="フッター プレースホルダー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59861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2023/8/15</a:t>
            </a:fld>
            <a:endParaRPr kumimoji="1" lang="ja-JP" altLang="en-US"/>
          </a:p>
        </p:txBody>
      </p:sp>
      <p:sp>
        <p:nvSpPr>
          <p:cNvPr id="3" name="フッター プレースホルダー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409948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2023/8/15</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329670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B10875E1-285E-4E62-A15A-65F7A0855A09}" type="datetimeFigureOut">
              <a:rPr kumimoji="1" lang="ja-JP" altLang="en-US" smtClean="0"/>
              <a:t>2023/8/15</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81177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8781" y="365126"/>
            <a:ext cx="11708780" cy="73327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78781" y="1343722"/>
            <a:ext cx="11708780" cy="529682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正方形/長方形 6"/>
          <p:cNvSpPr/>
          <p:nvPr userDrawn="1"/>
        </p:nvSpPr>
        <p:spPr>
          <a:xfrm>
            <a:off x="-1" y="0"/>
            <a:ext cx="201781" cy="6902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8662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1.bin"/><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jpe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44.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6.jpeg"/><Relationship Id="rId7" Type="http://schemas.openxmlformats.org/officeDocument/2006/relationships/image" Target="../media/image430.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45.jpe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420.png"/><Relationship Id="rId11" Type="http://schemas.openxmlformats.org/officeDocument/2006/relationships/image" Target="../media/image53.png"/><Relationship Id="rId5" Type="http://schemas.openxmlformats.org/officeDocument/2006/relationships/image" Target="../media/image312.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301.png"/><Relationship Id="rId9" Type="http://schemas.openxmlformats.org/officeDocument/2006/relationships/image" Target="../media/image512.png"/><Relationship Id="rId14"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46.jpeg"/><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22.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46.jpeg"/><Relationship Id="rId21" Type="http://schemas.openxmlformats.org/officeDocument/2006/relationships/image" Target="../media/image95.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image" Target="../media/image43.png"/><Relationship Id="rId16" Type="http://schemas.openxmlformats.org/officeDocument/2006/relationships/image" Target="../media/image90.png"/><Relationship Id="rId20"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s>
</file>

<file path=ppt/slides/_rels/slide23.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46.jpe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image" Target="../media/image47.jpeg"/><Relationship Id="rId16"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48.jpeg"/><Relationship Id="rId9" Type="http://schemas.openxmlformats.org/officeDocument/2006/relationships/image" Target="../media/image100.png"/><Relationship Id="rId14" Type="http://schemas.openxmlformats.org/officeDocument/2006/relationships/image" Target="../media/image105.png"/></Relationships>
</file>

<file path=ppt/slides/_rels/slide24.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48.jpeg"/><Relationship Id="rId7" Type="http://schemas.openxmlformats.org/officeDocument/2006/relationships/image" Target="../media/image118.png"/><Relationship Id="rId12" Type="http://schemas.openxmlformats.org/officeDocument/2006/relationships/image" Target="../media/image123.png"/><Relationship Id="rId17" Type="http://schemas.openxmlformats.org/officeDocument/2006/relationships/image" Target="../media/image129.png"/><Relationship Id="rId2" Type="http://schemas.openxmlformats.org/officeDocument/2006/relationships/notesSlide" Target="../notesSlides/notesSlide12.xml"/><Relationship Id="rId16"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0.png"/><Relationship Id="rId15" Type="http://schemas.openxmlformats.org/officeDocument/2006/relationships/image" Target="../media/image127.png"/><Relationship Id="rId10" Type="http://schemas.openxmlformats.org/officeDocument/2006/relationships/image" Target="../media/image121.png"/><Relationship Id="rId4" Type="http://schemas.openxmlformats.org/officeDocument/2006/relationships/image" Target="../media/image108.png"/><Relationship Id="rId9" Type="http://schemas.openxmlformats.org/officeDocument/2006/relationships/image" Target="../media/image120.png"/><Relationship Id="rId14" Type="http://schemas.openxmlformats.org/officeDocument/2006/relationships/image" Target="../media/image126.png"/></Relationships>
</file>

<file path=ppt/slides/_rels/slide25.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0.png"/><Relationship Id="rId7" Type="http://schemas.openxmlformats.org/officeDocument/2006/relationships/image" Target="../media/image1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2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18" Type="http://schemas.openxmlformats.org/officeDocument/2006/relationships/image" Target="../media/image145.png"/><Relationship Id="rId3" Type="http://schemas.openxmlformats.org/officeDocument/2006/relationships/image" Target="../media/image109.jpeg"/><Relationship Id="rId7" Type="http://schemas.openxmlformats.org/officeDocument/2006/relationships/image" Target="../media/image133.png"/><Relationship Id="rId12" Type="http://schemas.openxmlformats.org/officeDocument/2006/relationships/image" Target="../media/image138.png"/><Relationship Id="rId17" Type="http://schemas.openxmlformats.org/officeDocument/2006/relationships/image" Target="../media/image143.png"/><Relationship Id="rId2" Type="http://schemas.openxmlformats.org/officeDocument/2006/relationships/image" Target="../media/image43.png"/><Relationship Id="rId16" Type="http://schemas.openxmlformats.org/officeDocument/2006/relationships/image" Target="../media/image142.png"/><Relationship Id="rId20"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5" Type="http://schemas.openxmlformats.org/officeDocument/2006/relationships/image" Target="../media/image141.png"/><Relationship Id="rId10" Type="http://schemas.openxmlformats.org/officeDocument/2006/relationships/image" Target="../media/image136.png"/><Relationship Id="rId19" Type="http://schemas.openxmlformats.org/officeDocument/2006/relationships/image" Target="../media/image146.png"/><Relationship Id="rId4" Type="http://schemas.openxmlformats.org/officeDocument/2006/relationships/image" Target="../media/image45.jpeg"/><Relationship Id="rId9" Type="http://schemas.openxmlformats.org/officeDocument/2006/relationships/image" Target="../media/image135.png"/><Relationship Id="rId14" Type="http://schemas.openxmlformats.org/officeDocument/2006/relationships/image" Target="../media/image1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440.png"/><Relationship Id="rId5" Type="http://schemas.openxmlformats.org/officeDocument/2006/relationships/image" Target="../media/image149.png"/><Relationship Id="rId10" Type="http://schemas.openxmlformats.org/officeDocument/2006/relationships/image" Target="../media/image154.png"/><Relationship Id="rId4" Type="http://schemas.openxmlformats.org/officeDocument/2006/relationships/image" Target="../media/image1161.png"/><Relationship Id="rId9" Type="http://schemas.openxmlformats.org/officeDocument/2006/relationships/image" Target="../media/image1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1" Type="http://schemas.openxmlformats.org/officeDocument/2006/relationships/image" Target="../media/image130.png"/><Relationship Id="rId25" Type="http://schemas.openxmlformats.org/officeDocument/2006/relationships/image" Target="../media/image155.png"/><Relationship Id="rId2" Type="http://schemas.openxmlformats.org/officeDocument/2006/relationships/notesSlide" Target="../notesSlides/notesSlide14.xml"/><Relationship Id="rId20" Type="http://schemas.openxmlformats.org/officeDocument/2006/relationships/image" Target="../media/image171.png"/><Relationship Id="rId1" Type="http://schemas.openxmlformats.org/officeDocument/2006/relationships/slideLayout" Target="../slideLayouts/slideLayout2.xml"/><Relationship Id="rId6" Type="http://schemas.openxmlformats.org/officeDocument/2006/relationships/image" Target="../media/image157.png"/><Relationship Id="rId24" Type="http://schemas.openxmlformats.org/officeDocument/2006/relationships/image" Target="../media/image116.png"/><Relationship Id="rId15" Type="http://schemas.openxmlformats.org/officeDocument/2006/relationships/image" Target="../media/image166.png"/><Relationship Id="rId23" Type="http://schemas.openxmlformats.org/officeDocument/2006/relationships/image" Target="../media/image148.png"/><Relationship Id="rId10" Type="http://schemas.openxmlformats.org/officeDocument/2006/relationships/image" Target="../media/image161.png"/><Relationship Id="rId14" Type="http://schemas.openxmlformats.org/officeDocument/2006/relationships/image" Target="../media/image165.png"/><Relationship Id="rId22" Type="http://schemas.openxmlformats.org/officeDocument/2006/relationships/image" Target="../media/image144.png"/></Relationships>
</file>

<file path=ppt/slides/_rels/slide31.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32.xml.rels><?xml version="1.0" encoding="UTF-8" standalone="yes"?>
<Relationships xmlns="http://schemas.openxmlformats.org/package/2006/relationships"><Relationship Id="rId13" Type="http://schemas.openxmlformats.org/officeDocument/2006/relationships/image" Target="../media/image186.png"/><Relationship Id="rId18" Type="http://schemas.openxmlformats.org/officeDocument/2006/relationships/image" Target="../media/image130.png"/><Relationship Id="rId21" Type="http://schemas.openxmlformats.org/officeDocument/2006/relationships/image" Target="../media/image116.png"/><Relationship Id="rId17" Type="http://schemas.openxmlformats.org/officeDocument/2006/relationships/image" Target="../media/image190.png"/><Relationship Id="rId2" Type="http://schemas.openxmlformats.org/officeDocument/2006/relationships/image" Target="../media/image176.png"/><Relationship Id="rId20" Type="http://schemas.openxmlformats.org/officeDocument/2006/relationships/image" Target="../media/image148.png"/><Relationship Id="rId1" Type="http://schemas.openxmlformats.org/officeDocument/2006/relationships/slideLayout" Target="../slideLayouts/slideLayout2.xml"/><Relationship Id="rId19" Type="http://schemas.openxmlformats.org/officeDocument/2006/relationships/image" Target="../media/image144.png"/><Relationship Id="rId9" Type="http://schemas.openxmlformats.org/officeDocument/2006/relationships/image" Target="../media/image182.png"/><Relationship Id="rId14" Type="http://schemas.openxmlformats.org/officeDocument/2006/relationships/image" Target="../media/image160.png"/><Relationship Id="rId22" Type="http://schemas.openxmlformats.org/officeDocument/2006/relationships/image" Target="../media/image155.png"/></Relationships>
</file>

<file path=ppt/slides/_rels/slide33.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4.png"/><Relationship Id="rId7" Type="http://schemas.openxmlformats.org/officeDocument/2006/relationships/image" Target="../media/image198.png"/><Relationship Id="rId2" Type="http://schemas.openxmlformats.org/officeDocument/2006/relationships/image" Target="../media/image193.png"/><Relationship Id="rId1" Type="http://schemas.openxmlformats.org/officeDocument/2006/relationships/slideLayout" Target="../slideLayouts/slideLayout2.xml"/><Relationship Id="rId6" Type="http://schemas.openxmlformats.org/officeDocument/2006/relationships/image" Target="../media/image197.png"/><Relationship Id="rId11" Type="http://schemas.openxmlformats.org/officeDocument/2006/relationships/image" Target="../media/image202.png"/><Relationship Id="rId5" Type="http://schemas.openxmlformats.org/officeDocument/2006/relationships/image" Target="../media/image196.png"/><Relationship Id="rId10" Type="http://schemas.openxmlformats.org/officeDocument/2006/relationships/image" Target="../media/image201.png"/><Relationship Id="rId4" Type="http://schemas.openxmlformats.org/officeDocument/2006/relationships/image" Target="../media/image195.png"/><Relationship Id="rId9" Type="http://schemas.openxmlformats.org/officeDocument/2006/relationships/image" Target="../media/image200.png"/></Relationships>
</file>

<file path=ppt/slides/_rels/slide34.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4.png"/><Relationship Id="rId7" Type="http://schemas.openxmlformats.org/officeDocument/2006/relationships/image" Target="../media/image208.png"/><Relationship Id="rId2" Type="http://schemas.openxmlformats.org/officeDocument/2006/relationships/image" Target="../media/image203.png"/><Relationship Id="rId1" Type="http://schemas.openxmlformats.org/officeDocument/2006/relationships/slideLayout" Target="../slideLayouts/slideLayout2.xml"/><Relationship Id="rId6" Type="http://schemas.openxmlformats.org/officeDocument/2006/relationships/image" Target="../media/image207.png"/><Relationship Id="rId5" Type="http://schemas.openxmlformats.org/officeDocument/2006/relationships/image" Target="../media/image206.png"/><Relationship Id="rId4" Type="http://schemas.openxmlformats.org/officeDocument/2006/relationships/image" Target="../media/image205.png"/><Relationship Id="rId9" Type="http://schemas.openxmlformats.org/officeDocument/2006/relationships/image" Target="../media/image210.png"/></Relationships>
</file>

<file path=ppt/slides/_rels/slide35.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2.xml"/><Relationship Id="rId6" Type="http://schemas.openxmlformats.org/officeDocument/2006/relationships/image" Target="../media/image215.png"/><Relationship Id="rId5" Type="http://schemas.openxmlformats.org/officeDocument/2006/relationships/image" Target="../media/image214.png"/><Relationship Id="rId4" Type="http://schemas.openxmlformats.org/officeDocument/2006/relationships/image" Target="../media/image213.png"/></Relationships>
</file>

<file path=ppt/slides/_rels/slide36.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59.png"/><Relationship Id="rId7" Type="http://schemas.openxmlformats.org/officeDocument/2006/relationships/image" Target="../media/image16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9.png"/><Relationship Id="rId5" Type="http://schemas.openxmlformats.org/officeDocument/2006/relationships/image" Target="../media/image163.png"/><Relationship Id="rId4" Type="http://schemas.openxmlformats.org/officeDocument/2006/relationships/image" Target="../media/image162.png"/></Relationships>
</file>

<file path=ppt/slides/_rels/slide37.xml.rels><?xml version="1.0" encoding="UTF-8" standalone="yes"?>
<Relationships xmlns="http://schemas.openxmlformats.org/package/2006/relationships"><Relationship Id="rId8" Type="http://schemas.openxmlformats.org/officeDocument/2006/relationships/image" Target="../media/image226.png"/><Relationship Id="rId13" Type="http://schemas.openxmlformats.org/officeDocument/2006/relationships/image" Target="../media/image1640.png"/><Relationship Id="rId3" Type="http://schemas.openxmlformats.org/officeDocument/2006/relationships/image" Target="../media/image46.jpeg"/><Relationship Id="rId7" Type="http://schemas.openxmlformats.org/officeDocument/2006/relationships/image" Target="../media/image225.png"/><Relationship Id="rId12" Type="http://schemas.openxmlformats.org/officeDocument/2006/relationships/image" Target="../media/image16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4.png"/><Relationship Id="rId11" Type="http://schemas.openxmlformats.org/officeDocument/2006/relationships/image" Target="../media/image1620.png"/><Relationship Id="rId5" Type="http://schemas.openxmlformats.org/officeDocument/2006/relationships/image" Target="../media/image223.png"/><Relationship Id="rId10" Type="http://schemas.openxmlformats.org/officeDocument/2006/relationships/image" Target="../media/image228.png"/><Relationship Id="rId4" Type="http://schemas.openxmlformats.org/officeDocument/2006/relationships/image" Target="../media/image222.png"/><Relationship Id="rId9" Type="http://schemas.openxmlformats.org/officeDocument/2006/relationships/image" Target="../media/image227.png"/><Relationship Id="rId14" Type="http://schemas.openxmlformats.org/officeDocument/2006/relationships/image" Target="../media/image1670.png"/></Relationships>
</file>

<file path=ppt/slides/_rels/slide38.xml.rels><?xml version="1.0" encoding="UTF-8" standalone="yes"?>
<Relationships xmlns="http://schemas.openxmlformats.org/package/2006/relationships"><Relationship Id="rId18" Type="http://schemas.openxmlformats.org/officeDocument/2006/relationships/image" Target="../media/image168.png"/><Relationship Id="rId26" Type="http://schemas.openxmlformats.org/officeDocument/2006/relationships/image" Target="../media/image148.png"/><Relationship Id="rId21" Type="http://schemas.openxmlformats.org/officeDocument/2006/relationships/image" Target="../media/image177.png"/><Relationship Id="rId17" Type="http://schemas.openxmlformats.org/officeDocument/2006/relationships/image" Target="../media/image248.png"/><Relationship Id="rId25" Type="http://schemas.openxmlformats.org/officeDocument/2006/relationships/image" Target="../media/image144.png"/><Relationship Id="rId20" Type="http://schemas.openxmlformats.org/officeDocument/2006/relationships/image" Target="../media/image170.png"/><Relationship Id="rId1" Type="http://schemas.openxmlformats.org/officeDocument/2006/relationships/slideLayout" Target="../slideLayouts/slideLayout2.xml"/><Relationship Id="rId24" Type="http://schemas.openxmlformats.org/officeDocument/2006/relationships/image" Target="../media/image130.png"/><Relationship Id="rId23" Type="http://schemas.openxmlformats.org/officeDocument/2006/relationships/image" Target="../media/image156.png"/><Relationship Id="rId28" Type="http://schemas.openxmlformats.org/officeDocument/2006/relationships/image" Target="../media/image155.png"/><Relationship Id="rId19" Type="http://schemas.openxmlformats.org/officeDocument/2006/relationships/image" Target="../media/image169.png"/><Relationship Id="rId22" Type="http://schemas.openxmlformats.org/officeDocument/2006/relationships/image" Target="../media/image178.png"/><Relationship Id="rId27" Type="http://schemas.openxmlformats.org/officeDocument/2006/relationships/image" Target="../media/image1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8.jpg"/><Relationship Id="rId2" Type="http://schemas.openxmlformats.org/officeDocument/2006/relationships/image" Target="../media/image157.jpg"/><Relationship Id="rId1" Type="http://schemas.openxmlformats.org/officeDocument/2006/relationships/slideLayout" Target="../slideLayouts/slideLayout2.xml"/><Relationship Id="rId6" Type="http://schemas.openxmlformats.org/officeDocument/2006/relationships/image" Target="../media/image179.png"/><Relationship Id="rId5" Type="http://schemas.openxmlformats.org/officeDocument/2006/relationships/image" Target="../media/image160.jpg"/><Relationship Id="rId4" Type="http://schemas.openxmlformats.org/officeDocument/2006/relationships/image" Target="../media/image159.jpg"/></Relationships>
</file>

<file path=ppt/slides/_rels/slide4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8.jpg"/><Relationship Id="rId5" Type="http://schemas.openxmlformats.org/officeDocument/2006/relationships/image" Target="../media/image157.jpg"/><Relationship Id="rId4" Type="http://schemas.openxmlformats.org/officeDocument/2006/relationships/image" Target="../media/image181.png"/></Relationships>
</file>

<file path=ppt/slides/_rels/slide42.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s>
</file>

<file path=ppt/slides/_rels/slide44.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7.png"/><Relationship Id="rId4" Type="http://schemas.openxmlformats.org/officeDocument/2006/relationships/image" Target="../media/image185.png"/></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610.png"/><Relationship Id="rId3" Type="http://schemas.openxmlformats.org/officeDocument/2006/relationships/image" Target="../media/image191.png"/><Relationship Id="rId7" Type="http://schemas.openxmlformats.org/officeDocument/2006/relationships/image" Target="../media/image51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10.png"/><Relationship Id="rId11" Type="http://schemas.openxmlformats.org/officeDocument/2006/relationships/image" Target="../media/image910.png"/><Relationship Id="rId5" Type="http://schemas.openxmlformats.org/officeDocument/2006/relationships/image" Target="../media/image310.png"/><Relationship Id="rId10" Type="http://schemas.openxmlformats.org/officeDocument/2006/relationships/image" Target="../media/image810.png"/><Relationship Id="rId4" Type="http://schemas.openxmlformats.org/officeDocument/2006/relationships/image" Target="../media/image188.png"/><Relationship Id="rId9" Type="http://schemas.openxmlformats.org/officeDocument/2006/relationships/image" Target="../media/image7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410.png"/><Relationship Id="rId3" Type="http://schemas.openxmlformats.org/officeDocument/2006/relationships/image" Target="../media/image188.png"/><Relationship Id="rId7" Type="http://schemas.openxmlformats.org/officeDocument/2006/relationships/image" Target="../media/image1310.png"/><Relationship Id="rId2" Type="http://schemas.openxmlformats.org/officeDocument/2006/relationships/image" Target="../media/image191.png"/><Relationship Id="rId1" Type="http://schemas.openxmlformats.org/officeDocument/2006/relationships/slideLayout" Target="../slideLayouts/slideLayout2.xml"/><Relationship Id="rId6" Type="http://schemas.openxmlformats.org/officeDocument/2006/relationships/image" Target="../media/image1210.png"/><Relationship Id="rId11" Type="http://schemas.openxmlformats.org/officeDocument/2006/relationships/image" Target="../media/image910.png"/><Relationship Id="rId5" Type="http://schemas.openxmlformats.org/officeDocument/2006/relationships/image" Target="../media/image1110.png"/><Relationship Id="rId10" Type="http://schemas.openxmlformats.org/officeDocument/2006/relationships/image" Target="../media/image810.png"/><Relationship Id="rId4" Type="http://schemas.openxmlformats.org/officeDocument/2006/relationships/image" Target="../media/image1010.png"/></Relationships>
</file>

<file path=ppt/slides/_rels/slide56.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210.png"/><Relationship Id="rId3" Type="http://schemas.openxmlformats.org/officeDocument/2006/relationships/image" Target="../media/image1710.png"/><Relationship Id="rId7" Type="http://schemas.openxmlformats.org/officeDocument/2006/relationships/image" Target="../media/image2110.png"/><Relationship Id="rId2" Type="http://schemas.openxmlformats.org/officeDocument/2006/relationships/image" Target="../media/image1610.png"/><Relationship Id="rId1" Type="http://schemas.openxmlformats.org/officeDocument/2006/relationships/slideLayout" Target="../slideLayouts/slideLayout2.xml"/><Relationship Id="rId6" Type="http://schemas.openxmlformats.org/officeDocument/2006/relationships/image" Target="../media/image2010.png"/><Relationship Id="rId5" Type="http://schemas.openxmlformats.org/officeDocument/2006/relationships/image" Target="../media/image1910.png"/><Relationship Id="rId4" Type="http://schemas.openxmlformats.org/officeDocument/2006/relationships/image" Target="../media/image1810.png"/></Relationships>
</file>

<file path=ppt/slides/_rels/slide58.xml.rels><?xml version="1.0" encoding="UTF-8" standalone="yes"?>
<Relationships xmlns="http://schemas.openxmlformats.org/package/2006/relationships"><Relationship Id="rId8" Type="http://schemas.openxmlformats.org/officeDocument/2006/relationships/image" Target="../media/image2110.png"/><Relationship Id="rId3" Type="http://schemas.openxmlformats.org/officeDocument/2006/relationships/image" Target="../media/image2311.png"/><Relationship Id="rId7" Type="http://schemas.openxmlformats.org/officeDocument/2006/relationships/image" Target="../media/image2010.png"/><Relationship Id="rId2" Type="http://schemas.openxmlformats.org/officeDocument/2006/relationships/image" Target="../media/image2310.png"/><Relationship Id="rId1" Type="http://schemas.openxmlformats.org/officeDocument/2006/relationships/slideLayout" Target="../slideLayouts/slideLayout2.xml"/><Relationship Id="rId6" Type="http://schemas.openxmlformats.org/officeDocument/2006/relationships/image" Target="../media/image1910.png"/><Relationship Id="rId5" Type="http://schemas.openxmlformats.org/officeDocument/2006/relationships/image" Target="../media/image1810.png"/><Relationship Id="rId4" Type="http://schemas.openxmlformats.org/officeDocument/2006/relationships/image" Target="../media/image1700.png"/></Relationships>
</file>

<file path=ppt/slides/_rels/slide59.xml.rels><?xml version="1.0" encoding="UTF-8" standalone="yes"?>
<Relationships xmlns="http://schemas.openxmlformats.org/package/2006/relationships"><Relationship Id="rId8" Type="http://schemas.openxmlformats.org/officeDocument/2006/relationships/image" Target="../media/image2400.png"/><Relationship Id="rId7" Type="http://schemas.openxmlformats.org/officeDocument/2006/relationships/image" Target="../media/image2300.png"/><Relationship Id="rId12" Type="http://schemas.openxmlformats.org/officeDocument/2006/relationships/image" Target="../media/image1900.png"/><Relationship Id="rId2" Type="http://schemas.openxmlformats.org/officeDocument/2006/relationships/image" Target="../media/image2410.png"/><Relationship Id="rId1" Type="http://schemas.openxmlformats.org/officeDocument/2006/relationships/slideLayout" Target="../slideLayouts/slideLayout2.xml"/><Relationship Id="rId6" Type="http://schemas.openxmlformats.org/officeDocument/2006/relationships/image" Target="../media/image2200.png"/><Relationship Id="rId11" Type="http://schemas.openxmlformats.org/officeDocument/2006/relationships/image" Target="../media/image1810.png"/><Relationship Id="rId5" Type="http://schemas.openxmlformats.org/officeDocument/2006/relationships/image" Target="../media/image2100.png"/><Relationship Id="rId10" Type="http://schemas.openxmlformats.org/officeDocument/2006/relationships/image" Target="../media/image1710.png"/><Relationship Id="rId4" Type="http://schemas.openxmlformats.org/officeDocument/2006/relationships/image" Target="../media/image2000.png"/><Relationship Id="rId9" Type="http://schemas.openxmlformats.org/officeDocument/2006/relationships/image" Target="../media/image2510.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6.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0.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311.png"/><Relationship Id="rId2" Type="http://schemas.openxmlformats.org/officeDocument/2006/relationships/image" Target="../media/image265.pn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s>
</file>

<file path=ppt/slides/_rels/slide61.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330.png"/><Relationship Id="rId7" Type="http://schemas.openxmlformats.org/officeDocument/2006/relationships/image" Target="../media/image37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0.png"/><Relationship Id="rId4" Type="http://schemas.openxmlformats.org/officeDocument/2006/relationships/image" Target="../media/image340.png"/><Relationship Id="rId9" Type="http://schemas.openxmlformats.org/officeDocument/2006/relationships/image" Target="../media/image390.png"/></Relationships>
</file>

<file path=ppt/slides/_rels/slide62.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411.png"/><Relationship Id="rId7" Type="http://schemas.openxmlformats.org/officeDocument/2006/relationships/image" Target="../media/image360.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431.png"/><Relationship Id="rId10" Type="http://schemas.openxmlformats.org/officeDocument/2006/relationships/image" Target="../media/image390.png"/><Relationship Id="rId4" Type="http://schemas.openxmlformats.org/officeDocument/2006/relationships/image" Target="../media/image263.png"/><Relationship Id="rId9" Type="http://schemas.openxmlformats.org/officeDocument/2006/relationships/image" Target="../media/image380.png"/></Relationships>
</file>

<file path=ppt/slides/_rels/slide63.xml.rels><?xml version="1.0" encoding="UTF-8" standalone="yes"?>
<Relationships xmlns="http://schemas.openxmlformats.org/package/2006/relationships"><Relationship Id="rId8" Type="http://schemas.openxmlformats.org/officeDocument/2006/relationships/image" Target="../media/image511.png"/><Relationship Id="rId3" Type="http://schemas.openxmlformats.org/officeDocument/2006/relationships/image" Target="../media/image216.png"/><Relationship Id="rId7" Type="http://schemas.openxmlformats.org/officeDocument/2006/relationships/image" Target="../media/image50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90.png"/><Relationship Id="rId4" Type="http://schemas.openxmlformats.org/officeDocument/2006/relationships/image" Target="../media/image46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30.png"/><Relationship Id="rId1" Type="http://schemas.openxmlformats.org/officeDocument/2006/relationships/slideLayout" Target="../slideLayouts/slideLayout2.xml"/><Relationship Id="rId5" Type="http://schemas.openxmlformats.org/officeDocument/2006/relationships/image" Target="../media/image560.png"/><Relationship Id="rId4" Type="http://schemas.openxmlformats.org/officeDocument/2006/relationships/image" Target="../media/image550.png"/></Relationships>
</file>

<file path=ppt/slides/_rels/slide67.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6.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61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lang="ja-JP" altLang="en-US" sz="5400" dirty="0"/>
              <a:t>デジタルメディア処理</a:t>
            </a:r>
            <a:r>
              <a:rPr lang="en-US" altLang="ja-JP" sz="5400" dirty="0"/>
              <a:t/>
            </a:r>
            <a:br>
              <a:rPr lang="en-US" altLang="ja-JP" sz="5400" dirty="0"/>
            </a:br>
            <a:endParaRPr kumimoji="1" lang="ja-JP" altLang="en-US" sz="5400" dirty="0"/>
          </a:p>
        </p:txBody>
      </p:sp>
      <p:sp>
        <p:nvSpPr>
          <p:cNvPr id="3" name="サブタイトル 2"/>
          <p:cNvSpPr>
            <a:spLocks noGrp="1"/>
          </p:cNvSpPr>
          <p:nvPr>
            <p:ph type="subTitle" idx="1"/>
          </p:nvPr>
        </p:nvSpPr>
        <p:spPr>
          <a:xfrm>
            <a:off x="1524000" y="3956265"/>
            <a:ext cx="9144000" cy="1655762"/>
          </a:xfrm>
        </p:spPr>
        <p:txBody>
          <a:bodyPr>
            <a:normAutofit/>
          </a:bodyPr>
          <a:lstStyle/>
          <a:p>
            <a:pPr algn="r"/>
            <a:r>
              <a:rPr kumimoji="1" lang="ja-JP" altLang="en-US" sz="2800" dirty="0"/>
              <a:t>担当</a:t>
            </a:r>
            <a:r>
              <a:rPr kumimoji="1" lang="en-US" altLang="ja-JP" sz="2800" dirty="0"/>
              <a:t>: </a:t>
            </a:r>
            <a:r>
              <a:rPr kumimoji="1" lang="ja-JP" altLang="en-US" sz="2800" dirty="0"/>
              <a:t>井尻 敬 </a:t>
            </a:r>
          </a:p>
        </p:txBody>
      </p:sp>
    </p:spTree>
    <p:extLst>
      <p:ext uri="{BB962C8B-B14F-4D97-AF65-F5344CB8AC3E}">
        <p14:creationId xmlns:p14="http://schemas.microsoft.com/office/powerpoint/2010/main" val="303093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1617" y="283483"/>
            <a:ext cx="11473211" cy="733270"/>
          </a:xfrm>
        </p:spPr>
        <p:txBody>
          <a:bodyPr>
            <a:normAutofit/>
          </a:bodyPr>
          <a:lstStyle/>
          <a:p>
            <a:r>
              <a:rPr lang="ja-JP" altLang="en-US" sz="3600" dirty="0"/>
              <a:t>線形代数の復習</a:t>
            </a:r>
            <a:r>
              <a:rPr lang="en-US" altLang="ja-JP" sz="3600" dirty="0"/>
              <a:t>(4)</a:t>
            </a:r>
            <a:endParaRPr kumimoji="1" lang="ja-JP" altLang="en-US" sz="36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811617" y="1279451"/>
                <a:ext cx="7234353" cy="1139414"/>
              </a:xfrm>
              <a:prstGeom prst="rect">
                <a:avLst/>
              </a:prstGeom>
              <a:noFill/>
            </p:spPr>
            <p:txBody>
              <a:bodyPr wrap="none" lIns="0" tIns="0" rIns="0" bIns="0" rtlCol="0">
                <a:spAutoFit/>
              </a:bodyPr>
              <a:lstStyle/>
              <a:p>
                <a14:m>
                  <m:oMath xmlns:m="http://schemas.openxmlformats.org/officeDocument/2006/math">
                    <m:r>
                      <a:rPr kumimoji="1" lang="en-US" altLang="ja-JP" sz="2800" b="1" i="0" smtClean="0">
                        <a:latin typeface="Cambria Math" panose="02040503050406030204" pitchFamily="18" charset="0"/>
                      </a:rPr>
                      <m:t>𝐀</m:t>
                    </m:r>
                    <m:r>
                      <a:rPr kumimoji="1" lang="en-US" altLang="ja-JP" sz="2800" b="1" i="0" smtClean="0">
                        <a:latin typeface="Cambria Math" panose="02040503050406030204" pitchFamily="18" charset="0"/>
                      </a:rPr>
                      <m:t>=</m:t>
                    </m:r>
                    <m:d>
                      <m:dPr>
                        <m:ctrlPr>
                          <a:rPr lang="en-US" altLang="ja-JP" sz="2800" i="1">
                            <a:latin typeface="Cambria Math" panose="02040503050406030204" pitchFamily="18" charset="0"/>
                          </a:rPr>
                        </m:ctrlPr>
                      </m:dPr>
                      <m:e>
                        <m:m>
                          <m:mPr>
                            <m:mcs>
                              <m:mc>
                                <m:mcPr>
                                  <m:count m:val="2"/>
                                  <m:mcJc m:val="center"/>
                                </m:mcPr>
                              </m:mc>
                            </m:mcs>
                            <m:ctrlPr>
                              <a:rPr lang="en-US" altLang="ja-JP" sz="2800" i="1" smtClean="0">
                                <a:latin typeface="Cambria Math" panose="02040503050406030204" pitchFamily="18" charset="0"/>
                              </a:rPr>
                            </m:ctrlPr>
                          </m:mPr>
                          <m:mr>
                            <m:e>
                              <m:r>
                                <m:rPr>
                                  <m:brk m:alnAt="7"/>
                                </m:rPr>
                                <a:rPr lang="en-US" altLang="ja-JP" sz="2800" b="0" i="1" smtClean="0">
                                  <a:latin typeface="Cambria Math" panose="02040503050406030204" pitchFamily="18" charset="0"/>
                                </a:rPr>
                                <m:t>2</m:t>
                              </m:r>
                            </m:e>
                            <m:e>
                              <m:r>
                                <a:rPr lang="en-US" altLang="ja-JP" sz="2800" b="0" i="1" smtClean="0">
                                  <a:latin typeface="Cambria Math" panose="02040503050406030204" pitchFamily="18" charset="0"/>
                                </a:rPr>
                                <m:t>−1</m:t>
                              </m:r>
                            </m:e>
                          </m:mr>
                          <m:mr>
                            <m:e>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3</m:t>
                                  </m:r>
                                </m:num>
                                <m:den>
                                  <m:r>
                                    <a:rPr lang="en-US" altLang="ja-JP" sz="2800" b="0" i="1" smtClean="0">
                                      <a:latin typeface="Cambria Math" panose="02040503050406030204" pitchFamily="18" charset="0"/>
                                    </a:rPr>
                                    <m:t>2</m:t>
                                  </m:r>
                                </m:den>
                              </m:f>
                            </m:e>
                            <m:e>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1</m:t>
                                  </m:r>
                                </m:num>
                                <m:den>
                                  <m:r>
                                    <a:rPr lang="en-US" altLang="ja-JP" sz="2800" b="0" i="1" smtClean="0">
                                      <a:latin typeface="Cambria Math" panose="02040503050406030204" pitchFamily="18" charset="0"/>
                                    </a:rPr>
                                    <m:t>2</m:t>
                                  </m:r>
                                </m:den>
                              </m:f>
                            </m:e>
                          </m:mr>
                        </m:m>
                      </m:e>
                    </m:d>
                    <m:r>
                      <a:rPr lang="en-US" altLang="ja-JP" sz="2800" b="0" i="1" smtClean="0">
                        <a:latin typeface="Cambria Math" panose="02040503050406030204" pitchFamily="18" charset="0"/>
                      </a:rPr>
                      <m:t>, </m:t>
                    </m:r>
                    <m:r>
                      <a:rPr lang="en-US" altLang="ja-JP" sz="2800" b="1" i="0" smtClean="0">
                        <a:latin typeface="Cambria Math" panose="02040503050406030204" pitchFamily="18" charset="0"/>
                      </a:rPr>
                      <m:t>𝐁</m:t>
                    </m:r>
                    <m:r>
                      <a:rPr lang="en-US" altLang="ja-JP" sz="2800" b="1" i="0" smtClean="0">
                        <a:latin typeface="Cambria Math" panose="02040503050406030204" pitchFamily="18" charset="0"/>
                      </a:rPr>
                      <m:t>=</m:t>
                    </m:r>
                    <m:d>
                      <m:dPr>
                        <m:ctrlPr>
                          <a:rPr lang="en-US" altLang="ja-JP" sz="2800" i="1">
                            <a:latin typeface="Cambria Math" panose="02040503050406030204" pitchFamily="18" charset="0"/>
                          </a:rPr>
                        </m:ctrlPr>
                      </m:dPr>
                      <m:e>
                        <m:m>
                          <m:mPr>
                            <m:mcs>
                              <m:mc>
                                <m:mcPr>
                                  <m:count m:val="3"/>
                                  <m:mcJc m:val="center"/>
                                </m:mcPr>
                              </m:mc>
                            </m:mcs>
                            <m:ctrlPr>
                              <a:rPr lang="en-US" altLang="ja-JP" sz="2800" i="1" smtClean="0">
                                <a:latin typeface="Cambria Math" panose="02040503050406030204" pitchFamily="18" charset="0"/>
                              </a:rPr>
                            </m:ctrlPr>
                          </m:mPr>
                          <m:mr>
                            <m:e>
                              <m:r>
                                <m:rPr>
                                  <m:brk m:alnAt="7"/>
                                </m:rPr>
                                <a:rPr lang="en-US" altLang="ja-JP" sz="2800" b="0" i="1" smtClean="0">
                                  <a:latin typeface="Cambria Math" panose="02040503050406030204" pitchFamily="18" charset="0"/>
                                </a:rPr>
                                <m:t>3</m:t>
                              </m:r>
                            </m:e>
                            <m:e>
                              <m:r>
                                <a:rPr lang="en-US" altLang="ja-JP" sz="2800" b="0" i="1" smtClean="0">
                                  <a:latin typeface="Cambria Math" panose="02040503050406030204" pitchFamily="18" charset="0"/>
                                </a:rPr>
                                <m:t>0</m:t>
                              </m:r>
                            </m:e>
                            <m:e>
                              <m:r>
                                <a:rPr lang="en-US" altLang="ja-JP" sz="2800" b="0" i="1" smtClean="0">
                                  <a:latin typeface="Cambria Math" panose="02040503050406030204" pitchFamily="18" charset="0"/>
                                </a:rPr>
                                <m:t>−2</m:t>
                              </m:r>
                            </m:e>
                          </m:mr>
                          <m:mr>
                            <m:e>
                              <m:r>
                                <a:rPr lang="en-US" altLang="ja-JP" sz="2800" b="0" i="1" smtClean="0">
                                  <a:latin typeface="Cambria Math" panose="02040503050406030204" pitchFamily="18" charset="0"/>
                                </a:rPr>
                                <m:t>0</m:t>
                              </m:r>
                            </m:e>
                            <m:e>
                              <m:r>
                                <a:rPr lang="en-US" altLang="ja-JP" sz="2800" b="0" i="1" smtClean="0">
                                  <a:latin typeface="Cambria Math" panose="02040503050406030204" pitchFamily="18" charset="0"/>
                                </a:rPr>
                                <m:t>3</m:t>
                              </m:r>
                            </m:e>
                            <m:e>
                              <m:r>
                                <a:rPr lang="en-US" altLang="ja-JP" sz="2800" b="0" i="1" smtClean="0">
                                  <a:latin typeface="Cambria Math" panose="02040503050406030204" pitchFamily="18" charset="0"/>
                                </a:rPr>
                                <m:t>0</m:t>
                              </m:r>
                            </m:e>
                          </m:mr>
                          <m:mr>
                            <m:e>
                              <m:r>
                                <a:rPr lang="en-US" altLang="ja-JP" sz="2800" b="0" i="1" smtClean="0">
                                  <a:latin typeface="Cambria Math" panose="02040503050406030204" pitchFamily="18" charset="0"/>
                                </a:rPr>
                                <m:t>1</m:t>
                              </m:r>
                            </m:e>
                            <m:e>
                              <m:r>
                                <a:rPr lang="en-US" altLang="ja-JP" sz="2800" b="0" i="1" smtClean="0">
                                  <a:latin typeface="Cambria Math" panose="02040503050406030204" pitchFamily="18" charset="0"/>
                                </a:rPr>
                                <m:t>0</m:t>
                              </m:r>
                            </m:e>
                            <m:e>
                              <m:r>
                                <a:rPr lang="en-US" altLang="ja-JP" sz="2800" b="0" i="1" smtClean="0">
                                  <a:latin typeface="Cambria Math" panose="02040503050406030204" pitchFamily="18" charset="0"/>
                                </a:rPr>
                                <m:t>0</m:t>
                              </m:r>
                            </m:e>
                          </m:mr>
                        </m:m>
                      </m:e>
                    </m:d>
                  </m:oMath>
                </a14:m>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を対角化せよ</a:t>
                </a: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811617" y="1279451"/>
                <a:ext cx="7234353" cy="1139414"/>
              </a:xfrm>
              <a:prstGeom prst="rect">
                <a:avLst/>
              </a:prstGeom>
              <a:blipFill rotWithShape="0">
                <a:blip r:embed="rId3"/>
                <a:stretch>
                  <a:fillRect r="-1853"/>
                </a:stretch>
              </a:blipFill>
            </p:spPr>
            <p:txBody>
              <a:bodyPr/>
              <a:lstStyle/>
              <a:p>
                <a:r>
                  <a:rPr lang="ja-JP" altLang="en-US">
                    <a:noFill/>
                  </a:rPr>
                  <a:t> </a:t>
                </a:r>
              </a:p>
            </p:txBody>
          </p:sp>
        </mc:Fallback>
      </mc:AlternateContent>
      <p:pic>
        <p:nvPicPr>
          <p:cNvPr id="8" name="図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4796" y="5332412"/>
            <a:ext cx="2955925" cy="1095375"/>
          </a:xfrm>
          <a:prstGeom prst="rect">
            <a:avLst/>
          </a:prstGeom>
          <a:noFill/>
          <a:ln>
            <a:noFill/>
          </a:ln>
        </p:spPr>
      </p:pic>
    </p:spTree>
    <p:extLst>
      <p:ext uri="{BB962C8B-B14F-4D97-AF65-F5344CB8AC3E}">
        <p14:creationId xmlns:p14="http://schemas.microsoft.com/office/powerpoint/2010/main" val="1869085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線形代数の復習</a:t>
            </a:r>
            <a:r>
              <a:rPr lang="en-US" altLang="ja-JP" sz="3600" dirty="0"/>
              <a:t>(5)</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199" y="1262079"/>
                <a:ext cx="11112501" cy="5296829"/>
              </a:xfrm>
            </p:spPr>
            <p:txBody>
              <a:bodyPr>
                <a:normAutofit/>
              </a:bodyPr>
              <a:lstStyle/>
              <a:p>
                <a:pPr>
                  <a:lnSpc>
                    <a:spcPct val="100000"/>
                  </a:lnSpc>
                </a:pPr>
                <a:r>
                  <a:rPr kumimoji="1" lang="ja-JP" altLang="en-US" dirty="0"/>
                  <a:t>行列の対角化は，様々なところで利用する大切な概念</a:t>
                </a:r>
                <a:endParaRPr kumimoji="1" lang="en-US" altLang="ja-JP" dirty="0"/>
              </a:p>
              <a:p>
                <a:pPr lvl="1">
                  <a:lnSpc>
                    <a:spcPct val="100000"/>
                  </a:lnSpc>
                </a:pPr>
                <a:r>
                  <a:rPr lang="ja-JP" altLang="en-US" dirty="0"/>
                  <a:t>べき乗の高速計算 </a:t>
                </a:r>
                <a14:m>
                  <m:oMath xmlns:m="http://schemas.openxmlformats.org/officeDocument/2006/math">
                    <m:sSup>
                      <m:sSupPr>
                        <m:ctrlPr>
                          <a:rPr lang="en-US" altLang="ja-JP" b="1" i="1" smtClean="0">
                            <a:latin typeface="Cambria Math" panose="02040503050406030204" pitchFamily="18" charset="0"/>
                          </a:rPr>
                        </m:ctrlPr>
                      </m:sSupPr>
                      <m:e>
                        <m:r>
                          <a:rPr lang="en-US" altLang="ja-JP" b="1">
                            <a:latin typeface="Cambria Math" panose="02040503050406030204" pitchFamily="18" charset="0"/>
                          </a:rPr>
                          <m:t>𝐀</m:t>
                        </m:r>
                      </m:e>
                      <m:sup>
                        <m:r>
                          <a:rPr lang="en-US" altLang="ja-JP" b="1" i="1" smtClean="0">
                            <a:latin typeface="Cambria Math" panose="02040503050406030204" pitchFamily="18" charset="0"/>
                          </a:rPr>
                          <m:t>𝟑𝟎</m:t>
                        </m:r>
                      </m:sup>
                    </m:sSup>
                  </m:oMath>
                </a14:m>
                <a:endParaRPr lang="en-US" altLang="ja-JP" b="1" dirty="0"/>
              </a:p>
              <a:p>
                <a:pPr lvl="1">
                  <a:lnSpc>
                    <a:spcPct val="100000"/>
                  </a:lnSpc>
                </a:pPr>
                <a:r>
                  <a:rPr lang="ja-JP" altLang="en-US" dirty="0"/>
                  <a:t>極分解の</a:t>
                </a:r>
                <a14:m>
                  <m:oMath xmlns:m="http://schemas.openxmlformats.org/officeDocument/2006/math">
                    <m:rad>
                      <m:radPr>
                        <m:degHide m:val="on"/>
                        <m:ctrlPr>
                          <a:rPr lang="en-US" altLang="ja-JP" b="0" i="1" smtClean="0">
                            <a:latin typeface="Cambria Math" panose="02040503050406030204" pitchFamily="18" charset="0"/>
                          </a:rPr>
                        </m:ctrlPr>
                      </m:radPr>
                      <m:deg/>
                      <m:e>
                        <m:r>
                          <a:rPr lang="en-US" altLang="ja-JP" b="1">
                            <a:latin typeface="Cambria Math" panose="02040503050406030204" pitchFamily="18" charset="0"/>
                          </a:rPr>
                          <m:t>𝐀</m:t>
                        </m:r>
                      </m:e>
                    </m:rad>
                  </m:oMath>
                </a14:m>
                <a:endParaRPr lang="en-US" altLang="ja-JP" dirty="0"/>
              </a:p>
              <a:p>
                <a:pPr lvl="1">
                  <a:lnSpc>
                    <a:spcPct val="100000"/>
                  </a:lnSpc>
                </a:pPr>
                <a:endParaRPr lang="en-US" altLang="ja-JP" dirty="0"/>
              </a:p>
              <a:p>
                <a:pPr>
                  <a:lnSpc>
                    <a:spcPct val="100000"/>
                  </a:lnSpc>
                </a:pPr>
                <a:r>
                  <a:rPr lang="ja-JP" altLang="en-US" dirty="0"/>
                  <a:t>行列はいつも対角化できるわけではない</a:t>
                </a:r>
                <a:endParaRPr lang="en-US" altLang="ja-JP" dirty="0"/>
              </a:p>
              <a:p>
                <a:pPr lvl="1">
                  <a:lnSpc>
                    <a:spcPct val="100000"/>
                  </a:lnSpc>
                </a:pPr>
                <a:r>
                  <a:rPr lang="en-US" altLang="ja-JP" sz="2000" b="1" dirty="0"/>
                  <a:t>『</a:t>
                </a:r>
                <a14:m>
                  <m:oMath xmlns:m="http://schemas.openxmlformats.org/officeDocument/2006/math">
                    <m:r>
                      <a:rPr lang="en-US" altLang="ja-JP" sz="2000" b="1">
                        <a:latin typeface="Cambria Math" panose="02040503050406030204" pitchFamily="18" charset="0"/>
                      </a:rPr>
                      <m:t>𝐀</m:t>
                    </m:r>
                    <m:r>
                      <a:rPr lang="en-US" altLang="ja-JP" sz="2000" b="1" i="1" smtClean="0">
                        <a:latin typeface="Cambria Math" panose="02040503050406030204" pitchFamily="18" charset="0"/>
                      </a:rPr>
                      <m:t>∈</m:t>
                    </m:r>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𝑅</m:t>
                        </m:r>
                      </m:e>
                      <m:sup>
                        <m:r>
                          <a:rPr lang="en-US" altLang="ja-JP" sz="2000" b="0" i="1" smtClean="0">
                            <a:latin typeface="Cambria Math" panose="02040503050406030204" pitchFamily="18" charset="0"/>
                          </a:rPr>
                          <m:t>𝑛</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𝑛</m:t>
                        </m:r>
                      </m:sup>
                    </m:sSup>
                  </m:oMath>
                </a14:m>
                <a:r>
                  <a:rPr lang="ja-JP" altLang="en-US" sz="2000" dirty="0"/>
                  <a:t> が</a:t>
                </a:r>
                <a:r>
                  <a:rPr lang="en-US" altLang="ja-JP" sz="2000" dirty="0"/>
                  <a:t>n</a:t>
                </a:r>
                <a:r>
                  <a:rPr lang="ja-JP" altLang="en-US" sz="2000" dirty="0"/>
                  <a:t>本の線形独立な固有ベクトルを持つとき，</a:t>
                </a:r>
                <a:r>
                  <a:rPr lang="en-US" altLang="ja-JP" sz="2000" b="1" dirty="0"/>
                  <a:t> </a:t>
                </a:r>
                <a14:m>
                  <m:oMath xmlns:m="http://schemas.openxmlformats.org/officeDocument/2006/math">
                    <m:r>
                      <a:rPr lang="en-US" altLang="ja-JP" sz="2000" b="1">
                        <a:latin typeface="Cambria Math" panose="02040503050406030204" pitchFamily="18" charset="0"/>
                      </a:rPr>
                      <m:t>𝐀</m:t>
                    </m:r>
                  </m:oMath>
                </a14:m>
                <a:r>
                  <a:rPr lang="ja-JP" altLang="en-US" sz="2000" dirty="0"/>
                  <a:t>は対角化可能</a:t>
                </a:r>
                <a:r>
                  <a:rPr lang="en-US" altLang="ja-JP" sz="2000" dirty="0"/>
                  <a:t>』:</a:t>
                </a:r>
                <a14:m>
                  <m:oMath xmlns:m="http://schemas.openxmlformats.org/officeDocument/2006/math">
                    <m:r>
                      <a:rPr lang="en-US" altLang="ja-JP" sz="2000" b="1">
                        <a:latin typeface="Cambria Math" panose="02040503050406030204" pitchFamily="18" charset="0"/>
                      </a:rPr>
                      <m:t>𝐀</m:t>
                    </m:r>
                  </m:oMath>
                </a14:m>
                <a:r>
                  <a:rPr lang="ja-JP" altLang="en-US" sz="2000" dirty="0"/>
                  <a:t>の持つ</a:t>
                </a:r>
                <a:r>
                  <a:rPr lang="en-US" altLang="ja-JP" sz="2000" dirty="0"/>
                  <a:t>n</a:t>
                </a:r>
                <a:r>
                  <a:rPr lang="ja-JP" altLang="en-US" sz="2000" dirty="0"/>
                  <a:t>個の固有値がすべて異なれば，</a:t>
                </a:r>
                <a:r>
                  <a:rPr lang="en-US" altLang="ja-JP" sz="2000" i="1" dirty="0"/>
                  <a:t>n</a:t>
                </a:r>
                <a:r>
                  <a:rPr lang="ja-JP" altLang="en-US" sz="2000" dirty="0"/>
                  <a:t>本の線形独立な固有ベクトルが存在するので対角化可能．</a:t>
                </a:r>
                <a:endParaRPr lang="en-US" altLang="ja-JP" sz="2000" dirty="0"/>
              </a:p>
              <a:p>
                <a:pPr lvl="1">
                  <a:lnSpc>
                    <a:spcPct val="100000"/>
                  </a:lnSpc>
                </a:pPr>
                <a:r>
                  <a:rPr lang="ja-JP" altLang="en-US" sz="2000" dirty="0"/>
                  <a:t>固有値が重複する（固有多項式が重解を持つ）場合に，対角化できないことがある．</a:t>
                </a:r>
                <a:endParaRPr lang="en-US" altLang="ja-JP"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199" y="1262079"/>
                <a:ext cx="11112501" cy="5296829"/>
              </a:xfrm>
              <a:blipFill rotWithShape="0">
                <a:blip r:embed="rId3"/>
                <a:stretch>
                  <a:fillRect l="-987" t="-149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1159067" y="4773381"/>
                <a:ext cx="4280403" cy="9062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行列</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d>
                      <m:dPr>
                        <m:ctrlPr>
                          <a:rPr lang="en-US" altLang="ja-JP" sz="2000" i="1" smtClean="0">
                            <a:latin typeface="Cambria Math" panose="02040503050406030204" pitchFamily="18" charset="0"/>
                          </a:rPr>
                        </m:ctrlPr>
                      </m:dPr>
                      <m:e>
                        <m:m>
                          <m:mPr>
                            <m:mcs>
                              <m:mc>
                                <m:mcPr>
                                  <m:count m:val="3"/>
                                  <m:mcJc m:val="center"/>
                                </m:mcPr>
                              </m:mc>
                            </m:mcs>
                            <m:ctrlPr>
                              <a:rPr lang="en-US" altLang="ja-JP" sz="2000" i="1">
                                <a:latin typeface="Cambria Math" panose="02040503050406030204" pitchFamily="18" charset="0"/>
                              </a:rPr>
                            </m:ctrlPr>
                          </m:mPr>
                          <m:mr>
                            <m:e>
                              <m:r>
                                <m:rPr>
                                  <m:brk m:alnAt="7"/>
                                </m:rPr>
                                <a:rPr lang="en-US" altLang="ja-JP" sz="2000" i="1">
                                  <a:latin typeface="Cambria Math" panose="02040503050406030204" pitchFamily="18" charset="0"/>
                                </a:rPr>
                                <m:t>3</m:t>
                              </m:r>
                            </m:e>
                            <m:e>
                              <m:r>
                                <a:rPr lang="en-US" altLang="ja-JP" sz="2000" i="1">
                                  <a:latin typeface="Cambria Math" panose="02040503050406030204" pitchFamily="18" charset="0"/>
                                </a:rPr>
                                <m:t>0</m:t>
                              </m:r>
                            </m:e>
                            <m:e>
                              <m:r>
                                <a:rPr lang="en-US" altLang="ja-JP" sz="2000" b="0" i="1" smtClean="0">
                                  <a:latin typeface="Cambria Math" panose="02040503050406030204" pitchFamily="18" charset="0"/>
                                </a:rPr>
                                <m:t>0</m:t>
                              </m:r>
                            </m:e>
                          </m:mr>
                          <m:mr>
                            <m:e>
                              <m:r>
                                <a:rPr lang="en-US" altLang="ja-JP" sz="2000" i="1">
                                  <a:latin typeface="Cambria Math" panose="02040503050406030204" pitchFamily="18" charset="0"/>
                                </a:rPr>
                                <m:t>0</m:t>
                              </m:r>
                            </m:e>
                            <m:e>
                              <m:r>
                                <a:rPr lang="en-US" altLang="ja-JP" sz="2000" b="0" i="1" smtClean="0">
                                  <a:latin typeface="Cambria Math" panose="02040503050406030204" pitchFamily="18" charset="0"/>
                                </a:rPr>
                                <m:t>0</m:t>
                              </m:r>
                            </m:e>
                            <m:e>
                              <m:r>
                                <a:rPr lang="en-US" altLang="ja-JP" sz="2000" b="0" i="1" smtClean="0">
                                  <a:latin typeface="Cambria Math" panose="02040503050406030204" pitchFamily="18" charset="0"/>
                                </a:rPr>
                                <m:t>−1</m:t>
                              </m:r>
                            </m:e>
                          </m:mr>
                          <m:mr>
                            <m:e>
                              <m:r>
                                <a:rPr lang="en-US" altLang="ja-JP" sz="2000" b="0" i="1" smtClean="0">
                                  <a:latin typeface="Cambria Math" panose="02040503050406030204" pitchFamily="18" charset="0"/>
                                </a:rPr>
                                <m:t>0</m:t>
                              </m:r>
                            </m:e>
                            <m:e>
                              <m:r>
                                <a:rPr lang="en-US" altLang="ja-JP" sz="2000" b="0" i="1" smtClean="0">
                                  <a:latin typeface="Cambria Math" panose="02040503050406030204" pitchFamily="18" charset="0"/>
                                </a:rPr>
                                <m:t>1</m:t>
                              </m:r>
                            </m:e>
                            <m:e>
                              <m:r>
                                <a:rPr lang="en-US" altLang="ja-JP" sz="2000" b="0" i="1" smtClean="0">
                                  <a:latin typeface="Cambria Math" panose="02040503050406030204" pitchFamily="18" charset="0"/>
                                </a:rPr>
                                <m:t>2</m:t>
                              </m:r>
                            </m:e>
                          </m:mr>
                        </m:m>
                      </m:e>
                    </m:d>
                    <m:r>
                      <a:rPr lang="en-US" altLang="ja-JP" sz="2000" b="0" i="0" smtClean="0">
                        <a:latin typeface="Cambria Math" panose="02040503050406030204" pitchFamily="18" charset="0"/>
                      </a:rPr>
                      <m:t> </m:t>
                    </m:r>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を対角化せよ</a:t>
                </a:r>
              </a:p>
            </p:txBody>
          </p:sp>
        </mc:Choice>
        <mc:Fallback xmlns="">
          <p:sp>
            <p:nvSpPr>
              <p:cNvPr id="4" name="正方形/長方形 3"/>
              <p:cNvSpPr>
                <a:spLocks noRot="1" noChangeAspect="1" noMove="1" noResize="1" noEditPoints="1" noAdjustHandles="1" noChangeArrowheads="1" noChangeShapeType="1" noTextEdit="1"/>
              </p:cNvSpPr>
              <p:nvPr/>
            </p:nvSpPr>
            <p:spPr>
              <a:xfrm>
                <a:off x="1159067" y="4773381"/>
                <a:ext cx="4280403" cy="906210"/>
              </a:xfrm>
              <a:prstGeom prst="rect">
                <a:avLst/>
              </a:prstGeom>
              <a:blipFill rotWithShape="0">
                <a:blip r:embed="rId4"/>
                <a:stretch>
                  <a:fillRect l="-1425" r="-8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7653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正方形/長方形 11"/>
              <p:cNvSpPr/>
              <p:nvPr/>
            </p:nvSpPr>
            <p:spPr>
              <a:xfrm>
                <a:off x="1152405" y="1279992"/>
                <a:ext cx="10298959" cy="4023474"/>
              </a:xfrm>
              <a:prstGeom prst="rect">
                <a:avLst/>
              </a:prstGeom>
            </p:spPr>
            <p:txBody>
              <a:bodyPr wrap="square">
                <a:spAutoFit/>
              </a:bodyPr>
              <a:lstStyle/>
              <a:p>
                <a:pPr>
                  <a:spcBef>
                    <a:spcPts val="6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行列 </a:t>
                </a:r>
                <a14:m>
                  <m:oMath xmlns:m="http://schemas.openxmlformats.org/officeDocument/2006/math">
                    <m:d>
                      <m:dPr>
                        <m:ctrlPr>
                          <a:rPr lang="en-US" altLang="ja-JP" sz="2400" b="1" i="1">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m:rPr>
                                  <m:brk m:alnAt="7"/>
                                </m:rPr>
                                <a:rPr lang="en-US" altLang="ja-JP" sz="2400" b="0" i="1" smtClean="0">
                                  <a:latin typeface="Cambria Math" panose="02040503050406030204" pitchFamily="18" charset="0"/>
                                </a:rPr>
                                <m:t>𝑎</m:t>
                              </m:r>
                            </m:e>
                            <m:e>
                              <m:r>
                                <a:rPr lang="en-US" altLang="ja-JP" sz="2400" b="0" i="1" smtClean="0">
                                  <a:latin typeface="Cambria Math" panose="02040503050406030204" pitchFamily="18" charset="0"/>
                                </a:rPr>
                                <m:t>𝑏</m:t>
                              </m:r>
                            </m:e>
                          </m:mr>
                          <m:mr>
                            <m:e>
                              <m:r>
                                <a:rPr lang="en-US" altLang="ja-JP" sz="2400" b="0" i="1" smtClean="0">
                                  <a:latin typeface="Cambria Math" panose="02040503050406030204" pitchFamily="18" charset="0"/>
                                </a:rPr>
                                <m:t>𝑐</m:t>
                              </m:r>
                            </m:e>
                            <m:e>
                              <m:r>
                                <a:rPr lang="en-US" altLang="ja-JP" sz="2400" b="0" i="1" smtClean="0">
                                  <a:latin typeface="Cambria Math" panose="02040503050406030204" pitchFamily="18" charset="0"/>
                                </a:rPr>
                                <m:t>𝑑</m:t>
                              </m:r>
                            </m:e>
                          </m:mr>
                        </m:m>
                      </m:e>
                    </m:d>
                    <m:r>
                      <a:rPr lang="en-US" altLang="ja-JP" sz="2400" b="1" i="1" smtClean="0">
                        <a:latin typeface="Cambria Math" panose="02040503050406030204" pitchFamily="18" charset="0"/>
                      </a:rPr>
                      <m:t>∈</m:t>
                    </m:r>
                    <m:sSup>
                      <m:sSupPr>
                        <m:ctrlPr>
                          <a:rPr lang="en-US" altLang="ja-JP" sz="2400" b="1" i="1" smtClean="0">
                            <a:latin typeface="Cambria Math" panose="02040503050406030204" pitchFamily="18" charset="0"/>
                          </a:rPr>
                        </m:ctrlPr>
                      </m:sSupPr>
                      <m:e>
                        <m:r>
                          <a:rPr lang="en-US" altLang="ja-JP" sz="2400" b="1" i="1" smtClean="0">
                            <a:latin typeface="Cambria Math" panose="02040503050406030204" pitchFamily="18" charset="0"/>
                          </a:rPr>
                          <m:t>𝑹</m:t>
                        </m:r>
                      </m:e>
                      <m:sup>
                        <m:r>
                          <a:rPr lang="en-US" altLang="ja-JP" sz="2400" b="1" i="1" smtClean="0">
                            <a:latin typeface="Cambria Math" panose="02040503050406030204" pitchFamily="18" charset="0"/>
                          </a:rPr>
                          <m:t>𝟐</m:t>
                        </m:r>
                        <m:r>
                          <a:rPr lang="en-US" altLang="ja-JP" sz="2400" b="1" i="1" smtClean="0">
                            <a:latin typeface="Cambria Math" panose="02040503050406030204" pitchFamily="18" charset="0"/>
                          </a:rPr>
                          <m:t>𝒙</m:t>
                        </m:r>
                        <m:r>
                          <a:rPr lang="en-US" altLang="ja-JP" sz="2400" b="1" i="1" smtClean="0">
                            <a:latin typeface="Cambria Math" panose="02040503050406030204" pitchFamily="18" charset="0"/>
                          </a:rPr>
                          <m:t>𝟐</m:t>
                        </m:r>
                      </m:sup>
                    </m:sSup>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について考える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2D</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ベクトルに左からこの行列を掛けると新たな</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2D</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ベクトルができる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14:m>
                  <m:oMathPara xmlns:m="http://schemas.openxmlformats.org/officeDocument/2006/math">
                    <m:oMathParaPr>
                      <m:jc m:val="centerGroup"/>
                    </m:oMathParaPr>
                    <m:oMath xmlns:m="http://schemas.openxmlformats.org/officeDocument/2006/math">
                      <m:d>
                        <m:dPr>
                          <m:ctrlPr>
                            <a:rPr lang="en-US" altLang="ja-JP" sz="2400" b="1" i="1">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m:rPr>
                                    <m:brk m:alnAt="7"/>
                                  </m:rPr>
                                  <a:rPr lang="en-US" altLang="ja-JP" sz="2400" i="1">
                                    <a:latin typeface="Cambria Math" panose="02040503050406030204" pitchFamily="18" charset="0"/>
                                  </a:rPr>
                                  <m:t>𝑥</m:t>
                                </m:r>
                                <m:r>
                                  <a:rPr lang="en-US" altLang="ja-JP" sz="2400" b="0" i="1" smtClean="0">
                                    <a:latin typeface="Cambria Math" panose="02040503050406030204" pitchFamily="18" charset="0"/>
                                  </a:rPr>
                                  <m:t>′</m:t>
                                </m:r>
                              </m:e>
                            </m:mr>
                            <m:mr>
                              <m:e>
                                <m:r>
                                  <a:rPr lang="en-US" altLang="ja-JP" sz="2400" i="1">
                                    <a:latin typeface="Cambria Math" panose="02040503050406030204" pitchFamily="18" charset="0"/>
                                  </a:rPr>
                                  <m:t>𝑦</m:t>
                                </m:r>
                                <m:r>
                                  <a:rPr lang="en-US" altLang="ja-JP" sz="2400" b="0" i="1" smtClean="0">
                                    <a:latin typeface="Cambria Math" panose="02040503050406030204" pitchFamily="18" charset="0"/>
                                  </a:rPr>
                                  <m:t>′</m:t>
                                </m:r>
                              </m:e>
                            </m:mr>
                          </m:m>
                        </m:e>
                      </m:d>
                      <m:r>
                        <a:rPr lang="en-US" altLang="ja-JP" sz="2400" b="1" i="1" smtClean="0">
                          <a:latin typeface="Cambria Math" panose="02040503050406030204" pitchFamily="18" charset="0"/>
                        </a:rPr>
                        <m:t>=</m:t>
                      </m:r>
                      <m:d>
                        <m:dPr>
                          <m:ctrlPr>
                            <a:rPr lang="en-US" altLang="ja-JP" sz="2400" b="1" i="1">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m:rPr>
                                    <m:brk m:alnAt="7"/>
                                  </m:rPr>
                                  <a:rPr lang="en-US" altLang="ja-JP" sz="2400" i="1">
                                    <a:latin typeface="Cambria Math" panose="02040503050406030204" pitchFamily="18" charset="0"/>
                                  </a:rPr>
                                  <m:t>𝑎</m:t>
                                </m:r>
                              </m:e>
                              <m:e>
                                <m:r>
                                  <a:rPr lang="en-US" altLang="ja-JP" sz="2400" i="1">
                                    <a:latin typeface="Cambria Math" panose="02040503050406030204" pitchFamily="18" charset="0"/>
                                  </a:rPr>
                                  <m:t>𝑏</m:t>
                                </m:r>
                              </m:e>
                            </m:mr>
                            <m:mr>
                              <m:e>
                                <m:r>
                                  <a:rPr lang="en-US" altLang="ja-JP" sz="2400" i="1">
                                    <a:latin typeface="Cambria Math" panose="02040503050406030204" pitchFamily="18" charset="0"/>
                                  </a:rPr>
                                  <m:t>𝑐</m:t>
                                </m:r>
                              </m:e>
                              <m:e>
                                <m:r>
                                  <a:rPr lang="en-US" altLang="ja-JP" sz="2400" i="1">
                                    <a:latin typeface="Cambria Math" panose="02040503050406030204" pitchFamily="18" charset="0"/>
                                  </a:rPr>
                                  <m:t>𝑑</m:t>
                                </m:r>
                              </m:e>
                            </m:mr>
                          </m:m>
                        </m:e>
                      </m:d>
                      <m:d>
                        <m:dPr>
                          <m:ctrlPr>
                            <a:rPr lang="en-US" altLang="ja-JP" sz="2400" b="1" i="1" smtClean="0">
                              <a:latin typeface="Cambria Math" panose="02040503050406030204" pitchFamily="18" charset="0"/>
                            </a:rPr>
                          </m:ctrlPr>
                        </m:dPr>
                        <m:e>
                          <m:m>
                            <m:mPr>
                              <m:mcs>
                                <m:mc>
                                  <m:mcPr>
                                    <m:count m:val="1"/>
                                    <m:mcJc m:val="center"/>
                                  </m:mcPr>
                                </m:mc>
                              </m:mcs>
                              <m:ctrlPr>
                                <a:rPr lang="en-US" altLang="ja-JP" sz="2400" i="1" smtClean="0">
                                  <a:latin typeface="Cambria Math" panose="02040503050406030204" pitchFamily="18" charset="0"/>
                                </a:rPr>
                              </m:ctrlPr>
                            </m:mPr>
                            <m:mr>
                              <m:e>
                                <m:r>
                                  <m:rPr>
                                    <m:brk m:alnAt="7"/>
                                  </m:rPr>
                                  <a:rPr lang="en-US" altLang="ja-JP" sz="2400" b="0" i="1" smtClean="0">
                                    <a:latin typeface="Cambria Math" panose="02040503050406030204" pitchFamily="18" charset="0"/>
                                  </a:rPr>
                                  <m:t>𝑥</m:t>
                                </m:r>
                              </m:e>
                            </m:mr>
                            <m:mr>
                              <m:e>
                                <m:r>
                                  <a:rPr lang="en-US" altLang="ja-JP" sz="2400" b="0" i="1" smtClean="0">
                                    <a:latin typeface="Cambria Math" panose="02040503050406030204" pitchFamily="18" charset="0"/>
                                  </a:rPr>
                                  <m:t>𝑦</m:t>
                                </m:r>
                              </m:e>
                            </m:mr>
                          </m:m>
                        </m:e>
                      </m:d>
                    </m:oMath>
                  </m:oMathPara>
                </a14:m>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二次元空間の全ての点について上記の変換を行うと、各点が</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2D</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空間のどこかに移動する。つまりこれは、</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2D</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空間の変形とみなせそう。</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1152405" y="1279992"/>
                <a:ext cx="10298959" cy="4023474"/>
              </a:xfrm>
              <a:prstGeom prst="rect">
                <a:avLst/>
              </a:prstGeom>
              <a:blipFill>
                <a:blip r:embed="rId2"/>
                <a:stretch>
                  <a:fillRect l="-888"/>
                </a:stretch>
              </a:blipFill>
            </p:spPr>
            <p:txBody>
              <a:bodyPr/>
              <a:lstStyle/>
              <a:p>
                <a:r>
                  <a:rPr lang="ja-JP" altLang="en-US">
                    <a:noFill/>
                  </a:rPr>
                  <a:t> </a:t>
                </a:r>
              </a:p>
            </p:txBody>
          </p:sp>
        </mc:Fallback>
      </mc:AlternateContent>
      <p:sp>
        <p:nvSpPr>
          <p:cNvPr id="20" name="タイトル 1"/>
          <p:cNvSpPr txBox="1">
            <a:spLocks/>
          </p:cNvSpPr>
          <p:nvPr/>
        </p:nvSpPr>
        <p:spPr>
          <a:xfrm>
            <a:off x="457199" y="190500"/>
            <a:ext cx="11473211" cy="733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ja-JP" altLang="en-US" sz="3200" dirty="0"/>
              <a:t>行列による変換（固有値・固有ベクトル）の意味</a:t>
            </a:r>
          </a:p>
        </p:txBody>
      </p:sp>
    </p:spTree>
    <p:extLst>
      <p:ext uri="{BB962C8B-B14F-4D97-AF65-F5344CB8AC3E}">
        <p14:creationId xmlns:p14="http://schemas.microsoft.com/office/powerpoint/2010/main" val="29768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stretch>
            <a:fillRect/>
          </a:stretch>
        </p:blipFill>
        <p:spPr>
          <a:xfrm>
            <a:off x="350520" y="933400"/>
            <a:ext cx="7993379" cy="3918000"/>
          </a:xfrm>
          <a:prstGeom prst="rect">
            <a:avLst/>
          </a:prstGeom>
        </p:spPr>
      </p:pic>
      <p:sp>
        <p:nvSpPr>
          <p:cNvPr id="10" name="正方形/長方形 9"/>
          <p:cNvSpPr/>
          <p:nvPr/>
        </p:nvSpPr>
        <p:spPr>
          <a:xfrm>
            <a:off x="12696353" y="2655838"/>
            <a:ext cx="1973617" cy="2308324"/>
          </a:xfrm>
          <a:prstGeom prst="rect">
            <a:avLst/>
          </a:prstGeom>
        </p:spPr>
        <p:txBody>
          <a:bodyPr wrap="none">
            <a:spAutoFit/>
          </a:bodyPr>
          <a:lstStyle/>
          <a:p>
            <a:endParaRPr lang="en-US" altLang="ja-JP" dirty="0"/>
          </a:p>
          <a:p>
            <a:endParaRPr lang="en-US" altLang="ja-JP" dirty="0"/>
          </a:p>
          <a:p>
            <a:endParaRPr lang="en-US" altLang="ja-JP" dirty="0"/>
          </a:p>
          <a:p>
            <a:r>
              <a:rPr lang="pt-BR" altLang="ja-JP" dirty="0"/>
              <a:t> A = [[ 4, 2], [ 1, 3] ]</a:t>
            </a:r>
          </a:p>
          <a:p>
            <a:r>
              <a:rPr lang="en-US" altLang="ja-JP" dirty="0"/>
              <a:t>    x1 = 2</a:t>
            </a:r>
          </a:p>
          <a:p>
            <a:r>
              <a:rPr lang="en-US" altLang="ja-JP" dirty="0"/>
              <a:t>    v1 = [-1,1]</a:t>
            </a:r>
          </a:p>
          <a:p>
            <a:r>
              <a:rPr lang="en-US" altLang="ja-JP" dirty="0"/>
              <a:t>    x2 = 5</a:t>
            </a:r>
          </a:p>
          <a:p>
            <a:r>
              <a:rPr lang="en-US" altLang="ja-JP" dirty="0"/>
              <a:t>    v2 = [ 2,1]</a:t>
            </a:r>
            <a:endParaRPr lang="ja-JP" altLang="en-US" dirty="0"/>
          </a:p>
        </p:txBody>
      </p:sp>
      <mc:AlternateContent xmlns:mc="http://schemas.openxmlformats.org/markup-compatibility/2006" xmlns:a14="http://schemas.microsoft.com/office/drawing/2010/main">
        <mc:Choice Requires="a14">
          <p:sp>
            <p:nvSpPr>
              <p:cNvPr id="12" name="正方形/長方形 11"/>
              <p:cNvSpPr/>
              <p:nvPr/>
            </p:nvSpPr>
            <p:spPr>
              <a:xfrm>
                <a:off x="8796519" y="1228950"/>
                <a:ext cx="3262432" cy="2083327"/>
              </a:xfrm>
              <a:prstGeom prst="rect">
                <a:avLst/>
              </a:prstGeom>
            </p:spPr>
            <p:txBody>
              <a:bodyPr wrap="none">
                <a:spAutoFit/>
              </a:bodyPr>
              <a:lstStyle/>
              <a:p>
                <a:pPr>
                  <a:spcBef>
                    <a:spcPts val="600"/>
                  </a:spcBef>
                </a:pPr>
                <a14:m>
                  <m:oMath xmlns:m="http://schemas.openxmlformats.org/officeDocument/2006/math">
                    <m:d>
                      <m:dPr>
                        <m:ctrlPr>
                          <a:rPr lang="en-US" altLang="ja-JP" sz="2400" b="1" i="1">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m:rPr>
                                  <m:brk m:alnAt="7"/>
                                </m:rPr>
                                <a:rPr lang="en-US" altLang="ja-JP" sz="2400" i="1">
                                  <a:latin typeface="Cambria Math" panose="02040503050406030204" pitchFamily="18" charset="0"/>
                                </a:rPr>
                                <m:t>4</m:t>
                              </m:r>
                            </m:e>
                            <m:e>
                              <m:r>
                                <a:rPr lang="en-US" altLang="ja-JP" sz="2400" i="1">
                                  <a:latin typeface="Cambria Math" panose="02040503050406030204" pitchFamily="18" charset="0"/>
                                </a:rPr>
                                <m:t>2</m:t>
                              </m:r>
                            </m:e>
                          </m:mr>
                          <m:mr>
                            <m:e>
                              <m:r>
                                <a:rPr lang="en-US" altLang="ja-JP" sz="2400" i="1">
                                  <a:latin typeface="Cambria Math" panose="02040503050406030204" pitchFamily="18" charset="0"/>
                                </a:rPr>
                                <m:t>1</m:t>
                              </m:r>
                            </m:e>
                            <m:e>
                              <m:r>
                                <a:rPr lang="en-US" altLang="ja-JP" sz="2400" i="1">
                                  <a:latin typeface="Cambria Math" panose="02040503050406030204" pitchFamily="18" charset="0"/>
                                </a:rPr>
                                <m:t>3</m:t>
                              </m:r>
                            </m:e>
                          </m:mr>
                        </m:m>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固有値・固有ベクトル</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400" b="0" i="0" smtClean="0">
                        <a:latin typeface="Cambria Math" panose="02040503050406030204" pitchFamily="18" charset="0"/>
                        <a:ea typeface="メイリオ" panose="020B0604030504040204" pitchFamily="50" charset="-128"/>
                        <a:cs typeface="メイリオ" panose="020B0604030504040204" pitchFamily="50" charset="-128"/>
                      </a:rPr>
                      <m:t>2, </m:t>
                    </m:r>
                    <m:d>
                      <m:dPr>
                        <m:ctrlP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ctrlPr>
                      </m:dPr>
                      <m:e>
                        <m:m>
                          <m:mPr>
                            <m:mcs>
                              <m:mc>
                                <m:mcPr>
                                  <m:count m:val="1"/>
                                  <m:mcJc m:val="center"/>
                                </m:mcPr>
                              </m:mc>
                            </m:mcs>
                            <m:ctrlP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ctrlPr>
                          </m:mPr>
                          <m:mr>
                            <m:e>
                              <m:r>
                                <m:rPr>
                                  <m:brk m:alnAt="7"/>
                                </m:rP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m:t>
                              </m:r>
                              <m: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1</m:t>
                              </m:r>
                            </m:e>
                          </m:mr>
                          <m:mr>
                            <m:e>
                              <m: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1</m:t>
                              </m:r>
                            </m:e>
                          </m:mr>
                        </m:m>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a:ea typeface="メイリオ" panose="020B0604030504040204" pitchFamily="50" charset="-128"/>
                    <a:cs typeface="メイリオ" panose="020B0604030504040204" pitchFamily="50" charset="-128"/>
                  </a:rPr>
                  <a:t> </a:t>
                </a:r>
                <a14:m>
                  <m:oMath xmlns:m="http://schemas.openxmlformats.org/officeDocument/2006/math">
                    <m:r>
                      <a:rPr lang="en-US" altLang="ja-JP" sz="2400" b="0" i="0" smtClean="0">
                        <a:latin typeface="Cambria Math" panose="02040503050406030204" pitchFamily="18" charset="0"/>
                        <a:ea typeface="メイリオ" panose="020B0604030504040204" pitchFamily="50" charset="-128"/>
                        <a:cs typeface="メイリオ" panose="020B0604030504040204" pitchFamily="50" charset="-128"/>
                      </a:rPr>
                      <m:t>5</m:t>
                    </m:r>
                    <m:r>
                      <a:rPr lang="en-US" altLang="ja-JP" sz="2400">
                        <a:latin typeface="Cambria Math" panose="02040503050406030204" pitchFamily="18" charset="0"/>
                        <a:ea typeface="メイリオ" panose="020B0604030504040204" pitchFamily="50" charset="-128"/>
                        <a:cs typeface="メイリオ" panose="020B0604030504040204" pitchFamily="50" charset="-128"/>
                      </a:rPr>
                      <m:t>, </m:t>
                    </m:r>
                    <m:d>
                      <m:dPr>
                        <m:ctrlPr>
                          <a:rPr lang="en-US" altLang="ja-JP" sz="2400" i="1">
                            <a:latin typeface="Cambria Math" panose="02040503050406030204" pitchFamily="18" charset="0"/>
                            <a:ea typeface="メイリオ" panose="020B0604030504040204" pitchFamily="50" charset="-128"/>
                            <a:cs typeface="メイリオ" panose="020B0604030504040204" pitchFamily="50" charset="-128"/>
                          </a:rPr>
                        </m:ctrlPr>
                      </m:dPr>
                      <m:e>
                        <m:m>
                          <m:mPr>
                            <m:mcs>
                              <m:mc>
                                <m:mcPr>
                                  <m:count m:val="1"/>
                                  <m:mcJc m:val="center"/>
                                </m:mcPr>
                              </m:mc>
                            </m:mcs>
                            <m:ctrlPr>
                              <a:rPr lang="en-US" altLang="ja-JP" sz="2400" i="1">
                                <a:latin typeface="Cambria Math" panose="02040503050406030204" pitchFamily="18" charset="0"/>
                                <a:ea typeface="メイリオ" panose="020B0604030504040204" pitchFamily="50" charset="-128"/>
                                <a:cs typeface="メイリオ" panose="020B0604030504040204" pitchFamily="50" charset="-128"/>
                              </a:rPr>
                            </m:ctrlPr>
                          </m:mPr>
                          <m:mr>
                            <m:e>
                              <m: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2</m:t>
                              </m:r>
                            </m:e>
                          </m:mr>
                          <m:mr>
                            <m:e>
                              <m:r>
                                <a:rPr lang="en-US" altLang="ja-JP" sz="2400" i="1">
                                  <a:latin typeface="Cambria Math" panose="02040503050406030204" pitchFamily="18" charset="0"/>
                                  <a:ea typeface="メイリオ" panose="020B0604030504040204" pitchFamily="50" charset="-128"/>
                                  <a:cs typeface="メイリオ" panose="020B0604030504040204" pitchFamily="50" charset="-128"/>
                                </a:rPr>
                                <m:t>1</m:t>
                              </m:r>
                            </m:e>
                          </m:mr>
                        </m:m>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8796519" y="1228950"/>
                <a:ext cx="3262432" cy="2083327"/>
              </a:xfrm>
              <a:prstGeom prst="rect">
                <a:avLst/>
              </a:prstGeom>
              <a:blipFill rotWithShape="0">
                <a:blip r:embed="rId3"/>
                <a:stretch>
                  <a:fillRect l="-2991" r="-1869" b="-2053"/>
                </a:stretch>
              </a:blipFill>
            </p:spPr>
            <p:txBody>
              <a:bodyPr/>
              <a:lstStyle/>
              <a:p>
                <a:r>
                  <a:rPr lang="ja-JP" altLang="en-US">
                    <a:noFill/>
                  </a:rPr>
                  <a:t> </a:t>
                </a:r>
              </a:p>
            </p:txBody>
          </p:sp>
        </mc:Fallback>
      </mc:AlternateContent>
      <p:sp>
        <p:nvSpPr>
          <p:cNvPr id="13" name="正方形/長方形 12"/>
          <p:cNvSpPr/>
          <p:nvPr/>
        </p:nvSpPr>
        <p:spPr>
          <a:xfrm>
            <a:off x="1556434" y="4836718"/>
            <a:ext cx="1569660"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変換元の各点</a:t>
            </a:r>
            <a:endParaRPr lang="ja-JP" altLang="en-US" dirty="0"/>
          </a:p>
        </p:txBody>
      </p:sp>
      <p:sp>
        <p:nvSpPr>
          <p:cNvPr id="14" name="正方形/長方形 13"/>
          <p:cNvSpPr/>
          <p:nvPr/>
        </p:nvSpPr>
        <p:spPr>
          <a:xfrm>
            <a:off x="5585070" y="4836718"/>
            <a:ext cx="180049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行列による変換</a:t>
            </a:r>
            <a:endParaRPr lang="ja-JP" altLang="en-US" dirty="0"/>
          </a:p>
        </p:txBody>
      </p:sp>
      <p:sp>
        <p:nvSpPr>
          <p:cNvPr id="15" name="正方形/長方形 14"/>
          <p:cNvSpPr/>
          <p:nvPr/>
        </p:nvSpPr>
        <p:spPr>
          <a:xfrm>
            <a:off x="8788440" y="3807050"/>
            <a:ext cx="3185487" cy="646331"/>
          </a:xfrm>
          <a:prstGeom prst="rect">
            <a:avLst/>
          </a:prstGeom>
        </p:spPr>
        <p:txBody>
          <a:bodyPr wrap="none">
            <a:spAutoFit/>
          </a:bodyPr>
          <a:lstStyle/>
          <a:p>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赤線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青線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は固有ベクトル</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黒線は変換による移動を示す</a:t>
            </a:r>
          </a:p>
        </p:txBody>
      </p:sp>
      <p:sp>
        <p:nvSpPr>
          <p:cNvPr id="17" name="正方形/長方形 16"/>
          <p:cNvSpPr/>
          <p:nvPr/>
        </p:nvSpPr>
        <p:spPr>
          <a:xfrm>
            <a:off x="1168440" y="5470750"/>
            <a:ext cx="9725739" cy="1200329"/>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円周上の点群を変換すると楕円上に乗る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楕円の主軸と固有ベクトルは一致しない（一致するのは特殊な場合）</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固有ベクトル上の点は，変換後も固有ベクトル上に乗る</a:t>
            </a:r>
            <a:endPar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p:cNvSpPr txBox="1">
            <a:spLocks/>
          </p:cNvSpPr>
          <p:nvPr/>
        </p:nvSpPr>
        <p:spPr>
          <a:xfrm>
            <a:off x="457199" y="190500"/>
            <a:ext cx="11473211" cy="733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ja-JP" altLang="en-US" sz="3200" dirty="0"/>
              <a:t>行列による変換（固有値・固有ベクトル）の意味</a:t>
            </a:r>
          </a:p>
        </p:txBody>
      </p:sp>
      <p:sp>
        <p:nvSpPr>
          <p:cNvPr id="11" name="正方形/長方形 10"/>
          <p:cNvSpPr/>
          <p:nvPr/>
        </p:nvSpPr>
        <p:spPr>
          <a:xfrm>
            <a:off x="10355407" y="0"/>
            <a:ext cx="1836593" cy="369332"/>
          </a:xfrm>
          <a:prstGeom prst="rect">
            <a:avLst/>
          </a:prstGeom>
          <a:solidFill>
            <a:schemeClr val="accent4"/>
          </a:solidFill>
        </p:spPr>
        <p:txBody>
          <a:bodyPr wrap="none">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EigenVector.py</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5612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90500"/>
            <a:ext cx="11473211" cy="733270"/>
          </a:xfrm>
        </p:spPr>
        <p:txBody>
          <a:bodyPr>
            <a:normAutofit/>
          </a:bodyPr>
          <a:lstStyle/>
          <a:p>
            <a:pPr algn="ctr"/>
            <a:r>
              <a:rPr lang="ja-JP" altLang="en-US" sz="3200" dirty="0"/>
              <a:t>行列による変換（固有値・固有ベクトル）の意味</a:t>
            </a:r>
          </a:p>
        </p:txBody>
      </p:sp>
      <p:sp>
        <p:nvSpPr>
          <p:cNvPr id="10" name="正方形/長方形 9"/>
          <p:cNvSpPr/>
          <p:nvPr/>
        </p:nvSpPr>
        <p:spPr>
          <a:xfrm>
            <a:off x="12696353" y="2655838"/>
            <a:ext cx="3026791" cy="1477328"/>
          </a:xfrm>
          <a:prstGeom prst="rect">
            <a:avLst/>
          </a:prstGeom>
        </p:spPr>
        <p:txBody>
          <a:bodyPr wrap="none">
            <a:spAutoFit/>
          </a:bodyPr>
          <a:lstStyle/>
          <a:p>
            <a:r>
              <a:rPr lang="pt-BR" altLang="ja-JP" dirty="0"/>
              <a:t> A = [[ 2, 1], [ 1.5, 2] ]</a:t>
            </a:r>
          </a:p>
          <a:p>
            <a:r>
              <a:rPr lang="en-US" altLang="ja-JP" dirty="0"/>
              <a:t>    x1 = (-</a:t>
            </a:r>
            <a:r>
              <a:rPr lang="en-US" altLang="ja-JP" dirty="0" err="1"/>
              <a:t>np.sqrt</a:t>
            </a:r>
            <a:r>
              <a:rPr lang="en-US" altLang="ja-JP" dirty="0"/>
              <a:t>(6) + 4.0 ) / 2.0</a:t>
            </a:r>
          </a:p>
          <a:p>
            <a:r>
              <a:rPr lang="en-US" altLang="ja-JP" dirty="0"/>
              <a:t>    v1 = [-</a:t>
            </a:r>
            <a:r>
              <a:rPr lang="en-US" altLang="ja-JP" dirty="0" err="1"/>
              <a:t>np.sqrt</a:t>
            </a:r>
            <a:r>
              <a:rPr lang="en-US" altLang="ja-JP" dirty="0"/>
              <a:t>(6)/3, 1] </a:t>
            </a:r>
          </a:p>
          <a:p>
            <a:r>
              <a:rPr lang="en-US" altLang="ja-JP" dirty="0"/>
              <a:t>    x2 = ( </a:t>
            </a:r>
            <a:r>
              <a:rPr lang="en-US" altLang="ja-JP" dirty="0" err="1"/>
              <a:t>np.sqrt</a:t>
            </a:r>
            <a:r>
              <a:rPr lang="en-US" altLang="ja-JP" dirty="0"/>
              <a:t>(6) + 4.0 ) / 2.0</a:t>
            </a:r>
          </a:p>
          <a:p>
            <a:r>
              <a:rPr lang="en-US" altLang="ja-JP" dirty="0"/>
              <a:t>    v2 = [ </a:t>
            </a:r>
            <a:r>
              <a:rPr lang="en-US" altLang="ja-JP" dirty="0" err="1"/>
              <a:t>np.sqrt</a:t>
            </a:r>
            <a:r>
              <a:rPr lang="en-US" altLang="ja-JP" dirty="0"/>
              <a:t>(6)/3, 1] </a:t>
            </a:r>
            <a:endParaRPr lang="ja-JP" altLang="en-US" dirty="0"/>
          </a:p>
        </p:txBody>
      </p:sp>
      <mc:AlternateContent xmlns:mc="http://schemas.openxmlformats.org/markup-compatibility/2006" xmlns:a14="http://schemas.microsoft.com/office/drawing/2010/main">
        <mc:Choice Requires="a14">
          <p:sp>
            <p:nvSpPr>
              <p:cNvPr id="12" name="正方形/長方形 11"/>
              <p:cNvSpPr/>
              <p:nvPr/>
            </p:nvSpPr>
            <p:spPr>
              <a:xfrm>
                <a:off x="8402819" y="1279750"/>
                <a:ext cx="3885679" cy="2364750"/>
              </a:xfrm>
              <a:prstGeom prst="rect">
                <a:avLst/>
              </a:prstGeom>
            </p:spPr>
            <p:txBody>
              <a:bodyPr wrap="none">
                <a:spAutoFit/>
              </a:bodyPr>
              <a:lstStyle/>
              <a:p>
                <a:pPr>
                  <a:spcBef>
                    <a:spcPts val="600"/>
                  </a:spcBef>
                </a:pPr>
                <a14:m>
                  <m:oMath xmlns:m="http://schemas.openxmlformats.org/officeDocument/2006/math">
                    <m:d>
                      <m:dPr>
                        <m:ctrlPr>
                          <a:rPr lang="en-US" altLang="ja-JP" sz="2400" b="1" i="1" smtClean="0">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m:rPr>
                                  <m:brk m:alnAt="7"/>
                                </m:rPr>
                                <a:rPr lang="en-US" altLang="ja-JP" sz="2400" b="0" i="1" smtClean="0">
                                  <a:latin typeface="Cambria Math" panose="02040503050406030204" pitchFamily="18" charset="0"/>
                                </a:rPr>
                                <m:t>2</m:t>
                              </m:r>
                            </m:e>
                            <m:e>
                              <m:r>
                                <a:rPr lang="en-US" altLang="ja-JP" sz="2400" b="0" i="1" smtClean="0">
                                  <a:latin typeface="Cambria Math" panose="02040503050406030204" pitchFamily="18" charset="0"/>
                                </a:rPr>
                                <m:t>1</m:t>
                              </m:r>
                            </m:e>
                          </m:mr>
                          <m:mr>
                            <m:e>
                              <m:r>
                                <a:rPr lang="en-US" altLang="ja-JP" sz="2400" i="1">
                                  <a:latin typeface="Cambria Math" panose="02040503050406030204" pitchFamily="18" charset="0"/>
                                </a:rPr>
                                <m:t>1</m:t>
                              </m:r>
                              <m:r>
                                <a:rPr lang="en-US" altLang="ja-JP" sz="2400" b="0" i="1" smtClean="0">
                                  <a:latin typeface="Cambria Math" panose="02040503050406030204" pitchFamily="18" charset="0"/>
                                </a:rPr>
                                <m:t>.5</m:t>
                              </m:r>
                            </m:e>
                            <m:e>
                              <m:r>
                                <a:rPr lang="en-US" altLang="ja-JP" sz="2400" b="0" i="1" smtClean="0">
                                  <a:latin typeface="Cambria Math" panose="02040503050406030204" pitchFamily="18" charset="0"/>
                                </a:rPr>
                                <m:t>2</m:t>
                              </m:r>
                            </m:e>
                          </m:mr>
                        </m:m>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固有値・固有ベクトル</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14:m>
                  <m:oMath xmlns:m="http://schemas.openxmlformats.org/officeDocument/2006/math">
                    <m:f>
                      <m:fPr>
                        <m:ctrlP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ctrlPr>
                      </m:fPr>
                      <m:num>
                        <m:r>
                          <a:rPr lang="en-US" altLang="ja-JP" sz="2400">
                            <a:latin typeface="Cambria Math" panose="02040503050406030204" pitchFamily="18" charset="0"/>
                            <a:ea typeface="メイリオ" panose="020B0604030504040204" pitchFamily="50" charset="-128"/>
                            <a:cs typeface="メイリオ" panose="020B0604030504040204" pitchFamily="50" charset="-128"/>
                          </a:rPr>
                          <m:t>−</m:t>
                        </m:r>
                        <m:rad>
                          <m:radPr>
                            <m:degHide m:val="on"/>
                            <m:ctrlPr>
                              <a:rPr lang="en-US" altLang="ja-JP" sz="2400" i="1">
                                <a:latin typeface="Cambria Math" panose="02040503050406030204" pitchFamily="18" charset="0"/>
                                <a:ea typeface="メイリオ" panose="020B0604030504040204" pitchFamily="50" charset="-128"/>
                                <a:cs typeface="メイリオ" panose="020B0604030504040204" pitchFamily="50" charset="-128"/>
                              </a:rPr>
                            </m:ctrlPr>
                          </m:radPr>
                          <m:deg/>
                          <m:e>
                            <m:r>
                              <a:rPr lang="en-US" altLang="ja-JP" sz="2400" i="1">
                                <a:latin typeface="Cambria Math" panose="02040503050406030204" pitchFamily="18" charset="0"/>
                                <a:ea typeface="メイリオ" panose="020B0604030504040204" pitchFamily="50" charset="-128"/>
                                <a:cs typeface="メイリオ" panose="020B0604030504040204" pitchFamily="50" charset="-128"/>
                              </a:rPr>
                              <m:t>6</m:t>
                            </m:r>
                          </m:e>
                        </m:rad>
                        <m:r>
                          <a:rPr lang="en-US" altLang="ja-JP" sz="2400" i="1">
                            <a:latin typeface="Cambria Math" panose="02040503050406030204" pitchFamily="18" charset="0"/>
                            <a:ea typeface="メイリオ" panose="020B0604030504040204" pitchFamily="50" charset="-128"/>
                            <a:cs typeface="メイリオ" panose="020B0604030504040204" pitchFamily="50" charset="-128"/>
                          </a:rPr>
                          <m:t>+</m:t>
                        </m:r>
                        <m: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4</m:t>
                        </m:r>
                      </m:num>
                      <m:den>
                        <m: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2</m:t>
                        </m:r>
                      </m:den>
                    </m:f>
                    <m:r>
                      <a:rPr lang="en-US" altLang="ja-JP" sz="2400" b="0" i="0" smtClean="0">
                        <a:latin typeface="Cambria Math" panose="02040503050406030204" pitchFamily="18" charset="0"/>
                        <a:ea typeface="メイリオ" panose="020B0604030504040204" pitchFamily="50" charset="-128"/>
                        <a:cs typeface="メイリオ" panose="020B0604030504040204" pitchFamily="50" charset="-128"/>
                      </a:rPr>
                      <m:t>, </m:t>
                    </m:r>
                    <m:d>
                      <m:dPr>
                        <m:ctrlP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ctrlPr>
                      </m:dPr>
                      <m:e>
                        <m:m>
                          <m:mPr>
                            <m:mcs>
                              <m:mc>
                                <m:mcPr>
                                  <m:count m:val="1"/>
                                  <m:mcJc m:val="center"/>
                                </m:mcPr>
                              </m:mc>
                            </m:mcs>
                            <m:ctrlP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ctrlPr>
                          </m:mPr>
                          <m:mr>
                            <m:e>
                              <m:r>
                                <a:rPr lang="en-US" altLang="ja-JP" sz="2400">
                                  <a:latin typeface="Cambria Math" panose="02040503050406030204" pitchFamily="18" charset="0"/>
                                  <a:ea typeface="メイリオ" panose="020B0604030504040204" pitchFamily="50" charset="-128"/>
                                  <a:cs typeface="メイリオ" panose="020B0604030504040204" pitchFamily="50" charset="-128"/>
                                </a:rPr>
                                <m:t>−</m:t>
                              </m:r>
                              <m:f>
                                <m:fPr>
                                  <m:ctrlP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ctrlPr>
                                </m:fPr>
                                <m:num>
                                  <m:rad>
                                    <m:radPr>
                                      <m:degHide m:val="on"/>
                                      <m:ctrlPr>
                                        <a:rPr lang="en-US" altLang="ja-JP" sz="2400" i="1">
                                          <a:latin typeface="Cambria Math" panose="02040503050406030204" pitchFamily="18" charset="0"/>
                                          <a:ea typeface="メイリオ" panose="020B0604030504040204" pitchFamily="50" charset="-128"/>
                                          <a:cs typeface="メイリオ" panose="020B0604030504040204" pitchFamily="50" charset="-128"/>
                                        </a:rPr>
                                      </m:ctrlPr>
                                    </m:radPr>
                                    <m:deg/>
                                    <m:e>
                                      <m:r>
                                        <a:rPr lang="en-US" altLang="ja-JP" sz="2400" i="1">
                                          <a:latin typeface="Cambria Math" panose="02040503050406030204" pitchFamily="18" charset="0"/>
                                          <a:ea typeface="メイリオ" panose="020B0604030504040204" pitchFamily="50" charset="-128"/>
                                          <a:cs typeface="メイリオ" panose="020B0604030504040204" pitchFamily="50" charset="-128"/>
                                        </a:rPr>
                                        <m:t>6</m:t>
                                      </m:r>
                                    </m:e>
                                  </m:rad>
                                </m:num>
                                <m:den>
                                  <m: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3</m:t>
                                  </m:r>
                                </m:den>
                              </m:f>
                            </m:e>
                          </m:mr>
                          <m:mr>
                            <m:e>
                              <m: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1</m:t>
                              </m:r>
                            </m:e>
                          </m:mr>
                        </m:m>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f>
                      <m:fPr>
                        <m:ctrlPr>
                          <a:rPr lang="en-US" altLang="ja-JP" sz="2400" i="1">
                            <a:latin typeface="Cambria Math" panose="02040503050406030204" pitchFamily="18" charset="0"/>
                            <a:ea typeface="メイリオ" panose="020B0604030504040204" pitchFamily="50" charset="-128"/>
                            <a:cs typeface="メイリオ" panose="020B0604030504040204" pitchFamily="50" charset="-128"/>
                          </a:rPr>
                        </m:ctrlPr>
                      </m:fPr>
                      <m:num>
                        <m:rad>
                          <m:radPr>
                            <m:degHide m:val="on"/>
                            <m:ctrlPr>
                              <a:rPr lang="en-US" altLang="ja-JP" sz="2400" i="1">
                                <a:latin typeface="Cambria Math" panose="02040503050406030204" pitchFamily="18" charset="0"/>
                                <a:ea typeface="メイリオ" panose="020B0604030504040204" pitchFamily="50" charset="-128"/>
                                <a:cs typeface="メイリオ" panose="020B0604030504040204" pitchFamily="50" charset="-128"/>
                              </a:rPr>
                            </m:ctrlPr>
                          </m:radPr>
                          <m:deg/>
                          <m:e>
                            <m:r>
                              <a:rPr lang="en-US" altLang="ja-JP" sz="2400" i="1">
                                <a:latin typeface="Cambria Math" panose="02040503050406030204" pitchFamily="18" charset="0"/>
                                <a:ea typeface="メイリオ" panose="020B0604030504040204" pitchFamily="50" charset="-128"/>
                                <a:cs typeface="メイリオ" panose="020B0604030504040204" pitchFamily="50" charset="-128"/>
                              </a:rPr>
                              <m:t>6</m:t>
                            </m:r>
                          </m:e>
                        </m:rad>
                        <m:r>
                          <a:rPr lang="en-US" altLang="ja-JP" sz="2400" i="1">
                            <a:latin typeface="Cambria Math" panose="02040503050406030204" pitchFamily="18" charset="0"/>
                            <a:ea typeface="メイリオ" panose="020B0604030504040204" pitchFamily="50" charset="-128"/>
                            <a:cs typeface="メイリオ" panose="020B0604030504040204" pitchFamily="50" charset="-128"/>
                          </a:rPr>
                          <m:t>+4</m:t>
                        </m:r>
                      </m:num>
                      <m:den>
                        <m:r>
                          <a:rPr lang="en-US" altLang="ja-JP" sz="2400" i="1">
                            <a:latin typeface="Cambria Math" panose="02040503050406030204" pitchFamily="18" charset="0"/>
                            <a:ea typeface="メイリオ" panose="020B0604030504040204" pitchFamily="50" charset="-128"/>
                            <a:cs typeface="メイリオ" panose="020B0604030504040204" pitchFamily="50" charset="-128"/>
                          </a:rPr>
                          <m:t>2</m:t>
                        </m:r>
                      </m:den>
                    </m:f>
                    <m:r>
                      <a:rPr lang="en-US" altLang="ja-JP" sz="2400">
                        <a:latin typeface="Cambria Math" panose="02040503050406030204" pitchFamily="18" charset="0"/>
                        <a:ea typeface="メイリオ" panose="020B0604030504040204" pitchFamily="50" charset="-128"/>
                        <a:cs typeface="メイリオ" panose="020B0604030504040204" pitchFamily="50" charset="-128"/>
                      </a:rPr>
                      <m:t>, </m:t>
                    </m:r>
                    <m:d>
                      <m:dPr>
                        <m:ctrlPr>
                          <a:rPr lang="en-US" altLang="ja-JP" sz="2400" i="1">
                            <a:latin typeface="Cambria Math" panose="02040503050406030204" pitchFamily="18" charset="0"/>
                            <a:ea typeface="メイリオ" panose="020B0604030504040204" pitchFamily="50" charset="-128"/>
                            <a:cs typeface="メイリオ" panose="020B0604030504040204" pitchFamily="50" charset="-128"/>
                          </a:rPr>
                        </m:ctrlPr>
                      </m:dPr>
                      <m:e>
                        <m:m>
                          <m:mPr>
                            <m:mcs>
                              <m:mc>
                                <m:mcPr>
                                  <m:count m:val="1"/>
                                  <m:mcJc m:val="center"/>
                                </m:mcPr>
                              </m:mc>
                            </m:mcs>
                            <m:ctrlPr>
                              <a:rPr lang="en-US" altLang="ja-JP" sz="2400" i="1">
                                <a:latin typeface="Cambria Math" panose="02040503050406030204" pitchFamily="18" charset="0"/>
                                <a:ea typeface="メイリオ" panose="020B0604030504040204" pitchFamily="50" charset="-128"/>
                                <a:cs typeface="メイリオ" panose="020B0604030504040204" pitchFamily="50" charset="-128"/>
                              </a:rPr>
                            </m:ctrlPr>
                          </m:mPr>
                          <m:mr>
                            <m:e>
                              <m:f>
                                <m:fPr>
                                  <m:ctrlPr>
                                    <a:rPr lang="en-US" altLang="ja-JP" sz="2400" i="1">
                                      <a:latin typeface="Cambria Math" panose="02040503050406030204" pitchFamily="18" charset="0"/>
                                      <a:ea typeface="メイリオ" panose="020B0604030504040204" pitchFamily="50" charset="-128"/>
                                      <a:cs typeface="メイリオ" panose="020B0604030504040204" pitchFamily="50" charset="-128"/>
                                    </a:rPr>
                                  </m:ctrlPr>
                                </m:fPr>
                                <m:num>
                                  <m:rad>
                                    <m:radPr>
                                      <m:degHide m:val="on"/>
                                      <m:ctrlPr>
                                        <a:rPr lang="en-US" altLang="ja-JP" sz="2400" i="1">
                                          <a:latin typeface="Cambria Math" panose="02040503050406030204" pitchFamily="18" charset="0"/>
                                          <a:ea typeface="メイリオ" panose="020B0604030504040204" pitchFamily="50" charset="-128"/>
                                          <a:cs typeface="メイリオ" panose="020B0604030504040204" pitchFamily="50" charset="-128"/>
                                        </a:rPr>
                                      </m:ctrlPr>
                                    </m:radPr>
                                    <m:deg/>
                                    <m:e>
                                      <m:r>
                                        <a:rPr lang="en-US" altLang="ja-JP" sz="2400" i="1">
                                          <a:latin typeface="Cambria Math" panose="02040503050406030204" pitchFamily="18" charset="0"/>
                                          <a:ea typeface="メイリオ" panose="020B0604030504040204" pitchFamily="50" charset="-128"/>
                                          <a:cs typeface="メイリオ" panose="020B0604030504040204" pitchFamily="50" charset="-128"/>
                                        </a:rPr>
                                        <m:t>6</m:t>
                                      </m:r>
                                    </m:e>
                                  </m:rad>
                                </m:num>
                                <m:den>
                                  <m:r>
                                    <a:rPr lang="en-US" altLang="ja-JP" sz="2400" i="1">
                                      <a:latin typeface="Cambria Math" panose="02040503050406030204" pitchFamily="18" charset="0"/>
                                      <a:ea typeface="メイリオ" panose="020B0604030504040204" pitchFamily="50" charset="-128"/>
                                      <a:cs typeface="メイリオ" panose="020B0604030504040204" pitchFamily="50" charset="-128"/>
                                    </a:rPr>
                                    <m:t>3</m:t>
                                  </m:r>
                                </m:den>
                              </m:f>
                            </m:e>
                          </m:mr>
                          <m:mr>
                            <m:e>
                              <m:r>
                                <a:rPr lang="en-US" altLang="ja-JP" sz="2400" i="1">
                                  <a:latin typeface="Cambria Math" panose="02040503050406030204" pitchFamily="18" charset="0"/>
                                  <a:ea typeface="メイリオ" panose="020B0604030504040204" pitchFamily="50" charset="-128"/>
                                  <a:cs typeface="メイリオ" panose="020B0604030504040204" pitchFamily="50" charset="-128"/>
                                </a:rPr>
                                <m:t>1</m:t>
                              </m:r>
                            </m:e>
                          </m:mr>
                        </m:m>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8402819" y="1279750"/>
                <a:ext cx="3885679" cy="2364750"/>
              </a:xfrm>
              <a:prstGeom prst="rect">
                <a:avLst/>
              </a:prstGeom>
              <a:blipFill rotWithShape="0">
                <a:blip r:embed="rId2"/>
                <a:stretch>
                  <a:fillRect l="-2351"/>
                </a:stretch>
              </a:blipFill>
            </p:spPr>
            <p:txBody>
              <a:bodyPr/>
              <a:lstStyle/>
              <a:p>
                <a:r>
                  <a:rPr lang="ja-JP" altLang="en-US">
                    <a:noFill/>
                  </a:rPr>
                  <a:t> </a:t>
                </a:r>
              </a:p>
            </p:txBody>
          </p:sp>
        </mc:Fallback>
      </mc:AlternateContent>
      <p:sp>
        <p:nvSpPr>
          <p:cNvPr id="13" name="正方形/長方形 12"/>
          <p:cNvSpPr/>
          <p:nvPr/>
        </p:nvSpPr>
        <p:spPr>
          <a:xfrm>
            <a:off x="1823134" y="4925618"/>
            <a:ext cx="1569660"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変換元の各点</a:t>
            </a:r>
            <a:endParaRPr lang="ja-JP" altLang="en-US" dirty="0"/>
          </a:p>
        </p:txBody>
      </p:sp>
      <p:sp>
        <p:nvSpPr>
          <p:cNvPr id="14" name="正方形/長方形 13"/>
          <p:cNvSpPr/>
          <p:nvPr/>
        </p:nvSpPr>
        <p:spPr>
          <a:xfrm>
            <a:off x="5501250" y="4925618"/>
            <a:ext cx="180049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行列による変換</a:t>
            </a:r>
            <a:endParaRPr lang="ja-JP" altLang="en-US" dirty="0"/>
          </a:p>
        </p:txBody>
      </p:sp>
      <p:sp>
        <p:nvSpPr>
          <p:cNvPr id="15" name="正方形/長方形 14"/>
          <p:cNvSpPr/>
          <p:nvPr/>
        </p:nvSpPr>
        <p:spPr>
          <a:xfrm>
            <a:off x="8788440" y="3895950"/>
            <a:ext cx="3185487" cy="646331"/>
          </a:xfrm>
          <a:prstGeom prst="rect">
            <a:avLst/>
          </a:prstGeom>
        </p:spPr>
        <p:txBody>
          <a:bodyPr wrap="none">
            <a:spAutoFit/>
          </a:bodyPr>
          <a:lstStyle/>
          <a:p>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赤線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青線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は固有ベクトル</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黒線は変換による移動を示す</a:t>
            </a:r>
          </a:p>
        </p:txBody>
      </p:sp>
      <p:sp>
        <p:nvSpPr>
          <p:cNvPr id="17" name="正方形/長方形 16"/>
          <p:cNvSpPr/>
          <p:nvPr/>
        </p:nvSpPr>
        <p:spPr>
          <a:xfrm>
            <a:off x="1168440" y="5470750"/>
            <a:ext cx="9725739" cy="1200329"/>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円周上の点群を変換すると楕円上に乗る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楕円の主軸と固有ベクトルは一致しない（一致するのは特殊な場合）</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固有ベクトル上の点は，変換後も固有ベクトル上に乗る</a:t>
            </a:r>
            <a:endPar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373380" y="932764"/>
            <a:ext cx="7962899" cy="3993248"/>
          </a:xfrm>
          <a:prstGeom prst="rect">
            <a:avLst/>
          </a:prstGeom>
        </p:spPr>
      </p:pic>
    </p:spTree>
    <p:extLst>
      <p:ext uri="{BB962C8B-B14F-4D97-AF65-F5344CB8AC3E}">
        <p14:creationId xmlns:p14="http://schemas.microsoft.com/office/powerpoint/2010/main" val="1238754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0"/>
            <a:ext cx="11473211" cy="733270"/>
          </a:xfrm>
        </p:spPr>
        <p:txBody>
          <a:bodyPr>
            <a:normAutofit/>
          </a:bodyPr>
          <a:lstStyle/>
          <a:p>
            <a:pPr algn="ctr"/>
            <a:r>
              <a:rPr lang="ja-JP" altLang="en-US" sz="3200" dirty="0"/>
              <a:t>行列による変換（固有値・固有ベクトル）の意味</a:t>
            </a:r>
          </a:p>
        </p:txBody>
      </p:sp>
      <p:sp>
        <p:nvSpPr>
          <p:cNvPr id="10" name="正方形/長方形 9"/>
          <p:cNvSpPr/>
          <p:nvPr/>
        </p:nvSpPr>
        <p:spPr>
          <a:xfrm>
            <a:off x="12696353" y="2655838"/>
            <a:ext cx="2672526" cy="1477328"/>
          </a:xfrm>
          <a:prstGeom prst="rect">
            <a:avLst/>
          </a:prstGeom>
        </p:spPr>
        <p:txBody>
          <a:bodyPr wrap="none">
            <a:spAutoFit/>
          </a:bodyPr>
          <a:lstStyle/>
          <a:p>
            <a:r>
              <a:rPr lang="pt-BR" altLang="ja-JP" dirty="0"/>
              <a:t> A = [[ 1.0, 2.0], [ 2.0, 1.0] ]</a:t>
            </a:r>
          </a:p>
          <a:p>
            <a:r>
              <a:rPr lang="en-US" altLang="ja-JP" dirty="0"/>
              <a:t>    x1 = -1</a:t>
            </a:r>
          </a:p>
          <a:p>
            <a:r>
              <a:rPr lang="en-US" altLang="ja-JP" dirty="0"/>
              <a:t>    v1 = [-1, 1]</a:t>
            </a:r>
          </a:p>
          <a:p>
            <a:r>
              <a:rPr lang="en-US" altLang="ja-JP" dirty="0"/>
              <a:t>    x2 = 3</a:t>
            </a:r>
          </a:p>
          <a:p>
            <a:r>
              <a:rPr lang="en-US" altLang="ja-JP" dirty="0"/>
              <a:t>    v2 = [ 1,1]</a:t>
            </a:r>
            <a:endParaRPr lang="ja-JP" altLang="en-US" dirty="0"/>
          </a:p>
        </p:txBody>
      </p:sp>
      <mc:AlternateContent xmlns:mc="http://schemas.openxmlformats.org/markup-compatibility/2006" xmlns:a14="http://schemas.microsoft.com/office/drawing/2010/main">
        <mc:Choice Requires="a14">
          <p:sp>
            <p:nvSpPr>
              <p:cNvPr id="12" name="正方形/長方形 11"/>
              <p:cNvSpPr/>
              <p:nvPr/>
            </p:nvSpPr>
            <p:spPr>
              <a:xfrm>
                <a:off x="8796519" y="1051150"/>
                <a:ext cx="3262432" cy="2115194"/>
              </a:xfrm>
              <a:prstGeom prst="rect">
                <a:avLst/>
              </a:prstGeom>
            </p:spPr>
            <p:txBody>
              <a:bodyPr wrap="none">
                <a:spAutoFit/>
              </a:bodyPr>
              <a:lstStyle/>
              <a:p>
                <a:pPr>
                  <a:spcBef>
                    <a:spcPts val="600"/>
                  </a:spcBef>
                </a:pPr>
                <a14:m>
                  <m:oMath xmlns:m="http://schemas.openxmlformats.org/officeDocument/2006/math">
                    <m:d>
                      <m:dPr>
                        <m:ctrlPr>
                          <a:rPr lang="en-US" altLang="ja-JP" sz="2400" b="1" i="1" smtClean="0">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m:rPr>
                                  <m:brk m:alnAt="7"/>
                                </m:rPr>
                                <a:rPr lang="en-US" altLang="ja-JP" sz="2400" b="0" i="1" smtClean="0">
                                  <a:latin typeface="Cambria Math" panose="02040503050406030204" pitchFamily="18" charset="0"/>
                                </a:rPr>
                                <m:t>1</m:t>
                              </m:r>
                            </m:e>
                            <m:e>
                              <m:r>
                                <a:rPr lang="en-US" altLang="ja-JP" sz="2400" i="1">
                                  <a:latin typeface="Cambria Math" panose="02040503050406030204" pitchFamily="18" charset="0"/>
                                </a:rPr>
                                <m:t>2</m:t>
                              </m:r>
                            </m:e>
                          </m:mr>
                          <m:mr>
                            <m:e>
                              <m:r>
                                <a:rPr lang="en-US" altLang="ja-JP" sz="2400" b="0" i="1" smtClean="0">
                                  <a:latin typeface="Cambria Math" panose="02040503050406030204" pitchFamily="18" charset="0"/>
                                </a:rPr>
                                <m:t>2</m:t>
                              </m:r>
                            </m:e>
                            <m:e>
                              <m:r>
                                <a:rPr lang="en-US" altLang="ja-JP" sz="2400" b="0" i="1" smtClean="0">
                                  <a:latin typeface="Cambria Math" panose="02040503050406030204" pitchFamily="18" charset="0"/>
                                </a:rPr>
                                <m:t>1</m:t>
                              </m:r>
                            </m:e>
                          </m:mr>
                        </m:m>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固有値・固有ベクトル</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400">
                        <a:latin typeface="Cambria Math" panose="02040503050406030204" pitchFamily="18" charset="0"/>
                        <a:ea typeface="メイリオ" panose="020B0604030504040204" pitchFamily="50" charset="-128"/>
                        <a:cs typeface="メイリオ" panose="020B0604030504040204" pitchFamily="50" charset="-128"/>
                      </a:rPr>
                      <m:t>−</m:t>
                    </m:r>
                    <m:r>
                      <a:rPr lang="en-US" altLang="ja-JP" sz="2400" b="0" i="0" smtClean="0">
                        <a:latin typeface="Cambria Math" panose="02040503050406030204" pitchFamily="18" charset="0"/>
                        <a:ea typeface="メイリオ" panose="020B0604030504040204" pitchFamily="50" charset="-128"/>
                        <a:cs typeface="メイリオ" panose="020B0604030504040204" pitchFamily="50" charset="-128"/>
                      </a:rPr>
                      <m:t>1, </m:t>
                    </m:r>
                    <m:d>
                      <m:dPr>
                        <m:ctrlP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ctrlPr>
                      </m:dPr>
                      <m:e>
                        <m:m>
                          <m:mPr>
                            <m:mcs>
                              <m:mc>
                                <m:mcPr>
                                  <m:count m:val="1"/>
                                  <m:mcJc m:val="center"/>
                                </m:mcPr>
                              </m:mc>
                            </m:mcs>
                            <m:ctrlP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ctrlPr>
                          </m:mPr>
                          <m:mr>
                            <m:e>
                              <m:r>
                                <m:rPr>
                                  <m:brk m:alnAt="7"/>
                                </m:rP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m:t>
                              </m:r>
                              <m: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1</m:t>
                              </m:r>
                            </m:e>
                          </m:mr>
                          <m:mr>
                            <m:e>
                              <m: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1</m:t>
                              </m:r>
                            </m:e>
                          </m:mr>
                        </m:m>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ea typeface="メイリオ" panose="020B0604030504040204" pitchFamily="50" charset="-128"/>
                    <a:cs typeface="メイリオ" panose="020B0604030504040204" pitchFamily="50" charset="-128"/>
                  </a:rPr>
                  <a:t>   </a:t>
                </a:r>
                <a14:m>
                  <m:oMath xmlns:m="http://schemas.openxmlformats.org/officeDocument/2006/math">
                    <m:r>
                      <a:rPr lang="en-US" altLang="ja-JP" sz="2400" b="0" i="0" smtClean="0">
                        <a:latin typeface="Cambria Math" panose="02040503050406030204" pitchFamily="18" charset="0"/>
                        <a:ea typeface="メイリオ" panose="020B0604030504040204" pitchFamily="50" charset="-128"/>
                        <a:cs typeface="メイリオ" panose="020B0604030504040204" pitchFamily="50" charset="-128"/>
                      </a:rPr>
                      <m:t>3</m:t>
                    </m:r>
                    <m:r>
                      <a:rPr lang="en-US" altLang="ja-JP" sz="2400">
                        <a:latin typeface="Cambria Math" panose="02040503050406030204" pitchFamily="18" charset="0"/>
                        <a:ea typeface="メイリオ" panose="020B0604030504040204" pitchFamily="50" charset="-128"/>
                        <a:cs typeface="メイリオ" panose="020B0604030504040204" pitchFamily="50" charset="-128"/>
                      </a:rPr>
                      <m:t>, </m:t>
                    </m:r>
                    <m:d>
                      <m:dPr>
                        <m:ctrlPr>
                          <a:rPr lang="en-US" altLang="ja-JP" sz="2400" i="1">
                            <a:latin typeface="Cambria Math" panose="02040503050406030204" pitchFamily="18" charset="0"/>
                            <a:ea typeface="メイリオ" panose="020B0604030504040204" pitchFamily="50" charset="-128"/>
                            <a:cs typeface="メイリオ" panose="020B0604030504040204" pitchFamily="50" charset="-128"/>
                          </a:rPr>
                        </m:ctrlPr>
                      </m:dPr>
                      <m:e>
                        <m:m>
                          <m:mPr>
                            <m:mcs>
                              <m:mc>
                                <m:mcPr>
                                  <m:count m:val="1"/>
                                  <m:mcJc m:val="center"/>
                                </m:mcPr>
                              </m:mc>
                            </m:mcs>
                            <m:ctrlPr>
                              <a:rPr lang="en-US" altLang="ja-JP" sz="2400" i="1">
                                <a:latin typeface="Cambria Math" panose="02040503050406030204" pitchFamily="18" charset="0"/>
                                <a:ea typeface="メイリオ" panose="020B0604030504040204" pitchFamily="50" charset="-128"/>
                                <a:cs typeface="メイリオ" panose="020B0604030504040204" pitchFamily="50" charset="-128"/>
                              </a:rPr>
                            </m:ctrlPr>
                          </m:mPr>
                          <m:mr>
                            <m:e>
                              <m: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1</m:t>
                              </m:r>
                            </m:e>
                          </m:mr>
                          <m:mr>
                            <m:e>
                              <m:r>
                                <a:rPr lang="en-US" altLang="ja-JP" sz="2400" i="1">
                                  <a:latin typeface="Cambria Math" panose="02040503050406030204" pitchFamily="18" charset="0"/>
                                  <a:ea typeface="メイリオ" panose="020B0604030504040204" pitchFamily="50" charset="-128"/>
                                  <a:cs typeface="メイリオ" panose="020B0604030504040204" pitchFamily="50" charset="-128"/>
                                </a:rPr>
                                <m:t>1</m:t>
                              </m:r>
                            </m:e>
                          </m:mr>
                        </m:m>
                      </m:e>
                    </m:d>
                  </m:oMath>
                </a14:m>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8796519" y="1051150"/>
                <a:ext cx="3262432" cy="2115194"/>
              </a:xfrm>
              <a:prstGeom prst="rect">
                <a:avLst/>
              </a:prstGeom>
              <a:blipFill rotWithShape="0">
                <a:blip r:embed="rId4"/>
                <a:stretch>
                  <a:fillRect l="-2991" r="-1869"/>
                </a:stretch>
              </a:blipFill>
            </p:spPr>
            <p:txBody>
              <a:bodyPr/>
              <a:lstStyle/>
              <a:p>
                <a:r>
                  <a:rPr lang="ja-JP" altLang="en-US">
                    <a:noFill/>
                  </a:rPr>
                  <a:t> </a:t>
                </a:r>
              </a:p>
            </p:txBody>
          </p:sp>
        </mc:Fallback>
      </mc:AlternateContent>
      <p:sp>
        <p:nvSpPr>
          <p:cNvPr id="13" name="正方形/長方形 12"/>
          <p:cNvSpPr/>
          <p:nvPr/>
        </p:nvSpPr>
        <p:spPr>
          <a:xfrm>
            <a:off x="1579294" y="4658918"/>
            <a:ext cx="1569660"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変換元の各点</a:t>
            </a:r>
            <a:endParaRPr lang="ja-JP" altLang="en-US" dirty="0"/>
          </a:p>
        </p:txBody>
      </p:sp>
      <p:sp>
        <p:nvSpPr>
          <p:cNvPr id="14" name="正方形/長方形 13"/>
          <p:cNvSpPr/>
          <p:nvPr/>
        </p:nvSpPr>
        <p:spPr>
          <a:xfrm>
            <a:off x="5792462" y="4658918"/>
            <a:ext cx="180049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行列による変換</a:t>
            </a:r>
            <a:endParaRPr lang="ja-JP" altLang="en-US" dirty="0"/>
          </a:p>
        </p:txBody>
      </p:sp>
      <p:sp>
        <p:nvSpPr>
          <p:cNvPr id="15" name="正方形/長方形 14"/>
          <p:cNvSpPr/>
          <p:nvPr/>
        </p:nvSpPr>
        <p:spPr>
          <a:xfrm>
            <a:off x="8788440" y="3629250"/>
            <a:ext cx="3185487" cy="646331"/>
          </a:xfrm>
          <a:prstGeom prst="rect">
            <a:avLst/>
          </a:prstGeom>
        </p:spPr>
        <p:txBody>
          <a:bodyPr wrap="none">
            <a:spAutoFit/>
          </a:bodyPr>
          <a:lstStyle/>
          <a:p>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赤線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青線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は固有ベクトル</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黒線は変換による移動を示す</a:t>
            </a:r>
          </a:p>
        </p:txBody>
      </p:sp>
      <p:sp>
        <p:nvSpPr>
          <p:cNvPr id="17" name="正方形/長方形 16"/>
          <p:cNvSpPr/>
          <p:nvPr/>
        </p:nvSpPr>
        <p:spPr>
          <a:xfrm>
            <a:off x="1168440" y="5153250"/>
            <a:ext cx="9417963" cy="1508105"/>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固有ベクトル上の点は，変換後も固有ベクトル上に乗る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対称行列の固有ベクトルは互いに直行する</a:t>
            </a:r>
            <a:endPar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対称行列</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による変換では，</a:t>
            </a:r>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楕円の主軸と固有ベクトルが一致</a:t>
            </a:r>
            <a:endPar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この例では固有値が負なので固有ベクトルに対して鏡面変換が起こっている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509759603"/>
              </p:ext>
            </p:extLst>
          </p:nvPr>
        </p:nvGraphicFramePr>
        <p:xfrm>
          <a:off x="325297" y="747672"/>
          <a:ext cx="8216723" cy="3848746"/>
        </p:xfrm>
        <a:graphic>
          <a:graphicData uri="http://schemas.openxmlformats.org/presentationml/2006/ole">
            <mc:AlternateContent xmlns:mc="http://schemas.openxmlformats.org/markup-compatibility/2006">
              <mc:Choice xmlns:v="urn:schemas-microsoft-com:vml" Requires="v">
                <p:oleObj spid="_x0000_s1026" name="ビットマップ イメージ" r:id="rId5" imgW="10296360" imgH="5638680" progId="Paint.Picture">
                  <p:embed/>
                </p:oleObj>
              </mc:Choice>
              <mc:Fallback>
                <p:oleObj name="ビットマップ イメージ" r:id="rId5" imgW="10296360" imgH="5638680" progId="Paint.Picture">
                  <p:embed/>
                  <p:pic>
                    <p:nvPicPr>
                      <p:cNvPr id="0" name=""/>
                      <p:cNvPicPr/>
                      <p:nvPr/>
                    </p:nvPicPr>
                    <p:blipFill>
                      <a:blip r:embed="rId6"/>
                      <a:stretch>
                        <a:fillRect/>
                      </a:stretch>
                    </p:blipFill>
                    <p:spPr>
                      <a:xfrm>
                        <a:off x="325297" y="747672"/>
                        <a:ext cx="8216723" cy="3848746"/>
                      </a:xfrm>
                      <a:prstGeom prst="rect">
                        <a:avLst/>
                      </a:prstGeom>
                    </p:spPr>
                  </p:pic>
                </p:oleObj>
              </mc:Fallback>
            </mc:AlternateContent>
          </a:graphicData>
        </a:graphic>
      </p:graphicFrame>
    </p:spTree>
    <p:extLst>
      <p:ext uri="{BB962C8B-B14F-4D97-AF65-F5344CB8AC3E}">
        <p14:creationId xmlns:p14="http://schemas.microsoft.com/office/powerpoint/2010/main" val="362584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0"/>
            <a:ext cx="11473211" cy="733270"/>
          </a:xfrm>
        </p:spPr>
        <p:txBody>
          <a:bodyPr>
            <a:normAutofit/>
          </a:bodyPr>
          <a:lstStyle/>
          <a:p>
            <a:pPr algn="ctr"/>
            <a:r>
              <a:rPr lang="ja-JP" altLang="en-US" sz="3200" dirty="0"/>
              <a:t>行列による変換（固有値・固有ベクトル）の意味</a:t>
            </a:r>
          </a:p>
        </p:txBody>
      </p:sp>
      <p:sp>
        <p:nvSpPr>
          <p:cNvPr id="10" name="正方形/長方形 9"/>
          <p:cNvSpPr/>
          <p:nvPr/>
        </p:nvSpPr>
        <p:spPr>
          <a:xfrm>
            <a:off x="12696353" y="2655838"/>
            <a:ext cx="2672526" cy="1477328"/>
          </a:xfrm>
          <a:prstGeom prst="rect">
            <a:avLst/>
          </a:prstGeom>
        </p:spPr>
        <p:txBody>
          <a:bodyPr wrap="none">
            <a:spAutoFit/>
          </a:bodyPr>
          <a:lstStyle/>
          <a:p>
            <a:r>
              <a:rPr lang="pt-BR" altLang="ja-JP" dirty="0"/>
              <a:t> A = [[ 1.0, 2.0], [ 2.0, 1.0] ]</a:t>
            </a:r>
          </a:p>
          <a:p>
            <a:r>
              <a:rPr lang="en-US" altLang="ja-JP" dirty="0"/>
              <a:t>    x1 = -1</a:t>
            </a:r>
          </a:p>
          <a:p>
            <a:r>
              <a:rPr lang="en-US" altLang="ja-JP" dirty="0"/>
              <a:t>    v1 = [-1, 1]</a:t>
            </a:r>
          </a:p>
          <a:p>
            <a:r>
              <a:rPr lang="en-US" altLang="ja-JP" dirty="0"/>
              <a:t>    x2 = 3</a:t>
            </a:r>
          </a:p>
          <a:p>
            <a:r>
              <a:rPr lang="en-US" altLang="ja-JP" dirty="0"/>
              <a:t>    v2 = [ 1,1]</a:t>
            </a:r>
            <a:endParaRPr lang="ja-JP" altLang="en-US" dirty="0"/>
          </a:p>
        </p:txBody>
      </p:sp>
      <mc:AlternateContent xmlns:mc="http://schemas.openxmlformats.org/markup-compatibility/2006" xmlns:a14="http://schemas.microsoft.com/office/drawing/2010/main">
        <mc:Choice Requires="a14">
          <p:sp>
            <p:nvSpPr>
              <p:cNvPr id="12" name="正方形/長方形 11"/>
              <p:cNvSpPr/>
              <p:nvPr/>
            </p:nvSpPr>
            <p:spPr>
              <a:xfrm>
                <a:off x="8796519" y="1051150"/>
                <a:ext cx="3262432" cy="2115194"/>
              </a:xfrm>
              <a:prstGeom prst="rect">
                <a:avLst/>
              </a:prstGeom>
            </p:spPr>
            <p:txBody>
              <a:bodyPr wrap="none">
                <a:spAutoFit/>
              </a:bodyPr>
              <a:lstStyle/>
              <a:p>
                <a:pPr>
                  <a:spcBef>
                    <a:spcPts val="600"/>
                  </a:spcBef>
                </a:pPr>
                <a14:m>
                  <m:oMath xmlns:m="http://schemas.openxmlformats.org/officeDocument/2006/math">
                    <m:d>
                      <m:dPr>
                        <m:ctrlPr>
                          <a:rPr lang="en-US" altLang="ja-JP" sz="2400" b="1" i="1" smtClean="0">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m:rPr>
                                  <m:brk m:alnAt="7"/>
                                </m:rPr>
                                <a:rPr lang="en-US" altLang="ja-JP" sz="2400" b="0" i="1" smtClean="0">
                                  <a:latin typeface="Cambria Math" panose="02040503050406030204" pitchFamily="18" charset="0"/>
                                </a:rPr>
                                <m:t>1</m:t>
                              </m:r>
                            </m:e>
                            <m:e>
                              <m:r>
                                <a:rPr lang="en-US" altLang="ja-JP" sz="2400" b="0" i="1" smtClean="0">
                                  <a:latin typeface="Cambria Math" panose="02040503050406030204" pitchFamily="18" charset="0"/>
                                </a:rPr>
                                <m:t>1</m:t>
                              </m:r>
                            </m:e>
                          </m:mr>
                          <m:mr>
                            <m:e>
                              <m:r>
                                <a:rPr lang="en-US" altLang="ja-JP" sz="2400" b="0" i="1" smtClean="0">
                                  <a:latin typeface="Cambria Math" panose="02040503050406030204" pitchFamily="18" charset="0"/>
                                </a:rPr>
                                <m:t>0</m:t>
                              </m:r>
                            </m:e>
                            <m:e>
                              <m:r>
                                <a:rPr lang="en-US" altLang="ja-JP" sz="2400" b="0" i="1" smtClean="0">
                                  <a:latin typeface="Cambria Math" panose="02040503050406030204" pitchFamily="18" charset="0"/>
                                </a:rPr>
                                <m:t>1</m:t>
                              </m:r>
                            </m:e>
                          </m:mr>
                        </m:m>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固有値・固有ベクトル</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400" b="0" i="0" smtClean="0">
                        <a:latin typeface="Cambria Math" panose="02040503050406030204" pitchFamily="18" charset="0"/>
                        <a:ea typeface="メイリオ" panose="020B0604030504040204" pitchFamily="50" charset="-128"/>
                        <a:cs typeface="メイリオ" panose="020B0604030504040204" pitchFamily="50" charset="-128"/>
                      </a:rPr>
                      <m:t>1, </m:t>
                    </m:r>
                    <m:d>
                      <m:dPr>
                        <m:ctrlP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ctrlPr>
                      </m:dPr>
                      <m:e>
                        <m:m>
                          <m:mPr>
                            <m:mcs>
                              <m:mc>
                                <m:mcPr>
                                  <m:count m:val="1"/>
                                  <m:mcJc m:val="center"/>
                                </m:mcPr>
                              </m:mc>
                            </m:mcs>
                            <m:ctrlP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ctrlPr>
                          </m:mPr>
                          <m:mr>
                            <m:e>
                              <m: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1</m:t>
                              </m:r>
                            </m:e>
                          </m:mr>
                          <m:mr>
                            <m:e>
                              <m:r>
                                <a:rPr lang="en-US" altLang="ja-JP" sz="2400" b="0" i="1" smtClean="0">
                                  <a:latin typeface="Cambria Math" panose="02040503050406030204" pitchFamily="18" charset="0"/>
                                  <a:ea typeface="メイリオ" panose="020B0604030504040204" pitchFamily="50" charset="-128"/>
                                  <a:cs typeface="メイリオ" panose="020B0604030504040204" pitchFamily="50" charset="-128"/>
                                </a:rPr>
                                <m:t>0</m:t>
                              </m:r>
                            </m:e>
                          </m:mr>
                        </m:m>
                      </m:e>
                    </m:d>
                  </m:oMath>
                </a14:m>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8796519" y="1051150"/>
                <a:ext cx="3262432" cy="2115194"/>
              </a:xfrm>
              <a:prstGeom prst="rect">
                <a:avLst/>
              </a:prstGeom>
              <a:blipFill>
                <a:blip r:embed="rId3"/>
                <a:stretch>
                  <a:fillRect l="-2991" r="-1869"/>
                </a:stretch>
              </a:blipFill>
            </p:spPr>
            <p:txBody>
              <a:bodyPr/>
              <a:lstStyle/>
              <a:p>
                <a:r>
                  <a:rPr lang="ja-JP" altLang="en-US">
                    <a:noFill/>
                  </a:rPr>
                  <a:t> </a:t>
                </a:r>
              </a:p>
            </p:txBody>
          </p:sp>
        </mc:Fallback>
      </mc:AlternateContent>
      <p:sp>
        <p:nvSpPr>
          <p:cNvPr id="13" name="正方形/長方形 12"/>
          <p:cNvSpPr/>
          <p:nvPr/>
        </p:nvSpPr>
        <p:spPr>
          <a:xfrm>
            <a:off x="1579294" y="4658918"/>
            <a:ext cx="1569660"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変換元の各点</a:t>
            </a:r>
            <a:endParaRPr lang="ja-JP" altLang="en-US" dirty="0"/>
          </a:p>
        </p:txBody>
      </p:sp>
      <p:sp>
        <p:nvSpPr>
          <p:cNvPr id="14" name="正方形/長方形 13"/>
          <p:cNvSpPr/>
          <p:nvPr/>
        </p:nvSpPr>
        <p:spPr>
          <a:xfrm>
            <a:off x="5792462" y="4658918"/>
            <a:ext cx="180049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行列による変換</a:t>
            </a:r>
            <a:endParaRPr lang="ja-JP" altLang="en-US" dirty="0"/>
          </a:p>
        </p:txBody>
      </p:sp>
      <p:sp>
        <p:nvSpPr>
          <p:cNvPr id="15" name="正方形/長方形 14"/>
          <p:cNvSpPr/>
          <p:nvPr/>
        </p:nvSpPr>
        <p:spPr>
          <a:xfrm>
            <a:off x="8788440" y="3629250"/>
            <a:ext cx="3185487" cy="646331"/>
          </a:xfrm>
          <a:prstGeom prst="rect">
            <a:avLst/>
          </a:prstGeom>
        </p:spPr>
        <p:txBody>
          <a:bodyPr wrap="none">
            <a:spAutoFit/>
          </a:bodyPr>
          <a:lstStyle/>
          <a:p>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赤線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青線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は固有ベクトル</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黒線は変換による移動を示す</a:t>
            </a:r>
          </a:p>
        </p:txBody>
      </p:sp>
      <p:sp>
        <p:nvSpPr>
          <p:cNvPr id="17" name="正方形/長方形 16"/>
          <p:cNvSpPr/>
          <p:nvPr/>
        </p:nvSpPr>
        <p:spPr>
          <a:xfrm>
            <a:off x="1168440" y="5153250"/>
            <a:ext cx="8186857" cy="1200329"/>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固有方程式が重解となり固有値が一つしか存在しない場合</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軸方向のせん断行列（後述）</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円は楕円に変換される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rotWithShape="1">
          <a:blip r:embed="rId4"/>
          <a:srcRect l="7206" t="12797" r="7972" b="10448"/>
          <a:stretch/>
        </p:blipFill>
        <p:spPr>
          <a:xfrm>
            <a:off x="231648" y="605166"/>
            <a:ext cx="8564871" cy="4181856"/>
          </a:xfrm>
          <a:prstGeom prst="rect">
            <a:avLst/>
          </a:prstGeom>
        </p:spPr>
      </p:pic>
    </p:spTree>
    <p:extLst>
      <p:ext uri="{BB962C8B-B14F-4D97-AF65-F5344CB8AC3E}">
        <p14:creationId xmlns:p14="http://schemas.microsoft.com/office/powerpoint/2010/main" val="2434580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まとめ</a:t>
            </a:r>
            <a:r>
              <a:rPr lang="ja-JP" altLang="en-US" sz="3600" dirty="0"/>
              <a:t> </a:t>
            </a:r>
            <a:r>
              <a:rPr lang="en-US" altLang="ja-JP" sz="3600" dirty="0"/>
              <a:t>: </a:t>
            </a:r>
            <a:r>
              <a:rPr lang="ja-JP" altLang="en-US" sz="3600" dirty="0"/>
              <a:t>ベクトルと行列の復習</a:t>
            </a:r>
            <a:endParaRPr kumimoji="1" lang="ja-JP" altLang="en-US" sz="3600" dirty="0"/>
          </a:p>
        </p:txBody>
      </p:sp>
      <p:sp>
        <p:nvSpPr>
          <p:cNvPr id="3" name="コンテンツ プレースホルダー 2"/>
          <p:cNvSpPr>
            <a:spLocks noGrp="1"/>
          </p:cNvSpPr>
          <p:nvPr>
            <p:ph idx="1"/>
          </p:nvPr>
        </p:nvSpPr>
        <p:spPr/>
        <p:txBody>
          <a:bodyPr/>
          <a:lstStyle/>
          <a:p>
            <a:r>
              <a:rPr kumimoji="1" lang="ja-JP" altLang="en-US" dirty="0"/>
              <a:t>画像処理（と</a:t>
            </a:r>
            <a:r>
              <a:rPr kumimoji="1" lang="en-US" altLang="ja-JP" dirty="0"/>
              <a:t>CG</a:t>
            </a:r>
            <a:r>
              <a:rPr kumimoji="1" lang="ja-JP" altLang="en-US" dirty="0"/>
              <a:t>）に頻出する行列・ベクトル演算の基礎を復習した</a:t>
            </a:r>
            <a:endParaRPr kumimoji="1" lang="en-US" altLang="ja-JP" dirty="0"/>
          </a:p>
          <a:p>
            <a:pPr lvl="1"/>
            <a:r>
              <a:rPr lang="ja-JP" altLang="en-US" dirty="0"/>
              <a:t>行列とベクトルの積</a:t>
            </a:r>
            <a:endParaRPr lang="en-US" altLang="ja-JP" dirty="0"/>
          </a:p>
          <a:p>
            <a:pPr lvl="1"/>
            <a:r>
              <a:rPr lang="ja-JP" altLang="en-US" dirty="0"/>
              <a:t>内積・外積</a:t>
            </a:r>
            <a:endParaRPr lang="en-US" altLang="ja-JP" dirty="0"/>
          </a:p>
          <a:p>
            <a:pPr lvl="1"/>
            <a:r>
              <a:rPr lang="ja-JP" altLang="en-US" dirty="0"/>
              <a:t>逆行列</a:t>
            </a:r>
            <a:endParaRPr lang="en-US" altLang="ja-JP" dirty="0"/>
          </a:p>
          <a:p>
            <a:pPr lvl="1"/>
            <a:r>
              <a:rPr lang="ja-JP" altLang="en-US" dirty="0"/>
              <a:t>固有値・固有ベクトル</a:t>
            </a:r>
            <a:endParaRPr lang="en-US" altLang="ja-JP" dirty="0"/>
          </a:p>
          <a:p>
            <a:pPr lvl="1"/>
            <a:r>
              <a:rPr lang="ja-JP" altLang="en-US" dirty="0"/>
              <a:t>対角化</a:t>
            </a:r>
            <a:endParaRPr lang="en-US" altLang="ja-JP" dirty="0"/>
          </a:p>
          <a:p>
            <a:pPr marL="457200" lvl="1" indent="0">
              <a:buNone/>
            </a:pPr>
            <a:endParaRPr lang="en-US" altLang="ja-JP" dirty="0"/>
          </a:p>
          <a:p>
            <a:pPr marL="457200" lvl="1" indent="0">
              <a:buNone/>
            </a:pPr>
            <a:r>
              <a:rPr lang="ja-JP" altLang="en-US" dirty="0"/>
              <a:t>今日復習した内容は色々な分野で頻繁に出てくるので</a:t>
            </a:r>
            <a:r>
              <a:rPr lang="ja-JP" altLang="en-US" b="1" dirty="0">
                <a:solidFill>
                  <a:srgbClr val="FF0000"/>
                </a:solidFill>
              </a:rPr>
              <a:t>覚えて</a:t>
            </a:r>
            <a:r>
              <a:rPr lang="ja-JP" altLang="en-US" dirty="0"/>
              <a:t>ください</a:t>
            </a:r>
            <a:endParaRPr lang="en-US" altLang="ja-JP" dirty="0"/>
          </a:p>
        </p:txBody>
      </p:sp>
    </p:spTree>
    <p:extLst>
      <p:ext uri="{BB962C8B-B14F-4D97-AF65-F5344CB8AC3E}">
        <p14:creationId xmlns:p14="http://schemas.microsoft.com/office/powerpoint/2010/main" val="1177165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83483"/>
            <a:ext cx="11473211" cy="733270"/>
          </a:xfrm>
        </p:spPr>
        <p:txBody>
          <a:bodyPr/>
          <a:lstStyle/>
          <a:p>
            <a:pPr algn="ctr"/>
            <a:r>
              <a:rPr kumimoji="1" lang="ja-JP" altLang="en-US" dirty="0"/>
              <a:t>画像の線形変換</a:t>
            </a:r>
          </a:p>
        </p:txBody>
      </p:sp>
      <p:sp>
        <p:nvSpPr>
          <p:cNvPr id="3" name="コンテンツ プレースホルダー 2"/>
          <p:cNvSpPr>
            <a:spLocks noGrp="1"/>
          </p:cNvSpPr>
          <p:nvPr>
            <p:ph idx="1"/>
          </p:nvPr>
        </p:nvSpPr>
        <p:spPr>
          <a:xfrm>
            <a:off x="776346" y="5742272"/>
            <a:ext cx="10834915" cy="1115728"/>
          </a:xfrm>
        </p:spPr>
        <p:txBody>
          <a:bodyPr>
            <a:normAutofit/>
          </a:bodyPr>
          <a:lstStyle/>
          <a:p>
            <a:r>
              <a:rPr lang="en-US" altLang="ja-JP" sz="2400" dirty="0"/>
              <a:t>2x2</a:t>
            </a:r>
            <a:r>
              <a:rPr lang="ja-JP" altLang="en-US" sz="2400" dirty="0"/>
              <a:t>行列は２次元空間中の任意の点を移動させる作用を持つ</a:t>
            </a:r>
            <a:endParaRPr lang="en-US" altLang="ja-JP" sz="2400" dirty="0"/>
          </a:p>
          <a:p>
            <a:pPr marL="0" indent="0">
              <a:buNone/>
            </a:pPr>
            <a:r>
              <a:rPr lang="en-US" altLang="ja-JP" sz="2400" dirty="0"/>
              <a:t>  </a:t>
            </a:r>
            <a:r>
              <a:rPr lang="ja-JP" altLang="en-US" sz="2400" dirty="0"/>
              <a:t>　</a:t>
            </a:r>
            <a:r>
              <a:rPr lang="en-US" altLang="ja-JP" sz="2400" dirty="0">
                <a:sym typeface="Wingdings" panose="05000000000000000000" pitchFamily="2" charset="2"/>
              </a:rPr>
              <a:t> </a:t>
            </a:r>
            <a:r>
              <a:rPr lang="ja-JP" altLang="en-US" sz="2400" dirty="0">
                <a:sym typeface="Wingdings" panose="05000000000000000000" pitchFamily="2" charset="2"/>
              </a:rPr>
              <a:t>行列の積により画像の変形が表現できる</a:t>
            </a:r>
            <a:r>
              <a:rPr lang="ja-JP" altLang="en-US" sz="2400" dirty="0"/>
              <a:t>（線形変換）</a:t>
            </a:r>
            <a:endParaRPr lang="en-US" altLang="ja-JP" sz="2400" dirty="0"/>
          </a:p>
        </p:txBody>
      </p:sp>
      <p:sp>
        <p:nvSpPr>
          <p:cNvPr id="8" name="右矢印 7"/>
          <p:cNvSpPr/>
          <p:nvPr/>
        </p:nvSpPr>
        <p:spPr>
          <a:xfrm>
            <a:off x="5598719" y="2656114"/>
            <a:ext cx="1190171" cy="870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9603B34A-1072-4A9D-B7E6-6A9CD1A97FB6}"/>
              </a:ext>
            </a:extLst>
          </p:cNvPr>
          <p:cNvPicPr>
            <a:picLocks noChangeAspect="1"/>
          </p:cNvPicPr>
          <p:nvPr/>
        </p:nvPicPr>
        <p:blipFill rotWithShape="1">
          <a:blip r:embed="rId3">
            <a:extLst>
              <a:ext uri="{28A0092B-C50C-407E-A947-70E740481C1C}">
                <a14:useLocalDpi xmlns:a14="http://schemas.microsoft.com/office/drawing/2010/main" val="0"/>
              </a:ext>
            </a:extLst>
          </a:blip>
          <a:srcRect l="9327" r="24066"/>
          <a:stretch/>
        </p:blipFill>
        <p:spPr>
          <a:xfrm>
            <a:off x="1876300" y="1574182"/>
            <a:ext cx="2974768" cy="2977416"/>
          </a:xfrm>
          <a:prstGeom prst="rect">
            <a:avLst/>
          </a:prstGeom>
        </p:spPr>
      </p:pic>
      <p:pic>
        <p:nvPicPr>
          <p:cNvPr id="9" name="図 8">
            <a:extLst>
              <a:ext uri="{FF2B5EF4-FFF2-40B4-BE49-F238E27FC236}">
                <a16:creationId xmlns:a16="http://schemas.microsoft.com/office/drawing/2014/main" id="{9E33D6FA-D6B8-403A-AEA4-3A17FA42D34E}"/>
              </a:ext>
            </a:extLst>
          </p:cNvPr>
          <p:cNvPicPr>
            <a:picLocks noChangeAspect="1"/>
          </p:cNvPicPr>
          <p:nvPr/>
        </p:nvPicPr>
        <p:blipFill rotWithShape="1">
          <a:blip r:embed="rId3">
            <a:extLst>
              <a:ext uri="{28A0092B-C50C-407E-A947-70E740481C1C}">
                <a14:useLocalDpi xmlns:a14="http://schemas.microsoft.com/office/drawing/2010/main" val="0"/>
              </a:ext>
            </a:extLst>
          </a:blip>
          <a:srcRect l="9327" r="24066"/>
          <a:stretch/>
        </p:blipFill>
        <p:spPr>
          <a:xfrm rot="20580498">
            <a:off x="7231108" y="1479264"/>
            <a:ext cx="3720014" cy="2337103"/>
          </a:xfrm>
          <a:prstGeom prst="rect">
            <a:avLst/>
          </a:prstGeom>
        </p:spPr>
      </p:pic>
    </p:spTree>
    <p:extLst>
      <p:ext uri="{BB962C8B-B14F-4D97-AF65-F5344CB8AC3E}">
        <p14:creationId xmlns:p14="http://schemas.microsoft.com/office/powerpoint/2010/main" val="37069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6868874D-79D5-4C6E-8BBF-781424C69E3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7583917" y="4635509"/>
            <a:ext cx="937954" cy="1827638"/>
          </a:xfrm>
          <a:prstGeom prst="rect">
            <a:avLst/>
          </a:prstGeom>
        </p:spPr>
      </p:pic>
      <p:pic>
        <p:nvPicPr>
          <p:cNvPr id="31" name="図 30">
            <a:extLst>
              <a:ext uri="{FF2B5EF4-FFF2-40B4-BE49-F238E27FC236}">
                <a16:creationId xmlns:a16="http://schemas.microsoft.com/office/drawing/2014/main" id="{7770FF07-EEAF-433A-B02C-476E60CA1FC2}"/>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1784443" y="4998283"/>
            <a:ext cx="1463560" cy="1464863"/>
          </a:xfrm>
          <a:prstGeom prst="rect">
            <a:avLst/>
          </a:prstGeom>
        </p:spPr>
      </p:pic>
      <p:sp>
        <p:nvSpPr>
          <p:cNvPr id="2" name="タイトル 1"/>
          <p:cNvSpPr>
            <a:spLocks noGrp="1"/>
          </p:cNvSpPr>
          <p:nvPr>
            <p:ph type="title"/>
          </p:nvPr>
        </p:nvSpPr>
        <p:spPr>
          <a:xfrm>
            <a:off x="552412" y="283483"/>
            <a:ext cx="11473211" cy="733270"/>
          </a:xfrm>
        </p:spPr>
        <p:txBody>
          <a:bodyPr/>
          <a:lstStyle/>
          <a:p>
            <a:pPr algn="ctr"/>
            <a:r>
              <a:rPr kumimoji="1" lang="ja-JP" altLang="en-US" dirty="0"/>
              <a:t>線形変換</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52412" y="1045029"/>
                <a:ext cx="11473211" cy="3322566"/>
              </a:xfrm>
            </p:spPr>
            <p:txBody>
              <a:bodyPr>
                <a:normAutofit/>
              </a:bodyPr>
              <a:lstStyle/>
              <a:p>
                <a:pPr>
                  <a:lnSpc>
                    <a:spcPct val="100000"/>
                  </a:lnSpc>
                  <a:spcBef>
                    <a:spcPts val="0"/>
                  </a:spcBef>
                </a:pPr>
                <a:r>
                  <a:rPr kumimoji="1" lang="ja-JP" altLang="en-US" sz="2400" dirty="0"/>
                  <a:t>画像は</a:t>
                </a:r>
                <a:r>
                  <a:rPr kumimoji="1" lang="en-US" altLang="ja-JP" sz="2400" dirty="0"/>
                  <a:t>2</a:t>
                </a:r>
                <a:r>
                  <a:rPr kumimoji="1" lang="ja-JP" altLang="en-US" sz="2400" dirty="0"/>
                  <a:t>次元座標系に配置されているとする</a:t>
                </a:r>
                <a:endParaRPr kumimoji="1" lang="en-US" altLang="ja-JP" sz="2400" dirty="0"/>
              </a:p>
              <a:p>
                <a:pPr lvl="1">
                  <a:lnSpc>
                    <a:spcPct val="100000"/>
                  </a:lnSpc>
                  <a:spcBef>
                    <a:spcPts val="0"/>
                  </a:spcBef>
                </a:pPr>
                <a:r>
                  <a:rPr lang="ja-JP" altLang="en-US" sz="2000" dirty="0"/>
                  <a:t>教科書に合わせて左下を原点とする</a:t>
                </a:r>
                <a:endParaRPr lang="en-US" altLang="ja-JP" sz="2000" dirty="0"/>
              </a:p>
              <a:p>
                <a:pPr lvl="1">
                  <a:lnSpc>
                    <a:spcPct val="100000"/>
                  </a:lnSpc>
                  <a:spcBef>
                    <a:spcPts val="0"/>
                  </a:spcBef>
                </a:pPr>
                <a:r>
                  <a:rPr kumimoji="1" lang="ja-JP" altLang="en-US" sz="2000" dirty="0"/>
                  <a:t>環境</a:t>
                </a:r>
                <a:r>
                  <a:rPr kumimoji="1" lang="en-US" altLang="ja-JP" sz="2000" dirty="0"/>
                  <a:t>(Windows</a:t>
                </a:r>
                <a:r>
                  <a:rPr kumimoji="1" lang="ja-JP" altLang="en-US" sz="2000" dirty="0"/>
                  <a:t>とか</a:t>
                </a:r>
                <a:r>
                  <a:rPr kumimoji="1" lang="en-US" altLang="ja-JP" sz="2000" dirty="0"/>
                  <a:t>)</a:t>
                </a:r>
                <a:r>
                  <a:rPr kumimoji="1" lang="ja-JP" altLang="en-US" sz="2000" dirty="0"/>
                  <a:t>によっては左上が原点のことも多い</a:t>
                </a:r>
                <a:endParaRPr kumimoji="1" lang="en-US" altLang="ja-JP" sz="2000" dirty="0"/>
              </a:p>
              <a:p>
                <a:pPr>
                  <a:lnSpc>
                    <a:spcPct val="100000"/>
                  </a:lnSpc>
                  <a:spcBef>
                    <a:spcPts val="1200"/>
                  </a:spcBef>
                </a:pPr>
                <a:r>
                  <a:rPr lang="ja-JP" altLang="en-US" sz="2400" dirty="0"/>
                  <a:t>空間内の全ての点</a:t>
                </a:r>
                <a14:m>
                  <m:oMath xmlns:m="http://schemas.openxmlformats.org/officeDocument/2006/math">
                    <m:d>
                      <m:dPr>
                        <m:ctrlPr>
                          <a:rPr lang="en-US" altLang="ja-JP" sz="2400" b="0" i="1" smtClean="0">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m:rPr>
                                  <m:brk m:alnAt="7"/>
                                </m:rPr>
                                <a:rPr lang="en-US" altLang="ja-JP" sz="2400" b="0" i="1" smtClean="0">
                                  <a:latin typeface="Cambria Math" panose="02040503050406030204" pitchFamily="18" charset="0"/>
                                </a:rPr>
                                <m:t>𝑥</m:t>
                              </m:r>
                            </m:e>
                          </m:mr>
                          <m:mr>
                            <m:e>
                              <m:r>
                                <a:rPr lang="en-US" altLang="ja-JP" sz="2400" b="0" i="1" smtClean="0">
                                  <a:latin typeface="Cambria Math" panose="02040503050406030204" pitchFamily="18" charset="0"/>
                                </a:rPr>
                                <m:t>𝑦</m:t>
                              </m:r>
                            </m:e>
                          </m:mr>
                        </m:m>
                      </m:e>
                    </m:d>
                    <m:r>
                      <a:rPr lang="ja-JP" altLang="en-US" sz="2400" i="1">
                        <a:latin typeface="Cambria Math" panose="02040503050406030204" pitchFamily="18" charset="0"/>
                      </a:rPr>
                      <m:t>に</m:t>
                    </m:r>
                  </m:oMath>
                </a14:m>
                <a:r>
                  <a:rPr kumimoji="1" lang="ja-JP" altLang="en-US" sz="2400" dirty="0"/>
                  <a:t>行列</a:t>
                </a:r>
                <a14:m>
                  <m:oMath xmlns:m="http://schemas.openxmlformats.org/officeDocument/2006/math">
                    <m:d>
                      <m:dPr>
                        <m:ctrlPr>
                          <a:rPr lang="en-US" altLang="ja-JP" sz="2400" b="0" i="1" smtClean="0">
                            <a:latin typeface="Cambria Math" panose="02040503050406030204" pitchFamily="18" charset="0"/>
                          </a:rPr>
                        </m:ctrlPr>
                      </m:dPr>
                      <m:e>
                        <m:m>
                          <m:mPr>
                            <m:mcs>
                              <m:mc>
                                <m:mcPr>
                                  <m:count m:val="2"/>
                                  <m:mcJc m:val="center"/>
                                </m:mcPr>
                              </m:mc>
                            </m:mcs>
                            <m:ctrlPr>
                              <a:rPr lang="en-US" altLang="ja-JP" sz="2400" b="0" i="1" smtClean="0">
                                <a:latin typeface="Cambria Math" panose="02040503050406030204" pitchFamily="18" charset="0"/>
                              </a:rPr>
                            </m:ctrlPr>
                          </m:mPr>
                          <m:mr>
                            <m:e>
                              <m:r>
                                <a:rPr lang="en-US" altLang="ja-JP" sz="2400" b="0" i="1" smtClean="0">
                                  <a:latin typeface="Cambria Math" panose="02040503050406030204" pitchFamily="18" charset="0"/>
                                </a:rPr>
                                <m:t>𝑎</m:t>
                              </m:r>
                            </m:e>
                            <m:e>
                              <m:r>
                                <a:rPr lang="en-US" altLang="ja-JP" sz="2400" b="0" i="1" smtClean="0">
                                  <a:latin typeface="Cambria Math" panose="02040503050406030204" pitchFamily="18" charset="0"/>
                                </a:rPr>
                                <m:t>𝑏</m:t>
                              </m:r>
                            </m:e>
                          </m:mr>
                          <m:mr>
                            <m:e>
                              <m:r>
                                <a:rPr lang="en-US" altLang="ja-JP" sz="2400" b="0" i="1" smtClean="0">
                                  <a:latin typeface="Cambria Math" panose="02040503050406030204" pitchFamily="18" charset="0"/>
                                </a:rPr>
                                <m:t>𝑐</m:t>
                              </m:r>
                            </m:e>
                            <m:e>
                              <m:r>
                                <a:rPr lang="en-US" altLang="ja-JP" sz="2400" b="0" i="1" smtClean="0">
                                  <a:latin typeface="Cambria Math" panose="02040503050406030204" pitchFamily="18" charset="0"/>
                                </a:rPr>
                                <m:t>𝑑</m:t>
                              </m:r>
                            </m:e>
                          </m:mr>
                        </m:m>
                      </m:e>
                    </m:d>
                  </m:oMath>
                </a14:m>
                <a:r>
                  <a:rPr kumimoji="1" lang="ja-JP" altLang="en-US" sz="2400" dirty="0"/>
                  <a:t>をかけ，</a:t>
                </a:r>
                <a14:m>
                  <m:oMath xmlns:m="http://schemas.openxmlformats.org/officeDocument/2006/math">
                    <m:d>
                      <m:dPr>
                        <m:ctrlPr>
                          <a:rPr lang="en-US" altLang="ja-JP" sz="2400" i="1">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m:rPr>
                                  <m:brk m:alnAt="7"/>
                                </m:rPr>
                                <a:rPr lang="en-US" altLang="ja-JP" sz="2400" i="1">
                                  <a:latin typeface="Cambria Math" panose="02040503050406030204" pitchFamily="18" charset="0"/>
                                </a:rPr>
                                <m:t>𝑥</m:t>
                              </m:r>
                              <m:r>
                                <a:rPr lang="en-US" altLang="ja-JP" sz="2400" b="0" i="1" smtClean="0">
                                  <a:latin typeface="Cambria Math" panose="02040503050406030204" pitchFamily="18" charset="0"/>
                                </a:rPr>
                                <m:t>′</m:t>
                              </m:r>
                            </m:e>
                          </m:mr>
                          <m:mr>
                            <m:e>
                              <m:r>
                                <a:rPr lang="en-US" altLang="ja-JP" sz="2400" i="1">
                                  <a:latin typeface="Cambria Math" panose="02040503050406030204" pitchFamily="18" charset="0"/>
                                </a:rPr>
                                <m:t>𝑦</m:t>
                              </m:r>
                              <m:r>
                                <a:rPr lang="en-US" altLang="ja-JP" sz="2400" b="0" i="1" smtClean="0">
                                  <a:latin typeface="Cambria Math" panose="02040503050406030204" pitchFamily="18" charset="0"/>
                                </a:rPr>
                                <m:t>′</m:t>
                              </m:r>
                            </m:e>
                          </m:mr>
                        </m:m>
                      </m:e>
                    </m:d>
                    <m:r>
                      <a:rPr lang="en-US" altLang="ja-JP" sz="2400" b="0" i="1" smtClean="0">
                        <a:latin typeface="Cambria Math" panose="02040503050406030204" pitchFamily="18" charset="0"/>
                      </a:rPr>
                      <m:t>=</m:t>
                    </m:r>
                    <m:d>
                      <m:dPr>
                        <m:ctrlPr>
                          <a:rPr lang="en-US" altLang="ja-JP" sz="2400" i="1">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a:rPr lang="en-US" altLang="ja-JP" sz="2400" i="1">
                                  <a:latin typeface="Cambria Math" panose="02040503050406030204" pitchFamily="18" charset="0"/>
                                </a:rPr>
                                <m:t>𝑎</m:t>
                              </m:r>
                            </m:e>
                            <m:e>
                              <m:r>
                                <a:rPr lang="en-US" altLang="ja-JP" sz="2400" i="1">
                                  <a:latin typeface="Cambria Math" panose="02040503050406030204" pitchFamily="18" charset="0"/>
                                </a:rPr>
                                <m:t>𝑏</m:t>
                              </m:r>
                            </m:e>
                          </m:mr>
                          <m:mr>
                            <m:e>
                              <m:r>
                                <a:rPr lang="en-US" altLang="ja-JP" sz="2400" i="1">
                                  <a:latin typeface="Cambria Math" panose="02040503050406030204" pitchFamily="18" charset="0"/>
                                </a:rPr>
                                <m:t>𝑐</m:t>
                              </m:r>
                            </m:e>
                            <m:e>
                              <m:r>
                                <a:rPr lang="en-US" altLang="ja-JP" sz="2400" i="1">
                                  <a:latin typeface="Cambria Math" panose="02040503050406030204" pitchFamily="18" charset="0"/>
                                </a:rPr>
                                <m:t>𝑑</m:t>
                              </m:r>
                            </m:e>
                          </m:mr>
                        </m:m>
                      </m:e>
                    </m:d>
                    <m:d>
                      <m:dPr>
                        <m:ctrlPr>
                          <a:rPr lang="en-US" altLang="ja-JP" sz="2400" i="1">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m:rPr>
                                  <m:brk m:alnAt="7"/>
                                </m:rPr>
                                <a:rPr lang="en-US" altLang="ja-JP" sz="2400" i="1">
                                  <a:latin typeface="Cambria Math" panose="02040503050406030204" pitchFamily="18" charset="0"/>
                                </a:rPr>
                                <m:t>𝑥</m:t>
                              </m:r>
                            </m:e>
                          </m:mr>
                          <m:mr>
                            <m:e>
                              <m:r>
                                <a:rPr lang="en-US" altLang="ja-JP" sz="2400" i="1">
                                  <a:latin typeface="Cambria Math" panose="02040503050406030204" pitchFamily="18" charset="0"/>
                                </a:rPr>
                                <m:t>𝑦</m:t>
                              </m:r>
                            </m:e>
                          </m:mr>
                        </m:m>
                      </m:e>
                    </m:d>
                  </m:oMath>
                </a14:m>
                <a:r>
                  <a:rPr kumimoji="1" lang="ja-JP" altLang="en-US" sz="2400" dirty="0"/>
                  <a:t> と変形する</a:t>
                </a:r>
                <a:endParaRPr kumimoji="1" lang="en-US" altLang="ja-JP" sz="2400" dirty="0"/>
              </a:p>
              <a:p>
                <a:pPr lvl="1">
                  <a:lnSpc>
                    <a:spcPct val="100000"/>
                  </a:lnSpc>
                  <a:spcBef>
                    <a:spcPts val="1200"/>
                  </a:spcBef>
                </a:pPr>
                <a:r>
                  <a:rPr lang="en-US" altLang="ja-JP" sz="2000" dirty="0"/>
                  <a:t>2</a:t>
                </a:r>
                <a:r>
                  <a:rPr lang="ja-JP" altLang="en-US" sz="2000" dirty="0"/>
                  <a:t>次元空間（画像）が行列</a:t>
                </a:r>
                <a14:m>
                  <m:oMath xmlns:m="http://schemas.openxmlformats.org/officeDocument/2006/math">
                    <m:d>
                      <m:dPr>
                        <m:ctrlPr>
                          <a:rPr lang="en-US" altLang="ja-JP" sz="2000" i="1">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r>
                                <a:rPr lang="en-US" altLang="ja-JP" sz="2000" i="1">
                                  <a:latin typeface="Cambria Math" panose="02040503050406030204" pitchFamily="18" charset="0"/>
                                </a:rPr>
                                <m:t>𝑎</m:t>
                              </m:r>
                            </m:e>
                            <m:e>
                              <m:r>
                                <a:rPr lang="en-US" altLang="ja-JP" sz="2000" i="1">
                                  <a:latin typeface="Cambria Math" panose="02040503050406030204" pitchFamily="18" charset="0"/>
                                </a:rPr>
                                <m:t>𝑏</m:t>
                              </m:r>
                            </m:e>
                          </m:mr>
                          <m:mr>
                            <m:e>
                              <m:r>
                                <a:rPr lang="en-US" altLang="ja-JP" sz="2000" i="1">
                                  <a:latin typeface="Cambria Math" panose="02040503050406030204" pitchFamily="18" charset="0"/>
                                </a:rPr>
                                <m:t>𝑐</m:t>
                              </m:r>
                            </m:e>
                            <m:e>
                              <m:r>
                                <a:rPr lang="en-US" altLang="ja-JP" sz="2000" i="1">
                                  <a:latin typeface="Cambria Math" panose="02040503050406030204" pitchFamily="18" charset="0"/>
                                </a:rPr>
                                <m:t>𝑑</m:t>
                              </m:r>
                            </m:e>
                          </m:mr>
                        </m:m>
                      </m:e>
                    </m:d>
                  </m:oMath>
                </a14:m>
                <a:r>
                  <a:rPr kumimoji="1" lang="ja-JP" altLang="en-US" sz="2000" dirty="0"/>
                  <a:t>により歪められる</a:t>
                </a:r>
                <a:endParaRPr kumimoji="1" lang="en-US" altLang="ja-JP" sz="2000" dirty="0"/>
              </a:p>
              <a:p>
                <a:pPr lvl="1"/>
                <a:r>
                  <a:rPr lang="ja-JP" altLang="en-US" sz="2000" dirty="0"/>
                  <a:t>線形変換は 行列の形で、</a:t>
                </a:r>
                <a:r>
                  <a:rPr lang="ja-JP" altLang="en-US" sz="2000" b="1" dirty="0"/>
                  <a:t>拡大縮小</a:t>
                </a:r>
                <a:r>
                  <a:rPr lang="ja-JP" altLang="en-US" sz="2000" dirty="0"/>
                  <a:t>・</a:t>
                </a:r>
                <a:r>
                  <a:rPr lang="ja-JP" altLang="en-US" sz="2000" b="1" dirty="0"/>
                  <a:t>回転</a:t>
                </a:r>
                <a:r>
                  <a:rPr lang="ja-JP" altLang="en-US" sz="2000" dirty="0"/>
                  <a:t>・</a:t>
                </a:r>
                <a:r>
                  <a:rPr lang="ja-JP" altLang="en-US" sz="2000" b="1" dirty="0"/>
                  <a:t>鏡映</a:t>
                </a:r>
                <a:r>
                  <a:rPr lang="ja-JP" altLang="en-US" sz="2000" dirty="0"/>
                  <a:t>・</a:t>
                </a:r>
                <a:r>
                  <a:rPr lang="ja-JP" altLang="en-US" sz="2000" b="1" dirty="0"/>
                  <a:t>せん断</a:t>
                </a:r>
                <a:r>
                  <a:rPr lang="ja-JP" altLang="en-US" sz="2000" dirty="0"/>
                  <a:t>、に分類される</a:t>
                </a:r>
                <a:endParaRPr lang="en-US" altLang="ja-JP" sz="2000" dirty="0"/>
              </a:p>
              <a:p>
                <a:pPr lvl="1"/>
                <a:r>
                  <a:rPr lang="ja-JP" altLang="en-US" sz="2000" dirty="0"/>
                  <a:t>変換の</a:t>
                </a:r>
                <a:r>
                  <a:rPr lang="ja-JP" altLang="en-US" sz="2000" b="1" dirty="0"/>
                  <a:t>合成</a:t>
                </a:r>
                <a:r>
                  <a:rPr lang="ja-JP" altLang="en-US" sz="2000" dirty="0"/>
                  <a:t>も行なえる</a:t>
                </a:r>
              </a:p>
              <a:p>
                <a:pPr lvl="1">
                  <a:lnSpc>
                    <a:spcPct val="100000"/>
                  </a:lnSpc>
                  <a:spcBef>
                    <a:spcPts val="1200"/>
                  </a:spcBef>
                </a:pPr>
                <a:endParaRPr kumimoji="1" lang="ja-JP" altLang="en-US"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52412" y="1045029"/>
                <a:ext cx="11473211" cy="3322566"/>
              </a:xfrm>
              <a:blipFill>
                <a:blip r:embed="rId4"/>
                <a:stretch>
                  <a:fillRect l="-744" t="-1835" b="-1651"/>
                </a:stretch>
              </a:blipFill>
            </p:spPr>
            <p:txBody>
              <a:bodyPr/>
              <a:lstStyle/>
              <a:p>
                <a:r>
                  <a:rPr lang="ja-JP" altLang="en-US">
                    <a:noFill/>
                  </a:rPr>
                  <a:t> </a:t>
                </a:r>
              </a:p>
            </p:txBody>
          </p:sp>
        </mc:Fallback>
      </mc:AlternateContent>
      <p:cxnSp>
        <p:nvCxnSpPr>
          <p:cNvPr id="5" name="直線矢印コネクタ 4"/>
          <p:cNvCxnSpPr/>
          <p:nvPr/>
        </p:nvCxnSpPr>
        <p:spPr>
          <a:xfrm>
            <a:off x="1567543" y="6487886"/>
            <a:ext cx="2220686"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1756229" y="4470400"/>
            <a:ext cx="0" cy="218440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正方形/長方形 9"/>
              <p:cNvSpPr/>
              <p:nvPr/>
            </p:nvSpPr>
            <p:spPr>
              <a:xfrm>
                <a:off x="3647779" y="6342297"/>
                <a:ext cx="54809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3600" i="1">
                          <a:latin typeface="Cambria Math" panose="02040503050406030204" pitchFamily="18" charset="0"/>
                        </a:rPr>
                        <m:t>𝑥</m:t>
                      </m:r>
                    </m:oMath>
                  </m:oMathPara>
                </a14:m>
                <a:endParaRPr lang="ja-JP" altLang="en-US" sz="36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3647779" y="6342297"/>
                <a:ext cx="548099" cy="646331"/>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1223893" y="4150641"/>
                <a:ext cx="55483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0" i="1" smtClean="0">
                          <a:latin typeface="Cambria Math" panose="02040503050406030204" pitchFamily="18" charset="0"/>
                        </a:rPr>
                        <m:t>𝑦</m:t>
                      </m:r>
                    </m:oMath>
                  </m:oMathPara>
                </a14:m>
                <a:endParaRPr lang="ja-JP" altLang="en-US" sz="36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1223893" y="4150641"/>
                <a:ext cx="554832" cy="646331"/>
              </a:xfrm>
              <a:prstGeom prst="rect">
                <a:avLst/>
              </a:prstGeom>
              <a:blipFill rotWithShape="0">
                <a:blip r:embed="rId6"/>
                <a:stretch>
                  <a:fillRect/>
                </a:stretch>
              </a:blipFill>
            </p:spPr>
            <p:txBody>
              <a:bodyPr/>
              <a:lstStyle/>
              <a:p>
                <a:r>
                  <a:rPr lang="ja-JP" altLang="en-US">
                    <a:noFill/>
                  </a:rPr>
                  <a:t> </a:t>
                </a:r>
              </a:p>
            </p:txBody>
          </p:sp>
        </mc:Fallback>
      </mc:AlternateContent>
      <p:cxnSp>
        <p:nvCxnSpPr>
          <p:cNvPr id="19" name="直線矢印コネクタ 18"/>
          <p:cNvCxnSpPr/>
          <p:nvPr/>
        </p:nvCxnSpPr>
        <p:spPr>
          <a:xfrm>
            <a:off x="7389513" y="6487886"/>
            <a:ext cx="2220686"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7578199" y="4470400"/>
            <a:ext cx="0" cy="218440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正方形/長方形 20"/>
              <p:cNvSpPr/>
              <p:nvPr/>
            </p:nvSpPr>
            <p:spPr>
              <a:xfrm>
                <a:off x="9469749" y="6342297"/>
                <a:ext cx="54809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3600" i="1">
                          <a:latin typeface="Cambria Math" panose="02040503050406030204" pitchFamily="18" charset="0"/>
                        </a:rPr>
                        <m:t>𝑥</m:t>
                      </m:r>
                    </m:oMath>
                  </m:oMathPara>
                </a14:m>
                <a:endParaRPr lang="ja-JP" altLang="en-US" sz="3600"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9469749" y="6342297"/>
                <a:ext cx="548099" cy="646331"/>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p:cNvSpPr/>
              <p:nvPr/>
            </p:nvSpPr>
            <p:spPr>
              <a:xfrm>
                <a:off x="7045863" y="4150641"/>
                <a:ext cx="55483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0" i="1" smtClean="0">
                          <a:latin typeface="Cambria Math" panose="02040503050406030204" pitchFamily="18" charset="0"/>
                        </a:rPr>
                        <m:t>𝑦</m:t>
                      </m:r>
                    </m:oMath>
                  </m:oMathPara>
                </a14:m>
                <a:endParaRPr lang="ja-JP" altLang="en-US" sz="3600"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7045863" y="4150641"/>
                <a:ext cx="554832" cy="646331"/>
              </a:xfrm>
              <a:prstGeom prst="rect">
                <a:avLst/>
              </a:prstGeom>
              <a:blipFill rotWithShape="0">
                <a:blip r:embed="rId8"/>
                <a:stretch>
                  <a:fillRect/>
                </a:stretch>
              </a:blipFill>
            </p:spPr>
            <p:txBody>
              <a:bodyPr/>
              <a:lstStyle/>
              <a:p>
                <a:r>
                  <a:rPr lang="ja-JP" altLang="en-US">
                    <a:noFill/>
                  </a:rPr>
                  <a:t> </a:t>
                </a:r>
              </a:p>
            </p:txBody>
          </p:sp>
        </mc:Fallback>
      </mc:AlternateContent>
      <p:sp>
        <p:nvSpPr>
          <p:cNvPr id="24" name="円/楕円 23"/>
          <p:cNvSpPr/>
          <p:nvPr/>
        </p:nvSpPr>
        <p:spPr>
          <a:xfrm>
            <a:off x="7974168" y="5229770"/>
            <a:ext cx="94230" cy="942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5" name="正方形/長方形 24"/>
              <p:cNvSpPr/>
              <p:nvPr/>
            </p:nvSpPr>
            <p:spPr>
              <a:xfrm>
                <a:off x="8183720" y="5679548"/>
                <a:ext cx="642484" cy="6070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rgbClr val="FF0000"/>
                              </a:solidFill>
                              <a:latin typeface="Cambria Math" panose="02040503050406030204" pitchFamily="18" charset="0"/>
                            </a:rPr>
                          </m:ctrlPr>
                        </m:dPr>
                        <m:e>
                          <m:m>
                            <m:mPr>
                              <m:mcs>
                                <m:mc>
                                  <m:mcPr>
                                    <m:count m:val="1"/>
                                    <m:mcJc m:val="center"/>
                                  </m:mcPr>
                                </m:mc>
                              </m:mcs>
                              <m:ctrlPr>
                                <a:rPr lang="en-US" altLang="ja-JP" sz="2000" i="1">
                                  <a:solidFill>
                                    <a:srgbClr val="FF0000"/>
                                  </a:solidFill>
                                  <a:latin typeface="Cambria Math" panose="02040503050406030204" pitchFamily="18" charset="0"/>
                                </a:rPr>
                              </m:ctrlPr>
                            </m:mPr>
                            <m:mr>
                              <m:e>
                                <m:r>
                                  <m:rPr>
                                    <m:brk m:alnAt="7"/>
                                  </m:rPr>
                                  <a:rPr lang="en-US" altLang="ja-JP" sz="2000" b="0" i="1">
                                    <a:solidFill>
                                      <a:srgbClr val="FF0000"/>
                                    </a:solidFill>
                                    <a:latin typeface="Cambria Math" panose="02040503050406030204" pitchFamily="18" charset="0"/>
                                  </a:rPr>
                                  <m:t>𝑥</m:t>
                                </m:r>
                              </m:e>
                            </m:mr>
                            <m:mr>
                              <m:e>
                                <m:r>
                                  <a:rPr lang="en-US" altLang="ja-JP" sz="2000" b="0" i="1">
                                    <a:solidFill>
                                      <a:srgbClr val="FF0000"/>
                                    </a:solidFill>
                                    <a:latin typeface="Cambria Math" panose="02040503050406030204" pitchFamily="18" charset="0"/>
                                  </a:rPr>
                                  <m:t>𝑦</m:t>
                                </m:r>
                              </m:e>
                            </m:mr>
                          </m:m>
                        </m:e>
                      </m:d>
                    </m:oMath>
                  </m:oMathPara>
                </a14:m>
                <a:endParaRPr lang="ja-JP" altLang="en-US" sz="2000" dirty="0">
                  <a:solidFill>
                    <a:srgbClr val="FF0000"/>
                  </a:solidFill>
                </a:endParaRPr>
              </a:p>
            </p:txBody>
          </p:sp>
        </mc:Choice>
        <mc:Fallback xmlns="">
          <p:sp>
            <p:nvSpPr>
              <p:cNvPr id="25" name="正方形/長方形 24"/>
              <p:cNvSpPr>
                <a:spLocks noRot="1" noChangeAspect="1" noMove="1" noResize="1" noEditPoints="1" noAdjustHandles="1" noChangeArrowheads="1" noChangeShapeType="1" noTextEdit="1"/>
              </p:cNvSpPr>
              <p:nvPr/>
            </p:nvSpPr>
            <p:spPr>
              <a:xfrm>
                <a:off x="8183720" y="5679548"/>
                <a:ext cx="642484" cy="607026"/>
              </a:xfrm>
              <a:prstGeom prst="rect">
                <a:avLst/>
              </a:prstGeom>
              <a:blipFill rotWithShape="0">
                <a:blip r:embed="rId9"/>
                <a:stretch>
                  <a:fillRect/>
                </a:stretch>
              </a:blipFill>
            </p:spPr>
            <p:txBody>
              <a:bodyPr/>
              <a:lstStyle/>
              <a:p>
                <a:r>
                  <a:rPr lang="ja-JP" altLang="en-US">
                    <a:noFill/>
                  </a:rPr>
                  <a:t> </a:t>
                </a:r>
              </a:p>
            </p:txBody>
          </p:sp>
        </mc:Fallback>
      </mc:AlternateContent>
      <p:sp>
        <p:nvSpPr>
          <p:cNvPr id="26" name="円/楕円 25"/>
          <p:cNvSpPr/>
          <p:nvPr/>
        </p:nvSpPr>
        <p:spPr>
          <a:xfrm>
            <a:off x="8410032" y="5549810"/>
            <a:ext cx="94230" cy="942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7" name="正方形/長方形 26"/>
              <p:cNvSpPr/>
              <p:nvPr/>
            </p:nvSpPr>
            <p:spPr>
              <a:xfrm>
                <a:off x="7702136" y="4544168"/>
                <a:ext cx="705898" cy="6815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rgbClr val="FF0000"/>
                              </a:solidFill>
                              <a:latin typeface="Cambria Math" panose="02040503050406030204" pitchFamily="18" charset="0"/>
                            </a:rPr>
                          </m:ctrlPr>
                        </m:dPr>
                        <m:e>
                          <m:m>
                            <m:mPr>
                              <m:mcs>
                                <m:mc>
                                  <m:mcPr>
                                    <m:count m:val="1"/>
                                    <m:mcJc m:val="center"/>
                                  </m:mcPr>
                                </m:mc>
                              </m:mcs>
                              <m:ctrlPr>
                                <a:rPr lang="en-US" altLang="ja-JP" sz="2000" i="1">
                                  <a:solidFill>
                                    <a:srgbClr val="FF0000"/>
                                  </a:solidFill>
                                  <a:latin typeface="Cambria Math" panose="02040503050406030204" pitchFamily="18" charset="0"/>
                                </a:rPr>
                              </m:ctrlPr>
                            </m:mPr>
                            <m:mr>
                              <m:e>
                                <m:r>
                                  <m:rPr>
                                    <m:brk m:alnAt="7"/>
                                  </m:rPr>
                                  <a:rPr lang="en-US" altLang="ja-JP" sz="2000" b="0" i="1">
                                    <a:solidFill>
                                      <a:srgbClr val="FF0000"/>
                                    </a:solidFill>
                                    <a:latin typeface="Cambria Math" panose="02040503050406030204" pitchFamily="18" charset="0"/>
                                  </a:rPr>
                                  <m:t>𝑥</m:t>
                                </m:r>
                                <m:r>
                                  <a:rPr lang="en-US" altLang="ja-JP" sz="2000" b="0" i="1" smtClean="0">
                                    <a:solidFill>
                                      <a:srgbClr val="FF0000"/>
                                    </a:solidFill>
                                    <a:latin typeface="Cambria Math" panose="02040503050406030204" pitchFamily="18" charset="0"/>
                                  </a:rPr>
                                  <m:t>′</m:t>
                                </m:r>
                              </m:e>
                            </m:mr>
                            <m:mr>
                              <m:e>
                                <m:r>
                                  <a:rPr lang="en-US" altLang="ja-JP" sz="2000" b="0" i="1">
                                    <a:solidFill>
                                      <a:srgbClr val="FF0000"/>
                                    </a:solidFill>
                                    <a:latin typeface="Cambria Math" panose="02040503050406030204" pitchFamily="18" charset="0"/>
                                  </a:rPr>
                                  <m:t>𝑦</m:t>
                                </m:r>
                                <m:r>
                                  <a:rPr lang="en-US" altLang="ja-JP" sz="2000" b="0" i="1" smtClean="0">
                                    <a:solidFill>
                                      <a:srgbClr val="FF0000"/>
                                    </a:solidFill>
                                    <a:latin typeface="Cambria Math" panose="02040503050406030204" pitchFamily="18" charset="0"/>
                                  </a:rPr>
                                  <m:t>′</m:t>
                                </m:r>
                              </m:e>
                            </m:mr>
                          </m:m>
                        </m:e>
                      </m:d>
                    </m:oMath>
                  </m:oMathPara>
                </a14:m>
                <a:endParaRPr lang="ja-JP" altLang="en-US" sz="2000" dirty="0">
                  <a:solidFill>
                    <a:srgbClr val="FF0000"/>
                  </a:solidFill>
                </a:endParaRPr>
              </a:p>
            </p:txBody>
          </p:sp>
        </mc:Choice>
        <mc:Fallback xmlns="">
          <p:sp>
            <p:nvSpPr>
              <p:cNvPr id="27" name="正方形/長方形 26"/>
              <p:cNvSpPr>
                <a:spLocks noRot="1" noChangeAspect="1" noMove="1" noResize="1" noEditPoints="1" noAdjustHandles="1" noChangeArrowheads="1" noChangeShapeType="1" noTextEdit="1"/>
              </p:cNvSpPr>
              <p:nvPr/>
            </p:nvSpPr>
            <p:spPr>
              <a:xfrm>
                <a:off x="7702136" y="4544168"/>
                <a:ext cx="705898" cy="681597"/>
              </a:xfrm>
              <a:prstGeom prst="rect">
                <a:avLst/>
              </a:prstGeom>
              <a:blipFill rotWithShape="0">
                <a:blip r:embed="rId10"/>
                <a:stretch>
                  <a:fillRect/>
                </a:stretch>
              </a:blipFill>
            </p:spPr>
            <p:txBody>
              <a:bodyPr/>
              <a:lstStyle/>
              <a:p>
                <a:r>
                  <a:rPr lang="ja-JP" altLang="en-US">
                    <a:noFill/>
                  </a:rPr>
                  <a:t> </a:t>
                </a:r>
              </a:p>
            </p:txBody>
          </p:sp>
        </mc:Fallback>
      </mc:AlternateContent>
      <p:sp>
        <p:nvSpPr>
          <p:cNvPr id="28" name="右矢印 27"/>
          <p:cNvSpPr/>
          <p:nvPr/>
        </p:nvSpPr>
        <p:spPr>
          <a:xfrm>
            <a:off x="5098847" y="4984786"/>
            <a:ext cx="1190171" cy="870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 name="正方形/長方形 28"/>
              <p:cNvSpPr/>
              <p:nvPr/>
            </p:nvSpPr>
            <p:spPr>
              <a:xfrm>
                <a:off x="2319368" y="5679548"/>
                <a:ext cx="642484" cy="6070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rgbClr val="FF0000"/>
                              </a:solidFill>
                              <a:latin typeface="Cambria Math" panose="02040503050406030204" pitchFamily="18" charset="0"/>
                            </a:rPr>
                          </m:ctrlPr>
                        </m:dPr>
                        <m:e>
                          <m:m>
                            <m:mPr>
                              <m:mcs>
                                <m:mc>
                                  <m:mcPr>
                                    <m:count m:val="1"/>
                                    <m:mcJc m:val="center"/>
                                  </m:mcPr>
                                </m:mc>
                              </m:mcs>
                              <m:ctrlPr>
                                <a:rPr lang="en-US" altLang="ja-JP" sz="2000" i="1">
                                  <a:solidFill>
                                    <a:srgbClr val="FF0000"/>
                                  </a:solidFill>
                                  <a:latin typeface="Cambria Math" panose="02040503050406030204" pitchFamily="18" charset="0"/>
                                </a:rPr>
                              </m:ctrlPr>
                            </m:mPr>
                            <m:mr>
                              <m:e>
                                <m:r>
                                  <m:rPr>
                                    <m:brk m:alnAt="7"/>
                                  </m:rPr>
                                  <a:rPr lang="en-US" altLang="ja-JP" sz="2000" b="0" i="1">
                                    <a:solidFill>
                                      <a:srgbClr val="FF0000"/>
                                    </a:solidFill>
                                    <a:latin typeface="Cambria Math" panose="02040503050406030204" pitchFamily="18" charset="0"/>
                                  </a:rPr>
                                  <m:t>𝑥</m:t>
                                </m:r>
                              </m:e>
                            </m:mr>
                            <m:mr>
                              <m:e>
                                <m:r>
                                  <a:rPr lang="en-US" altLang="ja-JP" sz="2000" b="0" i="1">
                                    <a:solidFill>
                                      <a:srgbClr val="FF0000"/>
                                    </a:solidFill>
                                    <a:latin typeface="Cambria Math" panose="02040503050406030204" pitchFamily="18" charset="0"/>
                                  </a:rPr>
                                  <m:t>𝑦</m:t>
                                </m:r>
                              </m:e>
                            </m:mr>
                          </m:m>
                        </m:e>
                      </m:d>
                    </m:oMath>
                  </m:oMathPara>
                </a14:m>
                <a:endParaRPr lang="ja-JP" altLang="en-US" sz="2000" dirty="0">
                  <a:solidFill>
                    <a:srgbClr val="FF0000"/>
                  </a:solidFill>
                </a:endParaRPr>
              </a:p>
            </p:txBody>
          </p:sp>
        </mc:Choice>
        <mc:Fallback xmlns="">
          <p:sp>
            <p:nvSpPr>
              <p:cNvPr id="29" name="正方形/長方形 28"/>
              <p:cNvSpPr>
                <a:spLocks noRot="1" noChangeAspect="1" noMove="1" noResize="1" noEditPoints="1" noAdjustHandles="1" noChangeArrowheads="1" noChangeShapeType="1" noTextEdit="1"/>
              </p:cNvSpPr>
              <p:nvPr/>
            </p:nvSpPr>
            <p:spPr>
              <a:xfrm>
                <a:off x="2319368" y="5679548"/>
                <a:ext cx="642484" cy="607026"/>
              </a:xfrm>
              <a:prstGeom prst="rect">
                <a:avLst/>
              </a:prstGeom>
              <a:blipFill rotWithShape="0">
                <a:blip r:embed="rId9"/>
                <a:stretch>
                  <a:fillRect/>
                </a:stretch>
              </a:blipFill>
            </p:spPr>
            <p:txBody>
              <a:bodyPr/>
              <a:lstStyle/>
              <a:p>
                <a:r>
                  <a:rPr lang="ja-JP" altLang="en-US">
                    <a:noFill/>
                  </a:rPr>
                  <a:t> </a:t>
                </a:r>
              </a:p>
            </p:txBody>
          </p:sp>
        </mc:Fallback>
      </mc:AlternateContent>
      <p:sp>
        <p:nvSpPr>
          <p:cNvPr id="30" name="円/楕円 29"/>
          <p:cNvSpPr/>
          <p:nvPr/>
        </p:nvSpPr>
        <p:spPr>
          <a:xfrm>
            <a:off x="2545680" y="5549810"/>
            <a:ext cx="94230" cy="942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4918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TODO</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小テスト</a:t>
            </a:r>
            <a:r>
              <a:rPr kumimoji="1" lang="en-US" altLang="ja-JP" dirty="0"/>
              <a:t>1, </a:t>
            </a:r>
            <a:r>
              <a:rPr kumimoji="1" lang="ja-JP" altLang="en-US" dirty="0"/>
              <a:t>小テスト</a:t>
            </a:r>
            <a:r>
              <a:rPr kumimoji="1" lang="en-US" altLang="ja-JP" dirty="0"/>
              <a:t>2</a:t>
            </a:r>
            <a:r>
              <a:rPr kumimoji="1" lang="ja-JP" altLang="en-US" dirty="0"/>
              <a:t>について解説</a:t>
            </a:r>
            <a:endParaRPr kumimoji="1" lang="en-US" altLang="ja-JP" dirty="0"/>
          </a:p>
          <a:p>
            <a:r>
              <a:rPr kumimoji="1" lang="ja-JP" altLang="en-US" dirty="0"/>
              <a:t>フーリエ変換についてざっくり振り返り</a:t>
            </a:r>
            <a:endParaRPr kumimoji="1" lang="en-US" altLang="ja-JP" dirty="0"/>
          </a:p>
          <a:p>
            <a:pPr lvl="1"/>
            <a:r>
              <a:rPr lang="ja-JP" altLang="en-US" dirty="0"/>
              <a:t>フーリエ変換とは</a:t>
            </a:r>
            <a:endParaRPr lang="en-US" altLang="ja-JP" dirty="0"/>
          </a:p>
          <a:p>
            <a:pPr lvl="1"/>
            <a:r>
              <a:rPr kumimoji="1" lang="en-US" altLang="ja-JP" dirty="0"/>
              <a:t>FourierPaint.py</a:t>
            </a:r>
          </a:p>
          <a:p>
            <a:pPr lvl="1"/>
            <a:r>
              <a:rPr kumimoji="1" lang="ja-JP" altLang="en-US" dirty="0"/>
              <a:t>小テスト</a:t>
            </a:r>
          </a:p>
        </p:txBody>
      </p:sp>
    </p:spTree>
    <p:extLst>
      <p:ext uri="{BB962C8B-B14F-4D97-AF65-F5344CB8AC3E}">
        <p14:creationId xmlns:p14="http://schemas.microsoft.com/office/powerpoint/2010/main" val="405506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図 64">
            <a:extLst>
              <a:ext uri="{FF2B5EF4-FFF2-40B4-BE49-F238E27FC236}">
                <a16:creationId xmlns:a16="http://schemas.microsoft.com/office/drawing/2014/main" id="{BE6ACF16-7864-4CE1-95FD-F8F11C07FF9C}"/>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4243715" y="4245184"/>
            <a:ext cx="638173" cy="1808386"/>
          </a:xfrm>
          <a:prstGeom prst="rect">
            <a:avLst/>
          </a:prstGeom>
        </p:spPr>
      </p:pic>
      <p:pic>
        <p:nvPicPr>
          <p:cNvPr id="51" name="図 50">
            <a:extLst>
              <a:ext uri="{FF2B5EF4-FFF2-40B4-BE49-F238E27FC236}">
                <a16:creationId xmlns:a16="http://schemas.microsoft.com/office/drawing/2014/main" id="{57A98F40-627F-49B8-A2C0-46AA8DDFA450}"/>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750977" y="4840442"/>
            <a:ext cx="1215424" cy="1216506"/>
          </a:xfrm>
          <a:prstGeom prst="rect">
            <a:avLst/>
          </a:prstGeom>
        </p:spPr>
      </p:pic>
      <p:sp>
        <p:nvSpPr>
          <p:cNvPr id="2" name="タイトル 1"/>
          <p:cNvSpPr>
            <a:spLocks noGrp="1"/>
          </p:cNvSpPr>
          <p:nvPr>
            <p:ph type="title"/>
          </p:nvPr>
        </p:nvSpPr>
        <p:spPr/>
        <p:txBody>
          <a:bodyPr/>
          <a:lstStyle/>
          <a:p>
            <a:r>
              <a:rPr lang="ja-JP" altLang="en-US" dirty="0"/>
              <a:t>拡大縮小</a:t>
            </a:r>
            <a:endParaRPr kumimoji="1" lang="ja-JP" altLang="en-US" dirty="0"/>
          </a:p>
        </p:txBody>
      </p:sp>
      <mc:AlternateContent xmlns:mc="http://schemas.openxmlformats.org/markup-compatibility/2006" xmlns:a14="http://schemas.microsoft.com/office/drawing/2010/main">
        <mc:Choice Requires="a14">
          <p:sp>
            <p:nvSpPr>
              <p:cNvPr id="5" name="正方形/長方形 4"/>
              <p:cNvSpPr/>
              <p:nvPr/>
            </p:nvSpPr>
            <p:spPr>
              <a:xfrm>
                <a:off x="1568035" y="2188399"/>
                <a:ext cx="3545009" cy="1035092"/>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3200" b="1" i="1">
                              <a:latin typeface="Cambria Math" panose="02040503050406030204" pitchFamily="18" charset="0"/>
                            </a:rPr>
                          </m:ctrlPr>
                        </m:dPr>
                        <m:e>
                          <m:m>
                            <m:mPr>
                              <m:mcs>
                                <m:mc>
                                  <m:mcPr>
                                    <m:count m:val="1"/>
                                    <m:mcJc m:val="center"/>
                                  </m:mcPr>
                                </m:mc>
                              </m:mcs>
                              <m:ctrlPr>
                                <a:rPr lang="en-US" altLang="ja-JP" sz="3200" b="1" i="1">
                                  <a:latin typeface="Cambria Math" panose="02040503050406030204" pitchFamily="18" charset="0"/>
                                </a:rPr>
                              </m:ctrlPr>
                            </m:mPr>
                            <m:mr>
                              <m:e>
                                <m:r>
                                  <m:rPr>
                                    <m:brk m:alnAt="7"/>
                                  </m:rPr>
                                  <a:rPr lang="en-US" altLang="ja-JP" sz="3200" i="1">
                                    <a:latin typeface="Cambria Math" panose="02040503050406030204" pitchFamily="18" charset="0"/>
                                  </a:rPr>
                                  <m:t>𝑥</m:t>
                                </m:r>
                                <m:r>
                                  <a:rPr lang="en-US" altLang="ja-JP" sz="3200" i="1">
                                    <a:latin typeface="Cambria Math" panose="02040503050406030204" pitchFamily="18" charset="0"/>
                                  </a:rPr>
                                  <m:t>′</m:t>
                                </m:r>
                              </m:e>
                            </m:mr>
                            <m:mr>
                              <m:e>
                                <m:r>
                                  <a:rPr lang="en-US" altLang="ja-JP" sz="3200" i="1">
                                    <a:latin typeface="Cambria Math" panose="02040503050406030204" pitchFamily="18" charset="0"/>
                                  </a:rPr>
                                  <m:t>𝑦</m:t>
                                </m:r>
                                <m:r>
                                  <a:rPr lang="en-US" altLang="ja-JP" sz="3200" i="1">
                                    <a:latin typeface="Cambria Math" panose="02040503050406030204" pitchFamily="18" charset="0"/>
                                  </a:rPr>
                                  <m:t>′</m:t>
                                </m:r>
                              </m:e>
                            </m:mr>
                          </m:m>
                        </m:e>
                      </m:d>
                      <m:r>
                        <a:rPr lang="en-US" altLang="ja-JP" sz="3200" b="1" i="0" smtClean="0">
                          <a:latin typeface="Cambria Math"/>
                        </a:rPr>
                        <m:t>=</m:t>
                      </m:r>
                      <m:d>
                        <m:dPr>
                          <m:ctrlPr>
                            <a:rPr lang="en-US" altLang="ja-JP" sz="3200" b="1" i="1">
                              <a:latin typeface="Cambria Math" panose="02040503050406030204" pitchFamily="18" charset="0"/>
                            </a:rPr>
                          </m:ctrlPr>
                        </m:dPr>
                        <m:e>
                          <m:m>
                            <m:mPr>
                              <m:mcs>
                                <m:mc>
                                  <m:mcPr>
                                    <m:count m:val="2"/>
                                    <m:mcJc m:val="center"/>
                                  </m:mcPr>
                                </m:mc>
                              </m:mcs>
                              <m:ctrlPr>
                                <a:rPr lang="en-US" altLang="ja-JP" sz="3200" b="1" i="1">
                                  <a:latin typeface="Cambria Math" panose="02040503050406030204" pitchFamily="18" charset="0"/>
                                </a:rPr>
                              </m:ctrlPr>
                            </m:mPr>
                            <m:mr>
                              <m:e>
                                <m:r>
                                  <a:rPr lang="en-US" altLang="ja-JP" sz="3200" i="1">
                                    <a:latin typeface="Cambria Math"/>
                                  </a:rPr>
                                  <m:t>𝑎</m:t>
                                </m:r>
                              </m:e>
                              <m:e>
                                <m:r>
                                  <a:rPr lang="en-US" altLang="ja-JP" sz="3200" i="1">
                                    <a:latin typeface="Cambria Math"/>
                                  </a:rPr>
                                  <m:t>0</m:t>
                                </m:r>
                              </m:e>
                            </m:mr>
                            <m:mr>
                              <m:e>
                                <m:r>
                                  <a:rPr lang="en-US" altLang="ja-JP" sz="3200" i="1">
                                    <a:latin typeface="Cambria Math"/>
                                  </a:rPr>
                                  <m:t>0</m:t>
                                </m:r>
                              </m:e>
                              <m:e>
                                <m:r>
                                  <a:rPr lang="en-US" altLang="ja-JP" sz="3200" i="1">
                                    <a:latin typeface="Cambria Math"/>
                                  </a:rPr>
                                  <m:t>𝑏</m:t>
                                </m:r>
                              </m:e>
                            </m:mr>
                          </m:m>
                        </m:e>
                      </m:d>
                      <m:d>
                        <m:dPr>
                          <m:ctrlPr>
                            <a:rPr lang="en-US" altLang="ja-JP" sz="3200" b="1" i="1">
                              <a:latin typeface="Cambria Math" panose="02040503050406030204" pitchFamily="18" charset="0"/>
                            </a:rPr>
                          </m:ctrlPr>
                        </m:dPr>
                        <m:e>
                          <m:m>
                            <m:mPr>
                              <m:mcs>
                                <m:mc>
                                  <m:mcPr>
                                    <m:count m:val="1"/>
                                    <m:mcJc m:val="center"/>
                                  </m:mcPr>
                                </m:mc>
                              </m:mcs>
                              <m:ctrlPr>
                                <a:rPr lang="en-US" altLang="ja-JP" sz="3200" b="1" i="1">
                                  <a:latin typeface="Cambria Math" panose="02040503050406030204" pitchFamily="18" charset="0"/>
                                </a:rPr>
                              </m:ctrlPr>
                            </m:mPr>
                            <m:mr>
                              <m:e>
                                <m:r>
                                  <a:rPr lang="en-US" altLang="ja-JP" sz="3200" i="1">
                                    <a:latin typeface="Cambria Math" panose="02040503050406030204" pitchFamily="18" charset="0"/>
                                  </a:rPr>
                                  <m:t>𝑥</m:t>
                                </m:r>
                              </m:e>
                            </m:mr>
                            <m:mr>
                              <m:e>
                                <m:r>
                                  <a:rPr lang="en-US" altLang="ja-JP" sz="3200" i="1">
                                    <a:latin typeface="Cambria Math" panose="02040503050406030204" pitchFamily="18" charset="0"/>
                                  </a:rPr>
                                  <m:t>𝑦</m:t>
                                </m:r>
                              </m:e>
                            </m:mr>
                          </m:m>
                        </m:e>
                      </m:d>
                    </m:oMath>
                  </m:oMathPara>
                </a14:m>
                <a:endParaRPr lang="en-US" altLang="ja-JP" sz="3200" b="1" dirty="0"/>
              </a:p>
            </p:txBody>
          </p:sp>
        </mc:Choice>
        <mc:Fallback xmlns="">
          <p:sp>
            <p:nvSpPr>
              <p:cNvPr id="5" name="正方形/長方形 4"/>
              <p:cNvSpPr>
                <a:spLocks noRot="1" noChangeAspect="1" noMove="1" noResize="1" noEditPoints="1" noAdjustHandles="1" noChangeArrowheads="1" noChangeShapeType="1" noTextEdit="1"/>
              </p:cNvSpPr>
              <p:nvPr/>
            </p:nvSpPr>
            <p:spPr>
              <a:xfrm>
                <a:off x="1568035" y="2188399"/>
                <a:ext cx="3545009" cy="1035092"/>
              </a:xfrm>
              <a:prstGeom prst="rect">
                <a:avLst/>
              </a:prstGeom>
              <a:blipFill rotWithShape="0">
                <a:blip r:embed="rId4"/>
                <a:stretch>
                  <a:fillRect/>
                </a:stretch>
              </a:blipFill>
            </p:spPr>
            <p:txBody>
              <a:bodyPr/>
              <a:lstStyle/>
              <a:p>
                <a:r>
                  <a:rPr lang="ja-JP" altLang="en-US">
                    <a:noFill/>
                  </a:rPr>
                  <a:t> </a:t>
                </a:r>
              </a:p>
            </p:txBody>
          </p:sp>
        </mc:Fallback>
      </mc:AlternateContent>
      <p:grpSp>
        <p:nvGrpSpPr>
          <p:cNvPr id="64" name="グループ化 63"/>
          <p:cNvGrpSpPr/>
          <p:nvPr/>
        </p:nvGrpSpPr>
        <p:grpSpPr>
          <a:xfrm>
            <a:off x="370674" y="3903094"/>
            <a:ext cx="5873010" cy="2470867"/>
            <a:chOff x="370674" y="1915929"/>
            <a:chExt cx="5873010" cy="2470867"/>
          </a:xfrm>
        </p:grpSpPr>
        <p:cxnSp>
          <p:nvCxnSpPr>
            <p:cNvPr id="15" name="直線矢印コネクタ 14"/>
            <p:cNvCxnSpPr/>
            <p:nvPr/>
          </p:nvCxnSpPr>
          <p:spPr>
            <a:xfrm>
              <a:off x="607149" y="4073699"/>
              <a:ext cx="2130770"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734752" y="2126676"/>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正方形/長方形 16"/>
                <p:cNvSpPr/>
                <p:nvPr/>
              </p:nvSpPr>
              <p:spPr>
                <a:xfrm>
                  <a:off x="2352002" y="4032957"/>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2352002" y="4032957"/>
                  <a:ext cx="316547" cy="353839"/>
                </a:xfrm>
                <a:prstGeom prst="rect">
                  <a:avLst/>
                </a:prstGeom>
                <a:blipFill rotWithShape="0">
                  <a:blip r:embed="rId5"/>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370674" y="1915929"/>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370674" y="1915929"/>
                  <a:ext cx="472950" cy="523220"/>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1896036" y="2534312"/>
                  <a:ext cx="636520"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rgbClr val="FF0000"/>
                                </a:solidFill>
                                <a:latin typeface="Cambria Math" panose="02040503050406030204" pitchFamily="18" charset="0"/>
                              </a:rPr>
                            </m:ctrlPr>
                          </m:dPr>
                          <m:e>
                            <m:m>
                              <m:mPr>
                                <m:mcs>
                                  <m:mc>
                                    <m:mcPr>
                                      <m:count m:val="1"/>
                                      <m:mcJc m:val="center"/>
                                    </m:mcPr>
                                  </m:mc>
                                </m:mcs>
                                <m:ctrlPr>
                                  <a:rPr lang="en-US" altLang="ja-JP" sz="2000" i="1">
                                    <a:solidFill>
                                      <a:srgbClr val="FF0000"/>
                                    </a:solidFill>
                                    <a:latin typeface="Cambria Math" panose="02040503050406030204" pitchFamily="18" charset="0"/>
                                  </a:rPr>
                                </m:ctrlPr>
                              </m:mPr>
                              <m:mr>
                                <m:e>
                                  <m:r>
                                    <m:rPr>
                                      <m:brk m:alnAt="7"/>
                                    </m:rPr>
                                    <a:rPr lang="en-US" altLang="ja-JP" sz="2000" b="0" i="1" smtClean="0">
                                      <a:solidFill>
                                        <a:srgbClr val="FF0000"/>
                                      </a:solidFill>
                                      <a:latin typeface="Cambria Math" panose="02040503050406030204" pitchFamily="18" charset="0"/>
                                    </a:rPr>
                                    <m:t>1</m:t>
                                  </m:r>
                                </m:e>
                              </m:mr>
                              <m:mr>
                                <m:e>
                                  <m:r>
                                    <a:rPr lang="en-US" altLang="ja-JP" sz="2000" b="0" i="1" smtClean="0">
                                      <a:solidFill>
                                        <a:srgbClr val="FF0000"/>
                                      </a:solidFill>
                                      <a:latin typeface="Cambria Math" panose="02040503050406030204" pitchFamily="18" charset="0"/>
                                    </a:rPr>
                                    <m:t>1</m:t>
                                  </m:r>
                                </m:e>
                              </m:mr>
                            </m:m>
                          </m:e>
                        </m:d>
                      </m:oMath>
                    </m:oMathPara>
                  </a14:m>
                  <a:endParaRPr lang="ja-JP" altLang="en-US" sz="2000" dirty="0">
                    <a:solidFill>
                      <a:srgbClr val="FF0000"/>
                    </a:solidFill>
                  </a:endParaRPr>
                </a:p>
              </p:txBody>
            </p:sp>
          </mc:Choice>
          <mc:Fallback xmlns="">
            <p:sp>
              <p:nvSpPr>
                <p:cNvPr id="20" name="正方形/長方形 19"/>
                <p:cNvSpPr>
                  <a:spLocks noRot="1" noChangeAspect="1" noMove="1" noResize="1" noEditPoints="1" noAdjustHandles="1" noChangeArrowheads="1" noChangeShapeType="1" noTextEdit="1"/>
                </p:cNvSpPr>
                <p:nvPr/>
              </p:nvSpPr>
              <p:spPr>
                <a:xfrm>
                  <a:off x="1896036" y="2534312"/>
                  <a:ext cx="636520" cy="603499"/>
                </a:xfrm>
                <a:prstGeom prst="rect">
                  <a:avLst/>
                </a:prstGeom>
                <a:blipFill rotWithShape="0">
                  <a:blip r:embed="rId7"/>
                  <a:stretch>
                    <a:fillRect/>
                  </a:stretch>
                </a:blipFill>
              </p:spPr>
              <p:txBody>
                <a:bodyPr/>
                <a:lstStyle/>
                <a:p>
                  <a:r>
                    <a:rPr lang="ja-JP" altLang="en-US">
                      <a:noFill/>
                    </a:rPr>
                    <a:t> </a:t>
                  </a:r>
                </a:p>
              </p:txBody>
            </p:sp>
          </mc:Fallback>
        </mc:AlternateContent>
        <p:sp>
          <p:nvSpPr>
            <p:cNvPr id="21" name="円/楕円 20"/>
            <p:cNvSpPr/>
            <p:nvPr/>
          </p:nvSpPr>
          <p:spPr>
            <a:xfrm>
              <a:off x="1947138" y="2820922"/>
              <a:ext cx="63725" cy="637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正方形/長方形 21"/>
                <p:cNvSpPr/>
                <p:nvPr/>
              </p:nvSpPr>
              <p:spPr>
                <a:xfrm>
                  <a:off x="4824643" y="1954029"/>
                  <a:ext cx="642804" cy="554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chemeClr val="tx1"/>
                                </a:solidFill>
                                <a:latin typeface="Cambria Math" panose="02040503050406030204" pitchFamily="18" charset="0"/>
                              </a:rPr>
                            </m:ctrlPr>
                          </m:dPr>
                          <m:e>
                            <m:m>
                              <m:mPr>
                                <m:mcs>
                                  <m:mc>
                                    <m:mcPr>
                                      <m:count m:val="1"/>
                                      <m:mcJc m:val="center"/>
                                    </m:mcPr>
                                  </m:mc>
                                </m:mcs>
                                <m:ctrlPr>
                                  <a:rPr lang="en-US" altLang="ja-JP" sz="2000" i="1">
                                    <a:solidFill>
                                      <a:schemeClr val="tx1"/>
                                    </a:solidFill>
                                    <a:latin typeface="Cambria Math" panose="02040503050406030204" pitchFamily="18" charset="0"/>
                                  </a:rPr>
                                </m:ctrlPr>
                              </m:mPr>
                              <m:mr>
                                <m:e>
                                  <m:r>
                                    <a:rPr lang="en-US" altLang="ja-JP" sz="2000" i="1" smtClean="0">
                                      <a:solidFill>
                                        <a:schemeClr val="tx1"/>
                                      </a:solidFill>
                                      <a:latin typeface="Cambria Math" panose="02040503050406030204" pitchFamily="18" charset="0"/>
                                    </a:rPr>
                                    <m:t>𝑎</m:t>
                                  </m:r>
                                </m:e>
                              </m:mr>
                              <m:mr>
                                <m:e>
                                  <m:r>
                                    <a:rPr lang="en-US" altLang="ja-JP" sz="2000" b="0" i="1" smtClean="0">
                                      <a:solidFill>
                                        <a:schemeClr val="tx1"/>
                                      </a:solidFill>
                                      <a:latin typeface="Cambria Math" panose="02040503050406030204" pitchFamily="18" charset="0"/>
                                    </a:rPr>
                                    <m:t>𝑏</m:t>
                                  </m:r>
                                </m:e>
                              </m:mr>
                            </m:m>
                          </m:e>
                        </m:d>
                      </m:oMath>
                    </m:oMathPara>
                  </a14:m>
                  <a:endParaRPr lang="ja-JP" altLang="en-US" sz="2000" dirty="0">
                    <a:solidFill>
                      <a:schemeClr val="tx1"/>
                    </a:solidFill>
                  </a:endParaRPr>
                </a:p>
              </p:txBody>
            </p:sp>
          </mc:Choice>
          <mc:Fallback xmlns="">
            <p:sp>
              <p:nvSpPr>
                <p:cNvPr id="22" name="正方形/長方形 21"/>
                <p:cNvSpPr>
                  <a:spLocks noRot="1" noChangeAspect="1" noMove="1" noResize="1" noEditPoints="1" noAdjustHandles="1" noChangeArrowheads="1" noChangeShapeType="1" noTextEdit="1"/>
                </p:cNvSpPr>
                <p:nvPr/>
              </p:nvSpPr>
              <p:spPr>
                <a:xfrm>
                  <a:off x="4824643" y="1954029"/>
                  <a:ext cx="642804" cy="554383"/>
                </a:xfrm>
                <a:prstGeom prst="rect">
                  <a:avLst/>
                </a:prstGeom>
                <a:blipFill>
                  <a:blip r:embed="rId8"/>
                  <a:stretch>
                    <a:fillRect/>
                  </a:stretch>
                </a:blipFill>
              </p:spPr>
              <p:txBody>
                <a:bodyPr/>
                <a:lstStyle/>
                <a:p>
                  <a:r>
                    <a:rPr lang="ja-JP" altLang="en-US">
                      <a:noFill/>
                    </a:rPr>
                    <a:t> </a:t>
                  </a:r>
                </a:p>
              </p:txBody>
            </p:sp>
          </mc:Fallback>
        </mc:AlternateContent>
        <p:sp>
          <p:nvSpPr>
            <p:cNvPr id="23" name="正方形/長方形 22"/>
            <p:cNvSpPr/>
            <p:nvPr/>
          </p:nvSpPr>
          <p:spPr>
            <a:xfrm>
              <a:off x="1015061" y="4122845"/>
              <a:ext cx="593200"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cxnSp>
          <p:nvCxnSpPr>
            <p:cNvPr id="24" name="直線矢印コネクタ 23"/>
            <p:cNvCxnSpPr/>
            <p:nvPr/>
          </p:nvCxnSpPr>
          <p:spPr>
            <a:xfrm>
              <a:off x="4112914" y="4073699"/>
              <a:ext cx="2130770"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4240517" y="2126676"/>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正方形/長方形 25"/>
                <p:cNvSpPr/>
                <p:nvPr/>
              </p:nvSpPr>
              <p:spPr>
                <a:xfrm>
                  <a:off x="5857768" y="4032957"/>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5857768" y="4032957"/>
                  <a:ext cx="316547" cy="353839"/>
                </a:xfrm>
                <a:prstGeom prst="rect">
                  <a:avLst/>
                </a:prstGeom>
                <a:blipFill rotWithShape="0">
                  <a:blip r:embed="rId9"/>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3861075" y="1915929"/>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3861075" y="1915929"/>
                  <a:ext cx="472950" cy="523220"/>
                </a:xfrm>
                <a:prstGeom prst="rect">
                  <a:avLst/>
                </a:prstGeom>
                <a:blipFill rotWithShape="0">
                  <a:blip r:embed="rId10"/>
                  <a:stretch>
                    <a:fillRect/>
                  </a:stretch>
                </a:blipFill>
              </p:spPr>
              <p:txBody>
                <a:bodyPr/>
                <a:lstStyle/>
                <a:p>
                  <a:r>
                    <a:rPr lang="ja-JP" altLang="en-US">
                      <a:noFill/>
                    </a:rPr>
                    <a:t> </a:t>
                  </a:r>
                </a:p>
              </p:txBody>
            </p:sp>
          </mc:Fallback>
        </mc:AlternateContent>
        <p:sp>
          <p:nvSpPr>
            <p:cNvPr id="29" name="円/楕円 28"/>
            <p:cNvSpPr/>
            <p:nvPr/>
          </p:nvSpPr>
          <p:spPr>
            <a:xfrm>
              <a:off x="4851011" y="2232394"/>
              <a:ext cx="63725" cy="637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520826" y="4122845"/>
              <a:ext cx="905411"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変換後画像</a:t>
              </a:r>
              <a:endParaRPr lang="ja-JP" altLang="en-US" dirty="0"/>
            </a:p>
          </p:txBody>
        </p:sp>
        <p:sp>
          <p:nvSpPr>
            <p:cNvPr id="31" name="右矢印 30"/>
            <p:cNvSpPr/>
            <p:nvPr/>
          </p:nvSpPr>
          <p:spPr>
            <a:xfrm>
              <a:off x="2887775" y="2897244"/>
              <a:ext cx="804879" cy="588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4" name="正方形/長方形 33"/>
              <p:cNvSpPr/>
              <p:nvPr/>
            </p:nvSpPr>
            <p:spPr>
              <a:xfrm>
                <a:off x="533988" y="1190335"/>
                <a:ext cx="5639493" cy="461665"/>
              </a:xfrm>
              <a:prstGeom prst="rect">
                <a:avLst/>
              </a:prstGeom>
            </p:spPr>
            <p:txBody>
              <a:bodyPr wrap="none">
                <a:spAutoFit/>
              </a:bodyPr>
              <a:lstStyle/>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軸方向に</a:t>
                </a:r>
                <a14:m>
                  <m:oMath xmlns:m="http://schemas.openxmlformats.org/officeDocument/2006/math">
                    <m:r>
                      <a:rPr lang="en-US" altLang="ja-JP" sz="2400" b="0" i="1" smtClean="0">
                        <a:latin typeface="Cambria Math" panose="02040503050406030204" pitchFamily="18" charset="0"/>
                      </a:rPr>
                      <m:t>𝑎</m:t>
                    </m:r>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倍，</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y</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軸方向に</a:t>
                </a:r>
                <a14:m>
                  <m:oMath xmlns:m="http://schemas.openxmlformats.org/officeDocument/2006/math">
                    <m:r>
                      <a:rPr lang="en-US" altLang="ja-JP" sz="2400" b="0" i="1" smtClean="0">
                        <a:latin typeface="Cambria Math" panose="02040503050406030204" pitchFamily="18" charset="0"/>
                      </a:rPr>
                      <m:t>𝑏</m:t>
                    </m:r>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倍する変換</a:t>
                </a:r>
                <a:endParaRPr lang="ja-JP" altLang="en-US" sz="2400" dirty="0"/>
              </a:p>
            </p:txBody>
          </p:sp>
        </mc:Choice>
        <mc:Fallback xmlns="">
          <p:sp>
            <p:nvSpPr>
              <p:cNvPr id="34" name="正方形/長方形 33"/>
              <p:cNvSpPr>
                <a:spLocks noRot="1" noChangeAspect="1" noMove="1" noResize="1" noEditPoints="1" noAdjustHandles="1" noChangeArrowheads="1" noChangeShapeType="1" noTextEdit="1"/>
              </p:cNvSpPr>
              <p:nvPr/>
            </p:nvSpPr>
            <p:spPr>
              <a:xfrm>
                <a:off x="533988" y="1190335"/>
                <a:ext cx="5639493" cy="461665"/>
              </a:xfrm>
              <a:prstGeom prst="rect">
                <a:avLst/>
              </a:prstGeom>
              <a:blipFill rotWithShape="0">
                <a:blip r:embed="rId11"/>
                <a:stretch>
                  <a:fillRect l="-1730" t="-7895" r="-649" b="-31579"/>
                </a:stretch>
              </a:blipFill>
            </p:spPr>
            <p:txBody>
              <a:bodyPr/>
              <a:lstStyle/>
              <a:p>
                <a:r>
                  <a:rPr lang="ja-JP" altLang="en-US">
                    <a:noFill/>
                  </a:rPr>
                  <a:t> </a:t>
                </a:r>
              </a:p>
            </p:txBody>
          </p:sp>
        </mc:Fallback>
      </mc:AlternateContent>
      <p:sp>
        <p:nvSpPr>
          <p:cNvPr id="36" name="正方形/長方形 35"/>
          <p:cNvSpPr/>
          <p:nvPr/>
        </p:nvSpPr>
        <p:spPr>
          <a:xfrm>
            <a:off x="7341768" y="327779"/>
            <a:ext cx="4070345" cy="707886"/>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練</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変換結果を図示し</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の移動後の座標を示せ</a:t>
            </a:r>
            <a:endParaRPr lang="ja-JP" altLang="en-US" sz="2000" dirty="0"/>
          </a:p>
        </p:txBody>
      </p:sp>
      <p:cxnSp>
        <p:nvCxnSpPr>
          <p:cNvPr id="37" name="直線矢印コネクタ 36"/>
          <p:cNvCxnSpPr/>
          <p:nvPr/>
        </p:nvCxnSpPr>
        <p:spPr>
          <a:xfrm flipH="1" flipV="1">
            <a:off x="6674150" y="527061"/>
            <a:ext cx="17386" cy="5846900"/>
          </a:xfrm>
          <a:prstGeom prst="straightConnector1">
            <a:avLst/>
          </a:prstGeom>
          <a:ln w="381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8864656" y="2122905"/>
            <a:ext cx="1202619" cy="12235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a:off x="8710446" y="3349648"/>
            <a:ext cx="2130770"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8838049" y="1402625"/>
            <a:ext cx="0" cy="2059903"/>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正方形/長方形 42"/>
              <p:cNvSpPr/>
              <p:nvPr/>
            </p:nvSpPr>
            <p:spPr>
              <a:xfrm>
                <a:off x="10455299" y="3308906"/>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43" name="正方形/長方形 42"/>
              <p:cNvSpPr>
                <a:spLocks noRot="1" noChangeAspect="1" noMove="1" noResize="1" noEditPoints="1" noAdjustHandles="1" noChangeArrowheads="1" noChangeShapeType="1" noTextEdit="1"/>
              </p:cNvSpPr>
              <p:nvPr/>
            </p:nvSpPr>
            <p:spPr>
              <a:xfrm>
                <a:off x="10455299" y="3308906"/>
                <a:ext cx="316547" cy="353839"/>
              </a:xfrm>
              <a:prstGeom prst="rect">
                <a:avLst/>
              </a:prstGeom>
              <a:blipFill rotWithShape="0">
                <a:blip r:embed="rId12"/>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p:cNvSpPr/>
              <p:nvPr/>
            </p:nvSpPr>
            <p:spPr>
              <a:xfrm>
                <a:off x="8473971" y="1191878"/>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8473971" y="1191878"/>
                <a:ext cx="472950" cy="523220"/>
              </a:xfrm>
              <a:prstGeom prst="rect">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p:cNvSpPr/>
              <p:nvPr/>
            </p:nvSpPr>
            <p:spPr>
              <a:xfrm>
                <a:off x="10064126" y="1799056"/>
                <a:ext cx="636521"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chemeClr val="tx1"/>
                              </a:solidFill>
                              <a:latin typeface="Cambria Math" panose="02040503050406030204" pitchFamily="18" charset="0"/>
                            </a:rPr>
                          </m:ctrlPr>
                        </m:dPr>
                        <m:e>
                          <m:m>
                            <m:mPr>
                              <m:mcs>
                                <m:mc>
                                  <m:mcPr>
                                    <m:count m:val="1"/>
                                    <m:mcJc m:val="center"/>
                                  </m:mcPr>
                                </m:mc>
                              </m:mcs>
                              <m:ctrlPr>
                                <a:rPr lang="en-US" altLang="ja-JP" sz="2000" i="1">
                                  <a:solidFill>
                                    <a:schemeClr val="tx1"/>
                                  </a:solidFill>
                                  <a:latin typeface="Cambria Math" panose="02040503050406030204" pitchFamily="18" charset="0"/>
                                </a:rPr>
                              </m:ctrlPr>
                            </m:mPr>
                            <m:mr>
                              <m:e>
                                <m:r>
                                  <m:rPr>
                                    <m:brk m:alnAt="7"/>
                                  </m:rPr>
                                  <a:rPr lang="en-US" altLang="ja-JP" sz="2000" b="0" i="1" smtClean="0">
                                    <a:solidFill>
                                      <a:schemeClr val="tx1"/>
                                    </a:solidFill>
                                    <a:latin typeface="Cambria Math" panose="02040503050406030204" pitchFamily="18" charset="0"/>
                                  </a:rPr>
                                  <m:t>1</m:t>
                                </m:r>
                              </m:e>
                            </m:mr>
                            <m:mr>
                              <m:e>
                                <m:r>
                                  <a:rPr lang="en-US" altLang="ja-JP" sz="2000" b="0" i="1" smtClean="0">
                                    <a:solidFill>
                                      <a:schemeClr val="tx1"/>
                                    </a:solidFill>
                                    <a:latin typeface="Cambria Math" panose="02040503050406030204" pitchFamily="18" charset="0"/>
                                  </a:rPr>
                                  <m:t>1</m:t>
                                </m:r>
                              </m:e>
                            </m:mr>
                          </m:m>
                        </m:e>
                      </m:d>
                    </m:oMath>
                  </m:oMathPara>
                </a14:m>
                <a:endParaRPr lang="ja-JP" altLang="en-US" sz="2000" dirty="0">
                  <a:solidFill>
                    <a:schemeClr val="tx1"/>
                  </a:solidFill>
                </a:endParaRPr>
              </a:p>
            </p:txBody>
          </p:sp>
        </mc:Choice>
        <mc:Fallback xmlns="">
          <p:sp>
            <p:nvSpPr>
              <p:cNvPr id="46" name="正方形/長方形 45"/>
              <p:cNvSpPr>
                <a:spLocks noRot="1" noChangeAspect="1" noMove="1" noResize="1" noEditPoints="1" noAdjustHandles="1" noChangeArrowheads="1" noChangeShapeType="1" noTextEdit="1"/>
              </p:cNvSpPr>
              <p:nvPr/>
            </p:nvSpPr>
            <p:spPr>
              <a:xfrm>
                <a:off x="10064126" y="1799056"/>
                <a:ext cx="636521" cy="603499"/>
              </a:xfrm>
              <a:prstGeom prst="rect">
                <a:avLst/>
              </a:prstGeom>
              <a:blipFill rotWithShape="0">
                <a:blip r:embed="rId14"/>
                <a:stretch>
                  <a:fillRect/>
                </a:stretch>
              </a:blipFill>
            </p:spPr>
            <p:txBody>
              <a:bodyPr/>
              <a:lstStyle/>
              <a:p>
                <a:r>
                  <a:rPr lang="ja-JP" altLang="en-US">
                    <a:noFill/>
                  </a:rPr>
                  <a:t> </a:t>
                </a:r>
              </a:p>
            </p:txBody>
          </p:sp>
        </mc:Fallback>
      </mc:AlternateContent>
      <p:sp>
        <p:nvSpPr>
          <p:cNvPr id="47" name="円/楕円 46"/>
          <p:cNvSpPr/>
          <p:nvPr/>
        </p:nvSpPr>
        <p:spPr>
          <a:xfrm>
            <a:off x="10050435" y="2096871"/>
            <a:ext cx="63725" cy="637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9118358" y="3398794"/>
            <a:ext cx="593200"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sp>
        <p:nvSpPr>
          <p:cNvPr id="50" name="二等辺三角形 49"/>
          <p:cNvSpPr/>
          <p:nvPr/>
        </p:nvSpPr>
        <p:spPr>
          <a:xfrm>
            <a:off x="8875130" y="2122905"/>
            <a:ext cx="1192145" cy="121750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p:cNvCxnSpPr/>
          <p:nvPr/>
        </p:nvCxnSpPr>
        <p:spPr>
          <a:xfrm>
            <a:off x="7185664" y="6516883"/>
            <a:ext cx="2130770"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7313267" y="4569860"/>
            <a:ext cx="0" cy="2059903"/>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正方形/長方形 53"/>
              <p:cNvSpPr/>
              <p:nvPr/>
            </p:nvSpPr>
            <p:spPr>
              <a:xfrm>
                <a:off x="8930517" y="6399939"/>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54" name="正方形/長方形 53"/>
              <p:cNvSpPr>
                <a:spLocks noRot="1" noChangeAspect="1" noMove="1" noResize="1" noEditPoints="1" noAdjustHandles="1" noChangeArrowheads="1" noChangeShapeType="1" noTextEdit="1"/>
              </p:cNvSpPr>
              <p:nvPr/>
            </p:nvSpPr>
            <p:spPr>
              <a:xfrm>
                <a:off x="8930517" y="6399939"/>
                <a:ext cx="316547" cy="353839"/>
              </a:xfrm>
              <a:prstGeom prst="rect">
                <a:avLst/>
              </a:prstGeom>
              <a:blipFill rotWithShape="0">
                <a:blip r:embed="rId15"/>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p:cNvSpPr/>
              <p:nvPr/>
            </p:nvSpPr>
            <p:spPr>
              <a:xfrm>
                <a:off x="6949189" y="4359113"/>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55" name="正方形/長方形 54"/>
              <p:cNvSpPr>
                <a:spLocks noRot="1" noChangeAspect="1" noMove="1" noResize="1" noEditPoints="1" noAdjustHandles="1" noChangeArrowheads="1" noChangeShapeType="1" noTextEdit="1"/>
              </p:cNvSpPr>
              <p:nvPr/>
            </p:nvSpPr>
            <p:spPr>
              <a:xfrm>
                <a:off x="6949189" y="4359113"/>
                <a:ext cx="472950" cy="523220"/>
              </a:xfrm>
              <a:prstGeom prst="rect">
                <a:avLst/>
              </a:prstGeom>
              <a:blipFill rotWithShape="0">
                <a:blip r:embed="rId16"/>
                <a:stretch>
                  <a:fillRect/>
                </a:stretch>
              </a:blipFill>
            </p:spPr>
            <p:txBody>
              <a:bodyPr/>
              <a:lstStyle/>
              <a:p>
                <a:r>
                  <a:rPr lang="ja-JP" altLang="en-US">
                    <a:noFill/>
                  </a:rPr>
                  <a:t> </a:t>
                </a:r>
              </a:p>
            </p:txBody>
          </p:sp>
        </mc:Fallback>
      </mc:AlternateContent>
      <p:sp>
        <p:nvSpPr>
          <p:cNvPr id="56" name="正方形/長方形 55"/>
          <p:cNvSpPr/>
          <p:nvPr/>
        </p:nvSpPr>
        <p:spPr>
          <a:xfrm>
            <a:off x="7593576" y="6566029"/>
            <a:ext cx="593200"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cxnSp>
        <p:nvCxnSpPr>
          <p:cNvPr id="57" name="直線矢印コネクタ 56"/>
          <p:cNvCxnSpPr/>
          <p:nvPr/>
        </p:nvCxnSpPr>
        <p:spPr>
          <a:xfrm>
            <a:off x="9939672" y="6516883"/>
            <a:ext cx="2130770"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10067275" y="4569860"/>
            <a:ext cx="0" cy="2059903"/>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正方形/長方形 58"/>
              <p:cNvSpPr/>
              <p:nvPr/>
            </p:nvSpPr>
            <p:spPr>
              <a:xfrm>
                <a:off x="11684525" y="6399939"/>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59" name="正方形/長方形 58"/>
              <p:cNvSpPr>
                <a:spLocks noRot="1" noChangeAspect="1" noMove="1" noResize="1" noEditPoints="1" noAdjustHandles="1" noChangeArrowheads="1" noChangeShapeType="1" noTextEdit="1"/>
              </p:cNvSpPr>
              <p:nvPr/>
            </p:nvSpPr>
            <p:spPr>
              <a:xfrm>
                <a:off x="11684525" y="6399939"/>
                <a:ext cx="316547" cy="353839"/>
              </a:xfrm>
              <a:prstGeom prst="rect">
                <a:avLst/>
              </a:prstGeom>
              <a:blipFill rotWithShape="0">
                <a:blip r:embed="rId17"/>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正方形/長方形 59"/>
              <p:cNvSpPr/>
              <p:nvPr/>
            </p:nvSpPr>
            <p:spPr>
              <a:xfrm>
                <a:off x="9703197" y="4359113"/>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60" name="正方形/長方形 59"/>
              <p:cNvSpPr>
                <a:spLocks noRot="1" noChangeAspect="1" noMove="1" noResize="1" noEditPoints="1" noAdjustHandles="1" noChangeArrowheads="1" noChangeShapeType="1" noTextEdit="1"/>
              </p:cNvSpPr>
              <p:nvPr/>
            </p:nvSpPr>
            <p:spPr>
              <a:xfrm>
                <a:off x="9703197" y="4359113"/>
                <a:ext cx="472950" cy="523220"/>
              </a:xfrm>
              <a:prstGeom prst="rect">
                <a:avLst/>
              </a:prstGeom>
              <a:blipFill rotWithShape="0">
                <a:blip r:embed="rId18"/>
                <a:stretch>
                  <a:fillRect/>
                </a:stretch>
              </a:blipFill>
            </p:spPr>
            <p:txBody>
              <a:bodyPr/>
              <a:lstStyle/>
              <a:p>
                <a:r>
                  <a:rPr lang="ja-JP" altLang="en-US">
                    <a:noFill/>
                  </a:rPr>
                  <a:t> </a:t>
                </a:r>
              </a:p>
            </p:txBody>
          </p:sp>
        </mc:Fallback>
      </mc:AlternateContent>
      <p:sp>
        <p:nvSpPr>
          <p:cNvPr id="61" name="正方形/長方形 60"/>
          <p:cNvSpPr/>
          <p:nvPr/>
        </p:nvSpPr>
        <p:spPr>
          <a:xfrm>
            <a:off x="10347584" y="6566029"/>
            <a:ext cx="593200"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mc:AlternateContent xmlns:mc="http://schemas.openxmlformats.org/markup-compatibility/2006" xmlns:a14="http://schemas.microsoft.com/office/drawing/2010/main">
        <mc:Choice Requires="a14">
          <p:sp>
            <p:nvSpPr>
              <p:cNvPr id="62" name="正方形/長方形 61"/>
              <p:cNvSpPr/>
              <p:nvPr/>
            </p:nvSpPr>
            <p:spPr>
              <a:xfrm>
                <a:off x="7802043" y="4029164"/>
                <a:ext cx="1131207"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i="1" smtClean="0">
                              <a:latin typeface="Cambria Math" panose="02040503050406030204" pitchFamily="18" charset="0"/>
                            </a:rPr>
                          </m:ctrlPr>
                        </m:dPr>
                        <m:e>
                          <m:m>
                            <m:mPr>
                              <m:mcs>
                                <m:mc>
                                  <m:mcPr>
                                    <m:count m:val="2"/>
                                    <m:mcJc m:val="center"/>
                                  </m:mcPr>
                                </m:mc>
                              </m:mcs>
                              <m:ctrlPr>
                                <a:rPr lang="en-US" altLang="ja-JP" i="1">
                                  <a:latin typeface="Cambria Math" panose="02040503050406030204" pitchFamily="18" charset="0"/>
                                </a:rPr>
                              </m:ctrlPr>
                            </m:mPr>
                            <m:mr>
                              <m:e>
                                <m:r>
                                  <m:rPr>
                                    <m:brk m:alnAt="7"/>
                                  </m:rPr>
                                  <a:rPr lang="en-US" altLang="ja-JP" b="0" i="1" smtClean="0">
                                    <a:latin typeface="Cambria Math" panose="02040503050406030204" pitchFamily="18" charset="0"/>
                                  </a:rPr>
                                  <m:t>1</m:t>
                                </m:r>
                                <m:r>
                                  <a:rPr lang="en-US" altLang="ja-JP" b="0" i="1" smtClean="0">
                                    <a:latin typeface="Cambria Math" panose="02040503050406030204" pitchFamily="18" charset="0"/>
                                  </a:rPr>
                                  <m:t>.5</m:t>
                                </m:r>
                              </m:e>
                              <m:e>
                                <m:r>
                                  <a:rPr lang="en-US" altLang="ja-JP" i="1">
                                    <a:latin typeface="Cambria Math" panose="02040503050406030204" pitchFamily="18" charset="0"/>
                                  </a:rPr>
                                  <m:t>0</m:t>
                                </m:r>
                              </m:e>
                            </m:mr>
                            <m:mr>
                              <m:e>
                                <m:r>
                                  <a:rPr lang="en-US" altLang="ja-JP" i="1">
                                    <a:latin typeface="Cambria Math" panose="02040503050406030204" pitchFamily="18" charset="0"/>
                                  </a:rPr>
                                  <m:t>0</m:t>
                                </m:r>
                              </m:e>
                              <m:e>
                                <m:r>
                                  <a:rPr lang="en-US" altLang="ja-JP" b="0" i="1" smtClean="0">
                                    <a:latin typeface="Cambria Math" panose="02040503050406030204" pitchFamily="18" charset="0"/>
                                  </a:rPr>
                                  <m:t>1</m:t>
                                </m:r>
                              </m:e>
                            </m:mr>
                          </m:m>
                        </m:e>
                      </m:d>
                    </m:oMath>
                  </m:oMathPara>
                </a14:m>
                <a:endParaRPr lang="ja-JP" altLang="en-US" dirty="0"/>
              </a:p>
            </p:txBody>
          </p:sp>
        </mc:Choice>
        <mc:Fallback xmlns="">
          <p:sp>
            <p:nvSpPr>
              <p:cNvPr id="62" name="正方形/長方形 61"/>
              <p:cNvSpPr>
                <a:spLocks noRot="1" noChangeAspect="1" noMove="1" noResize="1" noEditPoints="1" noAdjustHandles="1" noChangeArrowheads="1" noChangeShapeType="1" noTextEdit="1"/>
              </p:cNvSpPr>
              <p:nvPr/>
            </p:nvSpPr>
            <p:spPr>
              <a:xfrm>
                <a:off x="7802043" y="4029164"/>
                <a:ext cx="1131207" cy="582147"/>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p:cNvSpPr/>
              <p:nvPr/>
            </p:nvSpPr>
            <p:spPr>
              <a:xfrm>
                <a:off x="10382386" y="4029164"/>
                <a:ext cx="1305678"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i="1" smtClean="0">
                              <a:latin typeface="Cambria Math" panose="02040503050406030204" pitchFamily="18" charset="0"/>
                            </a:rPr>
                          </m:ctrlPr>
                        </m:dPr>
                        <m:e>
                          <m:m>
                            <m:mPr>
                              <m:mcs>
                                <m:mc>
                                  <m:mcPr>
                                    <m:count m:val="2"/>
                                    <m:mcJc m:val="center"/>
                                  </m:mcPr>
                                </m:mc>
                              </m:mcs>
                              <m:ctrlPr>
                                <a:rPr lang="en-US" altLang="ja-JP" i="1">
                                  <a:latin typeface="Cambria Math" panose="02040503050406030204" pitchFamily="18" charset="0"/>
                                </a:rPr>
                              </m:ctrlPr>
                            </m:mPr>
                            <m:mr>
                              <m:e>
                                <m:r>
                                  <m:rPr>
                                    <m:brk m:alnAt="7"/>
                                  </m:rPr>
                                  <a:rPr lang="en-US" altLang="ja-JP" b="0" i="1" smtClean="0">
                                    <a:latin typeface="Cambria Math" panose="02040503050406030204" pitchFamily="18" charset="0"/>
                                  </a:rPr>
                                  <m:t>1</m:t>
                                </m:r>
                                <m:r>
                                  <a:rPr lang="en-US" altLang="ja-JP" b="0" i="1" smtClean="0">
                                    <a:latin typeface="Cambria Math" panose="02040503050406030204" pitchFamily="18" charset="0"/>
                                  </a:rPr>
                                  <m:t>.5</m:t>
                                </m:r>
                              </m:e>
                              <m:e>
                                <m:r>
                                  <a:rPr lang="en-US" altLang="ja-JP" i="1">
                                    <a:latin typeface="Cambria Math" panose="02040503050406030204" pitchFamily="18" charset="0"/>
                                  </a:rPr>
                                  <m:t>0</m:t>
                                </m:r>
                              </m:e>
                            </m:mr>
                            <m:mr>
                              <m:e>
                                <m:r>
                                  <a:rPr lang="en-US" altLang="ja-JP" i="1">
                                    <a:latin typeface="Cambria Math" panose="02040503050406030204" pitchFamily="18" charset="0"/>
                                  </a:rPr>
                                  <m:t>0</m:t>
                                </m:r>
                              </m:e>
                              <m:e>
                                <m:r>
                                  <a:rPr lang="en-US" altLang="ja-JP" b="0" i="1" smtClean="0">
                                    <a:latin typeface="Cambria Math" panose="02040503050406030204" pitchFamily="18" charset="0"/>
                                  </a:rPr>
                                  <m:t>0.5</m:t>
                                </m:r>
                              </m:e>
                            </m:mr>
                          </m:m>
                        </m:e>
                      </m:d>
                    </m:oMath>
                  </m:oMathPara>
                </a14:m>
                <a:endParaRPr lang="ja-JP" altLang="en-US" dirty="0"/>
              </a:p>
            </p:txBody>
          </p:sp>
        </mc:Choice>
        <mc:Fallback xmlns="">
          <p:sp>
            <p:nvSpPr>
              <p:cNvPr id="63" name="正方形/長方形 62"/>
              <p:cNvSpPr>
                <a:spLocks noRot="1" noChangeAspect="1" noMove="1" noResize="1" noEditPoints="1" noAdjustHandles="1" noChangeArrowheads="1" noChangeShapeType="1" noTextEdit="1"/>
              </p:cNvSpPr>
              <p:nvPr/>
            </p:nvSpPr>
            <p:spPr>
              <a:xfrm>
                <a:off x="10382386" y="4029164"/>
                <a:ext cx="1305678" cy="582147"/>
              </a:xfrm>
              <a:prstGeom prst="rect">
                <a:avLst/>
              </a:prstGeom>
              <a:blipFill rotWithShape="0">
                <a:blip r:embed="rId2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005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図 59">
            <a:extLst>
              <a:ext uri="{FF2B5EF4-FFF2-40B4-BE49-F238E27FC236}">
                <a16:creationId xmlns:a16="http://schemas.microsoft.com/office/drawing/2014/main" id="{AB147C10-6777-48D0-BC9B-335CF1B8D134}"/>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rot="19800000">
            <a:off x="4038459" y="4589552"/>
            <a:ext cx="1215424" cy="1216506"/>
          </a:xfrm>
          <a:prstGeom prst="rect">
            <a:avLst/>
          </a:prstGeom>
        </p:spPr>
      </p:pic>
      <p:pic>
        <p:nvPicPr>
          <p:cNvPr id="59" name="図 58">
            <a:extLst>
              <a:ext uri="{FF2B5EF4-FFF2-40B4-BE49-F238E27FC236}">
                <a16:creationId xmlns:a16="http://schemas.microsoft.com/office/drawing/2014/main" id="{0B2AD340-870F-4D59-B6AC-CB8FF4B8458E}"/>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930236" y="4792846"/>
            <a:ext cx="1215424" cy="1216506"/>
          </a:xfrm>
          <a:prstGeom prst="rect">
            <a:avLst/>
          </a:prstGeom>
        </p:spPr>
      </p:pic>
      <p:sp>
        <p:nvSpPr>
          <p:cNvPr id="2" name="タイトル 1"/>
          <p:cNvSpPr>
            <a:spLocks noGrp="1"/>
          </p:cNvSpPr>
          <p:nvPr>
            <p:ph type="title"/>
          </p:nvPr>
        </p:nvSpPr>
        <p:spPr/>
        <p:txBody>
          <a:bodyPr/>
          <a:lstStyle/>
          <a:p>
            <a:r>
              <a:rPr kumimoji="1" lang="ja-JP" altLang="en-US" dirty="0"/>
              <a:t>回転</a:t>
            </a:r>
          </a:p>
        </p:txBody>
      </p:sp>
      <mc:AlternateContent xmlns:mc="http://schemas.openxmlformats.org/markup-compatibility/2006" xmlns:a14="http://schemas.microsoft.com/office/drawing/2010/main">
        <mc:Choice Requires="a14">
          <p:sp>
            <p:nvSpPr>
              <p:cNvPr id="5" name="正方形/長方形 4"/>
              <p:cNvSpPr/>
              <p:nvPr/>
            </p:nvSpPr>
            <p:spPr>
              <a:xfrm>
                <a:off x="909251" y="2116178"/>
                <a:ext cx="4540474" cy="917239"/>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800" b="1" i="1">
                              <a:latin typeface="Cambria Math" panose="02040503050406030204" pitchFamily="18" charset="0"/>
                            </a:rPr>
                          </m:ctrlPr>
                        </m:dPr>
                        <m:e>
                          <m:m>
                            <m:mPr>
                              <m:mcs>
                                <m:mc>
                                  <m:mcPr>
                                    <m:count m:val="1"/>
                                    <m:mcJc m:val="center"/>
                                  </m:mcPr>
                                </m:mc>
                              </m:mcs>
                              <m:ctrlPr>
                                <a:rPr lang="en-US" altLang="ja-JP" sz="2800" b="1" i="1">
                                  <a:latin typeface="Cambria Math" panose="02040503050406030204" pitchFamily="18" charset="0"/>
                                </a:rPr>
                              </m:ctrlPr>
                            </m:mPr>
                            <m:mr>
                              <m:e>
                                <m:r>
                                  <m:rPr>
                                    <m:brk m:alnAt="7"/>
                                  </m:rPr>
                                  <a:rPr lang="en-US" altLang="ja-JP" sz="2800" i="1">
                                    <a:latin typeface="Cambria Math" panose="02040503050406030204" pitchFamily="18" charset="0"/>
                                  </a:rPr>
                                  <m:t>𝑥</m:t>
                                </m:r>
                                <m:r>
                                  <a:rPr lang="en-US" altLang="ja-JP" sz="2800" i="1">
                                    <a:latin typeface="Cambria Math" panose="02040503050406030204" pitchFamily="18" charset="0"/>
                                  </a:rPr>
                                  <m:t>′</m:t>
                                </m:r>
                              </m:e>
                            </m:mr>
                            <m:mr>
                              <m:e>
                                <m:r>
                                  <a:rPr lang="en-US" altLang="ja-JP" sz="2800" i="1">
                                    <a:latin typeface="Cambria Math" panose="02040503050406030204" pitchFamily="18" charset="0"/>
                                  </a:rPr>
                                  <m:t>𝑦</m:t>
                                </m:r>
                                <m:r>
                                  <a:rPr lang="en-US" altLang="ja-JP" sz="2800" i="1">
                                    <a:latin typeface="Cambria Math" panose="02040503050406030204" pitchFamily="18" charset="0"/>
                                  </a:rPr>
                                  <m:t>′</m:t>
                                </m:r>
                              </m:e>
                            </m:mr>
                          </m:m>
                        </m:e>
                      </m:d>
                      <m:r>
                        <a:rPr lang="en-US" altLang="ja-JP" sz="2800" b="1" i="0" smtClean="0">
                          <a:latin typeface="Cambria Math"/>
                        </a:rPr>
                        <m:t>=</m:t>
                      </m:r>
                      <m:d>
                        <m:dPr>
                          <m:ctrlPr>
                            <a:rPr lang="en-US" altLang="ja-JP" sz="2800" i="1">
                              <a:latin typeface="Cambria Math" panose="02040503050406030204" pitchFamily="18" charset="0"/>
                            </a:rPr>
                          </m:ctrlPr>
                        </m:dPr>
                        <m:e>
                          <m:m>
                            <m:mPr>
                              <m:mcs>
                                <m:mc>
                                  <m:mcPr>
                                    <m:count m:val="2"/>
                                    <m:mcJc m:val="center"/>
                                  </m:mcPr>
                                </m:mc>
                              </m:mcs>
                              <m:ctrlPr>
                                <a:rPr lang="en-US" altLang="ja-JP" sz="2800" i="1">
                                  <a:latin typeface="Cambria Math" panose="02040503050406030204" pitchFamily="18" charset="0"/>
                                </a:rPr>
                              </m:ctrlPr>
                            </m:mPr>
                            <m:mr>
                              <m:e>
                                <m:func>
                                  <m:funcPr>
                                    <m:ctrlPr>
                                      <a:rPr lang="en-US" altLang="ja-JP" sz="2800" i="1">
                                        <a:latin typeface="Cambria Math" panose="02040503050406030204" pitchFamily="18" charset="0"/>
                                      </a:rPr>
                                    </m:ctrlPr>
                                  </m:funcPr>
                                  <m:fName>
                                    <m:r>
                                      <m:rPr>
                                        <m:sty m:val="p"/>
                                      </m:rPr>
                                      <a:rPr lang="en-US" altLang="ja-JP" sz="2800">
                                        <a:latin typeface="Cambria Math" panose="02040503050406030204" pitchFamily="18" charset="0"/>
                                      </a:rPr>
                                      <m:t>cos</m:t>
                                    </m:r>
                                  </m:fName>
                                  <m:e>
                                    <m:r>
                                      <a:rPr lang="en-US" altLang="ja-JP" sz="2800" i="1">
                                        <a:latin typeface="Cambria Math" panose="02040503050406030204" pitchFamily="18" charset="0"/>
                                      </a:rPr>
                                      <m:t>𝜃</m:t>
                                    </m:r>
                                  </m:e>
                                </m:func>
                              </m:e>
                              <m:e>
                                <m:r>
                                  <a:rPr lang="en-US" altLang="ja-JP" sz="2800" i="1">
                                    <a:latin typeface="Cambria Math" panose="02040503050406030204" pitchFamily="18" charset="0"/>
                                  </a:rPr>
                                  <m:t>−</m:t>
                                </m:r>
                                <m:func>
                                  <m:funcPr>
                                    <m:ctrlPr>
                                      <a:rPr lang="en-US" altLang="ja-JP" sz="2800" i="1">
                                        <a:latin typeface="Cambria Math" panose="02040503050406030204" pitchFamily="18" charset="0"/>
                                      </a:rPr>
                                    </m:ctrlPr>
                                  </m:funcPr>
                                  <m:fName>
                                    <m:r>
                                      <m:rPr>
                                        <m:sty m:val="p"/>
                                      </m:rPr>
                                      <a:rPr lang="en-US" altLang="ja-JP" sz="2800">
                                        <a:latin typeface="Cambria Math" panose="02040503050406030204" pitchFamily="18" charset="0"/>
                                      </a:rPr>
                                      <m:t>sin</m:t>
                                    </m:r>
                                  </m:fName>
                                  <m:e>
                                    <m:r>
                                      <a:rPr lang="en-US" altLang="ja-JP" sz="2800" i="1">
                                        <a:latin typeface="Cambria Math" panose="02040503050406030204" pitchFamily="18" charset="0"/>
                                      </a:rPr>
                                      <m:t>𝜃</m:t>
                                    </m:r>
                                  </m:e>
                                </m:func>
                              </m:e>
                            </m:mr>
                            <m:mr>
                              <m:e>
                                <m:func>
                                  <m:funcPr>
                                    <m:ctrlPr>
                                      <a:rPr lang="en-US" altLang="ja-JP" sz="2800" i="1">
                                        <a:latin typeface="Cambria Math" panose="02040503050406030204" pitchFamily="18" charset="0"/>
                                      </a:rPr>
                                    </m:ctrlPr>
                                  </m:funcPr>
                                  <m:fName>
                                    <m:r>
                                      <m:rPr>
                                        <m:sty m:val="p"/>
                                      </m:rPr>
                                      <a:rPr lang="en-US" altLang="ja-JP" sz="2800">
                                        <a:latin typeface="Cambria Math" panose="02040503050406030204" pitchFamily="18" charset="0"/>
                                      </a:rPr>
                                      <m:t>sin</m:t>
                                    </m:r>
                                  </m:fName>
                                  <m:e>
                                    <m:r>
                                      <a:rPr lang="en-US" altLang="ja-JP" sz="2800" i="1">
                                        <a:latin typeface="Cambria Math" panose="02040503050406030204" pitchFamily="18" charset="0"/>
                                      </a:rPr>
                                      <m:t>𝜃</m:t>
                                    </m:r>
                                  </m:e>
                                </m:func>
                              </m:e>
                              <m:e>
                                <m:func>
                                  <m:funcPr>
                                    <m:ctrlPr>
                                      <a:rPr lang="en-US" altLang="ja-JP" sz="2800" i="1">
                                        <a:latin typeface="Cambria Math" panose="02040503050406030204" pitchFamily="18" charset="0"/>
                                      </a:rPr>
                                    </m:ctrlPr>
                                  </m:funcPr>
                                  <m:fName>
                                    <m:r>
                                      <m:rPr>
                                        <m:sty m:val="p"/>
                                      </m:rPr>
                                      <a:rPr lang="en-US" altLang="ja-JP" sz="2800">
                                        <a:latin typeface="Cambria Math" panose="02040503050406030204" pitchFamily="18" charset="0"/>
                                      </a:rPr>
                                      <m:t>cos</m:t>
                                    </m:r>
                                  </m:fName>
                                  <m:e>
                                    <m:r>
                                      <a:rPr lang="en-US" altLang="ja-JP" sz="2800" i="1">
                                        <a:latin typeface="Cambria Math" panose="02040503050406030204" pitchFamily="18" charset="0"/>
                                      </a:rPr>
                                      <m:t>𝜃</m:t>
                                    </m:r>
                                  </m:e>
                                </m:func>
                              </m:e>
                            </m:mr>
                          </m:m>
                        </m:e>
                      </m:d>
                      <m:d>
                        <m:dPr>
                          <m:ctrlPr>
                            <a:rPr lang="en-US" altLang="ja-JP" sz="2800" b="1" i="1">
                              <a:latin typeface="Cambria Math" panose="02040503050406030204" pitchFamily="18" charset="0"/>
                            </a:rPr>
                          </m:ctrlPr>
                        </m:dPr>
                        <m:e>
                          <m:m>
                            <m:mPr>
                              <m:mcs>
                                <m:mc>
                                  <m:mcPr>
                                    <m:count m:val="1"/>
                                    <m:mcJc m:val="center"/>
                                  </m:mcPr>
                                </m:mc>
                              </m:mcs>
                              <m:ctrlPr>
                                <a:rPr lang="en-US" altLang="ja-JP" sz="2800" b="1" i="1">
                                  <a:latin typeface="Cambria Math" panose="02040503050406030204" pitchFamily="18" charset="0"/>
                                </a:rPr>
                              </m:ctrlPr>
                            </m:mPr>
                            <m:mr>
                              <m:e>
                                <m:r>
                                  <a:rPr lang="en-US" altLang="ja-JP" sz="2800" i="1">
                                    <a:latin typeface="Cambria Math" panose="02040503050406030204" pitchFamily="18" charset="0"/>
                                  </a:rPr>
                                  <m:t>𝑥</m:t>
                                </m:r>
                              </m:e>
                            </m:mr>
                            <m:mr>
                              <m:e>
                                <m:r>
                                  <a:rPr lang="en-US" altLang="ja-JP" sz="2800" i="1">
                                    <a:latin typeface="Cambria Math" panose="02040503050406030204" pitchFamily="18" charset="0"/>
                                  </a:rPr>
                                  <m:t>𝑦</m:t>
                                </m:r>
                              </m:e>
                            </m:mr>
                          </m:m>
                        </m:e>
                      </m:d>
                    </m:oMath>
                  </m:oMathPara>
                </a14:m>
                <a:endParaRPr lang="en-US" altLang="ja-JP" sz="2800" b="1" dirty="0"/>
              </a:p>
            </p:txBody>
          </p:sp>
        </mc:Choice>
        <mc:Fallback xmlns="">
          <p:sp>
            <p:nvSpPr>
              <p:cNvPr id="5" name="正方形/長方形 4"/>
              <p:cNvSpPr>
                <a:spLocks noRot="1" noChangeAspect="1" noMove="1" noResize="1" noEditPoints="1" noAdjustHandles="1" noChangeArrowheads="1" noChangeShapeType="1" noTextEdit="1"/>
              </p:cNvSpPr>
              <p:nvPr/>
            </p:nvSpPr>
            <p:spPr>
              <a:xfrm>
                <a:off x="909251" y="2116178"/>
                <a:ext cx="4540474" cy="917239"/>
              </a:xfrm>
              <a:prstGeom prst="rect">
                <a:avLst/>
              </a:prstGeom>
              <a:blipFill>
                <a:blip r:embed="rId3"/>
                <a:stretch>
                  <a:fillRect/>
                </a:stretch>
              </a:blipFill>
            </p:spPr>
            <p:txBody>
              <a:bodyPr/>
              <a:lstStyle/>
              <a:p>
                <a:r>
                  <a:rPr lang="ja-JP" altLang="en-US">
                    <a:noFill/>
                  </a:rPr>
                  <a:t> </a:t>
                </a:r>
              </a:p>
            </p:txBody>
          </p:sp>
        </mc:Fallback>
      </mc:AlternateContent>
      <p:sp>
        <p:nvSpPr>
          <p:cNvPr id="34" name="正方形/長方形 33"/>
          <p:cNvSpPr/>
          <p:nvPr/>
        </p:nvSpPr>
        <p:spPr>
          <a:xfrm>
            <a:off x="533988" y="1443766"/>
            <a:ext cx="5296643" cy="461665"/>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原点を中心に角度</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θ</a:t>
            </a:r>
            <a:r>
              <a:rPr lang="ja-JP" altLang="en-US" sz="2400" dirty="0" err="1">
                <a:latin typeface="メイリオ" panose="020B0604030504040204" pitchFamily="50" charset="-128"/>
                <a:ea typeface="メイリオ" panose="020B0604030504040204" pitchFamily="50" charset="-128"/>
                <a:cs typeface="メイリオ" panose="020B0604030504040204" pitchFamily="50" charset="-128"/>
              </a:rPr>
              <a:t>だけ</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回転する変換</a:t>
            </a:r>
            <a:endParaRPr lang="ja-JP" altLang="en-US" sz="2400" dirty="0"/>
          </a:p>
        </p:txBody>
      </p:sp>
      <p:sp>
        <p:nvSpPr>
          <p:cNvPr id="36" name="正方形/長方形 35"/>
          <p:cNvSpPr/>
          <p:nvPr/>
        </p:nvSpPr>
        <p:spPr>
          <a:xfrm>
            <a:off x="6822211" y="234338"/>
            <a:ext cx="553357"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練</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p>
        </p:txBody>
      </p:sp>
      <p:cxnSp>
        <p:nvCxnSpPr>
          <p:cNvPr id="37" name="直線矢印コネクタ 36"/>
          <p:cNvCxnSpPr/>
          <p:nvPr/>
        </p:nvCxnSpPr>
        <p:spPr>
          <a:xfrm flipH="1" flipV="1">
            <a:off x="6674150" y="527061"/>
            <a:ext cx="17386" cy="5846900"/>
          </a:xfrm>
          <a:prstGeom prst="straightConnector1">
            <a:avLst/>
          </a:prstGeom>
          <a:ln w="381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7959292" y="2394149"/>
            <a:ext cx="1202619" cy="12235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a:off x="7375568" y="3620892"/>
            <a:ext cx="256028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7932685" y="1673869"/>
            <a:ext cx="0" cy="2059903"/>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正方形/長方形 42"/>
              <p:cNvSpPr/>
              <p:nvPr/>
            </p:nvSpPr>
            <p:spPr>
              <a:xfrm>
                <a:off x="9549935" y="3580150"/>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43" name="正方形/長方形 42"/>
              <p:cNvSpPr>
                <a:spLocks noRot="1" noChangeAspect="1" noMove="1" noResize="1" noEditPoints="1" noAdjustHandles="1" noChangeArrowheads="1" noChangeShapeType="1" noTextEdit="1"/>
              </p:cNvSpPr>
              <p:nvPr/>
            </p:nvSpPr>
            <p:spPr>
              <a:xfrm>
                <a:off x="9549935" y="3580150"/>
                <a:ext cx="316547" cy="353839"/>
              </a:xfrm>
              <a:prstGeom prst="rect">
                <a:avLst/>
              </a:prstGeom>
              <a:blipFill rotWithShape="0">
                <a:blip r:embed="rId4"/>
                <a:stretch>
                  <a:fillRect b="-103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p:cNvSpPr/>
              <p:nvPr/>
            </p:nvSpPr>
            <p:spPr>
              <a:xfrm>
                <a:off x="7568607" y="1463122"/>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7568607" y="1463122"/>
                <a:ext cx="472950" cy="52322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p:cNvSpPr/>
              <p:nvPr/>
            </p:nvSpPr>
            <p:spPr>
              <a:xfrm>
                <a:off x="9158762" y="2070300"/>
                <a:ext cx="636521"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chemeClr val="tx1"/>
                              </a:solidFill>
                              <a:latin typeface="Cambria Math" panose="02040503050406030204" pitchFamily="18" charset="0"/>
                            </a:rPr>
                          </m:ctrlPr>
                        </m:dPr>
                        <m:e>
                          <m:m>
                            <m:mPr>
                              <m:mcs>
                                <m:mc>
                                  <m:mcPr>
                                    <m:count m:val="1"/>
                                    <m:mcJc m:val="center"/>
                                  </m:mcPr>
                                </m:mc>
                              </m:mcs>
                              <m:ctrlPr>
                                <a:rPr lang="en-US" altLang="ja-JP" sz="2000" i="1">
                                  <a:solidFill>
                                    <a:schemeClr val="tx1"/>
                                  </a:solidFill>
                                  <a:latin typeface="Cambria Math" panose="02040503050406030204" pitchFamily="18" charset="0"/>
                                </a:rPr>
                              </m:ctrlPr>
                            </m:mPr>
                            <m:mr>
                              <m:e>
                                <m:r>
                                  <m:rPr>
                                    <m:brk m:alnAt="7"/>
                                  </m:rPr>
                                  <a:rPr lang="en-US" altLang="ja-JP" sz="2000" b="0" i="1" smtClean="0">
                                    <a:solidFill>
                                      <a:schemeClr val="tx1"/>
                                    </a:solidFill>
                                    <a:latin typeface="Cambria Math" panose="02040503050406030204" pitchFamily="18" charset="0"/>
                                  </a:rPr>
                                  <m:t>1</m:t>
                                </m:r>
                              </m:e>
                            </m:mr>
                            <m:mr>
                              <m:e>
                                <m:r>
                                  <a:rPr lang="en-US" altLang="ja-JP" sz="2000" b="0" i="1" smtClean="0">
                                    <a:solidFill>
                                      <a:schemeClr val="tx1"/>
                                    </a:solidFill>
                                    <a:latin typeface="Cambria Math" panose="02040503050406030204" pitchFamily="18" charset="0"/>
                                  </a:rPr>
                                  <m:t>1</m:t>
                                </m:r>
                              </m:e>
                            </m:mr>
                          </m:m>
                        </m:e>
                      </m:d>
                    </m:oMath>
                  </m:oMathPara>
                </a14:m>
                <a:endParaRPr lang="ja-JP" altLang="en-US" sz="2000" dirty="0">
                  <a:solidFill>
                    <a:schemeClr val="tx1"/>
                  </a:solidFill>
                </a:endParaRPr>
              </a:p>
            </p:txBody>
          </p:sp>
        </mc:Choice>
        <mc:Fallback xmlns="">
          <p:sp>
            <p:nvSpPr>
              <p:cNvPr id="46" name="正方形/長方形 45"/>
              <p:cNvSpPr>
                <a:spLocks noRot="1" noChangeAspect="1" noMove="1" noResize="1" noEditPoints="1" noAdjustHandles="1" noChangeArrowheads="1" noChangeShapeType="1" noTextEdit="1"/>
              </p:cNvSpPr>
              <p:nvPr/>
            </p:nvSpPr>
            <p:spPr>
              <a:xfrm>
                <a:off x="9158762" y="2070300"/>
                <a:ext cx="636521" cy="603499"/>
              </a:xfrm>
              <a:prstGeom prst="rect">
                <a:avLst/>
              </a:prstGeom>
              <a:blipFill rotWithShape="0">
                <a:blip r:embed="rId6"/>
                <a:stretch>
                  <a:fillRect/>
                </a:stretch>
              </a:blipFill>
            </p:spPr>
            <p:txBody>
              <a:bodyPr/>
              <a:lstStyle/>
              <a:p>
                <a:r>
                  <a:rPr lang="ja-JP" altLang="en-US">
                    <a:noFill/>
                  </a:rPr>
                  <a:t> </a:t>
                </a:r>
              </a:p>
            </p:txBody>
          </p:sp>
        </mc:Fallback>
      </mc:AlternateContent>
      <p:sp>
        <p:nvSpPr>
          <p:cNvPr id="47" name="円/楕円 46"/>
          <p:cNvSpPr/>
          <p:nvPr/>
        </p:nvSpPr>
        <p:spPr>
          <a:xfrm>
            <a:off x="9145071" y="2368115"/>
            <a:ext cx="63725" cy="637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8212994" y="3670038"/>
            <a:ext cx="593200"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sp>
        <p:nvSpPr>
          <p:cNvPr id="50" name="二等辺三角形 49"/>
          <p:cNvSpPr/>
          <p:nvPr/>
        </p:nvSpPr>
        <p:spPr>
          <a:xfrm>
            <a:off x="7969766" y="2394149"/>
            <a:ext cx="1192145" cy="121750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p:cNvCxnSpPr/>
          <p:nvPr/>
        </p:nvCxnSpPr>
        <p:spPr>
          <a:xfrm>
            <a:off x="7287887" y="6261081"/>
            <a:ext cx="2649066"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7933786" y="4314058"/>
            <a:ext cx="0" cy="2059903"/>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正方形/長方形 53"/>
              <p:cNvSpPr/>
              <p:nvPr/>
            </p:nvSpPr>
            <p:spPr>
              <a:xfrm>
                <a:off x="9551036" y="6144137"/>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54" name="正方形/長方形 53"/>
              <p:cNvSpPr>
                <a:spLocks noRot="1" noChangeAspect="1" noMove="1" noResize="1" noEditPoints="1" noAdjustHandles="1" noChangeArrowheads="1" noChangeShapeType="1" noTextEdit="1"/>
              </p:cNvSpPr>
              <p:nvPr/>
            </p:nvSpPr>
            <p:spPr>
              <a:xfrm>
                <a:off x="9551036" y="6144137"/>
                <a:ext cx="316547" cy="353839"/>
              </a:xfrm>
              <a:prstGeom prst="rect">
                <a:avLst/>
              </a:prstGeom>
              <a:blipFill rotWithShape="0">
                <a:blip r:embed="rId7"/>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p:cNvSpPr/>
              <p:nvPr/>
            </p:nvSpPr>
            <p:spPr>
              <a:xfrm>
                <a:off x="7569708" y="4103311"/>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55" name="正方形/長方形 54"/>
              <p:cNvSpPr>
                <a:spLocks noRot="1" noChangeAspect="1" noMove="1" noResize="1" noEditPoints="1" noAdjustHandles="1" noChangeArrowheads="1" noChangeShapeType="1" noTextEdit="1"/>
              </p:cNvSpPr>
              <p:nvPr/>
            </p:nvSpPr>
            <p:spPr>
              <a:xfrm>
                <a:off x="7569708" y="4103311"/>
                <a:ext cx="472950" cy="523220"/>
              </a:xfrm>
              <a:prstGeom prst="rect">
                <a:avLst/>
              </a:prstGeom>
              <a:blipFill rotWithShape="0">
                <a:blip r:embed="rId8"/>
                <a:stretch>
                  <a:fillRect/>
                </a:stretch>
              </a:blipFill>
            </p:spPr>
            <p:txBody>
              <a:bodyPr/>
              <a:lstStyle/>
              <a:p>
                <a:r>
                  <a:rPr lang="ja-JP" altLang="en-US">
                    <a:noFill/>
                  </a:rPr>
                  <a:t> </a:t>
                </a:r>
              </a:p>
            </p:txBody>
          </p:sp>
        </mc:Fallback>
      </mc:AlternateContent>
      <p:sp>
        <p:nvSpPr>
          <p:cNvPr id="56" name="正方形/長方形 55"/>
          <p:cNvSpPr/>
          <p:nvPr/>
        </p:nvSpPr>
        <p:spPr>
          <a:xfrm>
            <a:off x="8214095" y="6310227"/>
            <a:ext cx="593200"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mc:AlternateContent xmlns:mc="http://schemas.openxmlformats.org/markup-compatibility/2006" xmlns:a14="http://schemas.microsoft.com/office/drawing/2010/main">
        <mc:Choice Requires="a14">
          <p:sp>
            <p:nvSpPr>
              <p:cNvPr id="62" name="正方形/長方形 61"/>
              <p:cNvSpPr/>
              <p:nvPr/>
            </p:nvSpPr>
            <p:spPr>
              <a:xfrm>
                <a:off x="9820252" y="2310329"/>
                <a:ext cx="2348848" cy="8451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0" smtClean="0">
                          <a:latin typeface="Cambria Math" panose="02040503050406030204" pitchFamily="18" charset="0"/>
                        </a:rPr>
                        <m:t>𝐀</m:t>
                      </m:r>
                      <m:r>
                        <a:rPr lang="en-US" altLang="ja-JP" sz="2800" b="0" i="0" smtClean="0">
                          <a:latin typeface="Cambria Math" panose="02040503050406030204" pitchFamily="18" charset="0"/>
                        </a:rPr>
                        <m:t>=</m:t>
                      </m:r>
                      <m:d>
                        <m:dPr>
                          <m:ctrlPr>
                            <a:rPr lang="en-US" altLang="ja-JP" sz="2800" i="1" smtClean="0">
                              <a:latin typeface="Cambria Math" panose="02040503050406030204" pitchFamily="18" charset="0"/>
                            </a:rPr>
                          </m:ctrlPr>
                        </m:dPr>
                        <m:e>
                          <m:m>
                            <m:mPr>
                              <m:mcs>
                                <m:mc>
                                  <m:mcPr>
                                    <m:count m:val="2"/>
                                    <m:mcJc m:val="center"/>
                                  </m:mcPr>
                                </m:mc>
                              </m:mcs>
                              <m:ctrlPr>
                                <a:rPr lang="en-US" altLang="ja-JP" sz="2800" i="1">
                                  <a:latin typeface="Cambria Math" panose="02040503050406030204" pitchFamily="18" charset="0"/>
                                </a:rPr>
                              </m:ctrlPr>
                            </m:mPr>
                            <m:mr>
                              <m:e/>
                              <m:e/>
                            </m:mr>
                            <m:mr>
                              <m:e/>
                              <m:e/>
                            </m:mr>
                          </m:m>
                        </m:e>
                      </m:d>
                    </m:oMath>
                  </m:oMathPara>
                </a14:m>
                <a:endParaRPr lang="ja-JP" altLang="en-US" sz="2800" dirty="0"/>
              </a:p>
            </p:txBody>
          </p:sp>
        </mc:Choice>
        <mc:Fallback xmlns="">
          <p:sp>
            <p:nvSpPr>
              <p:cNvPr id="62" name="正方形/長方形 61"/>
              <p:cNvSpPr>
                <a:spLocks noRot="1" noChangeAspect="1" noMove="1" noResize="1" noEditPoints="1" noAdjustHandles="1" noChangeArrowheads="1" noChangeShapeType="1" noTextEdit="1"/>
              </p:cNvSpPr>
              <p:nvPr/>
            </p:nvSpPr>
            <p:spPr>
              <a:xfrm>
                <a:off x="9820252" y="2310329"/>
                <a:ext cx="2348848" cy="845168"/>
              </a:xfrm>
              <a:prstGeom prst="rect">
                <a:avLst/>
              </a:prstGeom>
              <a:blipFill rotWithShape="0">
                <a:blip r:embed="rId9"/>
                <a:stretch>
                  <a:fillRect/>
                </a:stretch>
              </a:blipFill>
            </p:spPr>
            <p:txBody>
              <a:bodyPr/>
              <a:lstStyle/>
              <a:p>
                <a:r>
                  <a:rPr lang="ja-JP" altLang="en-US">
                    <a:noFill/>
                  </a:rPr>
                  <a:t> </a:t>
                </a:r>
              </a:p>
            </p:txBody>
          </p:sp>
        </mc:Fallback>
      </mc:AlternateContent>
      <p:grpSp>
        <p:nvGrpSpPr>
          <p:cNvPr id="13" name="グループ化 12"/>
          <p:cNvGrpSpPr/>
          <p:nvPr/>
        </p:nvGrpSpPr>
        <p:grpSpPr>
          <a:xfrm>
            <a:off x="454623" y="3864371"/>
            <a:ext cx="5934200" cy="2456685"/>
            <a:chOff x="269503" y="1915929"/>
            <a:chExt cx="5934200" cy="2456685"/>
          </a:xfrm>
        </p:grpSpPr>
        <p:cxnSp>
          <p:nvCxnSpPr>
            <p:cNvPr id="15" name="直線矢印コネクタ 14"/>
            <p:cNvCxnSpPr/>
            <p:nvPr/>
          </p:nvCxnSpPr>
          <p:spPr>
            <a:xfrm>
              <a:off x="269503" y="4073699"/>
              <a:ext cx="1908007"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722580" y="2126676"/>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正方形/長方形 16"/>
                <p:cNvSpPr/>
                <p:nvPr/>
              </p:nvSpPr>
              <p:spPr>
                <a:xfrm>
                  <a:off x="1968966" y="3981569"/>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1968966" y="3981569"/>
                  <a:ext cx="316547" cy="353839"/>
                </a:xfrm>
                <a:prstGeom prst="rect">
                  <a:avLst/>
                </a:prstGeom>
                <a:blipFill rotWithShape="0">
                  <a:blip r:embed="rId10"/>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358502" y="1915929"/>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358502" y="1915929"/>
                  <a:ext cx="472950" cy="523220"/>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1962280" y="2659589"/>
                  <a:ext cx="430461" cy="4081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rgbClr val="FF0000"/>
                                </a:solidFill>
                                <a:latin typeface="Cambria Math" panose="02040503050406030204" pitchFamily="18" charset="0"/>
                              </a:rPr>
                            </m:ctrlPr>
                          </m:dPr>
                          <m:e>
                            <m:m>
                              <m:mPr>
                                <m:mcs>
                                  <m:mc>
                                    <m:mcPr>
                                      <m:count m:val="1"/>
                                      <m:mcJc m:val="center"/>
                                    </m:mcPr>
                                  </m:mc>
                                </m:mcs>
                                <m:ctrlPr>
                                  <a:rPr lang="en-US" altLang="ja-JP" sz="2000" i="1">
                                    <a:solidFill>
                                      <a:srgbClr val="FF0000"/>
                                    </a:solidFill>
                                    <a:latin typeface="Cambria Math" panose="02040503050406030204" pitchFamily="18" charset="0"/>
                                  </a:rPr>
                                </m:ctrlPr>
                              </m:mPr>
                              <m:mr>
                                <m:e>
                                  <m:r>
                                    <m:rPr>
                                      <m:brk m:alnAt="7"/>
                                    </m:rPr>
                                    <a:rPr lang="en-US" altLang="ja-JP" sz="2000" b="0" i="1" smtClean="0">
                                      <a:solidFill>
                                        <a:srgbClr val="FF0000"/>
                                      </a:solidFill>
                                      <a:latin typeface="Cambria Math" panose="02040503050406030204" pitchFamily="18" charset="0"/>
                                    </a:rPr>
                                    <m:t>1</m:t>
                                  </m:r>
                                </m:e>
                              </m:mr>
                              <m:mr>
                                <m:e>
                                  <m:r>
                                    <a:rPr lang="en-US" altLang="ja-JP" sz="2000" b="0" i="1" smtClean="0">
                                      <a:solidFill>
                                        <a:srgbClr val="FF0000"/>
                                      </a:solidFill>
                                      <a:latin typeface="Cambria Math" panose="02040503050406030204" pitchFamily="18" charset="0"/>
                                    </a:rPr>
                                    <m:t>1</m:t>
                                  </m:r>
                                </m:e>
                              </m:mr>
                            </m:m>
                          </m:e>
                        </m:d>
                      </m:oMath>
                    </m:oMathPara>
                  </a14:m>
                  <a:endParaRPr lang="ja-JP" altLang="en-US" sz="2000" dirty="0">
                    <a:solidFill>
                      <a:srgbClr val="FF0000"/>
                    </a:solidFill>
                  </a:endParaRPr>
                </a:p>
              </p:txBody>
            </p:sp>
          </mc:Choice>
          <mc:Fallback xmlns="">
            <p:sp>
              <p:nvSpPr>
                <p:cNvPr id="20" name="正方形/長方形 19"/>
                <p:cNvSpPr>
                  <a:spLocks noRot="1" noChangeAspect="1" noMove="1" noResize="1" noEditPoints="1" noAdjustHandles="1" noChangeArrowheads="1" noChangeShapeType="1" noTextEdit="1"/>
                </p:cNvSpPr>
                <p:nvPr/>
              </p:nvSpPr>
              <p:spPr>
                <a:xfrm>
                  <a:off x="1962280" y="2659589"/>
                  <a:ext cx="430461" cy="408129"/>
                </a:xfrm>
                <a:prstGeom prst="rect">
                  <a:avLst/>
                </a:prstGeom>
                <a:blipFill rotWithShape="0">
                  <a:blip r:embed="rId12"/>
                  <a:stretch>
                    <a:fillRect r="-8451" b="-35821"/>
                  </a:stretch>
                </a:blipFill>
              </p:spPr>
              <p:txBody>
                <a:bodyPr/>
                <a:lstStyle/>
                <a:p>
                  <a:r>
                    <a:rPr lang="ja-JP" altLang="en-US">
                      <a:noFill/>
                    </a:rPr>
                    <a:t> </a:t>
                  </a:r>
                </a:p>
              </p:txBody>
            </p:sp>
          </mc:Fallback>
        </mc:AlternateContent>
        <p:sp>
          <p:nvSpPr>
            <p:cNvPr id="21" name="円/楕円 20"/>
            <p:cNvSpPr/>
            <p:nvPr/>
          </p:nvSpPr>
          <p:spPr>
            <a:xfrm>
              <a:off x="1934966" y="2820922"/>
              <a:ext cx="63725" cy="637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正方形/長方形 21"/>
                <p:cNvSpPr/>
                <p:nvPr/>
              </p:nvSpPr>
              <p:spPr>
                <a:xfrm>
                  <a:off x="4666872" y="2137871"/>
                  <a:ext cx="1536831" cy="527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1600" i="1" smtClean="0">
                                <a:solidFill>
                                  <a:schemeClr val="tx1"/>
                                </a:solidFill>
                                <a:latin typeface="Cambria Math" panose="02040503050406030204" pitchFamily="18" charset="0"/>
                              </a:rPr>
                            </m:ctrlPr>
                          </m:dPr>
                          <m:e>
                            <m:m>
                              <m:mPr>
                                <m:mcs>
                                  <m:mc>
                                    <m:mcPr>
                                      <m:count m:val="1"/>
                                      <m:mcJc m:val="center"/>
                                    </m:mcPr>
                                  </m:mc>
                                </m:mcs>
                                <m:ctrlPr>
                                  <a:rPr lang="en-US" altLang="ja-JP" sz="1600" i="1">
                                    <a:solidFill>
                                      <a:schemeClr val="tx1"/>
                                    </a:solidFill>
                                    <a:latin typeface="Cambria Math" panose="02040503050406030204" pitchFamily="18" charset="0"/>
                                  </a:rPr>
                                </m:ctrlPr>
                              </m:mPr>
                              <m:mr>
                                <m:e>
                                  <m:func>
                                    <m:funcPr>
                                      <m:ctrlPr>
                                        <a:rPr lang="en-US" altLang="ja-JP" sz="1600" i="1">
                                          <a:latin typeface="Cambria Math" panose="02040503050406030204" pitchFamily="18" charset="0"/>
                                        </a:rPr>
                                      </m:ctrlPr>
                                    </m:funcPr>
                                    <m:fName>
                                      <m:r>
                                        <m:rPr>
                                          <m:sty m:val="p"/>
                                        </m:rPr>
                                        <a:rPr lang="en-US" altLang="ja-JP" sz="1600">
                                          <a:latin typeface="Cambria Math" panose="02040503050406030204" pitchFamily="18" charset="0"/>
                                        </a:rPr>
                                        <m:t>cos</m:t>
                                      </m:r>
                                    </m:fName>
                                    <m:e>
                                      <m:r>
                                        <a:rPr lang="en-US" altLang="ja-JP" sz="1600" i="1">
                                          <a:latin typeface="Cambria Math" panose="02040503050406030204" pitchFamily="18" charset="0"/>
                                        </a:rPr>
                                        <m:t>𝜃</m:t>
                                      </m:r>
                                    </m:e>
                                  </m:func>
                                  <m:r>
                                    <a:rPr lang="en-US" altLang="ja-JP" sz="1600" i="1">
                                      <a:latin typeface="Cambria Math" panose="02040503050406030204" pitchFamily="18" charset="0"/>
                                    </a:rPr>
                                    <m:t>−</m:t>
                                  </m:r>
                                  <m:func>
                                    <m:funcPr>
                                      <m:ctrlPr>
                                        <a:rPr lang="en-US" altLang="ja-JP" sz="1600" i="1">
                                          <a:latin typeface="Cambria Math" panose="02040503050406030204" pitchFamily="18" charset="0"/>
                                        </a:rPr>
                                      </m:ctrlPr>
                                    </m:funcPr>
                                    <m:fName>
                                      <m:r>
                                        <m:rPr>
                                          <m:sty m:val="p"/>
                                        </m:rPr>
                                        <a:rPr lang="en-US" altLang="ja-JP" sz="1600">
                                          <a:latin typeface="Cambria Math" panose="02040503050406030204" pitchFamily="18" charset="0"/>
                                        </a:rPr>
                                        <m:t>sin</m:t>
                                      </m:r>
                                    </m:fName>
                                    <m:e>
                                      <m:r>
                                        <a:rPr lang="en-US" altLang="ja-JP" sz="1600" i="1">
                                          <a:latin typeface="Cambria Math" panose="02040503050406030204" pitchFamily="18" charset="0"/>
                                        </a:rPr>
                                        <m:t>𝜃</m:t>
                                      </m:r>
                                    </m:e>
                                  </m:func>
                                </m:e>
                              </m:mr>
                              <m:mr>
                                <m:e>
                                  <m:func>
                                    <m:funcPr>
                                      <m:ctrlPr>
                                        <a:rPr lang="en-US" altLang="ja-JP" sz="1600" i="1">
                                          <a:latin typeface="Cambria Math" panose="02040503050406030204" pitchFamily="18" charset="0"/>
                                        </a:rPr>
                                      </m:ctrlPr>
                                    </m:funcPr>
                                    <m:fName>
                                      <m:r>
                                        <m:rPr>
                                          <m:sty m:val="p"/>
                                        </m:rPr>
                                        <a:rPr lang="en-US" altLang="ja-JP" sz="1600">
                                          <a:latin typeface="Cambria Math" panose="02040503050406030204" pitchFamily="18" charset="0"/>
                                        </a:rPr>
                                        <m:t>cos</m:t>
                                      </m:r>
                                    </m:fName>
                                    <m:e>
                                      <m:r>
                                        <a:rPr lang="en-US" altLang="ja-JP" sz="1600" i="1">
                                          <a:latin typeface="Cambria Math" panose="02040503050406030204" pitchFamily="18" charset="0"/>
                                        </a:rPr>
                                        <m:t>𝜃</m:t>
                                      </m:r>
                                    </m:e>
                                  </m:func>
                                  <m:r>
                                    <a:rPr lang="en-US" altLang="ja-JP" sz="1600" b="0" i="1" smtClean="0">
                                      <a:latin typeface="Cambria Math" panose="02040503050406030204" pitchFamily="18" charset="0"/>
                                    </a:rPr>
                                    <m:t>+</m:t>
                                  </m:r>
                                  <m:func>
                                    <m:funcPr>
                                      <m:ctrlPr>
                                        <a:rPr lang="en-US" altLang="ja-JP" sz="1600" i="1">
                                          <a:latin typeface="Cambria Math" panose="02040503050406030204" pitchFamily="18" charset="0"/>
                                        </a:rPr>
                                      </m:ctrlPr>
                                    </m:funcPr>
                                    <m:fName>
                                      <m:r>
                                        <m:rPr>
                                          <m:sty m:val="p"/>
                                        </m:rPr>
                                        <a:rPr lang="en-US" altLang="ja-JP" sz="1600">
                                          <a:latin typeface="Cambria Math" panose="02040503050406030204" pitchFamily="18" charset="0"/>
                                        </a:rPr>
                                        <m:t>sin</m:t>
                                      </m:r>
                                    </m:fName>
                                    <m:e>
                                      <m:r>
                                        <a:rPr lang="en-US" altLang="ja-JP" sz="1600" i="1">
                                          <a:latin typeface="Cambria Math" panose="02040503050406030204" pitchFamily="18" charset="0"/>
                                        </a:rPr>
                                        <m:t>𝜃</m:t>
                                      </m:r>
                                    </m:e>
                                  </m:func>
                                </m:e>
                              </m:mr>
                            </m:m>
                          </m:e>
                        </m:d>
                      </m:oMath>
                    </m:oMathPara>
                  </a14:m>
                  <a:endParaRPr lang="ja-JP" altLang="en-US" sz="1600" dirty="0">
                    <a:solidFill>
                      <a:schemeClr val="tx1"/>
                    </a:solidFill>
                  </a:endParaRPr>
                </a:p>
              </p:txBody>
            </p:sp>
          </mc:Choice>
          <mc:Fallback xmlns="">
            <p:sp>
              <p:nvSpPr>
                <p:cNvPr id="22" name="正方形/長方形 21"/>
                <p:cNvSpPr>
                  <a:spLocks noRot="1" noChangeAspect="1" noMove="1" noResize="1" noEditPoints="1" noAdjustHandles="1" noChangeArrowheads="1" noChangeShapeType="1" noTextEdit="1"/>
                </p:cNvSpPr>
                <p:nvPr/>
              </p:nvSpPr>
              <p:spPr>
                <a:xfrm>
                  <a:off x="4666872" y="2137871"/>
                  <a:ext cx="1536831" cy="527773"/>
                </a:xfrm>
                <a:prstGeom prst="rect">
                  <a:avLst/>
                </a:prstGeom>
                <a:blipFill rotWithShape="0">
                  <a:blip r:embed="rId13"/>
                  <a:stretch>
                    <a:fillRect b="-1149"/>
                  </a:stretch>
                </a:blipFill>
              </p:spPr>
              <p:txBody>
                <a:bodyPr/>
                <a:lstStyle/>
                <a:p>
                  <a:r>
                    <a:rPr lang="ja-JP" altLang="en-US">
                      <a:noFill/>
                    </a:rPr>
                    <a:t> </a:t>
                  </a:r>
                </a:p>
              </p:txBody>
            </p:sp>
          </mc:Fallback>
        </mc:AlternateContent>
        <p:sp>
          <p:nvSpPr>
            <p:cNvPr id="23" name="正方形/長方形 22"/>
            <p:cNvSpPr/>
            <p:nvPr/>
          </p:nvSpPr>
          <p:spPr>
            <a:xfrm>
              <a:off x="1002889" y="4122845"/>
              <a:ext cx="593200"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cxnSp>
          <p:nvCxnSpPr>
            <p:cNvPr id="24" name="直線矢印コネクタ 23"/>
            <p:cNvCxnSpPr/>
            <p:nvPr/>
          </p:nvCxnSpPr>
          <p:spPr>
            <a:xfrm>
              <a:off x="3641335" y="4073699"/>
              <a:ext cx="2029215"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4240517" y="2126676"/>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正方形/長方形 25"/>
                <p:cNvSpPr/>
                <p:nvPr/>
              </p:nvSpPr>
              <p:spPr>
                <a:xfrm>
                  <a:off x="5602787" y="3981569"/>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5602787" y="3981569"/>
                  <a:ext cx="316547" cy="353839"/>
                </a:xfrm>
                <a:prstGeom prst="rect">
                  <a:avLst/>
                </a:prstGeom>
                <a:blipFill rotWithShape="0">
                  <a:blip r:embed="rId14"/>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3861075" y="1915929"/>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3861075" y="1915929"/>
                  <a:ext cx="472950" cy="523220"/>
                </a:xfrm>
                <a:prstGeom prst="rect">
                  <a:avLst/>
                </a:prstGeom>
                <a:blipFill rotWithShape="0">
                  <a:blip r:embed="rId15"/>
                  <a:stretch>
                    <a:fillRect/>
                  </a:stretch>
                </a:blipFill>
              </p:spPr>
              <p:txBody>
                <a:bodyPr/>
                <a:lstStyle/>
                <a:p>
                  <a:r>
                    <a:rPr lang="ja-JP" altLang="en-US">
                      <a:noFill/>
                    </a:rPr>
                    <a:t> </a:t>
                  </a:r>
                </a:p>
              </p:txBody>
            </p:sp>
          </mc:Fallback>
        </mc:AlternateContent>
        <p:sp>
          <p:nvSpPr>
            <p:cNvPr id="29" name="円/楕円 28"/>
            <p:cNvSpPr/>
            <p:nvPr/>
          </p:nvSpPr>
          <p:spPr>
            <a:xfrm>
              <a:off x="4653055" y="2402497"/>
              <a:ext cx="63725" cy="637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215908" y="4122845"/>
              <a:ext cx="905411"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変換後画像</a:t>
              </a:r>
              <a:endParaRPr lang="ja-JP" altLang="en-US" dirty="0"/>
            </a:p>
          </p:txBody>
        </p:sp>
        <p:sp>
          <p:nvSpPr>
            <p:cNvPr id="31" name="右矢印 30"/>
            <p:cNvSpPr/>
            <p:nvPr/>
          </p:nvSpPr>
          <p:spPr>
            <a:xfrm>
              <a:off x="2636311" y="2914151"/>
              <a:ext cx="804879" cy="588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弧 63"/>
            <p:cNvSpPr/>
            <p:nvPr/>
          </p:nvSpPr>
          <p:spPr>
            <a:xfrm rot="1821516">
              <a:off x="4426205" y="3807142"/>
              <a:ext cx="327660" cy="327660"/>
            </a:xfrm>
            <a:prstGeom prst="arc">
              <a:avLst/>
            </a:prstGeom>
            <a:solidFill>
              <a:schemeClr val="bg1"/>
            </a:solidFill>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 name="正方形/長方形 9"/>
                <p:cNvSpPr/>
                <p:nvPr/>
              </p:nvSpPr>
              <p:spPr>
                <a:xfrm>
                  <a:off x="4720237" y="3729879"/>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𝜃</m:t>
                        </m:r>
                      </m:oMath>
                    </m:oMathPara>
                  </a14:m>
                  <a:endParaRPr lang="ja-JP" altLang="en-US"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4720237" y="3729879"/>
                  <a:ext cx="374140" cy="369332"/>
                </a:xfrm>
                <a:prstGeom prst="rect">
                  <a:avLst/>
                </a:prstGeom>
                <a:blipFill rotWithShape="0">
                  <a:blip r:embed="rId16"/>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7" name="正方形/長方形 66"/>
              <p:cNvSpPr/>
              <p:nvPr/>
            </p:nvSpPr>
            <p:spPr>
              <a:xfrm>
                <a:off x="7397692" y="154974"/>
                <a:ext cx="4477508" cy="1169551"/>
              </a:xfrm>
              <a:prstGeom prst="rect">
                <a:avLst/>
              </a:prstGeom>
            </p:spPr>
            <p:txBody>
              <a:bodyPr wrap="none">
                <a:spAutoFit/>
              </a:bodyPr>
              <a:lstStyle/>
              <a:p>
                <a:pPr>
                  <a:spcBef>
                    <a:spcPts val="600"/>
                  </a:spcBef>
                </a:pPr>
                <a14:m>
                  <m:oMath xmlns:m="http://schemas.openxmlformats.org/officeDocument/2006/math">
                    <m:r>
                      <a:rPr lang="en-US" altLang="ja-JP" sz="2000" i="1">
                        <a:latin typeface="Cambria Math" panose="02040503050406030204" pitchFamily="18" charset="0"/>
                      </a:rPr>
                      <m:t>𝜃</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𝜋</m:t>
                    </m:r>
                    <m:r>
                      <a:rPr lang="en-US" altLang="ja-JP" sz="2000" b="0" i="1" smtClean="0">
                        <a:latin typeface="Cambria Math" panose="02040503050406030204" pitchFamily="18" charset="0"/>
                      </a:rPr>
                      <m:t>/6</m:t>
                    </m:r>
                  </m:oMath>
                </a14:m>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の回転行列</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を示せ</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p>
              <a:p>
                <a:pPr>
                  <a:spcBef>
                    <a:spcPts val="600"/>
                  </a:spcBef>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により下画像の変換結果を図示せよ</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また，点</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の移動後の座標を示せ</a:t>
                </a:r>
                <a:endParaRPr lang="ja-JP" altLang="en-US" sz="2000" dirty="0"/>
              </a:p>
            </p:txBody>
          </p:sp>
        </mc:Choice>
        <mc:Fallback xmlns="">
          <p:sp>
            <p:nvSpPr>
              <p:cNvPr id="67" name="正方形/長方形 66"/>
              <p:cNvSpPr>
                <a:spLocks noRot="1" noChangeAspect="1" noMove="1" noResize="1" noEditPoints="1" noAdjustHandles="1" noChangeArrowheads="1" noChangeShapeType="1" noTextEdit="1"/>
              </p:cNvSpPr>
              <p:nvPr/>
            </p:nvSpPr>
            <p:spPr>
              <a:xfrm>
                <a:off x="7397692" y="154974"/>
                <a:ext cx="4477508" cy="1169551"/>
              </a:xfrm>
              <a:prstGeom prst="rect">
                <a:avLst/>
              </a:prstGeom>
              <a:blipFill rotWithShape="0">
                <a:blip r:embed="rId17"/>
                <a:stretch>
                  <a:fillRect l="-1499" t="-2604" r="-817" b="-8333"/>
                </a:stretch>
              </a:blipFill>
            </p:spPr>
            <p:txBody>
              <a:bodyPr/>
              <a:lstStyle/>
              <a:p>
                <a:r>
                  <a:rPr lang="ja-JP" altLang="en-US">
                    <a:noFill/>
                  </a:rPr>
                  <a:t> </a:t>
                </a:r>
              </a:p>
            </p:txBody>
          </p:sp>
        </mc:Fallback>
      </mc:AlternateContent>
      <p:grpSp>
        <p:nvGrpSpPr>
          <p:cNvPr id="3" name="グループ化 2"/>
          <p:cNvGrpSpPr/>
          <p:nvPr/>
        </p:nvGrpSpPr>
        <p:grpSpPr>
          <a:xfrm rot="20237048">
            <a:off x="7651053" y="4852744"/>
            <a:ext cx="1202619" cy="1223590"/>
            <a:chOff x="7959292" y="5023309"/>
            <a:chExt cx="1202619" cy="1223590"/>
          </a:xfrm>
        </p:grpSpPr>
        <p:sp>
          <p:nvSpPr>
            <p:cNvPr id="57" name="正方形/長方形 56"/>
            <p:cNvSpPr/>
            <p:nvPr/>
          </p:nvSpPr>
          <p:spPr>
            <a:xfrm>
              <a:off x="7959292" y="5023309"/>
              <a:ext cx="1202619" cy="12235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a:off x="7969766" y="5023309"/>
              <a:ext cx="1192145" cy="121750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935409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B4725985-0E46-41C0-865A-EF8F728B3D35}"/>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9218762" y="4408530"/>
            <a:ext cx="2704574" cy="1266029"/>
          </a:xfrm>
          <a:prstGeom prst="rect">
            <a:avLst/>
          </a:prstGeom>
          <a:scene3d>
            <a:camera prst="orthographicFront">
              <a:rot lat="1080000" lon="17760000" rev="0"/>
            </a:camera>
            <a:lightRig rig="threePt" dir="t"/>
          </a:scene3d>
        </p:spPr>
      </p:pic>
      <p:pic>
        <p:nvPicPr>
          <p:cNvPr id="55" name="図 54">
            <a:extLst>
              <a:ext uri="{FF2B5EF4-FFF2-40B4-BE49-F238E27FC236}">
                <a16:creationId xmlns:a16="http://schemas.microsoft.com/office/drawing/2014/main" id="{A142E58A-BC99-42E8-8CA2-08D727B52324}"/>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7369289" y="4791457"/>
            <a:ext cx="1215424" cy="1216506"/>
          </a:xfrm>
          <a:prstGeom prst="rect">
            <a:avLst/>
          </a:prstGeom>
        </p:spPr>
      </p:pic>
      <p:pic>
        <p:nvPicPr>
          <p:cNvPr id="54" name="図 53">
            <a:extLst>
              <a:ext uri="{FF2B5EF4-FFF2-40B4-BE49-F238E27FC236}">
                <a16:creationId xmlns:a16="http://schemas.microsoft.com/office/drawing/2014/main" id="{1246AB0D-E655-4C1E-987A-5BBE27DA04E3}"/>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rot="1979723">
            <a:off x="3285195" y="4625661"/>
            <a:ext cx="2322936" cy="1541335"/>
          </a:xfrm>
          <a:prstGeom prst="rect">
            <a:avLst/>
          </a:prstGeom>
          <a:scene3d>
            <a:camera prst="orthographicFront">
              <a:rot lat="1080000" lon="17760000" rev="0"/>
            </a:camera>
            <a:lightRig rig="threePt" dir="t"/>
          </a:scene3d>
        </p:spPr>
      </p:pic>
      <p:pic>
        <p:nvPicPr>
          <p:cNvPr id="53" name="図 52">
            <a:extLst>
              <a:ext uri="{FF2B5EF4-FFF2-40B4-BE49-F238E27FC236}">
                <a16:creationId xmlns:a16="http://schemas.microsoft.com/office/drawing/2014/main" id="{A10C5B7E-230E-45EE-BC26-3DDCCD876BD2}"/>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752234" y="4791457"/>
            <a:ext cx="1215424" cy="1216506"/>
          </a:xfrm>
          <a:prstGeom prst="rect">
            <a:avLst/>
          </a:prstGeom>
        </p:spPr>
      </p:pic>
      <p:sp>
        <p:nvSpPr>
          <p:cNvPr id="2" name="タイトル 1"/>
          <p:cNvSpPr>
            <a:spLocks noGrp="1"/>
          </p:cNvSpPr>
          <p:nvPr>
            <p:ph type="title"/>
          </p:nvPr>
        </p:nvSpPr>
        <p:spPr>
          <a:xfrm>
            <a:off x="3747421" y="283483"/>
            <a:ext cx="5338779" cy="733270"/>
          </a:xfrm>
        </p:spPr>
        <p:txBody>
          <a:bodyPr/>
          <a:lstStyle/>
          <a:p>
            <a:pPr algn="ctr"/>
            <a:r>
              <a:rPr kumimoji="1" lang="ja-JP" altLang="en-US" dirty="0"/>
              <a:t>せん断（スキュー）</a:t>
            </a:r>
          </a:p>
        </p:txBody>
      </p:sp>
      <mc:AlternateContent xmlns:mc="http://schemas.openxmlformats.org/markup-compatibility/2006" xmlns:a14="http://schemas.microsoft.com/office/drawing/2010/main">
        <mc:Choice Requires="a14">
          <p:sp>
            <p:nvSpPr>
              <p:cNvPr id="5" name="正方形/長方形 4"/>
              <p:cNvSpPr/>
              <p:nvPr/>
            </p:nvSpPr>
            <p:spPr>
              <a:xfrm>
                <a:off x="1475432" y="2039516"/>
                <a:ext cx="2697212" cy="799386"/>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b="1" i="1" smtClean="0">
                              <a:latin typeface="Cambria Math" panose="02040503050406030204" pitchFamily="18" charset="0"/>
                            </a:rPr>
                          </m:ctrlPr>
                        </m:dPr>
                        <m:e>
                          <m:m>
                            <m:mPr>
                              <m:mcs>
                                <m:mc>
                                  <m:mcPr>
                                    <m:count m:val="1"/>
                                    <m:mcJc m:val="center"/>
                                  </m:mcPr>
                                </m:mc>
                              </m:mcs>
                              <m:ctrlPr>
                                <a:rPr lang="en-US" altLang="ja-JP" sz="2400" b="1" i="1">
                                  <a:latin typeface="Cambria Math" panose="02040503050406030204" pitchFamily="18" charset="0"/>
                                </a:rPr>
                              </m:ctrlPr>
                            </m:mPr>
                            <m:mr>
                              <m:e>
                                <m:r>
                                  <m:rPr>
                                    <m:brk m:alnAt="7"/>
                                  </m:rPr>
                                  <a:rPr lang="en-US" altLang="ja-JP" sz="2400" i="1">
                                    <a:latin typeface="Cambria Math" panose="02040503050406030204" pitchFamily="18" charset="0"/>
                                  </a:rPr>
                                  <m:t>𝑥</m:t>
                                </m:r>
                                <m:r>
                                  <a:rPr lang="en-US" altLang="ja-JP" sz="2400" i="1">
                                    <a:latin typeface="Cambria Math" panose="02040503050406030204" pitchFamily="18" charset="0"/>
                                  </a:rPr>
                                  <m:t>′</m:t>
                                </m:r>
                              </m:e>
                            </m:mr>
                            <m:mr>
                              <m:e>
                                <m:r>
                                  <a:rPr lang="en-US" altLang="ja-JP" sz="2400" i="1">
                                    <a:latin typeface="Cambria Math" panose="02040503050406030204" pitchFamily="18" charset="0"/>
                                  </a:rPr>
                                  <m:t>𝑦</m:t>
                                </m:r>
                                <m:r>
                                  <a:rPr lang="en-US" altLang="ja-JP" sz="2400" i="1">
                                    <a:latin typeface="Cambria Math" panose="02040503050406030204" pitchFamily="18" charset="0"/>
                                  </a:rPr>
                                  <m:t>′</m:t>
                                </m:r>
                              </m:e>
                            </m:mr>
                          </m:m>
                        </m:e>
                      </m:d>
                      <m:r>
                        <a:rPr lang="en-US" altLang="ja-JP" sz="2400" b="1" i="0" smtClean="0">
                          <a:latin typeface="Cambria Math"/>
                        </a:rPr>
                        <m:t>=</m:t>
                      </m:r>
                      <m:d>
                        <m:dPr>
                          <m:ctrlPr>
                            <a:rPr lang="en-US" altLang="ja-JP" sz="2400" i="1">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a:rPr lang="en-US" altLang="ja-JP" sz="2400" b="0" i="1" smtClean="0">
                                    <a:latin typeface="Cambria Math" panose="02040503050406030204" pitchFamily="18" charset="0"/>
                                  </a:rPr>
                                  <m:t>1</m:t>
                                </m:r>
                              </m:e>
                              <m:e>
                                <m:r>
                                  <a:rPr lang="en-US" altLang="ja-JP" sz="2400" b="0" i="1" smtClean="0">
                                    <a:latin typeface="Cambria Math" panose="02040503050406030204" pitchFamily="18" charset="0"/>
                                  </a:rPr>
                                  <m:t>𝑏</m:t>
                                </m:r>
                              </m:e>
                            </m:mr>
                            <m:mr>
                              <m:e>
                                <m:r>
                                  <a:rPr lang="en-US" altLang="ja-JP" sz="2400" b="0" i="1" smtClean="0">
                                    <a:latin typeface="Cambria Math" panose="02040503050406030204" pitchFamily="18" charset="0"/>
                                  </a:rPr>
                                  <m:t>0</m:t>
                                </m:r>
                              </m:e>
                              <m:e>
                                <m:r>
                                  <a:rPr lang="en-US" altLang="ja-JP" sz="2400" b="0" i="1" smtClean="0">
                                    <a:latin typeface="Cambria Math" panose="02040503050406030204" pitchFamily="18" charset="0"/>
                                  </a:rPr>
                                  <m:t>1</m:t>
                                </m:r>
                              </m:e>
                            </m:mr>
                          </m:m>
                        </m:e>
                      </m:d>
                      <m:d>
                        <m:dPr>
                          <m:ctrlPr>
                            <a:rPr lang="en-US" altLang="ja-JP" sz="2400" b="1" i="1">
                              <a:latin typeface="Cambria Math" panose="02040503050406030204" pitchFamily="18" charset="0"/>
                            </a:rPr>
                          </m:ctrlPr>
                        </m:dPr>
                        <m:e>
                          <m:m>
                            <m:mPr>
                              <m:mcs>
                                <m:mc>
                                  <m:mcPr>
                                    <m:count m:val="1"/>
                                    <m:mcJc m:val="center"/>
                                  </m:mcPr>
                                </m:mc>
                              </m:mcs>
                              <m:ctrlPr>
                                <a:rPr lang="en-US" altLang="ja-JP" sz="2400" b="1" i="1">
                                  <a:latin typeface="Cambria Math" panose="02040503050406030204" pitchFamily="18" charset="0"/>
                                </a:rPr>
                              </m:ctrlPr>
                            </m:mPr>
                            <m:mr>
                              <m:e>
                                <m:r>
                                  <a:rPr lang="en-US" altLang="ja-JP" sz="2400" i="1">
                                    <a:latin typeface="Cambria Math" panose="02040503050406030204" pitchFamily="18" charset="0"/>
                                  </a:rPr>
                                  <m:t>𝑥</m:t>
                                </m:r>
                              </m:e>
                            </m:mr>
                            <m:mr>
                              <m:e>
                                <m:r>
                                  <a:rPr lang="en-US" altLang="ja-JP" sz="2400" i="1">
                                    <a:latin typeface="Cambria Math" panose="02040503050406030204" pitchFamily="18" charset="0"/>
                                  </a:rPr>
                                  <m:t>𝑦</m:t>
                                </m:r>
                              </m:e>
                            </m:mr>
                          </m:m>
                        </m:e>
                      </m:d>
                    </m:oMath>
                  </m:oMathPara>
                </a14:m>
                <a:endParaRPr lang="en-US" altLang="ja-JP" sz="2400" b="1" dirty="0"/>
              </a:p>
            </p:txBody>
          </p:sp>
        </mc:Choice>
        <mc:Fallback xmlns="">
          <p:sp>
            <p:nvSpPr>
              <p:cNvPr id="5" name="正方形/長方形 4"/>
              <p:cNvSpPr>
                <a:spLocks noRot="1" noChangeAspect="1" noMove="1" noResize="1" noEditPoints="1" noAdjustHandles="1" noChangeArrowheads="1" noChangeShapeType="1" noTextEdit="1"/>
              </p:cNvSpPr>
              <p:nvPr/>
            </p:nvSpPr>
            <p:spPr>
              <a:xfrm>
                <a:off x="1475432" y="2039516"/>
                <a:ext cx="2697212" cy="799386"/>
              </a:xfrm>
              <a:prstGeom prst="rect">
                <a:avLst/>
              </a:prstGeom>
              <a:blipFill rotWithShape="0">
                <a:blip r:embed="rId4"/>
                <a:stretch>
                  <a:fillRect/>
                </a:stretch>
              </a:blipFill>
            </p:spPr>
            <p:txBody>
              <a:bodyPr/>
              <a:lstStyle/>
              <a:p>
                <a:r>
                  <a:rPr lang="ja-JP" altLang="en-US">
                    <a:noFill/>
                  </a:rPr>
                  <a:t> </a:t>
                </a:r>
              </a:p>
            </p:txBody>
          </p:sp>
        </mc:Fallback>
      </mc:AlternateContent>
      <p:sp>
        <p:nvSpPr>
          <p:cNvPr id="34" name="正方形/長方形 33"/>
          <p:cNvSpPr/>
          <p:nvPr/>
        </p:nvSpPr>
        <p:spPr>
          <a:xfrm>
            <a:off x="533988" y="1378006"/>
            <a:ext cx="4580100" cy="461665"/>
          </a:xfrm>
          <a:prstGeom prst="rect">
            <a:avLst/>
          </a:prstGeom>
        </p:spPr>
        <p:txBody>
          <a:bodyPr wrap="none">
            <a:spAutoFit/>
          </a:bodyPr>
          <a:lstStyle/>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軸方向に角度</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θ</a:t>
            </a:r>
            <a:r>
              <a:rPr lang="ja-JP" altLang="en-US" sz="2400" dirty="0" err="1">
                <a:latin typeface="メイリオ" panose="020B0604030504040204" pitchFamily="50" charset="-128"/>
                <a:ea typeface="メイリオ" panose="020B0604030504040204" pitchFamily="50" charset="-128"/>
                <a:cs typeface="メイリオ" panose="020B0604030504040204" pitchFamily="50" charset="-128"/>
              </a:rPr>
              <a:t>だけ</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歪める変換</a:t>
            </a:r>
            <a:endParaRPr lang="ja-JP" altLang="en-US" sz="2400" dirty="0"/>
          </a:p>
        </p:txBody>
      </p:sp>
      <mc:AlternateContent xmlns:mc="http://schemas.openxmlformats.org/markup-compatibility/2006" xmlns:a14="http://schemas.microsoft.com/office/drawing/2010/main">
        <mc:Choice Requires="a14">
          <p:sp>
            <p:nvSpPr>
              <p:cNvPr id="9" name="正方形/長方形 8"/>
              <p:cNvSpPr/>
              <p:nvPr/>
            </p:nvSpPr>
            <p:spPr>
              <a:xfrm>
                <a:off x="1783465" y="2876348"/>
                <a:ext cx="2081147"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ただし </a:t>
                </a:r>
                <a14:m>
                  <m:oMath xmlns:m="http://schemas.openxmlformats.org/officeDocument/2006/math">
                    <m:r>
                      <a:rPr lang="en-US" altLang="ja-JP" sz="2000" b="0" i="1" smtClean="0">
                        <a:latin typeface="Cambria Math" panose="02040503050406030204" pitchFamily="18" charset="0"/>
                      </a:rPr>
                      <m:t>𝑏</m:t>
                    </m:r>
                    <m:r>
                      <a:rPr lang="en-US" altLang="ja-JP" sz="2000" b="0" i="0" smtClean="0">
                        <a:latin typeface="Cambria Math" panose="02040503050406030204" pitchFamily="18" charset="0"/>
                      </a:rPr>
                      <m:t>=</m:t>
                    </m:r>
                    <m:r>
                      <m:rPr>
                        <m:sty m:val="p"/>
                      </m:rPr>
                      <a:rPr lang="en-US" altLang="ja-JP" sz="2000" b="0" i="0" smtClean="0">
                        <a:latin typeface="Cambria Math" panose="02040503050406030204" pitchFamily="18" charset="0"/>
                      </a:rPr>
                      <m:t>tan</m:t>
                    </m:r>
                    <m:r>
                      <a:rPr lang="en-US" altLang="ja-JP" sz="2000" b="0" i="0" smtClean="0">
                        <a:latin typeface="Cambria Math" panose="02040503050406030204" pitchFamily="18" charset="0"/>
                      </a:rPr>
                      <m:t> </m:t>
                    </m:r>
                    <m:r>
                      <a:rPr lang="en-US" altLang="ja-JP" sz="2000" b="0" i="1" smtClean="0">
                        <a:latin typeface="Cambria Math" panose="02040503050406030204" pitchFamily="18" charset="0"/>
                      </a:rPr>
                      <m:t>𝜃</m:t>
                    </m:r>
                  </m:oMath>
                </a14:m>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1783465" y="2876348"/>
                <a:ext cx="2081147" cy="400110"/>
              </a:xfrm>
              <a:prstGeom prst="rect">
                <a:avLst/>
              </a:prstGeom>
              <a:blipFill rotWithShape="0">
                <a:blip r:embed="rId5"/>
                <a:stretch>
                  <a:fillRect l="-3226" t="-9231" b="-27692"/>
                </a:stretch>
              </a:blipFill>
            </p:spPr>
            <p:txBody>
              <a:bodyPr/>
              <a:lstStyle/>
              <a:p>
                <a:r>
                  <a:rPr lang="ja-JP" altLang="en-US">
                    <a:noFill/>
                  </a:rPr>
                  <a:t> </a:t>
                </a:r>
              </a:p>
            </p:txBody>
          </p:sp>
        </mc:Fallback>
      </mc:AlternateContent>
      <p:sp>
        <p:nvSpPr>
          <p:cNvPr id="78" name="正方形/長方形 77"/>
          <p:cNvSpPr/>
          <p:nvPr/>
        </p:nvSpPr>
        <p:spPr>
          <a:xfrm>
            <a:off x="6859538" y="1378006"/>
            <a:ext cx="4567276" cy="461665"/>
          </a:xfrm>
          <a:prstGeom prst="rect">
            <a:avLst/>
          </a:prstGeom>
        </p:spPr>
        <p:txBody>
          <a:bodyPr wrap="none">
            <a:spAutoFit/>
          </a:bodyPr>
          <a:lstStyle/>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Y</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軸方向に角度</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θ</a:t>
            </a:r>
            <a:r>
              <a:rPr lang="ja-JP" altLang="en-US" sz="2400" dirty="0" err="1">
                <a:latin typeface="メイリオ" panose="020B0604030504040204" pitchFamily="50" charset="-128"/>
                <a:ea typeface="メイリオ" panose="020B0604030504040204" pitchFamily="50" charset="-128"/>
                <a:cs typeface="メイリオ" panose="020B0604030504040204" pitchFamily="50" charset="-128"/>
              </a:rPr>
              <a:t>だけ</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歪める変換</a:t>
            </a:r>
            <a:endParaRPr lang="ja-JP" altLang="en-US" sz="2400" dirty="0"/>
          </a:p>
        </p:txBody>
      </p:sp>
      <p:sp>
        <p:nvSpPr>
          <p:cNvPr id="31" name="右矢印 30"/>
          <p:cNvSpPr/>
          <p:nvPr/>
        </p:nvSpPr>
        <p:spPr>
          <a:xfrm>
            <a:off x="2303528" y="4858652"/>
            <a:ext cx="804879" cy="588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3068633" y="3860430"/>
            <a:ext cx="2698787" cy="2456685"/>
            <a:chOff x="3251213" y="3860430"/>
            <a:chExt cx="2698787" cy="2456685"/>
          </a:xfrm>
        </p:grpSpPr>
        <mc:AlternateContent xmlns:mc="http://schemas.openxmlformats.org/markup-compatibility/2006" xmlns:a14="http://schemas.microsoft.com/office/drawing/2010/main">
          <mc:Choice Requires="a14">
            <p:sp>
              <p:nvSpPr>
                <p:cNvPr id="22" name="正方形/長方形 21"/>
                <p:cNvSpPr/>
                <p:nvPr/>
              </p:nvSpPr>
              <p:spPr>
                <a:xfrm>
                  <a:off x="4950239" y="4145008"/>
                  <a:ext cx="999761"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i="1" smtClean="0">
                                <a:solidFill>
                                  <a:schemeClr val="tx1"/>
                                </a:solidFill>
                                <a:latin typeface="Cambria Math" panose="02040503050406030204" pitchFamily="18" charset="0"/>
                              </a:rPr>
                            </m:ctrlPr>
                          </m:dPr>
                          <m:e>
                            <m:m>
                              <m:mPr>
                                <m:mcs>
                                  <m:mc>
                                    <m:mcPr>
                                      <m:count m:val="1"/>
                                      <m:mcJc m:val="center"/>
                                    </m:mcPr>
                                  </m:mc>
                                </m:mcs>
                                <m:ctrlPr>
                                  <a:rPr lang="en-US" altLang="ja-JP" i="1">
                                    <a:solidFill>
                                      <a:schemeClr val="tx1"/>
                                    </a:solidFill>
                                    <a:latin typeface="Cambria Math" panose="02040503050406030204" pitchFamily="18" charset="0"/>
                                  </a:rPr>
                                </m:ctrlPr>
                              </m:mPr>
                              <m:mr>
                                <m:e>
                                  <m:r>
                                    <m:rPr>
                                      <m:brk m:alnAt="7"/>
                                    </m:rPr>
                                    <a:rPr lang="en-US" altLang="ja-JP" b="0" i="1" smtClean="0">
                                      <a:solidFill>
                                        <a:schemeClr val="tx1"/>
                                      </a:solidFill>
                                      <a:latin typeface="Cambria Math" panose="02040503050406030204" pitchFamily="18" charset="0"/>
                                    </a:rPr>
                                    <m:t>1</m:t>
                                  </m:r>
                                  <m:r>
                                    <a:rPr lang="en-US" altLang="ja-JP" b="0" i="1" smtClean="0">
                                      <a:latin typeface="Cambria Math" panose="02040503050406030204" pitchFamily="18" charset="0"/>
                                    </a:rPr>
                                    <m:t>+</m:t>
                                  </m:r>
                                  <m:r>
                                    <a:rPr lang="en-US" altLang="ja-JP" b="0" i="1" smtClean="0">
                                      <a:latin typeface="Cambria Math" panose="02040503050406030204" pitchFamily="18" charset="0"/>
                                    </a:rPr>
                                    <m:t>𝑏</m:t>
                                  </m:r>
                                </m:e>
                              </m:mr>
                              <m:mr>
                                <m:e>
                                  <m:r>
                                    <a:rPr lang="en-US" altLang="ja-JP" b="0" i="1" smtClean="0">
                                      <a:solidFill>
                                        <a:schemeClr val="tx1"/>
                                      </a:solidFill>
                                      <a:latin typeface="Cambria Math" panose="02040503050406030204" pitchFamily="18" charset="0"/>
                                    </a:rPr>
                                    <m:t>1</m:t>
                                  </m:r>
                                </m:e>
                              </m:mr>
                            </m:m>
                          </m:e>
                        </m:d>
                      </m:oMath>
                    </m:oMathPara>
                  </a14:m>
                  <a:endParaRPr lang="ja-JP" altLang="en-US" dirty="0">
                    <a:solidFill>
                      <a:schemeClr val="tx1"/>
                    </a:solidFill>
                  </a:endParaRPr>
                </a:p>
              </p:txBody>
            </p:sp>
          </mc:Choice>
          <mc:Fallback xmlns="">
            <p:sp>
              <p:nvSpPr>
                <p:cNvPr id="22" name="正方形/長方形 21"/>
                <p:cNvSpPr>
                  <a:spLocks noRot="1" noChangeAspect="1" noMove="1" noResize="1" noEditPoints="1" noAdjustHandles="1" noChangeArrowheads="1" noChangeShapeType="1" noTextEdit="1"/>
                </p:cNvSpPr>
                <p:nvPr/>
              </p:nvSpPr>
              <p:spPr>
                <a:xfrm>
                  <a:off x="4950239" y="4145008"/>
                  <a:ext cx="999761" cy="582147"/>
                </a:xfrm>
                <a:prstGeom prst="rect">
                  <a:avLst/>
                </a:prstGeom>
                <a:blipFill rotWithShape="0">
                  <a:blip r:embed="rId6"/>
                  <a:stretch>
                    <a:fillRect/>
                  </a:stretch>
                </a:blipFill>
              </p:spPr>
              <p:txBody>
                <a:bodyPr/>
                <a:lstStyle/>
                <a:p>
                  <a:r>
                    <a:rPr lang="ja-JP" altLang="en-US">
                      <a:noFill/>
                    </a:rPr>
                    <a:t> </a:t>
                  </a:r>
                </a:p>
              </p:txBody>
            </p:sp>
          </mc:Fallback>
        </mc:AlternateContent>
        <p:cxnSp>
          <p:nvCxnSpPr>
            <p:cNvPr id="24" name="直線矢印コネクタ 23"/>
            <p:cNvCxnSpPr/>
            <p:nvPr/>
          </p:nvCxnSpPr>
          <p:spPr>
            <a:xfrm>
              <a:off x="3473619" y="6018200"/>
              <a:ext cx="206802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3630655" y="4071177"/>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正方形/長方形 25"/>
                <p:cNvSpPr/>
                <p:nvPr/>
              </p:nvSpPr>
              <p:spPr>
                <a:xfrm>
                  <a:off x="5234874" y="5904720"/>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5234874" y="5904720"/>
                  <a:ext cx="316547" cy="353839"/>
                </a:xfrm>
                <a:prstGeom prst="rect">
                  <a:avLst/>
                </a:prstGeom>
                <a:blipFill rotWithShape="0">
                  <a:blip r:embed="rId7"/>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3251213" y="3860430"/>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3251213" y="3860430"/>
                  <a:ext cx="472950" cy="523220"/>
                </a:xfrm>
                <a:prstGeom prst="rect">
                  <a:avLst/>
                </a:prstGeom>
                <a:blipFill rotWithShape="0">
                  <a:blip r:embed="rId8"/>
                  <a:stretch>
                    <a:fillRect/>
                  </a:stretch>
                </a:blipFill>
              </p:spPr>
              <p:txBody>
                <a:bodyPr/>
                <a:lstStyle/>
                <a:p>
                  <a:r>
                    <a:rPr lang="ja-JP" altLang="en-US">
                      <a:noFill/>
                    </a:rPr>
                    <a:t> </a:t>
                  </a:r>
                </a:p>
              </p:txBody>
            </p:sp>
          </mc:Fallback>
        </mc:AlternateContent>
        <p:sp>
          <p:nvSpPr>
            <p:cNvPr id="29" name="円/楕円 28"/>
            <p:cNvSpPr/>
            <p:nvPr/>
          </p:nvSpPr>
          <p:spPr>
            <a:xfrm>
              <a:off x="5541642" y="4757197"/>
              <a:ext cx="82871" cy="828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823849" y="6067346"/>
              <a:ext cx="905411"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変換後画像</a:t>
              </a:r>
              <a:endParaRPr lang="ja-JP" altLang="en-US" dirty="0"/>
            </a:p>
          </p:txBody>
        </p:sp>
        <p:sp>
          <p:nvSpPr>
            <p:cNvPr id="64" name="円弧 63"/>
            <p:cNvSpPr/>
            <p:nvPr/>
          </p:nvSpPr>
          <p:spPr>
            <a:xfrm rot="20682553">
              <a:off x="3389954" y="5507808"/>
              <a:ext cx="532698" cy="562995"/>
            </a:xfrm>
            <a:prstGeom prst="arc">
              <a:avLst>
                <a:gd name="adj1" fmla="val 17011200"/>
                <a:gd name="adj2" fmla="val 20283854"/>
              </a:avLst>
            </a:prstGeom>
            <a:noFill/>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 name="正方形/長方形 9"/>
                <p:cNvSpPr/>
                <p:nvPr/>
              </p:nvSpPr>
              <p:spPr>
                <a:xfrm>
                  <a:off x="3619919" y="5220806"/>
                  <a:ext cx="39414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𝜃</m:t>
                        </m:r>
                      </m:oMath>
                    </m:oMathPara>
                  </a14:m>
                  <a:endParaRPr lang="ja-JP" altLang="en-US" sz="20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3619919" y="5220806"/>
                  <a:ext cx="394147" cy="400110"/>
                </a:xfrm>
                <a:prstGeom prst="rect">
                  <a:avLst/>
                </a:prstGeom>
                <a:blipFill rotWithShape="0">
                  <a:blip r:embed="rId9"/>
                  <a:stretch>
                    <a:fillRect/>
                  </a:stretch>
                </a:blipFill>
              </p:spPr>
              <p:txBody>
                <a:bodyPr/>
                <a:lstStyle/>
                <a:p>
                  <a:r>
                    <a:rPr lang="ja-JP" altLang="en-US">
                      <a:noFill/>
                    </a:rPr>
                    <a:t> </a:t>
                  </a:r>
                </a:p>
              </p:txBody>
            </p:sp>
          </mc:Fallback>
        </mc:AlternateContent>
      </p:grpSp>
      <p:grpSp>
        <p:nvGrpSpPr>
          <p:cNvPr id="12" name="グループ化 11"/>
          <p:cNvGrpSpPr/>
          <p:nvPr/>
        </p:nvGrpSpPr>
        <p:grpSpPr>
          <a:xfrm>
            <a:off x="358502" y="3860430"/>
            <a:ext cx="1984800" cy="2456685"/>
            <a:chOff x="358502" y="3860430"/>
            <a:chExt cx="1984800" cy="2456685"/>
          </a:xfrm>
        </p:grpSpPr>
        <p:cxnSp>
          <p:nvCxnSpPr>
            <p:cNvPr id="15" name="直線矢印コネクタ 14"/>
            <p:cNvCxnSpPr/>
            <p:nvPr/>
          </p:nvCxnSpPr>
          <p:spPr>
            <a:xfrm>
              <a:off x="533988" y="6018200"/>
              <a:ext cx="1643522"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722580" y="4071177"/>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正方形/長方形 16"/>
                <p:cNvSpPr/>
                <p:nvPr/>
              </p:nvSpPr>
              <p:spPr>
                <a:xfrm>
                  <a:off x="1968966" y="5926070"/>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1968966" y="5926070"/>
                  <a:ext cx="316547" cy="353839"/>
                </a:xfrm>
                <a:prstGeom prst="rect">
                  <a:avLst/>
                </a:prstGeom>
                <a:blipFill rotWithShape="0">
                  <a:blip r:embed="rId10"/>
                  <a:stretch>
                    <a:fillRect b="-103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358502" y="3860430"/>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358502" y="3860430"/>
                  <a:ext cx="472950" cy="523220"/>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1706782" y="4146079"/>
                  <a:ext cx="636520"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chemeClr val="tx1"/>
                                </a:solidFill>
                                <a:latin typeface="Cambria Math" panose="02040503050406030204" pitchFamily="18" charset="0"/>
                              </a:rPr>
                            </m:ctrlPr>
                          </m:dPr>
                          <m:e>
                            <m:m>
                              <m:mPr>
                                <m:mcs>
                                  <m:mc>
                                    <m:mcPr>
                                      <m:count m:val="1"/>
                                      <m:mcJc m:val="center"/>
                                    </m:mcPr>
                                  </m:mc>
                                </m:mcs>
                                <m:ctrlPr>
                                  <a:rPr lang="en-US" altLang="ja-JP" sz="2000" i="1">
                                    <a:solidFill>
                                      <a:schemeClr val="tx1"/>
                                    </a:solidFill>
                                    <a:latin typeface="Cambria Math" panose="02040503050406030204" pitchFamily="18" charset="0"/>
                                  </a:rPr>
                                </m:ctrlPr>
                              </m:mPr>
                              <m:mr>
                                <m:e>
                                  <m:r>
                                    <m:rPr>
                                      <m:brk m:alnAt="7"/>
                                    </m:rPr>
                                    <a:rPr lang="en-US" altLang="ja-JP" sz="2000" b="0" i="1" smtClean="0">
                                      <a:solidFill>
                                        <a:schemeClr val="tx1"/>
                                      </a:solidFill>
                                      <a:latin typeface="Cambria Math" panose="02040503050406030204" pitchFamily="18" charset="0"/>
                                    </a:rPr>
                                    <m:t>1</m:t>
                                  </m:r>
                                </m:e>
                              </m:mr>
                              <m:mr>
                                <m:e>
                                  <m:r>
                                    <a:rPr lang="en-US" altLang="ja-JP" sz="2000" b="0" i="1" smtClean="0">
                                      <a:solidFill>
                                        <a:schemeClr val="tx1"/>
                                      </a:solidFill>
                                      <a:latin typeface="Cambria Math" panose="02040503050406030204" pitchFamily="18" charset="0"/>
                                    </a:rPr>
                                    <m:t>1</m:t>
                                  </m:r>
                                </m:e>
                              </m:mr>
                            </m:m>
                          </m:e>
                        </m:d>
                      </m:oMath>
                    </m:oMathPara>
                  </a14:m>
                  <a:endParaRPr lang="ja-JP" altLang="en-US" sz="2000" dirty="0">
                    <a:solidFill>
                      <a:schemeClr val="tx1"/>
                    </a:solidFill>
                  </a:endParaRPr>
                </a:p>
              </p:txBody>
            </p:sp>
          </mc:Choice>
          <mc:Fallback xmlns="">
            <p:sp>
              <p:nvSpPr>
                <p:cNvPr id="20" name="正方形/長方形 19"/>
                <p:cNvSpPr>
                  <a:spLocks noRot="1" noChangeAspect="1" noMove="1" noResize="1" noEditPoints="1" noAdjustHandles="1" noChangeArrowheads="1" noChangeShapeType="1" noTextEdit="1"/>
                </p:cNvSpPr>
                <p:nvPr/>
              </p:nvSpPr>
              <p:spPr>
                <a:xfrm>
                  <a:off x="1706782" y="4146079"/>
                  <a:ext cx="636520" cy="603499"/>
                </a:xfrm>
                <a:prstGeom prst="rect">
                  <a:avLst/>
                </a:prstGeom>
                <a:blipFill rotWithShape="0">
                  <a:blip r:embed="rId12"/>
                  <a:stretch>
                    <a:fillRect/>
                  </a:stretch>
                </a:blipFill>
              </p:spPr>
              <p:txBody>
                <a:bodyPr/>
                <a:lstStyle/>
                <a:p>
                  <a:r>
                    <a:rPr lang="ja-JP" altLang="en-US">
                      <a:noFill/>
                    </a:rPr>
                    <a:t> </a:t>
                  </a:r>
                </a:p>
              </p:txBody>
            </p:sp>
          </mc:Fallback>
        </mc:AlternateContent>
        <p:sp>
          <p:nvSpPr>
            <p:cNvPr id="23" name="正方形/長方形 22"/>
            <p:cNvSpPr/>
            <p:nvPr/>
          </p:nvSpPr>
          <p:spPr>
            <a:xfrm>
              <a:off x="1002889" y="6067346"/>
              <a:ext cx="593200"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sp>
          <p:nvSpPr>
            <p:cNvPr id="59" name="円/楕円 58"/>
            <p:cNvSpPr/>
            <p:nvPr/>
          </p:nvSpPr>
          <p:spPr>
            <a:xfrm>
              <a:off x="1915395" y="4757197"/>
              <a:ext cx="82871" cy="828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p:nvGrpSpPr>
        <p:grpSpPr>
          <a:xfrm>
            <a:off x="6992195" y="3826384"/>
            <a:ext cx="5199805" cy="2490731"/>
            <a:chOff x="6992195" y="3826384"/>
            <a:chExt cx="5199805" cy="2490731"/>
          </a:xfrm>
        </p:grpSpPr>
        <p:sp>
          <p:nvSpPr>
            <p:cNvPr id="77" name="右矢印 76"/>
            <p:cNvSpPr/>
            <p:nvPr/>
          </p:nvSpPr>
          <p:spPr>
            <a:xfrm>
              <a:off x="8899267" y="4858652"/>
              <a:ext cx="804879" cy="588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9576763" y="3826384"/>
              <a:ext cx="2615237" cy="2490731"/>
              <a:chOff x="9576763" y="3826384"/>
              <a:chExt cx="2615237" cy="2490731"/>
            </a:xfrm>
          </p:grpSpPr>
          <mc:AlternateContent xmlns:mc="http://schemas.openxmlformats.org/markup-compatibility/2006" xmlns:a14="http://schemas.microsoft.com/office/drawing/2010/main">
            <mc:Choice Requires="a14">
              <p:sp>
                <p:nvSpPr>
                  <p:cNvPr id="69" name="正方形/長方形 68"/>
                  <p:cNvSpPr/>
                  <p:nvPr/>
                </p:nvSpPr>
                <p:spPr>
                  <a:xfrm>
                    <a:off x="11209230" y="3826384"/>
                    <a:ext cx="982770"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i="1" smtClean="0">
                                  <a:solidFill>
                                    <a:schemeClr val="tx1"/>
                                  </a:solidFill>
                                  <a:latin typeface="Cambria Math" panose="02040503050406030204" pitchFamily="18" charset="0"/>
                                </a:rPr>
                              </m:ctrlPr>
                            </m:dPr>
                            <m:e>
                              <m:m>
                                <m:mPr>
                                  <m:mcs>
                                    <m:mc>
                                      <m:mcPr>
                                        <m:count m:val="1"/>
                                        <m:mcJc m:val="center"/>
                                      </m:mcPr>
                                    </m:mc>
                                  </m:mcs>
                                  <m:ctrlPr>
                                    <a:rPr lang="en-US" altLang="ja-JP" i="1">
                                      <a:solidFill>
                                        <a:schemeClr val="tx1"/>
                                      </a:solidFill>
                                      <a:latin typeface="Cambria Math" panose="02040503050406030204" pitchFamily="18" charset="0"/>
                                    </a:rPr>
                                  </m:ctrlPr>
                                </m:mPr>
                                <m:mr>
                                  <m:e>
                                    <m:r>
                                      <m:rPr>
                                        <m:brk m:alnAt="7"/>
                                      </m:rPr>
                                      <a:rPr lang="en-US" altLang="ja-JP" b="0" i="1" smtClean="0">
                                        <a:solidFill>
                                          <a:schemeClr val="tx1"/>
                                        </a:solidFill>
                                        <a:latin typeface="Cambria Math" panose="02040503050406030204" pitchFamily="18" charset="0"/>
                                      </a:rPr>
                                      <m:t>1</m:t>
                                    </m:r>
                                  </m:e>
                                </m:mr>
                                <m:mr>
                                  <m:e>
                                    <m:r>
                                      <a:rPr lang="en-US" altLang="ja-JP" b="0" i="1" smtClean="0">
                                        <a:solidFill>
                                          <a:schemeClr val="tx1"/>
                                        </a:solidFill>
                                        <a:latin typeface="Cambria Math" panose="02040503050406030204" pitchFamily="18" charset="0"/>
                                      </a:rPr>
                                      <m:t>1+</m:t>
                                    </m:r>
                                    <m:r>
                                      <a:rPr lang="en-US" altLang="ja-JP" b="0" i="1" smtClean="0">
                                        <a:solidFill>
                                          <a:schemeClr val="tx1"/>
                                        </a:solidFill>
                                        <a:latin typeface="Cambria Math" panose="02040503050406030204" pitchFamily="18" charset="0"/>
                                      </a:rPr>
                                      <m:t>𝑐</m:t>
                                    </m:r>
                                  </m:e>
                                </m:mr>
                              </m:m>
                            </m:e>
                          </m:d>
                        </m:oMath>
                      </m:oMathPara>
                    </a14:m>
                    <a:endParaRPr lang="ja-JP" altLang="en-US" dirty="0">
                      <a:solidFill>
                        <a:schemeClr val="tx1"/>
                      </a:solidFill>
                    </a:endParaRPr>
                  </a:p>
                </p:txBody>
              </p:sp>
            </mc:Choice>
            <mc:Fallback xmlns="">
              <p:sp>
                <p:nvSpPr>
                  <p:cNvPr id="69" name="正方形/長方形 68"/>
                  <p:cNvSpPr>
                    <a:spLocks noRot="1" noChangeAspect="1" noMove="1" noResize="1" noEditPoints="1" noAdjustHandles="1" noChangeArrowheads="1" noChangeShapeType="1" noTextEdit="1"/>
                  </p:cNvSpPr>
                  <p:nvPr/>
                </p:nvSpPr>
                <p:spPr>
                  <a:xfrm>
                    <a:off x="11209230" y="3826384"/>
                    <a:ext cx="982770" cy="582147"/>
                  </a:xfrm>
                  <a:prstGeom prst="rect">
                    <a:avLst/>
                  </a:prstGeom>
                  <a:blipFill rotWithShape="0">
                    <a:blip r:embed="rId13"/>
                    <a:stretch>
                      <a:fillRect/>
                    </a:stretch>
                  </a:blipFill>
                </p:spPr>
                <p:txBody>
                  <a:bodyPr/>
                  <a:lstStyle/>
                  <a:p>
                    <a:r>
                      <a:rPr lang="ja-JP" altLang="en-US">
                        <a:noFill/>
                      </a:rPr>
                      <a:t> </a:t>
                    </a:r>
                  </a:p>
                </p:txBody>
              </p:sp>
            </mc:Fallback>
          </mc:AlternateContent>
          <p:cxnSp>
            <p:nvCxnSpPr>
              <p:cNvPr id="71" name="直線矢印コネクタ 70"/>
              <p:cNvCxnSpPr/>
              <p:nvPr/>
            </p:nvCxnSpPr>
            <p:spPr>
              <a:xfrm>
                <a:off x="9799169" y="6018200"/>
                <a:ext cx="206802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9956205" y="4071177"/>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正方形/長方形 72"/>
                  <p:cNvSpPr/>
                  <p:nvPr/>
                </p:nvSpPr>
                <p:spPr>
                  <a:xfrm>
                    <a:off x="11560424" y="5904720"/>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73" name="正方形/長方形 72"/>
                  <p:cNvSpPr>
                    <a:spLocks noRot="1" noChangeAspect="1" noMove="1" noResize="1" noEditPoints="1" noAdjustHandles="1" noChangeArrowheads="1" noChangeShapeType="1" noTextEdit="1"/>
                  </p:cNvSpPr>
                  <p:nvPr/>
                </p:nvSpPr>
                <p:spPr>
                  <a:xfrm>
                    <a:off x="11560424" y="5904720"/>
                    <a:ext cx="316547" cy="353839"/>
                  </a:xfrm>
                  <a:prstGeom prst="rect">
                    <a:avLst/>
                  </a:prstGeom>
                  <a:blipFill rotWithShape="0">
                    <a:blip r:embed="rId14"/>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正方形/長方形 73"/>
                  <p:cNvSpPr/>
                  <p:nvPr/>
                </p:nvSpPr>
                <p:spPr>
                  <a:xfrm>
                    <a:off x="9576763" y="3860430"/>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74" name="正方形/長方形 73"/>
                  <p:cNvSpPr>
                    <a:spLocks noRot="1" noChangeAspect="1" noMove="1" noResize="1" noEditPoints="1" noAdjustHandles="1" noChangeArrowheads="1" noChangeShapeType="1" noTextEdit="1"/>
                  </p:cNvSpPr>
                  <p:nvPr/>
                </p:nvSpPr>
                <p:spPr>
                  <a:xfrm>
                    <a:off x="9576763" y="3860430"/>
                    <a:ext cx="472950" cy="523220"/>
                  </a:xfrm>
                  <a:prstGeom prst="rect">
                    <a:avLst/>
                  </a:prstGeom>
                  <a:blipFill rotWithShape="0">
                    <a:blip r:embed="rId15"/>
                    <a:stretch>
                      <a:fillRect/>
                    </a:stretch>
                  </a:blipFill>
                </p:spPr>
                <p:txBody>
                  <a:bodyPr/>
                  <a:lstStyle/>
                  <a:p>
                    <a:r>
                      <a:rPr lang="ja-JP" altLang="en-US">
                        <a:noFill/>
                      </a:rPr>
                      <a:t> </a:t>
                    </a:r>
                  </a:p>
                </p:txBody>
              </p:sp>
            </mc:Fallback>
          </mc:AlternateContent>
          <p:sp>
            <p:nvSpPr>
              <p:cNvPr id="75" name="円/楕円 74"/>
              <p:cNvSpPr/>
              <p:nvPr/>
            </p:nvSpPr>
            <p:spPr>
              <a:xfrm>
                <a:off x="11126359" y="4039169"/>
                <a:ext cx="82871" cy="828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10149399" y="6067346"/>
                <a:ext cx="905411"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変換後画像</a:t>
                </a:r>
                <a:endParaRPr lang="ja-JP" altLang="en-US" dirty="0"/>
              </a:p>
            </p:txBody>
          </p:sp>
          <p:sp>
            <p:nvSpPr>
              <p:cNvPr id="79" name="円弧 78"/>
              <p:cNvSpPr/>
              <p:nvPr/>
            </p:nvSpPr>
            <p:spPr>
              <a:xfrm rot="1934436">
                <a:off x="9894094" y="5708105"/>
                <a:ext cx="532698" cy="546494"/>
              </a:xfrm>
              <a:prstGeom prst="arc">
                <a:avLst>
                  <a:gd name="adj1" fmla="val 17011200"/>
                  <a:gd name="adj2" fmla="val 20283854"/>
                </a:avLst>
              </a:prstGeom>
              <a:noFill/>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0" name="正方形/長方形 79"/>
                  <p:cNvSpPr/>
                  <p:nvPr/>
                </p:nvSpPr>
                <p:spPr>
                  <a:xfrm>
                    <a:off x="10334422" y="5678379"/>
                    <a:ext cx="39414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𝜃</m:t>
                          </m:r>
                        </m:oMath>
                      </m:oMathPara>
                    </a14:m>
                    <a:endParaRPr lang="ja-JP" altLang="en-US" sz="2000" dirty="0"/>
                  </a:p>
                </p:txBody>
              </p:sp>
            </mc:Choice>
            <mc:Fallback xmlns="">
              <p:sp>
                <p:nvSpPr>
                  <p:cNvPr id="80" name="正方形/長方形 79"/>
                  <p:cNvSpPr>
                    <a:spLocks noRot="1" noChangeAspect="1" noMove="1" noResize="1" noEditPoints="1" noAdjustHandles="1" noChangeArrowheads="1" noChangeShapeType="1" noTextEdit="1"/>
                  </p:cNvSpPr>
                  <p:nvPr/>
                </p:nvSpPr>
                <p:spPr>
                  <a:xfrm>
                    <a:off x="10334422" y="5678379"/>
                    <a:ext cx="394147" cy="400110"/>
                  </a:xfrm>
                  <a:prstGeom prst="rect">
                    <a:avLst/>
                  </a:prstGeom>
                  <a:blipFill rotWithShape="0">
                    <a:blip r:embed="rId16"/>
                    <a:stretch>
                      <a:fillRect/>
                    </a:stretch>
                  </a:blipFill>
                </p:spPr>
                <p:txBody>
                  <a:bodyPr/>
                  <a:lstStyle/>
                  <a:p>
                    <a:r>
                      <a:rPr lang="ja-JP" altLang="en-US">
                        <a:noFill/>
                      </a:rPr>
                      <a:t> </a:t>
                    </a:r>
                  </a:p>
                </p:txBody>
              </p:sp>
            </mc:Fallback>
          </mc:AlternateContent>
        </p:grpSp>
        <p:grpSp>
          <p:nvGrpSpPr>
            <p:cNvPr id="14" name="グループ化 13"/>
            <p:cNvGrpSpPr/>
            <p:nvPr/>
          </p:nvGrpSpPr>
          <p:grpSpPr>
            <a:xfrm>
              <a:off x="6992195" y="3860430"/>
              <a:ext cx="1984800" cy="2456685"/>
              <a:chOff x="6684052" y="3860430"/>
              <a:chExt cx="1984800" cy="2456685"/>
            </a:xfrm>
          </p:grpSpPr>
          <p:cxnSp>
            <p:nvCxnSpPr>
              <p:cNvPr id="60" name="直線矢印コネクタ 59"/>
              <p:cNvCxnSpPr/>
              <p:nvPr/>
            </p:nvCxnSpPr>
            <p:spPr>
              <a:xfrm>
                <a:off x="6859538" y="6018200"/>
                <a:ext cx="1643522"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7048130" y="4071177"/>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正方形/長方形 62"/>
                  <p:cNvSpPr/>
                  <p:nvPr/>
                </p:nvSpPr>
                <p:spPr>
                  <a:xfrm>
                    <a:off x="8294516" y="5926070"/>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63" name="正方形/長方形 62"/>
                  <p:cNvSpPr>
                    <a:spLocks noRot="1" noChangeAspect="1" noMove="1" noResize="1" noEditPoints="1" noAdjustHandles="1" noChangeArrowheads="1" noChangeShapeType="1" noTextEdit="1"/>
                  </p:cNvSpPr>
                  <p:nvPr/>
                </p:nvSpPr>
                <p:spPr>
                  <a:xfrm>
                    <a:off x="8294516" y="5926070"/>
                    <a:ext cx="316547" cy="353839"/>
                  </a:xfrm>
                  <a:prstGeom prst="rect">
                    <a:avLst/>
                  </a:prstGeom>
                  <a:blipFill rotWithShape="0">
                    <a:blip r:embed="rId17"/>
                    <a:stretch>
                      <a:fillRect b="-103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5" name="正方形/長方形 64"/>
                  <p:cNvSpPr/>
                  <p:nvPr/>
                </p:nvSpPr>
                <p:spPr>
                  <a:xfrm>
                    <a:off x="6684052" y="3860430"/>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65" name="正方形/長方形 64"/>
                  <p:cNvSpPr>
                    <a:spLocks noRot="1" noChangeAspect="1" noMove="1" noResize="1" noEditPoints="1" noAdjustHandles="1" noChangeArrowheads="1" noChangeShapeType="1" noTextEdit="1"/>
                  </p:cNvSpPr>
                  <p:nvPr/>
                </p:nvSpPr>
                <p:spPr>
                  <a:xfrm>
                    <a:off x="6684052" y="3860430"/>
                    <a:ext cx="472950" cy="523220"/>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正方形/長方形 67"/>
                  <p:cNvSpPr/>
                  <p:nvPr/>
                </p:nvSpPr>
                <p:spPr>
                  <a:xfrm>
                    <a:off x="8032332" y="4146079"/>
                    <a:ext cx="636520"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chemeClr val="tx1"/>
                                  </a:solidFill>
                                  <a:latin typeface="Cambria Math" panose="02040503050406030204" pitchFamily="18" charset="0"/>
                                </a:rPr>
                              </m:ctrlPr>
                            </m:dPr>
                            <m:e>
                              <m:m>
                                <m:mPr>
                                  <m:mcs>
                                    <m:mc>
                                      <m:mcPr>
                                        <m:count m:val="1"/>
                                        <m:mcJc m:val="center"/>
                                      </m:mcPr>
                                    </m:mc>
                                  </m:mcs>
                                  <m:ctrlPr>
                                    <a:rPr lang="en-US" altLang="ja-JP" sz="2000" i="1">
                                      <a:solidFill>
                                        <a:schemeClr val="tx1"/>
                                      </a:solidFill>
                                      <a:latin typeface="Cambria Math" panose="02040503050406030204" pitchFamily="18" charset="0"/>
                                    </a:rPr>
                                  </m:ctrlPr>
                                </m:mPr>
                                <m:mr>
                                  <m:e>
                                    <m:r>
                                      <m:rPr>
                                        <m:brk m:alnAt="7"/>
                                      </m:rPr>
                                      <a:rPr lang="en-US" altLang="ja-JP" sz="2000" b="0" i="1" smtClean="0">
                                        <a:solidFill>
                                          <a:schemeClr val="tx1"/>
                                        </a:solidFill>
                                        <a:latin typeface="Cambria Math" panose="02040503050406030204" pitchFamily="18" charset="0"/>
                                      </a:rPr>
                                      <m:t>1</m:t>
                                    </m:r>
                                  </m:e>
                                </m:mr>
                                <m:mr>
                                  <m:e>
                                    <m:r>
                                      <a:rPr lang="en-US" altLang="ja-JP" sz="2000" b="0" i="1" smtClean="0">
                                        <a:solidFill>
                                          <a:schemeClr val="tx1"/>
                                        </a:solidFill>
                                        <a:latin typeface="Cambria Math" panose="02040503050406030204" pitchFamily="18" charset="0"/>
                                      </a:rPr>
                                      <m:t>1</m:t>
                                    </m:r>
                                  </m:e>
                                </m:mr>
                              </m:m>
                            </m:e>
                          </m:d>
                        </m:oMath>
                      </m:oMathPara>
                    </a14:m>
                    <a:endParaRPr lang="ja-JP" altLang="en-US" sz="2000" dirty="0">
                      <a:solidFill>
                        <a:schemeClr val="tx1"/>
                      </a:solidFill>
                    </a:endParaRPr>
                  </a:p>
                </p:txBody>
              </p:sp>
            </mc:Choice>
            <mc:Fallback xmlns="">
              <p:sp>
                <p:nvSpPr>
                  <p:cNvPr id="68" name="正方形/長方形 67"/>
                  <p:cNvSpPr>
                    <a:spLocks noRot="1" noChangeAspect="1" noMove="1" noResize="1" noEditPoints="1" noAdjustHandles="1" noChangeArrowheads="1" noChangeShapeType="1" noTextEdit="1"/>
                  </p:cNvSpPr>
                  <p:nvPr/>
                </p:nvSpPr>
                <p:spPr>
                  <a:xfrm>
                    <a:off x="8032332" y="4146079"/>
                    <a:ext cx="636520" cy="603499"/>
                  </a:xfrm>
                  <a:prstGeom prst="rect">
                    <a:avLst/>
                  </a:prstGeom>
                  <a:blipFill rotWithShape="0">
                    <a:blip r:embed="rId19"/>
                    <a:stretch>
                      <a:fillRect/>
                    </a:stretch>
                  </a:blipFill>
                </p:spPr>
                <p:txBody>
                  <a:bodyPr/>
                  <a:lstStyle/>
                  <a:p>
                    <a:r>
                      <a:rPr lang="ja-JP" altLang="en-US">
                        <a:noFill/>
                      </a:rPr>
                      <a:t> </a:t>
                    </a:r>
                  </a:p>
                </p:txBody>
              </p:sp>
            </mc:Fallback>
          </mc:AlternateContent>
          <p:sp>
            <p:nvSpPr>
              <p:cNvPr id="70" name="正方形/長方形 69"/>
              <p:cNvSpPr/>
              <p:nvPr/>
            </p:nvSpPr>
            <p:spPr>
              <a:xfrm>
                <a:off x="7328439" y="6067346"/>
                <a:ext cx="593200"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sp>
            <p:nvSpPr>
              <p:cNvPr id="81" name="円/楕円 80"/>
              <p:cNvSpPr/>
              <p:nvPr/>
            </p:nvSpPr>
            <p:spPr>
              <a:xfrm>
                <a:off x="8240945" y="4757197"/>
                <a:ext cx="82871" cy="828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83" name="正方形/長方形 82"/>
              <p:cNvSpPr/>
              <p:nvPr/>
            </p:nvSpPr>
            <p:spPr>
              <a:xfrm>
                <a:off x="7794570" y="2039516"/>
                <a:ext cx="2697212" cy="799386"/>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b="1" i="1" smtClean="0">
                              <a:latin typeface="Cambria Math" panose="02040503050406030204" pitchFamily="18" charset="0"/>
                            </a:rPr>
                          </m:ctrlPr>
                        </m:dPr>
                        <m:e>
                          <m:m>
                            <m:mPr>
                              <m:mcs>
                                <m:mc>
                                  <m:mcPr>
                                    <m:count m:val="1"/>
                                    <m:mcJc m:val="center"/>
                                  </m:mcPr>
                                </m:mc>
                              </m:mcs>
                              <m:ctrlPr>
                                <a:rPr lang="en-US" altLang="ja-JP" sz="2400" b="1" i="1">
                                  <a:latin typeface="Cambria Math" panose="02040503050406030204" pitchFamily="18" charset="0"/>
                                </a:rPr>
                              </m:ctrlPr>
                            </m:mPr>
                            <m:mr>
                              <m:e>
                                <m:r>
                                  <m:rPr>
                                    <m:brk m:alnAt="7"/>
                                  </m:rPr>
                                  <a:rPr lang="en-US" altLang="ja-JP" sz="2400" i="1">
                                    <a:latin typeface="Cambria Math" panose="02040503050406030204" pitchFamily="18" charset="0"/>
                                  </a:rPr>
                                  <m:t>𝑥</m:t>
                                </m:r>
                                <m:r>
                                  <a:rPr lang="en-US" altLang="ja-JP" sz="2400" i="1">
                                    <a:latin typeface="Cambria Math" panose="02040503050406030204" pitchFamily="18" charset="0"/>
                                  </a:rPr>
                                  <m:t>′</m:t>
                                </m:r>
                              </m:e>
                            </m:mr>
                            <m:mr>
                              <m:e>
                                <m:r>
                                  <a:rPr lang="en-US" altLang="ja-JP" sz="2400" i="1">
                                    <a:latin typeface="Cambria Math" panose="02040503050406030204" pitchFamily="18" charset="0"/>
                                  </a:rPr>
                                  <m:t>𝑦</m:t>
                                </m:r>
                                <m:r>
                                  <a:rPr lang="en-US" altLang="ja-JP" sz="2400" i="1">
                                    <a:latin typeface="Cambria Math" panose="02040503050406030204" pitchFamily="18" charset="0"/>
                                  </a:rPr>
                                  <m:t>′</m:t>
                                </m:r>
                              </m:e>
                            </m:mr>
                          </m:m>
                        </m:e>
                      </m:d>
                      <m:r>
                        <a:rPr lang="en-US" altLang="ja-JP" sz="2400" b="1" i="0" smtClean="0">
                          <a:latin typeface="Cambria Math"/>
                        </a:rPr>
                        <m:t>=</m:t>
                      </m:r>
                      <m:d>
                        <m:dPr>
                          <m:ctrlPr>
                            <a:rPr lang="en-US" altLang="ja-JP" sz="2400" i="1">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a:rPr lang="en-US" altLang="ja-JP" sz="2400" b="0" i="1" smtClean="0">
                                    <a:latin typeface="Cambria Math" panose="02040503050406030204" pitchFamily="18" charset="0"/>
                                  </a:rPr>
                                  <m:t>1</m:t>
                                </m:r>
                              </m:e>
                              <m:e>
                                <m:r>
                                  <a:rPr lang="en-US" altLang="ja-JP" sz="2400" b="0" i="1" smtClean="0">
                                    <a:latin typeface="Cambria Math" panose="02040503050406030204" pitchFamily="18" charset="0"/>
                                  </a:rPr>
                                  <m:t>0</m:t>
                                </m:r>
                              </m:e>
                            </m:mr>
                            <m:mr>
                              <m:e>
                                <m:r>
                                  <a:rPr lang="en-US" altLang="ja-JP" sz="2400" b="0" i="1" smtClean="0">
                                    <a:latin typeface="Cambria Math" panose="02040503050406030204" pitchFamily="18" charset="0"/>
                                  </a:rPr>
                                  <m:t>𝑐</m:t>
                                </m:r>
                              </m:e>
                              <m:e>
                                <m:r>
                                  <a:rPr lang="en-US" altLang="ja-JP" sz="2400" b="0" i="1" smtClean="0">
                                    <a:latin typeface="Cambria Math" panose="02040503050406030204" pitchFamily="18" charset="0"/>
                                  </a:rPr>
                                  <m:t>1</m:t>
                                </m:r>
                              </m:e>
                            </m:mr>
                          </m:m>
                        </m:e>
                      </m:d>
                      <m:d>
                        <m:dPr>
                          <m:ctrlPr>
                            <a:rPr lang="en-US" altLang="ja-JP" sz="2400" b="1" i="1">
                              <a:latin typeface="Cambria Math" panose="02040503050406030204" pitchFamily="18" charset="0"/>
                            </a:rPr>
                          </m:ctrlPr>
                        </m:dPr>
                        <m:e>
                          <m:m>
                            <m:mPr>
                              <m:mcs>
                                <m:mc>
                                  <m:mcPr>
                                    <m:count m:val="1"/>
                                    <m:mcJc m:val="center"/>
                                  </m:mcPr>
                                </m:mc>
                              </m:mcs>
                              <m:ctrlPr>
                                <a:rPr lang="en-US" altLang="ja-JP" sz="2400" b="1" i="1">
                                  <a:latin typeface="Cambria Math" panose="02040503050406030204" pitchFamily="18" charset="0"/>
                                </a:rPr>
                              </m:ctrlPr>
                            </m:mPr>
                            <m:mr>
                              <m:e>
                                <m:r>
                                  <a:rPr lang="en-US" altLang="ja-JP" sz="2400" i="1">
                                    <a:latin typeface="Cambria Math" panose="02040503050406030204" pitchFamily="18" charset="0"/>
                                  </a:rPr>
                                  <m:t>𝑥</m:t>
                                </m:r>
                              </m:e>
                            </m:mr>
                            <m:mr>
                              <m:e>
                                <m:r>
                                  <a:rPr lang="en-US" altLang="ja-JP" sz="2400" i="1">
                                    <a:latin typeface="Cambria Math" panose="02040503050406030204" pitchFamily="18" charset="0"/>
                                  </a:rPr>
                                  <m:t>𝑦</m:t>
                                </m:r>
                              </m:e>
                            </m:mr>
                          </m:m>
                        </m:e>
                      </m:d>
                    </m:oMath>
                  </m:oMathPara>
                </a14:m>
                <a:endParaRPr lang="en-US" altLang="ja-JP" sz="2400" b="1" dirty="0"/>
              </a:p>
            </p:txBody>
          </p:sp>
        </mc:Choice>
        <mc:Fallback xmlns="">
          <p:sp>
            <p:nvSpPr>
              <p:cNvPr id="83" name="正方形/長方形 82"/>
              <p:cNvSpPr>
                <a:spLocks noRot="1" noChangeAspect="1" noMove="1" noResize="1" noEditPoints="1" noAdjustHandles="1" noChangeArrowheads="1" noChangeShapeType="1" noTextEdit="1"/>
              </p:cNvSpPr>
              <p:nvPr/>
            </p:nvSpPr>
            <p:spPr>
              <a:xfrm>
                <a:off x="7794570" y="2039516"/>
                <a:ext cx="2697212" cy="799386"/>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5" name="正方形/長方形 84"/>
              <p:cNvSpPr/>
              <p:nvPr/>
            </p:nvSpPr>
            <p:spPr>
              <a:xfrm>
                <a:off x="8102603" y="2876348"/>
                <a:ext cx="2081147"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ただし </a:t>
                </a:r>
                <a14:m>
                  <m:oMath xmlns:m="http://schemas.openxmlformats.org/officeDocument/2006/math">
                    <m:r>
                      <a:rPr lang="en-US" altLang="ja-JP" sz="2000" b="0" i="1" smtClean="0">
                        <a:latin typeface="Cambria Math" panose="02040503050406030204" pitchFamily="18" charset="0"/>
                      </a:rPr>
                      <m:t>𝑐</m:t>
                    </m:r>
                    <m:r>
                      <a:rPr lang="en-US" altLang="ja-JP" sz="2000" b="0" i="0" smtClean="0">
                        <a:latin typeface="Cambria Math" panose="02040503050406030204" pitchFamily="18" charset="0"/>
                      </a:rPr>
                      <m:t>=</m:t>
                    </m:r>
                    <m:r>
                      <m:rPr>
                        <m:sty m:val="p"/>
                      </m:rPr>
                      <a:rPr lang="en-US" altLang="ja-JP" sz="2000" b="0" i="0" smtClean="0">
                        <a:latin typeface="Cambria Math" panose="02040503050406030204" pitchFamily="18" charset="0"/>
                      </a:rPr>
                      <m:t>tan</m:t>
                    </m:r>
                    <m:r>
                      <a:rPr lang="en-US" altLang="ja-JP" sz="2000" b="0" i="0" smtClean="0">
                        <a:latin typeface="Cambria Math" panose="02040503050406030204" pitchFamily="18" charset="0"/>
                      </a:rPr>
                      <m:t> </m:t>
                    </m:r>
                    <m:r>
                      <a:rPr lang="en-US" altLang="ja-JP" sz="2000" b="0" i="1" smtClean="0">
                        <a:latin typeface="Cambria Math" panose="02040503050406030204" pitchFamily="18" charset="0"/>
                      </a:rPr>
                      <m:t>𝜃</m:t>
                    </m:r>
                  </m:oMath>
                </a14:m>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85" name="正方形/長方形 84"/>
              <p:cNvSpPr>
                <a:spLocks noRot="1" noChangeAspect="1" noMove="1" noResize="1" noEditPoints="1" noAdjustHandles="1" noChangeArrowheads="1" noChangeShapeType="1" noTextEdit="1"/>
              </p:cNvSpPr>
              <p:nvPr/>
            </p:nvSpPr>
            <p:spPr>
              <a:xfrm>
                <a:off x="8102603" y="2876348"/>
                <a:ext cx="2081147" cy="400110"/>
              </a:xfrm>
              <a:prstGeom prst="rect">
                <a:avLst/>
              </a:prstGeom>
              <a:blipFill rotWithShape="0">
                <a:blip r:embed="rId21"/>
                <a:stretch>
                  <a:fillRect l="-2924" t="-9231" b="-276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41518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a:extLst>
              <a:ext uri="{FF2B5EF4-FFF2-40B4-BE49-F238E27FC236}">
                <a16:creationId xmlns:a16="http://schemas.microsoft.com/office/drawing/2014/main" id="{76E21402-1FFC-430F-BBA5-B67DECF3CBFD}"/>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rot="16200000" flipV="1">
            <a:off x="10202555" y="4347798"/>
            <a:ext cx="1246385" cy="1216506"/>
          </a:xfrm>
          <a:prstGeom prst="rect">
            <a:avLst/>
          </a:prstGeom>
        </p:spPr>
      </p:pic>
      <p:pic>
        <p:nvPicPr>
          <p:cNvPr id="47" name="図 46">
            <a:extLst>
              <a:ext uri="{FF2B5EF4-FFF2-40B4-BE49-F238E27FC236}">
                <a16:creationId xmlns:a16="http://schemas.microsoft.com/office/drawing/2014/main" id="{83C64714-039F-42F1-BAEB-DDD0BE8A5932}"/>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7263321" y="4332859"/>
            <a:ext cx="1215424" cy="1216506"/>
          </a:xfrm>
          <a:prstGeom prst="rect">
            <a:avLst/>
          </a:prstGeom>
        </p:spPr>
      </p:pic>
      <p:pic>
        <p:nvPicPr>
          <p:cNvPr id="41" name="図 40">
            <a:extLst>
              <a:ext uri="{FF2B5EF4-FFF2-40B4-BE49-F238E27FC236}">
                <a16:creationId xmlns:a16="http://schemas.microsoft.com/office/drawing/2014/main" id="{02B78B48-F538-4C6D-A595-E3A81BFB433B}"/>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2496904" y="3165456"/>
            <a:ext cx="1215424" cy="1216506"/>
          </a:xfrm>
          <a:prstGeom prst="rect">
            <a:avLst/>
          </a:prstGeom>
        </p:spPr>
      </p:pic>
      <p:pic>
        <p:nvPicPr>
          <p:cNvPr id="45" name="図 44">
            <a:extLst>
              <a:ext uri="{FF2B5EF4-FFF2-40B4-BE49-F238E27FC236}">
                <a16:creationId xmlns:a16="http://schemas.microsoft.com/office/drawing/2014/main" id="{F9F877AA-F145-4783-A38C-9F0F93A5764C}"/>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flipV="1">
            <a:off x="2487379" y="5060980"/>
            <a:ext cx="1215424" cy="1216506"/>
          </a:xfrm>
          <a:prstGeom prst="rect">
            <a:avLst/>
          </a:prstGeom>
        </p:spPr>
      </p:pic>
      <p:pic>
        <p:nvPicPr>
          <p:cNvPr id="46" name="図 45">
            <a:extLst>
              <a:ext uri="{FF2B5EF4-FFF2-40B4-BE49-F238E27FC236}">
                <a16:creationId xmlns:a16="http://schemas.microsoft.com/office/drawing/2014/main" id="{7ABF9CE2-0CA2-477E-80E2-E43FD163884B}"/>
              </a:ext>
            </a:extLst>
          </p:cNvPr>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flipH="1">
            <a:off x="621297" y="3165456"/>
            <a:ext cx="1190086" cy="1216506"/>
          </a:xfrm>
          <a:prstGeom prst="rect">
            <a:avLst/>
          </a:prstGeom>
        </p:spPr>
      </p:pic>
      <p:sp>
        <p:nvSpPr>
          <p:cNvPr id="2" name="タイトル 1"/>
          <p:cNvSpPr>
            <a:spLocks noGrp="1"/>
          </p:cNvSpPr>
          <p:nvPr>
            <p:ph type="title"/>
          </p:nvPr>
        </p:nvSpPr>
        <p:spPr>
          <a:xfrm>
            <a:off x="457199" y="283483"/>
            <a:ext cx="10111340" cy="943786"/>
          </a:xfrm>
        </p:spPr>
        <p:txBody>
          <a:bodyPr>
            <a:normAutofit/>
          </a:bodyPr>
          <a:lstStyle/>
          <a:p>
            <a:r>
              <a:rPr lang="ja-JP" altLang="en-US" dirty="0"/>
              <a:t>鏡映</a:t>
            </a:r>
            <a:r>
              <a:rPr lang="en-US" altLang="ja-JP" sz="2800" dirty="0"/>
              <a:t>: </a:t>
            </a:r>
            <a:r>
              <a:rPr lang="ja-JP" altLang="en-US" sz="2800" dirty="0"/>
              <a:t>直線に対して反転する変換</a:t>
            </a:r>
            <a:endParaRPr kumimoji="1" lang="ja-JP" altLang="en-US" dirty="0"/>
          </a:p>
        </p:txBody>
      </p:sp>
      <mc:AlternateContent xmlns:mc="http://schemas.openxmlformats.org/markup-compatibility/2006" xmlns:a14="http://schemas.microsoft.com/office/drawing/2010/main">
        <mc:Choice Requires="a14">
          <p:sp>
            <p:nvSpPr>
              <p:cNvPr id="5" name="正方形/長方形 4"/>
              <p:cNvSpPr/>
              <p:nvPr/>
            </p:nvSpPr>
            <p:spPr>
              <a:xfrm>
                <a:off x="1515329" y="1327323"/>
                <a:ext cx="1465849" cy="1015919"/>
              </a:xfrm>
              <a:prstGeom prst="rect">
                <a:avLst/>
              </a:prstGeom>
              <a:solidFill>
                <a:schemeClr val="accent6">
                  <a:lumMod val="20000"/>
                  <a:lumOff val="80000"/>
                </a:schemeClr>
              </a:solidFill>
            </p:spPr>
            <p:txBody>
              <a:bodyPr wrap="none">
                <a:spAutoFit/>
              </a:bodyPr>
              <a:lstStyle/>
              <a:p>
                <a:pPr algn="ct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Y</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軸反転</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ctr"/>
                <a14:m>
                  <m:oMathPara xmlns:m="http://schemas.openxmlformats.org/officeDocument/2006/math">
                    <m:oMathParaPr>
                      <m:jc m:val="centerGroup"/>
                    </m:oMathParaPr>
                    <m:oMath xmlns:m="http://schemas.openxmlformats.org/officeDocument/2006/math">
                      <m:d>
                        <m:dPr>
                          <m:ctrlPr>
                            <a:rPr lang="en-US" altLang="ja-JP" sz="2400" i="1" smtClean="0">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m:rPr>
                                    <m:brk m:alnAt="7"/>
                                  </m:rPr>
                                  <a:rPr lang="en-US" altLang="ja-JP" sz="2400" b="0" i="1" smtClean="0">
                                    <a:latin typeface="Cambria Math" panose="02040503050406030204" pitchFamily="18" charset="0"/>
                                  </a:rPr>
                                  <m:t>−</m:t>
                                </m:r>
                                <m:r>
                                  <a:rPr lang="en-US" altLang="ja-JP" sz="2400" b="0" i="1" smtClean="0">
                                    <a:latin typeface="Cambria Math" panose="02040503050406030204" pitchFamily="18" charset="0"/>
                                  </a:rPr>
                                  <m:t>1</m:t>
                                </m:r>
                              </m:e>
                              <m:e>
                                <m:r>
                                  <a:rPr lang="en-US" altLang="ja-JP" sz="2400" b="0" i="1" smtClean="0">
                                    <a:latin typeface="Cambria Math" panose="02040503050406030204" pitchFamily="18" charset="0"/>
                                  </a:rPr>
                                  <m:t>0</m:t>
                                </m:r>
                              </m:e>
                            </m:mr>
                            <m:mr>
                              <m:e>
                                <m:r>
                                  <a:rPr lang="en-US" altLang="ja-JP" sz="2400" b="0" i="1" smtClean="0">
                                    <a:latin typeface="Cambria Math" panose="02040503050406030204" pitchFamily="18" charset="0"/>
                                  </a:rPr>
                                  <m:t>0</m:t>
                                </m:r>
                              </m:e>
                              <m:e>
                                <m:r>
                                  <a:rPr lang="en-US" altLang="ja-JP" sz="2400" b="0" i="1" smtClean="0">
                                    <a:latin typeface="Cambria Math" panose="02040503050406030204" pitchFamily="18" charset="0"/>
                                  </a:rPr>
                                  <m:t>1</m:t>
                                </m:r>
                              </m:e>
                            </m:mr>
                          </m:m>
                        </m:e>
                      </m:d>
                    </m:oMath>
                  </m:oMathPara>
                </a14:m>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1515329" y="1327323"/>
                <a:ext cx="1465849" cy="1015919"/>
              </a:xfrm>
              <a:prstGeom prst="rect">
                <a:avLst/>
              </a:prstGeom>
              <a:blipFill rotWithShape="0">
                <a:blip r:embed="rId5"/>
                <a:stretch>
                  <a:fillRect t="-4217"/>
                </a:stretch>
              </a:blipFill>
            </p:spPr>
            <p:txBody>
              <a:bodyPr/>
              <a:lstStyle/>
              <a:p>
                <a:r>
                  <a:rPr lang="ja-JP" altLang="en-US">
                    <a:noFill/>
                  </a:rPr>
                  <a:t> </a:t>
                </a:r>
              </a:p>
            </p:txBody>
          </p:sp>
        </mc:Fallback>
      </mc:AlternateContent>
      <p:sp>
        <p:nvSpPr>
          <p:cNvPr id="23" name="正方形/長方形 22"/>
          <p:cNvSpPr/>
          <p:nvPr/>
        </p:nvSpPr>
        <p:spPr>
          <a:xfrm>
            <a:off x="12816386" y="3199158"/>
            <a:ext cx="593200"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sp>
        <p:nvSpPr>
          <p:cNvPr id="31" name="右矢印 30"/>
          <p:cNvSpPr/>
          <p:nvPr/>
        </p:nvSpPr>
        <p:spPr>
          <a:xfrm>
            <a:off x="12936958" y="1874630"/>
            <a:ext cx="804879" cy="588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a:off x="211535" y="2427925"/>
            <a:ext cx="4330044" cy="4039883"/>
            <a:chOff x="714749" y="1516368"/>
            <a:chExt cx="4330044" cy="4039883"/>
          </a:xfrm>
        </p:grpSpPr>
        <p:grpSp>
          <p:nvGrpSpPr>
            <p:cNvPr id="21" name="グループ化 20"/>
            <p:cNvGrpSpPr/>
            <p:nvPr/>
          </p:nvGrpSpPr>
          <p:grpSpPr>
            <a:xfrm>
              <a:off x="918081" y="1516368"/>
              <a:ext cx="3965069" cy="4039883"/>
              <a:chOff x="1299081" y="1414768"/>
              <a:chExt cx="3965069" cy="4039883"/>
            </a:xfrm>
          </p:grpSpPr>
          <p:cxnSp>
            <p:nvCxnSpPr>
              <p:cNvPr id="15" name="直線矢印コネクタ 14"/>
              <p:cNvCxnSpPr/>
              <p:nvPr/>
            </p:nvCxnSpPr>
            <p:spPr>
              <a:xfrm>
                <a:off x="1299081" y="3701166"/>
                <a:ext cx="3965069"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3033980" y="1549400"/>
                <a:ext cx="0" cy="390525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正方形/長方形 16"/>
                  <p:cNvSpPr/>
                  <p:nvPr/>
                </p:nvSpPr>
                <p:spPr>
                  <a:xfrm>
                    <a:off x="4884291" y="3170408"/>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4884291" y="3170408"/>
                    <a:ext cx="316547" cy="353839"/>
                  </a:xfrm>
                  <a:prstGeom prst="rect">
                    <a:avLst/>
                  </a:prstGeom>
                  <a:blipFill rotWithShape="0">
                    <a:blip r:embed="rId6"/>
                    <a:stretch>
                      <a:fillRect b="-103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3005948" y="1414768"/>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3005948" y="1414768"/>
                    <a:ext cx="472950" cy="523220"/>
                  </a:xfrm>
                  <a:prstGeom prst="rect">
                    <a:avLst/>
                  </a:prstGeom>
                  <a:blipFill rotWithShape="0">
                    <a:blip r:embed="rId7"/>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0" name="正方形/長方形 19"/>
                <p:cNvSpPr/>
                <p:nvPr/>
              </p:nvSpPr>
              <p:spPr>
                <a:xfrm>
                  <a:off x="3970774" y="1591309"/>
                  <a:ext cx="636520"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chemeClr val="tx1"/>
                                </a:solidFill>
                                <a:latin typeface="Cambria Math" panose="02040503050406030204" pitchFamily="18" charset="0"/>
                              </a:rPr>
                            </m:ctrlPr>
                          </m:dPr>
                          <m:e>
                            <m:m>
                              <m:mPr>
                                <m:mcs>
                                  <m:mc>
                                    <m:mcPr>
                                      <m:count m:val="1"/>
                                      <m:mcJc m:val="center"/>
                                    </m:mcPr>
                                  </m:mc>
                                </m:mcs>
                                <m:ctrlPr>
                                  <a:rPr lang="en-US" altLang="ja-JP" sz="2000" i="1">
                                    <a:solidFill>
                                      <a:schemeClr val="tx1"/>
                                    </a:solidFill>
                                    <a:latin typeface="Cambria Math" panose="02040503050406030204" pitchFamily="18" charset="0"/>
                                  </a:rPr>
                                </m:ctrlPr>
                              </m:mPr>
                              <m:mr>
                                <m:e>
                                  <m:r>
                                    <m:rPr>
                                      <m:brk m:alnAt="7"/>
                                    </m:rPr>
                                    <a:rPr lang="en-US" altLang="ja-JP" sz="2000" b="0" i="1" smtClean="0">
                                      <a:solidFill>
                                        <a:schemeClr val="tx1"/>
                                      </a:solidFill>
                                      <a:latin typeface="Cambria Math" panose="02040503050406030204" pitchFamily="18" charset="0"/>
                                    </a:rPr>
                                    <m:t>1</m:t>
                                  </m:r>
                                </m:e>
                              </m:mr>
                              <m:mr>
                                <m:e>
                                  <m:r>
                                    <a:rPr lang="en-US" altLang="ja-JP" sz="2000" b="0" i="1" smtClean="0">
                                      <a:solidFill>
                                        <a:schemeClr val="tx1"/>
                                      </a:solidFill>
                                      <a:latin typeface="Cambria Math" panose="02040503050406030204" pitchFamily="18" charset="0"/>
                                    </a:rPr>
                                    <m:t>1</m:t>
                                  </m:r>
                                </m:e>
                              </m:mr>
                            </m:m>
                          </m:e>
                        </m:d>
                      </m:oMath>
                    </m:oMathPara>
                  </a14:m>
                  <a:endParaRPr lang="ja-JP" altLang="en-US" sz="2000" dirty="0">
                    <a:solidFill>
                      <a:schemeClr val="tx1"/>
                    </a:solidFill>
                  </a:endParaRPr>
                </a:p>
              </p:txBody>
            </p:sp>
          </mc:Choice>
          <mc:Fallback xmlns="">
            <p:sp>
              <p:nvSpPr>
                <p:cNvPr id="20" name="正方形/長方形 19"/>
                <p:cNvSpPr>
                  <a:spLocks noRot="1" noChangeAspect="1" noMove="1" noResize="1" noEditPoints="1" noAdjustHandles="1" noChangeArrowheads="1" noChangeShapeType="1" noTextEdit="1"/>
                </p:cNvSpPr>
                <p:nvPr/>
              </p:nvSpPr>
              <p:spPr>
                <a:xfrm>
                  <a:off x="3970774" y="1591309"/>
                  <a:ext cx="636520" cy="603499"/>
                </a:xfrm>
                <a:prstGeom prst="rect">
                  <a:avLst/>
                </a:prstGeom>
                <a:blipFill rotWithShape="0">
                  <a:blip r:embed="rId8"/>
                  <a:stretch>
                    <a:fillRect/>
                  </a:stretch>
                </a:blipFill>
              </p:spPr>
              <p:txBody>
                <a:bodyPr/>
                <a:lstStyle/>
                <a:p>
                  <a:r>
                    <a:rPr lang="ja-JP" altLang="en-US">
                      <a:noFill/>
                    </a:rPr>
                    <a:t> </a:t>
                  </a:r>
                </a:p>
              </p:txBody>
            </p:sp>
          </mc:Fallback>
        </mc:AlternateContent>
        <p:sp>
          <p:nvSpPr>
            <p:cNvPr id="59" name="円/楕円 58"/>
            <p:cNvSpPr/>
            <p:nvPr/>
          </p:nvSpPr>
          <p:spPr>
            <a:xfrm>
              <a:off x="4179387" y="2202427"/>
              <a:ext cx="82871" cy="828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6" name="正方形/長方形 85"/>
                <p:cNvSpPr/>
                <p:nvPr/>
              </p:nvSpPr>
              <p:spPr>
                <a:xfrm>
                  <a:off x="4215912" y="4952752"/>
                  <a:ext cx="828881"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chemeClr val="tx1"/>
                                </a:solidFill>
                                <a:latin typeface="Cambria Math" panose="02040503050406030204" pitchFamily="18" charset="0"/>
                              </a:rPr>
                            </m:ctrlPr>
                          </m:dPr>
                          <m:e>
                            <m:m>
                              <m:mPr>
                                <m:mcs>
                                  <m:mc>
                                    <m:mcPr>
                                      <m:count m:val="1"/>
                                      <m:mcJc m:val="center"/>
                                    </m:mcPr>
                                  </m:mc>
                                </m:mcs>
                                <m:ctrlPr>
                                  <a:rPr lang="en-US" altLang="ja-JP" sz="2000" i="1">
                                    <a:solidFill>
                                      <a:schemeClr val="tx1"/>
                                    </a:solidFill>
                                    <a:latin typeface="Cambria Math" panose="02040503050406030204" pitchFamily="18" charset="0"/>
                                  </a:rPr>
                                </m:ctrlPr>
                              </m:mPr>
                              <m:mr>
                                <m:e>
                                  <m:r>
                                    <m:rPr>
                                      <m:brk m:alnAt="7"/>
                                    </m:rPr>
                                    <a:rPr lang="en-US" altLang="ja-JP" sz="2000" b="0" i="1" smtClean="0">
                                      <a:solidFill>
                                        <a:schemeClr val="tx1"/>
                                      </a:solidFill>
                                      <a:latin typeface="Cambria Math" panose="02040503050406030204" pitchFamily="18" charset="0"/>
                                    </a:rPr>
                                    <m:t>1</m:t>
                                  </m:r>
                                </m:e>
                              </m:mr>
                              <m:mr>
                                <m:e>
                                  <m:r>
                                    <a:rPr lang="en-US" altLang="ja-JP" sz="2000" b="0" i="1" smtClean="0">
                                      <a:solidFill>
                                        <a:schemeClr val="tx1"/>
                                      </a:solidFill>
                                      <a:latin typeface="Cambria Math" panose="02040503050406030204" pitchFamily="18" charset="0"/>
                                    </a:rPr>
                                    <m:t>−1</m:t>
                                  </m:r>
                                </m:e>
                              </m:mr>
                            </m:m>
                          </m:e>
                        </m:d>
                      </m:oMath>
                    </m:oMathPara>
                  </a14:m>
                  <a:endParaRPr lang="ja-JP" altLang="en-US" sz="2000" dirty="0">
                    <a:solidFill>
                      <a:schemeClr val="tx1"/>
                    </a:solidFill>
                  </a:endParaRPr>
                </a:p>
              </p:txBody>
            </p:sp>
          </mc:Choice>
          <mc:Fallback xmlns="">
            <p:sp>
              <p:nvSpPr>
                <p:cNvPr id="86" name="正方形/長方形 85"/>
                <p:cNvSpPr>
                  <a:spLocks noRot="1" noChangeAspect="1" noMove="1" noResize="1" noEditPoints="1" noAdjustHandles="1" noChangeArrowheads="1" noChangeShapeType="1" noTextEdit="1"/>
                </p:cNvSpPr>
                <p:nvPr/>
              </p:nvSpPr>
              <p:spPr>
                <a:xfrm>
                  <a:off x="4215912" y="4952752"/>
                  <a:ext cx="828881" cy="603499"/>
                </a:xfrm>
                <a:prstGeom prst="rect">
                  <a:avLst/>
                </a:prstGeom>
                <a:blipFill rotWithShape="0">
                  <a:blip r:embed="rId9"/>
                  <a:stretch>
                    <a:fillRect/>
                  </a:stretch>
                </a:blipFill>
              </p:spPr>
              <p:txBody>
                <a:bodyPr/>
                <a:lstStyle/>
                <a:p>
                  <a:r>
                    <a:rPr lang="ja-JP" altLang="en-US">
                      <a:noFill/>
                    </a:rPr>
                    <a:t> </a:t>
                  </a:r>
                </a:p>
              </p:txBody>
            </p:sp>
          </mc:Fallback>
        </mc:AlternateContent>
        <p:sp>
          <p:nvSpPr>
            <p:cNvPr id="87" name="円/楕円 86"/>
            <p:cNvSpPr/>
            <p:nvPr/>
          </p:nvSpPr>
          <p:spPr>
            <a:xfrm>
              <a:off x="4159065" y="5324325"/>
              <a:ext cx="82871" cy="828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8" name="正方形/長方形 87"/>
                <p:cNvSpPr/>
                <p:nvPr/>
              </p:nvSpPr>
              <p:spPr>
                <a:xfrm>
                  <a:off x="714749" y="1591309"/>
                  <a:ext cx="828881"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chemeClr val="tx1"/>
                                </a:solidFill>
                                <a:latin typeface="Cambria Math" panose="02040503050406030204" pitchFamily="18" charset="0"/>
                              </a:rPr>
                            </m:ctrlPr>
                          </m:dPr>
                          <m:e>
                            <m:m>
                              <m:mPr>
                                <m:mcs>
                                  <m:mc>
                                    <m:mcPr>
                                      <m:count m:val="1"/>
                                      <m:mcJc m:val="center"/>
                                    </m:mcPr>
                                  </m:mc>
                                </m:mcs>
                                <m:ctrlPr>
                                  <a:rPr lang="en-US" altLang="ja-JP" sz="2000" i="1">
                                    <a:solidFill>
                                      <a:schemeClr val="tx1"/>
                                    </a:solidFill>
                                    <a:latin typeface="Cambria Math" panose="02040503050406030204" pitchFamily="18" charset="0"/>
                                  </a:rPr>
                                </m:ctrlPr>
                              </m:mPr>
                              <m:mr>
                                <m:e>
                                  <m:r>
                                    <m:rPr>
                                      <m:brk m:alnAt="7"/>
                                    </m:rP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1</m:t>
                                  </m:r>
                                </m:e>
                              </m:mr>
                              <m:mr>
                                <m:e>
                                  <m:r>
                                    <a:rPr lang="en-US" altLang="ja-JP" sz="2000" b="0" i="1" smtClean="0">
                                      <a:solidFill>
                                        <a:schemeClr val="tx1"/>
                                      </a:solidFill>
                                      <a:latin typeface="Cambria Math" panose="02040503050406030204" pitchFamily="18" charset="0"/>
                                    </a:rPr>
                                    <m:t>1</m:t>
                                  </m:r>
                                </m:e>
                              </m:mr>
                            </m:m>
                          </m:e>
                        </m:d>
                      </m:oMath>
                    </m:oMathPara>
                  </a14:m>
                  <a:endParaRPr lang="ja-JP" altLang="en-US" sz="2000" dirty="0">
                    <a:solidFill>
                      <a:schemeClr val="tx1"/>
                    </a:solidFill>
                  </a:endParaRPr>
                </a:p>
              </p:txBody>
            </p:sp>
          </mc:Choice>
          <mc:Fallback xmlns="">
            <p:sp>
              <p:nvSpPr>
                <p:cNvPr id="88" name="正方形/長方形 87"/>
                <p:cNvSpPr>
                  <a:spLocks noRot="1" noChangeAspect="1" noMove="1" noResize="1" noEditPoints="1" noAdjustHandles="1" noChangeArrowheads="1" noChangeShapeType="1" noTextEdit="1"/>
                </p:cNvSpPr>
                <p:nvPr/>
              </p:nvSpPr>
              <p:spPr>
                <a:xfrm>
                  <a:off x="714749" y="1591309"/>
                  <a:ext cx="828881" cy="603499"/>
                </a:xfrm>
                <a:prstGeom prst="rect">
                  <a:avLst/>
                </a:prstGeom>
                <a:blipFill rotWithShape="0">
                  <a:blip r:embed="rId10"/>
                  <a:stretch>
                    <a:fillRect/>
                  </a:stretch>
                </a:blipFill>
              </p:spPr>
              <p:txBody>
                <a:bodyPr/>
                <a:lstStyle/>
                <a:p>
                  <a:r>
                    <a:rPr lang="ja-JP" altLang="en-US">
                      <a:noFill/>
                    </a:rPr>
                    <a:t> </a:t>
                  </a:r>
                </a:p>
              </p:txBody>
            </p:sp>
          </mc:Fallback>
        </mc:AlternateContent>
        <p:sp>
          <p:nvSpPr>
            <p:cNvPr id="89" name="円/楕円 88"/>
            <p:cNvSpPr/>
            <p:nvPr/>
          </p:nvSpPr>
          <p:spPr>
            <a:xfrm>
              <a:off x="1076776" y="2202427"/>
              <a:ext cx="82871" cy="828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90" name="正方形/長方形 89"/>
              <p:cNvSpPr/>
              <p:nvPr/>
            </p:nvSpPr>
            <p:spPr>
              <a:xfrm>
                <a:off x="4588844" y="4158488"/>
                <a:ext cx="1465849" cy="1015919"/>
              </a:xfrm>
              <a:prstGeom prst="rect">
                <a:avLst/>
              </a:prstGeom>
              <a:solidFill>
                <a:schemeClr val="accent6">
                  <a:lumMod val="20000"/>
                  <a:lumOff val="80000"/>
                </a:schemeClr>
              </a:solidFill>
            </p:spPr>
            <p:txBody>
              <a:bodyPr wrap="none">
                <a:spAutoFit/>
              </a:bodyPr>
              <a:lstStyle/>
              <a:p>
                <a:pPr algn="ct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軸反転</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ctr"/>
                <a14:m>
                  <m:oMathPara xmlns:m="http://schemas.openxmlformats.org/officeDocument/2006/math">
                    <m:oMathParaPr>
                      <m:jc m:val="centerGroup"/>
                    </m:oMathParaPr>
                    <m:oMath xmlns:m="http://schemas.openxmlformats.org/officeDocument/2006/math">
                      <m:d>
                        <m:dPr>
                          <m:ctrlPr>
                            <a:rPr lang="en-US" altLang="ja-JP" sz="2400" i="1" smtClean="0">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a:rPr lang="en-US" altLang="ja-JP" sz="2400" b="0" i="0" smtClean="0">
                                    <a:latin typeface="Cambria Math" panose="02040503050406030204" pitchFamily="18" charset="0"/>
                                  </a:rPr>
                                  <m:t>1</m:t>
                                </m:r>
                              </m:e>
                              <m:e>
                                <m:r>
                                  <a:rPr lang="en-US" altLang="ja-JP" sz="2400" b="0" i="0" smtClean="0">
                                    <a:latin typeface="Cambria Math" panose="02040503050406030204" pitchFamily="18" charset="0"/>
                                  </a:rPr>
                                  <m:t>0</m:t>
                                </m:r>
                              </m:e>
                            </m:mr>
                            <m:mr>
                              <m:e>
                                <m:r>
                                  <a:rPr lang="en-US" altLang="ja-JP" sz="2400" b="0" i="0" smtClean="0">
                                    <a:latin typeface="Cambria Math" panose="02040503050406030204" pitchFamily="18" charset="0"/>
                                  </a:rPr>
                                  <m:t>0</m:t>
                                </m:r>
                              </m:e>
                              <m:e>
                                <m:r>
                                  <a:rPr lang="en-US" altLang="ja-JP" sz="2400" b="0" i="0" smtClean="0">
                                    <a:latin typeface="Cambria Math" panose="02040503050406030204" pitchFamily="18" charset="0"/>
                                  </a:rPr>
                                  <m:t>−1</m:t>
                                </m:r>
                              </m:e>
                            </m:mr>
                          </m:m>
                        </m:e>
                      </m:d>
                    </m:oMath>
                  </m:oMathPara>
                </a14:m>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90" name="正方形/長方形 89"/>
              <p:cNvSpPr>
                <a:spLocks noRot="1" noChangeAspect="1" noMove="1" noResize="1" noEditPoints="1" noAdjustHandles="1" noChangeArrowheads="1" noChangeShapeType="1" noTextEdit="1"/>
              </p:cNvSpPr>
              <p:nvPr/>
            </p:nvSpPr>
            <p:spPr>
              <a:xfrm>
                <a:off x="4588844" y="4158488"/>
                <a:ext cx="1465849" cy="1015919"/>
              </a:xfrm>
              <a:prstGeom prst="rect">
                <a:avLst/>
              </a:prstGeom>
              <a:blipFill rotWithShape="0">
                <a:blip r:embed="rId11"/>
                <a:stretch>
                  <a:fillRect t="-3593"/>
                </a:stretch>
              </a:blipFill>
            </p:spPr>
            <p:txBody>
              <a:bodyPr/>
              <a:lstStyle/>
              <a:p>
                <a:r>
                  <a:rPr lang="ja-JP" altLang="en-US">
                    <a:noFill/>
                  </a:rPr>
                  <a:t> </a:t>
                </a:r>
              </a:p>
            </p:txBody>
          </p:sp>
        </mc:Fallback>
      </mc:AlternateContent>
      <p:sp>
        <p:nvSpPr>
          <p:cNvPr id="35" name="円弧 34"/>
          <p:cNvSpPr/>
          <p:nvPr/>
        </p:nvSpPr>
        <p:spPr>
          <a:xfrm>
            <a:off x="1335733" y="2381950"/>
            <a:ext cx="1628063" cy="814905"/>
          </a:xfrm>
          <a:prstGeom prst="arc">
            <a:avLst>
              <a:gd name="adj1" fmla="val 10967141"/>
              <a:gd name="adj2" fmla="val 0"/>
            </a:avLst>
          </a:prstGeom>
          <a:ln w="31750">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1" name="円弧 90"/>
          <p:cNvSpPr/>
          <p:nvPr/>
        </p:nvSpPr>
        <p:spPr>
          <a:xfrm rot="5400000">
            <a:off x="3290707" y="4268336"/>
            <a:ext cx="1628063" cy="814905"/>
          </a:xfrm>
          <a:prstGeom prst="arc">
            <a:avLst>
              <a:gd name="adj1" fmla="val 10967141"/>
              <a:gd name="adj2" fmla="val 0"/>
            </a:avLst>
          </a:prstGeom>
          <a:ln w="31750">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3" name="グループ化 42"/>
          <p:cNvGrpSpPr/>
          <p:nvPr/>
        </p:nvGrpSpPr>
        <p:grpSpPr>
          <a:xfrm>
            <a:off x="6829031" y="2411772"/>
            <a:ext cx="5138032" cy="3572100"/>
            <a:chOff x="6638519" y="920077"/>
            <a:chExt cx="5138032" cy="3572100"/>
          </a:xfrm>
        </p:grpSpPr>
        <p:cxnSp>
          <p:nvCxnSpPr>
            <p:cNvPr id="93" name="直線矢印コネクタ 92"/>
            <p:cNvCxnSpPr/>
            <p:nvPr/>
          </p:nvCxnSpPr>
          <p:spPr>
            <a:xfrm>
              <a:off x="6859538" y="4073699"/>
              <a:ext cx="1643522"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flipV="1">
              <a:off x="7048130" y="2623105"/>
              <a:ext cx="0" cy="169095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正方形/長方形 94"/>
                <p:cNvSpPr/>
                <p:nvPr/>
              </p:nvSpPr>
              <p:spPr>
                <a:xfrm>
                  <a:off x="8294516" y="3981569"/>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95" name="正方形/長方形 94"/>
                <p:cNvSpPr>
                  <a:spLocks noRot="1" noChangeAspect="1" noMove="1" noResize="1" noEditPoints="1" noAdjustHandles="1" noChangeArrowheads="1" noChangeShapeType="1" noTextEdit="1"/>
                </p:cNvSpPr>
                <p:nvPr/>
              </p:nvSpPr>
              <p:spPr>
                <a:xfrm>
                  <a:off x="8294516" y="3981569"/>
                  <a:ext cx="316547" cy="353839"/>
                </a:xfrm>
                <a:prstGeom prst="rect">
                  <a:avLst/>
                </a:prstGeom>
                <a:blipFill rotWithShape="0">
                  <a:blip r:embed="rId12"/>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6" name="正方形/長方形 95"/>
                <p:cNvSpPr/>
                <p:nvPr/>
              </p:nvSpPr>
              <p:spPr>
                <a:xfrm>
                  <a:off x="6638519" y="2397469"/>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96" name="正方形/長方形 95"/>
                <p:cNvSpPr>
                  <a:spLocks noRot="1" noChangeAspect="1" noMove="1" noResize="1" noEditPoints="1" noAdjustHandles="1" noChangeArrowheads="1" noChangeShapeType="1" noTextEdit="1"/>
                </p:cNvSpPr>
                <p:nvPr/>
              </p:nvSpPr>
              <p:spPr>
                <a:xfrm>
                  <a:off x="6638519" y="2397469"/>
                  <a:ext cx="472950" cy="523220"/>
                </a:xfrm>
                <a:prstGeom prst="rect">
                  <a:avLst/>
                </a:prstGeom>
                <a:blipFill rotWithShape="0">
                  <a:blip r:embed="rId13"/>
                  <a:stretch>
                    <a:fillRect/>
                  </a:stretch>
                </a:blipFill>
              </p:spPr>
              <p:txBody>
                <a:bodyPr/>
                <a:lstStyle/>
                <a:p>
                  <a:r>
                    <a:rPr lang="ja-JP" altLang="en-US">
                      <a:noFill/>
                    </a:rPr>
                    <a:t> </a:t>
                  </a:r>
                </a:p>
              </p:txBody>
            </p:sp>
          </mc:Fallback>
        </mc:AlternateContent>
        <p:sp>
          <p:nvSpPr>
            <p:cNvPr id="100" name="正方形/長方形 99"/>
            <p:cNvSpPr/>
            <p:nvPr/>
          </p:nvSpPr>
          <p:spPr>
            <a:xfrm>
              <a:off x="7267598" y="4122845"/>
              <a:ext cx="87716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cxnSp>
          <p:nvCxnSpPr>
            <p:cNvPr id="101" name="直線矢印コネクタ 100"/>
            <p:cNvCxnSpPr/>
            <p:nvPr/>
          </p:nvCxnSpPr>
          <p:spPr>
            <a:xfrm>
              <a:off x="9799169" y="4073699"/>
              <a:ext cx="1616002"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V="1">
              <a:off x="9956205" y="2623105"/>
              <a:ext cx="0" cy="156347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正方形/長方形 102"/>
                <p:cNvSpPr/>
                <p:nvPr/>
              </p:nvSpPr>
              <p:spPr>
                <a:xfrm>
                  <a:off x="11308474" y="3550479"/>
                  <a:ext cx="4680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03" name="正方形/長方形 102"/>
                <p:cNvSpPr>
                  <a:spLocks noRot="1" noChangeAspect="1" noMove="1" noResize="1" noEditPoints="1" noAdjustHandles="1" noChangeArrowheads="1" noChangeShapeType="1" noTextEdit="1"/>
                </p:cNvSpPr>
                <p:nvPr/>
              </p:nvSpPr>
              <p:spPr>
                <a:xfrm>
                  <a:off x="11308474" y="3550479"/>
                  <a:ext cx="468077" cy="523220"/>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4" name="正方形/長方形 103"/>
                <p:cNvSpPr/>
                <p:nvPr/>
              </p:nvSpPr>
              <p:spPr>
                <a:xfrm>
                  <a:off x="9512908" y="2430260"/>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04" name="正方形/長方形 103"/>
                <p:cNvSpPr>
                  <a:spLocks noRot="1" noChangeAspect="1" noMove="1" noResize="1" noEditPoints="1" noAdjustHandles="1" noChangeArrowheads="1" noChangeShapeType="1" noTextEdit="1"/>
                </p:cNvSpPr>
                <p:nvPr/>
              </p:nvSpPr>
              <p:spPr>
                <a:xfrm>
                  <a:off x="9512908" y="2430260"/>
                  <a:ext cx="472950" cy="523220"/>
                </a:xfrm>
                <a:prstGeom prst="rect">
                  <a:avLst/>
                </a:prstGeom>
                <a:blipFill rotWithShape="0">
                  <a:blip r:embed="rId15"/>
                  <a:stretch>
                    <a:fillRect/>
                  </a:stretch>
                </a:blipFill>
              </p:spPr>
              <p:txBody>
                <a:bodyPr/>
                <a:lstStyle/>
                <a:p>
                  <a:r>
                    <a:rPr lang="ja-JP" altLang="en-US">
                      <a:noFill/>
                    </a:rPr>
                    <a:t> </a:t>
                  </a:r>
                </a:p>
              </p:txBody>
            </p:sp>
          </mc:Fallback>
        </mc:AlternateContent>
        <p:sp>
          <p:nvSpPr>
            <p:cNvPr id="106" name="正方形/長方形 105"/>
            <p:cNvSpPr/>
            <p:nvPr/>
          </p:nvSpPr>
          <p:spPr>
            <a:xfrm>
              <a:off x="9904661" y="4122845"/>
              <a:ext cx="1338828"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変換後画像</a:t>
              </a:r>
              <a:endParaRPr lang="ja-JP" altLang="en-US" dirty="0"/>
            </a:p>
          </p:txBody>
        </p:sp>
        <p:sp>
          <p:nvSpPr>
            <p:cNvPr id="107" name="右矢印 106"/>
            <p:cNvSpPr/>
            <p:nvPr/>
          </p:nvSpPr>
          <p:spPr>
            <a:xfrm>
              <a:off x="8806640" y="3157817"/>
              <a:ext cx="804879" cy="588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1" name="正方形/長方形 110"/>
                <p:cNvSpPr/>
                <p:nvPr/>
              </p:nvSpPr>
              <p:spPr>
                <a:xfrm>
                  <a:off x="8100440" y="920077"/>
                  <a:ext cx="2048959" cy="1053237"/>
                </a:xfrm>
                <a:prstGeom prst="rect">
                  <a:avLst/>
                </a:prstGeom>
                <a:solidFill>
                  <a:schemeClr val="accent6">
                    <a:lumMod val="20000"/>
                    <a:lumOff val="80000"/>
                  </a:schemeClr>
                </a:solidFill>
              </p:spPr>
              <p:txBody>
                <a:bodyPr wrap="none">
                  <a:spAutoFit/>
                </a:bodyPr>
                <a:lstStyle/>
                <a:p>
                  <a:pPr algn="ct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y=x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を軸に反転</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ctr"/>
                  <a14:m>
                    <m:oMathPara xmlns:m="http://schemas.openxmlformats.org/officeDocument/2006/math">
                      <m:oMathParaPr>
                        <m:jc m:val="centerGroup"/>
                      </m:oMathParaPr>
                      <m:oMath xmlns:m="http://schemas.openxmlformats.org/officeDocument/2006/math">
                        <m:d>
                          <m:dPr>
                            <m:ctrlPr>
                              <a:rPr lang="en-US" altLang="ja-JP" sz="2400" i="1" smtClean="0">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m:rPr>
                                      <m:brk m:alnAt="7"/>
                                    </m:rPr>
                                    <a:rPr lang="en-US" altLang="ja-JP" sz="2400" b="0" i="0" smtClean="0">
                                      <a:latin typeface="Cambria Math" panose="02040503050406030204" pitchFamily="18" charset="0"/>
                                    </a:rPr>
                                    <m:t>0</m:t>
                                  </m:r>
                                </m:e>
                                <m:e>
                                  <m:r>
                                    <a:rPr lang="en-US" altLang="ja-JP" sz="2400" b="0" i="0" smtClean="0">
                                      <a:latin typeface="Cambria Math" panose="02040503050406030204" pitchFamily="18" charset="0"/>
                                    </a:rPr>
                                    <m:t>1</m:t>
                                  </m:r>
                                </m:e>
                              </m:mr>
                              <m:mr>
                                <m:e>
                                  <m:r>
                                    <a:rPr lang="en-US" altLang="ja-JP" sz="2400" b="0" i="0" smtClean="0">
                                      <a:latin typeface="Cambria Math" panose="02040503050406030204" pitchFamily="18" charset="0"/>
                                    </a:rPr>
                                    <m:t>1</m:t>
                                  </m:r>
                                </m:e>
                                <m:e>
                                  <m:r>
                                    <a:rPr lang="en-US" altLang="ja-JP" sz="2400" b="0" i="1" smtClean="0">
                                      <a:latin typeface="Cambria Math" panose="02040503050406030204" pitchFamily="18" charset="0"/>
                                    </a:rPr>
                                    <m:t>0</m:t>
                                  </m:r>
                                </m:e>
                              </m:mr>
                            </m:m>
                          </m:e>
                        </m:d>
                      </m:oMath>
                    </m:oMathPara>
                  </a14:m>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11" name="正方形/長方形 110"/>
                <p:cNvSpPr>
                  <a:spLocks noRot="1" noChangeAspect="1" noMove="1" noResize="1" noEditPoints="1" noAdjustHandles="1" noChangeArrowheads="1" noChangeShapeType="1" noTextEdit="1"/>
                </p:cNvSpPr>
                <p:nvPr/>
              </p:nvSpPr>
              <p:spPr>
                <a:xfrm>
                  <a:off x="8100440" y="920077"/>
                  <a:ext cx="2048959" cy="1053237"/>
                </a:xfrm>
                <a:prstGeom prst="rect">
                  <a:avLst/>
                </a:prstGeom>
                <a:blipFill rotWithShape="0">
                  <a:blip r:embed="rId16"/>
                  <a:stretch>
                    <a:fillRect l="-2976" t="-4070" r="-2976"/>
                  </a:stretch>
                </a:blipFill>
              </p:spPr>
              <p:txBody>
                <a:bodyPr/>
                <a:lstStyle/>
                <a:p>
                  <a:r>
                    <a:rPr lang="ja-JP" altLang="en-US">
                      <a:noFill/>
                    </a:rPr>
                    <a:t> </a:t>
                  </a:r>
                </a:p>
              </p:txBody>
            </p:sp>
          </mc:Fallback>
        </mc:AlternateContent>
        <p:cxnSp>
          <p:nvCxnSpPr>
            <p:cNvPr id="113" name="直線矢印コネクタ 112"/>
            <p:cNvCxnSpPr/>
            <p:nvPr/>
          </p:nvCxnSpPr>
          <p:spPr>
            <a:xfrm flipV="1">
              <a:off x="6886639" y="2381951"/>
              <a:ext cx="1856875" cy="1865778"/>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rot="18900000">
              <a:off x="7996871" y="2280582"/>
              <a:ext cx="665567" cy="461665"/>
            </a:xfrm>
            <a:prstGeom prst="rect">
              <a:avLst/>
            </a:prstGeom>
          </p:spPr>
          <p:txBody>
            <a:bodyPr wrap="none">
              <a:spAutoFit/>
            </a:bodyPr>
            <a:lstStyle/>
            <a:p>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y=x</a:t>
              </a:r>
              <a:endParaRPr lang="ja-JP" altLang="en-US" sz="2400"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71471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28BFE0D9-DEF0-4B08-8D2F-57D6F9E8D99B}"/>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rot="19800000" flipH="1">
            <a:off x="4710415" y="3563156"/>
            <a:ext cx="1190086" cy="1216506"/>
          </a:xfrm>
          <a:prstGeom prst="rect">
            <a:avLst/>
          </a:prstGeom>
        </p:spPr>
      </p:pic>
      <p:pic>
        <p:nvPicPr>
          <p:cNvPr id="19" name="図 18">
            <a:extLst>
              <a:ext uri="{FF2B5EF4-FFF2-40B4-BE49-F238E27FC236}">
                <a16:creationId xmlns:a16="http://schemas.microsoft.com/office/drawing/2014/main" id="{A84374D0-C2ED-4152-AC32-94BCF4FBBF30}"/>
              </a:ext>
            </a:extLst>
          </p:cNvPr>
          <p:cNvPicPr>
            <a:picLocks noChangeAspect="1"/>
          </p:cNvPicPr>
          <p:nvPr/>
        </p:nvPicPr>
        <p:blipFill>
          <a:blip r:embed="rId4"/>
          <a:stretch>
            <a:fillRect/>
          </a:stretch>
        </p:blipFill>
        <p:spPr>
          <a:xfrm>
            <a:off x="7972216" y="3344760"/>
            <a:ext cx="3184501" cy="1685925"/>
          </a:xfrm>
          <a:prstGeom prst="rect">
            <a:avLst/>
          </a:prstGeom>
        </p:spPr>
      </p:pic>
      <p:pic>
        <p:nvPicPr>
          <p:cNvPr id="38" name="図 37">
            <a:extLst>
              <a:ext uri="{FF2B5EF4-FFF2-40B4-BE49-F238E27FC236}">
                <a16:creationId xmlns:a16="http://schemas.microsoft.com/office/drawing/2014/main" id="{436B18A4-9B20-47A1-A7E0-EDC4B6408A8B}"/>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flipH="1">
            <a:off x="1336559" y="3796542"/>
            <a:ext cx="1190086" cy="1216506"/>
          </a:xfrm>
          <a:prstGeom prst="rect">
            <a:avLst/>
          </a:prstGeom>
        </p:spPr>
      </p:pic>
      <p:sp>
        <p:nvSpPr>
          <p:cNvPr id="2" name="タイトル 1"/>
          <p:cNvSpPr>
            <a:spLocks noGrp="1"/>
          </p:cNvSpPr>
          <p:nvPr>
            <p:ph type="title"/>
          </p:nvPr>
        </p:nvSpPr>
        <p:spPr>
          <a:xfrm>
            <a:off x="718789" y="233834"/>
            <a:ext cx="11473211" cy="733270"/>
          </a:xfrm>
        </p:spPr>
        <p:txBody>
          <a:bodyPr>
            <a:noAutofit/>
          </a:bodyPr>
          <a:lstStyle/>
          <a:p>
            <a:r>
              <a:rPr kumimoji="1" lang="ja-JP" altLang="en-US" sz="3600" dirty="0"/>
              <a:t>線形変換 </a:t>
            </a:r>
            <a:r>
              <a:rPr kumimoji="1" lang="en-US" altLang="ja-JP" sz="3600" dirty="0"/>
              <a:t>: </a:t>
            </a:r>
            <a:r>
              <a:rPr lang="ja-JP" altLang="en-US" sz="3600" dirty="0"/>
              <a:t>合成</a:t>
            </a:r>
            <a:endParaRPr kumimoji="1" lang="ja-JP" altLang="en-US" sz="3600" dirty="0"/>
          </a:p>
        </p:txBody>
      </p:sp>
      <p:sp>
        <p:nvSpPr>
          <p:cNvPr id="3" name="コンテンツ プレースホルダー 2"/>
          <p:cNvSpPr>
            <a:spLocks noGrp="1"/>
          </p:cNvSpPr>
          <p:nvPr>
            <p:ph idx="1"/>
          </p:nvPr>
        </p:nvSpPr>
        <p:spPr>
          <a:xfrm>
            <a:off x="718790" y="1061796"/>
            <a:ext cx="9090838" cy="1692788"/>
          </a:xfrm>
        </p:spPr>
        <p:txBody>
          <a:bodyPr>
            <a:normAutofit/>
          </a:bodyPr>
          <a:lstStyle/>
          <a:p>
            <a:pPr marL="0" indent="0">
              <a:lnSpc>
                <a:spcPct val="100000"/>
              </a:lnSpc>
              <a:spcBef>
                <a:spcPts val="600"/>
              </a:spcBef>
              <a:buNone/>
            </a:pPr>
            <a:r>
              <a:rPr lang="ja-JP" altLang="en-US" dirty="0"/>
              <a:t>２つ以上の変換を続けて行う状況を考える</a:t>
            </a:r>
            <a:endParaRPr lang="en-US" altLang="ja-JP" dirty="0"/>
          </a:p>
          <a:p>
            <a:pPr marL="0" indent="0">
              <a:lnSpc>
                <a:spcPct val="100000"/>
              </a:lnSpc>
              <a:spcBef>
                <a:spcPts val="600"/>
              </a:spcBef>
              <a:buNone/>
            </a:pPr>
            <a:r>
              <a:rPr lang="en-US" altLang="ja-JP" sz="2400" dirty="0"/>
              <a:t>(</a:t>
            </a:r>
            <a:r>
              <a:rPr lang="ja-JP" altLang="en-US" sz="2400" dirty="0"/>
              <a:t>例</a:t>
            </a:r>
            <a:r>
              <a:rPr lang="en-US" altLang="ja-JP" sz="2400" dirty="0"/>
              <a:t>) </a:t>
            </a:r>
            <a:r>
              <a:rPr lang="en-US" altLang="ja-JP" sz="2400" i="1" dirty="0"/>
              <a:t>θ</a:t>
            </a:r>
            <a:r>
              <a:rPr lang="ja-JP" altLang="en-US" sz="2400" dirty="0"/>
              <a:t>回転し</a:t>
            </a:r>
            <a:r>
              <a:rPr lang="en-US" altLang="ja-JP" sz="2400" dirty="0"/>
              <a:t>, </a:t>
            </a:r>
            <a:r>
              <a:rPr lang="ja-JP" altLang="en-US" sz="2400" dirty="0"/>
              <a:t>さらに</a:t>
            </a:r>
            <a:r>
              <a:rPr lang="en-US" altLang="ja-JP" sz="2400" dirty="0"/>
              <a:t>x</a:t>
            </a:r>
            <a:r>
              <a:rPr lang="ja-JP" altLang="en-US" sz="2400" dirty="0"/>
              <a:t>軸方向に </a:t>
            </a:r>
            <a:r>
              <a:rPr lang="en-US" altLang="ja-JP" sz="2400" i="1" dirty="0">
                <a:latin typeface="Times New Roman" panose="02020603050405020304" pitchFamily="18" charset="0"/>
                <a:cs typeface="Times New Roman" panose="02020603050405020304" pitchFamily="18" charset="0"/>
              </a:rPr>
              <a:t>a </a:t>
            </a:r>
            <a:r>
              <a:rPr lang="ja-JP" altLang="en-US" sz="2400" dirty="0"/>
              <a:t>倍に拡大</a:t>
            </a:r>
            <a:endParaRPr lang="en-US" altLang="ja-JP" sz="2400" dirty="0"/>
          </a:p>
          <a:p>
            <a:pPr marL="0" indent="0">
              <a:lnSpc>
                <a:spcPct val="100000"/>
              </a:lnSpc>
              <a:spcBef>
                <a:spcPts val="600"/>
              </a:spcBef>
              <a:buNone/>
            </a:pPr>
            <a:r>
              <a:rPr kumimoji="1" lang="en-US" altLang="ja-JP" sz="1800" dirty="0">
                <a:sym typeface="Wingdings" panose="05000000000000000000" pitchFamily="2" charset="2"/>
              </a:rPr>
              <a:t> </a:t>
            </a:r>
            <a:r>
              <a:rPr lang="ja-JP" altLang="en-US" sz="2400" b="1" dirty="0">
                <a:sym typeface="Wingdings" panose="05000000000000000000" pitchFamily="2" charset="2"/>
              </a:rPr>
              <a:t>複数の連続した変換はひとつの線形変換で表現できる</a:t>
            </a:r>
            <a:endParaRPr kumimoji="1" lang="ja-JP" altLang="en-US" sz="2400" b="1" dirty="0"/>
          </a:p>
        </p:txBody>
      </p:sp>
      <p:grpSp>
        <p:nvGrpSpPr>
          <p:cNvPr id="41" name="グループ化 40"/>
          <p:cNvGrpSpPr/>
          <p:nvPr/>
        </p:nvGrpSpPr>
        <p:grpSpPr>
          <a:xfrm>
            <a:off x="944224" y="2849276"/>
            <a:ext cx="9782284" cy="2456685"/>
            <a:chOff x="93620" y="4218862"/>
            <a:chExt cx="9782284" cy="2456685"/>
          </a:xfrm>
        </p:grpSpPr>
        <p:cxnSp>
          <p:nvCxnSpPr>
            <p:cNvPr id="5" name="直線矢印コネクタ 4"/>
            <p:cNvCxnSpPr/>
            <p:nvPr/>
          </p:nvCxnSpPr>
          <p:spPr>
            <a:xfrm>
              <a:off x="310850" y="6376632"/>
              <a:ext cx="1601778"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457698" y="4429609"/>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正方形/長方形 6"/>
                <p:cNvSpPr/>
                <p:nvPr/>
              </p:nvSpPr>
              <p:spPr>
                <a:xfrm>
                  <a:off x="1704084" y="6284502"/>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1704084" y="6284502"/>
                  <a:ext cx="316547" cy="353839"/>
                </a:xfrm>
                <a:prstGeom prst="rect">
                  <a:avLst/>
                </a:prstGeom>
                <a:blipFill rotWithShape="0">
                  <a:blip r:embed="rId5"/>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93620" y="4218862"/>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8" name="正方形/長方形 7"/>
                <p:cNvSpPr>
                  <a:spLocks noRot="1" noChangeAspect="1" noMove="1" noResize="1" noEditPoints="1" noAdjustHandles="1" noChangeArrowheads="1" noChangeShapeType="1" noTextEdit="1"/>
                </p:cNvSpPr>
                <p:nvPr/>
              </p:nvSpPr>
              <p:spPr>
                <a:xfrm>
                  <a:off x="93620" y="4218862"/>
                  <a:ext cx="472950" cy="523220"/>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1663472" y="4875857"/>
                  <a:ext cx="38023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0" smtClean="0">
                            <a:solidFill>
                              <a:schemeClr val="tx1"/>
                            </a:solidFill>
                            <a:latin typeface="Cambria Math" panose="02040503050406030204" pitchFamily="18" charset="0"/>
                          </a:rPr>
                          <m:t>𝐱</m:t>
                        </m:r>
                      </m:oMath>
                    </m:oMathPara>
                  </a14:m>
                  <a:endParaRPr lang="ja-JP" altLang="en-US" sz="2000" b="1" dirty="0">
                    <a:solidFill>
                      <a:schemeClr val="tx1"/>
                    </a:solidFill>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1663472" y="4875857"/>
                  <a:ext cx="380232" cy="400110"/>
                </a:xfrm>
                <a:prstGeom prst="rect">
                  <a:avLst/>
                </a:prstGeom>
                <a:blipFill rotWithShape="0">
                  <a:blip r:embed="rId7"/>
                  <a:stretch>
                    <a:fillRect/>
                  </a:stretch>
                </a:blipFill>
              </p:spPr>
              <p:txBody>
                <a:bodyPr/>
                <a:lstStyle/>
                <a:p>
                  <a:r>
                    <a:rPr lang="ja-JP" altLang="en-US">
                      <a:noFill/>
                    </a:rPr>
                    <a:t> </a:t>
                  </a:r>
                </a:p>
              </p:txBody>
            </p:sp>
          </mc:Fallback>
        </mc:AlternateContent>
        <p:sp>
          <p:nvSpPr>
            <p:cNvPr id="11" name="円/楕円 10"/>
            <p:cNvSpPr/>
            <p:nvPr/>
          </p:nvSpPr>
          <p:spPr>
            <a:xfrm>
              <a:off x="1670084" y="5123855"/>
              <a:ext cx="63725" cy="637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38007" y="6425778"/>
              <a:ext cx="593200"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cxnSp>
          <p:nvCxnSpPr>
            <p:cNvPr id="14" name="直線矢印コネクタ 13"/>
            <p:cNvCxnSpPr/>
            <p:nvPr/>
          </p:nvCxnSpPr>
          <p:spPr>
            <a:xfrm>
              <a:off x="3613689" y="6376632"/>
              <a:ext cx="2029215"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4212871" y="4429609"/>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正方形/長方形 15"/>
                <p:cNvSpPr/>
                <p:nvPr/>
              </p:nvSpPr>
              <p:spPr>
                <a:xfrm>
                  <a:off x="5575141" y="6284502"/>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5575141" y="6284502"/>
                  <a:ext cx="316547" cy="353839"/>
                </a:xfrm>
                <a:prstGeom prst="rect">
                  <a:avLst/>
                </a:prstGeom>
                <a:blipFill rotWithShape="0">
                  <a:blip r:embed="rId8"/>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3833429" y="4218862"/>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3833429" y="4218862"/>
                  <a:ext cx="472950" cy="523220"/>
                </a:xfrm>
                <a:prstGeom prst="rect">
                  <a:avLst/>
                </a:prstGeom>
                <a:blipFill rotWithShape="0">
                  <a:blip r:embed="rId9"/>
                  <a:stretch>
                    <a:fillRect/>
                  </a:stretch>
                </a:blipFill>
              </p:spPr>
              <p:txBody>
                <a:bodyPr/>
                <a:lstStyle/>
                <a:p>
                  <a:r>
                    <a:rPr lang="ja-JP" altLang="en-US">
                      <a:noFill/>
                    </a:rPr>
                    <a:t> </a:t>
                  </a:r>
                </a:p>
              </p:txBody>
            </p:sp>
          </mc:Fallback>
        </mc:AlternateContent>
        <p:sp>
          <p:nvSpPr>
            <p:cNvPr id="18" name="円/楕円 17"/>
            <p:cNvSpPr/>
            <p:nvPr/>
          </p:nvSpPr>
          <p:spPr>
            <a:xfrm>
              <a:off x="4625409" y="4705430"/>
              <a:ext cx="63725" cy="637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1862357" y="5217084"/>
              <a:ext cx="1625982" cy="588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弧 20"/>
            <p:cNvSpPr/>
            <p:nvPr/>
          </p:nvSpPr>
          <p:spPr>
            <a:xfrm rot="1821516">
              <a:off x="4398559" y="6110075"/>
              <a:ext cx="327660" cy="327660"/>
            </a:xfrm>
            <a:prstGeom prst="arc">
              <a:avLst/>
            </a:prstGeom>
            <a:solidFill>
              <a:schemeClr val="bg1"/>
            </a:solidFill>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正方形/長方形 21"/>
                <p:cNvSpPr/>
                <p:nvPr/>
              </p:nvSpPr>
              <p:spPr>
                <a:xfrm>
                  <a:off x="4692591" y="6032812"/>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𝜃</m:t>
                        </m:r>
                      </m:oMath>
                    </m:oMathPara>
                  </a14:m>
                  <a:endParaRPr lang="ja-JP" altLang="en-US"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4692591" y="6032812"/>
                  <a:ext cx="374140" cy="369332"/>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p:cNvSpPr/>
                <p:nvPr/>
              </p:nvSpPr>
              <p:spPr>
                <a:xfrm>
                  <a:off x="1859159" y="4402726"/>
                  <a:ext cx="1496435" cy="781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0" smtClean="0">
                            <a:latin typeface="Cambria Math" panose="02040503050406030204" pitchFamily="18" charset="0"/>
                          </a:rPr>
                          <m:t>𝐀</m:t>
                        </m:r>
                      </m:oMath>
                    </m:oMathPara>
                  </a14:m>
                  <a:endParaRPr lang="en-US" altLang="ja-JP" sz="1400" b="1"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US" altLang="ja-JP" sz="1400" i="1">
                                <a:latin typeface="Cambria Math" panose="02040503050406030204" pitchFamily="18" charset="0"/>
                              </a:rPr>
                            </m:ctrlPr>
                          </m:dPr>
                          <m:e>
                            <m:m>
                              <m:mPr>
                                <m:mcs>
                                  <m:mc>
                                    <m:mcPr>
                                      <m:count m:val="2"/>
                                      <m:mcJc m:val="center"/>
                                    </m:mcPr>
                                  </m:mc>
                                </m:mcs>
                                <m:ctrlPr>
                                  <a:rPr lang="en-US" altLang="ja-JP" sz="1400" i="1">
                                    <a:latin typeface="Cambria Math" panose="02040503050406030204" pitchFamily="18" charset="0"/>
                                  </a:rPr>
                                </m:ctrlPr>
                              </m:mPr>
                              <m:mr>
                                <m:e>
                                  <m:func>
                                    <m:funcPr>
                                      <m:ctrlPr>
                                        <a:rPr lang="en-US" altLang="ja-JP" sz="1400" i="1">
                                          <a:latin typeface="Cambria Math" panose="02040503050406030204" pitchFamily="18" charset="0"/>
                                        </a:rPr>
                                      </m:ctrlPr>
                                    </m:funcPr>
                                    <m:fName>
                                      <m:r>
                                        <m:rPr>
                                          <m:sty m:val="p"/>
                                        </m:rPr>
                                        <a:rPr lang="en-US" altLang="ja-JP" sz="1400">
                                          <a:latin typeface="Cambria Math" panose="02040503050406030204" pitchFamily="18" charset="0"/>
                                        </a:rPr>
                                        <m:t>cos</m:t>
                                      </m:r>
                                    </m:fName>
                                    <m:e>
                                      <m:r>
                                        <a:rPr lang="en-US" altLang="ja-JP" sz="1400" i="1">
                                          <a:latin typeface="Cambria Math" panose="02040503050406030204" pitchFamily="18" charset="0"/>
                                        </a:rPr>
                                        <m:t>𝜃</m:t>
                                      </m:r>
                                    </m:e>
                                  </m:func>
                                </m:e>
                                <m:e>
                                  <m:r>
                                    <a:rPr lang="en-US" altLang="ja-JP" sz="1400" i="1">
                                      <a:latin typeface="Cambria Math" panose="02040503050406030204" pitchFamily="18" charset="0"/>
                                    </a:rPr>
                                    <m:t>−</m:t>
                                  </m:r>
                                  <m:func>
                                    <m:funcPr>
                                      <m:ctrlPr>
                                        <a:rPr lang="en-US" altLang="ja-JP" sz="1400" i="1">
                                          <a:latin typeface="Cambria Math" panose="02040503050406030204" pitchFamily="18" charset="0"/>
                                        </a:rPr>
                                      </m:ctrlPr>
                                    </m:funcPr>
                                    <m:fName>
                                      <m:r>
                                        <m:rPr>
                                          <m:sty m:val="p"/>
                                        </m:rPr>
                                        <a:rPr lang="en-US" altLang="ja-JP" sz="1400">
                                          <a:latin typeface="Cambria Math" panose="02040503050406030204" pitchFamily="18" charset="0"/>
                                        </a:rPr>
                                        <m:t>sin</m:t>
                                      </m:r>
                                    </m:fName>
                                    <m:e>
                                      <m:r>
                                        <a:rPr lang="en-US" altLang="ja-JP" sz="1400" i="1">
                                          <a:latin typeface="Cambria Math" panose="02040503050406030204" pitchFamily="18" charset="0"/>
                                        </a:rPr>
                                        <m:t>𝜃</m:t>
                                      </m:r>
                                    </m:e>
                                  </m:func>
                                </m:e>
                              </m:mr>
                              <m:mr>
                                <m:e>
                                  <m:func>
                                    <m:funcPr>
                                      <m:ctrlPr>
                                        <a:rPr lang="en-US" altLang="ja-JP" sz="1400" i="1">
                                          <a:latin typeface="Cambria Math" panose="02040503050406030204" pitchFamily="18" charset="0"/>
                                        </a:rPr>
                                      </m:ctrlPr>
                                    </m:funcPr>
                                    <m:fName>
                                      <m:r>
                                        <m:rPr>
                                          <m:sty m:val="p"/>
                                        </m:rPr>
                                        <a:rPr lang="en-US" altLang="ja-JP" sz="1400">
                                          <a:latin typeface="Cambria Math" panose="02040503050406030204" pitchFamily="18" charset="0"/>
                                        </a:rPr>
                                        <m:t>sin</m:t>
                                      </m:r>
                                    </m:fName>
                                    <m:e>
                                      <m:r>
                                        <a:rPr lang="en-US" altLang="ja-JP" sz="1400" i="1">
                                          <a:latin typeface="Cambria Math" panose="02040503050406030204" pitchFamily="18" charset="0"/>
                                        </a:rPr>
                                        <m:t>𝜃</m:t>
                                      </m:r>
                                    </m:e>
                                  </m:func>
                                </m:e>
                                <m:e>
                                  <m:func>
                                    <m:funcPr>
                                      <m:ctrlPr>
                                        <a:rPr lang="en-US" altLang="ja-JP" sz="1400" i="1">
                                          <a:latin typeface="Cambria Math" panose="02040503050406030204" pitchFamily="18" charset="0"/>
                                        </a:rPr>
                                      </m:ctrlPr>
                                    </m:funcPr>
                                    <m:fName>
                                      <m:r>
                                        <m:rPr>
                                          <m:sty m:val="p"/>
                                        </m:rPr>
                                        <a:rPr lang="en-US" altLang="ja-JP" sz="1400">
                                          <a:latin typeface="Cambria Math" panose="02040503050406030204" pitchFamily="18" charset="0"/>
                                        </a:rPr>
                                        <m:t>cos</m:t>
                                      </m:r>
                                    </m:fName>
                                    <m:e>
                                      <m:r>
                                        <a:rPr lang="en-US" altLang="ja-JP" sz="1400" i="1">
                                          <a:latin typeface="Cambria Math" panose="02040503050406030204" pitchFamily="18" charset="0"/>
                                        </a:rPr>
                                        <m:t>𝜃</m:t>
                                      </m:r>
                                    </m:e>
                                  </m:func>
                                </m:e>
                              </m:mr>
                            </m:m>
                          </m:e>
                        </m:d>
                      </m:oMath>
                    </m:oMathPara>
                  </a14:m>
                  <a:endParaRPr lang="ja-JP" altLang="en-US" sz="1400"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1859159" y="4402726"/>
                  <a:ext cx="1496435" cy="781111"/>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p:cNvSpPr/>
                <p:nvPr/>
              </p:nvSpPr>
              <p:spPr>
                <a:xfrm>
                  <a:off x="4470967" y="4414395"/>
                  <a:ext cx="5132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smtClean="0">
                            <a:latin typeface="Cambria Math" panose="02040503050406030204" pitchFamily="18" charset="0"/>
                          </a:rPr>
                          <m:t>𝐀</m:t>
                        </m:r>
                        <m:r>
                          <a:rPr lang="en-US" altLang="ja-JP" b="1" i="0" smtClean="0">
                            <a:latin typeface="Cambria Math" panose="02040503050406030204" pitchFamily="18" charset="0"/>
                          </a:rPr>
                          <m:t>𝐱</m:t>
                        </m:r>
                      </m:oMath>
                    </m:oMathPara>
                  </a14:m>
                  <a:endParaRPr lang="en-US" altLang="ja-JP" sz="1200" b="1" dirty="0">
                    <a:latin typeface="Cambria Math" panose="02040503050406030204" pitchFamily="18" charset="0"/>
                  </a:endParaRPr>
                </a:p>
              </p:txBody>
            </p:sp>
          </mc:Choice>
          <mc:Fallback xmlns="">
            <p:sp>
              <p:nvSpPr>
                <p:cNvPr id="25" name="正方形/長方形 24"/>
                <p:cNvSpPr>
                  <a:spLocks noRot="1" noChangeAspect="1" noMove="1" noResize="1" noEditPoints="1" noAdjustHandles="1" noChangeArrowheads="1" noChangeShapeType="1" noTextEdit="1"/>
                </p:cNvSpPr>
                <p:nvPr/>
              </p:nvSpPr>
              <p:spPr>
                <a:xfrm>
                  <a:off x="4470967" y="4414395"/>
                  <a:ext cx="513282" cy="369332"/>
                </a:xfrm>
                <a:prstGeom prst="rect">
                  <a:avLst/>
                </a:prstGeom>
                <a:blipFill rotWithShape="0">
                  <a:blip r:embed="rId12"/>
                  <a:stretch>
                    <a:fillRect/>
                  </a:stretch>
                </a:blipFill>
              </p:spPr>
              <p:txBody>
                <a:bodyPr/>
                <a:lstStyle/>
                <a:p>
                  <a:r>
                    <a:rPr lang="ja-JP" altLang="en-US">
                      <a:noFill/>
                    </a:rPr>
                    <a:t> </a:t>
                  </a:r>
                </a:p>
              </p:txBody>
            </p:sp>
          </mc:Fallback>
        </mc:AlternateContent>
        <p:sp>
          <p:nvSpPr>
            <p:cNvPr id="26" name="右矢印 25"/>
            <p:cNvSpPr/>
            <p:nvPr/>
          </p:nvSpPr>
          <p:spPr>
            <a:xfrm>
              <a:off x="5687270" y="5217084"/>
              <a:ext cx="1245158" cy="588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7" name="正方形/長方形 26"/>
                <p:cNvSpPr/>
                <p:nvPr/>
              </p:nvSpPr>
              <p:spPr>
                <a:xfrm>
                  <a:off x="5876202" y="4402726"/>
                  <a:ext cx="783484" cy="7593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i="0" smtClean="0">
                            <a:latin typeface="Cambria Math" panose="02040503050406030204" pitchFamily="18" charset="0"/>
                          </a:rPr>
                          <m:t>𝐁</m:t>
                        </m:r>
                      </m:oMath>
                    </m:oMathPara>
                  </a14:m>
                  <a:endParaRPr lang="en-US" altLang="ja-JP" sz="1400" b="1"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US" altLang="ja-JP" sz="1400" i="1">
                                <a:latin typeface="Cambria Math" panose="02040503050406030204" pitchFamily="18" charset="0"/>
                              </a:rPr>
                            </m:ctrlPr>
                          </m:dPr>
                          <m:e>
                            <m:m>
                              <m:mPr>
                                <m:mcs>
                                  <m:mc>
                                    <m:mcPr>
                                      <m:count m:val="2"/>
                                      <m:mcJc m:val="center"/>
                                    </m:mcPr>
                                  </m:mc>
                                </m:mcs>
                                <m:ctrlPr>
                                  <a:rPr lang="en-US" altLang="ja-JP" sz="1400" i="1">
                                    <a:latin typeface="Cambria Math" panose="02040503050406030204" pitchFamily="18" charset="0"/>
                                  </a:rPr>
                                </m:ctrlPr>
                              </m:mPr>
                              <m:mr>
                                <m:e>
                                  <m:r>
                                    <a:rPr lang="en-US" altLang="ja-JP" sz="1400" b="0" i="1" smtClean="0">
                                      <a:latin typeface="Cambria Math" panose="02040503050406030204" pitchFamily="18" charset="0"/>
                                    </a:rPr>
                                    <m:t>𝑎</m:t>
                                  </m:r>
                                </m:e>
                                <m:e>
                                  <m:r>
                                    <a:rPr lang="en-US" altLang="ja-JP" sz="1400" b="0" i="1" smtClean="0">
                                      <a:latin typeface="Cambria Math" panose="02040503050406030204" pitchFamily="18" charset="0"/>
                                    </a:rPr>
                                    <m:t>0</m:t>
                                  </m:r>
                                </m:e>
                              </m:mr>
                              <m:mr>
                                <m:e>
                                  <m:r>
                                    <a:rPr lang="en-US" altLang="ja-JP" sz="1400" b="0" i="1" smtClean="0">
                                      <a:latin typeface="Cambria Math" panose="02040503050406030204" pitchFamily="18" charset="0"/>
                                    </a:rPr>
                                    <m:t>0</m:t>
                                  </m:r>
                                </m:e>
                                <m:e>
                                  <m:r>
                                    <a:rPr lang="en-US" altLang="ja-JP" sz="1400" b="0" i="1" smtClean="0">
                                      <a:latin typeface="Cambria Math" panose="02040503050406030204" pitchFamily="18" charset="0"/>
                                    </a:rPr>
                                    <m:t>1</m:t>
                                  </m:r>
                                </m:e>
                              </m:mr>
                            </m:m>
                          </m:e>
                        </m:d>
                      </m:oMath>
                    </m:oMathPara>
                  </a14:m>
                  <a:endParaRPr lang="ja-JP" altLang="en-US" sz="14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5876202" y="4402726"/>
                  <a:ext cx="783484" cy="759375"/>
                </a:xfrm>
                <a:prstGeom prst="rect">
                  <a:avLst/>
                </a:prstGeom>
                <a:blipFill rotWithShape="0">
                  <a:blip r:embed="rId13"/>
                  <a:stretch>
                    <a:fillRect/>
                  </a:stretch>
                </a:blipFill>
              </p:spPr>
              <p:txBody>
                <a:bodyPr/>
                <a:lstStyle/>
                <a:p>
                  <a:r>
                    <a:rPr lang="ja-JP" altLang="en-US">
                      <a:noFill/>
                    </a:rPr>
                    <a:t> </a:t>
                  </a:r>
                </a:p>
              </p:txBody>
            </p:sp>
          </mc:Fallback>
        </mc:AlternateContent>
        <p:cxnSp>
          <p:nvCxnSpPr>
            <p:cNvPr id="33" name="直線矢印コネクタ 32"/>
            <p:cNvCxnSpPr/>
            <p:nvPr/>
          </p:nvCxnSpPr>
          <p:spPr>
            <a:xfrm>
              <a:off x="7597905" y="6376632"/>
              <a:ext cx="2029215"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8197087" y="4429609"/>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正方形/長方形 34"/>
                <p:cNvSpPr/>
                <p:nvPr/>
              </p:nvSpPr>
              <p:spPr>
                <a:xfrm>
                  <a:off x="9559357" y="6284502"/>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35" name="正方形/長方形 34"/>
                <p:cNvSpPr>
                  <a:spLocks noRot="1" noChangeAspect="1" noMove="1" noResize="1" noEditPoints="1" noAdjustHandles="1" noChangeArrowheads="1" noChangeShapeType="1" noTextEdit="1"/>
                </p:cNvSpPr>
                <p:nvPr/>
              </p:nvSpPr>
              <p:spPr>
                <a:xfrm>
                  <a:off x="9559357" y="6284502"/>
                  <a:ext cx="316547" cy="353839"/>
                </a:xfrm>
                <a:prstGeom prst="rect">
                  <a:avLst/>
                </a:prstGeom>
                <a:blipFill rotWithShape="0">
                  <a:blip r:embed="rId14"/>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p:cNvSpPr/>
                <p:nvPr/>
              </p:nvSpPr>
              <p:spPr>
                <a:xfrm>
                  <a:off x="7817645" y="4218862"/>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7817645" y="4218862"/>
                  <a:ext cx="472950" cy="523220"/>
                </a:xfrm>
                <a:prstGeom prst="rect">
                  <a:avLst/>
                </a:prstGeom>
                <a:blipFill rotWithShape="0">
                  <a:blip r:embed="rId15"/>
                  <a:stretch>
                    <a:fillRect/>
                  </a:stretch>
                </a:blipFill>
              </p:spPr>
              <p:txBody>
                <a:bodyPr/>
                <a:lstStyle/>
                <a:p>
                  <a:r>
                    <a:rPr lang="ja-JP" altLang="en-US">
                      <a:noFill/>
                    </a:rPr>
                    <a:t> </a:t>
                  </a:r>
                </a:p>
              </p:txBody>
            </p:sp>
          </mc:Fallback>
        </mc:AlternateContent>
        <p:sp>
          <p:nvSpPr>
            <p:cNvPr id="37" name="円/楕円 36"/>
            <p:cNvSpPr/>
            <p:nvPr/>
          </p:nvSpPr>
          <p:spPr>
            <a:xfrm>
              <a:off x="9005944" y="4705430"/>
              <a:ext cx="63725" cy="637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0" name="正方形/長方形 39"/>
                <p:cNvSpPr/>
                <p:nvPr/>
              </p:nvSpPr>
              <p:spPr>
                <a:xfrm>
                  <a:off x="8851502" y="4414395"/>
                  <a:ext cx="6671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0" smtClean="0">
                            <a:latin typeface="Cambria Math" panose="02040503050406030204" pitchFamily="18" charset="0"/>
                          </a:rPr>
                          <m:t>𝐁</m:t>
                        </m:r>
                        <m:r>
                          <a:rPr lang="en-US" altLang="ja-JP" b="1" smtClean="0">
                            <a:latin typeface="Cambria Math" panose="02040503050406030204" pitchFamily="18" charset="0"/>
                          </a:rPr>
                          <m:t>𝐀</m:t>
                        </m:r>
                        <m:r>
                          <a:rPr lang="en-US" altLang="ja-JP" b="1" i="0" smtClean="0">
                            <a:latin typeface="Cambria Math" panose="02040503050406030204" pitchFamily="18" charset="0"/>
                          </a:rPr>
                          <m:t>𝐱</m:t>
                        </m:r>
                      </m:oMath>
                    </m:oMathPara>
                  </a14:m>
                  <a:endParaRPr lang="en-US" altLang="ja-JP" sz="1200" b="1" dirty="0">
                    <a:latin typeface="Cambria Math" panose="02040503050406030204" pitchFamily="18" charset="0"/>
                  </a:endParaRPr>
                </a:p>
              </p:txBody>
            </p:sp>
          </mc:Choice>
          <mc:Fallback xmlns="">
            <p:sp>
              <p:nvSpPr>
                <p:cNvPr id="40" name="正方形/長方形 39"/>
                <p:cNvSpPr>
                  <a:spLocks noRot="1" noChangeAspect="1" noMove="1" noResize="1" noEditPoints="1" noAdjustHandles="1" noChangeArrowheads="1" noChangeShapeType="1" noTextEdit="1"/>
                </p:cNvSpPr>
                <p:nvPr/>
              </p:nvSpPr>
              <p:spPr>
                <a:xfrm>
                  <a:off x="8851502" y="4414395"/>
                  <a:ext cx="667170" cy="369332"/>
                </a:xfrm>
                <a:prstGeom prst="rect">
                  <a:avLst/>
                </a:prstGeom>
                <a:blipFill rotWithShape="0">
                  <a:blip r:embed="rId16"/>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42" name="正方形/長方形 41"/>
              <p:cNvSpPr/>
              <p:nvPr/>
            </p:nvSpPr>
            <p:spPr>
              <a:xfrm>
                <a:off x="875899" y="5877916"/>
                <a:ext cx="10605660" cy="636585"/>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この２ステップの変換は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000" b="1" i="0" smtClean="0">
                        <a:latin typeface="Cambria Math" panose="02040503050406030204" pitchFamily="18" charset="0"/>
                      </a:rPr>
                      <m:t>𝐂</m:t>
                    </m:r>
                    <m:r>
                      <a:rPr lang="en-US" altLang="ja-JP" sz="2000" b="1" i="0" smtClean="0">
                        <a:latin typeface="Cambria Math" panose="02040503050406030204" pitchFamily="18" charset="0"/>
                      </a:rPr>
                      <m:t>=</m:t>
                    </m:r>
                    <m:r>
                      <a:rPr lang="en-US" altLang="ja-JP" sz="2000" b="1" i="0" smtClean="0">
                        <a:latin typeface="Cambria Math" panose="02040503050406030204" pitchFamily="18" charset="0"/>
                      </a:rPr>
                      <m:t>𝐁𝐀</m:t>
                    </m:r>
                    <m:r>
                      <a:rPr lang="en-US" altLang="ja-JP" sz="2000" b="1" i="0" smtClean="0">
                        <a:latin typeface="Cambria Math" panose="02040503050406030204" pitchFamily="18" charset="0"/>
                      </a:rPr>
                      <m:t>=</m:t>
                    </m:r>
                    <m:d>
                      <m:dPr>
                        <m:ctrlPr>
                          <a:rPr lang="en-US" altLang="ja-JP" sz="2000" i="1">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r>
                                <m:rPr>
                                  <m:brk m:alnAt="7"/>
                                </m:rPr>
                                <a:rPr lang="en-US" altLang="ja-JP" sz="2000" b="0" i="1" smtClean="0">
                                  <a:latin typeface="Cambria Math" panose="02040503050406030204" pitchFamily="18" charset="0"/>
                                </a:rPr>
                                <m:t>𝑎</m:t>
                              </m:r>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𝜃</m:t>
                                  </m:r>
                                </m:e>
                              </m:func>
                            </m:e>
                            <m:e>
                              <m:r>
                                <a:rPr lang="en-US" altLang="ja-JP" sz="2000" i="1">
                                  <a:latin typeface="Cambria Math" panose="02040503050406030204" pitchFamily="18" charset="0"/>
                                </a:rPr>
                                <m:t>−</m:t>
                              </m:r>
                              <m:func>
                                <m:funcPr>
                                  <m:ctrlPr>
                                    <a:rPr lang="en-US" altLang="ja-JP" sz="2000" i="1">
                                      <a:latin typeface="Cambria Math" panose="02040503050406030204" pitchFamily="18" charset="0"/>
                                    </a:rPr>
                                  </m:ctrlPr>
                                </m:funcPr>
                                <m:fName>
                                  <m:r>
                                    <a:rPr lang="en-US" altLang="ja-JP" sz="2000" b="0" i="1" smtClean="0">
                                      <a:latin typeface="Cambria Math" panose="02040503050406030204" pitchFamily="18" charset="0"/>
                                    </a:rPr>
                                    <m:t>𝑎</m:t>
                                  </m:r>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𝜃</m:t>
                                  </m:r>
                                </m:e>
                              </m:func>
                            </m:e>
                          </m:mr>
                          <m:mr>
                            <m:e>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𝜃</m:t>
                                  </m:r>
                                </m:e>
                              </m:func>
                            </m:e>
                            <m:e>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𝜃</m:t>
                                  </m:r>
                                </m:e>
                              </m:func>
                            </m:e>
                          </m:mr>
                        </m:m>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というひとつの線形変換とみなせる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42" name="正方形/長方形 41"/>
              <p:cNvSpPr>
                <a:spLocks noRot="1" noChangeAspect="1" noMove="1" noResize="1" noEditPoints="1" noAdjustHandles="1" noChangeArrowheads="1" noChangeShapeType="1" noTextEdit="1"/>
              </p:cNvSpPr>
              <p:nvPr/>
            </p:nvSpPr>
            <p:spPr>
              <a:xfrm>
                <a:off x="875899" y="5877916"/>
                <a:ext cx="10605660" cy="636585"/>
              </a:xfrm>
              <a:prstGeom prst="rect">
                <a:avLst/>
              </a:prstGeom>
              <a:blipFill rotWithShape="0">
                <a:blip r:embed="rId17"/>
                <a:stretch>
                  <a:fillRect l="-633" b="-95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01804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7016" y="166604"/>
            <a:ext cx="697627"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練習</a:t>
            </a:r>
            <a:endParaRPr lang="ja-JP" altLang="en-US" sz="2000" dirty="0"/>
          </a:p>
        </p:txBody>
      </p:sp>
      <mc:AlternateContent xmlns:mc="http://schemas.openxmlformats.org/markup-compatibility/2006" xmlns:a14="http://schemas.microsoft.com/office/drawing/2010/main">
        <mc:Choice Requires="a14">
          <p:sp>
            <p:nvSpPr>
              <p:cNvPr id="5" name="正方形/長方形 4"/>
              <p:cNvSpPr/>
              <p:nvPr/>
            </p:nvSpPr>
            <p:spPr>
              <a:xfrm>
                <a:off x="1112473" y="166604"/>
                <a:ext cx="4534062" cy="1077218"/>
              </a:xfrm>
              <a:prstGeom prst="rect">
                <a:avLst/>
              </a:prstGeom>
            </p:spPr>
            <p:txBody>
              <a:bodyPr wrap="none">
                <a:spAutoFit/>
              </a:bodyPr>
              <a:lstStyle/>
              <a:p>
                <a:pPr>
                  <a:spcBef>
                    <a:spcPts val="600"/>
                  </a:spcBef>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 </a:t>
                </a:r>
                <a14:m>
                  <m:oMath xmlns:m="http://schemas.openxmlformats.org/officeDocument/2006/math">
                    <m:r>
                      <a:rPr lang="en-US" altLang="ja-JP" i="1" smtClean="0">
                        <a:latin typeface="Cambria Math" panose="02040503050406030204" pitchFamily="18" charset="0"/>
                      </a:rPr>
                      <m:t>𝜃</m:t>
                    </m:r>
                    <m:r>
                      <a:rPr lang="en-US" altLang="ja-JP" b="0" i="1" smtClean="0">
                        <a:latin typeface="Cambria Math" panose="02040503050406030204" pitchFamily="18" charset="0"/>
                      </a:rPr>
                      <m:t>=</m:t>
                    </m:r>
                    <m:r>
                      <a:rPr lang="en-US" altLang="ja-JP" b="0" i="1" smtClean="0">
                        <a:latin typeface="Cambria Math" panose="02040503050406030204" pitchFamily="18" charset="0"/>
                      </a:rPr>
                      <m:t>𝜋</m:t>
                    </m:r>
                    <m:r>
                      <a:rPr lang="en-US" altLang="ja-JP" b="0" i="1" smtClean="0">
                        <a:latin typeface="Cambria Math" panose="02040503050406030204" pitchFamily="18" charset="0"/>
                      </a:rPr>
                      <m:t>/4</m:t>
                    </m:r>
                  </m:oMath>
                </a14:m>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軸方向せん断変換</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を示せ</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p>
              <a:p>
                <a:pPr>
                  <a:spcBef>
                    <a:spcPts val="600"/>
                  </a:spcBef>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による下画像の変換結果を図示せよ</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による点</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の移動後の座標を示せ</a:t>
                </a:r>
              </a:p>
            </p:txBody>
          </p:sp>
        </mc:Choice>
        <mc:Fallback xmlns="">
          <p:sp>
            <p:nvSpPr>
              <p:cNvPr id="5" name="正方形/長方形 4"/>
              <p:cNvSpPr>
                <a:spLocks noRot="1" noChangeAspect="1" noMove="1" noResize="1" noEditPoints="1" noAdjustHandles="1" noChangeArrowheads="1" noChangeShapeType="1" noTextEdit="1"/>
              </p:cNvSpPr>
              <p:nvPr/>
            </p:nvSpPr>
            <p:spPr>
              <a:xfrm>
                <a:off x="1112473" y="166604"/>
                <a:ext cx="4534062" cy="1077218"/>
              </a:xfrm>
              <a:prstGeom prst="rect">
                <a:avLst/>
              </a:prstGeom>
              <a:blipFill rotWithShape="0">
                <a:blip r:embed="rId3"/>
                <a:stretch>
                  <a:fillRect l="-1075" t="-1695" b="-8475"/>
                </a:stretch>
              </a:blipFill>
            </p:spPr>
            <p:txBody>
              <a:bodyPr/>
              <a:lstStyle/>
              <a:p>
                <a:r>
                  <a:rPr lang="ja-JP" altLang="en-US">
                    <a:noFill/>
                  </a:rPr>
                  <a:t> </a:t>
                </a:r>
              </a:p>
            </p:txBody>
          </p:sp>
        </mc:Fallback>
      </mc:AlternateContent>
      <p:cxnSp>
        <p:nvCxnSpPr>
          <p:cNvPr id="6" name="直線矢印コネクタ 5"/>
          <p:cNvCxnSpPr/>
          <p:nvPr/>
        </p:nvCxnSpPr>
        <p:spPr>
          <a:xfrm flipH="1" flipV="1">
            <a:off x="5988350" y="687927"/>
            <a:ext cx="17386" cy="5846900"/>
          </a:xfrm>
          <a:prstGeom prst="straightConnector1">
            <a:avLst/>
          </a:prstGeom>
          <a:ln w="381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80692" y="2555015"/>
            <a:ext cx="1202619" cy="12235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796968" y="3781758"/>
            <a:ext cx="256028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1354085" y="1834735"/>
            <a:ext cx="0" cy="2059903"/>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正方形/長方形 9"/>
              <p:cNvSpPr/>
              <p:nvPr/>
            </p:nvSpPr>
            <p:spPr>
              <a:xfrm>
                <a:off x="2971335" y="3741016"/>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2971335" y="3741016"/>
                <a:ext cx="316547" cy="353839"/>
              </a:xfrm>
              <a:prstGeom prst="rect">
                <a:avLst/>
              </a:prstGeom>
              <a:blipFill rotWithShape="0">
                <a:blip r:embed="rId4"/>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990007" y="1623988"/>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990007" y="1623988"/>
                <a:ext cx="472950" cy="52322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2580162" y="2231166"/>
                <a:ext cx="636521" cy="603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solidFill>
                                <a:schemeClr val="tx1"/>
                              </a:solidFill>
                              <a:latin typeface="Cambria Math" panose="02040503050406030204" pitchFamily="18" charset="0"/>
                            </a:rPr>
                          </m:ctrlPr>
                        </m:dPr>
                        <m:e>
                          <m:m>
                            <m:mPr>
                              <m:mcs>
                                <m:mc>
                                  <m:mcPr>
                                    <m:count m:val="1"/>
                                    <m:mcJc m:val="center"/>
                                  </m:mcPr>
                                </m:mc>
                              </m:mcs>
                              <m:ctrlPr>
                                <a:rPr lang="en-US" altLang="ja-JP" sz="2000" i="1">
                                  <a:solidFill>
                                    <a:schemeClr val="tx1"/>
                                  </a:solidFill>
                                  <a:latin typeface="Cambria Math" panose="02040503050406030204" pitchFamily="18" charset="0"/>
                                </a:rPr>
                              </m:ctrlPr>
                            </m:mPr>
                            <m:mr>
                              <m:e>
                                <m:r>
                                  <m:rPr>
                                    <m:brk m:alnAt="7"/>
                                  </m:rPr>
                                  <a:rPr lang="en-US" altLang="ja-JP" sz="2000" b="0" i="1" smtClean="0">
                                    <a:solidFill>
                                      <a:schemeClr val="tx1"/>
                                    </a:solidFill>
                                    <a:latin typeface="Cambria Math" panose="02040503050406030204" pitchFamily="18" charset="0"/>
                                  </a:rPr>
                                  <m:t>1</m:t>
                                </m:r>
                              </m:e>
                            </m:mr>
                            <m:mr>
                              <m:e>
                                <m:r>
                                  <a:rPr lang="en-US" altLang="ja-JP" sz="2000" b="0" i="1" smtClean="0">
                                    <a:solidFill>
                                      <a:schemeClr val="tx1"/>
                                    </a:solidFill>
                                    <a:latin typeface="Cambria Math" panose="02040503050406030204" pitchFamily="18" charset="0"/>
                                  </a:rPr>
                                  <m:t>1</m:t>
                                </m:r>
                              </m:e>
                            </m:mr>
                          </m:m>
                        </m:e>
                      </m:d>
                    </m:oMath>
                  </m:oMathPara>
                </a14:m>
                <a:endParaRPr lang="ja-JP" altLang="en-US" sz="2000" dirty="0">
                  <a:solidFill>
                    <a:schemeClr val="tx1"/>
                  </a:solidFill>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2580162" y="2231166"/>
                <a:ext cx="636521" cy="603499"/>
              </a:xfrm>
              <a:prstGeom prst="rect">
                <a:avLst/>
              </a:prstGeom>
              <a:blipFill rotWithShape="0">
                <a:blip r:embed="rId6"/>
                <a:stretch>
                  <a:fillRect/>
                </a:stretch>
              </a:blipFill>
            </p:spPr>
            <p:txBody>
              <a:bodyPr/>
              <a:lstStyle/>
              <a:p>
                <a:r>
                  <a:rPr lang="ja-JP" altLang="en-US">
                    <a:noFill/>
                  </a:rPr>
                  <a:t> </a:t>
                </a:r>
              </a:p>
            </p:txBody>
          </p:sp>
        </mc:Fallback>
      </mc:AlternateContent>
      <p:sp>
        <p:nvSpPr>
          <p:cNvPr id="13" name="円/楕円 12"/>
          <p:cNvSpPr/>
          <p:nvPr/>
        </p:nvSpPr>
        <p:spPr>
          <a:xfrm>
            <a:off x="2566471" y="2528981"/>
            <a:ext cx="63725" cy="637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634394" y="3830904"/>
            <a:ext cx="593200"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sp>
        <p:nvSpPr>
          <p:cNvPr id="15" name="二等辺三角形 14"/>
          <p:cNvSpPr/>
          <p:nvPr/>
        </p:nvSpPr>
        <p:spPr>
          <a:xfrm>
            <a:off x="1391166" y="2555015"/>
            <a:ext cx="1192145" cy="121750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a:off x="709287" y="6421947"/>
            <a:ext cx="3871180"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1355186" y="4474924"/>
            <a:ext cx="0" cy="2059903"/>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正方形/長方形 17"/>
              <p:cNvSpPr/>
              <p:nvPr/>
            </p:nvSpPr>
            <p:spPr>
              <a:xfrm>
                <a:off x="4404074" y="6305003"/>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4404074" y="6305003"/>
                <a:ext cx="316547" cy="353839"/>
              </a:xfrm>
              <a:prstGeom prst="rect">
                <a:avLst/>
              </a:prstGeom>
              <a:blipFill rotWithShape="0">
                <a:blip r:embed="rId7"/>
                <a:stretch>
                  <a:fillRect b="-103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991108" y="4264177"/>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991108" y="4264177"/>
                <a:ext cx="472950" cy="523220"/>
              </a:xfrm>
              <a:prstGeom prst="rect">
                <a:avLst/>
              </a:prstGeom>
              <a:blipFill rotWithShape="0">
                <a:blip r:embed="rId8"/>
                <a:stretch>
                  <a:fillRect/>
                </a:stretch>
              </a:blipFill>
            </p:spPr>
            <p:txBody>
              <a:bodyPr/>
              <a:lstStyle/>
              <a:p>
                <a:r>
                  <a:rPr lang="ja-JP" altLang="en-US">
                    <a:noFill/>
                  </a:rPr>
                  <a:t> </a:t>
                </a:r>
              </a:p>
            </p:txBody>
          </p:sp>
        </mc:Fallback>
      </mc:AlternateContent>
      <p:sp>
        <p:nvSpPr>
          <p:cNvPr id="20" name="正方形/長方形 19"/>
          <p:cNvSpPr/>
          <p:nvPr/>
        </p:nvSpPr>
        <p:spPr>
          <a:xfrm>
            <a:off x="1635495" y="6471093"/>
            <a:ext cx="593200" cy="249769"/>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mc:AlternateContent xmlns:mc="http://schemas.openxmlformats.org/markup-compatibility/2006" xmlns:a14="http://schemas.microsoft.com/office/drawing/2010/main">
        <mc:Choice Requires="a14">
          <p:sp>
            <p:nvSpPr>
              <p:cNvPr id="21" name="正方形/長方形 20"/>
              <p:cNvSpPr/>
              <p:nvPr/>
            </p:nvSpPr>
            <p:spPr>
              <a:xfrm>
                <a:off x="3241652" y="2471195"/>
                <a:ext cx="1946943" cy="854273"/>
              </a:xfrm>
              <a:prstGeom prst="rect">
                <a:avLst/>
              </a:prstGeom>
            </p:spPr>
            <p:txBody>
              <a:bodyPr wrap="none">
                <a:spAutoFit/>
              </a:bodyPr>
              <a:lstStyle/>
              <a:p>
                <a:r>
                  <a:rPr lang="en-US" altLang="ja-JP" sz="2800" dirty="0"/>
                  <a:t>A=</a:t>
                </a:r>
                <a14:m>
                  <m:oMath xmlns:m="http://schemas.openxmlformats.org/officeDocument/2006/math">
                    <m:d>
                      <m:dPr>
                        <m:ctrlPr>
                          <a:rPr lang="en-US" altLang="ja-JP" sz="2800" i="1" smtClean="0">
                            <a:latin typeface="Cambria Math" panose="02040503050406030204" pitchFamily="18" charset="0"/>
                          </a:rPr>
                        </m:ctrlPr>
                      </m:dPr>
                      <m:e>
                        <m:m>
                          <m:mPr>
                            <m:mcs>
                              <m:mc>
                                <m:mcPr>
                                  <m:count m:val="2"/>
                                  <m:mcJc m:val="center"/>
                                </m:mcPr>
                              </m:mc>
                            </m:mcs>
                            <m:ctrlPr>
                              <a:rPr lang="en-US" altLang="ja-JP" sz="2800" i="1">
                                <a:latin typeface="Cambria Math" panose="02040503050406030204" pitchFamily="18" charset="0"/>
                              </a:rPr>
                            </m:ctrlPr>
                          </m:mPr>
                          <m:mr>
                            <m:e/>
                            <m:e/>
                          </m:mr>
                          <m:mr>
                            <m:e/>
                            <m:e/>
                          </m:mr>
                        </m:m>
                      </m:e>
                    </m:d>
                  </m:oMath>
                </a14:m>
                <a:endParaRPr lang="ja-JP" altLang="en-US" sz="2800"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3241652" y="2471195"/>
                <a:ext cx="1946943" cy="854273"/>
              </a:xfrm>
              <a:prstGeom prst="rect">
                <a:avLst/>
              </a:prstGeom>
              <a:blipFill rotWithShape="0">
                <a:blip r:embed="rId9"/>
                <a:stretch>
                  <a:fillRect l="-6583" b="-70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p:cNvSpPr/>
              <p:nvPr/>
            </p:nvSpPr>
            <p:spPr>
              <a:xfrm>
                <a:off x="6219865" y="141204"/>
                <a:ext cx="5171609" cy="1077218"/>
              </a:xfrm>
              <a:prstGeom prst="rect">
                <a:avLst/>
              </a:prstGeom>
            </p:spPr>
            <p:txBody>
              <a:bodyPr wrap="none">
                <a:spAutoFit/>
              </a:bodyPr>
              <a:lstStyle/>
              <a:p>
                <a:pPr>
                  <a:spcBef>
                    <a:spcPts val="600"/>
                  </a:spcBef>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 </a:t>
                </a:r>
                <a14:m>
                  <m:oMath xmlns:m="http://schemas.openxmlformats.org/officeDocument/2006/math">
                    <m:r>
                      <a:rPr lang="en-US" altLang="ja-JP" i="1" smtClean="0">
                        <a:latin typeface="Cambria Math" panose="02040503050406030204" pitchFamily="18" charset="0"/>
                      </a:rPr>
                      <m:t>𝜃</m:t>
                    </m:r>
                    <m:r>
                      <a:rPr lang="en-US" altLang="ja-JP" b="0" i="1" smtClean="0">
                        <a:latin typeface="Cambria Math" panose="02040503050406030204" pitchFamily="18" charset="0"/>
                      </a:rPr>
                      <m:t>=</m:t>
                    </m:r>
                    <m:r>
                      <a:rPr lang="en-US" altLang="ja-JP" b="0" i="1" smtClean="0">
                        <a:latin typeface="Cambria Math" panose="02040503050406030204" pitchFamily="18" charset="0"/>
                      </a:rPr>
                      <m:t>𝜋</m:t>
                    </m:r>
                  </m:oMath>
                </a14:m>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の回転変換行列を示せ</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 Y</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軸に対して鏡映変換し，さらに</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軸に対して</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鏡映変換する変換をひとつの行列で示せ</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24" name="正方形/長方形 23"/>
              <p:cNvSpPr>
                <a:spLocks noRot="1" noChangeAspect="1" noMove="1" noResize="1" noEditPoints="1" noAdjustHandles="1" noChangeArrowheads="1" noChangeShapeType="1" noTextEdit="1"/>
              </p:cNvSpPr>
              <p:nvPr/>
            </p:nvSpPr>
            <p:spPr>
              <a:xfrm>
                <a:off x="6219865" y="141204"/>
                <a:ext cx="5171609" cy="1077218"/>
              </a:xfrm>
              <a:prstGeom prst="rect">
                <a:avLst/>
              </a:prstGeom>
              <a:blipFill rotWithShape="0">
                <a:blip r:embed="rId10"/>
                <a:stretch>
                  <a:fillRect l="-942" t="-1695" r="-353" b="-84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95480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ちょっと蛇足ですが</a:t>
            </a:r>
            <a:r>
              <a:rPr kumimoji="1" lang="ja-JP" altLang="en-US" sz="3600" dirty="0" err="1"/>
              <a:t>。。。</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262079"/>
                <a:ext cx="9760858" cy="4833921"/>
              </a:xfrm>
            </p:spPr>
            <p:txBody>
              <a:bodyPr>
                <a:normAutofit/>
              </a:bodyPr>
              <a:lstStyle/>
              <a:p>
                <a:pPr>
                  <a:lnSpc>
                    <a:spcPct val="100000"/>
                  </a:lnSpc>
                  <a:spcBef>
                    <a:spcPts val="1200"/>
                  </a:spcBef>
                </a:pPr>
                <a:r>
                  <a:rPr lang="ja-JP" altLang="en-US" sz="2000" dirty="0"/>
                  <a:t>角度 </a:t>
                </a:r>
                <a14:m>
                  <m:oMath xmlns:m="http://schemas.openxmlformats.org/officeDocument/2006/math">
                    <m:r>
                      <a:rPr lang="en-US" altLang="ja-JP" sz="2000" i="1">
                        <a:latin typeface="Cambria Math" panose="02040503050406030204" pitchFamily="18" charset="0"/>
                      </a:rPr>
                      <m:t>𝜃</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𝜙</m:t>
                    </m:r>
                  </m:oMath>
                </a14:m>
                <a:r>
                  <a:rPr kumimoji="1" lang="ja-JP" altLang="en-US" sz="2000" dirty="0"/>
                  <a:t> 回転する回転行列は </a:t>
                </a:r>
                <a14:m>
                  <m:oMath xmlns:m="http://schemas.openxmlformats.org/officeDocument/2006/math">
                    <m:d>
                      <m:dPr>
                        <m:ctrlPr>
                          <a:rPr lang="en-US" altLang="ja-JP" sz="1800" i="1">
                            <a:latin typeface="Cambria Math" panose="02040503050406030204" pitchFamily="18" charset="0"/>
                          </a:rPr>
                        </m:ctrlPr>
                      </m:dPr>
                      <m:e>
                        <m:m>
                          <m:mPr>
                            <m:mcs>
                              <m:mc>
                                <m:mcPr>
                                  <m:count m:val="2"/>
                                  <m:mcJc m:val="center"/>
                                </m:mcPr>
                              </m:mc>
                            </m:mcs>
                            <m:ctrlPr>
                              <a:rPr lang="en-US" altLang="ja-JP" sz="1800" i="1">
                                <a:latin typeface="Cambria Math" panose="02040503050406030204" pitchFamily="18" charset="0"/>
                              </a:rPr>
                            </m:ctrlPr>
                          </m:mPr>
                          <m:mr>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d>
                                    <m:dPr>
                                      <m:ctrlPr>
                                        <a:rPr lang="en-US" altLang="ja-JP" sz="1800" b="0" i="1" smtClean="0">
                                          <a:latin typeface="Cambria Math" panose="02040503050406030204" pitchFamily="18" charset="0"/>
                                        </a:rPr>
                                      </m:ctrlPr>
                                    </m:dPr>
                                    <m:e>
                                      <m:r>
                                        <a:rPr lang="en-US" altLang="ja-JP" sz="1800" i="1">
                                          <a:latin typeface="Cambria Math" panose="02040503050406030204" pitchFamily="18" charset="0"/>
                                        </a:rPr>
                                        <m:t>𝜃</m:t>
                                      </m:r>
                                      <m:r>
                                        <a:rPr lang="en-US" altLang="ja-JP" sz="1800" i="1">
                                          <a:latin typeface="Cambria Math" panose="02040503050406030204" pitchFamily="18" charset="0"/>
                                        </a:rPr>
                                        <m:t>+</m:t>
                                      </m:r>
                                      <m:r>
                                        <a:rPr lang="en-US" altLang="ja-JP" sz="1800" i="1">
                                          <a:latin typeface="Cambria Math" panose="02040503050406030204" pitchFamily="18" charset="0"/>
                                        </a:rPr>
                                        <m:t>𝜙</m:t>
                                      </m:r>
                                    </m:e>
                                  </m:d>
                                </m:e>
                              </m:func>
                            </m:e>
                            <m:e>
                              <m:r>
                                <a:rPr lang="en-US" altLang="ja-JP" sz="1800" i="1">
                                  <a:latin typeface="Cambria Math" panose="02040503050406030204" pitchFamily="18" charset="0"/>
                                </a:rPr>
                                <m:t>−</m:t>
                              </m:r>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d>
                                    <m:dPr>
                                      <m:ctrlPr>
                                        <a:rPr lang="en-US" altLang="ja-JP" sz="1800" i="1">
                                          <a:latin typeface="Cambria Math" panose="02040503050406030204" pitchFamily="18" charset="0"/>
                                        </a:rPr>
                                      </m:ctrlPr>
                                    </m:dPr>
                                    <m:e>
                                      <m:r>
                                        <a:rPr lang="en-US" altLang="ja-JP" sz="1800" i="1">
                                          <a:latin typeface="Cambria Math" panose="02040503050406030204" pitchFamily="18" charset="0"/>
                                        </a:rPr>
                                        <m:t>𝜃</m:t>
                                      </m:r>
                                      <m:r>
                                        <a:rPr lang="en-US" altLang="ja-JP" sz="1800" i="1">
                                          <a:latin typeface="Cambria Math" panose="02040503050406030204" pitchFamily="18" charset="0"/>
                                        </a:rPr>
                                        <m:t>+</m:t>
                                      </m:r>
                                      <m:r>
                                        <a:rPr lang="en-US" altLang="ja-JP" sz="1800" i="1">
                                          <a:latin typeface="Cambria Math" panose="02040503050406030204" pitchFamily="18" charset="0"/>
                                        </a:rPr>
                                        <m:t>𝜙</m:t>
                                      </m:r>
                                    </m:e>
                                  </m:d>
                                </m:e>
                              </m:func>
                            </m:e>
                          </m:mr>
                          <m:mr>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d>
                                    <m:dPr>
                                      <m:ctrlPr>
                                        <a:rPr lang="en-US" altLang="ja-JP" sz="1800" i="1">
                                          <a:latin typeface="Cambria Math" panose="02040503050406030204" pitchFamily="18" charset="0"/>
                                        </a:rPr>
                                      </m:ctrlPr>
                                    </m:dPr>
                                    <m:e>
                                      <m:r>
                                        <a:rPr lang="en-US" altLang="ja-JP" sz="1800" i="1">
                                          <a:latin typeface="Cambria Math" panose="02040503050406030204" pitchFamily="18" charset="0"/>
                                        </a:rPr>
                                        <m:t>𝜃</m:t>
                                      </m:r>
                                      <m:r>
                                        <a:rPr lang="en-US" altLang="ja-JP" sz="1800" i="1">
                                          <a:latin typeface="Cambria Math" panose="02040503050406030204" pitchFamily="18" charset="0"/>
                                        </a:rPr>
                                        <m:t>+</m:t>
                                      </m:r>
                                      <m:r>
                                        <a:rPr lang="en-US" altLang="ja-JP" sz="1800" i="1">
                                          <a:latin typeface="Cambria Math" panose="02040503050406030204" pitchFamily="18" charset="0"/>
                                        </a:rPr>
                                        <m:t>𝜙</m:t>
                                      </m:r>
                                    </m:e>
                                  </m:d>
                                </m:e>
                              </m:func>
                            </m:e>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d>
                                    <m:dPr>
                                      <m:ctrlPr>
                                        <a:rPr lang="en-US" altLang="ja-JP" sz="1800" i="1">
                                          <a:latin typeface="Cambria Math" panose="02040503050406030204" pitchFamily="18" charset="0"/>
                                        </a:rPr>
                                      </m:ctrlPr>
                                    </m:dPr>
                                    <m:e>
                                      <m:r>
                                        <a:rPr lang="en-US" altLang="ja-JP" sz="1800" i="1">
                                          <a:latin typeface="Cambria Math" panose="02040503050406030204" pitchFamily="18" charset="0"/>
                                        </a:rPr>
                                        <m:t>𝜃</m:t>
                                      </m:r>
                                      <m:r>
                                        <a:rPr lang="en-US" altLang="ja-JP" sz="1800" i="1">
                                          <a:latin typeface="Cambria Math" panose="02040503050406030204" pitchFamily="18" charset="0"/>
                                        </a:rPr>
                                        <m:t>+</m:t>
                                      </m:r>
                                      <m:r>
                                        <a:rPr lang="en-US" altLang="ja-JP" sz="1800" i="1">
                                          <a:latin typeface="Cambria Math" panose="02040503050406030204" pitchFamily="18" charset="0"/>
                                        </a:rPr>
                                        <m:t>𝜙</m:t>
                                      </m:r>
                                    </m:e>
                                  </m:d>
                                </m:e>
                              </m:func>
                            </m:e>
                          </m:mr>
                        </m:m>
                      </m:e>
                    </m:d>
                  </m:oMath>
                </a14:m>
                <a:r>
                  <a:rPr kumimoji="1" lang="ja-JP" altLang="en-US" sz="1800" dirty="0"/>
                  <a:t> </a:t>
                </a:r>
                <a:r>
                  <a:rPr lang="ja-JP" altLang="en-US" sz="2000" dirty="0"/>
                  <a:t>と定義される</a:t>
                </a:r>
                <a:endParaRPr kumimoji="1" lang="en-US" altLang="ja-JP" sz="2000" dirty="0"/>
              </a:p>
              <a:p>
                <a:pPr>
                  <a:lnSpc>
                    <a:spcPct val="100000"/>
                  </a:lnSpc>
                  <a:spcBef>
                    <a:spcPts val="1200"/>
                  </a:spcBef>
                </a:pPr>
                <a:r>
                  <a:rPr lang="ja-JP" altLang="en-US" sz="2000" dirty="0"/>
                  <a:t>一方 </a:t>
                </a:r>
                <a14:m>
                  <m:oMath xmlns:m="http://schemas.openxmlformats.org/officeDocument/2006/math">
                    <m:r>
                      <a:rPr lang="en-US" altLang="ja-JP" sz="2000" i="1">
                        <a:latin typeface="Cambria Math" panose="02040503050406030204" pitchFamily="18" charset="0"/>
                      </a:rPr>
                      <m:t>𝜃</m:t>
                    </m:r>
                  </m:oMath>
                </a14:m>
                <a:r>
                  <a:rPr lang="ja-JP" altLang="en-US" sz="2000" dirty="0"/>
                  <a:t>回転してから </a:t>
                </a:r>
                <a14:m>
                  <m:oMath xmlns:m="http://schemas.openxmlformats.org/officeDocument/2006/math">
                    <m:r>
                      <a:rPr lang="en-US" altLang="ja-JP" sz="2000" i="1">
                        <a:latin typeface="Cambria Math" panose="02040503050406030204" pitchFamily="18" charset="0"/>
                      </a:rPr>
                      <m:t>𝜙</m:t>
                    </m:r>
                  </m:oMath>
                </a14:m>
                <a:r>
                  <a:rPr kumimoji="1" lang="ja-JP" altLang="en-US" sz="2000" dirty="0"/>
                  <a:t>回転しても同じことなので，</a:t>
                </a:r>
                <a:endParaRPr kumimoji="1" lang="en-US" altLang="ja-JP" sz="2000" dirty="0"/>
              </a:p>
              <a:p>
                <a:pPr marL="0" indent="0">
                  <a:lnSpc>
                    <a:spcPct val="100000"/>
                  </a:lnSpc>
                  <a:spcBef>
                    <a:spcPts val="1200"/>
                  </a:spcBef>
                  <a:buNone/>
                </a:pPr>
                <a14:m>
                  <m:oMath xmlns:m="http://schemas.openxmlformats.org/officeDocument/2006/math">
                    <m:d>
                      <m:dPr>
                        <m:ctrlPr>
                          <a:rPr lang="en-US" altLang="ja-JP" sz="1800" i="1">
                            <a:latin typeface="Cambria Math" panose="02040503050406030204" pitchFamily="18" charset="0"/>
                          </a:rPr>
                        </m:ctrlPr>
                      </m:dPr>
                      <m:e>
                        <m:m>
                          <m:mPr>
                            <m:mcs>
                              <m:mc>
                                <m:mcPr>
                                  <m:count m:val="2"/>
                                  <m:mcJc m:val="center"/>
                                </m:mcPr>
                              </m:mc>
                            </m:mcs>
                            <m:ctrlPr>
                              <a:rPr lang="en-US" altLang="ja-JP" sz="1800" i="1">
                                <a:latin typeface="Cambria Math" panose="02040503050406030204" pitchFamily="18" charset="0"/>
                              </a:rPr>
                            </m:ctrlPr>
                          </m:mPr>
                          <m:mr>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d>
                                    <m:dPr>
                                      <m:ctrlPr>
                                        <a:rPr lang="en-US" altLang="ja-JP" sz="1800" i="1">
                                          <a:latin typeface="Cambria Math" panose="02040503050406030204" pitchFamily="18" charset="0"/>
                                        </a:rPr>
                                      </m:ctrlPr>
                                    </m:dPr>
                                    <m:e>
                                      <m:r>
                                        <a:rPr lang="en-US" altLang="ja-JP" sz="1800" i="1">
                                          <a:latin typeface="Cambria Math" panose="02040503050406030204" pitchFamily="18" charset="0"/>
                                        </a:rPr>
                                        <m:t>𝜃</m:t>
                                      </m:r>
                                      <m:r>
                                        <a:rPr lang="en-US" altLang="ja-JP" sz="1800" i="1">
                                          <a:latin typeface="Cambria Math" panose="02040503050406030204" pitchFamily="18" charset="0"/>
                                        </a:rPr>
                                        <m:t>+</m:t>
                                      </m:r>
                                      <m:r>
                                        <a:rPr lang="en-US" altLang="ja-JP" sz="1800" i="1">
                                          <a:latin typeface="Cambria Math" panose="02040503050406030204" pitchFamily="18" charset="0"/>
                                        </a:rPr>
                                        <m:t>𝜙</m:t>
                                      </m:r>
                                    </m:e>
                                  </m:d>
                                </m:e>
                              </m:func>
                            </m:e>
                            <m:e>
                              <m:r>
                                <a:rPr lang="en-US" altLang="ja-JP" sz="1800" i="1">
                                  <a:latin typeface="Cambria Math" panose="02040503050406030204" pitchFamily="18" charset="0"/>
                                </a:rPr>
                                <m:t>−</m:t>
                              </m:r>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d>
                                    <m:dPr>
                                      <m:ctrlPr>
                                        <a:rPr lang="en-US" altLang="ja-JP" sz="1800" i="1">
                                          <a:latin typeface="Cambria Math" panose="02040503050406030204" pitchFamily="18" charset="0"/>
                                        </a:rPr>
                                      </m:ctrlPr>
                                    </m:dPr>
                                    <m:e>
                                      <m:r>
                                        <a:rPr lang="en-US" altLang="ja-JP" sz="1800" i="1">
                                          <a:latin typeface="Cambria Math" panose="02040503050406030204" pitchFamily="18" charset="0"/>
                                        </a:rPr>
                                        <m:t>𝜃</m:t>
                                      </m:r>
                                      <m:r>
                                        <a:rPr lang="en-US" altLang="ja-JP" sz="1800" i="1">
                                          <a:latin typeface="Cambria Math" panose="02040503050406030204" pitchFamily="18" charset="0"/>
                                        </a:rPr>
                                        <m:t>+</m:t>
                                      </m:r>
                                      <m:r>
                                        <a:rPr lang="en-US" altLang="ja-JP" sz="1800" i="1">
                                          <a:latin typeface="Cambria Math" panose="02040503050406030204" pitchFamily="18" charset="0"/>
                                        </a:rPr>
                                        <m:t>𝜙</m:t>
                                      </m:r>
                                    </m:e>
                                  </m:d>
                                </m:e>
                              </m:func>
                            </m:e>
                          </m:mr>
                          <m:mr>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d>
                                    <m:dPr>
                                      <m:ctrlPr>
                                        <a:rPr lang="en-US" altLang="ja-JP" sz="1800" i="1">
                                          <a:latin typeface="Cambria Math" panose="02040503050406030204" pitchFamily="18" charset="0"/>
                                        </a:rPr>
                                      </m:ctrlPr>
                                    </m:dPr>
                                    <m:e>
                                      <m:r>
                                        <a:rPr lang="en-US" altLang="ja-JP" sz="1800" i="1">
                                          <a:latin typeface="Cambria Math" panose="02040503050406030204" pitchFamily="18" charset="0"/>
                                        </a:rPr>
                                        <m:t>𝜃</m:t>
                                      </m:r>
                                      <m:r>
                                        <a:rPr lang="en-US" altLang="ja-JP" sz="1800" i="1">
                                          <a:latin typeface="Cambria Math" panose="02040503050406030204" pitchFamily="18" charset="0"/>
                                        </a:rPr>
                                        <m:t>+</m:t>
                                      </m:r>
                                      <m:r>
                                        <a:rPr lang="en-US" altLang="ja-JP" sz="1800" i="1">
                                          <a:latin typeface="Cambria Math" panose="02040503050406030204" pitchFamily="18" charset="0"/>
                                        </a:rPr>
                                        <m:t>𝜙</m:t>
                                      </m:r>
                                    </m:e>
                                  </m:d>
                                </m:e>
                              </m:func>
                            </m:e>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d>
                                    <m:dPr>
                                      <m:ctrlPr>
                                        <a:rPr lang="en-US" altLang="ja-JP" sz="1800" i="1">
                                          <a:latin typeface="Cambria Math" panose="02040503050406030204" pitchFamily="18" charset="0"/>
                                        </a:rPr>
                                      </m:ctrlPr>
                                    </m:dPr>
                                    <m:e>
                                      <m:r>
                                        <a:rPr lang="en-US" altLang="ja-JP" sz="1800" i="1">
                                          <a:latin typeface="Cambria Math" panose="02040503050406030204" pitchFamily="18" charset="0"/>
                                        </a:rPr>
                                        <m:t>𝜃</m:t>
                                      </m:r>
                                      <m:r>
                                        <a:rPr lang="en-US" altLang="ja-JP" sz="1800" i="1">
                                          <a:latin typeface="Cambria Math" panose="02040503050406030204" pitchFamily="18" charset="0"/>
                                        </a:rPr>
                                        <m:t>+</m:t>
                                      </m:r>
                                      <m:r>
                                        <a:rPr lang="en-US" altLang="ja-JP" sz="1800" i="1">
                                          <a:latin typeface="Cambria Math" panose="02040503050406030204" pitchFamily="18" charset="0"/>
                                        </a:rPr>
                                        <m:t>𝜙</m:t>
                                      </m:r>
                                    </m:e>
                                  </m:d>
                                </m:e>
                              </m:func>
                            </m:e>
                          </m:mr>
                        </m:m>
                      </m:e>
                    </m:d>
                    <m:r>
                      <a:rPr lang="en-US" altLang="ja-JP" sz="1800" b="0" i="1" smtClean="0">
                        <a:latin typeface="Cambria Math" panose="02040503050406030204" pitchFamily="18" charset="0"/>
                      </a:rPr>
                      <m:t>=</m:t>
                    </m:r>
                    <m:d>
                      <m:dPr>
                        <m:ctrlPr>
                          <a:rPr lang="en-US" altLang="ja-JP" sz="1800" i="1">
                            <a:latin typeface="Cambria Math" panose="02040503050406030204" pitchFamily="18" charset="0"/>
                          </a:rPr>
                        </m:ctrlPr>
                      </m:dPr>
                      <m:e>
                        <m:m>
                          <m:mPr>
                            <m:mcs>
                              <m:mc>
                                <m:mcPr>
                                  <m:count m:val="2"/>
                                  <m:mcJc m:val="center"/>
                                </m:mcPr>
                              </m:mc>
                            </m:mcs>
                            <m:ctrlPr>
                              <a:rPr lang="en-US" altLang="ja-JP" sz="1800" i="1">
                                <a:latin typeface="Cambria Math" panose="02040503050406030204" pitchFamily="18" charset="0"/>
                              </a:rPr>
                            </m:ctrlPr>
                          </m:mPr>
                          <m:mr>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r>
                                    <a:rPr lang="en-US" altLang="ja-JP" sz="1800" i="1">
                                      <a:latin typeface="Cambria Math" panose="02040503050406030204" pitchFamily="18" charset="0"/>
                                    </a:rPr>
                                    <m:t>𝜃</m:t>
                                  </m:r>
                                </m:e>
                              </m:func>
                            </m:e>
                            <m:e>
                              <m:r>
                                <a:rPr lang="en-US" altLang="ja-JP" sz="1800" i="1">
                                  <a:latin typeface="Cambria Math" panose="02040503050406030204" pitchFamily="18" charset="0"/>
                                </a:rPr>
                                <m:t>−</m:t>
                              </m:r>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r>
                                    <a:rPr lang="en-US" altLang="ja-JP" sz="1800" i="1">
                                      <a:latin typeface="Cambria Math" panose="02040503050406030204" pitchFamily="18" charset="0"/>
                                    </a:rPr>
                                    <m:t>𝜃</m:t>
                                  </m:r>
                                </m:e>
                              </m:func>
                            </m:e>
                          </m:mr>
                          <m:mr>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r>
                                    <a:rPr lang="en-US" altLang="ja-JP" sz="1800" i="1">
                                      <a:latin typeface="Cambria Math" panose="02040503050406030204" pitchFamily="18" charset="0"/>
                                    </a:rPr>
                                    <m:t>𝜃</m:t>
                                  </m:r>
                                </m:e>
                              </m:func>
                            </m:e>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r>
                                    <a:rPr lang="en-US" altLang="ja-JP" sz="1800" i="1">
                                      <a:latin typeface="Cambria Math" panose="02040503050406030204" pitchFamily="18" charset="0"/>
                                    </a:rPr>
                                    <m:t>𝜃</m:t>
                                  </m:r>
                                </m:e>
                              </m:func>
                            </m:e>
                          </m:mr>
                        </m:m>
                      </m:e>
                    </m:d>
                    <m:d>
                      <m:dPr>
                        <m:ctrlPr>
                          <a:rPr lang="en-US" altLang="ja-JP" sz="1800" b="0" i="1" smtClean="0">
                            <a:latin typeface="Cambria Math" panose="02040503050406030204" pitchFamily="18" charset="0"/>
                          </a:rPr>
                        </m:ctrlPr>
                      </m:dPr>
                      <m:e>
                        <m:m>
                          <m:mPr>
                            <m:mcs>
                              <m:mc>
                                <m:mcPr>
                                  <m:count m:val="2"/>
                                  <m:mcJc m:val="center"/>
                                </m:mcPr>
                              </m:mc>
                            </m:mcs>
                            <m:ctrlPr>
                              <a:rPr lang="en-US" altLang="ja-JP" sz="1800" i="1">
                                <a:latin typeface="Cambria Math" panose="02040503050406030204" pitchFamily="18" charset="0"/>
                              </a:rPr>
                            </m:ctrlPr>
                          </m:mPr>
                          <m:mr>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r>
                                    <a:rPr lang="en-US" altLang="ja-JP" sz="1800" i="1">
                                      <a:latin typeface="Cambria Math" panose="02040503050406030204" pitchFamily="18" charset="0"/>
                                    </a:rPr>
                                    <m:t>𝜙</m:t>
                                  </m:r>
                                </m:e>
                              </m:func>
                            </m:e>
                            <m:e>
                              <m:r>
                                <a:rPr lang="en-US" altLang="ja-JP" sz="1800" i="1">
                                  <a:latin typeface="Cambria Math" panose="02040503050406030204" pitchFamily="18" charset="0"/>
                                </a:rPr>
                                <m:t>−</m:t>
                              </m:r>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r>
                                    <a:rPr lang="en-US" altLang="ja-JP" sz="1800" i="1">
                                      <a:latin typeface="Cambria Math" panose="02040503050406030204" pitchFamily="18" charset="0"/>
                                    </a:rPr>
                                    <m:t>𝜙</m:t>
                                  </m:r>
                                </m:e>
                              </m:func>
                            </m:e>
                          </m:mr>
                          <m:mr>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r>
                                    <a:rPr lang="en-US" altLang="ja-JP" sz="1800" i="1">
                                      <a:latin typeface="Cambria Math" panose="02040503050406030204" pitchFamily="18" charset="0"/>
                                    </a:rPr>
                                    <m:t>𝜙</m:t>
                                  </m:r>
                                </m:e>
                              </m:func>
                            </m:e>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r>
                                    <a:rPr lang="en-US" altLang="ja-JP" sz="1800" i="1">
                                      <a:latin typeface="Cambria Math" panose="02040503050406030204" pitchFamily="18" charset="0"/>
                                    </a:rPr>
                                    <m:t>𝜙</m:t>
                                  </m:r>
                                </m:e>
                              </m:func>
                            </m:e>
                          </m:mr>
                        </m:m>
                      </m:e>
                    </m:d>
                  </m:oMath>
                </a14:m>
                <a:r>
                  <a:rPr kumimoji="1" lang="en-US" altLang="ja-JP" sz="1800" dirty="0"/>
                  <a:t> </a:t>
                </a:r>
              </a:p>
              <a:p>
                <a:pPr marL="0" indent="0">
                  <a:lnSpc>
                    <a:spcPct val="100000"/>
                  </a:lnSpc>
                  <a:spcBef>
                    <a:spcPts val="1200"/>
                  </a:spcBef>
                  <a:buNone/>
                </a:pPr>
                <a:r>
                  <a:rPr lang="ja-JP" altLang="en-US" sz="2000" dirty="0"/>
                  <a:t>この右辺を整理すると</a:t>
                </a:r>
                <a:endParaRPr lang="en-US" altLang="ja-JP" sz="2000" dirty="0"/>
              </a:p>
              <a:p>
                <a:pPr marL="0" indent="0">
                  <a:lnSpc>
                    <a:spcPct val="100000"/>
                  </a:lnSpc>
                  <a:spcBef>
                    <a:spcPts val="1200"/>
                  </a:spcBef>
                  <a:buNone/>
                </a:pPr>
                <a14:m>
                  <m:oMath xmlns:m="http://schemas.openxmlformats.org/officeDocument/2006/math">
                    <m:d>
                      <m:dPr>
                        <m:ctrlPr>
                          <a:rPr lang="en-US" altLang="ja-JP" sz="1800" i="1">
                            <a:latin typeface="Cambria Math" panose="02040503050406030204" pitchFamily="18" charset="0"/>
                          </a:rPr>
                        </m:ctrlPr>
                      </m:dPr>
                      <m:e>
                        <m:m>
                          <m:mPr>
                            <m:mcs>
                              <m:mc>
                                <m:mcPr>
                                  <m:count m:val="2"/>
                                  <m:mcJc m:val="center"/>
                                </m:mcPr>
                              </m:mc>
                            </m:mcs>
                            <m:ctrlPr>
                              <a:rPr lang="en-US" altLang="ja-JP" sz="1800" i="1">
                                <a:latin typeface="Cambria Math" panose="02040503050406030204" pitchFamily="18" charset="0"/>
                              </a:rPr>
                            </m:ctrlPr>
                          </m:mPr>
                          <m:mr>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d>
                                    <m:dPr>
                                      <m:ctrlPr>
                                        <a:rPr lang="en-US" altLang="ja-JP" sz="1800" i="1">
                                          <a:latin typeface="Cambria Math" panose="02040503050406030204" pitchFamily="18" charset="0"/>
                                        </a:rPr>
                                      </m:ctrlPr>
                                    </m:dPr>
                                    <m:e>
                                      <m:r>
                                        <a:rPr lang="en-US" altLang="ja-JP" sz="1800" i="1">
                                          <a:latin typeface="Cambria Math" panose="02040503050406030204" pitchFamily="18" charset="0"/>
                                        </a:rPr>
                                        <m:t>𝜃</m:t>
                                      </m:r>
                                      <m:r>
                                        <a:rPr lang="en-US" altLang="ja-JP" sz="1800" i="1">
                                          <a:latin typeface="Cambria Math" panose="02040503050406030204" pitchFamily="18" charset="0"/>
                                        </a:rPr>
                                        <m:t>+</m:t>
                                      </m:r>
                                      <m:r>
                                        <a:rPr lang="en-US" altLang="ja-JP" sz="1800" i="1">
                                          <a:latin typeface="Cambria Math" panose="02040503050406030204" pitchFamily="18" charset="0"/>
                                        </a:rPr>
                                        <m:t>𝜙</m:t>
                                      </m:r>
                                    </m:e>
                                  </m:d>
                                </m:e>
                              </m:func>
                            </m:e>
                            <m:e>
                              <m:r>
                                <a:rPr lang="en-US" altLang="ja-JP" sz="1800" i="1">
                                  <a:latin typeface="Cambria Math" panose="02040503050406030204" pitchFamily="18" charset="0"/>
                                </a:rPr>
                                <m:t>−</m:t>
                              </m:r>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d>
                                    <m:dPr>
                                      <m:ctrlPr>
                                        <a:rPr lang="en-US" altLang="ja-JP" sz="1800" i="1">
                                          <a:latin typeface="Cambria Math" panose="02040503050406030204" pitchFamily="18" charset="0"/>
                                        </a:rPr>
                                      </m:ctrlPr>
                                    </m:dPr>
                                    <m:e>
                                      <m:r>
                                        <a:rPr lang="en-US" altLang="ja-JP" sz="1800" i="1">
                                          <a:latin typeface="Cambria Math" panose="02040503050406030204" pitchFamily="18" charset="0"/>
                                        </a:rPr>
                                        <m:t>𝜃</m:t>
                                      </m:r>
                                      <m:r>
                                        <a:rPr lang="en-US" altLang="ja-JP" sz="1800" i="1">
                                          <a:latin typeface="Cambria Math" panose="02040503050406030204" pitchFamily="18" charset="0"/>
                                        </a:rPr>
                                        <m:t>+</m:t>
                                      </m:r>
                                      <m:r>
                                        <a:rPr lang="en-US" altLang="ja-JP" sz="1800" i="1">
                                          <a:latin typeface="Cambria Math" panose="02040503050406030204" pitchFamily="18" charset="0"/>
                                        </a:rPr>
                                        <m:t>𝜙</m:t>
                                      </m:r>
                                    </m:e>
                                  </m:d>
                                </m:e>
                              </m:func>
                            </m:e>
                          </m:mr>
                          <m:mr>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d>
                                    <m:dPr>
                                      <m:ctrlPr>
                                        <a:rPr lang="en-US" altLang="ja-JP" sz="1800" i="1">
                                          <a:latin typeface="Cambria Math" panose="02040503050406030204" pitchFamily="18" charset="0"/>
                                        </a:rPr>
                                      </m:ctrlPr>
                                    </m:dPr>
                                    <m:e>
                                      <m:r>
                                        <a:rPr lang="en-US" altLang="ja-JP" sz="1800" i="1">
                                          <a:latin typeface="Cambria Math" panose="02040503050406030204" pitchFamily="18" charset="0"/>
                                        </a:rPr>
                                        <m:t>𝜃</m:t>
                                      </m:r>
                                      <m:r>
                                        <a:rPr lang="en-US" altLang="ja-JP" sz="1800" i="1">
                                          <a:latin typeface="Cambria Math" panose="02040503050406030204" pitchFamily="18" charset="0"/>
                                        </a:rPr>
                                        <m:t>+</m:t>
                                      </m:r>
                                      <m:r>
                                        <a:rPr lang="en-US" altLang="ja-JP" sz="1800" i="1">
                                          <a:latin typeface="Cambria Math" panose="02040503050406030204" pitchFamily="18" charset="0"/>
                                        </a:rPr>
                                        <m:t>𝜙</m:t>
                                      </m:r>
                                    </m:e>
                                  </m:d>
                                </m:e>
                              </m:func>
                            </m:e>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d>
                                    <m:dPr>
                                      <m:ctrlPr>
                                        <a:rPr lang="en-US" altLang="ja-JP" sz="1800" i="1">
                                          <a:latin typeface="Cambria Math" panose="02040503050406030204" pitchFamily="18" charset="0"/>
                                        </a:rPr>
                                      </m:ctrlPr>
                                    </m:dPr>
                                    <m:e>
                                      <m:r>
                                        <a:rPr lang="en-US" altLang="ja-JP" sz="1800" i="1">
                                          <a:latin typeface="Cambria Math" panose="02040503050406030204" pitchFamily="18" charset="0"/>
                                        </a:rPr>
                                        <m:t>𝜃</m:t>
                                      </m:r>
                                      <m:r>
                                        <a:rPr lang="en-US" altLang="ja-JP" sz="1800" i="1">
                                          <a:latin typeface="Cambria Math" panose="02040503050406030204" pitchFamily="18" charset="0"/>
                                        </a:rPr>
                                        <m:t>+</m:t>
                                      </m:r>
                                      <m:r>
                                        <a:rPr lang="en-US" altLang="ja-JP" sz="1800" i="1">
                                          <a:latin typeface="Cambria Math" panose="02040503050406030204" pitchFamily="18" charset="0"/>
                                        </a:rPr>
                                        <m:t>𝜙</m:t>
                                      </m:r>
                                    </m:e>
                                  </m:d>
                                </m:e>
                              </m:func>
                            </m:e>
                          </m:mr>
                        </m:m>
                      </m:e>
                    </m:d>
                    <m:r>
                      <a:rPr lang="en-US" altLang="ja-JP" sz="1800" i="1">
                        <a:latin typeface="Cambria Math" panose="02040503050406030204" pitchFamily="18" charset="0"/>
                      </a:rPr>
                      <m:t>=</m:t>
                    </m:r>
                    <m:d>
                      <m:dPr>
                        <m:ctrlPr>
                          <a:rPr lang="en-US" altLang="ja-JP" sz="1800" i="1">
                            <a:latin typeface="Cambria Math" panose="02040503050406030204" pitchFamily="18" charset="0"/>
                          </a:rPr>
                        </m:ctrlPr>
                      </m:dPr>
                      <m:e>
                        <m:m>
                          <m:mPr>
                            <m:mcs>
                              <m:mc>
                                <m:mcPr>
                                  <m:count m:val="2"/>
                                  <m:mcJc m:val="center"/>
                                </m:mcPr>
                              </m:mc>
                            </m:mcs>
                            <m:ctrlPr>
                              <a:rPr lang="en-US" altLang="ja-JP" sz="1800" i="1">
                                <a:latin typeface="Cambria Math" panose="02040503050406030204" pitchFamily="18" charset="0"/>
                              </a:rPr>
                            </m:ctrlPr>
                          </m:mPr>
                          <m:mr>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r>
                                    <a:rPr lang="en-US" altLang="ja-JP" sz="1800" i="1">
                                      <a:latin typeface="Cambria Math" panose="02040503050406030204" pitchFamily="18" charset="0"/>
                                    </a:rPr>
                                    <m:t>𝜃</m:t>
                                  </m:r>
                                </m:e>
                              </m:func>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r>
                                    <a:rPr lang="en-US" altLang="ja-JP" sz="1800" i="1">
                                      <a:latin typeface="Cambria Math" panose="02040503050406030204" pitchFamily="18" charset="0"/>
                                    </a:rPr>
                                    <m:t>𝜙</m:t>
                                  </m:r>
                                </m:e>
                              </m:func>
                              <m:r>
                                <a:rPr lang="en-US" altLang="ja-JP" sz="1800" i="1">
                                  <a:latin typeface="Cambria Math" panose="02040503050406030204" pitchFamily="18" charset="0"/>
                                </a:rPr>
                                <m:t>−</m:t>
                              </m:r>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r>
                                    <a:rPr lang="en-US" altLang="ja-JP" sz="1800" i="1">
                                      <a:latin typeface="Cambria Math" panose="02040503050406030204" pitchFamily="18" charset="0"/>
                                    </a:rPr>
                                    <m:t>𝜃</m:t>
                                  </m:r>
                                </m:e>
                              </m:func>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r>
                                    <a:rPr lang="en-US" altLang="ja-JP" sz="1800" i="1">
                                      <a:latin typeface="Cambria Math" panose="02040503050406030204" pitchFamily="18" charset="0"/>
                                    </a:rPr>
                                    <m:t>𝜙</m:t>
                                  </m:r>
                                </m:e>
                              </m:func>
                            </m:e>
                            <m:e>
                              <m:r>
                                <a:rPr lang="en-US" altLang="ja-JP" sz="1800" i="1">
                                  <a:latin typeface="Cambria Math" panose="02040503050406030204" pitchFamily="18" charset="0"/>
                                </a:rPr>
                                <m:t>−</m:t>
                              </m:r>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r>
                                    <a:rPr lang="en-US" altLang="ja-JP" sz="1800" i="1">
                                      <a:latin typeface="Cambria Math" panose="02040503050406030204" pitchFamily="18" charset="0"/>
                                    </a:rPr>
                                    <m:t>𝜃</m:t>
                                  </m:r>
                                </m:e>
                              </m:func>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r>
                                    <a:rPr lang="en-US" altLang="ja-JP" sz="1800" i="1">
                                      <a:latin typeface="Cambria Math" panose="02040503050406030204" pitchFamily="18" charset="0"/>
                                    </a:rPr>
                                    <m:t>𝜙</m:t>
                                  </m:r>
                                </m:e>
                              </m:func>
                              <m:r>
                                <a:rPr lang="en-US" altLang="ja-JP" sz="1800" b="0" i="1" smtClean="0">
                                  <a:latin typeface="Cambria Math" panose="02040503050406030204" pitchFamily="18" charset="0"/>
                                </a:rPr>
                                <m:t>−</m:t>
                              </m:r>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r>
                                    <a:rPr lang="en-US" altLang="ja-JP" sz="1800" i="1">
                                      <a:latin typeface="Cambria Math" panose="02040503050406030204" pitchFamily="18" charset="0"/>
                                    </a:rPr>
                                    <m:t>𝜃</m:t>
                                  </m:r>
                                </m:e>
                              </m:func>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r>
                                    <a:rPr lang="en-US" altLang="ja-JP" sz="1800" i="1">
                                      <a:latin typeface="Cambria Math" panose="02040503050406030204" pitchFamily="18" charset="0"/>
                                    </a:rPr>
                                    <m:t>𝜙</m:t>
                                  </m:r>
                                </m:e>
                              </m:func>
                            </m:e>
                          </m:mr>
                          <m:mr>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r>
                                    <a:rPr lang="en-US" altLang="ja-JP" sz="1800" i="1">
                                      <a:latin typeface="Cambria Math" panose="02040503050406030204" pitchFamily="18" charset="0"/>
                                    </a:rPr>
                                    <m:t>𝜃</m:t>
                                  </m:r>
                                </m:e>
                              </m:func>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r>
                                    <a:rPr lang="en-US" altLang="ja-JP" sz="1800" i="1">
                                      <a:latin typeface="Cambria Math" panose="02040503050406030204" pitchFamily="18" charset="0"/>
                                    </a:rPr>
                                    <m:t>𝜙</m:t>
                                  </m:r>
                                </m:e>
                              </m:func>
                              <m:r>
                                <a:rPr lang="en-US" altLang="ja-JP" sz="1800" b="0" i="1" smtClean="0">
                                  <a:latin typeface="Cambria Math" panose="02040503050406030204" pitchFamily="18" charset="0"/>
                                </a:rPr>
                                <m:t>+</m:t>
                              </m:r>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r>
                                    <a:rPr lang="en-US" altLang="ja-JP" sz="1800" i="1">
                                      <a:latin typeface="Cambria Math" panose="02040503050406030204" pitchFamily="18" charset="0"/>
                                    </a:rPr>
                                    <m:t>𝜃</m:t>
                                  </m:r>
                                </m:e>
                              </m:func>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r>
                                    <a:rPr lang="en-US" altLang="ja-JP" sz="1800" i="1">
                                      <a:latin typeface="Cambria Math" panose="02040503050406030204" pitchFamily="18" charset="0"/>
                                    </a:rPr>
                                    <m:t>𝜙</m:t>
                                  </m:r>
                                </m:e>
                              </m:func>
                            </m:e>
                            <m:e>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r>
                                    <a:rPr lang="en-US" altLang="ja-JP" sz="1800" i="1">
                                      <a:latin typeface="Cambria Math" panose="02040503050406030204" pitchFamily="18" charset="0"/>
                                    </a:rPr>
                                    <m:t>𝜃</m:t>
                                  </m:r>
                                </m:e>
                              </m:func>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cos</m:t>
                                  </m:r>
                                </m:fName>
                                <m:e>
                                  <m:r>
                                    <a:rPr lang="en-US" altLang="ja-JP" sz="1800" i="1">
                                      <a:latin typeface="Cambria Math" panose="02040503050406030204" pitchFamily="18" charset="0"/>
                                    </a:rPr>
                                    <m:t>𝜙</m:t>
                                  </m:r>
                                </m:e>
                              </m:func>
                              <m:r>
                                <a:rPr lang="en-US" altLang="ja-JP" sz="1800" i="1">
                                  <a:latin typeface="Cambria Math" panose="02040503050406030204" pitchFamily="18" charset="0"/>
                                </a:rPr>
                                <m:t>−</m:t>
                              </m:r>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r>
                                    <a:rPr lang="en-US" altLang="ja-JP" sz="1800" i="1">
                                      <a:latin typeface="Cambria Math" panose="02040503050406030204" pitchFamily="18" charset="0"/>
                                    </a:rPr>
                                    <m:t>𝜃</m:t>
                                  </m:r>
                                </m:e>
                              </m:func>
                              <m:func>
                                <m:funcPr>
                                  <m:ctrlPr>
                                    <a:rPr lang="en-US" altLang="ja-JP" sz="1800" i="1">
                                      <a:latin typeface="Cambria Math" panose="02040503050406030204" pitchFamily="18" charset="0"/>
                                    </a:rPr>
                                  </m:ctrlPr>
                                </m:funcPr>
                                <m:fName>
                                  <m:r>
                                    <m:rPr>
                                      <m:sty m:val="p"/>
                                    </m:rPr>
                                    <a:rPr lang="en-US" altLang="ja-JP" sz="1800">
                                      <a:latin typeface="Cambria Math" panose="02040503050406030204" pitchFamily="18" charset="0"/>
                                    </a:rPr>
                                    <m:t>sin</m:t>
                                  </m:r>
                                </m:fName>
                                <m:e>
                                  <m:r>
                                    <a:rPr lang="en-US" altLang="ja-JP" sz="1800" i="1">
                                      <a:latin typeface="Cambria Math" panose="02040503050406030204" pitchFamily="18" charset="0"/>
                                    </a:rPr>
                                    <m:t>𝜙</m:t>
                                  </m:r>
                                </m:e>
                              </m:func>
                            </m:e>
                          </m:mr>
                        </m:m>
                      </m:e>
                    </m:d>
                  </m:oMath>
                </a14:m>
                <a:r>
                  <a:rPr kumimoji="1" lang="ja-JP" altLang="en-US" sz="2000" dirty="0"/>
                  <a:t> </a:t>
                </a:r>
                <a:endParaRPr kumimoji="1" lang="en-US" altLang="ja-JP" sz="2000" dirty="0"/>
              </a:p>
              <a:p>
                <a:pPr marL="0" indent="0">
                  <a:lnSpc>
                    <a:spcPct val="100000"/>
                  </a:lnSpc>
                  <a:spcBef>
                    <a:spcPts val="1200"/>
                  </a:spcBef>
                  <a:buNone/>
                </a:pPr>
                <a:r>
                  <a:rPr kumimoji="1" lang="ja-JP" altLang="en-US" sz="2000" dirty="0"/>
                  <a:t>となり</a:t>
                </a:r>
                <a:endParaRPr lang="en-US" altLang="ja-JP" sz="2000" dirty="0"/>
              </a:p>
              <a:p>
                <a:pPr marL="0" indent="0">
                  <a:lnSpc>
                    <a:spcPct val="100000"/>
                  </a:lnSpc>
                  <a:spcBef>
                    <a:spcPts val="1200"/>
                  </a:spcBef>
                  <a:buNone/>
                </a:pPr>
                <a14:m>
                  <m:oMath xmlns:m="http://schemas.openxmlformats.org/officeDocument/2006/math">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𝜃</m:t>
                            </m:r>
                            <m:r>
                              <a:rPr lang="en-US" altLang="ja-JP" sz="2000" i="1">
                                <a:latin typeface="Cambria Math" panose="02040503050406030204" pitchFamily="18" charset="0"/>
                              </a:rPr>
                              <m:t>+</m:t>
                            </m:r>
                            <m:r>
                              <a:rPr lang="en-US" altLang="ja-JP" sz="2000" i="1">
                                <a:latin typeface="Cambria Math" panose="02040503050406030204" pitchFamily="18" charset="0"/>
                              </a:rPr>
                              <m:t>𝜙</m:t>
                            </m:r>
                          </m:e>
                        </m:d>
                      </m:e>
                    </m:func>
                    <m:r>
                      <a:rPr lang="en-US" altLang="ja-JP" sz="2000" b="0" i="1" smtClean="0">
                        <a:latin typeface="Cambria Math" panose="02040503050406030204" pitchFamily="18" charset="0"/>
                      </a:rPr>
                      <m:t>=</m:t>
                    </m:r>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𝜃</m:t>
                        </m:r>
                      </m:e>
                    </m:func>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𝜙</m:t>
                        </m:r>
                      </m:e>
                    </m:func>
                    <m:r>
                      <a:rPr lang="en-US" altLang="ja-JP" sz="2000" i="1">
                        <a:latin typeface="Cambria Math" panose="02040503050406030204" pitchFamily="18" charset="0"/>
                      </a:rPr>
                      <m:t>−</m:t>
                    </m:r>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𝜃</m:t>
                        </m:r>
                      </m:e>
                    </m:func>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𝜙</m:t>
                        </m:r>
                      </m:e>
                    </m:func>
                  </m:oMath>
                </a14:m>
                <a:r>
                  <a:rPr kumimoji="1" lang="ja-JP" altLang="en-US" sz="2000" dirty="0"/>
                  <a:t> </a:t>
                </a:r>
                <a:endParaRPr kumimoji="1" lang="en-US" altLang="ja-JP" sz="2000" dirty="0"/>
              </a:p>
              <a:p>
                <a:pPr marL="0" indent="0">
                  <a:lnSpc>
                    <a:spcPct val="100000"/>
                  </a:lnSpc>
                  <a:spcBef>
                    <a:spcPts val="1200"/>
                  </a:spcBef>
                  <a:buNone/>
                </a:pPr>
                <a14:m>
                  <m:oMath xmlns:m="http://schemas.openxmlformats.org/officeDocument/2006/math">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𝜃</m:t>
                            </m:r>
                            <m:r>
                              <a:rPr lang="en-US" altLang="ja-JP" sz="2000" i="1">
                                <a:latin typeface="Cambria Math" panose="02040503050406030204" pitchFamily="18" charset="0"/>
                              </a:rPr>
                              <m:t>+</m:t>
                            </m:r>
                            <m:r>
                              <a:rPr lang="en-US" altLang="ja-JP" sz="2000" i="1">
                                <a:latin typeface="Cambria Math" panose="02040503050406030204" pitchFamily="18" charset="0"/>
                              </a:rPr>
                              <m:t>𝜙</m:t>
                            </m:r>
                          </m:e>
                        </m:d>
                      </m:e>
                    </m:func>
                    <m:r>
                      <a:rPr lang="en-US" altLang="ja-JP" sz="2000" b="0" i="1" smtClean="0">
                        <a:latin typeface="Cambria Math" panose="02040503050406030204" pitchFamily="18" charset="0"/>
                      </a:rPr>
                      <m:t>=</m:t>
                    </m:r>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𝜃</m:t>
                        </m:r>
                      </m:e>
                    </m:func>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𝜙</m:t>
                        </m:r>
                      </m:e>
                    </m:func>
                    <m:r>
                      <a:rPr lang="en-US" altLang="ja-JP" sz="2000" i="1">
                        <a:latin typeface="Cambria Math" panose="02040503050406030204" pitchFamily="18" charset="0"/>
                      </a:rPr>
                      <m:t>+</m:t>
                    </m:r>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𝜃</m:t>
                        </m:r>
                      </m:e>
                    </m:func>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𝜙</m:t>
                        </m:r>
                      </m:e>
                    </m:func>
                  </m:oMath>
                </a14:m>
                <a:r>
                  <a:rPr kumimoji="1" lang="ja-JP" altLang="en-US" sz="2000" dirty="0"/>
                  <a:t> </a:t>
                </a:r>
                <a:endParaRPr kumimoji="1" lang="en-US" altLang="ja-JP" sz="2000" dirty="0"/>
              </a:p>
              <a:p>
                <a:pPr marL="0" indent="0">
                  <a:lnSpc>
                    <a:spcPct val="100000"/>
                  </a:lnSpc>
                  <a:spcBef>
                    <a:spcPts val="1200"/>
                  </a:spcBef>
                  <a:buNone/>
                </a:pPr>
                <a:r>
                  <a:rPr lang="ja-JP" altLang="en-US" sz="2000" dirty="0"/>
                  <a:t>が現れる（もう覚えなくていい）</a:t>
                </a:r>
                <a:endParaRPr kumimoji="1" lang="ja-JP" altLang="en-US"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262079"/>
                <a:ext cx="9760858" cy="4833921"/>
              </a:xfrm>
              <a:blipFill>
                <a:blip r:embed="rId2"/>
                <a:stretch>
                  <a:fillRect l="-625" b="-88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06041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78612190-071B-4E6B-90BE-FF094412B403}"/>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rot="1979723">
            <a:off x="6351329" y="1939561"/>
            <a:ext cx="2322936" cy="1541335"/>
          </a:xfrm>
          <a:prstGeom prst="rect">
            <a:avLst/>
          </a:prstGeom>
          <a:scene3d>
            <a:camera prst="orthographicFront">
              <a:rot lat="1080000" lon="17760000" rev="0"/>
            </a:camera>
            <a:lightRig rig="threePt" dir="t"/>
          </a:scene3d>
        </p:spPr>
      </p:pic>
      <p:pic>
        <p:nvPicPr>
          <p:cNvPr id="45" name="図 44">
            <a:extLst>
              <a:ext uri="{FF2B5EF4-FFF2-40B4-BE49-F238E27FC236}">
                <a16:creationId xmlns:a16="http://schemas.microsoft.com/office/drawing/2014/main" id="{3F81CD4A-0964-4280-ABDC-5424F3ABF267}"/>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rot="19800000">
            <a:off x="3735525" y="1936059"/>
            <a:ext cx="1191765" cy="1192826"/>
          </a:xfrm>
          <a:prstGeom prst="rect">
            <a:avLst/>
          </a:prstGeom>
        </p:spPr>
      </p:pic>
      <p:pic>
        <p:nvPicPr>
          <p:cNvPr id="41" name="図 40">
            <a:extLst>
              <a:ext uri="{FF2B5EF4-FFF2-40B4-BE49-F238E27FC236}">
                <a16:creationId xmlns:a16="http://schemas.microsoft.com/office/drawing/2014/main" id="{0FF287DE-07C0-4DC0-B67E-024A8C6466CD}"/>
              </a:ext>
            </a:extLst>
          </p:cNvPr>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872778" y="1519014"/>
            <a:ext cx="638173" cy="1808386"/>
          </a:xfrm>
          <a:prstGeom prst="rect">
            <a:avLst/>
          </a:prstGeom>
        </p:spPr>
      </p:pic>
      <p:sp>
        <p:nvSpPr>
          <p:cNvPr id="2" name="タイトル 1"/>
          <p:cNvSpPr>
            <a:spLocks noGrp="1"/>
          </p:cNvSpPr>
          <p:nvPr>
            <p:ph type="title"/>
          </p:nvPr>
        </p:nvSpPr>
        <p:spPr>
          <a:xfrm>
            <a:off x="457199" y="283483"/>
            <a:ext cx="11473211" cy="733270"/>
          </a:xfrm>
        </p:spPr>
        <p:txBody>
          <a:bodyPr/>
          <a:lstStyle/>
          <a:p>
            <a:pPr algn="ctr"/>
            <a:r>
              <a:rPr kumimoji="1" lang="ja-JP" altLang="en-US" dirty="0"/>
              <a:t>画像の線形変換 </a:t>
            </a:r>
            <a:r>
              <a:rPr kumimoji="1" lang="en-US" altLang="ja-JP"/>
              <a:t>: </a:t>
            </a:r>
            <a:r>
              <a:rPr kumimoji="1" lang="ja-JP" altLang="en-US"/>
              <a:t>まとめ</a:t>
            </a:r>
            <a:endParaRPr kumimoji="1" lang="ja-JP" altLang="en-US" dirty="0"/>
          </a:p>
        </p:txBody>
      </p:sp>
      <p:sp>
        <p:nvSpPr>
          <p:cNvPr id="3" name="コンテンツ プレースホルダー 2"/>
          <p:cNvSpPr>
            <a:spLocks noGrp="1"/>
          </p:cNvSpPr>
          <p:nvPr>
            <p:ph idx="1"/>
          </p:nvPr>
        </p:nvSpPr>
        <p:spPr>
          <a:xfrm>
            <a:off x="776347" y="4917230"/>
            <a:ext cx="10834915" cy="1802885"/>
          </a:xfrm>
        </p:spPr>
        <p:txBody>
          <a:bodyPr>
            <a:normAutofit/>
          </a:bodyPr>
          <a:lstStyle/>
          <a:p>
            <a:r>
              <a:rPr lang="ja-JP" altLang="en-US" sz="2400" dirty="0"/>
              <a:t>行列を２次元空間の任意の点にかけることで空間を変形できる</a:t>
            </a:r>
            <a:endParaRPr lang="en-US" altLang="ja-JP" sz="2400" dirty="0"/>
          </a:p>
          <a:p>
            <a:pPr marL="0" indent="0">
              <a:buNone/>
            </a:pPr>
            <a:r>
              <a:rPr lang="ja-JP" altLang="en-US" sz="2400" dirty="0"/>
              <a:t>　</a:t>
            </a:r>
            <a:r>
              <a:rPr lang="en-US" altLang="ja-JP" sz="2400" dirty="0">
                <a:sym typeface="Wingdings" panose="05000000000000000000" pitchFamily="2" charset="2"/>
              </a:rPr>
              <a:t> </a:t>
            </a:r>
            <a:r>
              <a:rPr lang="ja-JP" altLang="en-US" sz="2400" dirty="0">
                <a:sym typeface="Wingdings" panose="05000000000000000000" pitchFamily="2" charset="2"/>
              </a:rPr>
              <a:t>画像の変形に利用できる</a:t>
            </a:r>
            <a:endParaRPr lang="en-US" altLang="ja-JP" sz="2400" dirty="0"/>
          </a:p>
          <a:p>
            <a:r>
              <a:rPr kumimoji="1" lang="ja-JP" altLang="en-US" sz="2400" dirty="0"/>
              <a:t>線形変換は、</a:t>
            </a:r>
            <a:r>
              <a:rPr kumimoji="1" lang="ja-JP" altLang="en-US" sz="2400" b="1" dirty="0"/>
              <a:t>拡大縮小・回転・鏡映・せん断</a:t>
            </a:r>
            <a:r>
              <a:rPr lang="ja-JP" altLang="en-US" sz="2400" dirty="0"/>
              <a:t>、という変換に分類される</a:t>
            </a:r>
            <a:endParaRPr lang="en-US" altLang="ja-JP" sz="2400" dirty="0"/>
          </a:p>
          <a:p>
            <a:r>
              <a:rPr kumimoji="1" lang="ja-JP" altLang="en-US" sz="2400" dirty="0"/>
              <a:t>変換の合成も行なえる </a:t>
            </a:r>
          </a:p>
        </p:txBody>
      </p:sp>
      <mc:AlternateContent xmlns:mc="http://schemas.openxmlformats.org/markup-compatibility/2006" xmlns:a14="http://schemas.microsoft.com/office/drawing/2010/main">
        <mc:Choice Requires="a14">
          <p:sp>
            <p:nvSpPr>
              <p:cNvPr id="5" name="正方形/長方形 4"/>
              <p:cNvSpPr/>
              <p:nvPr/>
            </p:nvSpPr>
            <p:spPr>
              <a:xfrm>
                <a:off x="1515058" y="1318192"/>
                <a:ext cx="551177" cy="4620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1600" i="1" smtClean="0">
                              <a:solidFill>
                                <a:schemeClr val="tx1"/>
                              </a:solidFill>
                              <a:latin typeface="Cambria Math" panose="02040503050406030204" pitchFamily="18" charset="0"/>
                            </a:rPr>
                          </m:ctrlPr>
                        </m:dPr>
                        <m:e>
                          <m:m>
                            <m:mPr>
                              <m:mcs>
                                <m:mc>
                                  <m:mcPr>
                                    <m:count m:val="1"/>
                                    <m:mcJc m:val="center"/>
                                  </m:mcPr>
                                </m:mc>
                              </m:mcs>
                              <m:ctrlPr>
                                <a:rPr lang="en-US" altLang="ja-JP" sz="1600" i="1">
                                  <a:solidFill>
                                    <a:schemeClr val="tx1"/>
                                  </a:solidFill>
                                  <a:latin typeface="Cambria Math" panose="02040503050406030204" pitchFamily="18" charset="0"/>
                                </a:rPr>
                              </m:ctrlPr>
                            </m:mPr>
                            <m:mr>
                              <m:e>
                                <m:r>
                                  <a:rPr lang="en-US" altLang="ja-JP" sz="1600" i="1" smtClean="0">
                                    <a:solidFill>
                                      <a:schemeClr val="tx1"/>
                                    </a:solidFill>
                                    <a:latin typeface="Cambria Math" panose="02040503050406030204" pitchFamily="18" charset="0"/>
                                  </a:rPr>
                                  <m:t>𝑎</m:t>
                                </m:r>
                              </m:e>
                            </m:mr>
                            <m:mr>
                              <m:e>
                                <m:r>
                                  <a:rPr lang="en-US" altLang="ja-JP" sz="1600" b="0" i="1" smtClean="0">
                                    <a:solidFill>
                                      <a:schemeClr val="tx1"/>
                                    </a:solidFill>
                                    <a:latin typeface="Cambria Math" panose="02040503050406030204" pitchFamily="18" charset="0"/>
                                  </a:rPr>
                                  <m:t>𝑏</m:t>
                                </m:r>
                              </m:e>
                            </m:mr>
                          </m:m>
                        </m:e>
                      </m:d>
                    </m:oMath>
                  </m:oMathPara>
                </a14:m>
                <a:endParaRPr lang="ja-JP" altLang="en-US" sz="1600" dirty="0">
                  <a:solidFill>
                    <a:schemeClr val="tx1"/>
                  </a:solidFill>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1515058" y="1318192"/>
                <a:ext cx="551177" cy="462050"/>
              </a:xfrm>
              <a:prstGeom prst="rect">
                <a:avLst/>
              </a:prstGeom>
              <a:blipFill rotWithShape="0">
                <a:blip r:embed="rId5"/>
                <a:stretch>
                  <a:fillRect b="-5263"/>
                </a:stretch>
              </a:blipFill>
            </p:spPr>
            <p:txBody>
              <a:bodyPr/>
              <a:lstStyle/>
              <a:p>
                <a:r>
                  <a:rPr lang="ja-JP" altLang="en-US">
                    <a:noFill/>
                  </a:rPr>
                  <a:t> </a:t>
                </a:r>
              </a:p>
            </p:txBody>
          </p:sp>
        </mc:Fallback>
      </mc:AlternateContent>
      <p:cxnSp>
        <p:nvCxnSpPr>
          <p:cNvPr id="6" name="直線矢印コネクタ 5"/>
          <p:cNvCxnSpPr/>
          <p:nvPr/>
        </p:nvCxnSpPr>
        <p:spPr>
          <a:xfrm>
            <a:off x="724913" y="3350685"/>
            <a:ext cx="2130770"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852516" y="1403662"/>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正方形/長方形 7"/>
              <p:cNvSpPr/>
              <p:nvPr/>
            </p:nvSpPr>
            <p:spPr>
              <a:xfrm>
                <a:off x="2469767" y="3309943"/>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8" name="正方形/長方形 7"/>
              <p:cNvSpPr>
                <a:spLocks noRot="1" noChangeAspect="1" noMove="1" noResize="1" noEditPoints="1" noAdjustHandles="1" noChangeArrowheads="1" noChangeShapeType="1" noTextEdit="1"/>
              </p:cNvSpPr>
              <p:nvPr/>
            </p:nvSpPr>
            <p:spPr>
              <a:xfrm>
                <a:off x="2469767" y="3309943"/>
                <a:ext cx="316547" cy="353839"/>
              </a:xfrm>
              <a:prstGeom prst="rect">
                <a:avLst/>
              </a:prstGeom>
              <a:blipFill rotWithShape="0">
                <a:blip r:embed="rId6"/>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473074" y="1192915"/>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473074" y="1192915"/>
                <a:ext cx="472950" cy="523220"/>
              </a:xfrm>
              <a:prstGeom prst="rect">
                <a:avLst/>
              </a:prstGeom>
              <a:blipFill rotWithShape="0">
                <a:blip r:embed="rId7"/>
                <a:stretch>
                  <a:fillRect/>
                </a:stretch>
              </a:blipFill>
            </p:spPr>
            <p:txBody>
              <a:bodyPr/>
              <a:lstStyle/>
              <a:p>
                <a:r>
                  <a:rPr lang="ja-JP" altLang="en-US">
                    <a:noFill/>
                  </a:rPr>
                  <a:t> </a:t>
                </a:r>
              </a:p>
            </p:txBody>
          </p:sp>
        </mc:Fallback>
      </mc:AlternateContent>
      <p:sp>
        <p:nvSpPr>
          <p:cNvPr id="10" name="円/楕円 9"/>
          <p:cNvSpPr/>
          <p:nvPr/>
        </p:nvSpPr>
        <p:spPr>
          <a:xfrm>
            <a:off x="1463010" y="1471280"/>
            <a:ext cx="63725" cy="637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正方形/長方形 11"/>
              <p:cNvSpPr/>
              <p:nvPr/>
            </p:nvSpPr>
            <p:spPr>
              <a:xfrm>
                <a:off x="946024" y="3771836"/>
                <a:ext cx="1042785" cy="605550"/>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r>
                                  <a:rPr lang="en-US" altLang="ja-JP" sz="2000" b="0" i="1" smtClean="0">
                                    <a:latin typeface="Cambria Math" panose="02040503050406030204" pitchFamily="18" charset="0"/>
                                  </a:rPr>
                                  <m:t>𝑎</m:t>
                                </m:r>
                              </m:e>
                              <m:e>
                                <m:r>
                                  <a:rPr lang="en-US" altLang="ja-JP" sz="2000" b="0" i="1">
                                    <a:latin typeface="Cambria Math" panose="02040503050406030204" pitchFamily="18" charset="0"/>
                                  </a:rPr>
                                  <m:t>0</m:t>
                                </m:r>
                              </m:e>
                            </m:mr>
                            <m:mr>
                              <m:e>
                                <m:r>
                                  <a:rPr lang="en-US" altLang="ja-JP" sz="2000" b="0" i="1">
                                    <a:latin typeface="Cambria Math" panose="02040503050406030204" pitchFamily="18" charset="0"/>
                                  </a:rPr>
                                  <m:t>0</m:t>
                                </m:r>
                              </m:e>
                              <m:e>
                                <m:r>
                                  <a:rPr lang="en-US" altLang="ja-JP" sz="2000" b="0" i="1" smtClean="0">
                                    <a:latin typeface="Cambria Math" panose="02040503050406030204" pitchFamily="18" charset="0"/>
                                  </a:rPr>
                                  <m:t>𝑏</m:t>
                                </m:r>
                              </m:e>
                            </m:mr>
                          </m:m>
                        </m:e>
                      </m:d>
                    </m:oMath>
                  </m:oMathPara>
                </a14:m>
                <a:endParaRPr lang="ja-JP" altLang="en-US" sz="20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946024" y="3771836"/>
                <a:ext cx="1042785" cy="605550"/>
              </a:xfrm>
              <a:prstGeom prst="rect">
                <a:avLst/>
              </a:prstGeom>
              <a:blipFill rotWithShape="0">
                <a:blip r:embed="rId8"/>
                <a:stretch>
                  <a:fillRect/>
                </a:stretch>
              </a:blipFill>
            </p:spPr>
            <p:txBody>
              <a:bodyPr/>
              <a:lstStyle/>
              <a:p>
                <a:r>
                  <a:rPr lang="ja-JP" altLang="en-US">
                    <a:noFill/>
                  </a:rPr>
                  <a:t> </a:t>
                </a:r>
              </a:p>
            </p:txBody>
          </p:sp>
        </mc:Fallback>
      </mc:AlternateContent>
      <p:grpSp>
        <p:nvGrpSpPr>
          <p:cNvPr id="23" name="グループ化 22"/>
          <p:cNvGrpSpPr/>
          <p:nvPr/>
        </p:nvGrpSpPr>
        <p:grpSpPr>
          <a:xfrm>
            <a:off x="3503267" y="1192915"/>
            <a:ext cx="2277999" cy="2419479"/>
            <a:chOff x="3641335" y="1915929"/>
            <a:chExt cx="2277999" cy="2419479"/>
          </a:xfrm>
        </p:grpSpPr>
        <p:cxnSp>
          <p:nvCxnSpPr>
            <p:cNvPr id="15" name="直線矢印コネクタ 14"/>
            <p:cNvCxnSpPr/>
            <p:nvPr/>
          </p:nvCxnSpPr>
          <p:spPr>
            <a:xfrm>
              <a:off x="3641335" y="4073699"/>
              <a:ext cx="2029215"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4240517" y="2126676"/>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正方形/長方形 16"/>
                <p:cNvSpPr/>
                <p:nvPr/>
              </p:nvSpPr>
              <p:spPr>
                <a:xfrm>
                  <a:off x="5602787" y="3981569"/>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602787" y="3981569"/>
                  <a:ext cx="316547" cy="353839"/>
                </a:xfrm>
                <a:prstGeom prst="rect">
                  <a:avLst/>
                </a:prstGeom>
                <a:blipFill rotWithShape="0">
                  <a:blip r:embed="rId9"/>
                  <a:stretch>
                    <a:fillRect b="-86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3861075" y="1915929"/>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3861075" y="1915929"/>
                  <a:ext cx="472950" cy="523220"/>
                </a:xfrm>
                <a:prstGeom prst="rect">
                  <a:avLst/>
                </a:prstGeom>
                <a:blipFill rotWithShape="0">
                  <a:blip r:embed="rId10"/>
                  <a:stretch>
                    <a:fillRect/>
                  </a:stretch>
                </a:blipFill>
              </p:spPr>
              <p:txBody>
                <a:bodyPr/>
                <a:lstStyle/>
                <a:p>
                  <a:r>
                    <a:rPr lang="ja-JP" altLang="en-US">
                      <a:noFill/>
                    </a:rPr>
                    <a:t> </a:t>
                  </a:r>
                </a:p>
              </p:txBody>
            </p:sp>
          </mc:Fallback>
        </mc:AlternateContent>
        <p:sp>
          <p:nvSpPr>
            <p:cNvPr id="19" name="円/楕円 18"/>
            <p:cNvSpPr/>
            <p:nvPr/>
          </p:nvSpPr>
          <p:spPr>
            <a:xfrm>
              <a:off x="4653055" y="2402497"/>
              <a:ext cx="63725" cy="637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弧 20"/>
            <p:cNvSpPr/>
            <p:nvPr/>
          </p:nvSpPr>
          <p:spPr>
            <a:xfrm rot="1821516">
              <a:off x="4426205" y="3807142"/>
              <a:ext cx="327660" cy="327660"/>
            </a:xfrm>
            <a:prstGeom prst="arc">
              <a:avLst/>
            </a:prstGeom>
            <a:noFill/>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正方形/長方形 21"/>
                <p:cNvSpPr/>
                <p:nvPr/>
              </p:nvSpPr>
              <p:spPr>
                <a:xfrm>
                  <a:off x="4720237" y="3729879"/>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𝜃</m:t>
                        </m:r>
                      </m:oMath>
                    </m:oMathPara>
                  </a14:m>
                  <a:endParaRPr lang="ja-JP" altLang="en-US"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4720237" y="3729879"/>
                  <a:ext cx="374140" cy="369332"/>
                </a:xfrm>
                <a:prstGeom prst="rect">
                  <a:avLst/>
                </a:prstGeom>
                <a:blipFill rotWithShape="0">
                  <a:blip r:embed="rId11"/>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4" name="正方形/長方形 23"/>
              <p:cNvSpPr/>
              <p:nvPr/>
            </p:nvSpPr>
            <p:spPr>
              <a:xfrm>
                <a:off x="3297313" y="3771836"/>
                <a:ext cx="2061077" cy="636585"/>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𝜃</m:t>
                                    </m:r>
                                  </m:e>
                                </m:func>
                              </m:e>
                              <m:e>
                                <m:r>
                                  <a:rPr lang="en-US" altLang="ja-JP" sz="2000" i="1">
                                    <a:latin typeface="Cambria Math" panose="02040503050406030204" pitchFamily="18" charset="0"/>
                                  </a:rPr>
                                  <m:t>−</m:t>
                                </m:r>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𝜃</m:t>
                                    </m:r>
                                  </m:e>
                                </m:func>
                              </m:e>
                            </m:mr>
                            <m:mr>
                              <m:e>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𝜃</m:t>
                                    </m:r>
                                  </m:e>
                                </m:func>
                              </m:e>
                              <m:e>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𝜃</m:t>
                                    </m:r>
                                  </m:e>
                                </m:func>
                              </m:e>
                            </m:mr>
                          </m:m>
                        </m:e>
                      </m:d>
                    </m:oMath>
                  </m:oMathPara>
                </a14:m>
                <a:endParaRPr lang="ja-JP" altLang="en-US" sz="20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3297313" y="3771836"/>
                <a:ext cx="2061077" cy="636585"/>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p:cNvSpPr/>
              <p:nvPr/>
            </p:nvSpPr>
            <p:spPr>
              <a:xfrm>
                <a:off x="7826144" y="1467087"/>
                <a:ext cx="999761"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i="1" smtClean="0">
                              <a:solidFill>
                                <a:schemeClr val="tx1"/>
                              </a:solidFill>
                              <a:latin typeface="Cambria Math" panose="02040503050406030204" pitchFamily="18" charset="0"/>
                            </a:rPr>
                          </m:ctrlPr>
                        </m:dPr>
                        <m:e>
                          <m:m>
                            <m:mPr>
                              <m:mcs>
                                <m:mc>
                                  <m:mcPr>
                                    <m:count m:val="1"/>
                                    <m:mcJc m:val="center"/>
                                  </m:mcPr>
                                </m:mc>
                              </m:mcs>
                              <m:ctrlPr>
                                <a:rPr lang="en-US" altLang="ja-JP" i="1">
                                  <a:solidFill>
                                    <a:schemeClr val="tx1"/>
                                  </a:solidFill>
                                  <a:latin typeface="Cambria Math" panose="02040503050406030204" pitchFamily="18" charset="0"/>
                                </a:rPr>
                              </m:ctrlPr>
                            </m:mPr>
                            <m:mr>
                              <m:e>
                                <m:r>
                                  <m:rPr>
                                    <m:brk m:alnAt="7"/>
                                  </m:rPr>
                                  <a:rPr lang="en-US" altLang="ja-JP" b="0" i="1" smtClean="0">
                                    <a:solidFill>
                                      <a:schemeClr val="tx1"/>
                                    </a:solidFill>
                                    <a:latin typeface="Cambria Math" panose="02040503050406030204" pitchFamily="18" charset="0"/>
                                  </a:rPr>
                                  <m:t>1</m:t>
                                </m:r>
                                <m:r>
                                  <a:rPr lang="en-US" altLang="ja-JP" b="0" i="1" smtClean="0">
                                    <a:latin typeface="Cambria Math" panose="02040503050406030204" pitchFamily="18" charset="0"/>
                                  </a:rPr>
                                  <m:t>+</m:t>
                                </m:r>
                                <m:r>
                                  <a:rPr lang="en-US" altLang="ja-JP" b="0" i="1" smtClean="0">
                                    <a:latin typeface="Cambria Math" panose="02040503050406030204" pitchFamily="18" charset="0"/>
                                  </a:rPr>
                                  <m:t>𝑏</m:t>
                                </m:r>
                              </m:e>
                            </m:mr>
                            <m:mr>
                              <m:e>
                                <m:r>
                                  <a:rPr lang="en-US" altLang="ja-JP" b="0" i="1" smtClean="0">
                                    <a:solidFill>
                                      <a:schemeClr val="tx1"/>
                                    </a:solidFill>
                                    <a:latin typeface="Cambria Math" panose="02040503050406030204" pitchFamily="18" charset="0"/>
                                  </a:rPr>
                                  <m:t>1</m:t>
                                </m:r>
                              </m:e>
                            </m:mr>
                          </m:m>
                        </m:e>
                      </m:d>
                    </m:oMath>
                  </m:oMathPara>
                </a14:m>
                <a:endParaRPr lang="ja-JP" altLang="en-US" dirty="0">
                  <a:solidFill>
                    <a:schemeClr val="tx1"/>
                  </a:solidFill>
                </a:endParaRPr>
              </a:p>
            </p:txBody>
          </p:sp>
        </mc:Choice>
        <mc:Fallback xmlns="">
          <p:sp>
            <p:nvSpPr>
              <p:cNvPr id="35" name="正方形/長方形 34"/>
              <p:cNvSpPr>
                <a:spLocks noRot="1" noChangeAspect="1" noMove="1" noResize="1" noEditPoints="1" noAdjustHandles="1" noChangeArrowheads="1" noChangeShapeType="1" noTextEdit="1"/>
              </p:cNvSpPr>
              <p:nvPr/>
            </p:nvSpPr>
            <p:spPr>
              <a:xfrm>
                <a:off x="7826144" y="1467087"/>
                <a:ext cx="999761" cy="582147"/>
              </a:xfrm>
              <a:prstGeom prst="rect">
                <a:avLst/>
              </a:prstGeom>
              <a:blipFill rotWithShape="0">
                <a:blip r:embed="rId13"/>
                <a:stretch>
                  <a:fillRect/>
                </a:stretch>
              </a:blipFill>
            </p:spPr>
            <p:txBody>
              <a:bodyPr/>
              <a:lstStyle/>
              <a:p>
                <a:r>
                  <a:rPr lang="ja-JP" altLang="en-US">
                    <a:noFill/>
                  </a:rPr>
                  <a:t> </a:t>
                </a:r>
              </a:p>
            </p:txBody>
          </p:sp>
        </mc:Fallback>
      </mc:AlternateContent>
      <p:cxnSp>
        <p:nvCxnSpPr>
          <p:cNvPr id="36" name="直線矢印コネクタ 35"/>
          <p:cNvCxnSpPr/>
          <p:nvPr/>
        </p:nvCxnSpPr>
        <p:spPr>
          <a:xfrm>
            <a:off x="6349524" y="3340279"/>
            <a:ext cx="2068023"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6506560" y="1393256"/>
            <a:ext cx="0" cy="205990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正方形/長方形 37"/>
              <p:cNvSpPr/>
              <p:nvPr/>
            </p:nvSpPr>
            <p:spPr>
              <a:xfrm>
                <a:off x="8110779" y="3226799"/>
                <a:ext cx="316547" cy="35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38" name="正方形/長方形 37"/>
              <p:cNvSpPr>
                <a:spLocks noRot="1" noChangeAspect="1" noMove="1" noResize="1" noEditPoints="1" noAdjustHandles="1" noChangeArrowheads="1" noChangeShapeType="1" noTextEdit="1"/>
              </p:cNvSpPr>
              <p:nvPr/>
            </p:nvSpPr>
            <p:spPr>
              <a:xfrm>
                <a:off x="8110779" y="3226799"/>
                <a:ext cx="316547" cy="353839"/>
              </a:xfrm>
              <a:prstGeom prst="rect">
                <a:avLst/>
              </a:prstGeom>
              <a:blipFill rotWithShape="0">
                <a:blip r:embed="rId14"/>
                <a:stretch>
                  <a:fillRect b="-103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p:cNvSpPr/>
              <p:nvPr/>
            </p:nvSpPr>
            <p:spPr>
              <a:xfrm>
                <a:off x="6127118" y="1182509"/>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39" name="正方形/長方形 38"/>
              <p:cNvSpPr>
                <a:spLocks noRot="1" noChangeAspect="1" noMove="1" noResize="1" noEditPoints="1" noAdjustHandles="1" noChangeArrowheads="1" noChangeShapeType="1" noTextEdit="1"/>
              </p:cNvSpPr>
              <p:nvPr/>
            </p:nvSpPr>
            <p:spPr>
              <a:xfrm>
                <a:off x="6127118" y="1182509"/>
                <a:ext cx="472950" cy="523220"/>
              </a:xfrm>
              <a:prstGeom prst="rect">
                <a:avLst/>
              </a:prstGeom>
              <a:blipFill rotWithShape="0">
                <a:blip r:embed="rId15"/>
                <a:stretch>
                  <a:fillRect/>
                </a:stretch>
              </a:blipFill>
            </p:spPr>
            <p:txBody>
              <a:bodyPr/>
              <a:lstStyle/>
              <a:p>
                <a:r>
                  <a:rPr lang="ja-JP" altLang="en-US">
                    <a:noFill/>
                  </a:rPr>
                  <a:t> </a:t>
                </a:r>
              </a:p>
            </p:txBody>
          </p:sp>
        </mc:Fallback>
      </mc:AlternateContent>
      <p:sp>
        <p:nvSpPr>
          <p:cNvPr id="40" name="円/楕円 39"/>
          <p:cNvSpPr/>
          <p:nvPr/>
        </p:nvSpPr>
        <p:spPr>
          <a:xfrm>
            <a:off x="8417547" y="2079276"/>
            <a:ext cx="82871" cy="828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弧 41"/>
          <p:cNvSpPr/>
          <p:nvPr/>
        </p:nvSpPr>
        <p:spPr>
          <a:xfrm rot="20682553">
            <a:off x="6265859" y="2829887"/>
            <a:ext cx="532698" cy="562995"/>
          </a:xfrm>
          <a:prstGeom prst="arc">
            <a:avLst>
              <a:gd name="adj1" fmla="val 17011200"/>
              <a:gd name="adj2" fmla="val 20283854"/>
            </a:avLst>
          </a:prstGeom>
          <a:noFill/>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3" name="正方形/長方形 42"/>
              <p:cNvSpPr/>
              <p:nvPr/>
            </p:nvSpPr>
            <p:spPr>
              <a:xfrm>
                <a:off x="6495824" y="2542885"/>
                <a:ext cx="39414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rPr>
                        <m:t>𝜃</m:t>
                      </m:r>
                    </m:oMath>
                  </m:oMathPara>
                </a14:m>
                <a:endParaRPr lang="ja-JP" altLang="en-US" sz="2000" dirty="0"/>
              </a:p>
            </p:txBody>
          </p:sp>
        </mc:Choice>
        <mc:Fallback xmlns="">
          <p:sp>
            <p:nvSpPr>
              <p:cNvPr id="43" name="正方形/長方形 42"/>
              <p:cNvSpPr>
                <a:spLocks noRot="1" noChangeAspect="1" noMove="1" noResize="1" noEditPoints="1" noAdjustHandles="1" noChangeArrowheads="1" noChangeShapeType="1" noTextEdit="1"/>
              </p:cNvSpPr>
              <p:nvPr/>
            </p:nvSpPr>
            <p:spPr>
              <a:xfrm>
                <a:off x="6495824" y="2542885"/>
                <a:ext cx="394147" cy="400110"/>
              </a:xfrm>
              <a:prstGeom prst="rect">
                <a:avLst/>
              </a:prstGeom>
              <a:blipFill rotWithShape="0">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p:cNvSpPr/>
              <p:nvPr/>
            </p:nvSpPr>
            <p:spPr>
              <a:xfrm>
                <a:off x="6918658" y="3771836"/>
                <a:ext cx="1038554" cy="636585"/>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r>
                                  <a:rPr lang="en-US" altLang="ja-JP" sz="2000" i="1">
                                    <a:latin typeface="Cambria Math" panose="02040503050406030204" pitchFamily="18" charset="0"/>
                                  </a:rPr>
                                  <m:t>1</m:t>
                                </m:r>
                              </m:e>
                              <m:e>
                                <m:r>
                                  <a:rPr lang="en-US" altLang="ja-JP" sz="2000" i="1">
                                    <a:latin typeface="Cambria Math" panose="02040503050406030204" pitchFamily="18" charset="0"/>
                                  </a:rPr>
                                  <m:t>𝑏</m:t>
                                </m:r>
                              </m:e>
                            </m:mr>
                            <m:mr>
                              <m:e>
                                <m:r>
                                  <a:rPr lang="en-US" altLang="ja-JP" sz="2000" i="1">
                                    <a:latin typeface="Cambria Math" panose="02040503050406030204" pitchFamily="18" charset="0"/>
                                  </a:rPr>
                                  <m:t>0</m:t>
                                </m:r>
                              </m:e>
                              <m:e>
                                <m:r>
                                  <a:rPr lang="en-US" altLang="ja-JP" sz="2000" i="1">
                                    <a:latin typeface="Cambria Math" panose="02040503050406030204" pitchFamily="18" charset="0"/>
                                  </a:rPr>
                                  <m:t>1</m:t>
                                </m:r>
                              </m:e>
                            </m:mr>
                          </m:m>
                        </m:e>
                      </m:d>
                    </m:oMath>
                  </m:oMathPara>
                </a14:m>
                <a:endParaRPr lang="ja-JP" altLang="en-US" sz="2000"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6918658" y="3771836"/>
                <a:ext cx="1038554" cy="636585"/>
              </a:xfrm>
              <a:prstGeom prst="rect">
                <a:avLst/>
              </a:prstGeom>
              <a:blipFill rotWithShape="0">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0" name="正方形/長方形 79"/>
              <p:cNvSpPr/>
              <p:nvPr/>
            </p:nvSpPr>
            <p:spPr>
              <a:xfrm>
                <a:off x="9481683" y="3771836"/>
                <a:ext cx="1255280" cy="605550"/>
              </a:xfrm>
              <a:prstGeom prst="rect">
                <a:avLst/>
              </a:prstGeom>
              <a:solidFill>
                <a:schemeClr val="accent6">
                  <a:lumMod val="20000"/>
                  <a:lumOff val="80000"/>
                </a:schemeClr>
              </a:solidFill>
            </p:spPr>
            <p:txBody>
              <a:bodyPr wrap="none">
                <a:spAutoFit/>
              </a:bodyPr>
              <a:lstStyle/>
              <a:p>
                <a:pPr algn="ctr"/>
                <a14:m>
                  <m:oMathPara xmlns:m="http://schemas.openxmlformats.org/officeDocument/2006/math">
                    <m:oMathParaPr>
                      <m:jc m:val="centerGroup"/>
                    </m:oMathParaPr>
                    <m:oMath xmlns:m="http://schemas.openxmlformats.org/officeDocument/2006/math">
                      <m:d>
                        <m:dPr>
                          <m:ctrlPr>
                            <a:rPr lang="en-US" altLang="ja-JP" sz="2000" i="1" smtClean="0">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r>
                                  <m:rPr>
                                    <m:brk m:alnAt="7"/>
                                  </m:rPr>
                                  <a:rPr lang="en-US" altLang="ja-JP" sz="2000" b="0" i="1" smtClean="0">
                                    <a:latin typeface="Cambria Math" panose="02040503050406030204" pitchFamily="18" charset="0"/>
                                  </a:rPr>
                                  <m:t>−</m:t>
                                </m:r>
                                <m:r>
                                  <a:rPr lang="en-US" altLang="ja-JP" sz="2000" b="0" i="1" smtClean="0">
                                    <a:latin typeface="Cambria Math" panose="02040503050406030204" pitchFamily="18" charset="0"/>
                                  </a:rPr>
                                  <m:t>1</m:t>
                                </m:r>
                              </m:e>
                              <m:e>
                                <m:r>
                                  <a:rPr lang="en-US" altLang="ja-JP" sz="2000" b="0" i="1" smtClean="0">
                                    <a:latin typeface="Cambria Math" panose="02040503050406030204" pitchFamily="18" charset="0"/>
                                  </a:rPr>
                                  <m:t>0</m:t>
                                </m:r>
                              </m:e>
                            </m:mr>
                            <m:mr>
                              <m:e>
                                <m:r>
                                  <a:rPr lang="en-US" altLang="ja-JP" sz="2000" b="0" i="1" smtClean="0">
                                    <a:latin typeface="Cambria Math" panose="02040503050406030204" pitchFamily="18" charset="0"/>
                                  </a:rPr>
                                  <m:t>0</m:t>
                                </m:r>
                              </m:e>
                              <m:e>
                                <m:r>
                                  <a:rPr lang="en-US" altLang="ja-JP" sz="2000" b="0" i="1" smtClean="0">
                                    <a:latin typeface="Cambria Math" panose="02040503050406030204" pitchFamily="18" charset="0"/>
                                  </a:rPr>
                                  <m:t>1</m:t>
                                </m:r>
                              </m:e>
                            </m:mr>
                          </m:m>
                        </m:e>
                      </m:d>
                    </m:oMath>
                  </m:oMathPara>
                </a14:m>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80" name="正方形/長方形 79"/>
              <p:cNvSpPr>
                <a:spLocks noRot="1" noChangeAspect="1" noMove="1" noResize="1" noEditPoints="1" noAdjustHandles="1" noChangeArrowheads="1" noChangeShapeType="1" noTextEdit="1"/>
              </p:cNvSpPr>
              <p:nvPr/>
            </p:nvSpPr>
            <p:spPr>
              <a:xfrm>
                <a:off x="9481683" y="3771836"/>
                <a:ext cx="1255280" cy="605550"/>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1" name="正方形/長方形 80"/>
              <p:cNvSpPr/>
              <p:nvPr/>
            </p:nvSpPr>
            <p:spPr>
              <a:xfrm>
                <a:off x="10675130" y="3771836"/>
                <a:ext cx="1255280" cy="605550"/>
              </a:xfrm>
              <a:prstGeom prst="rect">
                <a:avLst/>
              </a:prstGeom>
              <a:solidFill>
                <a:schemeClr val="accent6">
                  <a:lumMod val="20000"/>
                  <a:lumOff val="80000"/>
                </a:schemeClr>
              </a:solidFill>
            </p:spPr>
            <p:txBody>
              <a:bodyPr wrap="none">
                <a:spAutoFit/>
              </a:bodyPr>
              <a:lstStyle/>
              <a:p>
                <a:pPr algn="ctr"/>
                <a14:m>
                  <m:oMathPara xmlns:m="http://schemas.openxmlformats.org/officeDocument/2006/math">
                    <m:oMathParaPr>
                      <m:jc m:val="centerGroup"/>
                    </m:oMathParaPr>
                    <m:oMath xmlns:m="http://schemas.openxmlformats.org/officeDocument/2006/math">
                      <m:d>
                        <m:dPr>
                          <m:ctrlPr>
                            <a:rPr lang="en-US" altLang="ja-JP" sz="2000" i="1" smtClean="0">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r>
                                  <a:rPr lang="en-US" altLang="ja-JP" sz="2000" b="0" i="0" smtClean="0">
                                    <a:latin typeface="Cambria Math" panose="02040503050406030204" pitchFamily="18" charset="0"/>
                                  </a:rPr>
                                  <m:t>1</m:t>
                                </m:r>
                              </m:e>
                              <m:e>
                                <m:r>
                                  <a:rPr lang="en-US" altLang="ja-JP" sz="2000" b="0" i="0" smtClean="0">
                                    <a:latin typeface="Cambria Math" panose="02040503050406030204" pitchFamily="18" charset="0"/>
                                  </a:rPr>
                                  <m:t>0</m:t>
                                </m:r>
                              </m:e>
                            </m:mr>
                            <m:mr>
                              <m:e>
                                <m:r>
                                  <a:rPr lang="en-US" altLang="ja-JP" sz="2000" b="0" i="0" smtClean="0">
                                    <a:latin typeface="Cambria Math" panose="02040503050406030204" pitchFamily="18" charset="0"/>
                                  </a:rPr>
                                  <m:t>0</m:t>
                                </m:r>
                              </m:e>
                              <m:e>
                                <m:r>
                                  <a:rPr lang="en-US" altLang="ja-JP" sz="2000" b="0" i="0" smtClean="0">
                                    <a:latin typeface="Cambria Math" panose="02040503050406030204" pitchFamily="18" charset="0"/>
                                  </a:rPr>
                                  <m:t>−1</m:t>
                                </m:r>
                              </m:e>
                            </m:mr>
                          </m:m>
                        </m:e>
                      </m:d>
                    </m:oMath>
                  </m:oMathPara>
                </a14:m>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81" name="正方形/長方形 80"/>
              <p:cNvSpPr>
                <a:spLocks noRot="1" noChangeAspect="1" noMove="1" noResize="1" noEditPoints="1" noAdjustHandles="1" noChangeArrowheads="1" noChangeShapeType="1" noTextEdit="1"/>
              </p:cNvSpPr>
              <p:nvPr/>
            </p:nvSpPr>
            <p:spPr>
              <a:xfrm>
                <a:off x="10675130" y="3771836"/>
                <a:ext cx="1255280" cy="605550"/>
              </a:xfrm>
              <a:prstGeom prst="rect">
                <a:avLst/>
              </a:prstGeom>
              <a:blipFill rotWithShape="0">
                <a:blip r:embed="rId19"/>
                <a:stretch>
                  <a:fillRect/>
                </a:stretch>
              </a:blipFill>
            </p:spPr>
            <p:txBody>
              <a:bodyPr/>
              <a:lstStyle/>
              <a:p>
                <a:r>
                  <a:rPr lang="ja-JP" altLang="en-US">
                    <a:noFill/>
                  </a:rPr>
                  <a:t> </a:t>
                </a:r>
              </a:p>
            </p:txBody>
          </p:sp>
        </mc:Fallback>
      </mc:AlternateContent>
      <p:pic>
        <p:nvPicPr>
          <p:cNvPr id="11" name="図 10">
            <a:extLst>
              <a:ext uri="{FF2B5EF4-FFF2-40B4-BE49-F238E27FC236}">
                <a16:creationId xmlns:a16="http://schemas.microsoft.com/office/drawing/2014/main" id="{12320A0F-7DBE-46C0-A592-96B295E95B51}"/>
              </a:ext>
            </a:extLst>
          </p:cNvPr>
          <p:cNvPicPr>
            <a:picLocks noChangeAspect="1"/>
          </p:cNvPicPr>
          <p:nvPr/>
        </p:nvPicPr>
        <p:blipFill>
          <a:blip r:embed="rId20"/>
          <a:stretch>
            <a:fillRect/>
          </a:stretch>
        </p:blipFill>
        <p:spPr>
          <a:xfrm>
            <a:off x="9291990" y="1081808"/>
            <a:ext cx="2787648" cy="2627573"/>
          </a:xfrm>
          <a:prstGeom prst="rect">
            <a:avLst/>
          </a:prstGeom>
        </p:spPr>
      </p:pic>
    </p:spTree>
    <p:extLst>
      <p:ext uri="{BB962C8B-B14F-4D97-AF65-F5344CB8AC3E}">
        <p14:creationId xmlns:p14="http://schemas.microsoft.com/office/powerpoint/2010/main" val="76328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199" y="5867400"/>
            <a:ext cx="11473211" cy="691508"/>
          </a:xfrm>
        </p:spPr>
        <p:txBody>
          <a:bodyPr>
            <a:normAutofit/>
          </a:bodyPr>
          <a:lstStyle/>
          <a:p>
            <a:pPr marL="0" indent="0" algn="r">
              <a:buNone/>
            </a:pPr>
            <a:r>
              <a:rPr kumimoji="1" lang="en-US" altLang="ja-JP" sz="3600" b="1" dirty="0"/>
              <a:t>Affine</a:t>
            </a:r>
            <a:r>
              <a:rPr kumimoji="1" lang="ja-JP" altLang="en-US" sz="3600" b="1" dirty="0"/>
              <a:t>変換と同次座標系</a:t>
            </a:r>
          </a:p>
        </p:txBody>
      </p:sp>
    </p:spTree>
    <p:extLst>
      <p:ext uri="{BB962C8B-B14F-4D97-AF65-F5344CB8AC3E}">
        <p14:creationId xmlns:p14="http://schemas.microsoft.com/office/powerpoint/2010/main" val="102022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70319006-6AB5-415B-8AB9-E9E6A3A2F86C}"/>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1906885" y="4761599"/>
            <a:ext cx="1215424" cy="1216506"/>
          </a:xfrm>
          <a:prstGeom prst="rect">
            <a:avLst/>
          </a:prstGeom>
        </p:spPr>
      </p:pic>
      <p:pic>
        <p:nvPicPr>
          <p:cNvPr id="33" name="図 32">
            <a:extLst>
              <a:ext uri="{FF2B5EF4-FFF2-40B4-BE49-F238E27FC236}">
                <a16:creationId xmlns:a16="http://schemas.microsoft.com/office/drawing/2014/main" id="{7E4B0E2C-743A-4FAA-B9E4-17D575D8FE97}"/>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8327398" y="3388399"/>
            <a:ext cx="1215424" cy="1216506"/>
          </a:xfrm>
          <a:prstGeom prst="rect">
            <a:avLst/>
          </a:prstGeom>
        </p:spPr>
      </p:pic>
      <p:pic>
        <p:nvPicPr>
          <p:cNvPr id="29" name="図 28">
            <a:extLst>
              <a:ext uri="{FF2B5EF4-FFF2-40B4-BE49-F238E27FC236}">
                <a16:creationId xmlns:a16="http://schemas.microsoft.com/office/drawing/2014/main" id="{216412EE-4A43-494E-9CB2-9C974E7FB305}"/>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7549564" y="4761599"/>
            <a:ext cx="1215424" cy="1216506"/>
          </a:xfrm>
          <a:prstGeom prst="rect">
            <a:avLst/>
          </a:prstGeom>
        </p:spPr>
      </p:pic>
      <p:sp>
        <p:nvSpPr>
          <p:cNvPr id="2" name="タイトル 1"/>
          <p:cNvSpPr>
            <a:spLocks noGrp="1"/>
          </p:cNvSpPr>
          <p:nvPr>
            <p:ph type="title"/>
          </p:nvPr>
        </p:nvSpPr>
        <p:spPr>
          <a:xfrm>
            <a:off x="1130300" y="283483"/>
            <a:ext cx="6218768" cy="733270"/>
          </a:xfrm>
        </p:spPr>
        <p:txBody>
          <a:bodyPr>
            <a:normAutofit/>
          </a:bodyPr>
          <a:lstStyle/>
          <a:p>
            <a:r>
              <a:rPr kumimoji="1" lang="ja-JP" altLang="en-US" sz="3600" dirty="0"/>
              <a:t>平行移動</a:t>
            </a:r>
          </a:p>
        </p:txBody>
      </p:sp>
      <mc:AlternateContent xmlns:mc="http://schemas.openxmlformats.org/markup-compatibility/2006" xmlns:a14="http://schemas.microsoft.com/office/drawing/2010/main">
        <mc:Choice Requires="a14">
          <p:sp>
            <p:nvSpPr>
              <p:cNvPr id="5" name="正方形/長方形 4"/>
              <p:cNvSpPr/>
              <p:nvPr/>
            </p:nvSpPr>
            <p:spPr>
              <a:xfrm>
                <a:off x="1130299" y="1862880"/>
                <a:ext cx="3324693" cy="1035092"/>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3200" b="1" i="1" smtClean="0">
                              <a:latin typeface="Cambria Math" panose="02040503050406030204" pitchFamily="18" charset="0"/>
                            </a:rPr>
                          </m:ctrlPr>
                        </m:dPr>
                        <m:e>
                          <m:m>
                            <m:mPr>
                              <m:mcs>
                                <m:mc>
                                  <m:mcPr>
                                    <m:count m:val="1"/>
                                    <m:mcJc m:val="center"/>
                                  </m:mcPr>
                                </m:mc>
                              </m:mcs>
                              <m:ctrlPr>
                                <a:rPr lang="en-US" altLang="ja-JP" sz="3200" b="1" i="1">
                                  <a:latin typeface="Cambria Math" panose="02040503050406030204" pitchFamily="18" charset="0"/>
                                </a:rPr>
                              </m:ctrlPr>
                            </m:mPr>
                            <m:mr>
                              <m:e>
                                <m:r>
                                  <m:rPr>
                                    <m:brk m:alnAt="7"/>
                                  </m:rPr>
                                  <a:rPr lang="en-US" altLang="ja-JP" sz="3200" i="1">
                                    <a:latin typeface="Cambria Math" panose="02040503050406030204" pitchFamily="18" charset="0"/>
                                  </a:rPr>
                                  <m:t>𝑥</m:t>
                                </m:r>
                                <m:r>
                                  <a:rPr lang="en-US" altLang="ja-JP" sz="3200" i="1">
                                    <a:latin typeface="Cambria Math" panose="02040503050406030204" pitchFamily="18" charset="0"/>
                                  </a:rPr>
                                  <m:t>′</m:t>
                                </m:r>
                              </m:e>
                            </m:mr>
                            <m:mr>
                              <m:e>
                                <m:r>
                                  <a:rPr lang="en-US" altLang="ja-JP" sz="3200" i="1">
                                    <a:latin typeface="Cambria Math" panose="02040503050406030204" pitchFamily="18" charset="0"/>
                                  </a:rPr>
                                  <m:t>𝑦</m:t>
                                </m:r>
                                <m:r>
                                  <a:rPr lang="en-US" altLang="ja-JP" sz="3200" i="1">
                                    <a:latin typeface="Cambria Math" panose="02040503050406030204" pitchFamily="18" charset="0"/>
                                  </a:rPr>
                                  <m:t>′</m:t>
                                </m:r>
                              </m:e>
                            </m:mr>
                          </m:m>
                        </m:e>
                      </m:d>
                      <m:r>
                        <a:rPr lang="en-US" altLang="ja-JP" sz="3200" b="1" i="0" smtClean="0">
                          <a:latin typeface="Cambria Math"/>
                        </a:rPr>
                        <m:t>=</m:t>
                      </m:r>
                      <m:d>
                        <m:dPr>
                          <m:ctrlPr>
                            <a:rPr lang="en-US" altLang="ja-JP" sz="3200" b="1" i="1">
                              <a:latin typeface="Cambria Math" panose="02040503050406030204" pitchFamily="18" charset="0"/>
                            </a:rPr>
                          </m:ctrlPr>
                        </m:dPr>
                        <m:e>
                          <m:m>
                            <m:mPr>
                              <m:mcs>
                                <m:mc>
                                  <m:mcPr>
                                    <m:count m:val="1"/>
                                    <m:mcJc m:val="center"/>
                                  </m:mcPr>
                                </m:mc>
                              </m:mcs>
                              <m:ctrlPr>
                                <a:rPr lang="en-US" altLang="ja-JP" sz="3200" b="1" i="1">
                                  <a:latin typeface="Cambria Math" panose="02040503050406030204" pitchFamily="18" charset="0"/>
                                </a:rPr>
                              </m:ctrlPr>
                            </m:mPr>
                            <m:mr>
                              <m:e>
                                <m:r>
                                  <a:rPr lang="en-US" altLang="ja-JP" sz="3200" i="1">
                                    <a:latin typeface="Cambria Math" panose="02040503050406030204" pitchFamily="18" charset="0"/>
                                  </a:rPr>
                                  <m:t>𝑥</m:t>
                                </m:r>
                              </m:e>
                            </m:mr>
                            <m:mr>
                              <m:e>
                                <m:r>
                                  <a:rPr lang="en-US" altLang="ja-JP" sz="3200" i="1">
                                    <a:latin typeface="Cambria Math" panose="02040503050406030204" pitchFamily="18" charset="0"/>
                                  </a:rPr>
                                  <m:t>𝑦</m:t>
                                </m:r>
                              </m:e>
                            </m:mr>
                          </m:m>
                        </m:e>
                      </m:d>
                      <m:r>
                        <a:rPr lang="en-US" altLang="ja-JP" sz="3200" b="1" i="1" smtClean="0">
                          <a:latin typeface="Cambria Math" panose="02040503050406030204" pitchFamily="18" charset="0"/>
                        </a:rPr>
                        <m:t>+</m:t>
                      </m:r>
                      <m:d>
                        <m:dPr>
                          <m:ctrlPr>
                            <a:rPr lang="en-US" altLang="ja-JP" sz="3200" b="1" i="1">
                              <a:latin typeface="Cambria Math" panose="02040503050406030204" pitchFamily="18" charset="0"/>
                            </a:rPr>
                          </m:ctrlPr>
                        </m:dPr>
                        <m:e>
                          <m:m>
                            <m:mPr>
                              <m:mcs>
                                <m:mc>
                                  <m:mcPr>
                                    <m:count m:val="1"/>
                                    <m:mcJc m:val="center"/>
                                  </m:mcPr>
                                </m:mc>
                              </m:mcs>
                              <m:ctrlPr>
                                <a:rPr lang="en-US" altLang="ja-JP" sz="3200" b="1" i="1">
                                  <a:latin typeface="Cambria Math" panose="02040503050406030204" pitchFamily="18" charset="0"/>
                                </a:rPr>
                              </m:ctrlPr>
                            </m:mPr>
                            <m:mr>
                              <m:e>
                                <m:r>
                                  <a:rPr lang="en-US" altLang="ja-JP" sz="3200" b="0" i="1" smtClean="0">
                                    <a:latin typeface="Cambria Math" panose="02040503050406030204" pitchFamily="18" charset="0"/>
                                  </a:rPr>
                                  <m:t>𝑎</m:t>
                                </m:r>
                              </m:e>
                            </m:mr>
                            <m:mr>
                              <m:e>
                                <m:r>
                                  <a:rPr lang="en-US" altLang="ja-JP" sz="3200" b="0" i="1" smtClean="0">
                                    <a:latin typeface="Cambria Math" panose="02040503050406030204" pitchFamily="18" charset="0"/>
                                  </a:rPr>
                                  <m:t>𝑏</m:t>
                                </m:r>
                              </m:e>
                            </m:mr>
                          </m:m>
                        </m:e>
                      </m:d>
                    </m:oMath>
                  </m:oMathPara>
                </a14:m>
                <a:endParaRPr lang="en-US" altLang="ja-JP" sz="3200" b="1" dirty="0"/>
              </a:p>
            </p:txBody>
          </p:sp>
        </mc:Choice>
        <mc:Fallback xmlns="">
          <p:sp>
            <p:nvSpPr>
              <p:cNvPr id="5" name="正方形/長方形 4"/>
              <p:cNvSpPr>
                <a:spLocks noRot="1" noChangeAspect="1" noMove="1" noResize="1" noEditPoints="1" noAdjustHandles="1" noChangeArrowheads="1" noChangeShapeType="1" noTextEdit="1"/>
              </p:cNvSpPr>
              <p:nvPr/>
            </p:nvSpPr>
            <p:spPr>
              <a:xfrm>
                <a:off x="1130299" y="1862880"/>
                <a:ext cx="3324693" cy="1035092"/>
              </a:xfrm>
              <a:prstGeom prst="rect">
                <a:avLst/>
              </a:prstGeom>
              <a:blipFill rotWithShape="0">
                <a:blip r:embed="rId3"/>
                <a:stretch>
                  <a:fillRect/>
                </a:stretch>
              </a:blipFill>
            </p:spPr>
            <p:txBody>
              <a:bodyPr/>
              <a:lstStyle/>
              <a:p>
                <a:r>
                  <a:rPr lang="ja-JP" altLang="en-US">
                    <a:noFill/>
                  </a:rPr>
                  <a:t> </a:t>
                </a:r>
              </a:p>
            </p:txBody>
          </p:sp>
        </mc:Fallback>
      </mc:AlternateContent>
      <p:sp>
        <p:nvSpPr>
          <p:cNvPr id="6" name="正方形/長方形 5"/>
          <p:cNvSpPr/>
          <p:nvPr/>
        </p:nvSpPr>
        <p:spPr>
          <a:xfrm>
            <a:off x="7895260" y="1706227"/>
            <a:ext cx="3775393" cy="707886"/>
          </a:xfrm>
          <a:prstGeom prst="rect">
            <a:avLst/>
          </a:prstGeom>
          <a:noFill/>
        </p:spPr>
        <p:txBody>
          <a:bodyPr wrap="none">
            <a:spAutoFit/>
          </a:bodyPr>
          <a:lstStyle/>
          <a:p>
            <a:r>
              <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これは行列の積ではないので</a:t>
            </a:r>
            <a:endPar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線形変換ではない</a:t>
            </a:r>
          </a:p>
        </p:txBody>
      </p:sp>
      <mc:AlternateContent xmlns:mc="http://schemas.openxmlformats.org/markup-compatibility/2006" xmlns:a14="http://schemas.microsoft.com/office/drawing/2010/main">
        <mc:Choice Requires="a14">
          <p:sp>
            <p:nvSpPr>
              <p:cNvPr id="34" name="正方形/長方形 33"/>
              <p:cNvSpPr/>
              <p:nvPr/>
            </p:nvSpPr>
            <p:spPr>
              <a:xfrm>
                <a:off x="1130299" y="1284013"/>
                <a:ext cx="6186117" cy="461665"/>
              </a:xfrm>
              <a:prstGeom prst="rect">
                <a:avLst/>
              </a:prstGeom>
            </p:spPr>
            <p:txBody>
              <a:bodyPr wrap="none">
                <a:spAutoFit/>
              </a:bodyPr>
              <a:lstStyle/>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軸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Y</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軸方向に</a:t>
                </a:r>
                <a14:m>
                  <m:oMath xmlns:m="http://schemas.openxmlformats.org/officeDocument/2006/math">
                    <m:r>
                      <a:rPr lang="en-US" altLang="ja-JP" sz="2400" b="0" i="1" smtClean="0">
                        <a:latin typeface="Cambria Math" panose="02040503050406030204" pitchFamily="18" charset="0"/>
                      </a:rPr>
                      <m:t>𝑎</m:t>
                    </m:r>
                    <m:r>
                      <a:rPr lang="en-US" altLang="ja-JP" sz="2400" b="0" i="1" smtClean="0">
                        <a:latin typeface="Cambria Math" panose="02040503050406030204" pitchFamily="18" charset="0"/>
                      </a:rPr>
                      <m:t> / </m:t>
                    </m:r>
                    <m:r>
                      <a:rPr lang="en-US" altLang="ja-JP" sz="2400" b="0" i="1" smtClean="0">
                        <a:latin typeface="Cambria Math" panose="02040503050406030204" pitchFamily="18" charset="0"/>
                      </a:rPr>
                      <m:t>𝑏</m:t>
                    </m:r>
                  </m:oMath>
                </a14:m>
                <a:r>
                  <a:rPr lang="ja-JP" altLang="en-US" sz="2400" dirty="0" err="1">
                    <a:latin typeface="メイリオ" panose="020B0604030504040204" pitchFamily="50" charset="-128"/>
                    <a:ea typeface="メイリオ" panose="020B0604030504040204" pitchFamily="50" charset="-128"/>
                    <a:cs typeface="メイリオ" panose="020B0604030504040204" pitchFamily="50" charset="-128"/>
                  </a:rPr>
                  <a:t>だけ平</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行移動する変換</a:t>
                </a:r>
              </a:p>
            </p:txBody>
          </p:sp>
        </mc:Choice>
        <mc:Fallback xmlns="">
          <p:sp>
            <p:nvSpPr>
              <p:cNvPr id="34" name="正方形/長方形 33"/>
              <p:cNvSpPr>
                <a:spLocks noRot="1" noChangeAspect="1" noMove="1" noResize="1" noEditPoints="1" noAdjustHandles="1" noChangeArrowheads="1" noChangeShapeType="1" noTextEdit="1"/>
              </p:cNvSpPr>
              <p:nvPr/>
            </p:nvSpPr>
            <p:spPr>
              <a:xfrm>
                <a:off x="1130299" y="1284013"/>
                <a:ext cx="6186117" cy="461665"/>
              </a:xfrm>
              <a:prstGeom prst="rect">
                <a:avLst/>
              </a:prstGeom>
              <a:blipFill>
                <a:blip r:embed="rId4"/>
                <a:stretch>
                  <a:fillRect l="-1478" t="-8000" r="-690" b="-33333"/>
                </a:stretch>
              </a:blipFill>
            </p:spPr>
            <p:txBody>
              <a:bodyPr/>
              <a:lstStyle/>
              <a:p>
                <a:r>
                  <a:rPr lang="ja-JP" altLang="en-US">
                    <a:noFill/>
                  </a:rPr>
                  <a:t> </a:t>
                </a:r>
              </a:p>
            </p:txBody>
          </p:sp>
        </mc:Fallback>
      </mc:AlternateContent>
      <p:cxnSp>
        <p:nvCxnSpPr>
          <p:cNvPr id="15" name="直線矢印コネクタ 14"/>
          <p:cNvCxnSpPr/>
          <p:nvPr/>
        </p:nvCxnSpPr>
        <p:spPr>
          <a:xfrm>
            <a:off x="1472872" y="6208979"/>
            <a:ext cx="3086767"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1657725" y="3388399"/>
            <a:ext cx="0" cy="298410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正方形/長方形 16"/>
              <p:cNvSpPr/>
              <p:nvPr/>
            </p:nvSpPr>
            <p:spPr>
              <a:xfrm>
                <a:off x="4000575" y="6149958"/>
                <a:ext cx="424712" cy="4598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400" i="1">
                          <a:latin typeface="Cambria Math" panose="02040503050406030204" pitchFamily="18" charset="0"/>
                        </a:rPr>
                        <m:t>𝑥</m:t>
                      </m:r>
                    </m:oMath>
                  </m:oMathPara>
                </a14:m>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4000575" y="6149958"/>
                <a:ext cx="424712" cy="459837"/>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1130299" y="3083098"/>
                <a:ext cx="428671" cy="4598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𝑦</m:t>
                      </m:r>
                    </m:oMath>
                  </m:oMathPara>
                </a14:m>
                <a:endParaRPr lang="ja-JP" altLang="en-US" sz="24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1130299" y="3083098"/>
                <a:ext cx="428671" cy="459837"/>
              </a:xfrm>
              <a:prstGeom prst="rect">
                <a:avLst/>
              </a:prstGeom>
              <a:blipFill rotWithShape="0">
                <a:blip r:embed="rId6"/>
                <a:stretch>
                  <a:fillRect b="-10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3122309" y="4481724"/>
                <a:ext cx="722393" cy="7029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i="1" smtClean="0">
                              <a:solidFill>
                                <a:srgbClr val="FF0000"/>
                              </a:solidFill>
                              <a:latin typeface="Cambria Math" panose="02040503050406030204" pitchFamily="18" charset="0"/>
                            </a:rPr>
                          </m:ctrlPr>
                        </m:dPr>
                        <m:e>
                          <m:m>
                            <m:mPr>
                              <m:mcs>
                                <m:mc>
                                  <m:mcPr>
                                    <m:count m:val="1"/>
                                    <m:mcJc m:val="center"/>
                                  </m:mcPr>
                                </m:mc>
                              </m:mcs>
                              <m:ctrlPr>
                                <a:rPr lang="en-US" altLang="ja-JP" sz="2400" i="1">
                                  <a:solidFill>
                                    <a:srgbClr val="FF0000"/>
                                  </a:solidFill>
                                  <a:latin typeface="Cambria Math" panose="02040503050406030204" pitchFamily="18" charset="0"/>
                                </a:rPr>
                              </m:ctrlPr>
                            </m:mPr>
                            <m:mr>
                              <m:e>
                                <m:r>
                                  <m:rPr>
                                    <m:brk m:alnAt="7"/>
                                  </m:rPr>
                                  <a:rPr lang="en-US" altLang="ja-JP" sz="2400" b="0" i="1" smtClean="0">
                                    <a:solidFill>
                                      <a:srgbClr val="FF0000"/>
                                    </a:solidFill>
                                    <a:latin typeface="Cambria Math" panose="02040503050406030204" pitchFamily="18" charset="0"/>
                                  </a:rPr>
                                  <m:t>1</m:t>
                                </m:r>
                              </m:e>
                            </m:mr>
                            <m:mr>
                              <m:e>
                                <m:r>
                                  <a:rPr lang="en-US" altLang="ja-JP" sz="2400" b="0" i="1" smtClean="0">
                                    <a:solidFill>
                                      <a:srgbClr val="FF0000"/>
                                    </a:solidFill>
                                    <a:latin typeface="Cambria Math" panose="02040503050406030204" pitchFamily="18" charset="0"/>
                                  </a:rPr>
                                  <m:t>1</m:t>
                                </m:r>
                              </m:e>
                            </m:mr>
                          </m:m>
                        </m:e>
                      </m:d>
                    </m:oMath>
                  </m:oMathPara>
                </a14:m>
                <a:endParaRPr lang="ja-JP" altLang="en-US" sz="2400" dirty="0">
                  <a:solidFill>
                    <a:srgbClr val="FF0000"/>
                  </a:solidFill>
                </a:endParaRPr>
              </a:p>
            </p:txBody>
          </p:sp>
        </mc:Choice>
        <mc:Fallback xmlns="">
          <p:sp>
            <p:nvSpPr>
              <p:cNvPr id="20" name="正方形/長方形 19"/>
              <p:cNvSpPr>
                <a:spLocks noRot="1" noChangeAspect="1" noMove="1" noResize="1" noEditPoints="1" noAdjustHandles="1" noChangeArrowheads="1" noChangeShapeType="1" noTextEdit="1"/>
              </p:cNvSpPr>
              <p:nvPr/>
            </p:nvSpPr>
            <p:spPr>
              <a:xfrm>
                <a:off x="3122309" y="4481724"/>
                <a:ext cx="722393" cy="702978"/>
              </a:xfrm>
              <a:prstGeom prst="rect">
                <a:avLst/>
              </a:prstGeom>
              <a:blipFill rotWithShape="0">
                <a:blip r:embed="rId7"/>
                <a:stretch>
                  <a:fillRect/>
                </a:stretch>
              </a:blipFill>
            </p:spPr>
            <p:txBody>
              <a:bodyPr/>
              <a:lstStyle/>
              <a:p>
                <a:r>
                  <a:rPr lang="ja-JP" altLang="en-US">
                    <a:noFill/>
                  </a:rPr>
                  <a:t> </a:t>
                </a:r>
              </a:p>
            </p:txBody>
          </p:sp>
        </mc:Fallback>
      </mc:AlternateContent>
      <p:sp>
        <p:nvSpPr>
          <p:cNvPr id="21" name="円/楕円 20"/>
          <p:cNvSpPr/>
          <p:nvPr/>
        </p:nvSpPr>
        <p:spPr>
          <a:xfrm>
            <a:off x="3082740" y="4715441"/>
            <a:ext cx="92316" cy="923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3" name="正方形/長方形 22"/>
          <p:cNvSpPr/>
          <p:nvPr/>
        </p:nvSpPr>
        <p:spPr>
          <a:xfrm>
            <a:off x="2063798" y="6280175"/>
            <a:ext cx="1117451" cy="463333"/>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sz="2400" dirty="0"/>
          </a:p>
        </p:txBody>
      </p:sp>
      <p:cxnSp>
        <p:nvCxnSpPr>
          <p:cNvPr id="24" name="直線矢印コネクタ 23"/>
          <p:cNvCxnSpPr/>
          <p:nvPr/>
        </p:nvCxnSpPr>
        <p:spPr>
          <a:xfrm>
            <a:off x="7136235" y="6208979"/>
            <a:ext cx="3086767"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7321089" y="3388399"/>
            <a:ext cx="0" cy="298410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正方形/長方形 25"/>
              <p:cNvSpPr/>
              <p:nvPr/>
            </p:nvSpPr>
            <p:spPr>
              <a:xfrm>
                <a:off x="9663940" y="6149958"/>
                <a:ext cx="424712" cy="4598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400" i="1">
                          <a:latin typeface="Cambria Math" panose="02040503050406030204" pitchFamily="18" charset="0"/>
                        </a:rPr>
                        <m:t>𝑥</m:t>
                      </m:r>
                    </m:oMath>
                  </m:oMathPara>
                </a14:m>
                <a:endParaRPr lang="ja-JP" altLang="en-US" sz="24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9663940" y="6149958"/>
                <a:ext cx="424712" cy="459837"/>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6771405" y="3083098"/>
                <a:ext cx="428671" cy="4598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𝑦</m:t>
                      </m:r>
                    </m:oMath>
                  </m:oMathPara>
                </a14:m>
                <a:endParaRPr lang="ja-JP" altLang="en-US" sz="24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6771405" y="3083098"/>
                <a:ext cx="428671" cy="459837"/>
              </a:xfrm>
              <a:prstGeom prst="rect">
                <a:avLst/>
              </a:prstGeom>
              <a:blipFill rotWithShape="0">
                <a:blip r:embed="rId9"/>
                <a:stretch>
                  <a:fillRect b="-10667"/>
                </a:stretch>
              </a:blipFill>
            </p:spPr>
            <p:txBody>
              <a:bodyPr/>
              <a:lstStyle/>
              <a:p>
                <a:r>
                  <a:rPr lang="ja-JP" altLang="en-US">
                    <a:noFill/>
                  </a:rPr>
                  <a:t> </a:t>
                </a:r>
              </a:p>
            </p:txBody>
          </p:sp>
        </mc:Fallback>
      </mc:AlternateContent>
      <p:sp>
        <p:nvSpPr>
          <p:cNvPr id="30" name="正方形/長方形 29"/>
          <p:cNvSpPr/>
          <p:nvPr/>
        </p:nvSpPr>
        <p:spPr>
          <a:xfrm>
            <a:off x="7727162" y="6280175"/>
            <a:ext cx="1753396" cy="463333"/>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変換後画像</a:t>
            </a:r>
            <a:endParaRPr lang="ja-JP" altLang="en-US" sz="2400" dirty="0"/>
          </a:p>
        </p:txBody>
      </p:sp>
      <p:sp>
        <p:nvSpPr>
          <p:cNvPr id="31" name="右矢印 30"/>
          <p:cNvSpPr/>
          <p:nvPr/>
        </p:nvSpPr>
        <p:spPr>
          <a:xfrm>
            <a:off x="5287951" y="4406628"/>
            <a:ext cx="1165998" cy="853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mc:AlternateContent xmlns:mc="http://schemas.openxmlformats.org/markup-compatibility/2006" xmlns:a14="http://schemas.microsoft.com/office/drawing/2010/main">
        <mc:Choice Requires="a14">
          <p:sp>
            <p:nvSpPr>
              <p:cNvPr id="64" name="正方形/長方形 63"/>
              <p:cNvSpPr/>
              <p:nvPr/>
            </p:nvSpPr>
            <p:spPr>
              <a:xfrm>
                <a:off x="9521617" y="3113956"/>
                <a:ext cx="1267747" cy="7425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i="1" smtClean="0">
                              <a:solidFill>
                                <a:srgbClr val="FF0000"/>
                              </a:solidFill>
                              <a:latin typeface="Cambria Math" panose="02040503050406030204" pitchFamily="18" charset="0"/>
                            </a:rPr>
                          </m:ctrlPr>
                        </m:dPr>
                        <m:e>
                          <m:m>
                            <m:mPr>
                              <m:mcs>
                                <m:mc>
                                  <m:mcPr>
                                    <m:count m:val="1"/>
                                    <m:mcJc m:val="center"/>
                                  </m:mcPr>
                                </m:mc>
                              </m:mcs>
                              <m:ctrlPr>
                                <a:rPr lang="en-US" altLang="ja-JP" sz="2400" i="1">
                                  <a:solidFill>
                                    <a:srgbClr val="FF0000"/>
                                  </a:solidFill>
                                  <a:latin typeface="Cambria Math" panose="02040503050406030204" pitchFamily="18" charset="0"/>
                                </a:rPr>
                              </m:ctrlPr>
                            </m:mPr>
                            <m:mr>
                              <m:e>
                                <m:r>
                                  <m:rPr>
                                    <m:brk m:alnAt="7"/>
                                  </m:rPr>
                                  <a:rPr lang="en-US" altLang="ja-JP" sz="2400" b="0" i="1" smtClean="0">
                                    <a:solidFill>
                                      <a:srgbClr val="FF0000"/>
                                    </a:solidFill>
                                    <a:latin typeface="Cambria Math" panose="02040503050406030204" pitchFamily="18" charset="0"/>
                                  </a:rPr>
                                  <m:t>1</m:t>
                                </m:r>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𝑎</m:t>
                                </m:r>
                              </m:e>
                            </m:mr>
                            <m:mr>
                              <m:e>
                                <m:r>
                                  <a:rPr lang="en-US" altLang="ja-JP" sz="2400" b="0" i="1" smtClean="0">
                                    <a:solidFill>
                                      <a:srgbClr val="FF0000"/>
                                    </a:solidFill>
                                    <a:latin typeface="Cambria Math" panose="02040503050406030204" pitchFamily="18" charset="0"/>
                                  </a:rPr>
                                  <m:t>1+</m:t>
                                </m:r>
                                <m:r>
                                  <a:rPr lang="en-US" altLang="ja-JP" sz="2400" b="0" i="1" smtClean="0">
                                    <a:solidFill>
                                      <a:srgbClr val="FF0000"/>
                                    </a:solidFill>
                                    <a:latin typeface="Cambria Math" panose="02040503050406030204" pitchFamily="18" charset="0"/>
                                  </a:rPr>
                                  <m:t>𝑏</m:t>
                                </m:r>
                              </m:e>
                            </m:mr>
                          </m:m>
                        </m:e>
                      </m:d>
                    </m:oMath>
                  </m:oMathPara>
                </a14:m>
                <a:endParaRPr lang="ja-JP" altLang="en-US" sz="2400" dirty="0">
                  <a:solidFill>
                    <a:srgbClr val="FF0000"/>
                  </a:solidFill>
                </a:endParaRPr>
              </a:p>
            </p:txBody>
          </p:sp>
        </mc:Choice>
        <mc:Fallback xmlns="">
          <p:sp>
            <p:nvSpPr>
              <p:cNvPr id="64" name="正方形/長方形 63"/>
              <p:cNvSpPr>
                <a:spLocks noRot="1" noChangeAspect="1" noMove="1" noResize="1" noEditPoints="1" noAdjustHandles="1" noChangeArrowheads="1" noChangeShapeType="1" noTextEdit="1"/>
              </p:cNvSpPr>
              <p:nvPr/>
            </p:nvSpPr>
            <p:spPr>
              <a:xfrm>
                <a:off x="9521617" y="3113956"/>
                <a:ext cx="1267747" cy="742509"/>
              </a:xfrm>
              <a:prstGeom prst="rect">
                <a:avLst/>
              </a:prstGeom>
              <a:blipFill rotWithShape="0">
                <a:blip r:embed="rId10"/>
                <a:stretch>
                  <a:fillRect/>
                </a:stretch>
              </a:blipFill>
            </p:spPr>
            <p:txBody>
              <a:bodyPr/>
              <a:lstStyle/>
              <a:p>
                <a:r>
                  <a:rPr lang="ja-JP" altLang="en-US">
                    <a:noFill/>
                  </a:rPr>
                  <a:t> </a:t>
                </a:r>
              </a:p>
            </p:txBody>
          </p:sp>
        </mc:Fallback>
      </mc:AlternateContent>
      <p:sp>
        <p:nvSpPr>
          <p:cNvPr id="65" name="円/楕円 64"/>
          <p:cNvSpPr/>
          <p:nvPr/>
        </p:nvSpPr>
        <p:spPr>
          <a:xfrm>
            <a:off x="9482049" y="3347673"/>
            <a:ext cx="92316" cy="923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7" name="右矢印 66"/>
          <p:cNvSpPr/>
          <p:nvPr/>
        </p:nvSpPr>
        <p:spPr>
          <a:xfrm rot="17276526">
            <a:off x="7851833" y="4428484"/>
            <a:ext cx="1165998" cy="470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8ECCAE28-0BCA-4857-A888-DF34402BBFC5}"/>
                  </a:ext>
                </a:extLst>
              </p:cNvPr>
              <p:cNvSpPr/>
              <p:nvPr/>
            </p:nvSpPr>
            <p:spPr>
              <a:xfrm>
                <a:off x="8749938" y="4481724"/>
                <a:ext cx="722393" cy="7029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i="1" smtClean="0">
                              <a:solidFill>
                                <a:srgbClr val="FF0000"/>
                              </a:solidFill>
                              <a:latin typeface="Cambria Math" panose="02040503050406030204" pitchFamily="18" charset="0"/>
                            </a:rPr>
                          </m:ctrlPr>
                        </m:dPr>
                        <m:e>
                          <m:m>
                            <m:mPr>
                              <m:mcs>
                                <m:mc>
                                  <m:mcPr>
                                    <m:count m:val="1"/>
                                    <m:mcJc m:val="center"/>
                                  </m:mcPr>
                                </m:mc>
                              </m:mcs>
                              <m:ctrlPr>
                                <a:rPr lang="en-US" altLang="ja-JP" sz="2400" i="1">
                                  <a:solidFill>
                                    <a:srgbClr val="FF0000"/>
                                  </a:solidFill>
                                  <a:latin typeface="Cambria Math" panose="02040503050406030204" pitchFamily="18" charset="0"/>
                                </a:rPr>
                              </m:ctrlPr>
                            </m:mPr>
                            <m:mr>
                              <m:e>
                                <m:r>
                                  <m:rPr>
                                    <m:brk m:alnAt="7"/>
                                  </m:rPr>
                                  <a:rPr lang="en-US" altLang="ja-JP" sz="2400" b="0" i="1" smtClean="0">
                                    <a:solidFill>
                                      <a:srgbClr val="FF0000"/>
                                    </a:solidFill>
                                    <a:latin typeface="Cambria Math" panose="02040503050406030204" pitchFamily="18" charset="0"/>
                                  </a:rPr>
                                  <m:t>1</m:t>
                                </m:r>
                              </m:e>
                            </m:mr>
                            <m:mr>
                              <m:e>
                                <m:r>
                                  <a:rPr lang="en-US" altLang="ja-JP" sz="2400" b="0" i="1" smtClean="0">
                                    <a:solidFill>
                                      <a:srgbClr val="FF0000"/>
                                    </a:solidFill>
                                    <a:latin typeface="Cambria Math" panose="02040503050406030204" pitchFamily="18" charset="0"/>
                                  </a:rPr>
                                  <m:t>1</m:t>
                                </m:r>
                              </m:e>
                            </m:mr>
                          </m:m>
                        </m:e>
                      </m:d>
                    </m:oMath>
                  </m:oMathPara>
                </a14:m>
                <a:endParaRPr lang="ja-JP" altLang="en-US" sz="2400" dirty="0">
                  <a:solidFill>
                    <a:srgbClr val="FF0000"/>
                  </a:solidFill>
                </a:endParaRPr>
              </a:p>
            </p:txBody>
          </p:sp>
        </mc:Choice>
        <mc:Fallback xmlns="">
          <p:sp>
            <p:nvSpPr>
              <p:cNvPr id="35" name="正方形/長方形 34">
                <a:extLst>
                  <a:ext uri="{FF2B5EF4-FFF2-40B4-BE49-F238E27FC236}">
                    <a16:creationId xmlns:a16="http://schemas.microsoft.com/office/drawing/2014/main" id="{8ECCAE28-0BCA-4857-A888-DF34402BBFC5}"/>
                  </a:ext>
                </a:extLst>
              </p:cNvPr>
              <p:cNvSpPr>
                <a:spLocks noRot="1" noChangeAspect="1" noMove="1" noResize="1" noEditPoints="1" noAdjustHandles="1" noChangeArrowheads="1" noChangeShapeType="1" noTextEdit="1"/>
              </p:cNvSpPr>
              <p:nvPr/>
            </p:nvSpPr>
            <p:spPr>
              <a:xfrm>
                <a:off x="8749938" y="4481724"/>
                <a:ext cx="722393" cy="702978"/>
              </a:xfrm>
              <a:prstGeom prst="rect">
                <a:avLst/>
              </a:prstGeom>
              <a:blipFill>
                <a:blip r:embed="rId11"/>
                <a:stretch>
                  <a:fillRect/>
                </a:stretch>
              </a:blipFill>
            </p:spPr>
            <p:txBody>
              <a:bodyPr/>
              <a:lstStyle/>
              <a:p>
                <a:r>
                  <a:rPr lang="ja-JP" altLang="en-US">
                    <a:noFill/>
                  </a:rPr>
                  <a:t> </a:t>
                </a:r>
              </a:p>
            </p:txBody>
          </p:sp>
        </mc:Fallback>
      </mc:AlternateContent>
      <p:sp>
        <p:nvSpPr>
          <p:cNvPr id="36" name="円/楕円 20">
            <a:extLst>
              <a:ext uri="{FF2B5EF4-FFF2-40B4-BE49-F238E27FC236}">
                <a16:creationId xmlns:a16="http://schemas.microsoft.com/office/drawing/2014/main" id="{24EB47D2-1F0C-4648-80EB-B7401EA8BC71}"/>
              </a:ext>
            </a:extLst>
          </p:cNvPr>
          <p:cNvSpPr/>
          <p:nvPr/>
        </p:nvSpPr>
        <p:spPr>
          <a:xfrm>
            <a:off x="8710369" y="4715441"/>
            <a:ext cx="92316" cy="923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7" name="正方形/長方形 36">
            <a:extLst>
              <a:ext uri="{FF2B5EF4-FFF2-40B4-BE49-F238E27FC236}">
                <a16:creationId xmlns:a16="http://schemas.microsoft.com/office/drawing/2014/main" id="{40417A51-7941-4BB3-A130-C12F17F5CF92}"/>
              </a:ext>
            </a:extLst>
          </p:cNvPr>
          <p:cNvSpPr/>
          <p:nvPr/>
        </p:nvSpPr>
        <p:spPr>
          <a:xfrm>
            <a:off x="7136235" y="104386"/>
            <a:ext cx="5167083" cy="1015663"/>
          </a:xfrm>
          <a:prstGeom prst="rect">
            <a:avLst/>
          </a:prstGeom>
          <a:noFill/>
        </p:spPr>
        <p:txBody>
          <a:bodyPr wrap="square">
            <a:spAutoFit/>
          </a:bodyPr>
          <a:lstStyle/>
          <a:p>
            <a:r>
              <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（今一度確認）この変換は元画像のある二次元空間の任意の点</a:t>
            </a:r>
            <a:r>
              <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err="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x,y</a:t>
            </a:r>
            <a:r>
              <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err="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x+a</a:t>
            </a:r>
            <a:r>
              <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err="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y+b</a:t>
            </a:r>
            <a:r>
              <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に変換したという意味</a:t>
            </a:r>
            <a:endParaRPr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0893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5242" y="365126"/>
            <a:ext cx="11220961" cy="733270"/>
          </a:xfrm>
        </p:spPr>
        <p:txBody>
          <a:bodyPr>
            <a:normAutofit/>
          </a:bodyPr>
          <a:lstStyle/>
          <a:p>
            <a:r>
              <a:rPr kumimoji="1" lang="en-US" altLang="ja-JP" sz="3600" dirty="0"/>
              <a:t>Contents</a:t>
            </a:r>
            <a:endParaRPr kumimoji="1" lang="ja-JP" altLang="en-US" sz="3600" dirty="0"/>
          </a:p>
        </p:txBody>
      </p:sp>
      <p:sp>
        <p:nvSpPr>
          <p:cNvPr id="3" name="コンテンツ プレースホルダー 2"/>
          <p:cNvSpPr>
            <a:spLocks noGrp="1"/>
          </p:cNvSpPr>
          <p:nvPr>
            <p:ph idx="1"/>
          </p:nvPr>
        </p:nvSpPr>
        <p:spPr>
          <a:xfrm>
            <a:off x="635242" y="1343722"/>
            <a:ext cx="11220961" cy="5296829"/>
          </a:xfrm>
        </p:spPr>
        <p:txBody>
          <a:bodyPr>
            <a:normAutofit/>
          </a:bodyPr>
          <a:lstStyle/>
          <a:p>
            <a:pPr marL="0" indent="0">
              <a:spcBef>
                <a:spcPts val="1200"/>
              </a:spcBef>
              <a:buNone/>
            </a:pPr>
            <a:r>
              <a:rPr lang="ja-JP" altLang="en-US" dirty="0"/>
              <a:t>達成目標</a:t>
            </a:r>
            <a:endParaRPr lang="en-US" altLang="ja-JP" dirty="0"/>
          </a:p>
          <a:p>
            <a:pPr>
              <a:spcBef>
                <a:spcPts val="1200"/>
              </a:spcBef>
            </a:pPr>
            <a:r>
              <a:rPr lang="ja-JP" altLang="en-US" sz="2400" dirty="0"/>
              <a:t>画像の幾何学変換を計算でき，その効果を説明できる．</a:t>
            </a:r>
            <a:endParaRPr lang="en-US" altLang="ja-JP" sz="2400" dirty="0"/>
          </a:p>
          <a:p>
            <a:pPr>
              <a:spcBef>
                <a:spcPts val="1200"/>
              </a:spcBef>
            </a:pPr>
            <a:r>
              <a:rPr lang="ja-JP" altLang="en-US" sz="2400" dirty="0"/>
              <a:t>剛体変換・相似変換・アファイン変換・射影変換を正しく計算でき，それぞれの効果を説明できる</a:t>
            </a:r>
            <a:endParaRPr lang="en-US" altLang="ja-JP" sz="2400" dirty="0"/>
          </a:p>
          <a:p>
            <a:pPr marL="457200" lvl="1" indent="0">
              <a:spcBef>
                <a:spcPts val="1200"/>
              </a:spcBef>
              <a:buNone/>
            </a:pPr>
            <a:endParaRPr lang="en-US" altLang="ja-JP" sz="2000" dirty="0"/>
          </a:p>
          <a:p>
            <a:pPr marL="0" indent="0">
              <a:spcBef>
                <a:spcPts val="1200"/>
              </a:spcBef>
              <a:buNone/>
            </a:pPr>
            <a:r>
              <a:rPr lang="en-US" altLang="ja-JP" dirty="0"/>
              <a:t>Contents</a:t>
            </a:r>
          </a:p>
          <a:p>
            <a:pPr>
              <a:spcBef>
                <a:spcPts val="1200"/>
              </a:spcBef>
            </a:pPr>
            <a:r>
              <a:rPr lang="ja-JP" altLang="en-US" sz="2400" dirty="0"/>
              <a:t>行列とベクトルの復習</a:t>
            </a:r>
            <a:endParaRPr lang="en-US" altLang="ja-JP" sz="2400" dirty="0"/>
          </a:p>
          <a:p>
            <a:pPr>
              <a:spcBef>
                <a:spcPts val="1200"/>
              </a:spcBef>
            </a:pPr>
            <a:r>
              <a:rPr lang="ja-JP" altLang="en-US" sz="2400" dirty="0"/>
              <a:t>線形変換（拡大・縮小 </a:t>
            </a:r>
            <a:r>
              <a:rPr lang="en-US" altLang="ja-JP" sz="2400" dirty="0"/>
              <a:t>/ </a:t>
            </a:r>
            <a:r>
              <a:rPr lang="ja-JP" altLang="en-US" sz="2400" dirty="0"/>
              <a:t>回転 </a:t>
            </a:r>
            <a:r>
              <a:rPr lang="en-US" altLang="ja-JP" sz="2400" dirty="0"/>
              <a:t>/ </a:t>
            </a:r>
            <a:r>
              <a:rPr lang="ja-JP" altLang="en-US" sz="2400" dirty="0"/>
              <a:t>鏡映 </a:t>
            </a:r>
            <a:r>
              <a:rPr lang="en-US" altLang="ja-JP" sz="2400" dirty="0"/>
              <a:t>/ </a:t>
            </a:r>
            <a:r>
              <a:rPr lang="ja-JP" altLang="en-US" sz="2400" dirty="0"/>
              <a:t>せん断 </a:t>
            </a:r>
            <a:r>
              <a:rPr lang="en-US" altLang="ja-JP" sz="2400" dirty="0"/>
              <a:t>/ </a:t>
            </a:r>
            <a:r>
              <a:rPr lang="ja-JP" altLang="en-US" sz="2400" dirty="0"/>
              <a:t>合成</a:t>
            </a:r>
            <a:r>
              <a:rPr lang="en-US" altLang="ja-JP" sz="2400" dirty="0"/>
              <a:t>)</a:t>
            </a:r>
          </a:p>
          <a:p>
            <a:pPr>
              <a:spcBef>
                <a:spcPts val="1200"/>
              </a:spcBef>
            </a:pPr>
            <a:r>
              <a:rPr lang="ja-JP" altLang="en-US" sz="2400" dirty="0"/>
              <a:t>アファイン変換（平行移動 </a:t>
            </a:r>
            <a:r>
              <a:rPr lang="en-US" altLang="ja-JP" sz="2400" dirty="0"/>
              <a:t>/ </a:t>
            </a:r>
            <a:r>
              <a:rPr lang="ja-JP" altLang="en-US" sz="2400" dirty="0"/>
              <a:t>同次座標系</a:t>
            </a:r>
            <a:r>
              <a:rPr lang="en-US" altLang="ja-JP" sz="2400" dirty="0"/>
              <a:t>)</a:t>
            </a:r>
            <a:endParaRPr lang="en-US" altLang="ja-JP" dirty="0"/>
          </a:p>
        </p:txBody>
      </p:sp>
    </p:spTree>
    <p:extLst>
      <p:ext uri="{BB962C8B-B14F-4D97-AF65-F5344CB8AC3E}">
        <p14:creationId xmlns:p14="http://schemas.microsoft.com/office/powerpoint/2010/main" val="2238481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角丸四角形 157"/>
          <p:cNvSpPr/>
          <p:nvPr/>
        </p:nvSpPr>
        <p:spPr>
          <a:xfrm>
            <a:off x="317772" y="2215052"/>
            <a:ext cx="11612638" cy="4416754"/>
          </a:xfrm>
          <a:prstGeom prst="roundRect">
            <a:avLst/>
          </a:prstGeom>
          <a:solidFill>
            <a:srgbClr val="FFF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角丸四角形 156"/>
          <p:cNvSpPr/>
          <p:nvPr/>
        </p:nvSpPr>
        <p:spPr>
          <a:xfrm>
            <a:off x="490318" y="2546595"/>
            <a:ext cx="8523405" cy="369610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199" y="211783"/>
            <a:ext cx="11473211" cy="800985"/>
          </a:xfrm>
        </p:spPr>
        <p:txBody>
          <a:bodyPr>
            <a:normAutofit/>
          </a:bodyPr>
          <a:lstStyle/>
          <a:p>
            <a:r>
              <a:rPr kumimoji="1" lang="en-US" altLang="ja-JP" sz="3600" dirty="0"/>
              <a:t>Affine </a:t>
            </a:r>
            <a:r>
              <a:rPr kumimoji="1" lang="ja-JP" altLang="en-US" sz="3600" dirty="0"/>
              <a:t>変換 </a:t>
            </a:r>
          </a:p>
        </p:txBody>
      </p:sp>
      <p:sp>
        <p:nvSpPr>
          <p:cNvPr id="3" name="コンテンツ プレースホルダー 2"/>
          <p:cNvSpPr>
            <a:spLocks noGrp="1"/>
          </p:cNvSpPr>
          <p:nvPr>
            <p:ph idx="1"/>
          </p:nvPr>
        </p:nvSpPr>
        <p:spPr>
          <a:xfrm>
            <a:off x="457199" y="968969"/>
            <a:ext cx="11473211" cy="1020377"/>
          </a:xfrm>
        </p:spPr>
        <p:txBody>
          <a:bodyPr>
            <a:normAutofit/>
          </a:bodyPr>
          <a:lstStyle/>
          <a:p>
            <a:r>
              <a:rPr lang="ja-JP" altLang="en-US" sz="2400" b="1" dirty="0"/>
              <a:t>平行移動</a:t>
            </a:r>
            <a:r>
              <a:rPr lang="ja-JP" altLang="en-US" sz="2400" dirty="0"/>
              <a:t>と</a:t>
            </a:r>
            <a:r>
              <a:rPr lang="ja-JP" altLang="en-US" sz="2400" b="1" dirty="0"/>
              <a:t>線形変換</a:t>
            </a:r>
            <a:r>
              <a:rPr lang="ja-JP" altLang="en-US" sz="2400" dirty="0"/>
              <a:t>の組み合わせで得られる変換のこと</a:t>
            </a:r>
            <a:endParaRPr kumimoji="1" lang="ja-JP" altLang="en-US" sz="2400" dirty="0"/>
          </a:p>
          <a:p>
            <a:r>
              <a:rPr lang="ja-JP" altLang="en-US" sz="2400" dirty="0"/>
              <a:t>英語発音は「</a:t>
            </a:r>
            <a:r>
              <a:rPr kumimoji="1" lang="ja-JP" altLang="en-US" sz="2400" dirty="0"/>
              <a:t>アファイン」</a:t>
            </a:r>
            <a:r>
              <a:rPr lang="ja-JP" altLang="en-US" sz="2400" dirty="0"/>
              <a:t>，アフィンと読む人も多い</a:t>
            </a:r>
            <a:endParaRPr lang="en-US" altLang="ja-JP" sz="2400" dirty="0"/>
          </a:p>
        </p:txBody>
      </p:sp>
      <mc:AlternateContent xmlns:mc="http://schemas.openxmlformats.org/markup-compatibility/2006" xmlns:a14="http://schemas.microsoft.com/office/drawing/2010/main">
        <mc:Choice Requires="a14">
          <p:sp>
            <p:nvSpPr>
              <p:cNvPr id="73" name="正方形/長方形 72"/>
              <p:cNvSpPr/>
              <p:nvPr/>
            </p:nvSpPr>
            <p:spPr>
              <a:xfrm>
                <a:off x="718781" y="4863076"/>
                <a:ext cx="988496" cy="574024"/>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smtClean="0">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r>
                                  <a:rPr lang="en-US" altLang="ja-JP" sz="2000" b="0" i="1" smtClean="0">
                                    <a:latin typeface="Cambria Math" panose="02040503050406030204" pitchFamily="18" charset="0"/>
                                  </a:rPr>
                                  <m:t>𝑎</m:t>
                                </m:r>
                              </m:e>
                              <m:e>
                                <m:r>
                                  <a:rPr lang="en-US" altLang="ja-JP" sz="2000" b="0" i="1">
                                    <a:latin typeface="Cambria Math" panose="02040503050406030204" pitchFamily="18" charset="0"/>
                                  </a:rPr>
                                  <m:t>0</m:t>
                                </m:r>
                              </m:e>
                            </m:mr>
                            <m:mr>
                              <m:e>
                                <m:r>
                                  <a:rPr lang="en-US" altLang="ja-JP" sz="2000" b="0" i="1">
                                    <a:latin typeface="Cambria Math" panose="02040503050406030204" pitchFamily="18" charset="0"/>
                                  </a:rPr>
                                  <m:t>0</m:t>
                                </m:r>
                              </m:e>
                              <m:e>
                                <m:r>
                                  <a:rPr lang="en-US" altLang="ja-JP" sz="2000" b="0" i="1" smtClean="0">
                                    <a:latin typeface="Cambria Math" panose="02040503050406030204" pitchFamily="18" charset="0"/>
                                  </a:rPr>
                                  <m:t>𝑏</m:t>
                                </m:r>
                              </m:e>
                            </m:mr>
                          </m:m>
                        </m:e>
                      </m:d>
                    </m:oMath>
                  </m:oMathPara>
                </a14:m>
                <a:endParaRPr lang="ja-JP" altLang="en-US" sz="2000" dirty="0"/>
              </a:p>
            </p:txBody>
          </p:sp>
        </mc:Choice>
        <mc:Fallback xmlns="">
          <p:sp>
            <p:nvSpPr>
              <p:cNvPr id="73" name="正方形/長方形 72"/>
              <p:cNvSpPr>
                <a:spLocks noRot="1" noChangeAspect="1" noMove="1" noResize="1" noEditPoints="1" noAdjustHandles="1" noChangeArrowheads="1" noChangeShapeType="1" noTextEdit="1"/>
              </p:cNvSpPr>
              <p:nvPr/>
            </p:nvSpPr>
            <p:spPr>
              <a:xfrm>
                <a:off x="718781" y="4863076"/>
                <a:ext cx="988496" cy="574024"/>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3" name="正方形/長方形 82"/>
              <p:cNvSpPr/>
              <p:nvPr/>
            </p:nvSpPr>
            <p:spPr>
              <a:xfrm>
                <a:off x="2323382" y="4848367"/>
                <a:ext cx="1953773" cy="603443"/>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𝜃</m:t>
                                    </m:r>
                                  </m:e>
                                </m:func>
                              </m:e>
                              <m:e>
                                <m:r>
                                  <a:rPr lang="en-US" altLang="ja-JP" sz="2000" i="1">
                                    <a:latin typeface="Cambria Math" panose="02040503050406030204" pitchFamily="18" charset="0"/>
                                  </a:rPr>
                                  <m:t>−</m:t>
                                </m:r>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𝜃</m:t>
                                    </m:r>
                                  </m:e>
                                </m:func>
                              </m:e>
                            </m:mr>
                            <m:mr>
                              <m:e>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𝜃</m:t>
                                    </m:r>
                                  </m:e>
                                </m:func>
                              </m:e>
                              <m:e>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𝜃</m:t>
                                    </m:r>
                                  </m:e>
                                </m:func>
                              </m:e>
                            </m:mr>
                          </m:m>
                        </m:e>
                      </m:d>
                    </m:oMath>
                  </m:oMathPara>
                </a14:m>
                <a:endParaRPr lang="ja-JP" altLang="en-US" sz="2000" dirty="0"/>
              </a:p>
            </p:txBody>
          </p:sp>
        </mc:Choice>
        <mc:Fallback xmlns="">
          <p:sp>
            <p:nvSpPr>
              <p:cNvPr id="83" name="正方形/長方形 82"/>
              <p:cNvSpPr>
                <a:spLocks noRot="1" noChangeAspect="1" noMove="1" noResize="1" noEditPoints="1" noAdjustHandles="1" noChangeArrowheads="1" noChangeShapeType="1" noTextEdit="1"/>
              </p:cNvSpPr>
              <p:nvPr/>
            </p:nvSpPr>
            <p:spPr>
              <a:xfrm>
                <a:off x="2323382" y="4848367"/>
                <a:ext cx="1953773" cy="603443"/>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4" name="正方形/長方形 93"/>
              <p:cNvSpPr/>
              <p:nvPr/>
            </p:nvSpPr>
            <p:spPr>
              <a:xfrm>
                <a:off x="5223881" y="4848367"/>
                <a:ext cx="984485" cy="603443"/>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i="1">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r>
                                  <a:rPr lang="en-US" altLang="ja-JP" sz="2000" i="1">
                                    <a:latin typeface="Cambria Math" panose="02040503050406030204" pitchFamily="18" charset="0"/>
                                  </a:rPr>
                                  <m:t>1</m:t>
                                </m:r>
                              </m:e>
                              <m:e>
                                <m:r>
                                  <a:rPr lang="en-US" altLang="ja-JP" sz="2000" i="1">
                                    <a:latin typeface="Cambria Math" panose="02040503050406030204" pitchFamily="18" charset="0"/>
                                  </a:rPr>
                                  <m:t>𝑏</m:t>
                                </m:r>
                              </m:e>
                            </m:mr>
                            <m:mr>
                              <m:e>
                                <m:r>
                                  <a:rPr lang="en-US" altLang="ja-JP" sz="2000" i="1">
                                    <a:latin typeface="Cambria Math" panose="02040503050406030204" pitchFamily="18" charset="0"/>
                                  </a:rPr>
                                  <m:t>0</m:t>
                                </m:r>
                              </m:e>
                              <m:e>
                                <m:r>
                                  <a:rPr lang="en-US" altLang="ja-JP" sz="2000" i="1">
                                    <a:latin typeface="Cambria Math" panose="02040503050406030204" pitchFamily="18" charset="0"/>
                                  </a:rPr>
                                  <m:t>1</m:t>
                                </m:r>
                              </m:e>
                            </m:mr>
                          </m:m>
                        </m:e>
                      </m:d>
                    </m:oMath>
                  </m:oMathPara>
                </a14:m>
                <a:endParaRPr lang="ja-JP" altLang="en-US" sz="2000" dirty="0"/>
              </a:p>
            </p:txBody>
          </p:sp>
        </mc:Choice>
        <mc:Fallback xmlns="">
          <p:sp>
            <p:nvSpPr>
              <p:cNvPr id="94" name="正方形/長方形 93"/>
              <p:cNvSpPr>
                <a:spLocks noRot="1" noChangeAspect="1" noMove="1" noResize="1" noEditPoints="1" noAdjustHandles="1" noChangeArrowheads="1" noChangeShapeType="1" noTextEdit="1"/>
              </p:cNvSpPr>
              <p:nvPr/>
            </p:nvSpPr>
            <p:spPr>
              <a:xfrm>
                <a:off x="5223881" y="4848367"/>
                <a:ext cx="984485" cy="603443"/>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6" name="正方形/長方形 95"/>
              <p:cNvSpPr/>
              <p:nvPr/>
            </p:nvSpPr>
            <p:spPr>
              <a:xfrm>
                <a:off x="7382177" y="4887389"/>
                <a:ext cx="1148391" cy="554254"/>
              </a:xfrm>
              <a:prstGeom prst="rect">
                <a:avLst/>
              </a:prstGeom>
              <a:solidFill>
                <a:schemeClr val="accent6">
                  <a:lumMod val="20000"/>
                  <a:lumOff val="80000"/>
                </a:schemeClr>
              </a:solidFill>
            </p:spPr>
            <p:txBody>
              <a:bodyPr wrap="none">
                <a:spAutoFit/>
              </a:bodyPr>
              <a:lstStyle/>
              <a:p>
                <a:pPr algn="ctr"/>
                <a14:m>
                  <m:oMathPara xmlns:m="http://schemas.openxmlformats.org/officeDocument/2006/math">
                    <m:oMathParaPr>
                      <m:jc m:val="centerGroup"/>
                    </m:oMathParaPr>
                    <m:oMath xmlns:m="http://schemas.openxmlformats.org/officeDocument/2006/math">
                      <m:d>
                        <m:dPr>
                          <m:ctrlPr>
                            <a:rPr lang="en-US" altLang="ja-JP" i="1" smtClean="0">
                              <a:latin typeface="Cambria Math" panose="02040503050406030204" pitchFamily="18" charset="0"/>
                            </a:rPr>
                          </m:ctrlPr>
                        </m:dPr>
                        <m:e>
                          <m:m>
                            <m:mPr>
                              <m:mcs>
                                <m:mc>
                                  <m:mcPr>
                                    <m:count m:val="2"/>
                                    <m:mcJc m:val="center"/>
                                  </m:mcPr>
                                </m:mc>
                              </m:mcs>
                              <m:ctrlPr>
                                <a:rPr lang="en-US" altLang="ja-JP" i="1">
                                  <a:latin typeface="Cambria Math" panose="02040503050406030204" pitchFamily="18" charset="0"/>
                                </a:rPr>
                              </m:ctrlPr>
                            </m:mPr>
                            <m:mr>
                              <m:e>
                                <m:r>
                                  <m:rPr>
                                    <m:brk m:alnAt="7"/>
                                  </m:rPr>
                                  <a:rPr lang="en-US" altLang="ja-JP" b="0" i="1" smtClean="0">
                                    <a:latin typeface="Cambria Math" panose="02040503050406030204" pitchFamily="18" charset="0"/>
                                  </a:rPr>
                                  <m:t>−</m:t>
                                </m:r>
                                <m:r>
                                  <a:rPr lang="en-US" altLang="ja-JP" b="0" i="1" smtClean="0">
                                    <a:latin typeface="Cambria Math" panose="02040503050406030204" pitchFamily="18" charset="0"/>
                                  </a:rPr>
                                  <m:t>1</m:t>
                                </m:r>
                              </m:e>
                              <m:e>
                                <m:r>
                                  <a:rPr lang="en-US" altLang="ja-JP" b="0" i="1" smtClean="0">
                                    <a:latin typeface="Cambria Math" panose="02040503050406030204" pitchFamily="18" charset="0"/>
                                  </a:rPr>
                                  <m:t>0</m:t>
                                </m:r>
                              </m:e>
                            </m:mr>
                            <m:mr>
                              <m:e>
                                <m:r>
                                  <a:rPr lang="en-US" altLang="ja-JP" b="0" i="1" smtClean="0">
                                    <a:latin typeface="Cambria Math" panose="02040503050406030204" pitchFamily="18" charset="0"/>
                                  </a:rPr>
                                  <m:t>0</m:t>
                                </m:r>
                              </m:e>
                              <m:e>
                                <m:r>
                                  <a:rPr lang="en-US" altLang="ja-JP" b="0" i="1" smtClean="0">
                                    <a:latin typeface="Cambria Math" panose="02040503050406030204" pitchFamily="18" charset="0"/>
                                  </a:rPr>
                                  <m:t>1</m:t>
                                </m:r>
                              </m:e>
                            </m:mr>
                          </m:m>
                        </m:e>
                      </m:d>
                    </m:oMath>
                  </m:oMathPara>
                </a14:m>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96" name="正方形/長方形 95"/>
              <p:cNvSpPr>
                <a:spLocks noRot="1" noChangeAspect="1" noMove="1" noResize="1" noEditPoints="1" noAdjustHandles="1" noChangeArrowheads="1" noChangeShapeType="1" noTextEdit="1"/>
              </p:cNvSpPr>
              <p:nvPr/>
            </p:nvSpPr>
            <p:spPr>
              <a:xfrm>
                <a:off x="7382177" y="4887389"/>
                <a:ext cx="1148391" cy="554254"/>
              </a:xfrm>
              <a:prstGeom prst="rect">
                <a:avLst/>
              </a:prstGeom>
              <a:blipFill rotWithShape="0">
                <a:blip r:embed="rId15"/>
                <a:stretch>
                  <a:fillRect/>
                </a:stretch>
              </a:blipFill>
            </p:spPr>
            <p:txBody>
              <a:bodyPr/>
              <a:lstStyle/>
              <a:p>
                <a:r>
                  <a:rPr lang="ja-JP" altLang="en-US">
                    <a:noFill/>
                  </a:rPr>
                  <a:t> </a:t>
                </a:r>
              </a:p>
            </p:txBody>
          </p:sp>
        </mc:Fallback>
      </mc:AlternateContent>
      <p:sp>
        <p:nvSpPr>
          <p:cNvPr id="149" name="正方形/長方形 148"/>
          <p:cNvSpPr/>
          <p:nvPr/>
        </p:nvSpPr>
        <p:spPr>
          <a:xfrm>
            <a:off x="751361" y="2718665"/>
            <a:ext cx="1107996"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拡大縮小</a:t>
            </a:r>
          </a:p>
        </p:txBody>
      </p:sp>
      <p:sp>
        <p:nvSpPr>
          <p:cNvPr id="150" name="正方形/長方形 149"/>
          <p:cNvSpPr/>
          <p:nvPr/>
        </p:nvSpPr>
        <p:spPr>
          <a:xfrm>
            <a:off x="2907828" y="271866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回転</a:t>
            </a:r>
          </a:p>
        </p:txBody>
      </p:sp>
      <p:sp>
        <p:nvSpPr>
          <p:cNvPr id="151" name="正方形/長方形 150"/>
          <p:cNvSpPr/>
          <p:nvPr/>
        </p:nvSpPr>
        <p:spPr>
          <a:xfrm>
            <a:off x="5223881" y="2718665"/>
            <a:ext cx="877163"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せん断</a:t>
            </a:r>
          </a:p>
        </p:txBody>
      </p:sp>
      <p:sp>
        <p:nvSpPr>
          <p:cNvPr id="152" name="正方形/長方形 151"/>
          <p:cNvSpPr/>
          <p:nvPr/>
        </p:nvSpPr>
        <p:spPr>
          <a:xfrm>
            <a:off x="7595421" y="271866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鏡映</a:t>
            </a:r>
          </a:p>
        </p:txBody>
      </p:sp>
      <p:sp>
        <p:nvSpPr>
          <p:cNvPr id="153" name="正方形/長方形 152"/>
          <p:cNvSpPr/>
          <p:nvPr/>
        </p:nvSpPr>
        <p:spPr>
          <a:xfrm>
            <a:off x="10269828" y="2718665"/>
            <a:ext cx="1107996"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平行移動</a:t>
            </a:r>
          </a:p>
        </p:txBody>
      </p:sp>
      <mc:AlternateContent xmlns:mc="http://schemas.openxmlformats.org/markup-compatibility/2006" xmlns:a14="http://schemas.microsoft.com/office/drawing/2010/main">
        <mc:Choice Requires="a14">
          <p:sp>
            <p:nvSpPr>
              <p:cNvPr id="154" name="正方形/長方形 153"/>
              <p:cNvSpPr/>
              <p:nvPr/>
            </p:nvSpPr>
            <p:spPr>
              <a:xfrm>
                <a:off x="10332390" y="4859015"/>
                <a:ext cx="1312411" cy="611962"/>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b="1" i="1" smtClean="0">
                              <a:latin typeface="Cambria Math" panose="02040503050406030204" pitchFamily="18" charset="0"/>
                            </a:rPr>
                          </m:ctrlPr>
                        </m:dPr>
                        <m:e>
                          <m:m>
                            <m:mPr>
                              <m:mcs>
                                <m:mc>
                                  <m:mcPr>
                                    <m:count m:val="1"/>
                                    <m:mcJc m:val="center"/>
                                  </m:mcPr>
                                </m:mc>
                              </m:mcs>
                              <m:ctrlPr>
                                <a:rPr lang="en-US" altLang="ja-JP" b="1" i="1">
                                  <a:latin typeface="Cambria Math" panose="02040503050406030204" pitchFamily="18" charset="0"/>
                                </a:rPr>
                              </m:ctrlPr>
                            </m:mPr>
                            <m:mr>
                              <m:e>
                                <m:r>
                                  <a:rPr lang="en-US" altLang="ja-JP" i="1">
                                    <a:latin typeface="Cambria Math" panose="02040503050406030204" pitchFamily="18" charset="0"/>
                                  </a:rPr>
                                  <m:t>𝑥</m:t>
                                </m:r>
                              </m:e>
                            </m:mr>
                            <m:mr>
                              <m:e>
                                <m:r>
                                  <a:rPr lang="en-US" altLang="ja-JP" i="1">
                                    <a:latin typeface="Cambria Math" panose="02040503050406030204" pitchFamily="18" charset="0"/>
                                  </a:rPr>
                                  <m:t>𝑦</m:t>
                                </m:r>
                              </m:e>
                            </m:mr>
                          </m:m>
                        </m:e>
                      </m:d>
                      <m:r>
                        <a:rPr lang="en-US" altLang="ja-JP" b="1" i="1">
                          <a:latin typeface="Cambria Math" panose="02040503050406030204" pitchFamily="18" charset="0"/>
                        </a:rPr>
                        <m:t>+</m:t>
                      </m:r>
                      <m:d>
                        <m:dPr>
                          <m:ctrlPr>
                            <a:rPr lang="en-US" altLang="ja-JP" b="1"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sSub>
                                  <m:sSubPr>
                                    <m:ctrlPr>
                                      <a:rPr lang="en-US" altLang="ja-JP" i="1" smtClean="0">
                                        <a:latin typeface="Cambria Math" panose="02040503050406030204" pitchFamily="18" charset="0"/>
                                      </a:rPr>
                                    </m:ctrlPr>
                                  </m:sSubPr>
                                  <m:e>
                                    <m:r>
                                      <m:rPr>
                                        <m:brk m:alnAt="7"/>
                                      </m:rPr>
                                      <a:rPr lang="en-US" altLang="ja-JP" b="0" i="1" smtClean="0">
                                        <a:latin typeface="Cambria Math" panose="02040503050406030204" pitchFamily="18" charset="0"/>
                                      </a:rPr>
                                      <m:t>𝑡</m:t>
                                    </m:r>
                                  </m:e>
                                  <m:sub>
                                    <m:r>
                                      <m:rPr>
                                        <m:brk m:alnAt="7"/>
                                      </m:rPr>
                                      <a:rPr lang="en-US" altLang="ja-JP" b="0" i="1" smtClean="0">
                                        <a:latin typeface="Cambria Math" panose="02040503050406030204" pitchFamily="18" charset="0"/>
                                      </a:rPr>
                                      <m:t>𝑥</m:t>
                                    </m:r>
                                  </m:sub>
                                </m:sSub>
                              </m:e>
                            </m:mr>
                            <m:mr>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𝑡</m:t>
                                    </m:r>
                                  </m:e>
                                  <m:sub>
                                    <m:r>
                                      <a:rPr lang="en-US" altLang="ja-JP" b="0" i="1" smtClean="0">
                                        <a:latin typeface="Cambria Math" panose="02040503050406030204" pitchFamily="18" charset="0"/>
                                      </a:rPr>
                                      <m:t>𝑦</m:t>
                                    </m:r>
                                  </m:sub>
                                </m:sSub>
                              </m:e>
                            </m:mr>
                          </m:m>
                        </m:e>
                      </m:d>
                    </m:oMath>
                  </m:oMathPara>
                </a14:m>
                <a:endParaRPr lang="ja-JP" altLang="en-US" dirty="0"/>
              </a:p>
            </p:txBody>
          </p:sp>
        </mc:Choice>
        <mc:Fallback xmlns="">
          <p:sp>
            <p:nvSpPr>
              <p:cNvPr id="154" name="正方形/長方形 153"/>
              <p:cNvSpPr>
                <a:spLocks noRot="1" noChangeAspect="1" noMove="1" noResize="1" noEditPoints="1" noAdjustHandles="1" noChangeArrowheads="1" noChangeShapeType="1" noTextEdit="1"/>
              </p:cNvSpPr>
              <p:nvPr/>
            </p:nvSpPr>
            <p:spPr>
              <a:xfrm>
                <a:off x="10332390" y="4859015"/>
                <a:ext cx="1312411" cy="611962"/>
              </a:xfrm>
              <a:prstGeom prst="rect">
                <a:avLst/>
              </a:prstGeom>
              <a:blipFill rotWithShape="0">
                <a:blip r:embed="rId20"/>
                <a:stretch>
                  <a:fillRect/>
                </a:stretch>
              </a:blipFill>
            </p:spPr>
            <p:txBody>
              <a:bodyPr/>
              <a:lstStyle/>
              <a:p>
                <a:r>
                  <a:rPr lang="ja-JP" altLang="en-US">
                    <a:noFill/>
                  </a:rPr>
                  <a:t> </a:t>
                </a:r>
              </a:p>
            </p:txBody>
          </p:sp>
        </mc:Fallback>
      </mc:AlternateContent>
      <p:sp>
        <p:nvSpPr>
          <p:cNvPr id="159" name="正方形/長方形 158"/>
          <p:cNvSpPr/>
          <p:nvPr/>
        </p:nvSpPr>
        <p:spPr>
          <a:xfrm>
            <a:off x="9136729" y="6095402"/>
            <a:ext cx="2864823" cy="646331"/>
          </a:xfrm>
          <a:prstGeom prst="rect">
            <a:avLst/>
          </a:prstGeom>
        </p:spPr>
        <p:txBody>
          <a:bodyPr wrap="none">
            <a:spAutoFit/>
          </a:bodyPr>
          <a:lstStyle/>
          <a:p>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Affine </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変換 </a:t>
            </a:r>
          </a:p>
        </p:txBody>
      </p:sp>
      <p:sp>
        <p:nvSpPr>
          <p:cNvPr id="162" name="正方形/長方形 161"/>
          <p:cNvSpPr/>
          <p:nvPr/>
        </p:nvSpPr>
        <p:spPr>
          <a:xfrm>
            <a:off x="3696630" y="5706349"/>
            <a:ext cx="2185214" cy="646331"/>
          </a:xfrm>
          <a:prstGeom prst="rect">
            <a:avLst/>
          </a:prstGeom>
        </p:spPr>
        <p:txBody>
          <a:bodyPr wrap="none">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線形変換 </a:t>
            </a:r>
          </a:p>
        </p:txBody>
      </p:sp>
      <p:pic>
        <p:nvPicPr>
          <p:cNvPr id="4" name="図 3">
            <a:extLst>
              <a:ext uri="{FF2B5EF4-FFF2-40B4-BE49-F238E27FC236}">
                <a16:creationId xmlns:a16="http://schemas.microsoft.com/office/drawing/2014/main" id="{FB6DA1D6-44B2-4EF5-B7F8-E0AEB898895D}"/>
              </a:ext>
            </a:extLst>
          </p:cNvPr>
          <p:cNvPicPr>
            <a:picLocks noChangeAspect="1"/>
          </p:cNvPicPr>
          <p:nvPr/>
        </p:nvPicPr>
        <p:blipFill>
          <a:blip r:embed="rId21"/>
          <a:stretch>
            <a:fillRect/>
          </a:stretch>
        </p:blipFill>
        <p:spPr>
          <a:xfrm>
            <a:off x="394331" y="2863754"/>
            <a:ext cx="2105252" cy="2050246"/>
          </a:xfrm>
          <a:prstGeom prst="rect">
            <a:avLst/>
          </a:prstGeom>
        </p:spPr>
      </p:pic>
      <p:pic>
        <p:nvPicPr>
          <p:cNvPr id="7" name="図 6">
            <a:extLst>
              <a:ext uri="{FF2B5EF4-FFF2-40B4-BE49-F238E27FC236}">
                <a16:creationId xmlns:a16="http://schemas.microsoft.com/office/drawing/2014/main" id="{132571D0-4E7A-4B3E-895A-884BB295BCB2}"/>
              </a:ext>
            </a:extLst>
          </p:cNvPr>
          <p:cNvPicPr>
            <a:picLocks noChangeAspect="1"/>
          </p:cNvPicPr>
          <p:nvPr/>
        </p:nvPicPr>
        <p:blipFill>
          <a:blip r:embed="rId22"/>
          <a:stretch>
            <a:fillRect/>
          </a:stretch>
        </p:blipFill>
        <p:spPr>
          <a:xfrm>
            <a:off x="2518385" y="2844536"/>
            <a:ext cx="1865223" cy="2010240"/>
          </a:xfrm>
          <a:prstGeom prst="rect">
            <a:avLst/>
          </a:prstGeom>
        </p:spPr>
      </p:pic>
      <p:pic>
        <p:nvPicPr>
          <p:cNvPr id="8" name="図 7">
            <a:extLst>
              <a:ext uri="{FF2B5EF4-FFF2-40B4-BE49-F238E27FC236}">
                <a16:creationId xmlns:a16="http://schemas.microsoft.com/office/drawing/2014/main" id="{8C74EEF2-0149-4A27-A07E-CF12FF01CE63}"/>
              </a:ext>
            </a:extLst>
          </p:cNvPr>
          <p:cNvPicPr>
            <a:picLocks noChangeAspect="1"/>
          </p:cNvPicPr>
          <p:nvPr/>
        </p:nvPicPr>
        <p:blipFill>
          <a:blip r:embed="rId23"/>
          <a:stretch>
            <a:fillRect/>
          </a:stretch>
        </p:blipFill>
        <p:spPr>
          <a:xfrm>
            <a:off x="4724838" y="2808146"/>
            <a:ext cx="2035244" cy="1995240"/>
          </a:xfrm>
          <a:prstGeom prst="rect">
            <a:avLst/>
          </a:prstGeom>
        </p:spPr>
      </p:pic>
      <p:pic>
        <p:nvPicPr>
          <p:cNvPr id="174" name="図 173">
            <a:extLst>
              <a:ext uri="{FF2B5EF4-FFF2-40B4-BE49-F238E27FC236}">
                <a16:creationId xmlns:a16="http://schemas.microsoft.com/office/drawing/2014/main" id="{440537E4-89A3-4EFC-9D0A-722551587A53}"/>
              </a:ext>
            </a:extLst>
          </p:cNvPr>
          <p:cNvPicPr>
            <a:picLocks noChangeAspect="1"/>
          </p:cNvPicPr>
          <p:nvPr/>
        </p:nvPicPr>
        <p:blipFill>
          <a:blip r:embed="rId24"/>
          <a:stretch>
            <a:fillRect/>
          </a:stretch>
        </p:blipFill>
        <p:spPr>
          <a:xfrm>
            <a:off x="7038528" y="2997241"/>
            <a:ext cx="1975195" cy="1861774"/>
          </a:xfrm>
          <a:prstGeom prst="rect">
            <a:avLst/>
          </a:prstGeom>
        </p:spPr>
      </p:pic>
      <p:pic>
        <p:nvPicPr>
          <p:cNvPr id="9" name="図 8">
            <a:extLst>
              <a:ext uri="{FF2B5EF4-FFF2-40B4-BE49-F238E27FC236}">
                <a16:creationId xmlns:a16="http://schemas.microsoft.com/office/drawing/2014/main" id="{4C6A8BDD-A1CD-42FB-B4BE-C5DE7C7F8096}"/>
              </a:ext>
            </a:extLst>
          </p:cNvPr>
          <p:cNvPicPr>
            <a:picLocks noChangeAspect="1"/>
          </p:cNvPicPr>
          <p:nvPr/>
        </p:nvPicPr>
        <p:blipFill>
          <a:blip r:embed="rId25"/>
          <a:stretch>
            <a:fillRect/>
          </a:stretch>
        </p:blipFill>
        <p:spPr>
          <a:xfrm>
            <a:off x="9732813" y="2881252"/>
            <a:ext cx="2182026" cy="1988312"/>
          </a:xfrm>
          <a:prstGeom prst="rect">
            <a:avLst/>
          </a:prstGeom>
        </p:spPr>
      </p:pic>
    </p:spTree>
    <p:extLst>
      <p:ext uri="{BB962C8B-B14F-4D97-AF65-F5344CB8AC3E}">
        <p14:creationId xmlns:p14="http://schemas.microsoft.com/office/powerpoint/2010/main" val="1942767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229443" y="4892590"/>
            <a:ext cx="8490290" cy="18288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1"/>
          <p:cNvSpPr>
            <a:spLocks noGrp="1"/>
          </p:cNvSpPr>
          <p:nvPr>
            <p:ph type="title"/>
          </p:nvPr>
        </p:nvSpPr>
        <p:spPr>
          <a:xfrm>
            <a:off x="564736" y="214123"/>
            <a:ext cx="8229600" cy="634082"/>
          </a:xfrm>
        </p:spPr>
        <p:txBody>
          <a:bodyPr>
            <a:noAutofit/>
          </a:bodyPr>
          <a:lstStyle/>
          <a:p>
            <a:r>
              <a:rPr kumimoji="1" lang="ja-JP" altLang="en-US" sz="3600" dirty="0"/>
              <a:t>同次座標系表現</a:t>
            </a:r>
          </a:p>
        </p:txBody>
      </p:sp>
      <mc:AlternateContent xmlns:mc="http://schemas.openxmlformats.org/markup-compatibility/2006" xmlns:a14="http://schemas.microsoft.com/office/drawing/2010/main">
        <mc:Choice Requires="a14">
          <p:sp>
            <p:nvSpPr>
              <p:cNvPr id="6" name="テキスト ボックス 5"/>
              <p:cNvSpPr txBox="1"/>
              <p:nvPr/>
            </p:nvSpPr>
            <p:spPr>
              <a:xfrm>
                <a:off x="564736" y="919687"/>
                <a:ext cx="10956846" cy="1570110"/>
              </a:xfrm>
              <a:prstGeom prst="rect">
                <a:avLst/>
              </a:prstGeom>
              <a:noFill/>
            </p:spPr>
            <p:txBody>
              <a:bodyPr wrap="none" rtlCol="0">
                <a:spAutoFit/>
              </a:bodyPr>
              <a:lstStyle/>
              <a:p>
                <a:pPr>
                  <a:spcBef>
                    <a:spcPts val="600"/>
                  </a:spcBef>
                  <a:spcAft>
                    <a:spcPts val="600"/>
                  </a:spcAft>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次元座標 </a:t>
                </a:r>
                <a14:m>
                  <m:oMath xmlns:m="http://schemas.openxmlformats.org/officeDocument/2006/math">
                    <m:d>
                      <m:dPr>
                        <m:ctrlPr>
                          <a:rPr lang="en-US" altLang="ja-JP" sz="2400" b="1" i="1">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m:rPr>
                                  <m:brk m:alnAt="7"/>
                                </m:rPr>
                                <a:rPr lang="ja-JP" altLang="en-US" sz="2400" i="1">
                                  <a:latin typeface="Cambria Math"/>
                                </a:rPr>
                                <m:t>𝑥</m:t>
                              </m:r>
                            </m:e>
                          </m:mr>
                          <m:mr>
                            <m:e>
                              <m:r>
                                <a:rPr lang="en-US" altLang="ja-JP" sz="2400" i="1">
                                  <a:latin typeface="Cambria Math"/>
                                </a:rPr>
                                <m:t>𝑦</m:t>
                              </m:r>
                            </m:e>
                          </m:mr>
                        </m:m>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を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次元ベクトル </a:t>
                </a:r>
                <a14:m>
                  <m:oMath xmlns:m="http://schemas.openxmlformats.org/officeDocument/2006/math">
                    <m:d>
                      <m:dPr>
                        <m:ctrlPr>
                          <a:rPr lang="en-US" altLang="ja-JP" sz="2400" b="1" i="1">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a:rPr lang="en-US" altLang="ja-JP" sz="2400" i="1">
                                  <a:solidFill>
                                    <a:srgbClr val="FF0000"/>
                                  </a:solidFill>
                                  <a:latin typeface="Cambria Math"/>
                                </a:rPr>
                                <m:t>𝑤</m:t>
                              </m:r>
                              <m:r>
                                <m:rPr>
                                  <m:brk m:alnAt="7"/>
                                </m:rPr>
                                <a:rPr lang="en-US" altLang="ja-JP" sz="2400" i="1">
                                  <a:latin typeface="Cambria Math"/>
                                </a:rPr>
                                <m:t>𝑥</m:t>
                              </m:r>
                            </m:e>
                          </m:mr>
                          <m:mr>
                            <m:e>
                              <m:r>
                                <a:rPr lang="en-US" altLang="ja-JP" sz="2400" i="1">
                                  <a:solidFill>
                                    <a:srgbClr val="FF0000"/>
                                  </a:solidFill>
                                  <a:latin typeface="Cambria Math"/>
                                </a:rPr>
                                <m:t>𝑤</m:t>
                              </m:r>
                              <m:r>
                                <a:rPr lang="en-US" altLang="ja-JP" sz="2400" i="1">
                                  <a:latin typeface="Cambria Math"/>
                                </a:rPr>
                                <m:t>𝑦</m:t>
                              </m:r>
                            </m:e>
                          </m:mr>
                          <m:mr>
                            <m:e>
                              <m:r>
                                <a:rPr lang="en-US" altLang="ja-JP" sz="2400" b="0" i="1" smtClean="0">
                                  <a:solidFill>
                                    <a:srgbClr val="FF0000"/>
                                  </a:solidFill>
                                  <a:latin typeface="Cambria Math"/>
                                </a:rPr>
                                <m:t>𝑤</m:t>
                              </m:r>
                            </m:e>
                          </m:mr>
                        </m:m>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と表記する方法</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同じ２次元座標を表す同次座標を同値であると言い，式では</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記号で表す</a:t>
                </a: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64736" y="919687"/>
                <a:ext cx="10956846" cy="1570110"/>
              </a:xfrm>
              <a:prstGeom prst="rect">
                <a:avLst/>
              </a:prstGeom>
              <a:blipFill rotWithShape="0">
                <a:blip r:embed="rId3"/>
                <a:stretch>
                  <a:fillRect l="-890" b="-583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1229443" y="2753444"/>
                <a:ext cx="7377341" cy="904158"/>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次元座標 </a:t>
                </a:r>
                <a14:m>
                  <m:oMath xmlns:m="http://schemas.openxmlformats.org/officeDocument/2006/math">
                    <m:d>
                      <m:dPr>
                        <m:ctrlPr>
                          <a:rPr lang="en-US" altLang="ja-JP" sz="2000" i="1">
                            <a:latin typeface="Cambria Math" panose="02040503050406030204" pitchFamily="18" charset="0"/>
                          </a:rPr>
                        </m:ctrlPr>
                      </m:dPr>
                      <m:e>
                        <m:m>
                          <m:mPr>
                            <m:mcs>
                              <m:mc>
                                <m:mcPr>
                                  <m:count m:val="1"/>
                                  <m:mcJc m:val="center"/>
                                </m:mcPr>
                              </m:mc>
                            </m:mcs>
                            <m:ctrlPr>
                              <a:rPr lang="en-US" altLang="ja-JP" sz="2000" i="1">
                                <a:latin typeface="Cambria Math" panose="02040503050406030204" pitchFamily="18" charset="0"/>
                              </a:rPr>
                            </m:ctrlPr>
                          </m:mPr>
                          <m:mr>
                            <m:e>
                              <m:r>
                                <m:rPr>
                                  <m:brk m:alnAt="7"/>
                                </m:rPr>
                                <a:rPr lang="en-US" altLang="ja-JP" sz="2000" b="0" i="1" smtClean="0">
                                  <a:latin typeface="Cambria Math"/>
                                </a:rPr>
                                <m:t>2</m:t>
                              </m:r>
                            </m:e>
                          </m:mr>
                          <m:mr>
                            <m:e>
                              <m:r>
                                <a:rPr lang="en-US" altLang="ja-JP" sz="2000" b="0" i="1" smtClean="0">
                                  <a:latin typeface="Cambria Math"/>
                                </a:rPr>
                                <m:t>5</m:t>
                              </m:r>
                            </m:e>
                          </m:mr>
                        </m:m>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は，同次座標で</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d>
                      <m:dPr>
                        <m:ctrlPr>
                          <a:rPr lang="en-US" altLang="ja-JP" sz="2000" i="1">
                            <a:latin typeface="Cambria Math" panose="02040503050406030204" pitchFamily="18" charset="0"/>
                          </a:rPr>
                        </m:ctrlPr>
                      </m:dPr>
                      <m:e>
                        <m:m>
                          <m:mPr>
                            <m:mcs>
                              <m:mc>
                                <m:mcPr>
                                  <m:count m:val="1"/>
                                  <m:mcJc m:val="center"/>
                                </m:mcPr>
                              </m:mc>
                            </m:mcs>
                            <m:ctrlPr>
                              <a:rPr lang="en-US" altLang="ja-JP" sz="2000" i="1" smtClean="0">
                                <a:latin typeface="Cambria Math" panose="02040503050406030204" pitchFamily="18" charset="0"/>
                              </a:rPr>
                            </m:ctrlPr>
                          </m:mPr>
                          <m:mr>
                            <m:e>
                              <m:r>
                                <m:rPr>
                                  <m:brk m:alnAt="7"/>
                                </m:rPr>
                                <a:rPr lang="en-US" altLang="ja-JP" sz="2000" b="0" i="1" smtClean="0">
                                  <a:latin typeface="Cambria Math"/>
                                </a:rPr>
                                <m:t>2</m:t>
                              </m:r>
                            </m:e>
                          </m:mr>
                          <m:mr>
                            <m:e>
                              <m:r>
                                <a:rPr lang="en-US" altLang="ja-JP" sz="2000" b="0" i="1" smtClean="0">
                                  <a:latin typeface="Cambria Math"/>
                                </a:rPr>
                                <m:t>5</m:t>
                              </m:r>
                            </m:e>
                          </m:mr>
                          <m:mr>
                            <m:e>
                              <m:r>
                                <a:rPr lang="en-US" altLang="ja-JP" sz="2000" b="0" i="1" smtClean="0">
                                  <a:latin typeface="Cambria Math"/>
                                </a:rPr>
                                <m:t>1</m:t>
                              </m:r>
                            </m:e>
                          </m:mr>
                        </m:m>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や</a:t>
                </a:r>
                <a14:m>
                  <m:oMath xmlns:m="http://schemas.openxmlformats.org/officeDocument/2006/math">
                    <m:d>
                      <m:dPr>
                        <m:ctrlPr>
                          <a:rPr lang="en-US" altLang="ja-JP" sz="2000" i="1">
                            <a:latin typeface="Cambria Math" panose="02040503050406030204" pitchFamily="18" charset="0"/>
                          </a:rPr>
                        </m:ctrlPr>
                      </m:dPr>
                      <m:e>
                        <m:m>
                          <m:mPr>
                            <m:mcs>
                              <m:mc>
                                <m:mcPr>
                                  <m:count m:val="1"/>
                                  <m:mcJc m:val="center"/>
                                </m:mcPr>
                              </m:mc>
                            </m:mcs>
                            <m:ctrlPr>
                              <a:rPr lang="en-US" altLang="ja-JP" sz="2000" i="1">
                                <a:latin typeface="Cambria Math" panose="02040503050406030204" pitchFamily="18" charset="0"/>
                              </a:rPr>
                            </m:ctrlPr>
                          </m:mPr>
                          <m:mr>
                            <m:e>
                              <m:r>
                                <m:rPr>
                                  <m:brk m:alnAt="7"/>
                                </m:rPr>
                                <a:rPr lang="en-US" altLang="ja-JP" sz="2000" b="0" i="1" smtClean="0">
                                  <a:latin typeface="Cambria Math"/>
                                </a:rPr>
                                <m:t>4</m:t>
                              </m:r>
                            </m:e>
                          </m:mr>
                          <m:mr>
                            <m:e>
                              <m:r>
                                <a:rPr lang="en-US" altLang="ja-JP" sz="2000" b="0" i="1" smtClean="0">
                                  <a:latin typeface="Cambria Math"/>
                                </a:rPr>
                                <m:t>10</m:t>
                              </m:r>
                            </m:e>
                          </m:mr>
                          <m:mr>
                            <m:e>
                              <m:r>
                                <a:rPr lang="en-US" altLang="ja-JP" sz="2000" b="0" i="1" smtClean="0">
                                  <a:latin typeface="Cambria Math"/>
                                </a:rPr>
                                <m:t>2</m:t>
                              </m:r>
                            </m:e>
                          </m:mr>
                        </m:m>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や</a:t>
                </a:r>
                <a14:m>
                  <m:oMath xmlns:m="http://schemas.openxmlformats.org/officeDocument/2006/math">
                    <m:d>
                      <m:dPr>
                        <m:ctrlPr>
                          <a:rPr lang="en-US" altLang="ja-JP" sz="2000" i="1">
                            <a:latin typeface="Cambria Math" panose="02040503050406030204" pitchFamily="18" charset="0"/>
                          </a:rPr>
                        </m:ctrlPr>
                      </m:dPr>
                      <m:e>
                        <m:m>
                          <m:mPr>
                            <m:mcs>
                              <m:mc>
                                <m:mcPr>
                                  <m:count m:val="1"/>
                                  <m:mcJc m:val="center"/>
                                </m:mcPr>
                              </m:mc>
                            </m:mcs>
                            <m:ctrlPr>
                              <a:rPr lang="en-US" altLang="ja-JP" sz="2000" i="1">
                                <a:latin typeface="Cambria Math" panose="02040503050406030204" pitchFamily="18" charset="0"/>
                              </a:rPr>
                            </m:ctrlPr>
                          </m:mPr>
                          <m:mr>
                            <m:e>
                              <m:r>
                                <m:rPr>
                                  <m:brk m:alnAt="7"/>
                                </m:rPr>
                                <a:rPr lang="en-US" altLang="ja-JP" sz="2000" i="1">
                                  <a:latin typeface="Cambria Math"/>
                                </a:rPr>
                                <m:t>8</m:t>
                              </m:r>
                            </m:e>
                          </m:mr>
                          <m:mr>
                            <m:e>
                              <m:r>
                                <a:rPr lang="en-US" altLang="ja-JP" sz="2000" i="1">
                                  <a:latin typeface="Cambria Math"/>
                                </a:rPr>
                                <m:t>20</m:t>
                              </m:r>
                            </m:e>
                          </m:mr>
                          <m:mr>
                            <m:e>
                              <m:r>
                                <a:rPr lang="en-US" altLang="ja-JP" sz="2000" i="1">
                                  <a:latin typeface="Cambria Math"/>
                                </a:rPr>
                                <m:t>4</m:t>
                              </m:r>
                            </m:e>
                          </m:mr>
                        </m:m>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と表せる</a:t>
                </a:r>
              </a:p>
            </p:txBody>
          </p:sp>
        </mc:Choice>
        <mc:Fallback xmlns="">
          <p:sp>
            <p:nvSpPr>
              <p:cNvPr id="7" name="正方形/長方形 6"/>
              <p:cNvSpPr>
                <a:spLocks noRot="1" noChangeAspect="1" noMove="1" noResize="1" noEditPoints="1" noAdjustHandles="1" noChangeArrowheads="1" noChangeShapeType="1" noTextEdit="1"/>
              </p:cNvSpPr>
              <p:nvPr/>
            </p:nvSpPr>
            <p:spPr>
              <a:xfrm>
                <a:off x="1229443" y="2753444"/>
                <a:ext cx="7377341" cy="904158"/>
              </a:xfrm>
              <a:prstGeom prst="rect">
                <a:avLst/>
              </a:prstGeom>
              <a:blipFill rotWithShape="0">
                <a:blip r:embed="rId4"/>
                <a:stretch>
                  <a:fillRect l="-909"/>
                </a:stretch>
              </a:blipFill>
            </p:spPr>
            <p:txBody>
              <a:bodyPr/>
              <a:lstStyle/>
              <a:p>
                <a:r>
                  <a:rPr lang="ja-JP" altLang="en-US">
                    <a:noFill/>
                  </a:rPr>
                  <a:t> </a:t>
                </a:r>
              </a:p>
            </p:txBody>
          </p:sp>
        </mc:Fallback>
      </mc:AlternateContent>
      <p:sp>
        <p:nvSpPr>
          <p:cNvPr id="8" name="正方形/長方形 7"/>
          <p:cNvSpPr/>
          <p:nvPr/>
        </p:nvSpPr>
        <p:spPr>
          <a:xfrm>
            <a:off x="12794896" y="5495315"/>
            <a:ext cx="2124299" cy="369332"/>
          </a:xfrm>
          <a:prstGeom prst="rect">
            <a:avLst/>
          </a:prstGeom>
        </p:spPr>
        <p:txBody>
          <a:bodyPr wrap="none">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CG</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の講義では頻出</a:t>
            </a:r>
          </a:p>
        </p:txBody>
      </p:sp>
      <p:sp>
        <p:nvSpPr>
          <p:cNvPr id="9" name="正方形/長方形 8"/>
          <p:cNvSpPr/>
          <p:nvPr/>
        </p:nvSpPr>
        <p:spPr>
          <a:xfrm>
            <a:off x="1430113" y="5137669"/>
            <a:ext cx="4883068" cy="461665"/>
          </a:xfrm>
          <a:prstGeom prst="rect">
            <a:avLst/>
          </a:prstGeom>
        </p:spPr>
        <p:txBody>
          <a:bodyPr wrap="none">
            <a:spAutoFit/>
          </a:bodyPr>
          <a:lstStyle/>
          <a:p>
            <a:r>
              <a:rPr lang="ja-JP" altLang="en-US" sz="2400" i="1" dirty="0">
                <a:latin typeface="メイリオ" panose="020B0604030504040204" pitchFamily="50" charset="-128"/>
                <a:ea typeface="メイリオ" panose="020B0604030504040204" pitchFamily="50" charset="-128"/>
                <a:cs typeface="メイリオ" panose="020B0604030504040204" pitchFamily="50" charset="-128"/>
              </a:rPr>
              <a:t>とりあえず</a:t>
            </a: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w = 1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の場合を考える</a:t>
            </a:r>
          </a:p>
        </p:txBody>
      </p:sp>
      <mc:AlternateContent xmlns:mc="http://schemas.openxmlformats.org/markup-compatibility/2006" xmlns:a14="http://schemas.microsoft.com/office/drawing/2010/main">
        <mc:Choice Requires="a14">
          <p:sp>
            <p:nvSpPr>
              <p:cNvPr id="10" name="正方形/長方形 9"/>
              <p:cNvSpPr/>
              <p:nvPr/>
            </p:nvSpPr>
            <p:spPr>
              <a:xfrm>
                <a:off x="1430113" y="5674501"/>
                <a:ext cx="6948249" cy="1046890"/>
              </a:xfrm>
              <a:prstGeom prst="rect">
                <a:avLst/>
              </a:prstGeom>
            </p:spPr>
            <p:txBody>
              <a:bodyPr wrap="none">
                <a:spAutoFit/>
              </a:bodyPr>
              <a:lstStyle/>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次元座標</a:t>
                </a:r>
                <a14:m>
                  <m:oMath xmlns:m="http://schemas.openxmlformats.org/officeDocument/2006/math">
                    <m:d>
                      <m:dPr>
                        <m:ctrlPr>
                          <a:rPr lang="en-US" altLang="ja-JP" sz="2400" i="1" smtClean="0">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m:rPr>
                                  <m:brk m:alnAt="7"/>
                                </m:rPr>
                                <a:rPr lang="ja-JP" altLang="en-US" sz="2400" b="0" i="1">
                                  <a:latin typeface="Cambria Math"/>
                                </a:rPr>
                                <m:t>𝑥</m:t>
                              </m:r>
                            </m:e>
                          </m:mr>
                          <m:mr>
                            <m:e>
                              <m:r>
                                <a:rPr lang="en-US" altLang="ja-JP" sz="2400" b="0" i="1">
                                  <a:latin typeface="Cambria Math"/>
                                </a:rPr>
                                <m:t>𝑦</m:t>
                              </m:r>
                            </m:e>
                          </m:mr>
                        </m:m>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は，同次座標では</a:t>
                </a:r>
                <a14:m>
                  <m:oMath xmlns:m="http://schemas.openxmlformats.org/officeDocument/2006/math">
                    <m:d>
                      <m:dPr>
                        <m:ctrlPr>
                          <a:rPr lang="en-US" altLang="ja-JP" sz="2400" i="1">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m:rPr>
                                  <m:brk m:alnAt="7"/>
                                </m:rPr>
                                <a:rPr lang="en-US" altLang="ja-JP" sz="2400" b="0" i="1">
                                  <a:latin typeface="Cambria Math"/>
                                </a:rPr>
                                <m:t>𝑥</m:t>
                              </m:r>
                            </m:e>
                          </m:mr>
                          <m:mr>
                            <m:e>
                              <m:r>
                                <a:rPr lang="en-US" altLang="ja-JP" sz="2400" b="0" i="1">
                                  <a:latin typeface="Cambria Math"/>
                                </a:rPr>
                                <m:t>𝑦</m:t>
                              </m:r>
                            </m:e>
                          </m:mr>
                          <m:mr>
                            <m:e>
                              <m:r>
                                <a:rPr lang="en-US" altLang="ja-JP" sz="2400" b="0" i="1">
                                  <a:latin typeface="Cambria Math"/>
                                </a:rPr>
                                <m:t>1</m:t>
                              </m:r>
                            </m:e>
                          </m:mr>
                        </m:m>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と表記できる</a:t>
                </a:r>
              </a:p>
            </p:txBody>
          </p:sp>
        </mc:Choice>
        <mc:Fallback xmlns="">
          <p:sp>
            <p:nvSpPr>
              <p:cNvPr id="10" name="正方形/長方形 9"/>
              <p:cNvSpPr>
                <a:spLocks noRot="1" noChangeAspect="1" noMove="1" noResize="1" noEditPoints="1" noAdjustHandles="1" noChangeArrowheads="1" noChangeShapeType="1" noTextEdit="1"/>
              </p:cNvSpPr>
              <p:nvPr/>
            </p:nvSpPr>
            <p:spPr>
              <a:xfrm>
                <a:off x="1430113" y="5674501"/>
                <a:ext cx="6948249" cy="1046890"/>
              </a:xfrm>
              <a:prstGeom prst="rect">
                <a:avLst/>
              </a:prstGeom>
              <a:blipFill rotWithShape="0">
                <a:blip r:embed="rId5"/>
                <a:stretch>
                  <a:fillRect l="-1405" r="-4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1229443" y="3616811"/>
                <a:ext cx="6414769" cy="904158"/>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同次座標</a:t>
                </a:r>
                <a14:m>
                  <m:oMath xmlns:m="http://schemas.openxmlformats.org/officeDocument/2006/math">
                    <m:d>
                      <m:dPr>
                        <m:ctrlPr>
                          <a:rPr lang="en-US" altLang="ja-JP" sz="2000" i="1">
                            <a:latin typeface="Cambria Math" panose="02040503050406030204" pitchFamily="18" charset="0"/>
                          </a:rPr>
                        </m:ctrlPr>
                      </m:dPr>
                      <m:e>
                        <m:m>
                          <m:mPr>
                            <m:mcs>
                              <m:mc>
                                <m:mcPr>
                                  <m:count m:val="1"/>
                                  <m:mcJc m:val="center"/>
                                </m:mcPr>
                              </m:mc>
                            </m:mcs>
                            <m:ctrlPr>
                              <a:rPr lang="en-US" altLang="ja-JP" sz="2000" i="1">
                                <a:latin typeface="Cambria Math" panose="02040503050406030204" pitchFamily="18" charset="0"/>
                              </a:rPr>
                            </m:ctrlPr>
                          </m:mPr>
                          <m:mr>
                            <m:e>
                              <m:r>
                                <m:rPr>
                                  <m:brk m:alnAt="7"/>
                                </m:rPr>
                                <a:rPr lang="en-US" altLang="ja-JP" sz="2000" i="1">
                                  <a:latin typeface="Cambria Math"/>
                                </a:rPr>
                                <m:t>2</m:t>
                              </m:r>
                            </m:e>
                          </m:mr>
                          <m:mr>
                            <m:e>
                              <m:r>
                                <a:rPr lang="en-US" altLang="ja-JP" sz="2000" i="1">
                                  <a:latin typeface="Cambria Math"/>
                                </a:rPr>
                                <m:t>5</m:t>
                              </m:r>
                            </m:e>
                          </m:mr>
                          <m:mr>
                            <m:e>
                              <m:r>
                                <a:rPr lang="en-US" altLang="ja-JP" sz="2000" i="1">
                                  <a:latin typeface="Cambria Math"/>
                                </a:rPr>
                                <m:t>1</m:t>
                              </m:r>
                            </m:e>
                          </m:mr>
                        </m:m>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a:t>
                </a:r>
                <a14:m>
                  <m:oMath xmlns:m="http://schemas.openxmlformats.org/officeDocument/2006/math">
                    <m:r>
                      <a:rPr lang="en-US" altLang="ja-JP" sz="2000" b="0" i="0" smtClean="0">
                        <a:latin typeface="Cambria Math" panose="02040503050406030204" pitchFamily="18" charset="0"/>
                      </a:rPr>
                      <m:t> </m:t>
                    </m:r>
                    <m:d>
                      <m:dPr>
                        <m:ctrlPr>
                          <a:rPr lang="en-US" altLang="ja-JP" sz="2000" i="1">
                            <a:latin typeface="Cambria Math" panose="02040503050406030204" pitchFamily="18" charset="0"/>
                          </a:rPr>
                        </m:ctrlPr>
                      </m:dPr>
                      <m:e>
                        <m:m>
                          <m:mPr>
                            <m:mcs>
                              <m:mc>
                                <m:mcPr>
                                  <m:count m:val="1"/>
                                  <m:mcJc m:val="center"/>
                                </m:mcPr>
                              </m:mc>
                            </m:mcs>
                            <m:ctrlPr>
                              <a:rPr lang="en-US" altLang="ja-JP" sz="2000" i="1">
                                <a:latin typeface="Cambria Math" panose="02040503050406030204" pitchFamily="18" charset="0"/>
                              </a:rPr>
                            </m:ctrlPr>
                          </m:mPr>
                          <m:mr>
                            <m:e>
                              <m:r>
                                <m:rPr>
                                  <m:brk m:alnAt="7"/>
                                </m:rPr>
                                <a:rPr lang="en-US" altLang="ja-JP" sz="2000" i="1">
                                  <a:latin typeface="Cambria Math"/>
                                </a:rPr>
                                <m:t>8</m:t>
                              </m:r>
                            </m:e>
                          </m:mr>
                          <m:mr>
                            <m:e>
                              <m:r>
                                <a:rPr lang="en-US" altLang="ja-JP" sz="2000" i="1">
                                  <a:latin typeface="Cambria Math"/>
                                </a:rPr>
                                <m:t>20</m:t>
                              </m:r>
                            </m:e>
                          </m:mr>
                          <m:mr>
                            <m:e>
                              <m:r>
                                <a:rPr lang="en-US" altLang="ja-JP" sz="2000" i="1">
                                  <a:latin typeface="Cambria Math"/>
                                </a:rPr>
                                <m:t>4</m:t>
                              </m:r>
                            </m:e>
                          </m:mr>
                        </m:m>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は同値である，</a:t>
                </a:r>
                <a14:m>
                  <m:oMath xmlns:m="http://schemas.openxmlformats.org/officeDocument/2006/math">
                    <m:d>
                      <m:dPr>
                        <m:ctrlPr>
                          <a:rPr lang="en-US" altLang="ja-JP" sz="2000" i="1">
                            <a:latin typeface="Cambria Math" panose="02040503050406030204" pitchFamily="18" charset="0"/>
                          </a:rPr>
                        </m:ctrlPr>
                      </m:dPr>
                      <m:e>
                        <m:m>
                          <m:mPr>
                            <m:mcs>
                              <m:mc>
                                <m:mcPr>
                                  <m:count m:val="1"/>
                                  <m:mcJc m:val="center"/>
                                </m:mcPr>
                              </m:mc>
                            </m:mcs>
                            <m:ctrlPr>
                              <a:rPr lang="en-US" altLang="ja-JP" sz="2000" i="1">
                                <a:latin typeface="Cambria Math" panose="02040503050406030204" pitchFamily="18" charset="0"/>
                              </a:rPr>
                            </m:ctrlPr>
                          </m:mPr>
                          <m:mr>
                            <m:e>
                              <m:r>
                                <m:rPr>
                                  <m:brk m:alnAt="7"/>
                                </m:rPr>
                                <a:rPr lang="en-US" altLang="ja-JP" sz="2000" i="1">
                                  <a:latin typeface="Cambria Math"/>
                                </a:rPr>
                                <m:t>2</m:t>
                              </m:r>
                            </m:e>
                          </m:mr>
                          <m:mr>
                            <m:e>
                              <m:r>
                                <a:rPr lang="en-US" altLang="ja-JP" sz="2000" i="1">
                                  <a:latin typeface="Cambria Math"/>
                                </a:rPr>
                                <m:t>5</m:t>
                              </m:r>
                            </m:e>
                          </m:mr>
                          <m:mr>
                            <m:e>
                              <m:r>
                                <a:rPr lang="en-US" altLang="ja-JP" sz="2000" i="1">
                                  <a:latin typeface="Cambria Math"/>
                                </a:rPr>
                                <m:t>1</m:t>
                              </m:r>
                            </m:e>
                          </m:mr>
                        </m:m>
                      </m:e>
                    </m:d>
                    <m:r>
                      <a:rPr lang="en-US" altLang="ja-JP" sz="2000" b="0" i="1" smtClean="0">
                        <a:latin typeface="Cambria Math" panose="02040503050406030204" pitchFamily="18" charset="0"/>
                      </a:rPr>
                      <m:t>~</m:t>
                    </m:r>
                    <m:d>
                      <m:dPr>
                        <m:ctrlPr>
                          <a:rPr lang="en-US" altLang="ja-JP" sz="2000" i="1">
                            <a:latin typeface="Cambria Math" panose="02040503050406030204" pitchFamily="18" charset="0"/>
                          </a:rPr>
                        </m:ctrlPr>
                      </m:dPr>
                      <m:e>
                        <m:m>
                          <m:mPr>
                            <m:mcs>
                              <m:mc>
                                <m:mcPr>
                                  <m:count m:val="1"/>
                                  <m:mcJc m:val="center"/>
                                </m:mcPr>
                              </m:mc>
                            </m:mcs>
                            <m:ctrlPr>
                              <a:rPr lang="en-US" altLang="ja-JP" sz="2000" i="1">
                                <a:latin typeface="Cambria Math" panose="02040503050406030204" pitchFamily="18" charset="0"/>
                              </a:rPr>
                            </m:ctrlPr>
                          </m:mPr>
                          <m:mr>
                            <m:e>
                              <m:r>
                                <m:rPr>
                                  <m:brk m:alnAt="7"/>
                                </m:rPr>
                                <a:rPr lang="en-US" altLang="ja-JP" sz="2000" i="1">
                                  <a:latin typeface="Cambria Math"/>
                                </a:rPr>
                                <m:t>8</m:t>
                              </m:r>
                            </m:e>
                          </m:mr>
                          <m:mr>
                            <m:e>
                              <m:r>
                                <a:rPr lang="en-US" altLang="ja-JP" sz="2000" i="1">
                                  <a:latin typeface="Cambria Math"/>
                                </a:rPr>
                                <m:t>20</m:t>
                              </m:r>
                            </m:e>
                          </m:mr>
                          <m:mr>
                            <m:e>
                              <m:r>
                                <a:rPr lang="en-US" altLang="ja-JP" sz="2000" i="1">
                                  <a:latin typeface="Cambria Math"/>
                                </a:rPr>
                                <m:t>4</m:t>
                              </m:r>
                            </m:e>
                          </m:mr>
                        </m:m>
                      </m:e>
                    </m:d>
                  </m:oMath>
                </a14:m>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1229443" y="3616811"/>
                <a:ext cx="6414769" cy="904158"/>
              </a:xfrm>
              <a:prstGeom prst="rect">
                <a:avLst/>
              </a:prstGeom>
              <a:blipFill rotWithShape="0">
                <a:blip r:embed="rId6"/>
                <a:stretch>
                  <a:fillRect l="-104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94309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2668" y="425917"/>
            <a:ext cx="4514519" cy="1665349"/>
          </a:xfrm>
        </p:spPr>
        <p:txBody>
          <a:bodyPr>
            <a:normAutofit/>
          </a:bodyPr>
          <a:lstStyle/>
          <a:p>
            <a:pPr algn="ctr">
              <a:lnSpc>
                <a:spcPct val="100000"/>
              </a:lnSpc>
              <a:spcBef>
                <a:spcPts val="0"/>
              </a:spcBef>
              <a:spcAft>
                <a:spcPts val="1200"/>
              </a:spcAft>
            </a:pPr>
            <a:r>
              <a:rPr lang="en-US" altLang="ja-JP" sz="3200" dirty="0"/>
              <a:t>Affine</a:t>
            </a:r>
            <a:r>
              <a:rPr kumimoji="1" lang="ja-JP" altLang="en-US" sz="3200" dirty="0"/>
              <a:t>変換の</a:t>
            </a:r>
            <a:r>
              <a:rPr kumimoji="1" lang="en-US" altLang="ja-JP" sz="3200" dirty="0"/>
              <a:t/>
            </a:r>
            <a:br>
              <a:rPr kumimoji="1" lang="en-US" altLang="ja-JP" sz="3200" dirty="0"/>
            </a:br>
            <a:r>
              <a:rPr kumimoji="1" lang="ja-JP" altLang="en-US" sz="3200" dirty="0"/>
              <a:t>同次座標表現</a:t>
            </a:r>
          </a:p>
        </p:txBody>
      </p:sp>
      <mc:AlternateContent xmlns:mc="http://schemas.openxmlformats.org/markup-compatibility/2006" xmlns:a14="http://schemas.microsoft.com/office/drawing/2010/main">
        <mc:Choice Requires="a14">
          <p:sp>
            <p:nvSpPr>
              <p:cNvPr id="5" name="正方形/長方形 4"/>
              <p:cNvSpPr/>
              <p:nvPr/>
            </p:nvSpPr>
            <p:spPr>
              <a:xfrm>
                <a:off x="1899465" y="3271404"/>
                <a:ext cx="3396764" cy="110504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b="1" i="1" smtClean="0">
                              <a:latin typeface="Cambria Math" panose="02040503050406030204" pitchFamily="18" charset="0"/>
                            </a:rPr>
                          </m:ctrlPr>
                        </m:dPr>
                        <m:e>
                          <m:m>
                            <m:mPr>
                              <m:mcs>
                                <m:mc>
                                  <m:mcPr>
                                    <m:count m:val="1"/>
                                    <m:mcJc m:val="center"/>
                                  </m:mcPr>
                                </m:mc>
                              </m:mcs>
                              <m:ctrlPr>
                                <a:rPr lang="en-US" altLang="ja-JP" sz="2400" b="1" i="1" smtClean="0">
                                  <a:latin typeface="Cambria Math" panose="02040503050406030204" pitchFamily="18" charset="0"/>
                                </a:rPr>
                              </m:ctrlPr>
                            </m:mPr>
                            <m:mr>
                              <m:e>
                                <m:r>
                                  <m:rPr>
                                    <m:brk m:alnAt="7"/>
                                  </m:rP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e>
                            </m:mr>
                            <m:mr>
                              <m:e>
                                <m:r>
                                  <a:rPr lang="en-US" altLang="ja-JP" sz="2400" b="0" i="1" smtClean="0">
                                    <a:latin typeface="Cambria Math" panose="02040503050406030204" pitchFamily="18" charset="0"/>
                                  </a:rPr>
                                  <m:t>𝑦</m:t>
                                </m:r>
                                <m:r>
                                  <a:rPr lang="en-US" altLang="ja-JP" sz="2400" b="0" i="1" smtClean="0">
                                    <a:latin typeface="Cambria Math" panose="02040503050406030204" pitchFamily="18" charset="0"/>
                                  </a:rPr>
                                  <m:t>′</m:t>
                                </m:r>
                              </m:e>
                            </m:mr>
                            <m:mr>
                              <m:e>
                                <m:r>
                                  <a:rPr lang="en-US" altLang="ja-JP" sz="2400" b="0" i="1" smtClean="0">
                                    <a:latin typeface="Cambria Math" panose="02040503050406030204" pitchFamily="18" charset="0"/>
                                  </a:rPr>
                                  <m:t>1</m:t>
                                </m:r>
                              </m:e>
                            </m:mr>
                          </m:m>
                        </m:e>
                      </m:d>
                      <m:r>
                        <a:rPr lang="en-US" altLang="ja-JP" sz="2400" b="1" i="1" smtClean="0">
                          <a:latin typeface="Cambria Math" panose="02040503050406030204" pitchFamily="18" charset="0"/>
                        </a:rPr>
                        <m:t>=</m:t>
                      </m:r>
                      <m:d>
                        <m:dPr>
                          <m:ctrlPr>
                            <a:rPr lang="en-US" altLang="ja-JP" sz="2400" b="1" i="1" smtClean="0">
                              <a:latin typeface="Cambria Math" panose="02040503050406030204" pitchFamily="18" charset="0"/>
                            </a:rPr>
                          </m:ctrlPr>
                        </m:dPr>
                        <m:e>
                          <m:m>
                            <m:mPr>
                              <m:mcs>
                                <m:mc>
                                  <m:mcPr>
                                    <m:count m:val="3"/>
                                    <m:mcJc m:val="center"/>
                                  </m:mcPr>
                                </m:mc>
                              </m:mcs>
                              <m:ctrlPr>
                                <a:rPr lang="en-US" altLang="ja-JP" sz="2400" i="1" smtClean="0">
                                  <a:latin typeface="Cambria Math" panose="02040503050406030204" pitchFamily="18" charset="0"/>
                                </a:rPr>
                              </m:ctrlPr>
                            </m:mPr>
                            <m:mr>
                              <m:e>
                                <m:r>
                                  <a:rPr lang="en-US" altLang="ja-JP" sz="2400" b="0" i="1" smtClean="0">
                                    <a:latin typeface="Cambria Math"/>
                                  </a:rPr>
                                  <m:t>𝑎</m:t>
                                </m:r>
                              </m:e>
                              <m:e>
                                <m:r>
                                  <a:rPr lang="en-US" altLang="ja-JP" sz="2400" i="1" smtClean="0">
                                    <a:latin typeface="Cambria Math"/>
                                  </a:rPr>
                                  <m:t>0</m:t>
                                </m:r>
                              </m:e>
                              <m:e>
                                <m:r>
                                  <a:rPr lang="en-US" altLang="ja-JP" sz="2400" i="1" smtClean="0">
                                    <a:latin typeface="Cambria Math"/>
                                  </a:rPr>
                                  <m:t>0</m:t>
                                </m:r>
                              </m:e>
                            </m:mr>
                            <m:mr>
                              <m:e>
                                <m:r>
                                  <a:rPr lang="en-US" altLang="ja-JP" sz="2400" b="0" i="1" smtClean="0">
                                    <a:latin typeface="Cambria Math"/>
                                  </a:rPr>
                                  <m:t>0</m:t>
                                </m:r>
                              </m:e>
                              <m:e>
                                <m:r>
                                  <a:rPr lang="en-US" altLang="ja-JP" sz="2400" b="0" i="1" smtClean="0">
                                    <a:latin typeface="Cambria Math"/>
                                  </a:rPr>
                                  <m:t>𝑏</m:t>
                                </m:r>
                              </m:e>
                              <m:e>
                                <m:r>
                                  <a:rPr lang="en-US" altLang="ja-JP" sz="2400" b="0" i="1" smtClean="0">
                                    <a:latin typeface="Cambria Math"/>
                                  </a:rPr>
                                  <m:t>0</m:t>
                                </m:r>
                              </m:e>
                            </m:mr>
                            <m:mr>
                              <m:e>
                                <m:r>
                                  <a:rPr lang="en-US" altLang="ja-JP" sz="2400" b="0" i="1" smtClean="0">
                                    <a:latin typeface="Cambria Math"/>
                                  </a:rPr>
                                  <m:t>0</m:t>
                                </m:r>
                              </m:e>
                              <m:e>
                                <m:r>
                                  <a:rPr lang="en-US" altLang="ja-JP" sz="2400" b="0" i="1" smtClean="0">
                                    <a:latin typeface="Cambria Math"/>
                                  </a:rPr>
                                  <m:t>0</m:t>
                                </m:r>
                              </m:e>
                              <m:e>
                                <m:r>
                                  <a:rPr lang="en-US" altLang="ja-JP" sz="2400" b="0" i="1" smtClean="0">
                                    <a:latin typeface="Cambria Math"/>
                                  </a:rPr>
                                  <m:t>1</m:t>
                                </m:r>
                              </m:e>
                            </m:mr>
                          </m:m>
                        </m:e>
                      </m:d>
                      <m:d>
                        <m:dPr>
                          <m:ctrlPr>
                            <a:rPr lang="en-US" altLang="ja-JP" sz="2400" b="1" i="1">
                              <a:latin typeface="Cambria Math" panose="02040503050406030204" pitchFamily="18" charset="0"/>
                            </a:rPr>
                          </m:ctrlPr>
                        </m:dPr>
                        <m:e>
                          <m:m>
                            <m:mPr>
                              <m:mcs>
                                <m:mc>
                                  <m:mcPr>
                                    <m:count m:val="1"/>
                                    <m:mcJc m:val="center"/>
                                  </m:mcPr>
                                </m:mc>
                              </m:mcs>
                              <m:ctrlPr>
                                <a:rPr lang="en-US" altLang="ja-JP" sz="2400" b="1" i="1">
                                  <a:latin typeface="Cambria Math" panose="02040503050406030204" pitchFamily="18" charset="0"/>
                                </a:rPr>
                              </m:ctrlPr>
                            </m:mPr>
                            <m:mr>
                              <m:e>
                                <m:r>
                                  <m:rPr>
                                    <m:brk m:alnAt="7"/>
                                  </m:rPr>
                                  <a:rPr lang="en-US" altLang="ja-JP" sz="2400" i="1">
                                    <a:latin typeface="Cambria Math" panose="02040503050406030204" pitchFamily="18" charset="0"/>
                                  </a:rPr>
                                  <m:t>𝑥</m:t>
                                </m:r>
                              </m:e>
                            </m:mr>
                            <m:mr>
                              <m:e>
                                <m:r>
                                  <a:rPr lang="en-US" altLang="ja-JP" sz="2400" b="0" i="1" smtClean="0">
                                    <a:latin typeface="Cambria Math" panose="02040503050406030204" pitchFamily="18" charset="0"/>
                                  </a:rPr>
                                  <m:t>𝑦</m:t>
                                </m:r>
                              </m:e>
                            </m:mr>
                            <m:mr>
                              <m:e>
                                <m:r>
                                  <a:rPr lang="en-US" altLang="ja-JP" sz="2400" i="1">
                                    <a:latin typeface="Cambria Math" panose="02040503050406030204" pitchFamily="18" charset="0"/>
                                  </a:rPr>
                                  <m:t>1</m:t>
                                </m:r>
                              </m:e>
                            </m:mr>
                          </m:m>
                        </m:e>
                      </m:d>
                    </m:oMath>
                  </m:oMathPara>
                </a14:m>
                <a:endParaRPr lang="ja-JP" altLang="en-US" sz="24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1899465" y="3271404"/>
                <a:ext cx="3396764" cy="1105046"/>
              </a:xfrm>
              <a:prstGeom prst="rect">
                <a:avLst/>
              </a:prstGeom>
              <a:blipFill rotWithShape="0">
                <a:blip r:embed="rId2"/>
                <a:stretch>
                  <a:fillRect/>
                </a:stretch>
              </a:blipFill>
            </p:spPr>
            <p:txBody>
              <a:bodyPr/>
              <a:lstStyle/>
              <a:p>
                <a:r>
                  <a:rPr lang="ja-JP" altLang="en-US">
                    <a:noFill/>
                  </a:rPr>
                  <a:t> </a:t>
                </a:r>
              </a:p>
            </p:txBody>
          </p:sp>
        </mc:Fallback>
      </mc:AlternateContent>
      <p:sp>
        <p:nvSpPr>
          <p:cNvPr id="6" name="正方形/長方形 5"/>
          <p:cNvSpPr/>
          <p:nvPr/>
        </p:nvSpPr>
        <p:spPr>
          <a:xfrm>
            <a:off x="1899465" y="2730450"/>
            <a:ext cx="1415772" cy="461665"/>
          </a:xfrm>
          <a:prstGeom prst="rect">
            <a:avLst/>
          </a:prstGeom>
          <a:noFill/>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拡大縮小</a:t>
            </a:r>
          </a:p>
        </p:txBody>
      </p:sp>
      <mc:AlternateContent xmlns:mc="http://schemas.openxmlformats.org/markup-compatibility/2006" xmlns:a14="http://schemas.microsoft.com/office/drawing/2010/main">
        <mc:Choice Requires="a14">
          <p:sp>
            <p:nvSpPr>
              <p:cNvPr id="24" name="正方形/長方形 23"/>
              <p:cNvSpPr/>
              <p:nvPr/>
            </p:nvSpPr>
            <p:spPr>
              <a:xfrm>
                <a:off x="1899465" y="5704283"/>
                <a:ext cx="3838102" cy="93628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b="1" i="1" smtClean="0">
                              <a:latin typeface="Cambria Math" panose="02040503050406030204" pitchFamily="18" charset="0"/>
                            </a:rPr>
                          </m:ctrlPr>
                        </m:dPr>
                        <m:e>
                          <m:m>
                            <m:mPr>
                              <m:mcs>
                                <m:mc>
                                  <m:mcPr>
                                    <m:count m:val="1"/>
                                    <m:mcJc m:val="center"/>
                                  </m:mcPr>
                                </m:mc>
                              </m:mcs>
                              <m:ctrlPr>
                                <a:rPr lang="en-US" altLang="ja-JP" sz="2000" b="1" i="1" smtClean="0">
                                  <a:latin typeface="Cambria Math" panose="02040503050406030204" pitchFamily="18" charset="0"/>
                                </a:rPr>
                              </m:ctrlPr>
                            </m:mPr>
                            <m:mr>
                              <m:e>
                                <m:r>
                                  <m:rPr>
                                    <m:brk m:alnAt="7"/>
                                  </m:rP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e>
                            </m:mr>
                            <m:mr>
                              <m:e>
                                <m:r>
                                  <a:rPr lang="en-US" altLang="ja-JP" sz="2000" b="0" i="1" smtClean="0">
                                    <a:latin typeface="Cambria Math" panose="02040503050406030204" pitchFamily="18" charset="0"/>
                                  </a:rPr>
                                  <m:t>𝑦</m:t>
                                </m:r>
                                <m:r>
                                  <a:rPr lang="en-US" altLang="ja-JP" sz="2000" b="0" i="1" smtClean="0">
                                    <a:latin typeface="Cambria Math" panose="02040503050406030204" pitchFamily="18" charset="0"/>
                                  </a:rPr>
                                  <m:t>′</m:t>
                                </m:r>
                              </m:e>
                            </m:mr>
                            <m:mr>
                              <m:e>
                                <m:r>
                                  <a:rPr lang="en-US" altLang="ja-JP" sz="2000" b="0" i="1" smtClean="0">
                                    <a:latin typeface="Cambria Math" panose="02040503050406030204" pitchFamily="18" charset="0"/>
                                  </a:rPr>
                                  <m:t>1</m:t>
                                </m:r>
                              </m:e>
                            </m:mr>
                          </m:m>
                        </m:e>
                      </m:d>
                      <m:r>
                        <a:rPr lang="en-US" altLang="ja-JP" sz="2000" b="1" i="1" smtClean="0">
                          <a:latin typeface="Cambria Math" panose="02040503050406030204" pitchFamily="18" charset="0"/>
                        </a:rPr>
                        <m:t>=</m:t>
                      </m:r>
                      <m:d>
                        <m:dPr>
                          <m:ctrlPr>
                            <a:rPr lang="en-US" altLang="ja-JP" sz="2000" b="1" i="1">
                              <a:latin typeface="Cambria Math" panose="02040503050406030204" pitchFamily="18" charset="0"/>
                            </a:rPr>
                          </m:ctrlPr>
                        </m:dPr>
                        <m:e>
                          <m:m>
                            <m:mPr>
                              <m:mcs>
                                <m:mc>
                                  <m:mcPr>
                                    <m:count m:val="3"/>
                                    <m:mcJc m:val="center"/>
                                  </m:mcPr>
                                </m:mc>
                              </m:mcs>
                              <m:ctrlPr>
                                <a:rPr lang="en-US" altLang="ja-JP" sz="2000" i="1">
                                  <a:latin typeface="Cambria Math" panose="02040503050406030204" pitchFamily="18" charset="0"/>
                                </a:rPr>
                              </m:ctrlPr>
                            </m:mPr>
                            <m:mr>
                              <m:e>
                                <m:func>
                                  <m:funcPr>
                                    <m:ctrlPr>
                                      <a:rPr lang="en-US" altLang="ja-JP" sz="2000" i="1">
                                        <a:latin typeface="Cambria Math" panose="02040503050406030204" pitchFamily="18" charset="0"/>
                                      </a:rPr>
                                    </m:ctrlPr>
                                  </m:funcPr>
                                  <m:fName>
                                    <m:r>
                                      <m:rPr>
                                        <m:sty m:val="p"/>
                                        <m:brk m:alnAt="7"/>
                                      </m:rPr>
                                      <a:rPr lang="en-US" altLang="ja-JP" sz="2000">
                                        <a:latin typeface="Cambria Math"/>
                                      </a:rPr>
                                      <m:t>c</m:t>
                                    </m:r>
                                    <m:r>
                                      <m:rPr>
                                        <m:sty m:val="p"/>
                                      </m:rPr>
                                      <a:rPr lang="en-US" altLang="ja-JP" sz="2000">
                                        <a:latin typeface="Cambria Math"/>
                                      </a:rPr>
                                      <m:t>os</m:t>
                                    </m:r>
                                  </m:fName>
                                  <m:e>
                                    <m:r>
                                      <m:rPr>
                                        <m:brk m:alnAt="7"/>
                                      </m:rPr>
                                      <a:rPr lang="en-US" altLang="ja-JP" sz="2000" i="1">
                                        <a:latin typeface="Cambria Math"/>
                                      </a:rPr>
                                      <m:t>𝜃</m:t>
                                    </m:r>
                                  </m:e>
                                </m:func>
                              </m:e>
                              <m:e>
                                <m:func>
                                  <m:funcPr>
                                    <m:ctrlPr>
                                      <a:rPr lang="en-US" altLang="ja-JP" sz="2000" i="1">
                                        <a:latin typeface="Cambria Math" panose="02040503050406030204" pitchFamily="18" charset="0"/>
                                      </a:rPr>
                                    </m:ctrlPr>
                                  </m:funcPr>
                                  <m:fName>
                                    <m:r>
                                      <a:rPr lang="en-US" altLang="ja-JP" sz="2000">
                                        <a:latin typeface="Cambria Math"/>
                                      </a:rPr>
                                      <m:t>−</m:t>
                                    </m:r>
                                    <m:r>
                                      <m:rPr>
                                        <m:sty m:val="p"/>
                                      </m:rPr>
                                      <a:rPr lang="en-US" altLang="ja-JP" sz="2000">
                                        <a:latin typeface="Cambria Math"/>
                                      </a:rPr>
                                      <m:t>sin</m:t>
                                    </m:r>
                                  </m:fName>
                                  <m:e>
                                    <m:r>
                                      <m:rPr>
                                        <m:brk m:alnAt="7"/>
                                      </m:rPr>
                                      <a:rPr lang="en-US" altLang="ja-JP" sz="2000" i="1">
                                        <a:latin typeface="Cambria Math"/>
                                      </a:rPr>
                                      <m:t>𝜃</m:t>
                                    </m:r>
                                  </m:e>
                                </m:func>
                              </m:e>
                              <m:e>
                                <m:r>
                                  <a:rPr lang="en-US" altLang="ja-JP" sz="2000" i="1">
                                    <a:latin typeface="Cambria Math"/>
                                  </a:rPr>
                                  <m:t>0</m:t>
                                </m:r>
                              </m:e>
                            </m:mr>
                            <m:mr>
                              <m:e>
                                <m:func>
                                  <m:funcPr>
                                    <m:ctrlPr>
                                      <a:rPr lang="en-US" altLang="ja-JP" sz="2000" i="1">
                                        <a:latin typeface="Cambria Math" panose="02040503050406030204" pitchFamily="18" charset="0"/>
                                      </a:rPr>
                                    </m:ctrlPr>
                                  </m:funcPr>
                                  <m:fName>
                                    <m:r>
                                      <m:rPr>
                                        <m:sty m:val="p"/>
                                      </m:rPr>
                                      <a:rPr lang="en-US" altLang="ja-JP" sz="2000">
                                        <a:latin typeface="Cambria Math"/>
                                      </a:rPr>
                                      <m:t>sin</m:t>
                                    </m:r>
                                  </m:fName>
                                  <m:e>
                                    <m:r>
                                      <m:rPr>
                                        <m:brk m:alnAt="7"/>
                                      </m:rPr>
                                      <a:rPr lang="en-US" altLang="ja-JP" sz="2000" i="1">
                                        <a:latin typeface="Cambria Math"/>
                                      </a:rPr>
                                      <m:t>𝜃</m:t>
                                    </m:r>
                                  </m:e>
                                </m:func>
                              </m:e>
                              <m:e>
                                <m:func>
                                  <m:funcPr>
                                    <m:ctrlPr>
                                      <a:rPr lang="en-US" altLang="ja-JP" sz="2000" i="1">
                                        <a:latin typeface="Cambria Math" panose="02040503050406030204" pitchFamily="18" charset="0"/>
                                      </a:rPr>
                                    </m:ctrlPr>
                                  </m:funcPr>
                                  <m:fName>
                                    <m:r>
                                      <m:rPr>
                                        <m:sty m:val="p"/>
                                        <m:brk m:alnAt="7"/>
                                      </m:rPr>
                                      <a:rPr lang="en-US" altLang="ja-JP" sz="2000">
                                        <a:latin typeface="Cambria Math"/>
                                      </a:rPr>
                                      <m:t>c</m:t>
                                    </m:r>
                                    <m:r>
                                      <m:rPr>
                                        <m:sty m:val="p"/>
                                      </m:rPr>
                                      <a:rPr lang="en-US" altLang="ja-JP" sz="2000">
                                        <a:latin typeface="Cambria Math"/>
                                      </a:rPr>
                                      <m:t>os</m:t>
                                    </m:r>
                                  </m:fName>
                                  <m:e>
                                    <m:r>
                                      <m:rPr>
                                        <m:brk m:alnAt="7"/>
                                      </m:rPr>
                                      <a:rPr lang="en-US" altLang="ja-JP" sz="2000" i="1">
                                        <a:latin typeface="Cambria Math"/>
                                      </a:rPr>
                                      <m:t>𝜃</m:t>
                                    </m:r>
                                  </m:e>
                                </m:func>
                              </m:e>
                              <m:e>
                                <m:r>
                                  <a:rPr lang="en-US" altLang="ja-JP" sz="2000" i="1">
                                    <a:latin typeface="Cambria Math"/>
                                  </a:rPr>
                                  <m:t>0</m:t>
                                </m:r>
                              </m:e>
                            </m:mr>
                            <m:mr>
                              <m:e>
                                <m:r>
                                  <a:rPr lang="en-US" altLang="ja-JP" sz="2000" i="1">
                                    <a:latin typeface="Cambria Math"/>
                                  </a:rPr>
                                  <m:t>0</m:t>
                                </m:r>
                              </m:e>
                              <m:e>
                                <m:r>
                                  <a:rPr lang="en-US" altLang="ja-JP" sz="2000" i="1">
                                    <a:latin typeface="Cambria Math"/>
                                  </a:rPr>
                                  <m:t>0</m:t>
                                </m:r>
                              </m:e>
                              <m:e>
                                <m:r>
                                  <a:rPr lang="en-US" altLang="ja-JP" sz="2000" i="1">
                                    <a:latin typeface="Cambria Math"/>
                                  </a:rPr>
                                  <m:t>1</m:t>
                                </m:r>
                              </m:e>
                            </m:mr>
                          </m:m>
                        </m:e>
                      </m:d>
                      <m:d>
                        <m:dPr>
                          <m:ctrlPr>
                            <a:rPr lang="en-US" altLang="ja-JP" sz="2000" b="1" i="1">
                              <a:latin typeface="Cambria Math" panose="02040503050406030204" pitchFamily="18" charset="0"/>
                            </a:rPr>
                          </m:ctrlPr>
                        </m:dPr>
                        <m:e>
                          <m:m>
                            <m:mPr>
                              <m:mcs>
                                <m:mc>
                                  <m:mcPr>
                                    <m:count m:val="1"/>
                                    <m:mcJc m:val="center"/>
                                  </m:mcPr>
                                </m:mc>
                              </m:mcs>
                              <m:ctrlPr>
                                <a:rPr lang="en-US" altLang="ja-JP" sz="2000" b="1" i="1">
                                  <a:latin typeface="Cambria Math" panose="02040503050406030204" pitchFamily="18" charset="0"/>
                                </a:rPr>
                              </m:ctrlPr>
                            </m:mPr>
                            <m:mr>
                              <m:e>
                                <m:r>
                                  <m:rPr>
                                    <m:brk m:alnAt="7"/>
                                  </m:rPr>
                                  <a:rPr lang="en-US" altLang="ja-JP" sz="2000" i="1">
                                    <a:latin typeface="Cambria Math" panose="02040503050406030204" pitchFamily="18" charset="0"/>
                                  </a:rPr>
                                  <m:t>𝑥</m:t>
                                </m:r>
                              </m:e>
                            </m:mr>
                            <m:mr>
                              <m:e>
                                <m:r>
                                  <a:rPr lang="en-US" altLang="ja-JP" sz="2000" b="0" i="1" smtClean="0">
                                    <a:latin typeface="Cambria Math" panose="02040503050406030204" pitchFamily="18" charset="0"/>
                                  </a:rPr>
                                  <m:t>𝑦</m:t>
                                </m:r>
                              </m:e>
                            </m:mr>
                            <m:mr>
                              <m:e>
                                <m:r>
                                  <a:rPr lang="en-US" altLang="ja-JP" sz="2000" i="1">
                                    <a:latin typeface="Cambria Math" panose="02040503050406030204" pitchFamily="18" charset="0"/>
                                  </a:rPr>
                                  <m:t>1</m:t>
                                </m:r>
                              </m:e>
                            </m:mr>
                          </m:m>
                        </m:e>
                      </m:d>
                    </m:oMath>
                  </m:oMathPara>
                </a14:m>
                <a:endParaRPr lang="ja-JP" altLang="en-US" sz="20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1899465" y="5704283"/>
                <a:ext cx="3838102" cy="936282"/>
              </a:xfrm>
              <a:prstGeom prst="rect">
                <a:avLst/>
              </a:prstGeom>
              <a:blipFill rotWithShape="0">
                <a:blip r:embed="rId9"/>
                <a:stretch>
                  <a:fillRect/>
                </a:stretch>
              </a:blipFill>
            </p:spPr>
            <p:txBody>
              <a:bodyPr/>
              <a:lstStyle/>
              <a:p>
                <a:r>
                  <a:rPr lang="ja-JP" altLang="en-US">
                    <a:noFill/>
                  </a:rPr>
                  <a:t> </a:t>
                </a:r>
              </a:p>
            </p:txBody>
          </p:sp>
        </mc:Fallback>
      </mc:AlternateContent>
      <p:sp>
        <p:nvSpPr>
          <p:cNvPr id="25" name="正方形/長方形 24"/>
          <p:cNvSpPr/>
          <p:nvPr/>
        </p:nvSpPr>
        <p:spPr>
          <a:xfrm>
            <a:off x="1899465" y="5033623"/>
            <a:ext cx="800219" cy="461665"/>
          </a:xfrm>
          <a:prstGeom prst="rect">
            <a:avLst/>
          </a:prstGeom>
          <a:noFill/>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回転</a:t>
            </a:r>
          </a:p>
        </p:txBody>
      </p:sp>
      <mc:AlternateContent xmlns:mc="http://schemas.openxmlformats.org/markup-compatibility/2006" xmlns:a14="http://schemas.microsoft.com/office/drawing/2010/main">
        <mc:Choice Requires="a14">
          <p:sp>
            <p:nvSpPr>
              <p:cNvPr id="37" name="正方形/長方形 36"/>
              <p:cNvSpPr/>
              <p:nvPr/>
            </p:nvSpPr>
            <p:spPr>
              <a:xfrm>
                <a:off x="8462016" y="739358"/>
                <a:ext cx="3393237" cy="110504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b="1" i="1" smtClean="0">
                              <a:latin typeface="Cambria Math" panose="02040503050406030204" pitchFamily="18" charset="0"/>
                            </a:rPr>
                          </m:ctrlPr>
                        </m:dPr>
                        <m:e>
                          <m:m>
                            <m:mPr>
                              <m:mcs>
                                <m:mc>
                                  <m:mcPr>
                                    <m:count m:val="1"/>
                                    <m:mcJc m:val="center"/>
                                  </m:mcPr>
                                </m:mc>
                              </m:mcs>
                              <m:ctrlPr>
                                <a:rPr lang="en-US" altLang="ja-JP" sz="2400" b="1" i="1" smtClean="0">
                                  <a:latin typeface="Cambria Math" panose="02040503050406030204" pitchFamily="18" charset="0"/>
                                </a:rPr>
                              </m:ctrlPr>
                            </m:mPr>
                            <m:mr>
                              <m:e>
                                <m:r>
                                  <m:rPr>
                                    <m:brk m:alnAt="7"/>
                                  </m:rP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e>
                            </m:mr>
                            <m:mr>
                              <m:e>
                                <m:r>
                                  <a:rPr lang="en-US" altLang="ja-JP" sz="2400" b="0" i="1" smtClean="0">
                                    <a:latin typeface="Cambria Math" panose="02040503050406030204" pitchFamily="18" charset="0"/>
                                  </a:rPr>
                                  <m:t>𝑦</m:t>
                                </m:r>
                                <m:r>
                                  <a:rPr lang="en-US" altLang="ja-JP" sz="2400" b="0" i="1" smtClean="0">
                                    <a:latin typeface="Cambria Math" panose="02040503050406030204" pitchFamily="18" charset="0"/>
                                  </a:rPr>
                                  <m:t>′</m:t>
                                </m:r>
                              </m:e>
                            </m:mr>
                            <m:mr>
                              <m:e>
                                <m:r>
                                  <a:rPr lang="en-US" altLang="ja-JP" sz="2400" b="0" i="1" smtClean="0">
                                    <a:latin typeface="Cambria Math" panose="02040503050406030204" pitchFamily="18" charset="0"/>
                                  </a:rPr>
                                  <m:t>1</m:t>
                                </m:r>
                              </m:e>
                            </m:mr>
                          </m:m>
                        </m:e>
                      </m:d>
                      <m:r>
                        <a:rPr lang="en-US" altLang="ja-JP" sz="2400" b="1" i="1" smtClean="0">
                          <a:latin typeface="Cambria Math" panose="02040503050406030204" pitchFamily="18" charset="0"/>
                        </a:rPr>
                        <m:t>=</m:t>
                      </m:r>
                      <m:d>
                        <m:dPr>
                          <m:ctrlPr>
                            <a:rPr lang="en-US" altLang="ja-JP" sz="2400" b="1" i="1">
                              <a:latin typeface="Cambria Math" panose="02040503050406030204" pitchFamily="18" charset="0"/>
                            </a:rPr>
                          </m:ctrlPr>
                        </m:dPr>
                        <m:e>
                          <m:m>
                            <m:mPr>
                              <m:mcs>
                                <m:mc>
                                  <m:mcPr>
                                    <m:count m:val="3"/>
                                    <m:mcJc m:val="center"/>
                                  </m:mcPr>
                                </m:mc>
                              </m:mcs>
                              <m:ctrlPr>
                                <a:rPr lang="en-US" altLang="ja-JP" sz="2400" i="1">
                                  <a:latin typeface="Cambria Math" panose="02040503050406030204" pitchFamily="18" charset="0"/>
                                </a:rPr>
                              </m:ctrlPr>
                            </m:mPr>
                            <m:mr>
                              <m:e>
                                <m:r>
                                  <m:rPr>
                                    <m:brk m:alnAt="7"/>
                                  </m:rPr>
                                  <a:rPr lang="en-US" altLang="ja-JP" sz="2400" i="1">
                                    <a:latin typeface="Cambria Math"/>
                                  </a:rPr>
                                  <m:t>1</m:t>
                                </m:r>
                              </m:e>
                              <m:e>
                                <m:r>
                                  <a:rPr lang="en-US" altLang="ja-JP" sz="2400" i="1">
                                    <a:latin typeface="Cambria Math"/>
                                  </a:rPr>
                                  <m:t>𝑎</m:t>
                                </m:r>
                              </m:e>
                              <m:e>
                                <m:r>
                                  <a:rPr lang="en-US" altLang="ja-JP" sz="2400" i="1">
                                    <a:latin typeface="Cambria Math"/>
                                  </a:rPr>
                                  <m:t>0</m:t>
                                </m:r>
                              </m:e>
                            </m:mr>
                            <m:mr>
                              <m:e>
                                <m:r>
                                  <a:rPr lang="en-US" altLang="ja-JP" sz="2400" i="1">
                                    <a:latin typeface="Cambria Math"/>
                                  </a:rPr>
                                  <m:t>0</m:t>
                                </m:r>
                              </m:e>
                              <m:e>
                                <m:r>
                                  <a:rPr lang="en-US" altLang="ja-JP" sz="2400" i="1">
                                    <a:latin typeface="Cambria Math"/>
                                  </a:rPr>
                                  <m:t>1</m:t>
                                </m:r>
                              </m:e>
                              <m:e>
                                <m:r>
                                  <a:rPr lang="en-US" altLang="ja-JP" sz="2400" i="1">
                                    <a:latin typeface="Cambria Math"/>
                                  </a:rPr>
                                  <m:t>0</m:t>
                                </m:r>
                              </m:e>
                            </m:mr>
                            <m:mr>
                              <m:e>
                                <m:r>
                                  <a:rPr lang="en-US" altLang="ja-JP" sz="2400" i="1">
                                    <a:latin typeface="Cambria Math"/>
                                  </a:rPr>
                                  <m:t>0</m:t>
                                </m:r>
                              </m:e>
                              <m:e>
                                <m:r>
                                  <a:rPr lang="en-US" altLang="ja-JP" sz="2400" i="1">
                                    <a:latin typeface="Cambria Math"/>
                                  </a:rPr>
                                  <m:t>0</m:t>
                                </m:r>
                              </m:e>
                              <m:e>
                                <m:r>
                                  <a:rPr lang="en-US" altLang="ja-JP" sz="2400" i="1">
                                    <a:latin typeface="Cambria Math"/>
                                  </a:rPr>
                                  <m:t>1</m:t>
                                </m:r>
                              </m:e>
                            </m:mr>
                          </m:m>
                        </m:e>
                      </m:d>
                      <m:d>
                        <m:dPr>
                          <m:ctrlPr>
                            <a:rPr lang="en-US" altLang="ja-JP" sz="2400" b="1" i="1">
                              <a:latin typeface="Cambria Math" panose="02040503050406030204" pitchFamily="18" charset="0"/>
                            </a:rPr>
                          </m:ctrlPr>
                        </m:dPr>
                        <m:e>
                          <m:m>
                            <m:mPr>
                              <m:mcs>
                                <m:mc>
                                  <m:mcPr>
                                    <m:count m:val="1"/>
                                    <m:mcJc m:val="center"/>
                                  </m:mcPr>
                                </m:mc>
                              </m:mcs>
                              <m:ctrlPr>
                                <a:rPr lang="en-US" altLang="ja-JP" sz="2400" b="1" i="1">
                                  <a:latin typeface="Cambria Math" panose="02040503050406030204" pitchFamily="18" charset="0"/>
                                </a:rPr>
                              </m:ctrlPr>
                            </m:mPr>
                            <m:mr>
                              <m:e>
                                <m:r>
                                  <m:rPr>
                                    <m:brk m:alnAt="7"/>
                                  </m:rPr>
                                  <a:rPr lang="en-US" altLang="ja-JP" sz="2400" i="1">
                                    <a:latin typeface="Cambria Math" panose="02040503050406030204" pitchFamily="18" charset="0"/>
                                  </a:rPr>
                                  <m:t>𝑥</m:t>
                                </m:r>
                              </m:e>
                            </m:mr>
                            <m:mr>
                              <m:e>
                                <m:r>
                                  <a:rPr lang="en-US" altLang="ja-JP" sz="2400" b="0" i="1" smtClean="0">
                                    <a:latin typeface="Cambria Math" panose="02040503050406030204" pitchFamily="18" charset="0"/>
                                  </a:rPr>
                                  <m:t>𝑦</m:t>
                                </m:r>
                              </m:e>
                            </m:mr>
                            <m:mr>
                              <m:e>
                                <m:r>
                                  <a:rPr lang="en-US" altLang="ja-JP" sz="2400" i="1">
                                    <a:latin typeface="Cambria Math" panose="02040503050406030204" pitchFamily="18" charset="0"/>
                                  </a:rPr>
                                  <m:t>1</m:t>
                                </m:r>
                              </m:e>
                            </m:mr>
                          </m:m>
                        </m:e>
                      </m:d>
                    </m:oMath>
                  </m:oMathPara>
                </a14:m>
                <a:endParaRPr lang="ja-JP" altLang="en-US" sz="2400" dirty="0"/>
              </a:p>
            </p:txBody>
          </p:sp>
        </mc:Choice>
        <mc:Fallback xmlns="">
          <p:sp>
            <p:nvSpPr>
              <p:cNvPr id="37" name="正方形/長方形 36"/>
              <p:cNvSpPr>
                <a:spLocks noRot="1" noChangeAspect="1" noMove="1" noResize="1" noEditPoints="1" noAdjustHandles="1" noChangeArrowheads="1" noChangeShapeType="1" noTextEdit="1"/>
              </p:cNvSpPr>
              <p:nvPr/>
            </p:nvSpPr>
            <p:spPr>
              <a:xfrm>
                <a:off x="8462016" y="739358"/>
                <a:ext cx="3393237" cy="1105046"/>
              </a:xfrm>
              <a:prstGeom prst="rect">
                <a:avLst/>
              </a:prstGeom>
              <a:blipFill rotWithShape="0">
                <a:blip r:embed="rId13"/>
                <a:stretch>
                  <a:fillRect/>
                </a:stretch>
              </a:blipFill>
            </p:spPr>
            <p:txBody>
              <a:bodyPr/>
              <a:lstStyle/>
              <a:p>
                <a:r>
                  <a:rPr lang="ja-JP" altLang="en-US">
                    <a:noFill/>
                  </a:rPr>
                  <a:t> </a:t>
                </a:r>
              </a:p>
            </p:txBody>
          </p:sp>
        </mc:Fallback>
      </mc:AlternateContent>
      <p:sp>
        <p:nvSpPr>
          <p:cNvPr id="38" name="正方形/長方形 37"/>
          <p:cNvSpPr/>
          <p:nvPr/>
        </p:nvSpPr>
        <p:spPr>
          <a:xfrm>
            <a:off x="8462016" y="344268"/>
            <a:ext cx="1107996" cy="461665"/>
          </a:xfrm>
          <a:prstGeom prst="rect">
            <a:avLst/>
          </a:prstGeom>
          <a:noFill/>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せん断</a:t>
            </a:r>
          </a:p>
        </p:txBody>
      </p:sp>
      <mc:AlternateContent xmlns:mc="http://schemas.openxmlformats.org/markup-compatibility/2006" xmlns:a14="http://schemas.microsoft.com/office/drawing/2010/main">
        <mc:Choice Requires="a14">
          <p:sp>
            <p:nvSpPr>
              <p:cNvPr id="52" name="正方形/長方形 51"/>
              <p:cNvSpPr/>
              <p:nvPr/>
            </p:nvSpPr>
            <p:spPr>
              <a:xfrm>
                <a:off x="8462016" y="3078533"/>
                <a:ext cx="3613361" cy="110504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b="1" i="1" smtClean="0">
                              <a:latin typeface="Cambria Math" panose="02040503050406030204" pitchFamily="18" charset="0"/>
                            </a:rPr>
                          </m:ctrlPr>
                        </m:dPr>
                        <m:e>
                          <m:m>
                            <m:mPr>
                              <m:mcs>
                                <m:mc>
                                  <m:mcPr>
                                    <m:count m:val="1"/>
                                    <m:mcJc m:val="center"/>
                                  </m:mcPr>
                                </m:mc>
                              </m:mcs>
                              <m:ctrlPr>
                                <a:rPr lang="en-US" altLang="ja-JP" sz="2400" b="1" i="1" smtClean="0">
                                  <a:latin typeface="Cambria Math" panose="02040503050406030204" pitchFamily="18" charset="0"/>
                                </a:rPr>
                              </m:ctrlPr>
                            </m:mPr>
                            <m:mr>
                              <m:e>
                                <m:r>
                                  <m:rPr>
                                    <m:brk m:alnAt="7"/>
                                  </m:rP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e>
                            </m:mr>
                            <m:mr>
                              <m:e>
                                <m:r>
                                  <a:rPr lang="en-US" altLang="ja-JP" sz="2400" b="0" i="1" smtClean="0">
                                    <a:latin typeface="Cambria Math" panose="02040503050406030204" pitchFamily="18" charset="0"/>
                                  </a:rPr>
                                  <m:t>𝑦</m:t>
                                </m:r>
                                <m:r>
                                  <a:rPr lang="en-US" altLang="ja-JP" sz="2400" b="0" i="1" smtClean="0">
                                    <a:latin typeface="Cambria Math" panose="02040503050406030204" pitchFamily="18" charset="0"/>
                                  </a:rPr>
                                  <m:t>′</m:t>
                                </m:r>
                              </m:e>
                            </m:mr>
                            <m:mr>
                              <m:e>
                                <m:r>
                                  <a:rPr lang="en-US" altLang="ja-JP" sz="2400" b="0" i="1" smtClean="0">
                                    <a:latin typeface="Cambria Math" panose="02040503050406030204" pitchFamily="18" charset="0"/>
                                  </a:rPr>
                                  <m:t>1</m:t>
                                </m:r>
                              </m:e>
                            </m:mr>
                          </m:m>
                        </m:e>
                      </m:d>
                      <m:r>
                        <a:rPr lang="en-US" altLang="ja-JP" sz="2400" b="1" i="1" smtClean="0">
                          <a:latin typeface="Cambria Math" panose="02040503050406030204" pitchFamily="18" charset="0"/>
                        </a:rPr>
                        <m:t>=</m:t>
                      </m:r>
                      <m:d>
                        <m:dPr>
                          <m:ctrlPr>
                            <a:rPr lang="en-US" altLang="ja-JP" sz="2400" b="1" i="1">
                              <a:latin typeface="Cambria Math" panose="02040503050406030204" pitchFamily="18" charset="0"/>
                            </a:rPr>
                          </m:ctrlPr>
                        </m:dPr>
                        <m:e>
                          <m:m>
                            <m:mPr>
                              <m:mcs>
                                <m:mc>
                                  <m:mcPr>
                                    <m:count m:val="3"/>
                                    <m:mcJc m:val="center"/>
                                  </m:mcPr>
                                </m:mc>
                              </m:mcs>
                              <m:ctrlPr>
                                <a:rPr lang="en-US" altLang="ja-JP" sz="2400" i="1">
                                  <a:latin typeface="Cambria Math" panose="02040503050406030204" pitchFamily="18" charset="0"/>
                                </a:rPr>
                              </m:ctrlPr>
                            </m:mPr>
                            <m:mr>
                              <m:e>
                                <m:r>
                                  <m:rPr>
                                    <m:brk m:alnAt="7"/>
                                  </m:rPr>
                                  <a:rPr lang="en-US" altLang="ja-JP" sz="2400" b="0" i="1" smtClean="0">
                                    <a:latin typeface="Cambria Math" panose="02040503050406030204" pitchFamily="18" charset="0"/>
                                  </a:rPr>
                                  <m:t>−</m:t>
                                </m:r>
                                <m:r>
                                  <a:rPr lang="en-US" altLang="ja-JP" sz="2400" i="1">
                                    <a:latin typeface="Cambria Math"/>
                                  </a:rPr>
                                  <m:t>1</m:t>
                                </m:r>
                              </m:e>
                              <m:e>
                                <m:r>
                                  <a:rPr lang="en-US" altLang="ja-JP" sz="2400" b="0" i="1" smtClean="0">
                                    <a:latin typeface="Cambria Math" panose="02040503050406030204" pitchFamily="18" charset="0"/>
                                  </a:rPr>
                                  <m:t>0</m:t>
                                </m:r>
                              </m:e>
                              <m:e>
                                <m:r>
                                  <a:rPr lang="en-US" altLang="ja-JP" sz="2400" i="1">
                                    <a:latin typeface="Cambria Math"/>
                                  </a:rPr>
                                  <m:t>0</m:t>
                                </m:r>
                              </m:e>
                            </m:mr>
                            <m:mr>
                              <m:e>
                                <m:r>
                                  <a:rPr lang="en-US" altLang="ja-JP" sz="2400" i="1">
                                    <a:latin typeface="Cambria Math"/>
                                  </a:rPr>
                                  <m:t>0</m:t>
                                </m:r>
                              </m:e>
                              <m:e>
                                <m:r>
                                  <a:rPr lang="en-US" altLang="ja-JP" sz="2400" i="1">
                                    <a:latin typeface="Cambria Math"/>
                                  </a:rPr>
                                  <m:t>1</m:t>
                                </m:r>
                              </m:e>
                              <m:e>
                                <m:r>
                                  <a:rPr lang="en-US" altLang="ja-JP" sz="2400" i="1">
                                    <a:latin typeface="Cambria Math"/>
                                  </a:rPr>
                                  <m:t>0</m:t>
                                </m:r>
                              </m:e>
                            </m:mr>
                            <m:mr>
                              <m:e>
                                <m:r>
                                  <a:rPr lang="en-US" altLang="ja-JP" sz="2400" i="1">
                                    <a:latin typeface="Cambria Math"/>
                                  </a:rPr>
                                  <m:t>0</m:t>
                                </m:r>
                              </m:e>
                              <m:e>
                                <m:r>
                                  <a:rPr lang="en-US" altLang="ja-JP" sz="2400" i="1">
                                    <a:latin typeface="Cambria Math"/>
                                  </a:rPr>
                                  <m:t>0</m:t>
                                </m:r>
                              </m:e>
                              <m:e>
                                <m:r>
                                  <a:rPr lang="en-US" altLang="ja-JP" sz="2400" i="1">
                                    <a:latin typeface="Cambria Math"/>
                                  </a:rPr>
                                  <m:t>1</m:t>
                                </m:r>
                              </m:e>
                            </m:mr>
                          </m:m>
                        </m:e>
                      </m:d>
                      <m:d>
                        <m:dPr>
                          <m:ctrlPr>
                            <a:rPr lang="en-US" altLang="ja-JP" sz="2400" b="1" i="1">
                              <a:latin typeface="Cambria Math" panose="02040503050406030204" pitchFamily="18" charset="0"/>
                            </a:rPr>
                          </m:ctrlPr>
                        </m:dPr>
                        <m:e>
                          <m:m>
                            <m:mPr>
                              <m:mcs>
                                <m:mc>
                                  <m:mcPr>
                                    <m:count m:val="1"/>
                                    <m:mcJc m:val="center"/>
                                  </m:mcPr>
                                </m:mc>
                              </m:mcs>
                              <m:ctrlPr>
                                <a:rPr lang="en-US" altLang="ja-JP" sz="2400" b="1" i="1">
                                  <a:latin typeface="Cambria Math" panose="02040503050406030204" pitchFamily="18" charset="0"/>
                                </a:rPr>
                              </m:ctrlPr>
                            </m:mPr>
                            <m:mr>
                              <m:e>
                                <m:r>
                                  <m:rPr>
                                    <m:brk m:alnAt="7"/>
                                  </m:rPr>
                                  <a:rPr lang="en-US" altLang="ja-JP" sz="2400" i="1">
                                    <a:latin typeface="Cambria Math" panose="02040503050406030204" pitchFamily="18" charset="0"/>
                                  </a:rPr>
                                  <m:t>𝑥</m:t>
                                </m:r>
                              </m:e>
                            </m:mr>
                            <m:mr>
                              <m:e>
                                <m:r>
                                  <a:rPr lang="en-US" altLang="ja-JP" sz="2400" b="0" i="1" smtClean="0">
                                    <a:latin typeface="Cambria Math" panose="02040503050406030204" pitchFamily="18" charset="0"/>
                                  </a:rPr>
                                  <m:t>𝑦</m:t>
                                </m:r>
                              </m:e>
                            </m:mr>
                            <m:mr>
                              <m:e>
                                <m:r>
                                  <a:rPr lang="en-US" altLang="ja-JP" sz="2400" i="1">
                                    <a:latin typeface="Cambria Math" panose="02040503050406030204" pitchFamily="18" charset="0"/>
                                  </a:rPr>
                                  <m:t>1</m:t>
                                </m:r>
                              </m:e>
                            </m:mr>
                          </m:m>
                        </m:e>
                      </m:d>
                    </m:oMath>
                  </m:oMathPara>
                </a14:m>
                <a:endParaRPr lang="ja-JP" altLang="en-US" sz="2400" dirty="0"/>
              </a:p>
            </p:txBody>
          </p:sp>
        </mc:Choice>
        <mc:Fallback xmlns="">
          <p:sp>
            <p:nvSpPr>
              <p:cNvPr id="52" name="正方形/長方形 51"/>
              <p:cNvSpPr>
                <a:spLocks noRot="1" noChangeAspect="1" noMove="1" noResize="1" noEditPoints="1" noAdjustHandles="1" noChangeArrowheads="1" noChangeShapeType="1" noTextEdit="1"/>
              </p:cNvSpPr>
              <p:nvPr/>
            </p:nvSpPr>
            <p:spPr>
              <a:xfrm>
                <a:off x="8462016" y="3078533"/>
                <a:ext cx="3613361" cy="1105046"/>
              </a:xfrm>
              <a:prstGeom prst="rect">
                <a:avLst/>
              </a:prstGeom>
              <a:blipFill>
                <a:blip r:embed="rId14"/>
                <a:stretch>
                  <a:fillRect/>
                </a:stretch>
              </a:blipFill>
            </p:spPr>
            <p:txBody>
              <a:bodyPr/>
              <a:lstStyle/>
              <a:p>
                <a:r>
                  <a:rPr lang="ja-JP" altLang="en-US">
                    <a:noFill/>
                  </a:rPr>
                  <a:t> </a:t>
                </a:r>
              </a:p>
            </p:txBody>
          </p:sp>
        </mc:Fallback>
      </mc:AlternateContent>
      <p:sp>
        <p:nvSpPr>
          <p:cNvPr id="53" name="正方形/長方形 52"/>
          <p:cNvSpPr/>
          <p:nvPr/>
        </p:nvSpPr>
        <p:spPr>
          <a:xfrm>
            <a:off x="8462016" y="2688822"/>
            <a:ext cx="800219" cy="461665"/>
          </a:xfrm>
          <a:prstGeom prst="rect">
            <a:avLst/>
          </a:prstGeom>
          <a:noFill/>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鏡映</a:t>
            </a:r>
          </a:p>
        </p:txBody>
      </p:sp>
      <mc:AlternateContent xmlns:mc="http://schemas.openxmlformats.org/markup-compatibility/2006" xmlns:a14="http://schemas.microsoft.com/office/drawing/2010/main">
        <mc:Choice Requires="a14">
          <p:sp>
            <p:nvSpPr>
              <p:cNvPr id="66" name="正方形/長方形 65"/>
              <p:cNvSpPr/>
              <p:nvPr/>
            </p:nvSpPr>
            <p:spPr>
              <a:xfrm>
                <a:off x="8462016" y="5094311"/>
                <a:ext cx="3536929" cy="128137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b="1" i="1" smtClean="0">
                              <a:latin typeface="Cambria Math" panose="02040503050406030204" pitchFamily="18" charset="0"/>
                            </a:rPr>
                          </m:ctrlPr>
                        </m:dPr>
                        <m:e>
                          <m:m>
                            <m:mPr>
                              <m:mcs>
                                <m:mc>
                                  <m:mcPr>
                                    <m:count m:val="1"/>
                                    <m:mcJc m:val="center"/>
                                  </m:mcPr>
                                </m:mc>
                              </m:mcs>
                              <m:ctrlPr>
                                <a:rPr lang="en-US" altLang="ja-JP" sz="2400" b="1" i="1" smtClean="0">
                                  <a:latin typeface="Cambria Math" panose="02040503050406030204" pitchFamily="18" charset="0"/>
                                </a:rPr>
                              </m:ctrlPr>
                            </m:mPr>
                            <m:mr>
                              <m:e>
                                <m:r>
                                  <m:rPr>
                                    <m:brk m:alnAt="7"/>
                                  </m:rP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e>
                            </m:mr>
                            <m:mr>
                              <m:e>
                                <m:r>
                                  <a:rPr lang="en-US" altLang="ja-JP" sz="2400" b="0" i="1" smtClean="0">
                                    <a:latin typeface="Cambria Math" panose="02040503050406030204" pitchFamily="18" charset="0"/>
                                  </a:rPr>
                                  <m:t>𝑦</m:t>
                                </m:r>
                                <m:r>
                                  <a:rPr lang="en-US" altLang="ja-JP" sz="2400" b="0" i="1" smtClean="0">
                                    <a:latin typeface="Cambria Math" panose="02040503050406030204" pitchFamily="18" charset="0"/>
                                  </a:rPr>
                                  <m:t>′</m:t>
                                </m:r>
                              </m:e>
                            </m:mr>
                            <m:mr>
                              <m:e>
                                <m:r>
                                  <a:rPr lang="en-US" altLang="ja-JP" sz="2400" b="0" i="1" smtClean="0">
                                    <a:latin typeface="Cambria Math" panose="02040503050406030204" pitchFamily="18" charset="0"/>
                                  </a:rPr>
                                  <m:t>1</m:t>
                                </m:r>
                              </m:e>
                            </m:mr>
                          </m:m>
                        </m:e>
                      </m:d>
                      <m:r>
                        <a:rPr lang="en-US" altLang="ja-JP" sz="2400" b="1" i="1" smtClean="0">
                          <a:latin typeface="Cambria Math" panose="02040503050406030204" pitchFamily="18" charset="0"/>
                        </a:rPr>
                        <m:t>=</m:t>
                      </m:r>
                      <m:d>
                        <m:dPr>
                          <m:ctrlPr>
                            <a:rPr lang="en-US" altLang="ja-JP" sz="2400" b="1" i="1">
                              <a:latin typeface="Cambria Math" panose="02040503050406030204" pitchFamily="18" charset="0"/>
                            </a:rPr>
                          </m:ctrlPr>
                        </m:dPr>
                        <m:e>
                          <m:m>
                            <m:mPr>
                              <m:mcs>
                                <m:mc>
                                  <m:mcPr>
                                    <m:count m:val="3"/>
                                    <m:mcJc m:val="center"/>
                                  </m:mcPr>
                                </m:mc>
                              </m:mcs>
                              <m:ctrlPr>
                                <a:rPr lang="en-US" altLang="ja-JP" sz="2400" i="1">
                                  <a:latin typeface="Cambria Math" panose="02040503050406030204" pitchFamily="18" charset="0"/>
                                </a:rPr>
                              </m:ctrlPr>
                            </m:mPr>
                            <m:mr>
                              <m:e>
                                <m:r>
                                  <m:rPr>
                                    <m:brk m:alnAt="7"/>
                                  </m:rPr>
                                  <a:rPr lang="en-US" altLang="ja-JP" sz="2400" i="1">
                                    <a:latin typeface="Cambria Math"/>
                                  </a:rPr>
                                  <m:t>1</m:t>
                                </m:r>
                              </m:e>
                              <m:e>
                                <m:r>
                                  <a:rPr lang="en-US" altLang="ja-JP" sz="2400" i="1">
                                    <a:latin typeface="Cambria Math"/>
                                  </a:rPr>
                                  <m:t>0</m:t>
                                </m:r>
                              </m:e>
                              <m:e>
                                <m:sSub>
                                  <m:sSubPr>
                                    <m:ctrlPr>
                                      <a:rPr lang="en-US" altLang="ja-JP" sz="2400" i="1">
                                        <a:latin typeface="Cambria Math" panose="02040503050406030204" pitchFamily="18" charset="0"/>
                                      </a:rPr>
                                    </m:ctrlPr>
                                  </m:sSubPr>
                                  <m:e>
                                    <m:r>
                                      <a:rPr lang="en-US" altLang="ja-JP" sz="2400" i="1">
                                        <a:latin typeface="Cambria Math"/>
                                      </a:rPr>
                                      <m:t>𝑡</m:t>
                                    </m:r>
                                  </m:e>
                                  <m:sub>
                                    <m:r>
                                      <a:rPr lang="en-US" altLang="ja-JP" sz="2400" i="1">
                                        <a:latin typeface="Cambria Math"/>
                                      </a:rPr>
                                      <m:t>𝑥</m:t>
                                    </m:r>
                                  </m:sub>
                                </m:sSub>
                              </m:e>
                            </m:mr>
                            <m:mr>
                              <m:e>
                                <m:r>
                                  <a:rPr lang="en-US" altLang="ja-JP" sz="2400" i="1">
                                    <a:latin typeface="Cambria Math"/>
                                  </a:rPr>
                                  <m:t>0</m:t>
                                </m:r>
                              </m:e>
                              <m:e>
                                <m:r>
                                  <a:rPr lang="en-US" altLang="ja-JP" sz="2400" i="1">
                                    <a:latin typeface="Cambria Math"/>
                                  </a:rPr>
                                  <m:t>1</m:t>
                                </m:r>
                              </m:e>
                              <m:e>
                                <m:sSub>
                                  <m:sSubPr>
                                    <m:ctrlPr>
                                      <a:rPr lang="en-US" altLang="ja-JP" sz="2400" i="1">
                                        <a:latin typeface="Cambria Math" panose="02040503050406030204" pitchFamily="18" charset="0"/>
                                      </a:rPr>
                                    </m:ctrlPr>
                                  </m:sSubPr>
                                  <m:e>
                                    <m:r>
                                      <a:rPr lang="en-US" altLang="ja-JP" sz="2400" i="1">
                                        <a:latin typeface="Cambria Math"/>
                                      </a:rPr>
                                      <m:t>𝑡</m:t>
                                    </m:r>
                                  </m:e>
                                  <m:sub>
                                    <m:r>
                                      <a:rPr lang="en-US" altLang="ja-JP" sz="2400" i="1">
                                        <a:latin typeface="Cambria Math"/>
                                      </a:rPr>
                                      <m:t>𝑦</m:t>
                                    </m:r>
                                  </m:sub>
                                </m:sSub>
                              </m:e>
                            </m:mr>
                            <m:mr>
                              <m:e>
                                <m:r>
                                  <a:rPr lang="en-US" altLang="ja-JP" sz="2400" i="1">
                                    <a:latin typeface="Cambria Math"/>
                                  </a:rPr>
                                  <m:t>0</m:t>
                                </m:r>
                              </m:e>
                              <m:e>
                                <m:r>
                                  <a:rPr lang="en-US" altLang="ja-JP" sz="2400" i="1">
                                    <a:latin typeface="Cambria Math"/>
                                  </a:rPr>
                                  <m:t>0</m:t>
                                </m:r>
                              </m:e>
                              <m:e>
                                <m:r>
                                  <a:rPr lang="en-US" altLang="ja-JP" sz="2400" i="1">
                                    <a:latin typeface="Cambria Math"/>
                                  </a:rPr>
                                  <m:t>1</m:t>
                                </m:r>
                              </m:e>
                            </m:mr>
                          </m:m>
                        </m:e>
                      </m:d>
                      <m:d>
                        <m:dPr>
                          <m:ctrlPr>
                            <a:rPr lang="en-US" altLang="ja-JP" sz="2400" b="1" i="1">
                              <a:latin typeface="Cambria Math" panose="02040503050406030204" pitchFamily="18" charset="0"/>
                            </a:rPr>
                          </m:ctrlPr>
                        </m:dPr>
                        <m:e>
                          <m:m>
                            <m:mPr>
                              <m:mcs>
                                <m:mc>
                                  <m:mcPr>
                                    <m:count m:val="1"/>
                                    <m:mcJc m:val="center"/>
                                  </m:mcPr>
                                </m:mc>
                              </m:mcs>
                              <m:ctrlPr>
                                <a:rPr lang="en-US" altLang="ja-JP" sz="2400" b="1" i="1">
                                  <a:latin typeface="Cambria Math" panose="02040503050406030204" pitchFamily="18" charset="0"/>
                                </a:rPr>
                              </m:ctrlPr>
                            </m:mPr>
                            <m:mr>
                              <m:e>
                                <m:r>
                                  <m:rPr>
                                    <m:brk m:alnAt="7"/>
                                  </m:rPr>
                                  <a:rPr lang="en-US" altLang="ja-JP" sz="2400" i="1">
                                    <a:latin typeface="Cambria Math" panose="02040503050406030204" pitchFamily="18" charset="0"/>
                                  </a:rPr>
                                  <m:t>𝑥</m:t>
                                </m:r>
                              </m:e>
                            </m:mr>
                            <m:mr>
                              <m:e>
                                <m:r>
                                  <a:rPr lang="en-US" altLang="ja-JP" sz="2400" b="0" i="1" smtClean="0">
                                    <a:latin typeface="Cambria Math" panose="02040503050406030204" pitchFamily="18" charset="0"/>
                                  </a:rPr>
                                  <m:t>𝑦</m:t>
                                </m:r>
                              </m:e>
                            </m:mr>
                            <m:mr>
                              <m:e>
                                <m:r>
                                  <a:rPr lang="en-US" altLang="ja-JP" sz="2400" i="1">
                                    <a:latin typeface="Cambria Math" panose="02040503050406030204" pitchFamily="18" charset="0"/>
                                  </a:rPr>
                                  <m:t>1</m:t>
                                </m:r>
                              </m:e>
                            </m:mr>
                          </m:m>
                        </m:e>
                      </m:d>
                    </m:oMath>
                  </m:oMathPara>
                </a14:m>
                <a:endParaRPr lang="ja-JP" altLang="en-US" sz="2400" dirty="0"/>
              </a:p>
            </p:txBody>
          </p:sp>
        </mc:Choice>
        <mc:Fallback xmlns="">
          <p:sp>
            <p:nvSpPr>
              <p:cNvPr id="66" name="正方形/長方形 65"/>
              <p:cNvSpPr>
                <a:spLocks noRot="1" noChangeAspect="1" noMove="1" noResize="1" noEditPoints="1" noAdjustHandles="1" noChangeArrowheads="1" noChangeShapeType="1" noTextEdit="1"/>
              </p:cNvSpPr>
              <p:nvPr/>
            </p:nvSpPr>
            <p:spPr>
              <a:xfrm>
                <a:off x="8462016" y="5094311"/>
                <a:ext cx="3536929" cy="1281376"/>
              </a:xfrm>
              <a:prstGeom prst="rect">
                <a:avLst/>
              </a:prstGeom>
              <a:blipFill rotWithShape="0">
                <a:blip r:embed="rId17"/>
                <a:stretch>
                  <a:fillRect/>
                </a:stretch>
              </a:blipFill>
            </p:spPr>
            <p:txBody>
              <a:bodyPr/>
              <a:lstStyle/>
              <a:p>
                <a:r>
                  <a:rPr lang="ja-JP" altLang="en-US">
                    <a:noFill/>
                  </a:rPr>
                  <a:t> </a:t>
                </a:r>
              </a:p>
            </p:txBody>
          </p:sp>
        </mc:Fallback>
      </mc:AlternateContent>
      <p:sp>
        <p:nvSpPr>
          <p:cNvPr id="67" name="正方形/長方形 66"/>
          <p:cNvSpPr/>
          <p:nvPr/>
        </p:nvSpPr>
        <p:spPr>
          <a:xfrm>
            <a:off x="8462016" y="4805551"/>
            <a:ext cx="1415772" cy="461665"/>
          </a:xfrm>
          <a:prstGeom prst="rect">
            <a:avLst/>
          </a:prstGeom>
          <a:noFill/>
        </p:spPr>
        <p:txBody>
          <a:bodyPr wrap="none">
            <a:spAutoFit/>
          </a:bodyPr>
          <a:lstStyle/>
          <a:p>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平行移動</a:t>
            </a:r>
          </a:p>
        </p:txBody>
      </p:sp>
      <p:sp>
        <p:nvSpPr>
          <p:cNvPr id="68" name="正方形/長方形 67"/>
          <p:cNvSpPr/>
          <p:nvPr/>
        </p:nvSpPr>
        <p:spPr>
          <a:xfrm>
            <a:off x="8462016" y="6486886"/>
            <a:ext cx="3262432" cy="400110"/>
          </a:xfrm>
          <a:prstGeom prst="rect">
            <a:avLst/>
          </a:prstGeom>
          <a:noFill/>
        </p:spPr>
        <p:txBody>
          <a:bodyPr wrap="none">
            <a:spAutoFit/>
          </a:bodyPr>
          <a:lstStyle/>
          <a:p>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ここが行列の積で書ける！</a:t>
            </a:r>
          </a:p>
        </p:txBody>
      </p:sp>
      <p:pic>
        <p:nvPicPr>
          <p:cNvPr id="61" name="図 60">
            <a:extLst>
              <a:ext uri="{FF2B5EF4-FFF2-40B4-BE49-F238E27FC236}">
                <a16:creationId xmlns:a16="http://schemas.microsoft.com/office/drawing/2014/main" id="{7787B4BC-D143-46C6-959F-47A8FE428036}"/>
              </a:ext>
            </a:extLst>
          </p:cNvPr>
          <p:cNvPicPr>
            <a:picLocks noChangeAspect="1"/>
          </p:cNvPicPr>
          <p:nvPr/>
        </p:nvPicPr>
        <p:blipFill>
          <a:blip r:embed="rId18"/>
          <a:stretch>
            <a:fillRect/>
          </a:stretch>
        </p:blipFill>
        <p:spPr>
          <a:xfrm>
            <a:off x="116623" y="2646699"/>
            <a:ext cx="1880628" cy="1831491"/>
          </a:xfrm>
          <a:prstGeom prst="rect">
            <a:avLst/>
          </a:prstGeom>
        </p:spPr>
      </p:pic>
      <p:pic>
        <p:nvPicPr>
          <p:cNvPr id="62" name="図 61">
            <a:extLst>
              <a:ext uri="{FF2B5EF4-FFF2-40B4-BE49-F238E27FC236}">
                <a16:creationId xmlns:a16="http://schemas.microsoft.com/office/drawing/2014/main" id="{4CA0C411-BDE1-4CA8-BCB4-4A723F115582}"/>
              </a:ext>
            </a:extLst>
          </p:cNvPr>
          <p:cNvPicPr>
            <a:picLocks noChangeAspect="1"/>
          </p:cNvPicPr>
          <p:nvPr/>
        </p:nvPicPr>
        <p:blipFill>
          <a:blip r:embed="rId19"/>
          <a:stretch>
            <a:fillRect/>
          </a:stretch>
        </p:blipFill>
        <p:spPr>
          <a:xfrm>
            <a:off x="331042" y="4991262"/>
            <a:ext cx="1666209" cy="1795753"/>
          </a:xfrm>
          <a:prstGeom prst="rect">
            <a:avLst/>
          </a:prstGeom>
        </p:spPr>
      </p:pic>
      <p:pic>
        <p:nvPicPr>
          <p:cNvPr id="63" name="図 62">
            <a:extLst>
              <a:ext uri="{FF2B5EF4-FFF2-40B4-BE49-F238E27FC236}">
                <a16:creationId xmlns:a16="http://schemas.microsoft.com/office/drawing/2014/main" id="{7C5348A6-FE4C-4341-948B-B7237C518D35}"/>
              </a:ext>
            </a:extLst>
          </p:cNvPr>
          <p:cNvPicPr>
            <a:picLocks noChangeAspect="1"/>
          </p:cNvPicPr>
          <p:nvPr/>
        </p:nvPicPr>
        <p:blipFill>
          <a:blip r:embed="rId20"/>
          <a:stretch>
            <a:fillRect/>
          </a:stretch>
        </p:blipFill>
        <p:spPr>
          <a:xfrm>
            <a:off x="6552193" y="73831"/>
            <a:ext cx="1818090" cy="1782354"/>
          </a:xfrm>
          <a:prstGeom prst="rect">
            <a:avLst/>
          </a:prstGeom>
        </p:spPr>
      </p:pic>
      <p:pic>
        <p:nvPicPr>
          <p:cNvPr id="64" name="図 63">
            <a:extLst>
              <a:ext uri="{FF2B5EF4-FFF2-40B4-BE49-F238E27FC236}">
                <a16:creationId xmlns:a16="http://schemas.microsoft.com/office/drawing/2014/main" id="{EEE1D3B0-32F6-4225-AEBF-69768AC680AD}"/>
              </a:ext>
            </a:extLst>
          </p:cNvPr>
          <p:cNvPicPr>
            <a:picLocks noChangeAspect="1"/>
          </p:cNvPicPr>
          <p:nvPr/>
        </p:nvPicPr>
        <p:blipFill>
          <a:blip r:embed="rId21"/>
          <a:stretch>
            <a:fillRect/>
          </a:stretch>
        </p:blipFill>
        <p:spPr>
          <a:xfrm>
            <a:off x="6605836" y="2654680"/>
            <a:ext cx="1764447" cy="1663128"/>
          </a:xfrm>
          <a:prstGeom prst="rect">
            <a:avLst/>
          </a:prstGeom>
        </p:spPr>
      </p:pic>
      <p:pic>
        <p:nvPicPr>
          <p:cNvPr id="65" name="図 64">
            <a:extLst>
              <a:ext uri="{FF2B5EF4-FFF2-40B4-BE49-F238E27FC236}">
                <a16:creationId xmlns:a16="http://schemas.microsoft.com/office/drawing/2014/main" id="{896B71A9-ADF5-437E-A81D-B96755D1F9CF}"/>
              </a:ext>
            </a:extLst>
          </p:cNvPr>
          <p:cNvPicPr>
            <a:picLocks noChangeAspect="1"/>
          </p:cNvPicPr>
          <p:nvPr/>
        </p:nvPicPr>
        <p:blipFill>
          <a:blip r:embed="rId22"/>
          <a:stretch>
            <a:fillRect/>
          </a:stretch>
        </p:blipFill>
        <p:spPr>
          <a:xfrm>
            <a:off x="6552193" y="4816200"/>
            <a:ext cx="1949210" cy="1776165"/>
          </a:xfrm>
          <a:prstGeom prst="rect">
            <a:avLst/>
          </a:prstGeom>
        </p:spPr>
      </p:pic>
    </p:spTree>
    <p:extLst>
      <p:ext uri="{BB962C8B-B14F-4D97-AF65-F5344CB8AC3E}">
        <p14:creationId xmlns:p14="http://schemas.microsoft.com/office/powerpoint/2010/main" val="2842992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同時座標表現の利点</a:t>
            </a:r>
            <a:endParaRPr kumimoji="1" lang="ja-JP" altLang="en-US" sz="3600" dirty="0"/>
          </a:p>
        </p:txBody>
      </p:sp>
      <p:sp>
        <p:nvSpPr>
          <p:cNvPr id="4" name="テキスト ボックス 3"/>
          <p:cNvSpPr txBox="1"/>
          <p:nvPr/>
        </p:nvSpPr>
        <p:spPr>
          <a:xfrm>
            <a:off x="478707" y="1282719"/>
            <a:ext cx="8252459" cy="984885"/>
          </a:xfrm>
          <a:prstGeom prst="rect">
            <a:avLst/>
          </a:prstGeom>
          <a:noFill/>
        </p:spPr>
        <p:txBody>
          <a:bodyPr wrap="square" rtlCol="0">
            <a:spAutoFit/>
          </a:bodyPr>
          <a:lstStyle/>
          <a:p>
            <a:pPr>
              <a:spcBef>
                <a:spcPts val="600"/>
              </a:spcBef>
              <a:spcAft>
                <a:spcPts val="600"/>
              </a:spcAft>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平行移動を行列の積で表せる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つまりアフィン変換を行列の積の形で表現できる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3" name="グループ化 22"/>
          <p:cNvGrpSpPr/>
          <p:nvPr/>
        </p:nvGrpSpPr>
        <p:grpSpPr>
          <a:xfrm>
            <a:off x="399449" y="2826017"/>
            <a:ext cx="1766637" cy="2748897"/>
            <a:chOff x="399449" y="2710514"/>
            <a:chExt cx="1766637" cy="2748897"/>
          </a:xfrm>
        </p:grpSpPr>
        <mc:AlternateContent xmlns:mc="http://schemas.openxmlformats.org/markup-compatibility/2006" xmlns:a14="http://schemas.microsoft.com/office/drawing/2010/main">
          <mc:Choice Requires="a14">
            <p:sp>
              <p:nvSpPr>
                <p:cNvPr id="5" name="正方形/長方形 4"/>
                <p:cNvSpPr/>
                <p:nvPr/>
              </p:nvSpPr>
              <p:spPr>
                <a:xfrm>
                  <a:off x="399449" y="4390464"/>
                  <a:ext cx="1766637" cy="1068947"/>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b="1" i="1" smtClean="0">
                                <a:latin typeface="Cambria Math" panose="02040503050406030204" pitchFamily="18" charset="0"/>
                              </a:rPr>
                            </m:ctrlPr>
                          </m:dPr>
                          <m:e>
                            <m:m>
                              <m:mPr>
                                <m:mcs>
                                  <m:mc>
                                    <m:mcPr>
                                      <m:count m:val="3"/>
                                      <m:mcJc m:val="center"/>
                                    </m:mcPr>
                                  </m:mc>
                                </m:mcs>
                                <m:ctrlPr>
                                  <a:rPr lang="en-US" altLang="ja-JP" sz="2400" i="1" smtClean="0">
                                    <a:latin typeface="Cambria Math" panose="02040503050406030204" pitchFamily="18" charset="0"/>
                                  </a:rPr>
                                </m:ctrlPr>
                              </m:mPr>
                              <m:mr>
                                <m:e>
                                  <m:r>
                                    <a:rPr lang="en-US" altLang="ja-JP" sz="2400" b="0" i="1" smtClean="0">
                                      <a:latin typeface="Cambria Math"/>
                                    </a:rPr>
                                    <m:t>𝑎</m:t>
                                  </m:r>
                                </m:e>
                                <m:e>
                                  <m:r>
                                    <a:rPr lang="en-US" altLang="ja-JP" sz="2400" i="1" smtClean="0">
                                      <a:latin typeface="Cambria Math"/>
                                    </a:rPr>
                                    <m:t>0</m:t>
                                  </m:r>
                                </m:e>
                                <m:e>
                                  <m:r>
                                    <a:rPr lang="en-US" altLang="ja-JP" sz="2400" i="1" smtClean="0">
                                      <a:latin typeface="Cambria Math"/>
                                    </a:rPr>
                                    <m:t>0</m:t>
                                  </m:r>
                                </m:e>
                              </m:mr>
                              <m:mr>
                                <m:e>
                                  <m:r>
                                    <a:rPr lang="en-US" altLang="ja-JP" sz="2400" b="0" i="1" smtClean="0">
                                      <a:latin typeface="Cambria Math"/>
                                    </a:rPr>
                                    <m:t>0</m:t>
                                  </m:r>
                                </m:e>
                                <m:e>
                                  <m:r>
                                    <a:rPr lang="en-US" altLang="ja-JP" sz="2400" b="0" i="1" smtClean="0">
                                      <a:latin typeface="Cambria Math"/>
                                    </a:rPr>
                                    <m:t>𝑏</m:t>
                                  </m:r>
                                </m:e>
                                <m:e>
                                  <m:r>
                                    <a:rPr lang="en-US" altLang="ja-JP" sz="2400" b="0" i="1" smtClean="0">
                                      <a:latin typeface="Cambria Math"/>
                                    </a:rPr>
                                    <m:t>0</m:t>
                                  </m:r>
                                </m:e>
                              </m:mr>
                              <m:mr>
                                <m:e>
                                  <m:r>
                                    <a:rPr lang="en-US" altLang="ja-JP" sz="2400" b="0" i="1" smtClean="0">
                                      <a:latin typeface="Cambria Math"/>
                                    </a:rPr>
                                    <m:t>0</m:t>
                                  </m:r>
                                </m:e>
                                <m:e>
                                  <m:r>
                                    <a:rPr lang="en-US" altLang="ja-JP" sz="2400" b="0" i="1" smtClean="0">
                                      <a:latin typeface="Cambria Math"/>
                                    </a:rPr>
                                    <m:t>0</m:t>
                                  </m:r>
                                </m:e>
                                <m:e>
                                  <m:r>
                                    <a:rPr lang="en-US" altLang="ja-JP" sz="2400" b="0" i="1" smtClean="0">
                                      <a:latin typeface="Cambria Math"/>
                                    </a:rPr>
                                    <m:t>1</m:t>
                                  </m:r>
                                </m:e>
                              </m:mr>
                            </m:m>
                          </m:e>
                        </m:d>
                      </m:oMath>
                    </m:oMathPara>
                  </a14:m>
                  <a:endParaRPr lang="ja-JP" altLang="en-US" sz="24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399449" y="4390464"/>
                  <a:ext cx="1766637" cy="1068947"/>
                </a:xfrm>
                <a:prstGeom prst="rect">
                  <a:avLst/>
                </a:prstGeom>
                <a:blipFill rotWithShape="0">
                  <a:blip r:embed="rId2"/>
                  <a:stretch>
                    <a:fillRect/>
                  </a:stretch>
                </a:blipFill>
              </p:spPr>
              <p:txBody>
                <a:bodyPr/>
                <a:lstStyle/>
                <a:p>
                  <a:r>
                    <a:rPr lang="ja-JP" altLang="en-US">
                      <a:noFill/>
                    </a:rPr>
                    <a:t> </a:t>
                  </a:r>
                </a:p>
              </p:txBody>
            </p:sp>
          </mc:Fallback>
        </mc:AlternateContent>
        <p:sp>
          <p:nvSpPr>
            <p:cNvPr id="6" name="正方形/長方形 5"/>
            <p:cNvSpPr/>
            <p:nvPr/>
          </p:nvSpPr>
          <p:spPr>
            <a:xfrm>
              <a:off x="574881" y="2710514"/>
              <a:ext cx="1415772" cy="461665"/>
            </a:xfrm>
            <a:prstGeom prst="rect">
              <a:avLst/>
            </a:prstGeom>
            <a:noFill/>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拡大縮小</a:t>
              </a:r>
            </a:p>
          </p:txBody>
        </p:sp>
        <mc:AlternateContent xmlns:mc="http://schemas.openxmlformats.org/markup-compatibility/2006" xmlns:a14="http://schemas.microsoft.com/office/drawing/2010/main">
          <mc:Choice Requires="a14">
            <p:sp>
              <p:nvSpPr>
                <p:cNvPr id="15" name="正方形/長方形 14"/>
                <p:cNvSpPr/>
                <p:nvPr/>
              </p:nvSpPr>
              <p:spPr>
                <a:xfrm>
                  <a:off x="674973" y="3357256"/>
                  <a:ext cx="1215589" cy="708143"/>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i="1" smtClean="0">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a:rPr lang="en-US" altLang="ja-JP" sz="2400" b="0" i="1" smtClean="0">
                                      <a:latin typeface="Cambria Math" panose="02040503050406030204" pitchFamily="18" charset="0"/>
                                    </a:rPr>
                                    <m:t>𝑎</m:t>
                                  </m:r>
                                </m:e>
                                <m:e>
                                  <m:r>
                                    <a:rPr lang="en-US" altLang="ja-JP" sz="2400" b="0" i="1">
                                      <a:latin typeface="Cambria Math" panose="02040503050406030204" pitchFamily="18" charset="0"/>
                                    </a:rPr>
                                    <m:t>0</m:t>
                                  </m:r>
                                </m:e>
                              </m:mr>
                              <m:mr>
                                <m:e>
                                  <m:r>
                                    <a:rPr lang="en-US" altLang="ja-JP" sz="2400" b="0" i="1">
                                      <a:latin typeface="Cambria Math" panose="02040503050406030204" pitchFamily="18" charset="0"/>
                                    </a:rPr>
                                    <m:t>0</m:t>
                                  </m:r>
                                </m:e>
                                <m:e>
                                  <m:r>
                                    <a:rPr lang="en-US" altLang="ja-JP" sz="2400" b="0" i="1" smtClean="0">
                                      <a:latin typeface="Cambria Math" panose="02040503050406030204" pitchFamily="18" charset="0"/>
                                    </a:rPr>
                                    <m:t>𝑏</m:t>
                                  </m:r>
                                </m:e>
                              </m:mr>
                            </m:m>
                          </m:e>
                        </m:d>
                      </m:oMath>
                    </m:oMathPara>
                  </a14:m>
                  <a:endParaRPr lang="ja-JP" altLang="en-US" sz="24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674973" y="3357256"/>
                  <a:ext cx="1215589" cy="708143"/>
                </a:xfrm>
                <a:prstGeom prst="rect">
                  <a:avLst/>
                </a:prstGeom>
                <a:blipFill rotWithShape="0">
                  <a:blip r:embed="rId3"/>
                  <a:stretch>
                    <a:fillRect/>
                  </a:stretch>
                </a:blipFill>
              </p:spPr>
              <p:txBody>
                <a:bodyPr/>
                <a:lstStyle/>
                <a:p>
                  <a:r>
                    <a:rPr lang="ja-JP" altLang="en-US">
                      <a:noFill/>
                    </a:rPr>
                    <a:t> </a:t>
                  </a:r>
                </a:p>
              </p:txBody>
            </p:sp>
          </mc:Fallback>
        </mc:AlternateContent>
      </p:grpSp>
      <p:grpSp>
        <p:nvGrpSpPr>
          <p:cNvPr id="24" name="グループ化 23"/>
          <p:cNvGrpSpPr/>
          <p:nvPr/>
        </p:nvGrpSpPr>
        <p:grpSpPr>
          <a:xfrm>
            <a:off x="2469368" y="2826017"/>
            <a:ext cx="2932662" cy="2750724"/>
            <a:chOff x="2595692" y="2710514"/>
            <a:chExt cx="2932662" cy="2750724"/>
          </a:xfrm>
        </p:grpSpPr>
        <mc:AlternateContent xmlns:mc="http://schemas.openxmlformats.org/markup-compatibility/2006" xmlns:a14="http://schemas.microsoft.com/office/drawing/2010/main">
          <mc:Choice Requires="a14">
            <p:sp>
              <p:nvSpPr>
                <p:cNvPr id="7" name="正方形/長方形 6"/>
                <p:cNvSpPr/>
                <p:nvPr/>
              </p:nvSpPr>
              <p:spPr>
                <a:xfrm>
                  <a:off x="2595692" y="4389150"/>
                  <a:ext cx="2932662" cy="1072088"/>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b="1" i="1">
                                <a:latin typeface="Cambria Math" panose="02040503050406030204" pitchFamily="18" charset="0"/>
                              </a:rPr>
                            </m:ctrlPr>
                          </m:dPr>
                          <m:e>
                            <m:m>
                              <m:mPr>
                                <m:mcs>
                                  <m:mc>
                                    <m:mcPr>
                                      <m:count m:val="3"/>
                                      <m:mcJc m:val="center"/>
                                    </m:mcPr>
                                  </m:mc>
                                </m:mcs>
                                <m:ctrlPr>
                                  <a:rPr lang="en-US" altLang="ja-JP" sz="2400" i="1">
                                    <a:latin typeface="Cambria Math" panose="02040503050406030204" pitchFamily="18" charset="0"/>
                                  </a:rPr>
                                </m:ctrlPr>
                              </m:mPr>
                              <m:mr>
                                <m:e>
                                  <m:func>
                                    <m:funcPr>
                                      <m:ctrlPr>
                                        <a:rPr lang="en-US" altLang="ja-JP" sz="2400" i="1">
                                          <a:latin typeface="Cambria Math" panose="02040503050406030204" pitchFamily="18" charset="0"/>
                                        </a:rPr>
                                      </m:ctrlPr>
                                    </m:funcPr>
                                    <m:fName>
                                      <m:r>
                                        <m:rPr>
                                          <m:sty m:val="p"/>
                                          <m:brk m:alnAt="7"/>
                                        </m:rPr>
                                        <a:rPr lang="en-US" altLang="ja-JP" sz="2400">
                                          <a:latin typeface="Cambria Math"/>
                                        </a:rPr>
                                        <m:t>c</m:t>
                                      </m:r>
                                      <m:r>
                                        <m:rPr>
                                          <m:sty m:val="p"/>
                                        </m:rPr>
                                        <a:rPr lang="en-US" altLang="ja-JP" sz="2400">
                                          <a:latin typeface="Cambria Math"/>
                                        </a:rPr>
                                        <m:t>os</m:t>
                                      </m:r>
                                    </m:fName>
                                    <m:e>
                                      <m:r>
                                        <m:rPr>
                                          <m:brk m:alnAt="7"/>
                                        </m:rPr>
                                        <a:rPr lang="en-US" altLang="ja-JP" sz="2400" i="1">
                                          <a:latin typeface="Cambria Math"/>
                                        </a:rPr>
                                        <m:t>𝜃</m:t>
                                      </m:r>
                                    </m:e>
                                  </m:func>
                                </m:e>
                                <m:e>
                                  <m:func>
                                    <m:funcPr>
                                      <m:ctrlPr>
                                        <a:rPr lang="en-US" altLang="ja-JP" sz="2400" i="1">
                                          <a:latin typeface="Cambria Math" panose="02040503050406030204" pitchFamily="18" charset="0"/>
                                        </a:rPr>
                                      </m:ctrlPr>
                                    </m:funcPr>
                                    <m:fName>
                                      <m:r>
                                        <a:rPr lang="en-US" altLang="ja-JP" sz="2400">
                                          <a:latin typeface="Cambria Math"/>
                                        </a:rPr>
                                        <m:t>−</m:t>
                                      </m:r>
                                      <m:r>
                                        <m:rPr>
                                          <m:sty m:val="p"/>
                                        </m:rPr>
                                        <a:rPr lang="en-US" altLang="ja-JP" sz="2400">
                                          <a:latin typeface="Cambria Math"/>
                                        </a:rPr>
                                        <m:t>sin</m:t>
                                      </m:r>
                                    </m:fName>
                                    <m:e>
                                      <m:r>
                                        <m:rPr>
                                          <m:brk m:alnAt="7"/>
                                        </m:rPr>
                                        <a:rPr lang="en-US" altLang="ja-JP" sz="2400" i="1">
                                          <a:latin typeface="Cambria Math"/>
                                        </a:rPr>
                                        <m:t>𝜃</m:t>
                                      </m:r>
                                    </m:e>
                                  </m:func>
                                </m:e>
                                <m:e>
                                  <m:r>
                                    <a:rPr lang="en-US" altLang="ja-JP" sz="2400" i="1">
                                      <a:latin typeface="Cambria Math"/>
                                    </a:rPr>
                                    <m:t>0</m:t>
                                  </m:r>
                                </m:e>
                              </m:mr>
                              <m:mr>
                                <m:e>
                                  <m:func>
                                    <m:funcPr>
                                      <m:ctrlPr>
                                        <a:rPr lang="en-US" altLang="ja-JP" sz="2400" i="1">
                                          <a:latin typeface="Cambria Math" panose="02040503050406030204" pitchFamily="18" charset="0"/>
                                        </a:rPr>
                                      </m:ctrlPr>
                                    </m:funcPr>
                                    <m:fName>
                                      <m:r>
                                        <m:rPr>
                                          <m:sty m:val="p"/>
                                        </m:rPr>
                                        <a:rPr lang="en-US" altLang="ja-JP" sz="2400">
                                          <a:latin typeface="Cambria Math"/>
                                        </a:rPr>
                                        <m:t>sin</m:t>
                                      </m:r>
                                    </m:fName>
                                    <m:e>
                                      <m:r>
                                        <m:rPr>
                                          <m:brk m:alnAt="7"/>
                                        </m:rPr>
                                        <a:rPr lang="en-US" altLang="ja-JP" sz="2400" i="1">
                                          <a:latin typeface="Cambria Math"/>
                                        </a:rPr>
                                        <m:t>𝜃</m:t>
                                      </m:r>
                                    </m:e>
                                  </m:func>
                                </m:e>
                                <m:e>
                                  <m:func>
                                    <m:funcPr>
                                      <m:ctrlPr>
                                        <a:rPr lang="en-US" altLang="ja-JP" sz="2400" i="1">
                                          <a:latin typeface="Cambria Math" panose="02040503050406030204" pitchFamily="18" charset="0"/>
                                        </a:rPr>
                                      </m:ctrlPr>
                                    </m:funcPr>
                                    <m:fName>
                                      <m:r>
                                        <m:rPr>
                                          <m:sty m:val="p"/>
                                          <m:brk m:alnAt="7"/>
                                        </m:rPr>
                                        <a:rPr lang="en-US" altLang="ja-JP" sz="2400">
                                          <a:latin typeface="Cambria Math"/>
                                        </a:rPr>
                                        <m:t>c</m:t>
                                      </m:r>
                                      <m:r>
                                        <m:rPr>
                                          <m:sty m:val="p"/>
                                        </m:rPr>
                                        <a:rPr lang="en-US" altLang="ja-JP" sz="2400">
                                          <a:latin typeface="Cambria Math"/>
                                        </a:rPr>
                                        <m:t>os</m:t>
                                      </m:r>
                                    </m:fName>
                                    <m:e>
                                      <m:r>
                                        <m:rPr>
                                          <m:brk m:alnAt="7"/>
                                        </m:rPr>
                                        <a:rPr lang="en-US" altLang="ja-JP" sz="2400" i="1">
                                          <a:latin typeface="Cambria Math"/>
                                        </a:rPr>
                                        <m:t>𝜃</m:t>
                                      </m:r>
                                    </m:e>
                                  </m:func>
                                </m:e>
                                <m:e>
                                  <m:r>
                                    <a:rPr lang="en-US" altLang="ja-JP" sz="2400" i="1">
                                      <a:latin typeface="Cambria Math"/>
                                    </a:rPr>
                                    <m:t>0</m:t>
                                  </m:r>
                                </m:e>
                              </m:mr>
                              <m:mr>
                                <m:e>
                                  <m:r>
                                    <a:rPr lang="en-US" altLang="ja-JP" sz="2400" i="1">
                                      <a:latin typeface="Cambria Math"/>
                                    </a:rPr>
                                    <m:t>0</m:t>
                                  </m:r>
                                </m:e>
                                <m:e>
                                  <m:r>
                                    <a:rPr lang="en-US" altLang="ja-JP" sz="2400" i="1">
                                      <a:latin typeface="Cambria Math"/>
                                    </a:rPr>
                                    <m:t>0</m:t>
                                  </m:r>
                                </m:e>
                                <m:e>
                                  <m:r>
                                    <a:rPr lang="en-US" altLang="ja-JP" sz="2400" i="1">
                                      <a:latin typeface="Cambria Math"/>
                                    </a:rPr>
                                    <m:t>1</m:t>
                                  </m:r>
                                </m:e>
                              </m:mr>
                            </m:m>
                          </m:e>
                        </m:d>
                      </m:oMath>
                    </m:oMathPara>
                  </a14:m>
                  <a:endParaRPr lang="ja-JP" altLang="en-US" sz="24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2595692" y="4389150"/>
                  <a:ext cx="2932662" cy="1072088"/>
                </a:xfrm>
                <a:prstGeom prst="rect">
                  <a:avLst/>
                </a:prstGeom>
                <a:blipFill rotWithShape="0">
                  <a:blip r:embed="rId4"/>
                  <a:stretch>
                    <a:fillRect/>
                  </a:stretch>
                </a:blipFill>
              </p:spPr>
              <p:txBody>
                <a:bodyPr/>
                <a:lstStyle/>
                <a:p>
                  <a:r>
                    <a:rPr lang="ja-JP" altLang="en-US">
                      <a:noFill/>
                    </a:rPr>
                    <a:t> </a:t>
                  </a:r>
                </a:p>
              </p:txBody>
            </p:sp>
          </mc:Fallback>
        </mc:AlternateContent>
        <p:sp>
          <p:nvSpPr>
            <p:cNvPr id="8" name="正方形/長方形 7"/>
            <p:cNvSpPr/>
            <p:nvPr/>
          </p:nvSpPr>
          <p:spPr>
            <a:xfrm>
              <a:off x="3661914" y="2710514"/>
              <a:ext cx="800219" cy="461665"/>
            </a:xfrm>
            <a:prstGeom prst="rect">
              <a:avLst/>
            </a:prstGeom>
            <a:noFill/>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回転</a:t>
              </a:r>
            </a:p>
          </p:txBody>
        </p:sp>
        <mc:AlternateContent xmlns:mc="http://schemas.openxmlformats.org/markup-compatibility/2006" xmlns:a14="http://schemas.microsoft.com/office/drawing/2010/main">
          <mc:Choice Requires="a14">
            <p:sp>
              <p:nvSpPr>
                <p:cNvPr id="16" name="正方形/長方形 15"/>
                <p:cNvSpPr/>
                <p:nvPr/>
              </p:nvSpPr>
              <p:spPr>
                <a:xfrm>
                  <a:off x="2844350" y="3342547"/>
                  <a:ext cx="2435347" cy="745460"/>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i="1">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cos</m:t>
                                      </m:r>
                                    </m:fName>
                                    <m:e>
                                      <m:r>
                                        <a:rPr lang="en-US" altLang="ja-JP" sz="2400" i="1">
                                          <a:latin typeface="Cambria Math" panose="02040503050406030204" pitchFamily="18" charset="0"/>
                                        </a:rPr>
                                        <m:t>𝜃</m:t>
                                      </m:r>
                                    </m:e>
                                  </m:func>
                                </m:e>
                                <m:e>
                                  <m:r>
                                    <a:rPr lang="en-US" altLang="ja-JP" sz="2400" i="1">
                                      <a:latin typeface="Cambria Math" panose="02040503050406030204" pitchFamily="18" charset="0"/>
                                    </a:rPr>
                                    <m:t>−</m:t>
                                  </m:r>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sin</m:t>
                                      </m:r>
                                    </m:fName>
                                    <m:e>
                                      <m:r>
                                        <a:rPr lang="en-US" altLang="ja-JP" sz="2400" i="1">
                                          <a:latin typeface="Cambria Math" panose="02040503050406030204" pitchFamily="18" charset="0"/>
                                        </a:rPr>
                                        <m:t>𝜃</m:t>
                                      </m:r>
                                    </m:e>
                                  </m:func>
                                </m:e>
                              </m:mr>
                              <m:mr>
                                <m:e>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sin</m:t>
                                      </m:r>
                                    </m:fName>
                                    <m:e>
                                      <m:r>
                                        <a:rPr lang="en-US" altLang="ja-JP" sz="2400" i="1">
                                          <a:latin typeface="Cambria Math" panose="02040503050406030204" pitchFamily="18" charset="0"/>
                                        </a:rPr>
                                        <m:t>𝜃</m:t>
                                      </m:r>
                                    </m:e>
                                  </m:func>
                                </m:e>
                                <m:e>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cos</m:t>
                                      </m:r>
                                    </m:fName>
                                    <m:e>
                                      <m:r>
                                        <a:rPr lang="en-US" altLang="ja-JP" sz="2400" i="1">
                                          <a:latin typeface="Cambria Math" panose="02040503050406030204" pitchFamily="18" charset="0"/>
                                        </a:rPr>
                                        <m:t>𝜃</m:t>
                                      </m:r>
                                    </m:e>
                                  </m:func>
                                </m:e>
                              </m:mr>
                            </m:m>
                          </m:e>
                        </m:d>
                      </m:oMath>
                    </m:oMathPara>
                  </a14:m>
                  <a:endParaRPr lang="ja-JP" altLang="en-US" sz="2400"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2844350" y="3342547"/>
                  <a:ext cx="2435347" cy="745460"/>
                </a:xfrm>
                <a:prstGeom prst="rect">
                  <a:avLst/>
                </a:prstGeom>
                <a:blipFill rotWithShape="0">
                  <a:blip r:embed="rId5"/>
                  <a:stretch>
                    <a:fillRect/>
                  </a:stretch>
                </a:blipFill>
              </p:spPr>
              <p:txBody>
                <a:bodyPr/>
                <a:lstStyle/>
                <a:p>
                  <a:r>
                    <a:rPr lang="ja-JP" altLang="en-US">
                      <a:noFill/>
                    </a:rPr>
                    <a:t> </a:t>
                  </a:r>
                </a:p>
              </p:txBody>
            </p:sp>
          </mc:Fallback>
        </mc:AlternateContent>
      </p:grpSp>
      <p:grpSp>
        <p:nvGrpSpPr>
          <p:cNvPr id="20" name="グループ化 19"/>
          <p:cNvGrpSpPr/>
          <p:nvPr/>
        </p:nvGrpSpPr>
        <p:grpSpPr>
          <a:xfrm>
            <a:off x="5705312" y="2826017"/>
            <a:ext cx="1763111" cy="2748897"/>
            <a:chOff x="5634421" y="2710514"/>
            <a:chExt cx="1763111" cy="2748897"/>
          </a:xfrm>
        </p:grpSpPr>
        <mc:AlternateContent xmlns:mc="http://schemas.openxmlformats.org/markup-compatibility/2006" xmlns:a14="http://schemas.microsoft.com/office/drawing/2010/main">
          <mc:Choice Requires="a14">
            <p:sp>
              <p:nvSpPr>
                <p:cNvPr id="9" name="正方形/長方形 8"/>
                <p:cNvSpPr/>
                <p:nvPr/>
              </p:nvSpPr>
              <p:spPr>
                <a:xfrm>
                  <a:off x="5634421" y="4390464"/>
                  <a:ext cx="1763111" cy="1068947"/>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b="1" i="1">
                                <a:latin typeface="Cambria Math" panose="02040503050406030204" pitchFamily="18" charset="0"/>
                              </a:rPr>
                            </m:ctrlPr>
                          </m:dPr>
                          <m:e>
                            <m:m>
                              <m:mPr>
                                <m:mcs>
                                  <m:mc>
                                    <m:mcPr>
                                      <m:count m:val="3"/>
                                      <m:mcJc m:val="center"/>
                                    </m:mcPr>
                                  </m:mc>
                                </m:mcs>
                                <m:ctrlPr>
                                  <a:rPr lang="en-US" altLang="ja-JP" sz="2400" i="1">
                                    <a:latin typeface="Cambria Math" panose="02040503050406030204" pitchFamily="18" charset="0"/>
                                  </a:rPr>
                                </m:ctrlPr>
                              </m:mPr>
                              <m:mr>
                                <m:e>
                                  <m:r>
                                    <m:rPr>
                                      <m:brk m:alnAt="7"/>
                                    </m:rPr>
                                    <a:rPr lang="en-US" altLang="ja-JP" sz="2400" i="1">
                                      <a:latin typeface="Cambria Math"/>
                                    </a:rPr>
                                    <m:t>1</m:t>
                                  </m:r>
                                </m:e>
                                <m:e>
                                  <m:r>
                                    <a:rPr lang="en-US" altLang="ja-JP" sz="2400" i="1">
                                      <a:latin typeface="Cambria Math"/>
                                    </a:rPr>
                                    <m:t>𝑎</m:t>
                                  </m:r>
                                </m:e>
                                <m:e>
                                  <m:r>
                                    <a:rPr lang="en-US" altLang="ja-JP" sz="2400" i="1">
                                      <a:latin typeface="Cambria Math"/>
                                    </a:rPr>
                                    <m:t>0</m:t>
                                  </m:r>
                                </m:e>
                              </m:mr>
                              <m:mr>
                                <m:e>
                                  <m:r>
                                    <a:rPr lang="en-US" altLang="ja-JP" sz="2400" i="1">
                                      <a:latin typeface="Cambria Math"/>
                                    </a:rPr>
                                    <m:t>0</m:t>
                                  </m:r>
                                </m:e>
                                <m:e>
                                  <m:r>
                                    <a:rPr lang="en-US" altLang="ja-JP" sz="2400" i="1">
                                      <a:latin typeface="Cambria Math"/>
                                    </a:rPr>
                                    <m:t>1</m:t>
                                  </m:r>
                                </m:e>
                                <m:e>
                                  <m:r>
                                    <a:rPr lang="en-US" altLang="ja-JP" sz="2400" i="1">
                                      <a:latin typeface="Cambria Math"/>
                                    </a:rPr>
                                    <m:t>0</m:t>
                                  </m:r>
                                </m:e>
                              </m:mr>
                              <m:mr>
                                <m:e>
                                  <m:r>
                                    <a:rPr lang="en-US" altLang="ja-JP" sz="2400" i="1">
                                      <a:latin typeface="Cambria Math"/>
                                    </a:rPr>
                                    <m:t>0</m:t>
                                  </m:r>
                                </m:e>
                                <m:e>
                                  <m:r>
                                    <a:rPr lang="en-US" altLang="ja-JP" sz="2400" i="1">
                                      <a:latin typeface="Cambria Math"/>
                                    </a:rPr>
                                    <m:t>0</m:t>
                                  </m:r>
                                </m:e>
                                <m:e>
                                  <m:r>
                                    <a:rPr lang="en-US" altLang="ja-JP" sz="2400" i="1">
                                      <a:latin typeface="Cambria Math"/>
                                    </a:rPr>
                                    <m:t>1</m:t>
                                  </m:r>
                                </m:e>
                              </m:mr>
                            </m:m>
                          </m:e>
                        </m:d>
                      </m:oMath>
                    </m:oMathPara>
                  </a14:m>
                  <a:endParaRPr lang="ja-JP" altLang="en-US" sz="24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5634421" y="4390464"/>
                  <a:ext cx="1763111" cy="1068947"/>
                </a:xfrm>
                <a:prstGeom prst="rect">
                  <a:avLst/>
                </a:prstGeom>
                <a:blipFill rotWithShape="0">
                  <a:blip r:embed="rId6"/>
                  <a:stretch>
                    <a:fillRect/>
                  </a:stretch>
                </a:blipFill>
              </p:spPr>
              <p:txBody>
                <a:bodyPr/>
                <a:lstStyle/>
                <a:p>
                  <a:r>
                    <a:rPr lang="ja-JP" altLang="en-US">
                      <a:noFill/>
                    </a:rPr>
                    <a:t> </a:t>
                  </a:r>
                </a:p>
              </p:txBody>
            </p:sp>
          </mc:Fallback>
        </mc:AlternateContent>
        <p:sp>
          <p:nvSpPr>
            <p:cNvPr id="10" name="正方形/長方形 9"/>
            <p:cNvSpPr/>
            <p:nvPr/>
          </p:nvSpPr>
          <p:spPr>
            <a:xfrm>
              <a:off x="5961978" y="2710514"/>
              <a:ext cx="1107996" cy="461665"/>
            </a:xfrm>
            <a:prstGeom prst="rect">
              <a:avLst/>
            </a:prstGeom>
            <a:noFill/>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せん断</a:t>
              </a:r>
            </a:p>
          </p:txBody>
        </p:sp>
        <mc:AlternateContent xmlns:mc="http://schemas.openxmlformats.org/markup-compatibility/2006" xmlns:a14="http://schemas.microsoft.com/office/drawing/2010/main">
          <mc:Choice Requires="a14">
            <p:sp>
              <p:nvSpPr>
                <p:cNvPr id="17" name="正方形/長方形 16"/>
                <p:cNvSpPr/>
                <p:nvPr/>
              </p:nvSpPr>
              <p:spPr>
                <a:xfrm>
                  <a:off x="5911516" y="3342547"/>
                  <a:ext cx="1208921" cy="745460"/>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i="1">
                                <a:latin typeface="Cambria Math" panose="02040503050406030204" pitchFamily="18" charset="0"/>
                              </a:rPr>
                            </m:ctrlPr>
                          </m:dPr>
                          <m:e>
                            <m:m>
                              <m:mPr>
                                <m:mcs>
                                  <m:mc>
                                    <m:mcPr>
                                      <m:count m:val="2"/>
                                      <m:mcJc m:val="center"/>
                                    </m:mcPr>
                                  </m:mc>
                                </m:mcs>
                                <m:ctrlPr>
                                  <a:rPr lang="en-US" altLang="ja-JP" sz="2400" i="1">
                                    <a:latin typeface="Cambria Math" panose="02040503050406030204" pitchFamily="18" charset="0"/>
                                  </a:rPr>
                                </m:ctrlPr>
                              </m:mPr>
                              <m:mr>
                                <m:e>
                                  <m:r>
                                    <a:rPr lang="en-US" altLang="ja-JP" sz="2400" i="1">
                                      <a:latin typeface="Cambria Math" panose="02040503050406030204" pitchFamily="18" charset="0"/>
                                    </a:rPr>
                                    <m:t>1</m:t>
                                  </m:r>
                                </m:e>
                                <m:e>
                                  <m:r>
                                    <a:rPr lang="en-US" altLang="ja-JP" sz="2400" i="1">
                                      <a:latin typeface="Cambria Math" panose="02040503050406030204" pitchFamily="18" charset="0"/>
                                    </a:rPr>
                                    <m:t>𝑏</m:t>
                                  </m:r>
                                </m:e>
                              </m:mr>
                              <m:mr>
                                <m:e>
                                  <m:r>
                                    <a:rPr lang="en-US" altLang="ja-JP" sz="2400" i="1">
                                      <a:latin typeface="Cambria Math" panose="02040503050406030204" pitchFamily="18" charset="0"/>
                                    </a:rPr>
                                    <m:t>0</m:t>
                                  </m:r>
                                </m:e>
                                <m:e>
                                  <m:r>
                                    <a:rPr lang="en-US" altLang="ja-JP" sz="2400" i="1">
                                      <a:latin typeface="Cambria Math" panose="02040503050406030204" pitchFamily="18" charset="0"/>
                                    </a:rPr>
                                    <m:t>1</m:t>
                                  </m:r>
                                </m:e>
                              </m:mr>
                            </m:m>
                          </m:e>
                        </m:d>
                      </m:oMath>
                    </m:oMathPara>
                  </a14:m>
                  <a:endParaRPr lang="ja-JP" altLang="en-US" sz="24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5911516" y="3342547"/>
                  <a:ext cx="1208921" cy="745460"/>
                </a:xfrm>
                <a:prstGeom prst="rect">
                  <a:avLst/>
                </a:prstGeom>
                <a:blipFill rotWithShape="0">
                  <a:blip r:embed="rId7"/>
                  <a:stretch>
                    <a:fillRect/>
                  </a:stretch>
                </a:blipFill>
              </p:spPr>
              <p:txBody>
                <a:bodyPr/>
                <a:lstStyle/>
                <a:p>
                  <a:r>
                    <a:rPr lang="ja-JP" altLang="en-US">
                      <a:noFill/>
                    </a:rPr>
                    <a:t> </a:t>
                  </a:r>
                </a:p>
              </p:txBody>
            </p:sp>
          </mc:Fallback>
        </mc:AlternateContent>
      </p:grpSp>
      <p:grpSp>
        <p:nvGrpSpPr>
          <p:cNvPr id="21" name="グループ化 20"/>
          <p:cNvGrpSpPr/>
          <p:nvPr/>
        </p:nvGrpSpPr>
        <p:grpSpPr>
          <a:xfrm>
            <a:off x="7771705" y="2826017"/>
            <a:ext cx="1983235" cy="2748897"/>
            <a:chOff x="7788789" y="2710514"/>
            <a:chExt cx="1983235" cy="2748897"/>
          </a:xfrm>
        </p:grpSpPr>
        <mc:AlternateContent xmlns:mc="http://schemas.openxmlformats.org/markup-compatibility/2006" xmlns:a14="http://schemas.microsoft.com/office/drawing/2010/main">
          <mc:Choice Requires="a14">
            <p:sp>
              <p:nvSpPr>
                <p:cNvPr id="11" name="正方形/長方形 10"/>
                <p:cNvSpPr/>
                <p:nvPr/>
              </p:nvSpPr>
              <p:spPr>
                <a:xfrm>
                  <a:off x="7788789" y="4390464"/>
                  <a:ext cx="1983235" cy="1068947"/>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b="1" i="1">
                                <a:latin typeface="Cambria Math" panose="02040503050406030204" pitchFamily="18" charset="0"/>
                              </a:rPr>
                            </m:ctrlPr>
                          </m:dPr>
                          <m:e>
                            <m:m>
                              <m:mPr>
                                <m:mcs>
                                  <m:mc>
                                    <m:mcPr>
                                      <m:count m:val="3"/>
                                      <m:mcJc m:val="center"/>
                                    </m:mcPr>
                                  </m:mc>
                                </m:mcs>
                                <m:ctrlPr>
                                  <a:rPr lang="en-US" altLang="ja-JP" sz="2400" i="1">
                                    <a:latin typeface="Cambria Math" panose="02040503050406030204" pitchFamily="18" charset="0"/>
                                  </a:rPr>
                                </m:ctrlPr>
                              </m:mPr>
                              <m:mr>
                                <m:e>
                                  <m:r>
                                    <m:rPr>
                                      <m:brk m:alnAt="7"/>
                                    </m:rPr>
                                    <a:rPr lang="en-US" altLang="ja-JP" sz="2400" b="0" i="1" smtClean="0">
                                      <a:latin typeface="Cambria Math" panose="02040503050406030204" pitchFamily="18" charset="0"/>
                                    </a:rPr>
                                    <m:t>−</m:t>
                                  </m:r>
                                  <m:r>
                                    <a:rPr lang="en-US" altLang="ja-JP" sz="2400" i="1">
                                      <a:latin typeface="Cambria Math"/>
                                    </a:rPr>
                                    <m:t>1</m:t>
                                  </m:r>
                                </m:e>
                                <m:e>
                                  <m:r>
                                    <a:rPr lang="en-US" altLang="ja-JP" sz="2400" b="0" i="1" smtClean="0">
                                      <a:latin typeface="Cambria Math" panose="02040503050406030204" pitchFamily="18" charset="0"/>
                                    </a:rPr>
                                    <m:t>0</m:t>
                                  </m:r>
                                </m:e>
                                <m:e>
                                  <m:r>
                                    <a:rPr lang="en-US" altLang="ja-JP" sz="2400" i="1">
                                      <a:latin typeface="Cambria Math"/>
                                    </a:rPr>
                                    <m:t>0</m:t>
                                  </m:r>
                                </m:e>
                              </m:mr>
                              <m:mr>
                                <m:e>
                                  <m:r>
                                    <a:rPr lang="en-US" altLang="ja-JP" sz="2400" i="1">
                                      <a:latin typeface="Cambria Math"/>
                                    </a:rPr>
                                    <m:t>0</m:t>
                                  </m:r>
                                </m:e>
                                <m:e>
                                  <m:r>
                                    <a:rPr lang="en-US" altLang="ja-JP" sz="2400" i="1">
                                      <a:latin typeface="Cambria Math"/>
                                    </a:rPr>
                                    <m:t>1</m:t>
                                  </m:r>
                                </m:e>
                                <m:e>
                                  <m:r>
                                    <a:rPr lang="en-US" altLang="ja-JP" sz="2400" i="1">
                                      <a:latin typeface="Cambria Math"/>
                                    </a:rPr>
                                    <m:t>0</m:t>
                                  </m:r>
                                </m:e>
                              </m:mr>
                              <m:mr>
                                <m:e>
                                  <m:r>
                                    <a:rPr lang="en-US" altLang="ja-JP" sz="2400" i="1">
                                      <a:latin typeface="Cambria Math"/>
                                    </a:rPr>
                                    <m:t>0</m:t>
                                  </m:r>
                                </m:e>
                                <m:e>
                                  <m:r>
                                    <a:rPr lang="en-US" altLang="ja-JP" sz="2400" i="1">
                                      <a:latin typeface="Cambria Math"/>
                                    </a:rPr>
                                    <m:t>0</m:t>
                                  </m:r>
                                </m:e>
                                <m:e>
                                  <m:r>
                                    <a:rPr lang="en-US" altLang="ja-JP" sz="2400" i="1">
                                      <a:latin typeface="Cambria Math"/>
                                    </a:rPr>
                                    <m:t>1</m:t>
                                  </m:r>
                                </m:e>
                              </m:mr>
                            </m:m>
                          </m:e>
                        </m:d>
                      </m:oMath>
                    </m:oMathPara>
                  </a14:m>
                  <a:endParaRPr lang="ja-JP" altLang="en-US" sz="24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7788789" y="4390464"/>
                  <a:ext cx="1983235" cy="1068947"/>
                </a:xfrm>
                <a:prstGeom prst="rect">
                  <a:avLst/>
                </a:prstGeom>
                <a:blipFill rotWithShape="0">
                  <a:blip r:embed="rId8"/>
                  <a:stretch>
                    <a:fillRect/>
                  </a:stretch>
                </a:blipFill>
              </p:spPr>
              <p:txBody>
                <a:bodyPr/>
                <a:lstStyle/>
                <a:p>
                  <a:r>
                    <a:rPr lang="ja-JP" altLang="en-US">
                      <a:noFill/>
                    </a:rPr>
                    <a:t> </a:t>
                  </a:r>
                </a:p>
              </p:txBody>
            </p:sp>
          </mc:Fallback>
        </mc:AlternateContent>
        <p:sp>
          <p:nvSpPr>
            <p:cNvPr id="12" name="正方形/長方形 11"/>
            <p:cNvSpPr/>
            <p:nvPr/>
          </p:nvSpPr>
          <p:spPr>
            <a:xfrm>
              <a:off x="8380297" y="2710514"/>
              <a:ext cx="800219" cy="461665"/>
            </a:xfrm>
            <a:prstGeom prst="rect">
              <a:avLst/>
            </a:prstGeom>
            <a:noFill/>
          </p:spPr>
          <p:txBody>
            <a:bodyPr wrap="non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鏡映</a:t>
              </a:r>
            </a:p>
          </p:txBody>
        </p:sp>
        <mc:AlternateContent xmlns:mc="http://schemas.openxmlformats.org/markup-compatibility/2006" xmlns:a14="http://schemas.microsoft.com/office/drawing/2010/main">
          <mc:Choice Requires="a14">
            <p:sp>
              <p:nvSpPr>
                <p:cNvPr id="18" name="正方形/長方形 17"/>
                <p:cNvSpPr/>
                <p:nvPr/>
              </p:nvSpPr>
              <p:spPr>
                <a:xfrm>
                  <a:off x="8152766" y="3381569"/>
                  <a:ext cx="1255280" cy="605550"/>
                </a:xfrm>
                <a:prstGeom prst="rect">
                  <a:avLst/>
                </a:prstGeom>
                <a:solidFill>
                  <a:schemeClr val="accent6">
                    <a:lumMod val="20000"/>
                    <a:lumOff val="80000"/>
                  </a:schemeClr>
                </a:solidFill>
              </p:spPr>
              <p:txBody>
                <a:bodyPr wrap="none">
                  <a:spAutoFit/>
                </a:bodyPr>
                <a:lstStyle/>
                <a:p>
                  <a:pPr algn="ctr"/>
                  <a14:m>
                    <m:oMathPara xmlns:m="http://schemas.openxmlformats.org/officeDocument/2006/math">
                      <m:oMathParaPr>
                        <m:jc m:val="centerGroup"/>
                      </m:oMathParaPr>
                      <m:oMath xmlns:m="http://schemas.openxmlformats.org/officeDocument/2006/math">
                        <m:d>
                          <m:dPr>
                            <m:ctrlPr>
                              <a:rPr lang="en-US" altLang="ja-JP" sz="2000" i="1" smtClean="0">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r>
                                    <m:rPr>
                                      <m:brk m:alnAt="7"/>
                                    </m:rPr>
                                    <a:rPr lang="en-US" altLang="ja-JP" sz="2000" b="0" i="1" smtClean="0">
                                      <a:latin typeface="Cambria Math" panose="02040503050406030204" pitchFamily="18" charset="0"/>
                                    </a:rPr>
                                    <m:t>−</m:t>
                                  </m:r>
                                  <m:r>
                                    <a:rPr lang="en-US" altLang="ja-JP" sz="2000" b="0" i="1" smtClean="0">
                                      <a:latin typeface="Cambria Math" panose="02040503050406030204" pitchFamily="18" charset="0"/>
                                    </a:rPr>
                                    <m:t>1</m:t>
                                  </m:r>
                                </m:e>
                                <m:e>
                                  <m:r>
                                    <a:rPr lang="en-US" altLang="ja-JP" sz="2000" b="0" i="1" smtClean="0">
                                      <a:latin typeface="Cambria Math" panose="02040503050406030204" pitchFamily="18" charset="0"/>
                                    </a:rPr>
                                    <m:t>0</m:t>
                                  </m:r>
                                </m:e>
                              </m:mr>
                              <m:mr>
                                <m:e>
                                  <m:r>
                                    <a:rPr lang="en-US" altLang="ja-JP" sz="2000" b="0" i="1" smtClean="0">
                                      <a:latin typeface="Cambria Math" panose="02040503050406030204" pitchFamily="18" charset="0"/>
                                    </a:rPr>
                                    <m:t>0</m:t>
                                  </m:r>
                                </m:e>
                                <m:e>
                                  <m:r>
                                    <a:rPr lang="en-US" altLang="ja-JP" sz="2000" b="0" i="1" smtClean="0">
                                      <a:latin typeface="Cambria Math" panose="02040503050406030204" pitchFamily="18" charset="0"/>
                                    </a:rPr>
                                    <m:t>1</m:t>
                                  </m:r>
                                </m:e>
                              </m:mr>
                            </m:m>
                          </m:e>
                        </m:d>
                      </m:oMath>
                    </m:oMathPara>
                  </a14:m>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8" name="正方形/長方形 17"/>
                <p:cNvSpPr>
                  <a:spLocks noRot="1" noChangeAspect="1" noMove="1" noResize="1" noEditPoints="1" noAdjustHandles="1" noChangeArrowheads="1" noChangeShapeType="1" noTextEdit="1"/>
                </p:cNvSpPr>
                <p:nvPr/>
              </p:nvSpPr>
              <p:spPr>
                <a:xfrm>
                  <a:off x="8152766" y="3381569"/>
                  <a:ext cx="1255280" cy="605550"/>
                </a:xfrm>
                <a:prstGeom prst="rect">
                  <a:avLst/>
                </a:prstGeom>
                <a:blipFill rotWithShape="0">
                  <a:blip r:embed="rId9"/>
                  <a:stretch>
                    <a:fillRect/>
                  </a:stretch>
                </a:blipFill>
              </p:spPr>
              <p:txBody>
                <a:bodyPr/>
                <a:lstStyle/>
                <a:p>
                  <a:r>
                    <a:rPr lang="ja-JP" altLang="en-US">
                      <a:noFill/>
                    </a:rPr>
                    <a:t> </a:t>
                  </a:r>
                </a:p>
              </p:txBody>
            </p:sp>
          </mc:Fallback>
        </mc:AlternateContent>
      </p:grpSp>
      <p:grpSp>
        <p:nvGrpSpPr>
          <p:cNvPr id="22" name="グループ化 21"/>
          <p:cNvGrpSpPr/>
          <p:nvPr/>
        </p:nvGrpSpPr>
        <p:grpSpPr>
          <a:xfrm>
            <a:off x="10058223" y="2826017"/>
            <a:ext cx="1906804" cy="2872840"/>
            <a:chOff x="10319169" y="2710514"/>
            <a:chExt cx="1906804" cy="2872840"/>
          </a:xfrm>
        </p:grpSpPr>
        <mc:AlternateContent xmlns:mc="http://schemas.openxmlformats.org/markup-compatibility/2006" xmlns:a14="http://schemas.microsoft.com/office/drawing/2010/main">
          <mc:Choice Requires="a14">
            <p:sp>
              <p:nvSpPr>
                <p:cNvPr id="13" name="正方形/長方形 12"/>
                <p:cNvSpPr/>
                <p:nvPr/>
              </p:nvSpPr>
              <p:spPr>
                <a:xfrm>
                  <a:off x="10319169" y="4301978"/>
                  <a:ext cx="1906804" cy="128137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b="1" i="1">
                                <a:latin typeface="Cambria Math" panose="02040503050406030204" pitchFamily="18" charset="0"/>
                              </a:rPr>
                            </m:ctrlPr>
                          </m:dPr>
                          <m:e>
                            <m:m>
                              <m:mPr>
                                <m:mcs>
                                  <m:mc>
                                    <m:mcPr>
                                      <m:count m:val="3"/>
                                      <m:mcJc m:val="center"/>
                                    </m:mcPr>
                                  </m:mc>
                                </m:mcs>
                                <m:ctrlPr>
                                  <a:rPr lang="en-US" altLang="ja-JP" sz="2400" i="1">
                                    <a:latin typeface="Cambria Math" panose="02040503050406030204" pitchFamily="18" charset="0"/>
                                  </a:rPr>
                                </m:ctrlPr>
                              </m:mPr>
                              <m:mr>
                                <m:e>
                                  <m:r>
                                    <m:rPr>
                                      <m:brk m:alnAt="7"/>
                                    </m:rPr>
                                    <a:rPr lang="en-US" altLang="ja-JP" sz="2400" i="1">
                                      <a:latin typeface="Cambria Math"/>
                                    </a:rPr>
                                    <m:t>1</m:t>
                                  </m:r>
                                </m:e>
                                <m:e>
                                  <m:r>
                                    <a:rPr lang="en-US" altLang="ja-JP" sz="2400" i="1">
                                      <a:latin typeface="Cambria Math"/>
                                    </a:rPr>
                                    <m:t>0</m:t>
                                  </m:r>
                                </m:e>
                                <m:e>
                                  <m:sSub>
                                    <m:sSubPr>
                                      <m:ctrlPr>
                                        <a:rPr lang="en-US" altLang="ja-JP" sz="2400" i="1">
                                          <a:latin typeface="Cambria Math" panose="02040503050406030204" pitchFamily="18" charset="0"/>
                                        </a:rPr>
                                      </m:ctrlPr>
                                    </m:sSubPr>
                                    <m:e>
                                      <m:r>
                                        <a:rPr lang="en-US" altLang="ja-JP" sz="2400" i="1">
                                          <a:latin typeface="Cambria Math"/>
                                        </a:rPr>
                                        <m:t>𝑡</m:t>
                                      </m:r>
                                    </m:e>
                                    <m:sub>
                                      <m:r>
                                        <a:rPr lang="en-US" altLang="ja-JP" sz="2400" i="1">
                                          <a:latin typeface="Cambria Math"/>
                                        </a:rPr>
                                        <m:t>𝑥</m:t>
                                      </m:r>
                                    </m:sub>
                                  </m:sSub>
                                </m:e>
                              </m:mr>
                              <m:mr>
                                <m:e>
                                  <m:r>
                                    <a:rPr lang="en-US" altLang="ja-JP" sz="2400" i="1">
                                      <a:latin typeface="Cambria Math"/>
                                    </a:rPr>
                                    <m:t>0</m:t>
                                  </m:r>
                                </m:e>
                                <m:e>
                                  <m:r>
                                    <a:rPr lang="en-US" altLang="ja-JP" sz="2400" i="1">
                                      <a:latin typeface="Cambria Math"/>
                                    </a:rPr>
                                    <m:t>1</m:t>
                                  </m:r>
                                </m:e>
                                <m:e>
                                  <m:sSub>
                                    <m:sSubPr>
                                      <m:ctrlPr>
                                        <a:rPr lang="en-US" altLang="ja-JP" sz="2400" i="1">
                                          <a:latin typeface="Cambria Math" panose="02040503050406030204" pitchFamily="18" charset="0"/>
                                        </a:rPr>
                                      </m:ctrlPr>
                                    </m:sSubPr>
                                    <m:e>
                                      <m:r>
                                        <a:rPr lang="en-US" altLang="ja-JP" sz="2400" i="1">
                                          <a:latin typeface="Cambria Math"/>
                                        </a:rPr>
                                        <m:t>𝑡</m:t>
                                      </m:r>
                                    </m:e>
                                    <m:sub>
                                      <m:r>
                                        <a:rPr lang="en-US" altLang="ja-JP" sz="2400" i="1">
                                          <a:latin typeface="Cambria Math"/>
                                        </a:rPr>
                                        <m:t>𝑦</m:t>
                                      </m:r>
                                    </m:sub>
                                  </m:sSub>
                                </m:e>
                              </m:mr>
                              <m:mr>
                                <m:e>
                                  <m:r>
                                    <a:rPr lang="en-US" altLang="ja-JP" sz="2400" i="1">
                                      <a:latin typeface="Cambria Math"/>
                                    </a:rPr>
                                    <m:t>0</m:t>
                                  </m:r>
                                </m:e>
                                <m:e>
                                  <m:r>
                                    <a:rPr lang="en-US" altLang="ja-JP" sz="2400" i="1">
                                      <a:latin typeface="Cambria Math"/>
                                    </a:rPr>
                                    <m:t>0</m:t>
                                  </m:r>
                                </m:e>
                                <m:e>
                                  <m:r>
                                    <a:rPr lang="en-US" altLang="ja-JP" sz="2400" i="1">
                                      <a:latin typeface="Cambria Math"/>
                                    </a:rPr>
                                    <m:t>1</m:t>
                                  </m:r>
                                </m:e>
                              </m:mr>
                            </m:m>
                          </m:e>
                        </m:d>
                      </m:oMath>
                    </m:oMathPara>
                  </a14:m>
                  <a:endParaRPr lang="ja-JP" altLang="en-US" sz="24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10319169" y="4301978"/>
                  <a:ext cx="1906804" cy="1281376"/>
                </a:xfrm>
                <a:prstGeom prst="rect">
                  <a:avLst/>
                </a:prstGeom>
                <a:blipFill rotWithShape="0">
                  <a:blip r:embed="rId10"/>
                  <a:stretch>
                    <a:fillRect/>
                  </a:stretch>
                </a:blipFill>
              </p:spPr>
              <p:txBody>
                <a:bodyPr/>
                <a:lstStyle/>
                <a:p>
                  <a:r>
                    <a:rPr lang="ja-JP" altLang="en-US">
                      <a:noFill/>
                    </a:rPr>
                    <a:t> </a:t>
                  </a:r>
                </a:p>
              </p:txBody>
            </p:sp>
          </mc:Fallback>
        </mc:AlternateContent>
        <p:sp>
          <p:nvSpPr>
            <p:cNvPr id="14" name="正方形/長方形 13"/>
            <p:cNvSpPr/>
            <p:nvPr/>
          </p:nvSpPr>
          <p:spPr>
            <a:xfrm>
              <a:off x="10564685" y="2710514"/>
              <a:ext cx="1415772" cy="461665"/>
            </a:xfrm>
            <a:prstGeom prst="rect">
              <a:avLst/>
            </a:prstGeom>
            <a:noFill/>
          </p:spPr>
          <p:txBody>
            <a:bodyPr wrap="none">
              <a:spAutoFit/>
            </a:bodyPr>
            <a:lstStyle/>
            <a:p>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平行移動</a:t>
              </a:r>
            </a:p>
          </p:txBody>
        </p:sp>
        <mc:AlternateContent xmlns:mc="http://schemas.openxmlformats.org/markup-compatibility/2006" xmlns:a14="http://schemas.microsoft.com/office/drawing/2010/main">
          <mc:Choice Requires="a14">
            <p:sp>
              <p:nvSpPr>
                <p:cNvPr id="19" name="正方形/長方形 18"/>
                <p:cNvSpPr/>
                <p:nvPr/>
              </p:nvSpPr>
              <p:spPr>
                <a:xfrm>
                  <a:off x="10554842" y="3353195"/>
                  <a:ext cx="1435458" cy="669542"/>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b="1" i="1" smtClean="0">
                                <a:latin typeface="Cambria Math" panose="02040503050406030204" pitchFamily="18" charset="0"/>
                              </a:rPr>
                            </m:ctrlPr>
                          </m:dPr>
                          <m:e>
                            <m:m>
                              <m:mPr>
                                <m:mcs>
                                  <m:mc>
                                    <m:mcPr>
                                      <m:count m:val="1"/>
                                      <m:mcJc m:val="center"/>
                                    </m:mcPr>
                                  </m:mc>
                                </m:mcs>
                                <m:ctrlPr>
                                  <a:rPr lang="en-US" altLang="ja-JP" sz="2000" b="1" i="1">
                                    <a:latin typeface="Cambria Math" panose="02040503050406030204" pitchFamily="18" charset="0"/>
                                  </a:rPr>
                                </m:ctrlPr>
                              </m:mPr>
                              <m:mr>
                                <m:e>
                                  <m:r>
                                    <a:rPr lang="en-US" altLang="ja-JP" sz="2000" i="1">
                                      <a:latin typeface="Cambria Math" panose="02040503050406030204" pitchFamily="18" charset="0"/>
                                    </a:rPr>
                                    <m:t>𝑥</m:t>
                                  </m:r>
                                </m:e>
                              </m:mr>
                              <m:mr>
                                <m:e>
                                  <m:r>
                                    <a:rPr lang="en-US" altLang="ja-JP" sz="2000" i="1">
                                      <a:latin typeface="Cambria Math" panose="02040503050406030204" pitchFamily="18" charset="0"/>
                                    </a:rPr>
                                    <m:t>𝑦</m:t>
                                  </m:r>
                                </m:e>
                              </m:mr>
                            </m:m>
                          </m:e>
                        </m:d>
                        <m:r>
                          <a:rPr lang="en-US" altLang="ja-JP" sz="2000" b="1" i="1">
                            <a:latin typeface="Cambria Math" panose="02040503050406030204" pitchFamily="18" charset="0"/>
                          </a:rPr>
                          <m:t>+</m:t>
                        </m:r>
                        <m:d>
                          <m:dPr>
                            <m:ctrlPr>
                              <a:rPr lang="en-US" altLang="ja-JP" sz="2000" b="1" i="1">
                                <a:latin typeface="Cambria Math" panose="02040503050406030204" pitchFamily="18" charset="0"/>
                              </a:rPr>
                            </m:ctrlPr>
                          </m:dPr>
                          <m:e>
                            <m:m>
                              <m:mPr>
                                <m:mcs>
                                  <m:mc>
                                    <m:mcPr>
                                      <m:count m:val="1"/>
                                      <m:mcJc m:val="center"/>
                                    </m:mcPr>
                                  </m:mc>
                                </m:mcs>
                                <m:ctrlPr>
                                  <a:rPr lang="en-US" altLang="ja-JP" sz="2000" i="1">
                                    <a:latin typeface="Cambria Math" panose="02040503050406030204" pitchFamily="18" charset="0"/>
                                  </a:rPr>
                                </m:ctrlPr>
                              </m:mPr>
                              <m:mr>
                                <m:e>
                                  <m:sSub>
                                    <m:sSubPr>
                                      <m:ctrlPr>
                                        <a:rPr lang="en-US" altLang="ja-JP" sz="2000" i="1" smtClean="0">
                                          <a:latin typeface="Cambria Math" panose="02040503050406030204" pitchFamily="18" charset="0"/>
                                        </a:rPr>
                                      </m:ctrlPr>
                                    </m:sSubPr>
                                    <m:e>
                                      <m:r>
                                        <m:rPr>
                                          <m:brk m:alnAt="7"/>
                                        </m:rPr>
                                        <a:rPr lang="en-US" altLang="ja-JP" sz="2000" b="0" i="1" smtClean="0">
                                          <a:latin typeface="Cambria Math" panose="02040503050406030204" pitchFamily="18" charset="0"/>
                                        </a:rPr>
                                        <m:t>𝑡</m:t>
                                      </m:r>
                                    </m:e>
                                    <m:sub>
                                      <m:r>
                                        <m:rPr>
                                          <m:brk m:alnAt="7"/>
                                        </m:rPr>
                                        <a:rPr lang="en-US" altLang="ja-JP" sz="2000" b="0" i="1" smtClean="0">
                                          <a:latin typeface="Cambria Math" panose="02040503050406030204" pitchFamily="18" charset="0"/>
                                        </a:rPr>
                                        <m:t>𝑥</m:t>
                                      </m:r>
                                    </m:sub>
                                  </m:sSub>
                                </m:e>
                              </m:mr>
                              <m:mr>
                                <m:e>
                                  <m:sSub>
                                    <m:sSubPr>
                                      <m:ctrlPr>
                                        <a:rPr lang="en-US" altLang="ja-JP" sz="2000" i="1">
                                          <a:latin typeface="Cambria Math" panose="02040503050406030204" pitchFamily="18" charset="0"/>
                                        </a:rPr>
                                      </m:ctrlPr>
                                    </m:sSubPr>
                                    <m:e>
                                      <m:r>
                                        <m:rPr>
                                          <m:brk m:alnAt="7"/>
                                        </m:rPr>
                                        <a:rPr lang="en-US" altLang="ja-JP" sz="2000" i="1">
                                          <a:latin typeface="Cambria Math" panose="02040503050406030204" pitchFamily="18" charset="0"/>
                                        </a:rPr>
                                        <m:t>𝑡</m:t>
                                      </m:r>
                                    </m:e>
                                    <m:sub>
                                      <m:r>
                                        <a:rPr lang="en-US" altLang="ja-JP" sz="2000" b="0" i="1" smtClean="0">
                                          <a:latin typeface="Cambria Math" panose="02040503050406030204" pitchFamily="18" charset="0"/>
                                        </a:rPr>
                                        <m:t>𝑦</m:t>
                                      </m:r>
                                    </m:sub>
                                  </m:sSub>
                                </m:e>
                              </m:mr>
                            </m:m>
                          </m:e>
                        </m:d>
                      </m:oMath>
                    </m:oMathPara>
                  </a14:m>
                  <a:endParaRPr lang="ja-JP" altLang="en-US" sz="20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10554842" y="3353195"/>
                  <a:ext cx="1435458" cy="669542"/>
                </a:xfrm>
                <a:prstGeom prst="rect">
                  <a:avLst/>
                </a:prstGeom>
                <a:blipFill rotWithShape="0">
                  <a:blip r:embed="rId11"/>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265971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0995" y="205796"/>
            <a:ext cx="11473211" cy="733270"/>
          </a:xfrm>
        </p:spPr>
        <p:txBody>
          <a:bodyPr>
            <a:normAutofit/>
          </a:bodyPr>
          <a:lstStyle/>
          <a:p>
            <a:r>
              <a:rPr lang="ja-JP" altLang="en-US" sz="3600" dirty="0"/>
              <a:t>同時座標表現の利点</a:t>
            </a:r>
            <a:endParaRPr kumimoji="1" lang="ja-JP" altLang="en-US" sz="3600" dirty="0"/>
          </a:p>
        </p:txBody>
      </p:sp>
      <p:grpSp>
        <p:nvGrpSpPr>
          <p:cNvPr id="29" name="グループ化 28"/>
          <p:cNvGrpSpPr/>
          <p:nvPr/>
        </p:nvGrpSpPr>
        <p:grpSpPr>
          <a:xfrm>
            <a:off x="767772" y="1028583"/>
            <a:ext cx="2678072" cy="2791651"/>
            <a:chOff x="767772" y="1276350"/>
            <a:chExt cx="2156701" cy="2248168"/>
          </a:xfrm>
        </p:grpSpPr>
        <p:cxnSp>
          <p:nvCxnSpPr>
            <p:cNvPr id="4" name="直線矢印コネクタ 3"/>
            <p:cNvCxnSpPr/>
            <p:nvPr/>
          </p:nvCxnSpPr>
          <p:spPr>
            <a:xfrm>
              <a:off x="821350" y="3191079"/>
              <a:ext cx="202656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flipV="1">
              <a:off x="1068969" y="1531029"/>
              <a:ext cx="0" cy="196593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632369" y="3079409"/>
              <a:ext cx="292104" cy="445109"/>
            </a:xfrm>
            <a:prstGeom prst="rect">
              <a:avLst/>
            </a:prstGeom>
          </p:spPr>
          <p:txBody>
            <a:bodyPr wrap="none">
              <a:spAutoFit/>
            </a:bodyPr>
            <a:lstStyle/>
            <a:p>
              <a:r>
                <a:rPr lang="en-US" altLang="ja-JP" sz="2800" i="1" dirty="0">
                  <a:latin typeface="Times New Roman" panose="02020603050405020304" pitchFamily="18" charset="0"/>
                  <a:cs typeface="Times New Roman" panose="02020603050405020304" pitchFamily="18" charset="0"/>
                </a:rPr>
                <a:t>x</a:t>
              </a:r>
              <a:endParaRPr lang="ja-JP" altLang="en-US" sz="2800" i="1"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767772" y="1276350"/>
              <a:ext cx="292104" cy="445109"/>
            </a:xfrm>
            <a:prstGeom prst="rect">
              <a:avLst/>
            </a:prstGeom>
          </p:spPr>
          <p:txBody>
            <a:bodyPr wrap="none">
              <a:spAutoFit/>
            </a:bodyPr>
            <a:lstStyle/>
            <a:p>
              <a:r>
                <a:rPr lang="en-US" altLang="ja-JP" sz="2800" i="1" dirty="0">
                  <a:latin typeface="Times New Roman" panose="02020603050405020304" pitchFamily="18" charset="0"/>
                  <a:cs typeface="Times New Roman" panose="02020603050405020304" pitchFamily="18" charset="0"/>
                </a:rPr>
                <a:t>y</a:t>
              </a:r>
              <a:endParaRPr lang="ja-JP" altLang="en-US" sz="2800" i="1" dirty="0">
                <a:latin typeface="Times New Roman" panose="02020603050405020304" pitchFamily="18" charset="0"/>
                <a:cs typeface="Times New Roman" panose="02020603050405020304" pitchFamily="18" charset="0"/>
              </a:endParaRPr>
            </a:p>
          </p:txBody>
        </p:sp>
        <p:sp>
          <p:nvSpPr>
            <p:cNvPr id="8" name="フリーフォーム 7"/>
            <p:cNvSpPr/>
            <p:nvPr/>
          </p:nvSpPr>
          <p:spPr>
            <a:xfrm>
              <a:off x="1295072" y="1928306"/>
              <a:ext cx="1162377" cy="1006783"/>
            </a:xfrm>
            <a:custGeom>
              <a:avLst/>
              <a:gdLst>
                <a:gd name="connsiteX0" fmla="*/ 0 w 806450"/>
                <a:gd name="connsiteY0" fmla="*/ 698500 h 698500"/>
                <a:gd name="connsiteX1" fmla="*/ 806450 w 806450"/>
                <a:gd name="connsiteY1" fmla="*/ 358775 h 698500"/>
                <a:gd name="connsiteX2" fmla="*/ 403225 w 806450"/>
                <a:gd name="connsiteY2" fmla="*/ 0 h 698500"/>
                <a:gd name="connsiteX3" fmla="*/ 0 w 806450"/>
                <a:gd name="connsiteY3" fmla="*/ 698500 h 698500"/>
              </a:gdLst>
              <a:ahLst/>
              <a:cxnLst>
                <a:cxn ang="0">
                  <a:pos x="connsiteX0" y="connsiteY0"/>
                </a:cxn>
                <a:cxn ang="0">
                  <a:pos x="connsiteX1" y="connsiteY1"/>
                </a:cxn>
                <a:cxn ang="0">
                  <a:pos x="connsiteX2" y="connsiteY2"/>
                </a:cxn>
                <a:cxn ang="0">
                  <a:pos x="connsiteX3" y="connsiteY3"/>
                </a:cxn>
              </a:cxnLst>
              <a:rect l="l" t="t" r="r" b="b"/>
              <a:pathLst>
                <a:path w="806450" h="698500">
                  <a:moveTo>
                    <a:pt x="0" y="698500"/>
                  </a:moveTo>
                  <a:lnTo>
                    <a:pt x="806450" y="358775"/>
                  </a:lnTo>
                  <a:lnTo>
                    <a:pt x="403225" y="0"/>
                  </a:lnTo>
                  <a:lnTo>
                    <a:pt x="0" y="698500"/>
                  </a:lnTo>
                  <a:close/>
                </a:path>
              </a:pathLst>
            </a:custGeom>
            <a:solidFill>
              <a:schemeClr val="accent1">
                <a:alpha val="19000"/>
              </a:schemeClr>
            </a:solidFill>
            <a:ln w="15875">
              <a:solidFill>
                <a:schemeClr val="accent1">
                  <a:shade val="50000"/>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 name="テキスト ボックス 8"/>
            <p:cNvSpPr txBox="1"/>
            <p:nvPr/>
          </p:nvSpPr>
          <p:spPr>
            <a:xfrm>
              <a:off x="1837150" y="2111425"/>
              <a:ext cx="521530" cy="523220"/>
            </a:xfrm>
            <a:prstGeom prst="rect">
              <a:avLst/>
            </a:prstGeom>
            <a:noFill/>
          </p:spPr>
          <p:txBody>
            <a:bodyPr wrap="square" rtlCol="0">
              <a:spAutoFit/>
            </a:bodyPr>
            <a:lstStyle/>
            <a:p>
              <a:r>
                <a:rPr kumimoji="1" lang="en-US" altLang="ja-JP" sz="2800" b="1" dirty="0">
                  <a:latin typeface="Times New Roman" panose="02020603050405020304" pitchFamily="18" charset="0"/>
                  <a:cs typeface="Times New Roman" panose="02020603050405020304" pitchFamily="18" charset="0"/>
                </a:rPr>
                <a:t>c</a:t>
              </a:r>
              <a:endParaRPr kumimoji="1" lang="ja-JP" altLang="en-US" sz="2800" b="1" dirty="0">
                <a:latin typeface="Times New Roman" panose="02020603050405020304" pitchFamily="18" charset="0"/>
                <a:cs typeface="Times New Roman" panose="02020603050405020304" pitchFamily="18" charset="0"/>
              </a:endParaRPr>
            </a:p>
          </p:txBody>
        </p:sp>
        <p:sp>
          <p:nvSpPr>
            <p:cNvPr id="10" name="円/楕円 9"/>
            <p:cNvSpPr/>
            <p:nvPr/>
          </p:nvSpPr>
          <p:spPr>
            <a:xfrm>
              <a:off x="1814186" y="2395211"/>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下矢印 24"/>
          <p:cNvSpPr/>
          <p:nvPr/>
        </p:nvSpPr>
        <p:spPr>
          <a:xfrm>
            <a:off x="1912619" y="3765626"/>
            <a:ext cx="550220" cy="45720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767772" y="4019549"/>
            <a:ext cx="2678072" cy="2791651"/>
            <a:chOff x="767772" y="4019550"/>
            <a:chExt cx="2156701" cy="2248168"/>
          </a:xfrm>
        </p:grpSpPr>
        <p:cxnSp>
          <p:nvCxnSpPr>
            <p:cNvPr id="11" name="直線矢印コネクタ 10"/>
            <p:cNvCxnSpPr/>
            <p:nvPr/>
          </p:nvCxnSpPr>
          <p:spPr>
            <a:xfrm>
              <a:off x="821350" y="5934279"/>
              <a:ext cx="202656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1068969" y="4274229"/>
              <a:ext cx="0" cy="196593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632369" y="5822609"/>
              <a:ext cx="292104" cy="445109"/>
            </a:xfrm>
            <a:prstGeom prst="rect">
              <a:avLst/>
            </a:prstGeom>
          </p:spPr>
          <p:txBody>
            <a:bodyPr wrap="none">
              <a:spAutoFit/>
            </a:bodyPr>
            <a:lstStyle/>
            <a:p>
              <a:r>
                <a:rPr lang="en-US" altLang="ja-JP" sz="2800" i="1" dirty="0">
                  <a:latin typeface="Times New Roman" panose="02020603050405020304" pitchFamily="18" charset="0"/>
                  <a:cs typeface="Times New Roman" panose="02020603050405020304" pitchFamily="18" charset="0"/>
                </a:rPr>
                <a:t>x</a:t>
              </a:r>
              <a:endParaRPr lang="ja-JP" altLang="en-US" sz="2800" i="1" dirty="0">
                <a:latin typeface="Times New Roman" panose="02020603050405020304" pitchFamily="18" charset="0"/>
                <a:cs typeface="Times New Roman" panose="02020603050405020304" pitchFamily="18" charset="0"/>
              </a:endParaRPr>
            </a:p>
          </p:txBody>
        </p:sp>
        <p:sp>
          <p:nvSpPr>
            <p:cNvPr id="14" name="正方形/長方形 13"/>
            <p:cNvSpPr/>
            <p:nvPr/>
          </p:nvSpPr>
          <p:spPr>
            <a:xfrm>
              <a:off x="767772" y="4019550"/>
              <a:ext cx="292104" cy="445109"/>
            </a:xfrm>
            <a:prstGeom prst="rect">
              <a:avLst/>
            </a:prstGeom>
          </p:spPr>
          <p:txBody>
            <a:bodyPr wrap="none">
              <a:spAutoFit/>
            </a:bodyPr>
            <a:lstStyle/>
            <a:p>
              <a:r>
                <a:rPr lang="en-US" altLang="ja-JP" sz="2800" i="1" dirty="0">
                  <a:latin typeface="Times New Roman" panose="02020603050405020304" pitchFamily="18" charset="0"/>
                  <a:cs typeface="Times New Roman" panose="02020603050405020304" pitchFamily="18" charset="0"/>
                </a:rPr>
                <a:t>y</a:t>
              </a:r>
              <a:endParaRPr lang="ja-JP" altLang="en-US" sz="2800" i="1" dirty="0">
                <a:latin typeface="Times New Roman" panose="02020603050405020304" pitchFamily="18" charset="0"/>
                <a:cs typeface="Times New Roman" panose="02020603050405020304" pitchFamily="18" charset="0"/>
              </a:endParaRPr>
            </a:p>
          </p:txBody>
        </p:sp>
        <p:sp>
          <p:nvSpPr>
            <p:cNvPr id="15" name="フリーフォーム 14"/>
            <p:cNvSpPr/>
            <p:nvPr/>
          </p:nvSpPr>
          <p:spPr>
            <a:xfrm>
              <a:off x="1295072" y="4614362"/>
              <a:ext cx="1162378" cy="1006783"/>
            </a:xfrm>
            <a:custGeom>
              <a:avLst/>
              <a:gdLst>
                <a:gd name="connsiteX0" fmla="*/ 0 w 806450"/>
                <a:gd name="connsiteY0" fmla="*/ 698500 h 698500"/>
                <a:gd name="connsiteX1" fmla="*/ 806450 w 806450"/>
                <a:gd name="connsiteY1" fmla="*/ 358775 h 698500"/>
                <a:gd name="connsiteX2" fmla="*/ 403225 w 806450"/>
                <a:gd name="connsiteY2" fmla="*/ 0 h 698500"/>
                <a:gd name="connsiteX3" fmla="*/ 0 w 806450"/>
                <a:gd name="connsiteY3" fmla="*/ 698500 h 698500"/>
              </a:gdLst>
              <a:ahLst/>
              <a:cxnLst>
                <a:cxn ang="0">
                  <a:pos x="connsiteX0" y="connsiteY0"/>
                </a:cxn>
                <a:cxn ang="0">
                  <a:pos x="connsiteX1" y="connsiteY1"/>
                </a:cxn>
                <a:cxn ang="0">
                  <a:pos x="connsiteX2" y="connsiteY2"/>
                </a:cxn>
                <a:cxn ang="0">
                  <a:pos x="connsiteX3" y="connsiteY3"/>
                </a:cxn>
              </a:cxnLst>
              <a:rect l="l" t="t" r="r" b="b"/>
              <a:pathLst>
                <a:path w="806450" h="698500">
                  <a:moveTo>
                    <a:pt x="0" y="698500"/>
                  </a:moveTo>
                  <a:lnTo>
                    <a:pt x="806450" y="358775"/>
                  </a:lnTo>
                  <a:lnTo>
                    <a:pt x="403225" y="0"/>
                  </a:lnTo>
                  <a:lnTo>
                    <a:pt x="0" y="698500"/>
                  </a:lnTo>
                  <a:close/>
                </a:path>
              </a:pathLst>
            </a:custGeom>
            <a:solidFill>
              <a:schemeClr val="accent1">
                <a:alpha val="19000"/>
              </a:schemeClr>
            </a:solidFill>
            <a:ln w="15875">
              <a:solidFill>
                <a:schemeClr val="accent1">
                  <a:shade val="50000"/>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6" name="円/楕円 15"/>
            <p:cNvSpPr/>
            <p:nvPr/>
          </p:nvSpPr>
          <p:spPr>
            <a:xfrm>
              <a:off x="1800226" y="5067307"/>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rot="19049076">
              <a:off x="1288143" y="4586652"/>
              <a:ext cx="1162378" cy="1006783"/>
            </a:xfrm>
            <a:custGeom>
              <a:avLst/>
              <a:gdLst>
                <a:gd name="connsiteX0" fmla="*/ 0 w 806450"/>
                <a:gd name="connsiteY0" fmla="*/ 698500 h 698500"/>
                <a:gd name="connsiteX1" fmla="*/ 806450 w 806450"/>
                <a:gd name="connsiteY1" fmla="*/ 358775 h 698500"/>
                <a:gd name="connsiteX2" fmla="*/ 403225 w 806450"/>
                <a:gd name="connsiteY2" fmla="*/ 0 h 698500"/>
                <a:gd name="connsiteX3" fmla="*/ 0 w 806450"/>
                <a:gd name="connsiteY3" fmla="*/ 698500 h 698500"/>
              </a:gdLst>
              <a:ahLst/>
              <a:cxnLst>
                <a:cxn ang="0">
                  <a:pos x="connsiteX0" y="connsiteY0"/>
                </a:cxn>
                <a:cxn ang="0">
                  <a:pos x="connsiteX1" y="connsiteY1"/>
                </a:cxn>
                <a:cxn ang="0">
                  <a:pos x="connsiteX2" y="connsiteY2"/>
                </a:cxn>
                <a:cxn ang="0">
                  <a:pos x="connsiteX3" y="connsiteY3"/>
                </a:cxn>
              </a:cxnLst>
              <a:rect l="l" t="t" r="r" b="b"/>
              <a:pathLst>
                <a:path w="806450" h="698500">
                  <a:moveTo>
                    <a:pt x="0" y="698500"/>
                  </a:moveTo>
                  <a:lnTo>
                    <a:pt x="806450" y="358775"/>
                  </a:lnTo>
                  <a:lnTo>
                    <a:pt x="403225" y="0"/>
                  </a:lnTo>
                  <a:lnTo>
                    <a:pt x="0" y="698500"/>
                  </a:lnTo>
                  <a:close/>
                </a:path>
              </a:pathLst>
            </a:custGeom>
            <a:solidFill>
              <a:schemeClr val="accent1">
                <a:alpha val="75000"/>
              </a:schemeClr>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8" name="円/楕円 17"/>
            <p:cNvSpPr/>
            <p:nvPr/>
          </p:nvSpPr>
          <p:spPr>
            <a:xfrm>
              <a:off x="2265432" y="4673046"/>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424975" y="5096909"/>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2336006" y="4741075"/>
              <a:ext cx="121444" cy="357187"/>
            </a:xfrm>
            <a:custGeom>
              <a:avLst/>
              <a:gdLst>
                <a:gd name="connsiteX0" fmla="*/ 121444 w 121444"/>
                <a:gd name="connsiteY0" fmla="*/ 357187 h 357187"/>
                <a:gd name="connsiteX1" fmla="*/ 100013 w 121444"/>
                <a:gd name="connsiteY1" fmla="*/ 152400 h 357187"/>
                <a:gd name="connsiteX2" fmla="*/ 0 w 121444"/>
                <a:gd name="connsiteY2" fmla="*/ 0 h 357187"/>
              </a:gdLst>
              <a:ahLst/>
              <a:cxnLst>
                <a:cxn ang="0">
                  <a:pos x="connsiteX0" y="connsiteY0"/>
                </a:cxn>
                <a:cxn ang="0">
                  <a:pos x="connsiteX1" y="connsiteY1"/>
                </a:cxn>
                <a:cxn ang="0">
                  <a:pos x="connsiteX2" y="connsiteY2"/>
                </a:cxn>
              </a:cxnLst>
              <a:rect l="l" t="t" r="r" b="b"/>
              <a:pathLst>
                <a:path w="121444" h="357187">
                  <a:moveTo>
                    <a:pt x="121444" y="357187"/>
                  </a:moveTo>
                  <a:cubicBezTo>
                    <a:pt x="120849" y="284559"/>
                    <a:pt x="120254" y="211931"/>
                    <a:pt x="100013" y="152400"/>
                  </a:cubicBezTo>
                  <a:cubicBezTo>
                    <a:pt x="79772" y="92869"/>
                    <a:pt x="39886" y="46434"/>
                    <a:pt x="0" y="0"/>
                  </a:cubicBezTo>
                </a:path>
              </a:pathLst>
            </a:custGeom>
            <a:noFill/>
            <a:ln w="15875">
              <a:solidFill>
                <a:schemeClr val="tx1"/>
              </a:solidFill>
              <a:prstDash val="sysDot"/>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a:endCxn id="18" idx="7"/>
            </p:cNvCxnSpPr>
            <p:nvPr/>
          </p:nvCxnSpPr>
          <p:spPr>
            <a:xfrm flipV="1">
              <a:off x="1835944" y="4683508"/>
              <a:ext cx="490464" cy="426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19" idx="2"/>
            </p:cNvCxnSpPr>
            <p:nvPr/>
          </p:nvCxnSpPr>
          <p:spPr>
            <a:xfrm flipH="1" flipV="1">
              <a:off x="1840707" y="5107789"/>
              <a:ext cx="584268" cy="24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円弧 22"/>
            <p:cNvSpPr/>
            <p:nvPr/>
          </p:nvSpPr>
          <p:spPr>
            <a:xfrm>
              <a:off x="1206500" y="4400550"/>
              <a:ext cx="1231900" cy="1231900"/>
            </a:xfrm>
            <a:prstGeom prst="arc">
              <a:avLst>
                <a:gd name="adj1" fmla="val 11436291"/>
                <a:gd name="adj2" fmla="val 16332199"/>
              </a:avLst>
            </a:prstGeom>
            <a:noFill/>
            <a:ln w="38100">
              <a:solidFill>
                <a:schemeClr val="tx1"/>
              </a:solidFill>
              <a:prstDash val="sysDot"/>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 name="正方形/長方形 23"/>
                <p:cNvSpPr/>
                <p:nvPr/>
              </p:nvSpPr>
              <p:spPr>
                <a:xfrm>
                  <a:off x="2346580" y="4660384"/>
                  <a:ext cx="4357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a:latin typeface="Cambria Math"/>
                          </a:rPr>
                          <m:t>𝜃</m:t>
                        </m:r>
                      </m:oMath>
                    </m:oMathPara>
                  </a14:m>
                  <a:endParaRPr lang="ja-JP" altLang="en-US" sz="24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2346580" y="4660384"/>
                  <a:ext cx="435760" cy="461665"/>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2151245" y="4311134"/>
                  <a:ext cx="5004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a:latin typeface="Cambria Math"/>
                          </a:rPr>
                          <m:t>𝐯</m:t>
                        </m:r>
                        <m:r>
                          <a:rPr lang="en-US" altLang="ja-JP" sz="2400" b="1">
                            <a:latin typeface="Cambria Math"/>
                          </a:rPr>
                          <m:t>′</m:t>
                        </m:r>
                      </m:oMath>
                    </m:oMathPara>
                  </a14:m>
                  <a:endParaRPr lang="ja-JP" altLang="en-US" sz="24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2151245" y="4311134"/>
                  <a:ext cx="500457" cy="46166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2365991" y="5003861"/>
                  <a:ext cx="4203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0" smtClean="0">
                            <a:latin typeface="Cambria Math"/>
                          </a:rPr>
                          <m:t>𝐯</m:t>
                        </m:r>
                      </m:oMath>
                    </m:oMathPara>
                  </a14:m>
                  <a:endParaRPr lang="ja-JP" altLang="en-US" sz="24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2365991" y="5003861"/>
                  <a:ext cx="420307" cy="461665"/>
                </a:xfrm>
                <a:prstGeom prst="rect">
                  <a:avLst/>
                </a:prstGeom>
                <a:blipFill rotWithShape="0">
                  <a:blip r:embed="rId4"/>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0" name="タイトル 1"/>
              <p:cNvSpPr txBox="1">
                <a:spLocks/>
              </p:cNvSpPr>
              <p:nvPr/>
            </p:nvSpPr>
            <p:spPr>
              <a:xfrm>
                <a:off x="3889637" y="1027788"/>
                <a:ext cx="7584261"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400" kern="1200">
                    <a:solidFill>
                      <a:schemeClr val="tx1"/>
                    </a:solidFill>
                    <a:latin typeface="+mj-ea"/>
                    <a:ea typeface="+mj-ea"/>
                    <a:cs typeface="+mj-cs"/>
                  </a:defRPr>
                </a:lvl1p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重心</a:t>
                </a:r>
                <a14:m>
                  <m:oMath xmlns:m="http://schemas.openxmlformats.org/officeDocument/2006/math">
                    <m:d>
                      <m:dPr>
                        <m:ctrlPr>
                          <a:rPr lang="en-US" altLang="ja-JP" sz="2800" b="0" i="1" smtClean="0">
                            <a:latin typeface="Cambria Math" panose="02040503050406030204" pitchFamily="18" charset="0"/>
                          </a:rPr>
                        </m:ctrlPr>
                      </m:dPr>
                      <m:e>
                        <m:sSub>
                          <m:sSubPr>
                            <m:ctrlPr>
                              <a:rPr lang="en-US" altLang="ja-JP" sz="2800" b="0" i="1" smtClean="0">
                                <a:latin typeface="Cambria Math" panose="02040503050406030204" pitchFamily="18" charset="0"/>
                              </a:rPr>
                            </m:ctrlPr>
                          </m:sSubPr>
                          <m:e>
                            <m:r>
                              <a:rPr lang="en-US" altLang="ja-JP" sz="2800" b="0" i="1">
                                <a:latin typeface="Cambria Math"/>
                              </a:rPr>
                              <m:t>𝑐</m:t>
                            </m:r>
                          </m:e>
                          <m:sub>
                            <m:r>
                              <a:rPr lang="en-US" altLang="ja-JP" sz="2800" b="0" i="1" smtClean="0">
                                <a:latin typeface="Cambria Math" panose="02040503050406030204" pitchFamily="18" charset="0"/>
                              </a:rPr>
                              <m:t>𝑥</m:t>
                            </m:r>
                          </m:sub>
                        </m:sSub>
                        <m:r>
                          <a:rPr lang="en-US" altLang="ja-JP" sz="2800" b="0" i="1" smtClean="0">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a:rPr>
                              <m:t>𝑐</m:t>
                            </m:r>
                          </m:e>
                          <m:sub>
                            <m:r>
                              <a:rPr lang="en-US" altLang="ja-JP" sz="2800" b="0" i="1" smtClean="0">
                                <a:latin typeface="Cambria Math" panose="02040503050406030204" pitchFamily="18" charset="0"/>
                              </a:rPr>
                              <m:t>𝑦</m:t>
                            </m:r>
                          </m:sub>
                        </m:sSub>
                      </m:e>
                    </m:d>
                  </m:oMath>
                </a14:m>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を中心に反時計回りに</a:t>
                </a:r>
                <a14:m>
                  <m:oMath xmlns:m="http://schemas.openxmlformats.org/officeDocument/2006/math">
                    <m:r>
                      <a:rPr lang="en-US" altLang="ja-JP" sz="2800" i="1">
                        <a:latin typeface="Cambria Math"/>
                      </a:rPr>
                      <m:t>𝜃</m:t>
                    </m:r>
                  </m:oMath>
                </a14:m>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回転</a:t>
                </a:r>
              </a:p>
            </p:txBody>
          </p:sp>
        </mc:Choice>
        <mc:Fallback xmlns="">
          <p:sp>
            <p:nvSpPr>
              <p:cNvPr id="30" name="タイトル 1"/>
              <p:cNvSpPr txBox="1">
                <a:spLocks noRot="1" noChangeAspect="1" noMove="1" noResize="1" noEditPoints="1" noAdjustHandles="1" noChangeArrowheads="1" noChangeShapeType="1" noTextEdit="1"/>
              </p:cNvSpPr>
              <p:nvPr/>
            </p:nvSpPr>
            <p:spPr>
              <a:xfrm>
                <a:off x="3889637" y="1027788"/>
                <a:ext cx="7584261" cy="634082"/>
              </a:xfrm>
              <a:prstGeom prst="rect">
                <a:avLst/>
              </a:prstGeom>
              <a:blipFill rotWithShape="0">
                <a:blip r:embed="rId5"/>
                <a:stretch>
                  <a:fillRect l="-1608" b="-23077"/>
                </a:stretch>
              </a:blipFill>
            </p:spPr>
            <p:txBody>
              <a:bodyPr/>
              <a:lstStyle/>
              <a:p>
                <a:r>
                  <a:rPr lang="ja-JP" altLang="en-US">
                    <a:noFill/>
                  </a:rPr>
                  <a:t> </a:t>
                </a:r>
              </a:p>
            </p:txBody>
          </p:sp>
        </mc:Fallback>
      </mc:AlternateContent>
      <p:sp>
        <p:nvSpPr>
          <p:cNvPr id="31" name="正方形/長方形 30"/>
          <p:cNvSpPr/>
          <p:nvPr/>
        </p:nvSpPr>
        <p:spPr>
          <a:xfrm>
            <a:off x="3889637" y="1740312"/>
            <a:ext cx="2651688" cy="400110"/>
          </a:xfrm>
          <a:prstGeom prst="rect">
            <a:avLst/>
          </a:prstGeom>
        </p:spPr>
        <p:txBody>
          <a:bodyPr wrap="none">
            <a:spAutoFit/>
          </a:bodyPr>
          <a:lstStyle/>
          <a:p>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通常の</a:t>
            </a:r>
            <a:r>
              <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次元座標表現</a:t>
            </a:r>
          </a:p>
        </p:txBody>
      </p:sp>
      <mc:AlternateContent xmlns:mc="http://schemas.openxmlformats.org/markup-compatibility/2006" xmlns:a14="http://schemas.microsoft.com/office/drawing/2010/main">
        <mc:Choice Requires="a14">
          <p:sp>
            <p:nvSpPr>
              <p:cNvPr id="32" name="正方形/長方形 31"/>
              <p:cNvSpPr/>
              <p:nvPr/>
            </p:nvSpPr>
            <p:spPr>
              <a:xfrm>
                <a:off x="4002708" y="3473849"/>
                <a:ext cx="6178551" cy="984052"/>
              </a:xfrm>
              <a:prstGeom prst="rect">
                <a:avLst/>
              </a:prstGeom>
              <a:solidFill>
                <a:schemeClr val="accent6">
                  <a:lumMod val="20000"/>
                  <a:lumOff val="80000"/>
                </a:schemeClr>
              </a:solidFill>
            </p:spPr>
            <p:txBody>
              <a:bodyPr wrap="none">
                <a:spAutoFit/>
              </a:bodyPr>
              <a:lstStyle/>
              <a:p>
                <a14:m>
                  <m:oMath xmlns:m="http://schemas.openxmlformats.org/officeDocument/2006/math">
                    <m:sSup>
                      <m:sSupPr>
                        <m:ctrlPr>
                          <a:rPr lang="en-US" altLang="ja-JP" b="1" i="1" smtClean="0">
                            <a:solidFill>
                              <a:schemeClr val="tx1"/>
                            </a:solidFill>
                            <a:latin typeface="Cambria Math" panose="02040503050406030204" pitchFamily="18" charset="0"/>
                          </a:rPr>
                        </m:ctrlPr>
                      </m:sSupPr>
                      <m:e>
                        <m:r>
                          <a:rPr lang="en-US" altLang="ja-JP" b="1" smtClean="0">
                            <a:solidFill>
                              <a:schemeClr val="tx1"/>
                            </a:solidFill>
                            <a:latin typeface="Cambria Math"/>
                          </a:rPr>
                          <m:t>𝐯</m:t>
                        </m:r>
                      </m:e>
                      <m:sup>
                        <m:r>
                          <a:rPr lang="en-US" altLang="ja-JP" b="1" i="1" smtClean="0">
                            <a:solidFill>
                              <a:schemeClr val="tx1"/>
                            </a:solidFill>
                            <a:latin typeface="Cambria Math"/>
                          </a:rPr>
                          <m:t>′</m:t>
                        </m:r>
                      </m:sup>
                    </m:sSup>
                    <m:r>
                      <a:rPr lang="en-US" altLang="ja-JP" b="1" smtClean="0">
                        <a:solidFill>
                          <a:schemeClr val="tx1"/>
                        </a:solidFill>
                        <a:latin typeface="Cambria Math"/>
                      </a:rPr>
                      <m:t>=</m:t>
                    </m:r>
                    <m:d>
                      <m:dPr>
                        <m:ctrlPr>
                          <a:rPr lang="en-US" altLang="ja-JP" b="1" i="1">
                            <a:latin typeface="Cambria Math" panose="02040503050406030204" pitchFamily="18" charset="0"/>
                          </a:rPr>
                        </m:ctrlPr>
                      </m:dPr>
                      <m:e>
                        <m:m>
                          <m:mPr>
                            <m:mcs>
                              <m:mc>
                                <m:mcPr>
                                  <m:count m:val="3"/>
                                  <m:mcJc m:val="center"/>
                                </m:mcPr>
                              </m:mc>
                            </m:mcs>
                            <m:ctrlPr>
                              <a:rPr lang="en-US" altLang="ja-JP" i="1">
                                <a:latin typeface="Cambria Math" panose="02040503050406030204" pitchFamily="18" charset="0"/>
                              </a:rPr>
                            </m:ctrlPr>
                          </m:mPr>
                          <m:mr>
                            <m:e>
                              <m:r>
                                <m:rPr>
                                  <m:brk m:alnAt="7"/>
                                </m:rPr>
                                <a:rPr lang="en-US" altLang="ja-JP" i="1">
                                  <a:latin typeface="Cambria Math"/>
                                </a:rPr>
                                <m:t>1</m:t>
                              </m:r>
                            </m:e>
                            <m:e>
                              <m:r>
                                <a:rPr lang="en-US" altLang="ja-JP" i="1">
                                  <a:latin typeface="Cambria Math"/>
                                </a:rPr>
                                <m:t>0</m:t>
                              </m:r>
                            </m:e>
                            <m:e>
                              <m:sSub>
                                <m:sSubPr>
                                  <m:ctrlPr>
                                    <a:rPr lang="en-US" altLang="ja-JP" i="1">
                                      <a:latin typeface="Cambria Math" panose="02040503050406030204" pitchFamily="18" charset="0"/>
                                    </a:rPr>
                                  </m:ctrlPr>
                                </m:sSubPr>
                                <m:e>
                                  <m:r>
                                    <a:rPr lang="en-US" altLang="ja-JP" i="1">
                                      <a:latin typeface="Cambria Math"/>
                                    </a:rPr>
                                    <m:t>𝑐</m:t>
                                  </m:r>
                                </m:e>
                                <m:sub>
                                  <m:r>
                                    <a:rPr lang="en-US" altLang="ja-JP" i="1">
                                      <a:latin typeface="Cambria Math"/>
                                    </a:rPr>
                                    <m:t>𝑥</m:t>
                                  </m:r>
                                </m:sub>
                              </m:sSub>
                            </m:e>
                          </m:mr>
                          <m:mr>
                            <m:e>
                              <m:r>
                                <a:rPr lang="en-US" altLang="ja-JP" i="1">
                                  <a:latin typeface="Cambria Math"/>
                                </a:rPr>
                                <m:t>0</m:t>
                              </m:r>
                            </m:e>
                            <m:e>
                              <m:r>
                                <a:rPr lang="en-US" altLang="ja-JP" i="1">
                                  <a:latin typeface="Cambria Math"/>
                                </a:rPr>
                                <m:t>1</m:t>
                              </m:r>
                            </m:e>
                            <m:e>
                              <m:sSub>
                                <m:sSubPr>
                                  <m:ctrlPr>
                                    <a:rPr lang="en-US" altLang="ja-JP" i="1">
                                      <a:latin typeface="Cambria Math" panose="02040503050406030204" pitchFamily="18" charset="0"/>
                                    </a:rPr>
                                  </m:ctrlPr>
                                </m:sSubPr>
                                <m:e>
                                  <m:r>
                                    <a:rPr lang="en-US" altLang="ja-JP" i="1">
                                      <a:latin typeface="Cambria Math"/>
                                    </a:rPr>
                                    <m:t>𝑐</m:t>
                                  </m:r>
                                </m:e>
                                <m:sub>
                                  <m:r>
                                    <a:rPr lang="en-US" altLang="ja-JP" i="1">
                                      <a:latin typeface="Cambria Math"/>
                                    </a:rPr>
                                    <m:t>𝑦</m:t>
                                  </m:r>
                                </m:sub>
                              </m:sSub>
                            </m:e>
                          </m:mr>
                          <m:mr>
                            <m:e>
                              <m:r>
                                <a:rPr lang="en-US" altLang="ja-JP" i="1">
                                  <a:latin typeface="Cambria Math"/>
                                </a:rPr>
                                <m:t>0</m:t>
                              </m:r>
                            </m:e>
                            <m:e>
                              <m:r>
                                <a:rPr lang="en-US" altLang="ja-JP" i="1">
                                  <a:latin typeface="Cambria Math"/>
                                </a:rPr>
                                <m:t>0</m:t>
                              </m:r>
                            </m:e>
                            <m:e>
                              <m:r>
                                <a:rPr lang="en-US" altLang="ja-JP" i="1">
                                  <a:latin typeface="Cambria Math"/>
                                </a:rPr>
                                <m:t>1</m:t>
                              </m:r>
                            </m:e>
                          </m:mr>
                        </m:m>
                      </m:e>
                    </m:d>
                    <m:d>
                      <m:dPr>
                        <m:ctrlPr>
                          <a:rPr lang="en-US" altLang="ja-JP" b="1" i="1">
                            <a:latin typeface="Cambria Math" panose="02040503050406030204" pitchFamily="18" charset="0"/>
                          </a:rPr>
                        </m:ctrlPr>
                      </m:dPr>
                      <m:e>
                        <m:m>
                          <m:mPr>
                            <m:mcs>
                              <m:mc>
                                <m:mcPr>
                                  <m:count m:val="3"/>
                                  <m:mcJc m:val="center"/>
                                </m:mcPr>
                              </m:mc>
                            </m:mcs>
                            <m:ctrlPr>
                              <a:rPr lang="en-US" altLang="ja-JP" i="1">
                                <a:latin typeface="Cambria Math" panose="02040503050406030204" pitchFamily="18" charset="0"/>
                              </a:rPr>
                            </m:ctrlPr>
                          </m:mPr>
                          <m:mr>
                            <m:e>
                              <m:func>
                                <m:funcPr>
                                  <m:ctrlPr>
                                    <a:rPr lang="en-US" altLang="ja-JP" i="1">
                                      <a:latin typeface="Cambria Math" panose="02040503050406030204" pitchFamily="18" charset="0"/>
                                    </a:rPr>
                                  </m:ctrlPr>
                                </m:funcPr>
                                <m:fName>
                                  <m:r>
                                    <m:rPr>
                                      <m:sty m:val="p"/>
                                    </m:rPr>
                                    <a:rPr lang="en-US" altLang="ja-JP">
                                      <a:latin typeface="Cambria Math"/>
                                    </a:rPr>
                                    <m:t>cos</m:t>
                                  </m:r>
                                </m:fName>
                                <m:e>
                                  <m:r>
                                    <a:rPr lang="en-US" altLang="ja-JP" i="1">
                                      <a:latin typeface="Cambria Math"/>
                                    </a:rPr>
                                    <m:t>𝜃</m:t>
                                  </m:r>
                                </m:e>
                              </m:func>
                            </m:e>
                            <m:e>
                              <m:r>
                                <a:rPr lang="en-US" altLang="ja-JP" i="1">
                                  <a:latin typeface="Cambria Math"/>
                                </a:rPr>
                                <m:t>−</m:t>
                              </m:r>
                              <m:func>
                                <m:funcPr>
                                  <m:ctrlPr>
                                    <a:rPr lang="en-US" altLang="ja-JP" i="1">
                                      <a:latin typeface="Cambria Math" panose="02040503050406030204" pitchFamily="18" charset="0"/>
                                    </a:rPr>
                                  </m:ctrlPr>
                                </m:funcPr>
                                <m:fName>
                                  <m:r>
                                    <m:rPr>
                                      <m:sty m:val="p"/>
                                    </m:rPr>
                                    <a:rPr lang="en-US" altLang="ja-JP">
                                      <a:latin typeface="Cambria Math"/>
                                    </a:rPr>
                                    <m:t>sin</m:t>
                                  </m:r>
                                </m:fName>
                                <m:e>
                                  <m:r>
                                    <a:rPr lang="en-US" altLang="ja-JP" i="1">
                                      <a:latin typeface="Cambria Math"/>
                                    </a:rPr>
                                    <m:t>𝜃</m:t>
                                  </m:r>
                                </m:e>
                              </m:func>
                            </m:e>
                            <m:e>
                              <m:r>
                                <a:rPr lang="en-US" altLang="ja-JP" i="1">
                                  <a:latin typeface="Cambria Math"/>
                                </a:rPr>
                                <m:t>0</m:t>
                              </m:r>
                            </m:e>
                          </m:mr>
                          <m:mr>
                            <m:e>
                              <m:func>
                                <m:funcPr>
                                  <m:ctrlPr>
                                    <a:rPr lang="en-US" altLang="ja-JP" i="1">
                                      <a:latin typeface="Cambria Math" panose="02040503050406030204" pitchFamily="18" charset="0"/>
                                    </a:rPr>
                                  </m:ctrlPr>
                                </m:funcPr>
                                <m:fName>
                                  <m:r>
                                    <m:rPr>
                                      <m:sty m:val="p"/>
                                    </m:rPr>
                                    <a:rPr lang="en-US" altLang="ja-JP">
                                      <a:latin typeface="Cambria Math"/>
                                    </a:rPr>
                                    <m:t>sin</m:t>
                                  </m:r>
                                </m:fName>
                                <m:e>
                                  <m:r>
                                    <a:rPr lang="en-US" altLang="ja-JP" i="1">
                                      <a:latin typeface="Cambria Math"/>
                                    </a:rPr>
                                    <m:t>𝜃</m:t>
                                  </m:r>
                                </m:e>
                              </m:func>
                            </m:e>
                            <m:e>
                              <m:func>
                                <m:funcPr>
                                  <m:ctrlPr>
                                    <a:rPr lang="en-US" altLang="ja-JP" i="1">
                                      <a:latin typeface="Cambria Math" panose="02040503050406030204" pitchFamily="18" charset="0"/>
                                    </a:rPr>
                                  </m:ctrlPr>
                                </m:funcPr>
                                <m:fName>
                                  <m:r>
                                    <m:rPr>
                                      <m:sty m:val="p"/>
                                    </m:rPr>
                                    <a:rPr lang="en-US" altLang="ja-JP">
                                      <a:latin typeface="Cambria Math"/>
                                    </a:rPr>
                                    <m:t>cos</m:t>
                                  </m:r>
                                </m:fName>
                                <m:e>
                                  <m:r>
                                    <a:rPr lang="en-US" altLang="ja-JP" i="1">
                                      <a:latin typeface="Cambria Math"/>
                                    </a:rPr>
                                    <m:t>𝜃</m:t>
                                  </m:r>
                                </m:e>
                              </m:func>
                            </m:e>
                            <m:e>
                              <m:r>
                                <a:rPr lang="en-US" altLang="ja-JP" i="1">
                                  <a:latin typeface="Cambria Math"/>
                                </a:rPr>
                                <m:t>0</m:t>
                              </m:r>
                            </m:e>
                          </m:mr>
                          <m:mr>
                            <m:e>
                              <m:r>
                                <a:rPr lang="en-US" altLang="ja-JP" i="1">
                                  <a:latin typeface="Cambria Math"/>
                                </a:rPr>
                                <m:t>0</m:t>
                              </m:r>
                            </m:e>
                            <m:e>
                              <m:r>
                                <a:rPr lang="en-US" altLang="ja-JP" i="1">
                                  <a:latin typeface="Cambria Math"/>
                                </a:rPr>
                                <m:t>0</m:t>
                              </m:r>
                            </m:e>
                            <m:e>
                              <m:r>
                                <a:rPr lang="en-US" altLang="ja-JP" i="1">
                                  <a:latin typeface="Cambria Math"/>
                                </a:rPr>
                                <m:t>1</m:t>
                              </m:r>
                            </m:e>
                          </m:mr>
                        </m:m>
                      </m:e>
                    </m:d>
                    <m:d>
                      <m:dPr>
                        <m:ctrlPr>
                          <a:rPr lang="en-US" altLang="ja-JP" b="1" i="1">
                            <a:latin typeface="Cambria Math" panose="02040503050406030204" pitchFamily="18" charset="0"/>
                          </a:rPr>
                        </m:ctrlPr>
                      </m:dPr>
                      <m:e>
                        <m:m>
                          <m:mPr>
                            <m:mcs>
                              <m:mc>
                                <m:mcPr>
                                  <m:count m:val="3"/>
                                  <m:mcJc m:val="center"/>
                                </m:mcPr>
                              </m:mc>
                            </m:mcs>
                            <m:ctrlPr>
                              <a:rPr lang="en-US" altLang="ja-JP" i="1">
                                <a:latin typeface="Cambria Math" panose="02040503050406030204" pitchFamily="18" charset="0"/>
                              </a:rPr>
                            </m:ctrlPr>
                          </m:mPr>
                          <m:mr>
                            <m:e>
                              <m:r>
                                <m:rPr>
                                  <m:brk m:alnAt="7"/>
                                </m:rPr>
                                <a:rPr lang="en-US" altLang="ja-JP" i="1">
                                  <a:latin typeface="Cambria Math"/>
                                </a:rPr>
                                <m:t>1</m:t>
                              </m:r>
                            </m:e>
                            <m:e>
                              <m:r>
                                <a:rPr lang="en-US" altLang="ja-JP" i="1">
                                  <a:latin typeface="Cambria Math"/>
                                </a:rPr>
                                <m:t>0</m:t>
                              </m:r>
                            </m:e>
                            <m:e>
                              <m:r>
                                <a:rPr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a:rPr>
                                    <m:t>𝑐</m:t>
                                  </m:r>
                                </m:e>
                                <m:sub>
                                  <m:r>
                                    <a:rPr lang="en-US" altLang="ja-JP" i="1">
                                      <a:latin typeface="Cambria Math"/>
                                    </a:rPr>
                                    <m:t>𝑥</m:t>
                                  </m:r>
                                </m:sub>
                              </m:sSub>
                            </m:e>
                          </m:mr>
                          <m:mr>
                            <m:e>
                              <m:r>
                                <a:rPr lang="en-US" altLang="ja-JP" i="1">
                                  <a:latin typeface="Cambria Math"/>
                                </a:rPr>
                                <m:t>0</m:t>
                              </m:r>
                            </m:e>
                            <m:e>
                              <m:r>
                                <a:rPr lang="en-US" altLang="ja-JP" i="1">
                                  <a:latin typeface="Cambria Math"/>
                                </a:rPr>
                                <m:t>1</m:t>
                              </m:r>
                            </m:e>
                            <m:e>
                              <m:r>
                                <a:rPr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a:rPr>
                                    <m:t>𝑐</m:t>
                                  </m:r>
                                </m:e>
                                <m:sub>
                                  <m:r>
                                    <a:rPr lang="en-US" altLang="ja-JP" i="1">
                                      <a:latin typeface="Cambria Math"/>
                                    </a:rPr>
                                    <m:t>𝑦</m:t>
                                  </m:r>
                                </m:sub>
                              </m:sSub>
                            </m:e>
                          </m:mr>
                          <m:mr>
                            <m:e>
                              <m:r>
                                <a:rPr lang="en-US" altLang="ja-JP" i="1">
                                  <a:latin typeface="Cambria Math"/>
                                </a:rPr>
                                <m:t>0</m:t>
                              </m:r>
                            </m:e>
                            <m:e>
                              <m:r>
                                <a:rPr lang="en-US" altLang="ja-JP" i="1">
                                  <a:latin typeface="Cambria Math"/>
                                </a:rPr>
                                <m:t>0</m:t>
                              </m:r>
                            </m:e>
                            <m:e>
                              <m:r>
                                <a:rPr lang="en-US" altLang="ja-JP" i="1">
                                  <a:latin typeface="Cambria Math"/>
                                </a:rPr>
                                <m:t>1</m:t>
                              </m:r>
                            </m:e>
                          </m:mr>
                        </m:m>
                      </m:e>
                    </m:d>
                    <m:d>
                      <m:dPr>
                        <m:ctrlPr>
                          <a:rPr lang="en-US" altLang="ja-JP" b="1" i="1" smtClean="0">
                            <a:latin typeface="Cambria Math" panose="02040503050406030204" pitchFamily="18" charset="0"/>
                          </a:rPr>
                        </m:ctrlPr>
                      </m:dPr>
                      <m:e>
                        <m:m>
                          <m:mPr>
                            <m:mcs>
                              <m:mc>
                                <m:mcPr>
                                  <m:count m:val="1"/>
                                  <m:mcJc m:val="center"/>
                                </m:mcPr>
                              </m:mc>
                            </m:mcs>
                            <m:ctrlPr>
                              <a:rPr lang="en-US" altLang="ja-JP" i="1" smtClean="0">
                                <a:latin typeface="Cambria Math" panose="02040503050406030204" pitchFamily="18" charset="0"/>
                              </a:rPr>
                            </m:ctrlPr>
                          </m:mPr>
                          <m:mr>
                            <m:e>
                              <m:r>
                                <m:rPr>
                                  <m:brk m:alnAt="7"/>
                                </m:rPr>
                                <a:rPr lang="en-US" altLang="ja-JP" b="0" i="1" smtClean="0">
                                  <a:latin typeface="Cambria Math" panose="02040503050406030204" pitchFamily="18" charset="0"/>
                                </a:rPr>
                                <m:t>𝑥</m:t>
                              </m:r>
                            </m:e>
                          </m:mr>
                          <m:mr>
                            <m:e>
                              <m:r>
                                <a:rPr lang="en-US" altLang="ja-JP" b="0" i="1" smtClean="0">
                                  <a:latin typeface="Cambria Math" panose="02040503050406030204" pitchFamily="18" charset="0"/>
                                </a:rPr>
                                <m:t>𝑦</m:t>
                              </m:r>
                            </m:e>
                          </m:mr>
                          <m:mr>
                            <m:e>
                              <m:r>
                                <a:rPr lang="en-US" altLang="ja-JP" b="0" i="1" smtClean="0">
                                  <a:latin typeface="Cambria Math" panose="02040503050406030204" pitchFamily="18" charset="0"/>
                                </a:rPr>
                                <m:t>1</m:t>
                              </m:r>
                            </m:e>
                          </m:mr>
                        </m:m>
                      </m:e>
                    </m:d>
                  </m:oMath>
                </a14:m>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mc:Choice>
        <mc:Fallback xmlns="">
          <p:sp>
            <p:nvSpPr>
              <p:cNvPr id="32" name="正方形/長方形 31"/>
              <p:cNvSpPr>
                <a:spLocks noRot="1" noChangeAspect="1" noMove="1" noResize="1" noEditPoints="1" noAdjustHandles="1" noChangeArrowheads="1" noChangeShapeType="1" noTextEdit="1"/>
              </p:cNvSpPr>
              <p:nvPr/>
            </p:nvSpPr>
            <p:spPr>
              <a:xfrm>
                <a:off x="4002708" y="3473849"/>
                <a:ext cx="6178551" cy="984052"/>
              </a:xfrm>
              <a:prstGeom prst="rect">
                <a:avLst/>
              </a:prstGeom>
              <a:blipFill rotWithShape="0">
                <a:blip r:embed="rId6"/>
                <a:stretch>
                  <a:fillRect/>
                </a:stretch>
              </a:blipFill>
            </p:spPr>
            <p:txBody>
              <a:bodyPr/>
              <a:lstStyle/>
              <a:p>
                <a:r>
                  <a:rPr lang="ja-JP" altLang="en-US">
                    <a:noFill/>
                  </a:rPr>
                  <a:t> </a:t>
                </a:r>
              </a:p>
            </p:txBody>
          </p:sp>
        </mc:Fallback>
      </mc:AlternateContent>
      <p:sp>
        <p:nvSpPr>
          <p:cNvPr id="33" name="正方形/長方形 32"/>
          <p:cNvSpPr/>
          <p:nvPr/>
        </p:nvSpPr>
        <p:spPr>
          <a:xfrm>
            <a:off x="3889637" y="3038247"/>
            <a:ext cx="1980029" cy="400110"/>
          </a:xfrm>
          <a:prstGeom prst="rect">
            <a:avLst/>
          </a:prstGeom>
        </p:spPr>
        <p:txBody>
          <a:bodyPr wrap="none">
            <a:spAutoFit/>
          </a:bodyPr>
          <a:lstStyle/>
          <a:p>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同次座標系表現</a:t>
            </a:r>
          </a:p>
        </p:txBody>
      </p:sp>
      <mc:AlternateContent xmlns:mc="http://schemas.openxmlformats.org/markup-compatibility/2006" xmlns:a14="http://schemas.microsoft.com/office/drawing/2010/main">
        <mc:Choice Requires="a14">
          <p:sp>
            <p:nvSpPr>
              <p:cNvPr id="35" name="正方形/長方形 34"/>
              <p:cNvSpPr/>
              <p:nvPr/>
            </p:nvSpPr>
            <p:spPr>
              <a:xfrm>
                <a:off x="3932005" y="5381436"/>
                <a:ext cx="8026749" cy="1569660"/>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変換すべてが行列の形で書けるので</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変換の順序が分かりやすい</a:t>
                </a:r>
                <a:endParaRPr lang="en-US" altLang="ja-JP"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変換行列の積を一つの行列として前計算可能</a:t>
                </a:r>
                <a:r>
                  <a:rPr lang="en-US" altLang="ja-JP"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sSup>
                      <m:sSupPr>
                        <m:ctrlPr>
                          <a:rPr lang="en-US" altLang="ja-JP" sz="2400" b="1" i="1">
                            <a:latin typeface="Cambria Math" panose="02040503050406030204" pitchFamily="18" charset="0"/>
                          </a:rPr>
                        </m:ctrlPr>
                      </m:sSupPr>
                      <m:e>
                        <m:r>
                          <a:rPr lang="en-US" altLang="ja-JP" sz="2400" b="1">
                            <a:latin typeface="Cambria Math"/>
                          </a:rPr>
                          <m:t>𝐯</m:t>
                        </m:r>
                      </m:e>
                      <m:sup>
                        <m:r>
                          <a:rPr lang="en-US" altLang="ja-JP" sz="2400" b="1" i="1">
                            <a:latin typeface="Cambria Math"/>
                          </a:rPr>
                          <m:t>′</m:t>
                        </m:r>
                      </m:sup>
                    </m:sSup>
                    <m:r>
                      <a:rPr lang="en-US" altLang="ja-JP" sz="2400" b="1">
                        <a:latin typeface="Cambria Math"/>
                      </a:rPr>
                      <m:t>=</m:t>
                    </m:r>
                    <m:r>
                      <a:rPr lang="en-US" altLang="ja-JP" sz="2400" b="1">
                        <a:latin typeface="Cambria Math"/>
                      </a:rPr>
                      <m:t>𝐌</m:t>
                    </m:r>
                    <m:r>
                      <a:rPr lang="en-US" altLang="ja-JP" sz="2400" b="1">
                        <a:latin typeface="Cambria Math"/>
                      </a:rPr>
                      <m:t> </m:t>
                    </m:r>
                    <m:r>
                      <a:rPr lang="en-US" altLang="ja-JP" sz="2400" b="1">
                        <a:latin typeface="Cambria Math"/>
                      </a:rPr>
                      <m:t>𝐯</m:t>
                    </m:r>
                  </m:oMath>
                </a14:m>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5" name="正方形/長方形 34"/>
              <p:cNvSpPr>
                <a:spLocks noRot="1" noChangeAspect="1" noMove="1" noResize="1" noEditPoints="1" noAdjustHandles="1" noChangeArrowheads="1" noChangeShapeType="1" noTextEdit="1"/>
              </p:cNvSpPr>
              <p:nvPr/>
            </p:nvSpPr>
            <p:spPr>
              <a:xfrm>
                <a:off x="3932005" y="5381436"/>
                <a:ext cx="8026749" cy="1569660"/>
              </a:xfrm>
              <a:prstGeom prst="rect">
                <a:avLst/>
              </a:prstGeom>
              <a:blipFill rotWithShape="0">
                <a:blip r:embed="rId7"/>
                <a:stretch>
                  <a:fillRect l="-1139" t="-3113"/>
                </a:stretch>
              </a:blipFill>
            </p:spPr>
            <p:txBody>
              <a:bodyPr/>
              <a:lstStyle/>
              <a:p>
                <a:r>
                  <a:rPr lang="ja-JP" altLang="en-US">
                    <a:noFill/>
                  </a:rPr>
                  <a:t> </a:t>
                </a:r>
              </a:p>
            </p:txBody>
          </p:sp>
        </mc:Fallback>
      </mc:AlternateContent>
      <p:sp>
        <p:nvSpPr>
          <p:cNvPr id="36" name="正方形/長方形 35"/>
          <p:cNvSpPr/>
          <p:nvPr/>
        </p:nvSpPr>
        <p:spPr>
          <a:xfrm>
            <a:off x="13854306" y="4857396"/>
            <a:ext cx="184731" cy="338554"/>
          </a:xfrm>
          <a:prstGeom prst="rect">
            <a:avLst/>
          </a:prstGeom>
          <a:solidFill>
            <a:schemeClr val="accent6">
              <a:lumMod val="20000"/>
              <a:lumOff val="80000"/>
            </a:schemeClr>
          </a:solidFill>
        </p:spPr>
        <p:txBody>
          <a:bodyPr wrap="none">
            <a:spAutoFit/>
          </a:bodyPr>
          <a:lstStyle/>
          <a:p>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37" name="正方形/長方形 36"/>
              <p:cNvSpPr/>
              <p:nvPr/>
            </p:nvSpPr>
            <p:spPr>
              <a:xfrm>
                <a:off x="4002708" y="2063569"/>
                <a:ext cx="4554388" cy="714683"/>
              </a:xfrm>
              <a:prstGeom prst="rect">
                <a:avLst/>
              </a:prstGeom>
              <a:solidFill>
                <a:schemeClr val="accent6">
                  <a:lumMod val="20000"/>
                  <a:lumOff val="80000"/>
                </a:schemeClr>
              </a:solidFill>
            </p:spPr>
            <p:txBody>
              <a:bodyPr wrap="none">
                <a:spAutoFit/>
              </a:bodyPr>
              <a:lstStyle/>
              <a:p>
                <a14:m>
                  <m:oMath xmlns:m="http://schemas.openxmlformats.org/officeDocument/2006/math">
                    <m:sSup>
                      <m:sSupPr>
                        <m:ctrlPr>
                          <a:rPr lang="en-US" altLang="ja-JP" b="1" i="1" smtClean="0">
                            <a:solidFill>
                              <a:schemeClr val="tx1"/>
                            </a:solidFill>
                            <a:latin typeface="Cambria Math" panose="02040503050406030204" pitchFamily="18" charset="0"/>
                          </a:rPr>
                        </m:ctrlPr>
                      </m:sSupPr>
                      <m:e>
                        <m:r>
                          <a:rPr lang="en-US" altLang="ja-JP" b="1" i="0" smtClean="0">
                            <a:solidFill>
                              <a:schemeClr val="tx1"/>
                            </a:solidFill>
                            <a:latin typeface="Cambria Math"/>
                          </a:rPr>
                          <m:t>𝐯</m:t>
                        </m:r>
                      </m:e>
                      <m:sup>
                        <m:r>
                          <a:rPr lang="en-US" altLang="ja-JP" b="1" i="0" smtClean="0">
                            <a:solidFill>
                              <a:schemeClr val="tx1"/>
                            </a:solidFill>
                            <a:latin typeface="Cambria Math"/>
                          </a:rPr>
                          <m:t>′</m:t>
                        </m:r>
                      </m:sup>
                    </m:sSup>
                    <m:r>
                      <a:rPr lang="en-US" altLang="ja-JP" b="1" i="0" smtClean="0">
                        <a:solidFill>
                          <a:schemeClr val="tx1"/>
                        </a:solidFill>
                        <a:latin typeface="Cambria Math"/>
                      </a:rPr>
                      <m:t>=</m:t>
                    </m:r>
                    <m:d>
                      <m:dPr>
                        <m:ctrlPr>
                          <a:rPr lang="en-US" altLang="ja-JP" b="1" i="1" smtClean="0">
                            <a:solidFill>
                              <a:schemeClr val="tx1"/>
                            </a:solidFill>
                            <a:latin typeface="Cambria Math" panose="02040503050406030204" pitchFamily="18" charset="0"/>
                          </a:rPr>
                        </m:ctrlPr>
                      </m:dPr>
                      <m:e>
                        <m:m>
                          <m:mPr>
                            <m:mcs>
                              <m:mc>
                                <m:mcPr>
                                  <m:count m:val="2"/>
                                  <m:mcJc m:val="center"/>
                                </m:mcPr>
                              </m:mc>
                            </m:mcs>
                            <m:ctrlPr>
                              <a:rPr lang="en-US" altLang="ja-JP" b="1" i="1">
                                <a:solidFill>
                                  <a:schemeClr val="tx1"/>
                                </a:solidFill>
                                <a:latin typeface="Cambria Math" panose="02040503050406030204" pitchFamily="18" charset="0"/>
                              </a:rPr>
                            </m:ctrlPr>
                          </m:mPr>
                          <m:mr>
                            <m:e>
                              <m:r>
                                <m:rPr>
                                  <m:sty m:val="p"/>
                                  <m:brk m:alnAt="7"/>
                                </m:rPr>
                                <a:rPr lang="en-US" altLang="ja-JP">
                                  <a:solidFill>
                                    <a:schemeClr val="tx1"/>
                                  </a:solidFill>
                                  <a:latin typeface="Cambria Math"/>
                                </a:rPr>
                                <m:t>c</m:t>
                              </m:r>
                              <m:r>
                                <m:rPr>
                                  <m:sty m:val="p"/>
                                </m:rPr>
                                <a:rPr lang="en-US" altLang="ja-JP">
                                  <a:solidFill>
                                    <a:schemeClr val="tx1"/>
                                  </a:solidFill>
                                  <a:latin typeface="Cambria Math"/>
                                </a:rPr>
                                <m:t>os</m:t>
                              </m:r>
                              <m:r>
                                <a:rPr lang="en-US" altLang="ja-JP" i="1">
                                  <a:solidFill>
                                    <a:schemeClr val="tx1"/>
                                  </a:solidFill>
                                  <a:latin typeface="Cambria Math"/>
                                </a:rPr>
                                <m:t>𝜃</m:t>
                              </m:r>
                            </m:e>
                            <m:e>
                              <m:r>
                                <a:rPr lang="en-US" altLang="ja-JP">
                                  <a:solidFill>
                                    <a:schemeClr val="tx1"/>
                                  </a:solidFill>
                                  <a:latin typeface="Cambria Math"/>
                                </a:rPr>
                                <m:t>−</m:t>
                              </m:r>
                              <m:r>
                                <m:rPr>
                                  <m:sty m:val="p"/>
                                </m:rPr>
                                <a:rPr lang="en-US" altLang="ja-JP">
                                  <a:solidFill>
                                    <a:schemeClr val="tx1"/>
                                  </a:solidFill>
                                  <a:latin typeface="Cambria Math"/>
                                </a:rPr>
                                <m:t>sin</m:t>
                              </m:r>
                              <m:r>
                                <a:rPr lang="en-US" altLang="ja-JP" i="1">
                                  <a:solidFill>
                                    <a:schemeClr val="tx1"/>
                                  </a:solidFill>
                                  <a:latin typeface="Cambria Math"/>
                                </a:rPr>
                                <m:t>𝜃</m:t>
                              </m:r>
                            </m:e>
                          </m:mr>
                          <m:mr>
                            <m:e>
                              <m:r>
                                <m:rPr>
                                  <m:sty m:val="p"/>
                                </m:rPr>
                                <a:rPr lang="en-US" altLang="ja-JP">
                                  <a:solidFill>
                                    <a:schemeClr val="tx1"/>
                                  </a:solidFill>
                                  <a:latin typeface="Cambria Math"/>
                                </a:rPr>
                                <m:t>sin</m:t>
                              </m:r>
                              <m:r>
                                <a:rPr lang="en-US" altLang="ja-JP" i="1">
                                  <a:solidFill>
                                    <a:schemeClr val="tx1"/>
                                  </a:solidFill>
                                  <a:latin typeface="Cambria Math"/>
                                </a:rPr>
                                <m:t>𝜃</m:t>
                              </m:r>
                            </m:e>
                            <m:e>
                              <m:r>
                                <m:rPr>
                                  <m:sty m:val="p"/>
                                  <m:brk m:alnAt="7"/>
                                </m:rPr>
                                <a:rPr lang="en-US" altLang="ja-JP">
                                  <a:solidFill>
                                    <a:schemeClr val="tx1"/>
                                  </a:solidFill>
                                  <a:latin typeface="Cambria Math"/>
                                </a:rPr>
                                <m:t>c</m:t>
                              </m:r>
                              <m:r>
                                <m:rPr>
                                  <m:sty m:val="p"/>
                                </m:rPr>
                                <a:rPr lang="en-US" altLang="ja-JP">
                                  <a:solidFill>
                                    <a:schemeClr val="tx1"/>
                                  </a:solidFill>
                                  <a:latin typeface="Cambria Math"/>
                                </a:rPr>
                                <m:t>os</m:t>
                              </m:r>
                              <m:r>
                                <a:rPr lang="en-US" altLang="ja-JP" i="1">
                                  <a:solidFill>
                                    <a:schemeClr val="tx1"/>
                                  </a:solidFill>
                                  <a:latin typeface="Cambria Math"/>
                                </a:rPr>
                                <m:t>𝜃</m:t>
                              </m:r>
                            </m:e>
                          </m:mr>
                        </m:m>
                      </m:e>
                    </m:d>
                    <m:d>
                      <m:dPr>
                        <m:ctrlPr>
                          <a:rPr lang="en-US" altLang="ja-JP" b="1" i="1" smtClean="0">
                            <a:solidFill>
                              <a:schemeClr val="tx1"/>
                            </a:solidFill>
                            <a:latin typeface="Cambria Math" panose="02040503050406030204" pitchFamily="18" charset="0"/>
                          </a:rPr>
                        </m:ctrlPr>
                      </m:dPr>
                      <m:e>
                        <m:d>
                          <m:dPr>
                            <m:ctrlPr>
                              <a:rPr lang="en-US" altLang="ja-JP" b="1" i="1" smtClean="0">
                                <a:solidFill>
                                  <a:schemeClr val="tx1"/>
                                </a:solidFill>
                                <a:latin typeface="Cambria Math" panose="02040503050406030204" pitchFamily="18" charset="0"/>
                              </a:rPr>
                            </m:ctrlPr>
                          </m:dPr>
                          <m:e>
                            <m:m>
                              <m:mPr>
                                <m:mcs>
                                  <m:mc>
                                    <m:mcPr>
                                      <m:count m:val="1"/>
                                      <m:mcJc m:val="center"/>
                                    </m:mcPr>
                                  </m:mc>
                                </m:mcs>
                                <m:ctrlPr>
                                  <a:rPr lang="en-US" altLang="ja-JP" i="1" smtClean="0">
                                    <a:solidFill>
                                      <a:schemeClr val="tx1"/>
                                    </a:solidFill>
                                    <a:latin typeface="Cambria Math" panose="02040503050406030204" pitchFamily="18" charset="0"/>
                                  </a:rPr>
                                </m:ctrlPr>
                              </m:mPr>
                              <m:mr>
                                <m:e>
                                  <m:r>
                                    <m:rPr>
                                      <m:brk m:alnAt="7"/>
                                    </m:rPr>
                                    <a:rPr lang="en-US" altLang="ja-JP" b="0" i="1" smtClean="0">
                                      <a:solidFill>
                                        <a:schemeClr val="tx1"/>
                                      </a:solidFill>
                                      <a:latin typeface="Cambria Math" panose="02040503050406030204" pitchFamily="18" charset="0"/>
                                    </a:rPr>
                                    <m:t>𝑥</m:t>
                                  </m:r>
                                </m:e>
                              </m:mr>
                              <m:mr>
                                <m:e>
                                  <m:r>
                                    <a:rPr lang="en-US" altLang="ja-JP" b="0" i="1" smtClean="0">
                                      <a:solidFill>
                                        <a:schemeClr val="tx1"/>
                                      </a:solidFill>
                                      <a:latin typeface="Cambria Math" panose="02040503050406030204" pitchFamily="18" charset="0"/>
                                    </a:rPr>
                                    <m:t>𝑦</m:t>
                                  </m:r>
                                </m:e>
                              </m:mr>
                            </m:m>
                          </m:e>
                        </m:d>
                        <m:r>
                          <a:rPr lang="en-US" altLang="ja-JP" b="1">
                            <a:solidFill>
                              <a:schemeClr val="tx1"/>
                            </a:solidFill>
                            <a:latin typeface="Cambria Math"/>
                          </a:rPr>
                          <m:t>−</m:t>
                        </m:r>
                        <m:d>
                          <m:dPr>
                            <m:ctrlPr>
                              <a:rPr lang="en-US" altLang="ja-JP" b="1"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sSub>
                                    <m:sSubPr>
                                      <m:ctrlPr>
                                        <a:rPr lang="en-US" altLang="ja-JP" b="0" i="1" smtClean="0">
                                          <a:latin typeface="Cambria Math" panose="02040503050406030204" pitchFamily="18" charset="0"/>
                                        </a:rPr>
                                      </m:ctrlPr>
                                    </m:sSubPr>
                                    <m:e>
                                      <m:r>
                                        <m:rPr>
                                          <m:brk m:alnAt="7"/>
                                        </m:rPr>
                                        <a:rPr lang="en-US" altLang="ja-JP" b="0" i="1" smtClean="0">
                                          <a:latin typeface="Cambria Math" panose="02040503050406030204" pitchFamily="18" charset="0"/>
                                        </a:rPr>
                                        <m:t>𝑐</m:t>
                                      </m:r>
                                    </m:e>
                                    <m:sub>
                                      <m:r>
                                        <m:rPr>
                                          <m:brk m:alnAt="7"/>
                                        </m:rPr>
                                        <a:rPr lang="en-US" altLang="ja-JP" i="1">
                                          <a:latin typeface="Cambria Math" panose="02040503050406030204" pitchFamily="18" charset="0"/>
                                        </a:rPr>
                                        <m:t>𝑥</m:t>
                                      </m:r>
                                    </m:sub>
                                  </m:sSub>
                                </m:e>
                              </m:mr>
                              <m:m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𝑐</m:t>
                                      </m:r>
                                    </m:e>
                                    <m:sub>
                                      <m:r>
                                        <a:rPr lang="en-US" altLang="ja-JP" i="1">
                                          <a:latin typeface="Cambria Math" panose="02040503050406030204" pitchFamily="18" charset="0"/>
                                        </a:rPr>
                                        <m:t>𝑦</m:t>
                                      </m:r>
                                    </m:sub>
                                  </m:sSub>
                                </m:e>
                              </m:mr>
                            </m:m>
                          </m:e>
                        </m:d>
                      </m:e>
                    </m:d>
                    <m:r>
                      <a:rPr lang="en-US" altLang="ja-JP" b="1" i="1" smtClean="0">
                        <a:solidFill>
                          <a:schemeClr val="tx1"/>
                        </a:solidFill>
                        <a:latin typeface="Cambria Math"/>
                      </a:rPr>
                      <m:t>+</m:t>
                    </m:r>
                    <m:d>
                      <m:dPr>
                        <m:ctrlPr>
                          <a:rPr lang="en-US" altLang="ja-JP" b="1"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𝑐</m:t>
                                  </m:r>
                                </m:e>
                                <m:sub>
                                  <m:r>
                                    <m:rPr>
                                      <m:brk m:alnAt="7"/>
                                    </m:rPr>
                                    <a:rPr lang="en-US" altLang="ja-JP" i="1">
                                      <a:latin typeface="Cambria Math" panose="02040503050406030204" pitchFamily="18" charset="0"/>
                                    </a:rPr>
                                    <m:t>𝑥</m:t>
                                  </m:r>
                                </m:sub>
                              </m:sSub>
                            </m:e>
                          </m:mr>
                          <m:mr>
                            <m:e>
                              <m:sSub>
                                <m:sSubPr>
                                  <m:ctrlPr>
                                    <a:rPr lang="en-US" altLang="ja-JP" i="1">
                                      <a:latin typeface="Cambria Math" panose="02040503050406030204" pitchFamily="18" charset="0"/>
                                    </a:rPr>
                                  </m:ctrlPr>
                                </m:sSubPr>
                                <m:e>
                                  <m:r>
                                    <a:rPr lang="en-US" altLang="ja-JP" i="1">
                                      <a:latin typeface="Cambria Math" panose="02040503050406030204" pitchFamily="18" charset="0"/>
                                    </a:rPr>
                                    <m:t>𝑐</m:t>
                                  </m:r>
                                </m:e>
                                <m:sub>
                                  <m:r>
                                    <a:rPr lang="en-US" altLang="ja-JP" i="1">
                                      <a:latin typeface="Cambria Math" panose="02040503050406030204" pitchFamily="18" charset="0"/>
                                    </a:rPr>
                                    <m:t>𝑦</m:t>
                                  </m:r>
                                </m:sub>
                              </m:sSub>
                            </m:e>
                          </m:mr>
                        </m:m>
                      </m:e>
                    </m:d>
                  </m:oMath>
                </a14:m>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mc:Choice>
        <mc:Fallback xmlns="">
          <p:sp>
            <p:nvSpPr>
              <p:cNvPr id="37" name="正方形/長方形 36"/>
              <p:cNvSpPr>
                <a:spLocks noRot="1" noChangeAspect="1" noMove="1" noResize="1" noEditPoints="1" noAdjustHandles="1" noChangeArrowheads="1" noChangeShapeType="1" noTextEdit="1"/>
              </p:cNvSpPr>
              <p:nvPr/>
            </p:nvSpPr>
            <p:spPr>
              <a:xfrm>
                <a:off x="4002708" y="2063569"/>
                <a:ext cx="4554388" cy="714683"/>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p:cNvSpPr/>
              <p:nvPr/>
            </p:nvSpPr>
            <p:spPr>
              <a:xfrm>
                <a:off x="4016322" y="4626057"/>
                <a:ext cx="5536067" cy="369332"/>
              </a:xfrm>
              <a:prstGeom prst="rect">
                <a:avLst/>
              </a:prstGeom>
              <a:solidFill>
                <a:schemeClr val="accent6">
                  <a:lumMod val="20000"/>
                  <a:lumOff val="80000"/>
                </a:schemeClr>
              </a:solidFill>
            </p:spPr>
            <p:txBody>
              <a:bodyPr wrap="none">
                <a:spAutoFit/>
              </a:bodyPr>
              <a:lstStyle/>
              <a:p>
                <a14:m>
                  <m:oMath xmlns:m="http://schemas.openxmlformats.org/officeDocument/2006/math">
                    <m:sSup>
                      <m:sSupPr>
                        <m:ctrlPr>
                          <a:rPr lang="en-US" altLang="ja-JP" b="1" i="1" smtClean="0">
                            <a:solidFill>
                              <a:schemeClr val="tx1"/>
                            </a:solidFill>
                            <a:latin typeface="Cambria Math" panose="02040503050406030204" pitchFamily="18" charset="0"/>
                          </a:rPr>
                        </m:ctrlPr>
                      </m:sSupPr>
                      <m:e>
                        <m:r>
                          <a:rPr lang="en-US" altLang="ja-JP" b="1" smtClean="0">
                            <a:solidFill>
                              <a:schemeClr val="tx1"/>
                            </a:solidFill>
                            <a:latin typeface="Cambria Math"/>
                          </a:rPr>
                          <m:t>𝐯</m:t>
                        </m:r>
                      </m:e>
                      <m:sup>
                        <m:r>
                          <a:rPr lang="en-US" altLang="ja-JP" b="1" i="1" smtClean="0">
                            <a:solidFill>
                              <a:schemeClr val="tx1"/>
                            </a:solidFill>
                            <a:latin typeface="Cambria Math"/>
                          </a:rPr>
                          <m:t>′</m:t>
                        </m:r>
                      </m:sup>
                    </m:sSup>
                    <m:r>
                      <a:rPr lang="en-US" altLang="ja-JP" b="1" smtClean="0">
                        <a:solidFill>
                          <a:schemeClr val="tx1"/>
                        </a:solidFill>
                        <a:latin typeface="Cambria Math"/>
                      </a:rPr>
                      <m:t>=</m:t>
                    </m:r>
                    <m:r>
                      <a:rPr lang="en-US" altLang="ja-JP" b="1">
                        <a:latin typeface="Cambria Math"/>
                      </a:rPr>
                      <m:t>𝐓</m:t>
                    </m:r>
                    <m:d>
                      <m:dPr>
                        <m:ctrlPr>
                          <a:rPr lang="en-US" altLang="ja-JP" b="1" i="1">
                            <a:latin typeface="Cambria Math" panose="02040503050406030204" pitchFamily="18" charset="0"/>
                          </a:rPr>
                        </m:ctrlPr>
                      </m:dPr>
                      <m:e>
                        <m:r>
                          <a:rPr lang="en-US" altLang="ja-JP" b="1">
                            <a:latin typeface="Cambria Math"/>
                          </a:rPr>
                          <m:t>𝐜</m:t>
                        </m:r>
                      </m:e>
                    </m:d>
                    <m:r>
                      <a:rPr lang="en-US" altLang="ja-JP" b="1" i="0" smtClean="0">
                        <a:latin typeface="Cambria Math"/>
                      </a:rPr>
                      <m:t>𝐑</m:t>
                    </m:r>
                    <m:d>
                      <m:dPr>
                        <m:ctrlPr>
                          <a:rPr lang="en-US" altLang="ja-JP" b="1" i="1">
                            <a:latin typeface="Cambria Math" panose="02040503050406030204" pitchFamily="18" charset="0"/>
                          </a:rPr>
                        </m:ctrlPr>
                      </m:dPr>
                      <m:e>
                        <m:r>
                          <a:rPr lang="en-US" altLang="ja-JP" b="0" i="1" smtClean="0">
                            <a:latin typeface="Cambria Math"/>
                          </a:rPr>
                          <m:t>𝜃</m:t>
                        </m:r>
                      </m:e>
                    </m:d>
                    <m:r>
                      <a:rPr lang="en-US" altLang="ja-JP" b="1" i="0" smtClean="0">
                        <a:solidFill>
                          <a:schemeClr val="tx1"/>
                        </a:solidFill>
                        <a:latin typeface="Cambria Math"/>
                      </a:rPr>
                      <m:t>𝐓</m:t>
                    </m:r>
                    <m:d>
                      <m:dPr>
                        <m:ctrlPr>
                          <a:rPr lang="en-US" altLang="ja-JP" b="1" i="1" smtClean="0">
                            <a:solidFill>
                              <a:schemeClr val="tx1"/>
                            </a:solidFill>
                            <a:latin typeface="Cambria Math" panose="02040503050406030204" pitchFamily="18" charset="0"/>
                          </a:rPr>
                        </m:ctrlPr>
                      </m:dPr>
                      <m:e>
                        <m:r>
                          <a:rPr lang="en-US" altLang="ja-JP" b="1" i="0" smtClean="0">
                            <a:solidFill>
                              <a:schemeClr val="tx1"/>
                            </a:solidFill>
                            <a:latin typeface="Cambria Math"/>
                          </a:rPr>
                          <m:t>−</m:t>
                        </m:r>
                        <m:r>
                          <a:rPr lang="en-US" altLang="ja-JP" b="1" i="0" smtClean="0">
                            <a:solidFill>
                              <a:schemeClr val="tx1"/>
                            </a:solidFill>
                            <a:latin typeface="Cambria Math"/>
                          </a:rPr>
                          <m:t>𝐜</m:t>
                        </m:r>
                      </m:e>
                    </m:d>
                    <m:r>
                      <a:rPr lang="en-US" altLang="ja-JP" b="1">
                        <a:latin typeface="Cambria Math"/>
                      </a:rPr>
                      <m:t>𝐯</m:t>
                    </m:r>
                  </m:oMath>
                </a14:m>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順番に変換行列を掛ける</a:t>
                </a:r>
              </a:p>
            </p:txBody>
          </p:sp>
        </mc:Choice>
        <mc:Fallback xmlns="">
          <p:sp>
            <p:nvSpPr>
              <p:cNvPr id="38" name="正方形/長方形 37"/>
              <p:cNvSpPr>
                <a:spLocks noRot="1" noChangeAspect="1" noMove="1" noResize="1" noEditPoints="1" noAdjustHandles="1" noChangeArrowheads="1" noChangeShapeType="1" noTextEdit="1"/>
              </p:cNvSpPr>
              <p:nvPr/>
            </p:nvSpPr>
            <p:spPr>
              <a:xfrm>
                <a:off x="4016322" y="4626057"/>
                <a:ext cx="5536067" cy="369332"/>
              </a:xfrm>
              <a:prstGeom prst="rect">
                <a:avLst/>
              </a:prstGeom>
              <a:blipFill rotWithShape="0">
                <a:blip r:embed="rId9"/>
                <a:stretch>
                  <a:fillRect t="-6667" r="-220" b="-30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138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同時座標表現の利点 </a:t>
            </a:r>
            <a:r>
              <a:rPr lang="en-US" altLang="ja-JP" sz="3600" dirty="0"/>
              <a:t>:</a:t>
            </a:r>
            <a:r>
              <a:rPr lang="ja-JP" altLang="en-US" sz="3600" dirty="0"/>
              <a:t> </a:t>
            </a:r>
            <a:r>
              <a:rPr lang="ja-JP" altLang="en-US" sz="2400" dirty="0"/>
              <a:t>もう少し複雑な例</a:t>
            </a:r>
            <a:endParaRPr kumimoji="1" lang="ja-JP" altLang="en-US" sz="2400" dirty="0"/>
          </a:p>
        </p:txBody>
      </p:sp>
      <p:grpSp>
        <p:nvGrpSpPr>
          <p:cNvPr id="20" name="グループ化 19"/>
          <p:cNvGrpSpPr/>
          <p:nvPr/>
        </p:nvGrpSpPr>
        <p:grpSpPr>
          <a:xfrm>
            <a:off x="457199" y="1201050"/>
            <a:ext cx="2843166" cy="5565640"/>
            <a:chOff x="595747" y="1233156"/>
            <a:chExt cx="2338861" cy="4578437"/>
          </a:xfrm>
        </p:grpSpPr>
        <p:cxnSp>
          <p:nvCxnSpPr>
            <p:cNvPr id="4" name="直線矢印コネクタ 3"/>
            <p:cNvCxnSpPr/>
            <p:nvPr/>
          </p:nvCxnSpPr>
          <p:spPr>
            <a:xfrm>
              <a:off x="821350" y="2893206"/>
              <a:ext cx="202656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flipV="1">
              <a:off x="1068969" y="1233156"/>
              <a:ext cx="0" cy="196593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632369" y="2781536"/>
              <a:ext cx="302239" cy="481051"/>
            </a:xfrm>
            <a:prstGeom prst="rect">
              <a:avLst/>
            </a:prstGeom>
          </p:spPr>
          <p:txBody>
            <a:bodyPr wrap="none">
              <a:spAutoFit/>
            </a:bodyPr>
            <a:lstStyle/>
            <a:p>
              <a:r>
                <a:rPr lang="en-US" altLang="ja-JP" sz="3200" i="1" dirty="0">
                  <a:latin typeface="Times New Roman" panose="02020603050405020304" pitchFamily="18" charset="0"/>
                  <a:cs typeface="Times New Roman" panose="02020603050405020304" pitchFamily="18" charset="0"/>
                </a:rPr>
                <a:t>x</a:t>
              </a:r>
              <a:endParaRPr lang="ja-JP" altLang="en-US" sz="3200" i="1"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767772" y="1276350"/>
              <a:ext cx="302239" cy="481051"/>
            </a:xfrm>
            <a:prstGeom prst="rect">
              <a:avLst/>
            </a:prstGeom>
          </p:spPr>
          <p:txBody>
            <a:bodyPr wrap="none">
              <a:spAutoFit/>
            </a:bodyPr>
            <a:lstStyle/>
            <a:p>
              <a:r>
                <a:rPr lang="en-US" altLang="ja-JP" sz="3200" i="1" dirty="0">
                  <a:latin typeface="Times New Roman" panose="02020603050405020304" pitchFamily="18" charset="0"/>
                  <a:cs typeface="Times New Roman" panose="02020603050405020304" pitchFamily="18" charset="0"/>
                </a:rPr>
                <a:t>y</a:t>
              </a:r>
              <a:endParaRPr lang="ja-JP" altLang="en-US" sz="3200" i="1" dirty="0">
                <a:latin typeface="Times New Roman" panose="02020603050405020304" pitchFamily="18" charset="0"/>
                <a:cs typeface="Times New Roman" panose="02020603050405020304" pitchFamily="18" charset="0"/>
              </a:endParaRPr>
            </a:p>
          </p:txBody>
        </p:sp>
        <p:cxnSp>
          <p:nvCxnSpPr>
            <p:cNvPr id="8" name="直線矢印コネクタ 7"/>
            <p:cNvCxnSpPr/>
            <p:nvPr/>
          </p:nvCxnSpPr>
          <p:spPr>
            <a:xfrm>
              <a:off x="814423" y="5442212"/>
              <a:ext cx="202656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1062042" y="3782162"/>
              <a:ext cx="0" cy="196593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611588" y="5330542"/>
              <a:ext cx="302239" cy="481051"/>
            </a:xfrm>
            <a:prstGeom prst="rect">
              <a:avLst/>
            </a:prstGeom>
          </p:spPr>
          <p:txBody>
            <a:bodyPr wrap="none">
              <a:spAutoFit/>
            </a:bodyPr>
            <a:lstStyle/>
            <a:p>
              <a:r>
                <a:rPr lang="en-US" altLang="ja-JP" sz="3200" i="1" dirty="0">
                  <a:latin typeface="Times New Roman" panose="02020603050405020304" pitchFamily="18" charset="0"/>
                  <a:cs typeface="Times New Roman" panose="02020603050405020304" pitchFamily="18" charset="0"/>
                </a:rPr>
                <a:t>x</a:t>
              </a:r>
              <a:endParaRPr lang="ja-JP" altLang="en-US" sz="3200" i="1" dirty="0">
                <a:latin typeface="Times New Roman" panose="02020603050405020304" pitchFamily="18" charset="0"/>
                <a:cs typeface="Times New Roman" panose="02020603050405020304" pitchFamily="18" charset="0"/>
              </a:endParaRPr>
            </a:p>
          </p:txBody>
        </p:sp>
        <p:sp>
          <p:nvSpPr>
            <p:cNvPr id="11" name="正方形/長方形 10"/>
            <p:cNvSpPr/>
            <p:nvPr/>
          </p:nvSpPr>
          <p:spPr>
            <a:xfrm>
              <a:off x="746991" y="3527483"/>
              <a:ext cx="302239" cy="481051"/>
            </a:xfrm>
            <a:prstGeom prst="rect">
              <a:avLst/>
            </a:prstGeom>
          </p:spPr>
          <p:txBody>
            <a:bodyPr wrap="none">
              <a:spAutoFit/>
            </a:bodyPr>
            <a:lstStyle/>
            <a:p>
              <a:r>
                <a:rPr lang="en-US" altLang="ja-JP" sz="3200" i="1" dirty="0">
                  <a:latin typeface="Times New Roman" panose="02020603050405020304" pitchFamily="18" charset="0"/>
                  <a:cs typeface="Times New Roman" panose="02020603050405020304" pitchFamily="18" charset="0"/>
                </a:rPr>
                <a:t>y</a:t>
              </a:r>
              <a:endParaRPr lang="ja-JP" altLang="en-US" sz="3200" i="1" dirty="0">
                <a:latin typeface="Times New Roman" panose="02020603050405020304" pitchFamily="18" charset="0"/>
                <a:cs typeface="Times New Roman" panose="02020603050405020304" pitchFamily="18" charset="0"/>
              </a:endParaRPr>
            </a:p>
          </p:txBody>
        </p:sp>
        <p:sp>
          <p:nvSpPr>
            <p:cNvPr id="12" name="下矢印 11"/>
            <p:cNvSpPr/>
            <p:nvPr/>
          </p:nvSpPr>
          <p:spPr>
            <a:xfrm>
              <a:off x="1482398" y="3287581"/>
              <a:ext cx="577407" cy="45720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3" name="フリーフォーム 12"/>
            <p:cNvSpPr/>
            <p:nvPr/>
          </p:nvSpPr>
          <p:spPr>
            <a:xfrm>
              <a:off x="1112838" y="2159577"/>
              <a:ext cx="690056" cy="695325"/>
            </a:xfrm>
            <a:custGeom>
              <a:avLst/>
              <a:gdLst>
                <a:gd name="connsiteX0" fmla="*/ 0 w 623887"/>
                <a:gd name="connsiteY0" fmla="*/ 628650 h 628650"/>
                <a:gd name="connsiteX1" fmla="*/ 623887 w 623887"/>
                <a:gd name="connsiteY1" fmla="*/ 628650 h 628650"/>
                <a:gd name="connsiteX2" fmla="*/ 623887 w 623887"/>
                <a:gd name="connsiteY2" fmla="*/ 0 h 628650"/>
                <a:gd name="connsiteX3" fmla="*/ 0 w 623887"/>
                <a:gd name="connsiteY3" fmla="*/ 0 h 628650"/>
                <a:gd name="connsiteX4" fmla="*/ 0 w 623887"/>
                <a:gd name="connsiteY4" fmla="*/ 62865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87" h="628650">
                  <a:moveTo>
                    <a:pt x="0" y="628650"/>
                  </a:moveTo>
                  <a:lnTo>
                    <a:pt x="623887" y="628650"/>
                  </a:lnTo>
                  <a:lnTo>
                    <a:pt x="623887" y="0"/>
                  </a:lnTo>
                  <a:lnTo>
                    <a:pt x="0" y="0"/>
                  </a:lnTo>
                  <a:lnTo>
                    <a:pt x="0" y="628650"/>
                  </a:lnTo>
                  <a:close/>
                </a:path>
              </a:pathLst>
            </a:cu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4" name="円/楕円 13"/>
            <p:cNvSpPr/>
            <p:nvPr/>
          </p:nvSpPr>
          <p:spPr>
            <a:xfrm>
              <a:off x="1410961" y="2477761"/>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5" name="正方形/長方形 14"/>
            <p:cNvSpPr/>
            <p:nvPr/>
          </p:nvSpPr>
          <p:spPr>
            <a:xfrm>
              <a:off x="1347392" y="2418671"/>
              <a:ext cx="245537" cy="329141"/>
            </a:xfrm>
            <a:prstGeom prst="rect">
              <a:avLst/>
            </a:prstGeom>
          </p:spPr>
          <p:txBody>
            <a:bodyPr wrap="none">
              <a:spAutoFit/>
            </a:bodyPr>
            <a:lstStyle/>
            <a:p>
              <a:r>
                <a:rPr lang="en-US" altLang="ja-JP" sz="2000" b="1" dirty="0">
                  <a:latin typeface="Times New Roman" panose="02020603050405020304" pitchFamily="18" charset="0"/>
                  <a:cs typeface="Times New Roman" panose="02020603050405020304" pitchFamily="18" charset="0"/>
                </a:rPr>
                <a:t>c</a:t>
              </a:r>
              <a:endParaRPr lang="ja-JP" altLang="en-US" sz="2000" dirty="0"/>
            </a:p>
          </p:txBody>
        </p:sp>
        <p:cxnSp>
          <p:nvCxnSpPr>
            <p:cNvPr id="16" name="直線矢印コネクタ 15"/>
            <p:cNvCxnSpPr/>
            <p:nvPr/>
          </p:nvCxnSpPr>
          <p:spPr>
            <a:xfrm flipV="1">
              <a:off x="1472194" y="2267004"/>
              <a:ext cx="235956" cy="214534"/>
            </a:xfrm>
            <a:prstGeom prst="straightConnector1">
              <a:avLst/>
            </a:prstGeom>
            <a:ln w="2857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377134" y="2053709"/>
              <a:ext cx="257404" cy="329141"/>
            </a:xfrm>
            <a:prstGeom prst="rect">
              <a:avLst/>
            </a:prstGeom>
          </p:spPr>
          <p:txBody>
            <a:bodyPr wrap="none">
              <a:spAutoFit/>
            </a:bodyPr>
            <a:lstStyle/>
            <a:p>
              <a:r>
                <a:rPr lang="en-US" altLang="ja-JP" sz="2000" b="1" dirty="0">
                  <a:latin typeface="Times New Roman" panose="02020603050405020304" pitchFamily="18" charset="0"/>
                  <a:cs typeface="Times New Roman" panose="02020603050405020304" pitchFamily="18" charset="0"/>
                </a:rPr>
                <a:t>a</a:t>
              </a:r>
              <a:endParaRPr lang="ja-JP" altLang="en-US" sz="2000" dirty="0"/>
            </a:p>
          </p:txBody>
        </p:sp>
        <p:sp>
          <p:nvSpPr>
            <p:cNvPr id="18" name="フリーフォーム 17"/>
            <p:cNvSpPr/>
            <p:nvPr/>
          </p:nvSpPr>
          <p:spPr>
            <a:xfrm rot="18971496">
              <a:off x="595747" y="4578698"/>
              <a:ext cx="1711036" cy="962891"/>
            </a:xfrm>
            <a:custGeom>
              <a:avLst/>
              <a:gdLst>
                <a:gd name="connsiteX0" fmla="*/ 0 w 1711036"/>
                <a:gd name="connsiteY0" fmla="*/ 484909 h 962891"/>
                <a:gd name="connsiteX1" fmla="*/ 858982 w 1711036"/>
                <a:gd name="connsiteY1" fmla="*/ 0 h 962891"/>
                <a:gd name="connsiteX2" fmla="*/ 1711036 w 1711036"/>
                <a:gd name="connsiteY2" fmla="*/ 484909 h 962891"/>
                <a:gd name="connsiteX3" fmla="*/ 852055 w 1711036"/>
                <a:gd name="connsiteY3" fmla="*/ 962891 h 962891"/>
                <a:gd name="connsiteX4" fmla="*/ 0 w 1711036"/>
                <a:gd name="connsiteY4" fmla="*/ 484909 h 96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036" h="962891">
                  <a:moveTo>
                    <a:pt x="0" y="484909"/>
                  </a:moveTo>
                  <a:lnTo>
                    <a:pt x="858982" y="0"/>
                  </a:lnTo>
                  <a:lnTo>
                    <a:pt x="1711036" y="484909"/>
                  </a:lnTo>
                  <a:lnTo>
                    <a:pt x="852055" y="962891"/>
                  </a:lnTo>
                  <a:lnTo>
                    <a:pt x="0" y="484909"/>
                  </a:lnTo>
                  <a:close/>
                </a:path>
              </a:pathLst>
            </a:custGeom>
            <a:solidFill>
              <a:schemeClr val="accent1">
                <a:alpha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9" name="円/楕円 18"/>
            <p:cNvSpPr/>
            <p:nvPr/>
          </p:nvSpPr>
          <p:spPr>
            <a:xfrm>
              <a:off x="1404034" y="5033693"/>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mc:AlternateContent xmlns:mc="http://schemas.openxmlformats.org/markup-compatibility/2006" xmlns:a14="http://schemas.microsoft.com/office/drawing/2010/main">
        <mc:Choice Requires="a14">
          <p:sp>
            <p:nvSpPr>
              <p:cNvPr id="21" name="タイトル 1"/>
              <p:cNvSpPr txBox="1">
                <a:spLocks/>
              </p:cNvSpPr>
              <p:nvPr/>
            </p:nvSpPr>
            <p:spPr>
              <a:xfrm>
                <a:off x="3721544" y="1107734"/>
                <a:ext cx="7279609"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400" kern="1200">
                    <a:solidFill>
                      <a:schemeClr val="tx1"/>
                    </a:solidFill>
                    <a:latin typeface="+mj-ea"/>
                    <a:ea typeface="+mj-ea"/>
                    <a:cs typeface="+mj-cs"/>
                  </a:defRPr>
                </a:lvl1p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重心</a:t>
                </a:r>
                <a14:m>
                  <m:oMath xmlns:m="http://schemas.openxmlformats.org/officeDocument/2006/math">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a:rPr>
                              <m:t>𝑐</m:t>
                            </m:r>
                          </m:e>
                          <m:sub>
                            <m:r>
                              <a:rPr lang="en-US" altLang="ja-JP" sz="2400" i="1">
                                <a:latin typeface="Cambria Math" panose="02040503050406030204" pitchFamily="18" charset="0"/>
                              </a:rPr>
                              <m:t>𝑥</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a:rPr>
                              <m:t>𝑐</m:t>
                            </m:r>
                          </m:e>
                          <m:sub>
                            <m:r>
                              <a:rPr lang="en-US" altLang="ja-JP" sz="2400" i="1">
                                <a:latin typeface="Cambria Math" panose="02040503050406030204" pitchFamily="18" charset="0"/>
                              </a:rPr>
                              <m:t>𝑦</m:t>
                            </m:r>
                          </m:sub>
                        </m:sSub>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を固定して軸</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方向に </a:t>
                </a: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s</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倍</a:t>
                </a:r>
              </a:p>
            </p:txBody>
          </p:sp>
        </mc:Choice>
        <mc:Fallback xmlns="">
          <p:sp>
            <p:nvSpPr>
              <p:cNvPr id="21" name="タイトル 1"/>
              <p:cNvSpPr txBox="1">
                <a:spLocks noRot="1" noChangeAspect="1" noMove="1" noResize="1" noEditPoints="1" noAdjustHandles="1" noChangeArrowheads="1" noChangeShapeType="1" noTextEdit="1"/>
              </p:cNvSpPr>
              <p:nvPr/>
            </p:nvSpPr>
            <p:spPr>
              <a:xfrm>
                <a:off x="3721544" y="1107734"/>
                <a:ext cx="7279609" cy="634082"/>
              </a:xfrm>
              <a:prstGeom prst="rect">
                <a:avLst/>
              </a:prstGeom>
              <a:blipFill rotWithShape="0">
                <a:blip r:embed="rId2"/>
                <a:stretch>
                  <a:fillRect l="-1255" b="-134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p:cNvSpPr/>
              <p:nvPr/>
            </p:nvSpPr>
            <p:spPr>
              <a:xfrm>
                <a:off x="3811028" y="2167958"/>
                <a:ext cx="7201638" cy="714683"/>
              </a:xfrm>
              <a:prstGeom prst="rect">
                <a:avLst/>
              </a:prstGeom>
              <a:solidFill>
                <a:schemeClr val="accent6">
                  <a:lumMod val="20000"/>
                  <a:lumOff val="80000"/>
                </a:schemeClr>
              </a:solidFill>
            </p:spPr>
            <p:txBody>
              <a:bodyPr wrap="square">
                <a:spAutoFit/>
              </a:bodyPr>
              <a:lstStyle/>
              <a:p>
                <a14:m>
                  <m:oMath xmlns:m="http://schemas.openxmlformats.org/officeDocument/2006/math">
                    <m:sSup>
                      <m:sSupPr>
                        <m:ctrlPr>
                          <a:rPr lang="en-US" altLang="ja-JP" b="1" i="1" smtClean="0">
                            <a:solidFill>
                              <a:schemeClr val="tx1"/>
                            </a:solidFill>
                            <a:latin typeface="Cambria Math" panose="02040503050406030204" pitchFamily="18" charset="0"/>
                          </a:rPr>
                        </m:ctrlPr>
                      </m:sSupPr>
                      <m:e>
                        <m:r>
                          <a:rPr lang="en-US" altLang="ja-JP" b="1" smtClean="0">
                            <a:solidFill>
                              <a:schemeClr val="tx1"/>
                            </a:solidFill>
                            <a:latin typeface="Cambria Math"/>
                          </a:rPr>
                          <m:t>𝐯</m:t>
                        </m:r>
                      </m:e>
                      <m:sup>
                        <m:r>
                          <a:rPr lang="en-US" altLang="ja-JP" b="1" i="1" smtClean="0">
                            <a:solidFill>
                              <a:schemeClr val="tx1"/>
                            </a:solidFill>
                            <a:latin typeface="Cambria Math"/>
                          </a:rPr>
                          <m:t>′</m:t>
                        </m:r>
                      </m:sup>
                    </m:sSup>
                    <m:r>
                      <a:rPr lang="en-US" altLang="ja-JP" b="1" smtClean="0">
                        <a:solidFill>
                          <a:schemeClr val="tx1"/>
                        </a:solidFill>
                        <a:latin typeface="Cambria Math"/>
                      </a:rPr>
                      <m:t>=</m:t>
                    </m:r>
                    <m:d>
                      <m:dPr>
                        <m:ctrlPr>
                          <a:rPr lang="en-US" altLang="ja-JP" b="1" i="1" smtClean="0">
                            <a:solidFill>
                              <a:schemeClr val="tx1"/>
                            </a:solidFill>
                            <a:latin typeface="Cambria Math" panose="02040503050406030204" pitchFamily="18" charset="0"/>
                          </a:rPr>
                        </m:ctrlPr>
                      </m:dPr>
                      <m:e>
                        <m:m>
                          <m:mPr>
                            <m:mcs>
                              <m:mc>
                                <m:mcPr>
                                  <m:count m:val="2"/>
                                  <m:mcJc m:val="center"/>
                                </m:mcPr>
                              </m:mc>
                            </m:mcs>
                            <m:ctrlPr>
                              <a:rPr lang="en-US" altLang="ja-JP" b="1" i="1">
                                <a:solidFill>
                                  <a:schemeClr val="tx1"/>
                                </a:solidFill>
                                <a:latin typeface="Cambria Math" panose="02040503050406030204" pitchFamily="18" charset="0"/>
                              </a:rPr>
                            </m:ctrlPr>
                          </m:mPr>
                          <m:mr>
                            <m:e>
                              <m:func>
                                <m:funcPr>
                                  <m:ctrlPr>
                                    <a:rPr lang="en-US" altLang="ja-JP" i="1">
                                      <a:solidFill>
                                        <a:schemeClr val="tx1"/>
                                      </a:solidFill>
                                      <a:latin typeface="Cambria Math" panose="02040503050406030204" pitchFamily="18" charset="0"/>
                                    </a:rPr>
                                  </m:ctrlPr>
                                </m:funcPr>
                                <m:fName>
                                  <m:r>
                                    <m:rPr>
                                      <m:sty m:val="p"/>
                                      <m:brk m:alnAt="7"/>
                                    </m:rPr>
                                    <a:rPr lang="en-US" altLang="ja-JP">
                                      <a:solidFill>
                                        <a:schemeClr val="tx1"/>
                                      </a:solidFill>
                                      <a:latin typeface="Cambria Math"/>
                                    </a:rPr>
                                    <m:t>c</m:t>
                                  </m:r>
                                  <m:r>
                                    <m:rPr>
                                      <m:sty m:val="p"/>
                                    </m:rPr>
                                    <a:rPr lang="en-US" altLang="ja-JP">
                                      <a:solidFill>
                                        <a:schemeClr val="tx1"/>
                                      </a:solidFill>
                                      <a:latin typeface="Cambria Math"/>
                                    </a:rPr>
                                    <m:t>os</m:t>
                                  </m:r>
                                </m:fName>
                                <m:e>
                                  <m:r>
                                    <m:rPr>
                                      <m:brk m:alnAt="7"/>
                                    </m:rPr>
                                    <a:rPr lang="en-US" altLang="ja-JP" i="1">
                                      <a:solidFill>
                                        <a:schemeClr val="tx1"/>
                                      </a:solidFill>
                                      <a:latin typeface="Cambria Math"/>
                                    </a:rPr>
                                    <m:t>𝜃</m:t>
                                  </m:r>
                                </m:e>
                              </m:func>
                            </m:e>
                            <m:e>
                              <m:r>
                                <a:rPr lang="en-US" altLang="ja-JP">
                                  <a:solidFill>
                                    <a:schemeClr val="tx1"/>
                                  </a:solidFill>
                                  <a:latin typeface="Cambria Math"/>
                                </a:rPr>
                                <m:t>−</m:t>
                              </m:r>
                              <m:func>
                                <m:funcPr>
                                  <m:ctrlPr>
                                    <a:rPr lang="en-US" altLang="ja-JP" i="1">
                                      <a:solidFill>
                                        <a:schemeClr val="tx1"/>
                                      </a:solidFill>
                                      <a:latin typeface="Cambria Math" panose="02040503050406030204" pitchFamily="18" charset="0"/>
                                    </a:rPr>
                                  </m:ctrlPr>
                                </m:funcPr>
                                <m:fName>
                                  <m:r>
                                    <m:rPr>
                                      <m:sty m:val="p"/>
                                    </m:rPr>
                                    <a:rPr lang="en-US" altLang="ja-JP">
                                      <a:solidFill>
                                        <a:schemeClr val="tx1"/>
                                      </a:solidFill>
                                      <a:latin typeface="Cambria Math"/>
                                    </a:rPr>
                                    <m:t>sin</m:t>
                                  </m:r>
                                </m:fName>
                                <m:e>
                                  <m:r>
                                    <m:rPr>
                                      <m:brk m:alnAt="7"/>
                                    </m:rPr>
                                    <a:rPr lang="en-US" altLang="ja-JP" i="1">
                                      <a:latin typeface="Cambria Math"/>
                                    </a:rPr>
                                    <m:t>𝜃</m:t>
                                  </m:r>
                                </m:e>
                              </m:func>
                            </m:e>
                          </m:mr>
                          <m:mr>
                            <m:e>
                              <m:func>
                                <m:funcPr>
                                  <m:ctrlPr>
                                    <a:rPr lang="en-US" altLang="ja-JP" i="1">
                                      <a:solidFill>
                                        <a:schemeClr val="tx1"/>
                                      </a:solidFill>
                                      <a:latin typeface="Cambria Math" panose="02040503050406030204" pitchFamily="18" charset="0"/>
                                    </a:rPr>
                                  </m:ctrlPr>
                                </m:funcPr>
                                <m:fName>
                                  <m:r>
                                    <m:rPr>
                                      <m:sty m:val="p"/>
                                    </m:rPr>
                                    <a:rPr lang="en-US" altLang="ja-JP">
                                      <a:solidFill>
                                        <a:schemeClr val="tx1"/>
                                      </a:solidFill>
                                      <a:latin typeface="Cambria Math"/>
                                    </a:rPr>
                                    <m:t>sin</m:t>
                                  </m:r>
                                </m:fName>
                                <m:e>
                                  <m:r>
                                    <m:rPr>
                                      <m:brk m:alnAt="7"/>
                                    </m:rPr>
                                    <a:rPr lang="en-US" altLang="ja-JP" i="1">
                                      <a:latin typeface="Cambria Math"/>
                                    </a:rPr>
                                    <m:t>𝜃</m:t>
                                  </m:r>
                                </m:e>
                              </m:func>
                            </m:e>
                            <m:e>
                              <m:func>
                                <m:funcPr>
                                  <m:ctrlPr>
                                    <a:rPr lang="en-US" altLang="ja-JP" i="1">
                                      <a:solidFill>
                                        <a:schemeClr val="tx1"/>
                                      </a:solidFill>
                                      <a:latin typeface="Cambria Math" panose="02040503050406030204" pitchFamily="18" charset="0"/>
                                    </a:rPr>
                                  </m:ctrlPr>
                                </m:funcPr>
                                <m:fName>
                                  <m:r>
                                    <m:rPr>
                                      <m:sty m:val="p"/>
                                      <m:brk m:alnAt="7"/>
                                    </m:rPr>
                                    <a:rPr lang="en-US" altLang="ja-JP">
                                      <a:solidFill>
                                        <a:schemeClr val="tx1"/>
                                      </a:solidFill>
                                      <a:latin typeface="Cambria Math"/>
                                    </a:rPr>
                                    <m:t>c</m:t>
                                  </m:r>
                                  <m:r>
                                    <m:rPr>
                                      <m:sty m:val="p"/>
                                    </m:rPr>
                                    <a:rPr lang="en-US" altLang="ja-JP">
                                      <a:solidFill>
                                        <a:schemeClr val="tx1"/>
                                      </a:solidFill>
                                      <a:latin typeface="Cambria Math"/>
                                    </a:rPr>
                                    <m:t>os</m:t>
                                  </m:r>
                                </m:fName>
                                <m:e>
                                  <m:r>
                                    <m:rPr>
                                      <m:brk m:alnAt="7"/>
                                    </m:rPr>
                                    <a:rPr lang="en-US" altLang="ja-JP" i="1">
                                      <a:solidFill>
                                        <a:schemeClr val="tx1"/>
                                      </a:solidFill>
                                      <a:latin typeface="Cambria Math"/>
                                    </a:rPr>
                                    <m:t>𝜃</m:t>
                                  </m:r>
                                </m:e>
                              </m:func>
                            </m:e>
                          </m:mr>
                        </m:m>
                      </m:e>
                    </m:d>
                    <m:d>
                      <m:dPr>
                        <m:ctrlPr>
                          <a:rPr lang="en-US" altLang="ja-JP" b="1" i="1">
                            <a:solidFill>
                              <a:schemeClr val="tx1"/>
                            </a:solidFill>
                            <a:latin typeface="Cambria Math" panose="02040503050406030204" pitchFamily="18" charset="0"/>
                          </a:rPr>
                        </m:ctrlPr>
                      </m:dPr>
                      <m:e>
                        <m:m>
                          <m:mPr>
                            <m:mcs>
                              <m:mc>
                                <m:mcPr>
                                  <m:count m:val="2"/>
                                  <m:mcJc m:val="center"/>
                                </m:mcPr>
                              </m:mc>
                            </m:mcs>
                            <m:ctrlPr>
                              <a:rPr lang="en-US" altLang="ja-JP" b="1" i="1">
                                <a:solidFill>
                                  <a:schemeClr val="tx1"/>
                                </a:solidFill>
                                <a:latin typeface="Cambria Math" panose="02040503050406030204" pitchFamily="18" charset="0"/>
                              </a:rPr>
                            </m:ctrlPr>
                          </m:mPr>
                          <m:mr>
                            <m:e>
                              <m:r>
                                <a:rPr lang="en-US" altLang="ja-JP" i="1">
                                  <a:solidFill>
                                    <a:schemeClr val="tx1"/>
                                  </a:solidFill>
                                  <a:latin typeface="Cambria Math"/>
                                </a:rPr>
                                <m:t>𝑠</m:t>
                              </m:r>
                            </m:e>
                            <m:e>
                              <m:r>
                                <a:rPr lang="en-US" altLang="ja-JP" i="1">
                                  <a:solidFill>
                                    <a:schemeClr val="tx1"/>
                                  </a:solidFill>
                                  <a:latin typeface="Cambria Math"/>
                                </a:rPr>
                                <m:t>0</m:t>
                              </m:r>
                            </m:e>
                          </m:mr>
                          <m:mr>
                            <m:e>
                              <m:r>
                                <a:rPr lang="en-US" altLang="ja-JP" i="1">
                                  <a:solidFill>
                                    <a:schemeClr val="tx1"/>
                                  </a:solidFill>
                                  <a:latin typeface="Cambria Math"/>
                                </a:rPr>
                                <m:t>0</m:t>
                              </m:r>
                            </m:e>
                            <m:e>
                              <m:r>
                                <a:rPr lang="en-US" altLang="ja-JP" i="1">
                                  <a:solidFill>
                                    <a:schemeClr val="tx1"/>
                                  </a:solidFill>
                                  <a:latin typeface="Cambria Math"/>
                                </a:rPr>
                                <m:t>1</m:t>
                              </m:r>
                            </m:e>
                          </m:mr>
                        </m:m>
                      </m:e>
                    </m:d>
                    <m:d>
                      <m:dPr>
                        <m:ctrlPr>
                          <a:rPr lang="en-US" altLang="ja-JP" b="1" i="1">
                            <a:solidFill>
                              <a:schemeClr val="tx1"/>
                            </a:solidFill>
                            <a:latin typeface="Cambria Math" panose="02040503050406030204" pitchFamily="18" charset="0"/>
                          </a:rPr>
                        </m:ctrlPr>
                      </m:dPr>
                      <m:e>
                        <m:m>
                          <m:mPr>
                            <m:mcs>
                              <m:mc>
                                <m:mcPr>
                                  <m:count m:val="2"/>
                                  <m:mcJc m:val="center"/>
                                </m:mcPr>
                              </m:mc>
                            </m:mcs>
                            <m:ctrlPr>
                              <a:rPr lang="en-US" altLang="ja-JP" b="1" i="1">
                                <a:solidFill>
                                  <a:schemeClr val="tx1"/>
                                </a:solidFill>
                                <a:latin typeface="Cambria Math" panose="02040503050406030204" pitchFamily="18" charset="0"/>
                              </a:rPr>
                            </m:ctrlPr>
                          </m:mPr>
                          <m:mr>
                            <m:e>
                              <m:func>
                                <m:funcPr>
                                  <m:ctrlPr>
                                    <a:rPr lang="en-US" altLang="ja-JP" i="1">
                                      <a:solidFill>
                                        <a:schemeClr val="tx1"/>
                                      </a:solidFill>
                                      <a:latin typeface="Cambria Math" panose="02040503050406030204" pitchFamily="18" charset="0"/>
                                    </a:rPr>
                                  </m:ctrlPr>
                                </m:funcPr>
                                <m:fName>
                                  <m:r>
                                    <m:rPr>
                                      <m:sty m:val="p"/>
                                      <m:brk m:alnAt="7"/>
                                    </m:rPr>
                                    <a:rPr lang="en-US" altLang="ja-JP">
                                      <a:solidFill>
                                        <a:schemeClr val="tx1"/>
                                      </a:solidFill>
                                      <a:latin typeface="Cambria Math"/>
                                    </a:rPr>
                                    <m:t>c</m:t>
                                  </m:r>
                                  <m:r>
                                    <m:rPr>
                                      <m:sty m:val="p"/>
                                    </m:rPr>
                                    <a:rPr lang="en-US" altLang="ja-JP">
                                      <a:solidFill>
                                        <a:schemeClr val="tx1"/>
                                      </a:solidFill>
                                      <a:latin typeface="Cambria Math"/>
                                    </a:rPr>
                                    <m:t>os</m:t>
                                  </m:r>
                                </m:fName>
                                <m:e>
                                  <m:r>
                                    <a:rPr lang="en-US" altLang="ja-JP" b="0" i="1" smtClean="0">
                                      <a:solidFill>
                                        <a:schemeClr val="tx1"/>
                                      </a:solidFill>
                                      <a:latin typeface="Cambria Math" panose="02040503050406030204" pitchFamily="18" charset="0"/>
                                    </a:rPr>
                                    <m:t>−</m:t>
                                  </m:r>
                                  <m:r>
                                    <m:rPr>
                                      <m:brk m:alnAt="7"/>
                                    </m:rPr>
                                    <a:rPr lang="en-US" altLang="ja-JP" i="1">
                                      <a:solidFill>
                                        <a:schemeClr val="tx1"/>
                                      </a:solidFill>
                                      <a:latin typeface="Cambria Math"/>
                                    </a:rPr>
                                    <m:t>𝜃</m:t>
                                  </m:r>
                                </m:e>
                              </m:func>
                            </m:e>
                            <m:e>
                              <m:r>
                                <a:rPr lang="en-US" altLang="ja-JP">
                                  <a:solidFill>
                                    <a:schemeClr val="tx1"/>
                                  </a:solidFill>
                                  <a:latin typeface="Cambria Math"/>
                                </a:rPr>
                                <m:t>−</m:t>
                              </m:r>
                              <m:func>
                                <m:funcPr>
                                  <m:ctrlPr>
                                    <a:rPr lang="en-US" altLang="ja-JP" i="1">
                                      <a:solidFill>
                                        <a:schemeClr val="tx1"/>
                                      </a:solidFill>
                                      <a:latin typeface="Cambria Math" panose="02040503050406030204" pitchFamily="18" charset="0"/>
                                    </a:rPr>
                                  </m:ctrlPr>
                                </m:funcPr>
                                <m:fName>
                                  <m:r>
                                    <m:rPr>
                                      <m:sty m:val="p"/>
                                    </m:rPr>
                                    <a:rPr lang="en-US" altLang="ja-JP">
                                      <a:solidFill>
                                        <a:schemeClr val="tx1"/>
                                      </a:solidFill>
                                      <a:latin typeface="Cambria Math"/>
                                    </a:rPr>
                                    <m:t>sin</m:t>
                                  </m:r>
                                </m:fName>
                                <m:e>
                                  <m:r>
                                    <a:rPr lang="en-US" altLang="ja-JP" i="1">
                                      <a:latin typeface="Cambria Math" panose="02040503050406030204" pitchFamily="18" charset="0"/>
                                    </a:rPr>
                                    <m:t>−</m:t>
                                  </m:r>
                                  <m:r>
                                    <m:rPr>
                                      <m:brk m:alnAt="7"/>
                                    </m:rPr>
                                    <a:rPr lang="en-US" altLang="ja-JP" i="1">
                                      <a:solidFill>
                                        <a:schemeClr val="tx1"/>
                                      </a:solidFill>
                                      <a:latin typeface="Cambria Math"/>
                                    </a:rPr>
                                    <m:t>𝜃</m:t>
                                  </m:r>
                                </m:e>
                              </m:func>
                            </m:e>
                          </m:mr>
                          <m:mr>
                            <m:e>
                              <m:func>
                                <m:funcPr>
                                  <m:ctrlPr>
                                    <a:rPr lang="en-US" altLang="ja-JP" i="1">
                                      <a:solidFill>
                                        <a:schemeClr val="tx1"/>
                                      </a:solidFill>
                                      <a:latin typeface="Cambria Math" panose="02040503050406030204" pitchFamily="18" charset="0"/>
                                    </a:rPr>
                                  </m:ctrlPr>
                                </m:funcPr>
                                <m:fName>
                                  <m:r>
                                    <m:rPr>
                                      <m:sty m:val="p"/>
                                    </m:rPr>
                                    <a:rPr lang="en-US" altLang="ja-JP">
                                      <a:solidFill>
                                        <a:schemeClr val="tx1"/>
                                      </a:solidFill>
                                      <a:latin typeface="Cambria Math"/>
                                    </a:rPr>
                                    <m:t>sin</m:t>
                                  </m:r>
                                </m:fName>
                                <m:e>
                                  <m:r>
                                    <a:rPr lang="en-US" altLang="ja-JP" i="1">
                                      <a:latin typeface="Cambria Math" panose="02040503050406030204" pitchFamily="18" charset="0"/>
                                    </a:rPr>
                                    <m:t>−</m:t>
                                  </m:r>
                                  <m:r>
                                    <m:rPr>
                                      <m:brk m:alnAt="7"/>
                                    </m:rPr>
                                    <a:rPr lang="en-US" altLang="ja-JP" i="1">
                                      <a:solidFill>
                                        <a:schemeClr val="tx1"/>
                                      </a:solidFill>
                                      <a:latin typeface="Cambria Math"/>
                                    </a:rPr>
                                    <m:t>𝜃</m:t>
                                  </m:r>
                                </m:e>
                              </m:func>
                            </m:e>
                            <m:e>
                              <m:func>
                                <m:funcPr>
                                  <m:ctrlPr>
                                    <a:rPr lang="en-US" altLang="ja-JP" i="1">
                                      <a:solidFill>
                                        <a:schemeClr val="tx1"/>
                                      </a:solidFill>
                                      <a:latin typeface="Cambria Math" panose="02040503050406030204" pitchFamily="18" charset="0"/>
                                    </a:rPr>
                                  </m:ctrlPr>
                                </m:funcPr>
                                <m:fName>
                                  <m:r>
                                    <m:rPr>
                                      <m:sty m:val="p"/>
                                      <m:brk m:alnAt="7"/>
                                    </m:rPr>
                                    <a:rPr lang="en-US" altLang="ja-JP">
                                      <a:solidFill>
                                        <a:schemeClr val="tx1"/>
                                      </a:solidFill>
                                      <a:latin typeface="Cambria Math"/>
                                    </a:rPr>
                                    <m:t>c</m:t>
                                  </m:r>
                                  <m:r>
                                    <m:rPr>
                                      <m:sty m:val="p"/>
                                    </m:rPr>
                                    <a:rPr lang="en-US" altLang="ja-JP">
                                      <a:solidFill>
                                        <a:schemeClr val="tx1"/>
                                      </a:solidFill>
                                      <a:latin typeface="Cambria Math"/>
                                    </a:rPr>
                                    <m:t>os</m:t>
                                  </m:r>
                                </m:fName>
                                <m:e>
                                  <m:r>
                                    <a:rPr lang="en-US" altLang="ja-JP" i="1">
                                      <a:latin typeface="Cambria Math" panose="02040503050406030204" pitchFamily="18" charset="0"/>
                                    </a:rPr>
                                    <m:t>−</m:t>
                                  </m:r>
                                  <m:r>
                                    <m:rPr>
                                      <m:brk m:alnAt="7"/>
                                    </m:rPr>
                                    <a:rPr lang="en-US" altLang="ja-JP" i="1">
                                      <a:solidFill>
                                        <a:schemeClr val="tx1"/>
                                      </a:solidFill>
                                      <a:latin typeface="Cambria Math"/>
                                    </a:rPr>
                                    <m:t>𝜃</m:t>
                                  </m:r>
                                </m:e>
                              </m:func>
                            </m:e>
                          </m:mr>
                        </m:m>
                      </m:e>
                    </m:d>
                    <m:d>
                      <m:dPr>
                        <m:ctrlPr>
                          <a:rPr lang="en-US" altLang="ja-JP" b="1" i="1">
                            <a:latin typeface="Cambria Math" panose="02040503050406030204" pitchFamily="18" charset="0"/>
                          </a:rPr>
                        </m:ctrlPr>
                      </m:dPr>
                      <m:e>
                        <m:d>
                          <m:dPr>
                            <m:ctrlPr>
                              <a:rPr lang="en-US" altLang="ja-JP" b="1"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r>
                                    <m:rPr>
                                      <m:brk m:alnAt="7"/>
                                    </m:rPr>
                                    <a:rPr lang="en-US" altLang="ja-JP" i="1">
                                      <a:latin typeface="Cambria Math" panose="02040503050406030204" pitchFamily="18" charset="0"/>
                                    </a:rPr>
                                    <m:t>𝑥</m:t>
                                  </m:r>
                                </m:e>
                              </m:mr>
                              <m:mr>
                                <m:e>
                                  <m:r>
                                    <a:rPr lang="en-US" altLang="ja-JP" i="1">
                                      <a:latin typeface="Cambria Math" panose="02040503050406030204" pitchFamily="18" charset="0"/>
                                    </a:rPr>
                                    <m:t>𝑦</m:t>
                                  </m:r>
                                </m:e>
                              </m:mr>
                            </m:m>
                          </m:e>
                        </m:d>
                        <m:r>
                          <a:rPr lang="en-US" altLang="ja-JP" b="1">
                            <a:latin typeface="Cambria Math"/>
                          </a:rPr>
                          <m:t>−</m:t>
                        </m:r>
                        <m:d>
                          <m:dPr>
                            <m:ctrlPr>
                              <a:rPr lang="en-US" altLang="ja-JP" b="1"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𝑐</m:t>
                                      </m:r>
                                    </m:e>
                                    <m:sub>
                                      <m:r>
                                        <m:rPr>
                                          <m:brk m:alnAt="7"/>
                                        </m:rPr>
                                        <a:rPr lang="en-US" altLang="ja-JP" i="1">
                                          <a:latin typeface="Cambria Math" panose="02040503050406030204" pitchFamily="18" charset="0"/>
                                        </a:rPr>
                                        <m:t>𝑥</m:t>
                                      </m:r>
                                    </m:sub>
                                  </m:sSub>
                                </m:e>
                              </m:mr>
                              <m:mr>
                                <m:e>
                                  <m:sSub>
                                    <m:sSubPr>
                                      <m:ctrlPr>
                                        <a:rPr lang="en-US" altLang="ja-JP" i="1">
                                          <a:latin typeface="Cambria Math" panose="02040503050406030204" pitchFamily="18" charset="0"/>
                                        </a:rPr>
                                      </m:ctrlPr>
                                    </m:sSubPr>
                                    <m:e>
                                      <m:r>
                                        <a:rPr lang="en-US" altLang="ja-JP" i="1">
                                          <a:latin typeface="Cambria Math" panose="02040503050406030204" pitchFamily="18" charset="0"/>
                                        </a:rPr>
                                        <m:t>𝑐</m:t>
                                      </m:r>
                                    </m:e>
                                    <m:sub>
                                      <m:r>
                                        <a:rPr lang="en-US" altLang="ja-JP" i="1">
                                          <a:latin typeface="Cambria Math" panose="02040503050406030204" pitchFamily="18" charset="0"/>
                                        </a:rPr>
                                        <m:t>𝑦</m:t>
                                      </m:r>
                                    </m:sub>
                                  </m:sSub>
                                </m:e>
                              </m:mr>
                            </m:m>
                          </m:e>
                        </m:d>
                      </m:e>
                    </m:d>
                    <m:r>
                      <a:rPr lang="en-US" altLang="ja-JP" b="1" i="1">
                        <a:latin typeface="Cambria Math"/>
                      </a:rPr>
                      <m:t>+</m:t>
                    </m:r>
                    <m:d>
                      <m:dPr>
                        <m:ctrlPr>
                          <a:rPr lang="en-US" altLang="ja-JP" b="1"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sSub>
                                <m:sSubPr>
                                  <m:ctrlPr>
                                    <a:rPr lang="en-US" altLang="ja-JP" i="1">
                                      <a:latin typeface="Cambria Math" panose="02040503050406030204" pitchFamily="18" charset="0"/>
                                    </a:rPr>
                                  </m:ctrlPr>
                                </m:sSubPr>
                                <m:e>
                                  <m:r>
                                    <m:rPr>
                                      <m:brk m:alnAt="7"/>
                                    </m:rPr>
                                    <a:rPr lang="en-US" altLang="ja-JP" i="1">
                                      <a:latin typeface="Cambria Math" panose="02040503050406030204" pitchFamily="18" charset="0"/>
                                    </a:rPr>
                                    <m:t>𝑐</m:t>
                                  </m:r>
                                </m:e>
                                <m:sub>
                                  <m:r>
                                    <m:rPr>
                                      <m:brk m:alnAt="7"/>
                                    </m:rPr>
                                    <a:rPr lang="en-US" altLang="ja-JP" i="1">
                                      <a:latin typeface="Cambria Math" panose="02040503050406030204" pitchFamily="18" charset="0"/>
                                    </a:rPr>
                                    <m:t>𝑥</m:t>
                                  </m:r>
                                </m:sub>
                              </m:sSub>
                            </m:e>
                          </m:mr>
                          <m:mr>
                            <m:e>
                              <m:sSub>
                                <m:sSubPr>
                                  <m:ctrlPr>
                                    <a:rPr lang="en-US" altLang="ja-JP" i="1">
                                      <a:latin typeface="Cambria Math" panose="02040503050406030204" pitchFamily="18" charset="0"/>
                                    </a:rPr>
                                  </m:ctrlPr>
                                </m:sSubPr>
                                <m:e>
                                  <m:r>
                                    <a:rPr lang="en-US" altLang="ja-JP" i="1">
                                      <a:latin typeface="Cambria Math" panose="02040503050406030204" pitchFamily="18" charset="0"/>
                                    </a:rPr>
                                    <m:t>𝑐</m:t>
                                  </m:r>
                                </m:e>
                                <m:sub>
                                  <m:r>
                                    <a:rPr lang="en-US" altLang="ja-JP" i="1">
                                      <a:latin typeface="Cambria Math" panose="02040503050406030204" pitchFamily="18" charset="0"/>
                                    </a:rPr>
                                    <m:t>𝑦</m:t>
                                  </m:r>
                                </m:sub>
                              </m:sSub>
                            </m:e>
                          </m:mr>
                        </m:m>
                      </m:e>
                    </m:d>
                  </m:oMath>
                </a14:m>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mc:Choice>
        <mc:Fallback xmlns="">
          <p:sp>
            <p:nvSpPr>
              <p:cNvPr id="22" name="正方形/長方形 21"/>
              <p:cNvSpPr>
                <a:spLocks noRot="1" noChangeAspect="1" noMove="1" noResize="1" noEditPoints="1" noAdjustHandles="1" noChangeArrowheads="1" noChangeShapeType="1" noTextEdit="1"/>
              </p:cNvSpPr>
              <p:nvPr/>
            </p:nvSpPr>
            <p:spPr>
              <a:xfrm>
                <a:off x="3811028" y="2167958"/>
                <a:ext cx="7201638" cy="714683"/>
              </a:xfrm>
              <a:prstGeom prst="rect">
                <a:avLst/>
              </a:prstGeom>
              <a:blipFill rotWithShape="0">
                <a:blip r:embed="rId3"/>
                <a:stretch>
                  <a:fillRect/>
                </a:stretch>
              </a:blipFill>
            </p:spPr>
            <p:txBody>
              <a:bodyPr/>
              <a:lstStyle/>
              <a:p>
                <a:r>
                  <a:rPr lang="ja-JP" altLang="en-US">
                    <a:noFill/>
                  </a:rPr>
                  <a:t> </a:t>
                </a:r>
              </a:p>
            </p:txBody>
          </p:sp>
        </mc:Fallback>
      </mc:AlternateContent>
      <p:sp>
        <p:nvSpPr>
          <p:cNvPr id="23" name="正方形/長方形 22"/>
          <p:cNvSpPr/>
          <p:nvPr/>
        </p:nvSpPr>
        <p:spPr>
          <a:xfrm>
            <a:off x="3721544" y="1868923"/>
            <a:ext cx="2651688" cy="400110"/>
          </a:xfrm>
          <a:prstGeom prst="rect">
            <a:avLst/>
          </a:prstGeom>
        </p:spPr>
        <p:txBody>
          <a:bodyPr wrap="none">
            <a:spAutoFit/>
          </a:bodyPr>
          <a:lstStyle/>
          <a:p>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通常の</a:t>
            </a:r>
            <a:r>
              <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次元座標表現</a:t>
            </a:r>
          </a:p>
        </p:txBody>
      </p:sp>
      <mc:AlternateContent xmlns:mc="http://schemas.openxmlformats.org/markup-compatibility/2006" xmlns:a14="http://schemas.microsoft.com/office/drawing/2010/main">
        <mc:Choice Requires="a14">
          <p:sp>
            <p:nvSpPr>
              <p:cNvPr id="24" name="正方形/長方形 23"/>
              <p:cNvSpPr/>
              <p:nvPr/>
            </p:nvSpPr>
            <p:spPr>
              <a:xfrm>
                <a:off x="3811028" y="3421598"/>
                <a:ext cx="3357266" cy="338554"/>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1600" b="1" i="1" smtClean="0">
                              <a:solidFill>
                                <a:schemeClr val="tx1"/>
                              </a:solidFill>
                              <a:latin typeface="Cambria Math" panose="02040503050406030204" pitchFamily="18" charset="0"/>
                            </a:rPr>
                          </m:ctrlPr>
                        </m:sSupPr>
                        <m:e>
                          <m:r>
                            <a:rPr lang="en-US" altLang="ja-JP" sz="1600" b="1" smtClean="0">
                              <a:solidFill>
                                <a:schemeClr val="tx1"/>
                              </a:solidFill>
                              <a:latin typeface="Cambria Math"/>
                            </a:rPr>
                            <m:t>𝐯</m:t>
                          </m:r>
                        </m:e>
                        <m:sup>
                          <m:r>
                            <a:rPr lang="en-US" altLang="ja-JP" sz="1600" b="1" i="1" smtClean="0">
                              <a:solidFill>
                                <a:schemeClr val="tx1"/>
                              </a:solidFill>
                              <a:latin typeface="Cambria Math"/>
                            </a:rPr>
                            <m:t>′</m:t>
                          </m:r>
                        </m:sup>
                      </m:sSup>
                      <m:r>
                        <a:rPr lang="en-US" altLang="ja-JP" sz="1600" b="1" smtClean="0">
                          <a:solidFill>
                            <a:schemeClr val="tx1"/>
                          </a:solidFill>
                          <a:latin typeface="Cambria Math"/>
                        </a:rPr>
                        <m:t>=</m:t>
                      </m:r>
                      <m:r>
                        <a:rPr lang="en-US" altLang="ja-JP" sz="1600" b="1">
                          <a:latin typeface="Cambria Math"/>
                        </a:rPr>
                        <m:t>𝐓</m:t>
                      </m:r>
                      <m:r>
                        <a:rPr lang="en-US" altLang="ja-JP" sz="1600" b="1">
                          <a:latin typeface="Cambria Math"/>
                        </a:rPr>
                        <m:t>(</m:t>
                      </m:r>
                      <m:r>
                        <a:rPr lang="en-US" altLang="ja-JP" sz="1600" b="1">
                          <a:latin typeface="Cambria Math"/>
                        </a:rPr>
                        <m:t>𝐜</m:t>
                      </m:r>
                      <m:r>
                        <a:rPr lang="en-US" altLang="ja-JP" sz="1600" b="1">
                          <a:latin typeface="Cambria Math"/>
                        </a:rPr>
                        <m:t>)</m:t>
                      </m:r>
                      <m:r>
                        <a:rPr lang="en-US" altLang="ja-JP" sz="1600" b="1">
                          <a:latin typeface="Cambria Math"/>
                        </a:rPr>
                        <m:t>𝐑</m:t>
                      </m:r>
                      <m:d>
                        <m:dPr>
                          <m:ctrlPr>
                            <a:rPr lang="en-US" altLang="ja-JP" sz="1600" b="1" i="1">
                              <a:latin typeface="Cambria Math" panose="02040503050406030204" pitchFamily="18" charset="0"/>
                            </a:rPr>
                          </m:ctrlPr>
                        </m:dPr>
                        <m:e>
                          <m:r>
                            <a:rPr lang="en-US" altLang="ja-JP" sz="1600" b="0" i="1" smtClean="0">
                              <a:latin typeface="Cambria Math" panose="02040503050406030204" pitchFamily="18" charset="0"/>
                            </a:rPr>
                            <m:t>𝜃</m:t>
                          </m:r>
                        </m:e>
                      </m:d>
                      <m:r>
                        <a:rPr lang="en-US" altLang="ja-JP" sz="1600" b="1" i="0" smtClean="0">
                          <a:latin typeface="Cambria Math"/>
                        </a:rPr>
                        <m:t>𝐒</m:t>
                      </m:r>
                      <m:r>
                        <a:rPr lang="en-US" altLang="ja-JP" sz="1600" b="1">
                          <a:latin typeface="Cambria Math"/>
                        </a:rPr>
                        <m:t>(</m:t>
                      </m:r>
                      <m:r>
                        <a:rPr lang="en-US" altLang="ja-JP" sz="1600" b="0" i="1" smtClean="0">
                          <a:latin typeface="Cambria Math"/>
                        </a:rPr>
                        <m:t>𝑠</m:t>
                      </m:r>
                      <m:r>
                        <a:rPr lang="en-US" altLang="ja-JP" sz="1600" b="0" i="1" smtClean="0">
                          <a:latin typeface="Cambria Math"/>
                        </a:rPr>
                        <m:t>,1</m:t>
                      </m:r>
                      <m:r>
                        <a:rPr lang="en-US" altLang="ja-JP" sz="1600" b="1">
                          <a:latin typeface="Cambria Math"/>
                        </a:rPr>
                        <m:t>)</m:t>
                      </m:r>
                      <m:r>
                        <a:rPr lang="en-US" altLang="ja-JP" sz="1600" b="1" i="0" smtClean="0">
                          <a:latin typeface="Cambria Math"/>
                        </a:rPr>
                        <m:t>𝐑</m:t>
                      </m:r>
                      <m:r>
                        <a:rPr lang="en-US" altLang="ja-JP" sz="1600" b="1">
                          <a:latin typeface="Cambria Math"/>
                        </a:rPr>
                        <m:t>(</m:t>
                      </m:r>
                      <m:r>
                        <a:rPr lang="en-US" altLang="ja-JP" sz="1600" b="0" i="1" smtClean="0">
                          <a:latin typeface="Cambria Math" panose="02040503050406030204" pitchFamily="18" charset="0"/>
                        </a:rPr>
                        <m:t>−</m:t>
                      </m:r>
                      <m:r>
                        <a:rPr lang="en-US" altLang="ja-JP" sz="1600" b="0" i="1" smtClean="0">
                          <a:latin typeface="Cambria Math"/>
                        </a:rPr>
                        <m:t>𝜃</m:t>
                      </m:r>
                      <m:r>
                        <a:rPr lang="en-US" altLang="ja-JP" sz="1600" b="1">
                          <a:latin typeface="Cambria Math"/>
                        </a:rPr>
                        <m:t>)</m:t>
                      </m:r>
                      <m:r>
                        <a:rPr lang="en-US" altLang="ja-JP" sz="1600" b="1" i="0" smtClean="0">
                          <a:solidFill>
                            <a:schemeClr val="tx1"/>
                          </a:solidFill>
                          <a:latin typeface="Cambria Math"/>
                        </a:rPr>
                        <m:t>𝐓</m:t>
                      </m:r>
                      <m:r>
                        <a:rPr lang="en-US" altLang="ja-JP" sz="1600" b="1" i="0" smtClean="0">
                          <a:solidFill>
                            <a:schemeClr val="tx1"/>
                          </a:solidFill>
                          <a:latin typeface="Cambria Math"/>
                        </a:rPr>
                        <m:t>(−</m:t>
                      </m:r>
                      <m:r>
                        <a:rPr lang="en-US" altLang="ja-JP" sz="1600" b="1" i="0" smtClean="0">
                          <a:solidFill>
                            <a:schemeClr val="tx1"/>
                          </a:solidFill>
                          <a:latin typeface="Cambria Math"/>
                        </a:rPr>
                        <m:t>𝐜</m:t>
                      </m:r>
                      <m:r>
                        <a:rPr lang="en-US" altLang="ja-JP" sz="1600" b="1" i="0" smtClean="0">
                          <a:solidFill>
                            <a:schemeClr val="tx1"/>
                          </a:solidFill>
                          <a:latin typeface="Cambria Math"/>
                        </a:rPr>
                        <m:t>)</m:t>
                      </m:r>
                      <m:r>
                        <a:rPr lang="en-US" altLang="ja-JP" sz="1600" b="1">
                          <a:latin typeface="Cambria Math"/>
                        </a:rPr>
                        <m:t>𝐯</m:t>
                      </m:r>
                    </m:oMath>
                  </m:oMathPara>
                </a14:m>
                <a:endPar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24" name="正方形/長方形 23"/>
              <p:cNvSpPr>
                <a:spLocks noRot="1" noChangeAspect="1" noMove="1" noResize="1" noEditPoints="1" noAdjustHandles="1" noChangeArrowheads="1" noChangeShapeType="1" noTextEdit="1"/>
              </p:cNvSpPr>
              <p:nvPr/>
            </p:nvSpPr>
            <p:spPr>
              <a:xfrm>
                <a:off x="3811028" y="3421598"/>
                <a:ext cx="3357266" cy="338554"/>
              </a:xfrm>
              <a:prstGeom prst="rect">
                <a:avLst/>
              </a:prstGeom>
              <a:blipFill rotWithShape="0">
                <a:blip r:embed="rId4"/>
                <a:stretch>
                  <a:fillRect b="-5357"/>
                </a:stretch>
              </a:blipFill>
            </p:spPr>
            <p:txBody>
              <a:bodyPr/>
              <a:lstStyle/>
              <a:p>
                <a:r>
                  <a:rPr lang="ja-JP" altLang="en-US">
                    <a:noFill/>
                  </a:rPr>
                  <a:t> </a:t>
                </a:r>
              </a:p>
            </p:txBody>
          </p:sp>
        </mc:Fallback>
      </mc:AlternateContent>
      <p:sp>
        <p:nvSpPr>
          <p:cNvPr id="25" name="正方形/長方形 24"/>
          <p:cNvSpPr/>
          <p:nvPr/>
        </p:nvSpPr>
        <p:spPr>
          <a:xfrm>
            <a:off x="3721544" y="3116450"/>
            <a:ext cx="1980029" cy="400110"/>
          </a:xfrm>
          <a:prstGeom prst="rect">
            <a:avLst/>
          </a:prstGeom>
        </p:spPr>
        <p:txBody>
          <a:bodyPr wrap="none">
            <a:spAutoFit/>
          </a:bodyPr>
          <a:lstStyle/>
          <a:p>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同次座標系表現</a:t>
            </a:r>
          </a:p>
        </p:txBody>
      </p:sp>
      <mc:AlternateContent xmlns:mc="http://schemas.openxmlformats.org/markup-compatibility/2006" xmlns:a14="http://schemas.microsoft.com/office/drawing/2010/main">
        <mc:Choice Requires="a14">
          <p:sp>
            <p:nvSpPr>
              <p:cNvPr id="26" name="正方形/長方形 25"/>
              <p:cNvSpPr/>
              <p:nvPr/>
            </p:nvSpPr>
            <p:spPr>
              <a:xfrm>
                <a:off x="3789992" y="3751437"/>
                <a:ext cx="6865213" cy="1155253"/>
              </a:xfrm>
              <a:prstGeom prst="rect">
                <a:avLst/>
              </a:prstGeom>
              <a:noFill/>
            </p:spPr>
            <p:txBody>
              <a:bodyPr wrap="none">
                <a:spAutoFit/>
              </a:bodyPr>
              <a:lstStyle/>
              <a:p>
                <a:pPr>
                  <a:spcBef>
                    <a:spcPts val="600"/>
                  </a:spcBef>
                  <a:spcAft>
                    <a:spcPts val="600"/>
                  </a:spcAft>
                </a:pPr>
                <a14:m>
                  <m:oMath xmlns:m="http://schemas.openxmlformats.org/officeDocument/2006/math">
                    <m:r>
                      <a:rPr lang="en-US" altLang="ja-JP" sz="1400" b="1" i="0" smtClean="0">
                        <a:latin typeface="Cambria Math"/>
                      </a:rPr>
                      <m:t>𝐓</m:t>
                    </m:r>
                    <m:d>
                      <m:dPr>
                        <m:ctrlPr>
                          <a:rPr lang="en-US" altLang="ja-JP" sz="1400" b="1" i="1" smtClean="0">
                            <a:latin typeface="Cambria Math" panose="02040503050406030204" pitchFamily="18" charset="0"/>
                          </a:rPr>
                        </m:ctrlPr>
                      </m:dPr>
                      <m:e>
                        <m:r>
                          <a:rPr lang="en-US" altLang="ja-JP" sz="1400" b="1" i="0" smtClean="0">
                            <a:latin typeface="Cambria Math"/>
                          </a:rPr>
                          <m:t>𝐜</m:t>
                        </m:r>
                      </m:e>
                    </m:d>
                    <m:r>
                      <a:rPr lang="en-US" altLang="ja-JP" sz="1400" b="1" i="0" smtClean="0">
                        <a:latin typeface="Cambria Math"/>
                      </a:rPr>
                      <m:t>=</m:t>
                    </m:r>
                    <m:d>
                      <m:dPr>
                        <m:ctrlPr>
                          <a:rPr lang="en-US" altLang="ja-JP" sz="1400" b="1" i="1" smtClean="0">
                            <a:latin typeface="Cambria Math" panose="02040503050406030204" pitchFamily="18" charset="0"/>
                          </a:rPr>
                        </m:ctrlPr>
                      </m:dPr>
                      <m:e>
                        <m:m>
                          <m:mPr>
                            <m:mcs>
                              <m:mc>
                                <m:mcPr>
                                  <m:count m:val="3"/>
                                  <m:mcJc m:val="center"/>
                                </m:mcPr>
                              </m:mc>
                            </m:mcs>
                            <m:ctrlPr>
                              <a:rPr lang="en-US" altLang="ja-JP" sz="1400" i="1" smtClean="0">
                                <a:latin typeface="Cambria Math" panose="02040503050406030204" pitchFamily="18" charset="0"/>
                              </a:rPr>
                            </m:ctrlPr>
                          </m:mPr>
                          <m:mr>
                            <m:e>
                              <m:r>
                                <m:rPr>
                                  <m:brk m:alnAt="7"/>
                                </m:rPr>
                                <a:rPr lang="en-US" altLang="ja-JP" sz="1400" b="0" i="1" smtClean="0">
                                  <a:latin typeface="Cambria Math"/>
                                </a:rPr>
                                <m:t>1</m:t>
                              </m:r>
                            </m:e>
                            <m:e>
                              <m:r>
                                <a:rPr lang="en-US" altLang="ja-JP" sz="1400" b="0" i="1" smtClean="0">
                                  <a:latin typeface="Cambria Math"/>
                                </a:rPr>
                                <m:t>0</m:t>
                              </m:r>
                            </m:e>
                            <m:e>
                              <m:sSub>
                                <m:sSubPr>
                                  <m:ctrlPr>
                                    <a:rPr lang="en-US" altLang="ja-JP" sz="1400" i="1" smtClean="0">
                                      <a:latin typeface="Cambria Math" panose="02040503050406030204" pitchFamily="18" charset="0"/>
                                    </a:rPr>
                                  </m:ctrlPr>
                                </m:sSubPr>
                                <m:e>
                                  <m:r>
                                    <a:rPr lang="en-US" altLang="ja-JP" sz="1400" b="0" i="1" smtClean="0">
                                      <a:latin typeface="Cambria Math"/>
                                    </a:rPr>
                                    <m:t>𝑐</m:t>
                                  </m:r>
                                </m:e>
                                <m:sub>
                                  <m:r>
                                    <a:rPr lang="en-US" altLang="ja-JP" sz="1400" b="0" i="1" smtClean="0">
                                      <a:latin typeface="Cambria Math"/>
                                    </a:rPr>
                                    <m:t>𝑥</m:t>
                                  </m:r>
                                </m:sub>
                              </m:sSub>
                            </m:e>
                          </m:mr>
                          <m:mr>
                            <m:e>
                              <m:r>
                                <a:rPr lang="en-US" altLang="ja-JP" sz="1400" b="0" i="1" smtClean="0">
                                  <a:latin typeface="Cambria Math"/>
                                </a:rPr>
                                <m:t>0</m:t>
                              </m:r>
                            </m:e>
                            <m:e>
                              <m:r>
                                <a:rPr lang="en-US" altLang="ja-JP" sz="1400" b="0" i="1" smtClean="0">
                                  <a:latin typeface="Cambria Math"/>
                                </a:rPr>
                                <m:t>1</m:t>
                              </m:r>
                            </m:e>
                            <m:e>
                              <m:sSub>
                                <m:sSubPr>
                                  <m:ctrlPr>
                                    <a:rPr lang="en-US" altLang="ja-JP" sz="1400" i="1" smtClean="0">
                                      <a:latin typeface="Cambria Math" panose="02040503050406030204" pitchFamily="18" charset="0"/>
                                    </a:rPr>
                                  </m:ctrlPr>
                                </m:sSubPr>
                                <m:e>
                                  <m:r>
                                    <a:rPr lang="en-US" altLang="ja-JP" sz="1400" b="0" i="1" smtClean="0">
                                      <a:latin typeface="Cambria Math"/>
                                    </a:rPr>
                                    <m:t>𝑐</m:t>
                                  </m:r>
                                </m:e>
                                <m:sub>
                                  <m:r>
                                    <a:rPr lang="en-US" altLang="ja-JP" sz="1400" b="0" i="1" smtClean="0">
                                      <a:latin typeface="Cambria Math"/>
                                    </a:rPr>
                                    <m:t>𝑦</m:t>
                                  </m:r>
                                </m:sub>
                              </m:sSub>
                            </m:e>
                          </m:mr>
                          <m:mr>
                            <m:e>
                              <m:r>
                                <a:rPr lang="en-US" altLang="ja-JP" sz="1400" b="0" i="1" smtClean="0">
                                  <a:latin typeface="Cambria Math"/>
                                </a:rPr>
                                <m:t>0</m:t>
                              </m:r>
                            </m:e>
                            <m:e>
                              <m:r>
                                <a:rPr lang="en-US" altLang="ja-JP" sz="1400" b="0" i="1" smtClean="0">
                                  <a:latin typeface="Cambria Math"/>
                                </a:rPr>
                                <m:t>0</m:t>
                              </m:r>
                            </m:e>
                            <m:e>
                              <m:r>
                                <a:rPr lang="en-US" altLang="ja-JP" sz="1400" b="0" i="1" smtClean="0">
                                  <a:latin typeface="Cambria Math"/>
                                </a:rPr>
                                <m:t>1</m:t>
                              </m:r>
                            </m:e>
                          </m:mr>
                        </m:m>
                      </m:e>
                    </m:d>
                    <m:r>
                      <a:rPr lang="en-US" altLang="ja-JP" sz="1400" b="1" i="1" smtClean="0">
                        <a:latin typeface="Cambria Math"/>
                      </a:rPr>
                      <m:t>,</m:t>
                    </m:r>
                    <m:r>
                      <a:rPr lang="en-US" altLang="ja-JP" sz="1400" b="1" i="0" smtClean="0">
                        <a:latin typeface="Cambria Math"/>
                      </a:rPr>
                      <m:t>  </m:t>
                    </m:r>
                    <m:r>
                      <a:rPr lang="en-US" altLang="ja-JP" sz="1400" b="1" i="0" smtClean="0">
                        <a:latin typeface="Cambria Math"/>
                      </a:rPr>
                      <m:t>𝐑</m:t>
                    </m:r>
                    <m:d>
                      <m:dPr>
                        <m:ctrlPr>
                          <a:rPr lang="en-US" altLang="ja-JP" sz="1400" b="1" i="1">
                            <a:latin typeface="Cambria Math" panose="02040503050406030204" pitchFamily="18" charset="0"/>
                          </a:rPr>
                        </m:ctrlPr>
                      </m:dPr>
                      <m:e>
                        <m:r>
                          <a:rPr lang="en-US" altLang="ja-JP" sz="1400" b="0" i="1" smtClean="0">
                            <a:latin typeface="Cambria Math"/>
                          </a:rPr>
                          <m:t>𝜃</m:t>
                        </m:r>
                      </m:e>
                    </m:d>
                    <m:r>
                      <a:rPr lang="en-US" altLang="ja-JP" sz="1400" b="1">
                        <a:latin typeface="Cambria Math"/>
                      </a:rPr>
                      <m:t>=</m:t>
                    </m:r>
                    <m:d>
                      <m:dPr>
                        <m:ctrlPr>
                          <a:rPr lang="en-US" altLang="ja-JP" sz="1400" b="1" i="1">
                            <a:latin typeface="Cambria Math" panose="02040503050406030204" pitchFamily="18" charset="0"/>
                          </a:rPr>
                        </m:ctrlPr>
                      </m:dPr>
                      <m:e>
                        <m:m>
                          <m:mPr>
                            <m:mcs>
                              <m:mc>
                                <m:mcPr>
                                  <m:count m:val="3"/>
                                  <m:mcJc m:val="center"/>
                                </m:mcPr>
                              </m:mc>
                            </m:mcs>
                            <m:ctrlPr>
                              <a:rPr lang="en-US" altLang="ja-JP" sz="1400" i="1">
                                <a:latin typeface="Cambria Math" panose="02040503050406030204" pitchFamily="18" charset="0"/>
                              </a:rPr>
                            </m:ctrlPr>
                          </m:mPr>
                          <m:mr>
                            <m:e>
                              <m:func>
                                <m:funcPr>
                                  <m:ctrlPr>
                                    <a:rPr lang="en-US" altLang="ja-JP" sz="1400" b="0" i="1" smtClean="0">
                                      <a:latin typeface="Cambria Math" panose="02040503050406030204" pitchFamily="18" charset="0"/>
                                    </a:rPr>
                                  </m:ctrlPr>
                                </m:funcPr>
                                <m:fName>
                                  <m:r>
                                    <m:rPr>
                                      <m:sty m:val="p"/>
                                    </m:rPr>
                                    <a:rPr lang="en-US" altLang="ja-JP" sz="1400" b="0" i="0" smtClean="0">
                                      <a:latin typeface="Cambria Math"/>
                                    </a:rPr>
                                    <m:t>cos</m:t>
                                  </m:r>
                                </m:fName>
                                <m:e>
                                  <m:r>
                                    <a:rPr lang="en-US" altLang="ja-JP" sz="1400" b="0" i="1" smtClean="0">
                                      <a:latin typeface="Cambria Math"/>
                                    </a:rPr>
                                    <m:t>𝜃</m:t>
                                  </m:r>
                                </m:e>
                              </m:func>
                            </m:e>
                            <m:e>
                              <m:r>
                                <a:rPr lang="en-US" altLang="ja-JP" sz="1400" b="0" i="1" smtClean="0">
                                  <a:latin typeface="Cambria Math"/>
                                </a:rPr>
                                <m:t>−</m:t>
                              </m:r>
                              <m:func>
                                <m:funcPr>
                                  <m:ctrlPr>
                                    <a:rPr lang="en-US" altLang="ja-JP" sz="1400" b="0" i="1" smtClean="0">
                                      <a:latin typeface="Cambria Math" panose="02040503050406030204" pitchFamily="18" charset="0"/>
                                    </a:rPr>
                                  </m:ctrlPr>
                                </m:funcPr>
                                <m:fName>
                                  <m:r>
                                    <m:rPr>
                                      <m:sty m:val="p"/>
                                    </m:rPr>
                                    <a:rPr lang="en-US" altLang="ja-JP" sz="1400" b="0" i="0" smtClean="0">
                                      <a:latin typeface="Cambria Math"/>
                                    </a:rPr>
                                    <m:t>sin</m:t>
                                  </m:r>
                                </m:fName>
                                <m:e>
                                  <m:r>
                                    <a:rPr lang="en-US" altLang="ja-JP" sz="1400" b="0" i="1" smtClean="0">
                                      <a:latin typeface="Cambria Math"/>
                                    </a:rPr>
                                    <m:t>𝜃</m:t>
                                  </m:r>
                                </m:e>
                              </m:func>
                            </m:e>
                            <m:e>
                              <m:r>
                                <a:rPr lang="en-US" altLang="ja-JP" sz="1400" b="0" i="1" smtClean="0">
                                  <a:latin typeface="Cambria Math"/>
                                </a:rPr>
                                <m:t>0</m:t>
                              </m:r>
                            </m:e>
                          </m:mr>
                          <m:mr>
                            <m:e>
                              <m:func>
                                <m:funcPr>
                                  <m:ctrlPr>
                                    <a:rPr lang="en-US" altLang="ja-JP" sz="1400" i="1">
                                      <a:latin typeface="Cambria Math" panose="02040503050406030204" pitchFamily="18" charset="0"/>
                                    </a:rPr>
                                  </m:ctrlPr>
                                </m:funcPr>
                                <m:fName>
                                  <m:r>
                                    <m:rPr>
                                      <m:sty m:val="p"/>
                                    </m:rPr>
                                    <a:rPr lang="en-US" altLang="ja-JP" sz="1400">
                                      <a:latin typeface="Cambria Math"/>
                                    </a:rPr>
                                    <m:t>sin</m:t>
                                  </m:r>
                                </m:fName>
                                <m:e>
                                  <m:r>
                                    <a:rPr lang="en-US" altLang="ja-JP" sz="1400" i="1">
                                      <a:latin typeface="Cambria Math"/>
                                    </a:rPr>
                                    <m:t>𝜃</m:t>
                                  </m:r>
                                </m:e>
                              </m:func>
                            </m:e>
                            <m:e>
                              <m:func>
                                <m:funcPr>
                                  <m:ctrlPr>
                                    <a:rPr lang="en-US" altLang="ja-JP" sz="1400" i="1">
                                      <a:latin typeface="Cambria Math" panose="02040503050406030204" pitchFamily="18" charset="0"/>
                                    </a:rPr>
                                  </m:ctrlPr>
                                </m:funcPr>
                                <m:fName>
                                  <m:r>
                                    <m:rPr>
                                      <m:sty m:val="p"/>
                                    </m:rPr>
                                    <a:rPr lang="en-US" altLang="ja-JP" sz="1400">
                                      <a:latin typeface="Cambria Math"/>
                                    </a:rPr>
                                    <m:t>cos</m:t>
                                  </m:r>
                                </m:fName>
                                <m:e>
                                  <m:r>
                                    <a:rPr lang="en-US" altLang="ja-JP" sz="1400" i="1">
                                      <a:latin typeface="Cambria Math"/>
                                    </a:rPr>
                                    <m:t>𝜃</m:t>
                                  </m:r>
                                </m:e>
                              </m:func>
                            </m:e>
                            <m:e>
                              <m:r>
                                <a:rPr lang="en-US" altLang="ja-JP" sz="1400" b="0" i="1" smtClean="0">
                                  <a:latin typeface="Cambria Math"/>
                                </a:rPr>
                                <m:t>0</m:t>
                              </m:r>
                            </m:e>
                          </m:mr>
                          <m:mr>
                            <m:e>
                              <m:r>
                                <a:rPr lang="en-US" altLang="ja-JP" sz="1400" i="1">
                                  <a:latin typeface="Cambria Math"/>
                                </a:rPr>
                                <m:t>0</m:t>
                              </m:r>
                            </m:e>
                            <m:e>
                              <m:r>
                                <a:rPr lang="en-US" altLang="ja-JP" sz="1400" i="1">
                                  <a:latin typeface="Cambria Math"/>
                                </a:rPr>
                                <m:t>0</m:t>
                              </m:r>
                            </m:e>
                            <m:e>
                              <m:r>
                                <a:rPr lang="en-US" altLang="ja-JP" sz="1400" i="1">
                                  <a:latin typeface="Cambria Math"/>
                                </a:rPr>
                                <m:t>1</m:t>
                              </m:r>
                            </m:e>
                          </m:mr>
                        </m:m>
                      </m:e>
                    </m:d>
                    <m:r>
                      <a:rPr lang="en-US" altLang="ja-JP" sz="1400" b="1" i="1" smtClean="0">
                        <a:latin typeface="Cambria Math"/>
                      </a:rPr>
                      <m:t>,   </m:t>
                    </m:r>
                    <m:r>
                      <a:rPr lang="en-US" altLang="ja-JP" sz="1400" b="1" i="0" smtClean="0">
                        <a:latin typeface="Cambria Math"/>
                      </a:rPr>
                      <m:t>𝐒</m:t>
                    </m:r>
                    <m:d>
                      <m:dPr>
                        <m:ctrlPr>
                          <a:rPr lang="en-US" altLang="ja-JP" sz="1400" b="1" i="1">
                            <a:latin typeface="Cambria Math" panose="02040503050406030204" pitchFamily="18" charset="0"/>
                          </a:rPr>
                        </m:ctrlPr>
                      </m:dPr>
                      <m:e>
                        <m:r>
                          <a:rPr lang="en-US" altLang="ja-JP" sz="1400" b="0" i="1" smtClean="0">
                            <a:latin typeface="Cambria Math"/>
                          </a:rPr>
                          <m:t>𝑎</m:t>
                        </m:r>
                        <m:r>
                          <a:rPr lang="en-US" altLang="ja-JP" sz="1400" b="0" i="1" smtClean="0">
                            <a:latin typeface="Cambria Math"/>
                          </a:rPr>
                          <m:t>,</m:t>
                        </m:r>
                        <m:r>
                          <a:rPr lang="en-US" altLang="ja-JP" sz="1400" b="0" i="1" smtClean="0">
                            <a:latin typeface="Cambria Math"/>
                          </a:rPr>
                          <m:t>𝑏</m:t>
                        </m:r>
                      </m:e>
                    </m:d>
                    <m:r>
                      <a:rPr lang="en-US" altLang="ja-JP" sz="1400" b="1" i="1" smtClean="0">
                        <a:latin typeface="Cambria Math"/>
                      </a:rPr>
                      <m:t>=</m:t>
                    </m:r>
                    <m:d>
                      <m:dPr>
                        <m:ctrlPr>
                          <a:rPr lang="en-US" altLang="ja-JP" sz="1400" b="1" i="1">
                            <a:latin typeface="Cambria Math" panose="02040503050406030204" pitchFamily="18" charset="0"/>
                          </a:rPr>
                        </m:ctrlPr>
                      </m:dPr>
                      <m:e>
                        <m:m>
                          <m:mPr>
                            <m:mcs>
                              <m:mc>
                                <m:mcPr>
                                  <m:count m:val="3"/>
                                  <m:mcJc m:val="center"/>
                                </m:mcPr>
                              </m:mc>
                            </m:mcs>
                            <m:ctrlPr>
                              <a:rPr lang="en-US" altLang="ja-JP" sz="1400" i="1">
                                <a:latin typeface="Cambria Math" panose="02040503050406030204" pitchFamily="18" charset="0"/>
                              </a:rPr>
                            </m:ctrlPr>
                          </m:mPr>
                          <m:mr>
                            <m:e>
                              <m:r>
                                <a:rPr lang="en-US" altLang="ja-JP" sz="1400" b="0" i="1" smtClean="0">
                                  <a:latin typeface="Cambria Math"/>
                                </a:rPr>
                                <m:t>𝑎</m:t>
                              </m:r>
                            </m:e>
                            <m:e>
                              <m:r>
                                <a:rPr lang="en-US" altLang="ja-JP" sz="1400" b="0" i="1" smtClean="0">
                                  <a:latin typeface="Cambria Math"/>
                                </a:rPr>
                                <m:t>0</m:t>
                              </m:r>
                            </m:e>
                            <m:e>
                              <m:r>
                                <a:rPr lang="en-US" altLang="ja-JP" sz="1400" i="1">
                                  <a:latin typeface="Cambria Math"/>
                                </a:rPr>
                                <m:t>0</m:t>
                              </m:r>
                            </m:e>
                          </m:mr>
                          <m:mr>
                            <m:e>
                              <m:r>
                                <a:rPr lang="en-US" altLang="ja-JP" sz="1400" b="0" i="1" smtClean="0">
                                  <a:latin typeface="Cambria Math"/>
                                </a:rPr>
                                <m:t>0</m:t>
                              </m:r>
                            </m:e>
                            <m:e>
                              <m:r>
                                <a:rPr lang="en-US" altLang="ja-JP" sz="1400" b="0" i="1" smtClean="0">
                                  <a:latin typeface="Cambria Math"/>
                                </a:rPr>
                                <m:t>𝑏</m:t>
                              </m:r>
                            </m:e>
                            <m:e>
                              <m:r>
                                <a:rPr lang="en-US" altLang="ja-JP" sz="1400" i="1">
                                  <a:latin typeface="Cambria Math"/>
                                </a:rPr>
                                <m:t>0</m:t>
                              </m:r>
                            </m:e>
                          </m:mr>
                          <m:mr>
                            <m:e>
                              <m:r>
                                <a:rPr lang="en-US" altLang="ja-JP" sz="1400" i="1">
                                  <a:latin typeface="Cambria Math"/>
                                </a:rPr>
                                <m:t>0</m:t>
                              </m:r>
                            </m:e>
                            <m:e>
                              <m:r>
                                <a:rPr lang="en-US" altLang="ja-JP" sz="1400" i="1">
                                  <a:latin typeface="Cambria Math"/>
                                </a:rPr>
                                <m:t>0</m:t>
                              </m:r>
                            </m:e>
                            <m:e>
                              <m:r>
                                <a:rPr lang="en-US" altLang="ja-JP" sz="1400" i="1">
                                  <a:latin typeface="Cambria Math"/>
                                </a:rPr>
                                <m:t>1</m:t>
                              </m:r>
                            </m:e>
                          </m:mr>
                        </m:m>
                      </m:e>
                    </m:d>
                    <m:r>
                      <a:rPr lang="en-US" altLang="ja-JP" sz="1400" b="1" i="1" smtClean="0">
                        <a:latin typeface="Cambria Math" panose="02040503050406030204" pitchFamily="18" charset="0"/>
                      </a:rPr>
                      <m:t>,</m:t>
                    </m:r>
                    <m:r>
                      <a:rPr lang="en-US" altLang="ja-JP" sz="1400" b="1">
                        <a:latin typeface="Cambria Math"/>
                      </a:rPr>
                      <m:t>𝐯</m:t>
                    </m:r>
                    <m:r>
                      <a:rPr lang="en-US" altLang="ja-JP" sz="1400" b="1" i="0" smtClean="0">
                        <a:latin typeface="Cambria Math" panose="02040503050406030204" pitchFamily="18" charset="0"/>
                      </a:rPr>
                      <m:t>=</m:t>
                    </m:r>
                    <m:d>
                      <m:dPr>
                        <m:ctrlPr>
                          <a:rPr lang="en-US" altLang="ja-JP" sz="1400" b="1" i="1" smtClean="0">
                            <a:latin typeface="Cambria Math" panose="02040503050406030204" pitchFamily="18" charset="0"/>
                          </a:rPr>
                        </m:ctrlPr>
                      </m:dPr>
                      <m:e>
                        <m:m>
                          <m:mPr>
                            <m:mcs>
                              <m:mc>
                                <m:mcPr>
                                  <m:count m:val="1"/>
                                  <m:mcJc m:val="center"/>
                                </m:mcPr>
                              </m:mc>
                            </m:mcs>
                            <m:ctrlPr>
                              <a:rPr lang="en-US" altLang="ja-JP" sz="1400" i="1" smtClean="0">
                                <a:latin typeface="Cambria Math" panose="02040503050406030204" pitchFamily="18" charset="0"/>
                              </a:rPr>
                            </m:ctrlPr>
                          </m:mPr>
                          <m:mr>
                            <m:e>
                              <m:r>
                                <m:rPr>
                                  <m:brk m:alnAt="7"/>
                                </m:rPr>
                                <a:rPr lang="en-US" altLang="ja-JP" sz="1400" b="0" i="1" smtClean="0">
                                  <a:latin typeface="Cambria Math" panose="02040503050406030204" pitchFamily="18" charset="0"/>
                                </a:rPr>
                                <m:t>𝑥</m:t>
                              </m:r>
                            </m:e>
                          </m:mr>
                          <m:mr>
                            <m:e>
                              <m:r>
                                <a:rPr lang="en-US" altLang="ja-JP" sz="1400" b="0" i="1" smtClean="0">
                                  <a:latin typeface="Cambria Math" panose="02040503050406030204" pitchFamily="18" charset="0"/>
                                </a:rPr>
                                <m:t>𝑦</m:t>
                              </m:r>
                            </m:e>
                          </m:mr>
                          <m:mr>
                            <m:e>
                              <m:r>
                                <a:rPr lang="en-US" altLang="ja-JP" sz="1400" b="0" i="1" smtClean="0">
                                  <a:latin typeface="Cambria Math" panose="02040503050406030204" pitchFamily="18" charset="0"/>
                                </a:rPr>
                                <m:t>1</m:t>
                              </m:r>
                            </m:e>
                          </m:mr>
                        </m:m>
                      </m:e>
                    </m:d>
                  </m:oMath>
                </a14:m>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14:m>
                  <m:oMath xmlns:m="http://schemas.openxmlformats.org/officeDocument/2006/math">
                    <m:r>
                      <a:rPr lang="en-US" altLang="ja-JP" sz="1400" i="1">
                        <a:latin typeface="Cambria Math"/>
                      </a:rPr>
                      <m:t>𝜃</m:t>
                    </m:r>
                  </m:oMath>
                </a14:m>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軸の成す角</a:t>
                </a:r>
              </a:p>
            </p:txBody>
          </p:sp>
        </mc:Choice>
        <mc:Fallback xmlns="">
          <p:sp>
            <p:nvSpPr>
              <p:cNvPr id="26" name="正方形/長方形 25"/>
              <p:cNvSpPr>
                <a:spLocks noRot="1" noChangeAspect="1" noMove="1" noResize="1" noEditPoints="1" noAdjustHandles="1" noChangeArrowheads="1" noChangeShapeType="1" noTextEdit="1"/>
              </p:cNvSpPr>
              <p:nvPr/>
            </p:nvSpPr>
            <p:spPr>
              <a:xfrm>
                <a:off x="3789992" y="3751437"/>
                <a:ext cx="6865213" cy="1155253"/>
              </a:xfrm>
              <a:prstGeom prst="rect">
                <a:avLst/>
              </a:prstGeom>
              <a:blipFill rotWithShape="0">
                <a:blip r:embed="rId5"/>
                <a:stretch>
                  <a:fillRect b="-473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p:cNvSpPr/>
              <p:nvPr/>
            </p:nvSpPr>
            <p:spPr>
              <a:xfrm>
                <a:off x="3789992" y="5381436"/>
                <a:ext cx="8026749" cy="1569660"/>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変換すべてが行列の形で書けるので</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変換の順序が分かりやすい</a:t>
                </a:r>
                <a:endParaRPr lang="en-US" altLang="ja-JP"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変換行列の積を一つの行列として前計算可能</a:t>
                </a:r>
                <a:r>
                  <a:rPr lang="en-US" altLang="ja-JP"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sSup>
                      <m:sSupPr>
                        <m:ctrlPr>
                          <a:rPr lang="en-US" altLang="ja-JP" sz="2400" b="1" i="1">
                            <a:latin typeface="Cambria Math" panose="02040503050406030204" pitchFamily="18" charset="0"/>
                          </a:rPr>
                        </m:ctrlPr>
                      </m:sSupPr>
                      <m:e>
                        <m:r>
                          <a:rPr lang="en-US" altLang="ja-JP" sz="2400" b="1">
                            <a:latin typeface="Cambria Math"/>
                          </a:rPr>
                          <m:t>𝐯</m:t>
                        </m:r>
                      </m:e>
                      <m:sup>
                        <m:r>
                          <a:rPr lang="en-US" altLang="ja-JP" sz="2400" b="1" i="1">
                            <a:latin typeface="Cambria Math"/>
                          </a:rPr>
                          <m:t>′</m:t>
                        </m:r>
                      </m:sup>
                    </m:sSup>
                    <m:r>
                      <a:rPr lang="en-US" altLang="ja-JP" sz="2400" b="1">
                        <a:latin typeface="Cambria Math"/>
                      </a:rPr>
                      <m:t>=</m:t>
                    </m:r>
                    <m:r>
                      <a:rPr lang="en-US" altLang="ja-JP" sz="2400" b="1">
                        <a:latin typeface="Cambria Math"/>
                      </a:rPr>
                      <m:t>𝐌</m:t>
                    </m:r>
                    <m:r>
                      <a:rPr lang="en-US" altLang="ja-JP" sz="2400" b="1">
                        <a:latin typeface="Cambria Math"/>
                      </a:rPr>
                      <m:t> </m:t>
                    </m:r>
                    <m:r>
                      <a:rPr lang="en-US" altLang="ja-JP" sz="2400" b="1">
                        <a:latin typeface="Cambria Math"/>
                      </a:rPr>
                      <m:t>𝐯</m:t>
                    </m:r>
                  </m:oMath>
                </a14:m>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29" name="正方形/長方形 28"/>
              <p:cNvSpPr>
                <a:spLocks noRot="1" noChangeAspect="1" noMove="1" noResize="1" noEditPoints="1" noAdjustHandles="1" noChangeArrowheads="1" noChangeShapeType="1" noTextEdit="1"/>
              </p:cNvSpPr>
              <p:nvPr/>
            </p:nvSpPr>
            <p:spPr>
              <a:xfrm>
                <a:off x="3789992" y="5381436"/>
                <a:ext cx="8026749" cy="1569660"/>
              </a:xfrm>
              <a:prstGeom prst="rect">
                <a:avLst/>
              </a:prstGeom>
              <a:blipFill rotWithShape="0">
                <a:blip r:embed="rId6"/>
                <a:stretch>
                  <a:fillRect l="-1216" t="-311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09942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txBody>
          <a:bodyPr>
            <a:noAutofit/>
          </a:bodyPr>
          <a:lstStyle/>
          <a:p>
            <a:r>
              <a:rPr kumimoji="1" lang="ja-JP" altLang="en-US" sz="3200" dirty="0"/>
              <a:t>まとめ </a:t>
            </a:r>
            <a:r>
              <a:rPr kumimoji="1" lang="en-US" altLang="ja-JP" sz="3200" dirty="0"/>
              <a:t>: </a:t>
            </a:r>
            <a:r>
              <a:rPr lang="en-US" altLang="ja-JP" sz="3200" dirty="0"/>
              <a:t>Affine </a:t>
            </a:r>
            <a:r>
              <a:rPr lang="ja-JP" altLang="en-US" sz="3200" dirty="0"/>
              <a:t>変換と同次座標系</a:t>
            </a:r>
            <a:endParaRPr kumimoji="1" lang="ja-JP" altLang="en-US" sz="3200" dirty="0"/>
          </a:p>
        </p:txBody>
      </p:sp>
      <mc:AlternateContent xmlns:mc="http://schemas.openxmlformats.org/markup-compatibility/2006" xmlns:a14="http://schemas.microsoft.com/office/drawing/2010/main">
        <mc:Choice Requires="a14">
          <p:sp>
            <p:nvSpPr>
              <p:cNvPr id="5" name="テキスト ボックス 4"/>
              <p:cNvSpPr txBox="1"/>
              <p:nvPr/>
            </p:nvSpPr>
            <p:spPr>
              <a:xfrm>
                <a:off x="457200" y="1516587"/>
                <a:ext cx="8252459" cy="3323923"/>
              </a:xfrm>
              <a:prstGeom prst="rect">
                <a:avLst/>
              </a:prstGeom>
              <a:noFill/>
            </p:spPr>
            <p:txBody>
              <a:bodyPr wrap="square" rtlCol="0">
                <a:spAutoFit/>
              </a:bodyPr>
              <a:lstStyle/>
              <a:p>
                <a:pPr>
                  <a:spcBef>
                    <a:spcPts val="600"/>
                  </a:spcBef>
                  <a:spcAft>
                    <a:spcPts val="600"/>
                  </a:spcAft>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平行移動と線形変換（回転・拡大など行列積による変換）の組み合わせで得られる変換を</a:t>
                </a:r>
                <a:r>
                  <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Affine</a:t>
                </a:r>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変換</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と呼ぶ</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同次座標系 </a:t>
                </a:r>
                <a:r>
                  <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二次元空間の点 </a:t>
                </a:r>
                <a14:m>
                  <m:oMath xmlns:m="http://schemas.openxmlformats.org/officeDocument/2006/math">
                    <m:d>
                      <m:dPr>
                        <m:ctrlPr>
                          <a:rPr lang="en-US" altLang="ja-JP" sz="2400" b="1" i="1">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m:rPr>
                                  <m:brk m:alnAt="7"/>
                                </m:rPr>
                                <a:rPr lang="ja-JP" altLang="en-US" sz="2400" i="1">
                                  <a:latin typeface="Cambria Math"/>
                                </a:rPr>
                                <m:t>𝑥</m:t>
                              </m:r>
                            </m:e>
                          </m:mr>
                          <m:mr>
                            <m:e>
                              <m:r>
                                <a:rPr lang="en-US" altLang="ja-JP" sz="2400" i="1">
                                  <a:latin typeface="Cambria Math"/>
                                </a:rPr>
                                <m:t>𝑦</m:t>
                              </m:r>
                            </m:e>
                          </m:mr>
                        </m:m>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を</a:t>
                </a:r>
                <a14:m>
                  <m:oMath xmlns:m="http://schemas.openxmlformats.org/officeDocument/2006/math">
                    <m:d>
                      <m:dPr>
                        <m:ctrlPr>
                          <a:rPr lang="en-US" altLang="ja-JP" sz="2400" b="1" i="1">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m:rPr>
                                  <m:brk m:alnAt="7"/>
                                </m:rPr>
                                <a:rPr lang="en-US" altLang="ja-JP" sz="2400" i="1">
                                  <a:latin typeface="Cambria Math"/>
                                </a:rPr>
                                <m:t>𝑥</m:t>
                              </m:r>
                            </m:e>
                          </m:mr>
                          <m:mr>
                            <m:e>
                              <m:r>
                                <a:rPr lang="en-US" altLang="ja-JP" sz="2400" i="1">
                                  <a:latin typeface="Cambria Math"/>
                                </a:rPr>
                                <m:t>𝑦</m:t>
                              </m:r>
                            </m:e>
                          </m:mr>
                          <m:mr>
                            <m:e>
                              <m:r>
                                <a:rPr lang="en-US" altLang="ja-JP" sz="2400" i="1">
                                  <a:latin typeface="Cambria Math"/>
                                </a:rPr>
                                <m:t>1</m:t>
                              </m:r>
                            </m:e>
                          </m:mr>
                        </m:m>
                      </m:e>
                    </m:d>
                    <m:r>
                      <a:rPr lang="ja-JP" altLang="en-US" sz="2400" b="1" i="1">
                        <a:latin typeface="Cambria Math" panose="02040503050406030204" pitchFamily="18" charset="0"/>
                        <a:ea typeface="メイリオ" panose="020B0604030504040204" pitchFamily="50" charset="-128"/>
                        <a:cs typeface="メイリオ" panose="020B0604030504040204" pitchFamily="50" charset="-128"/>
                      </a:rPr>
                      <m:t>や</m:t>
                    </m:r>
                    <m:d>
                      <m:dPr>
                        <m:ctrlPr>
                          <a:rPr lang="en-US" altLang="ja-JP" sz="2400" b="1" i="1">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m:rPr>
                                  <m:brk m:alnAt="7"/>
                                </m:rPr>
                                <a:rPr lang="en-US" altLang="ja-JP" sz="2400" b="0" i="1" smtClean="0">
                                  <a:latin typeface="Cambria Math" panose="02040503050406030204" pitchFamily="18" charset="0"/>
                                </a:rPr>
                                <m:t>𝑤</m:t>
                              </m:r>
                              <m:r>
                                <a:rPr lang="en-US" altLang="ja-JP" sz="2400" i="1">
                                  <a:latin typeface="Cambria Math"/>
                                </a:rPr>
                                <m:t>𝑥</m:t>
                              </m:r>
                            </m:e>
                          </m:mr>
                          <m:mr>
                            <m:e>
                              <m:r>
                                <a:rPr lang="en-US" altLang="ja-JP" sz="2400" b="0" i="1" smtClean="0">
                                  <a:latin typeface="Cambria Math" panose="02040503050406030204" pitchFamily="18" charset="0"/>
                                </a:rPr>
                                <m:t>𝑤</m:t>
                              </m:r>
                              <m:r>
                                <a:rPr lang="en-US" altLang="ja-JP" sz="2400" i="1">
                                  <a:latin typeface="Cambria Math"/>
                                </a:rPr>
                                <m:t>𝑦</m:t>
                              </m:r>
                            </m:e>
                          </m:mr>
                          <m:mr>
                            <m:e>
                              <m:r>
                                <a:rPr lang="en-US" altLang="ja-JP" sz="2400" b="0" i="1" smtClean="0">
                                  <a:latin typeface="Cambria Math" panose="02040503050406030204" pitchFamily="18" charset="0"/>
                                </a:rPr>
                                <m:t>𝑤</m:t>
                              </m:r>
                            </m:e>
                          </m:mr>
                        </m:m>
                      </m:e>
                    </m:d>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表現</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Affine</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変換の基本的な変換行列は以下の通り表現できる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457200" y="1516587"/>
                <a:ext cx="8252459" cy="3323923"/>
              </a:xfrm>
              <a:prstGeom prst="rect">
                <a:avLst/>
              </a:prstGeom>
              <a:blipFill>
                <a:blip r:embed="rId3"/>
                <a:stretch>
                  <a:fillRect l="-1108" t="-1468"/>
                </a:stretch>
              </a:blipFill>
            </p:spPr>
            <p:txBody>
              <a:bodyPr/>
              <a:lstStyle/>
              <a:p>
                <a:r>
                  <a:rPr lang="ja-JP" altLang="en-US">
                    <a:noFill/>
                  </a:rPr>
                  <a:t> </a:t>
                </a:r>
              </a:p>
            </p:txBody>
          </p:sp>
        </mc:Fallback>
      </mc:AlternateContent>
      <p:sp>
        <p:nvSpPr>
          <p:cNvPr id="6" name="正方形/長方形 5"/>
          <p:cNvSpPr/>
          <p:nvPr/>
        </p:nvSpPr>
        <p:spPr>
          <a:xfrm>
            <a:off x="9294661" y="4686501"/>
            <a:ext cx="1415709"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平行移動</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Translation</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2977891" y="4686501"/>
            <a:ext cx="1126014"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回転</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Rotation</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730962" y="4686501"/>
            <a:ext cx="982961"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拡大</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Scaling</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5463163" y="4686501"/>
            <a:ext cx="886573" cy="64633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せん断</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Skew</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7153433" y="4686501"/>
            <a:ext cx="1554080"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鏡映</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Reflectance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1" name="正方形/長方形 10"/>
              <p:cNvSpPr/>
              <p:nvPr/>
            </p:nvSpPr>
            <p:spPr>
              <a:xfrm>
                <a:off x="9203362" y="5348913"/>
                <a:ext cx="1621406" cy="108318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b="1" i="1" smtClean="0">
                              <a:latin typeface="Cambria Math" panose="02040503050406030204" pitchFamily="18" charset="0"/>
                            </a:rPr>
                          </m:ctrlPr>
                        </m:dPr>
                        <m:e>
                          <m:m>
                            <m:mPr>
                              <m:mcs>
                                <m:mc>
                                  <m:mcPr>
                                    <m:count m:val="3"/>
                                    <m:mcJc m:val="center"/>
                                  </m:mcPr>
                                </m:mc>
                              </m:mcs>
                              <m:ctrlPr>
                                <a:rPr lang="en-US" altLang="ja-JP" sz="2000" i="1" smtClean="0">
                                  <a:latin typeface="Cambria Math" panose="02040503050406030204" pitchFamily="18" charset="0"/>
                                </a:rPr>
                              </m:ctrlPr>
                            </m:mPr>
                            <m:mr>
                              <m:e>
                                <m:r>
                                  <m:rPr>
                                    <m:brk m:alnAt="7"/>
                                  </m:rPr>
                                  <a:rPr lang="en-US" altLang="ja-JP" sz="2000" b="0" i="1" smtClean="0">
                                    <a:latin typeface="Cambria Math"/>
                                  </a:rPr>
                                  <m:t>1</m:t>
                                </m:r>
                              </m:e>
                              <m:e>
                                <m:r>
                                  <a:rPr lang="en-US" altLang="ja-JP" sz="2000" b="0" i="1" smtClean="0">
                                    <a:latin typeface="Cambria Math"/>
                                  </a:rPr>
                                  <m:t>0</m:t>
                                </m:r>
                              </m:e>
                              <m:e>
                                <m:sSub>
                                  <m:sSubPr>
                                    <m:ctrlPr>
                                      <a:rPr lang="en-US" altLang="ja-JP" sz="2000" i="1" smtClean="0">
                                        <a:latin typeface="Cambria Math" panose="02040503050406030204" pitchFamily="18" charset="0"/>
                                      </a:rPr>
                                    </m:ctrlPr>
                                  </m:sSubPr>
                                  <m:e>
                                    <m:r>
                                      <a:rPr lang="en-US" altLang="ja-JP" sz="2000" b="0" i="1" smtClean="0">
                                        <a:latin typeface="Cambria Math"/>
                                      </a:rPr>
                                      <m:t>𝑡</m:t>
                                    </m:r>
                                  </m:e>
                                  <m:sub>
                                    <m:r>
                                      <a:rPr lang="en-US" altLang="ja-JP" sz="2000" b="0" i="1" smtClean="0">
                                        <a:latin typeface="Cambria Math"/>
                                      </a:rPr>
                                      <m:t>𝑥</m:t>
                                    </m:r>
                                  </m:sub>
                                </m:sSub>
                              </m:e>
                            </m:mr>
                            <m:mr>
                              <m:e>
                                <m:r>
                                  <a:rPr lang="en-US" altLang="ja-JP" sz="2000" b="0" i="1" smtClean="0">
                                    <a:latin typeface="Cambria Math"/>
                                  </a:rPr>
                                  <m:t>0</m:t>
                                </m:r>
                              </m:e>
                              <m:e>
                                <m:r>
                                  <a:rPr lang="en-US" altLang="ja-JP" sz="2000" b="0" i="1" smtClean="0">
                                    <a:latin typeface="Cambria Math"/>
                                  </a:rPr>
                                  <m:t>1</m:t>
                                </m:r>
                              </m:e>
                              <m:e>
                                <m:sSub>
                                  <m:sSubPr>
                                    <m:ctrlPr>
                                      <a:rPr lang="en-US" altLang="ja-JP" sz="2000" i="1" smtClean="0">
                                        <a:latin typeface="Cambria Math" panose="02040503050406030204" pitchFamily="18" charset="0"/>
                                      </a:rPr>
                                    </m:ctrlPr>
                                  </m:sSubPr>
                                  <m:e>
                                    <m:r>
                                      <a:rPr lang="en-US" altLang="ja-JP" sz="2000" b="0" i="1" smtClean="0">
                                        <a:latin typeface="Cambria Math"/>
                                      </a:rPr>
                                      <m:t>𝑡</m:t>
                                    </m:r>
                                  </m:e>
                                  <m:sub>
                                    <m:r>
                                      <a:rPr lang="en-US" altLang="ja-JP" sz="2000" b="0" i="1" smtClean="0">
                                        <a:latin typeface="Cambria Math"/>
                                      </a:rPr>
                                      <m:t>𝑦</m:t>
                                    </m:r>
                                  </m:sub>
                                </m:sSub>
                              </m:e>
                            </m:mr>
                            <m:mr>
                              <m:e>
                                <m:r>
                                  <a:rPr lang="en-US" altLang="ja-JP" sz="2000" b="0" i="1" smtClean="0">
                                    <a:latin typeface="Cambria Math"/>
                                  </a:rPr>
                                  <m:t>0</m:t>
                                </m:r>
                              </m:e>
                              <m:e>
                                <m:r>
                                  <a:rPr lang="en-US" altLang="ja-JP" sz="2000" b="0" i="1" smtClean="0">
                                    <a:latin typeface="Cambria Math"/>
                                  </a:rPr>
                                  <m:t>0</m:t>
                                </m:r>
                              </m:e>
                              <m:e>
                                <m:r>
                                  <a:rPr lang="en-US" altLang="ja-JP" sz="2000" b="0" i="1" smtClean="0">
                                    <a:latin typeface="Cambria Math"/>
                                  </a:rPr>
                                  <m:t>1</m:t>
                                </m:r>
                              </m:e>
                            </m:mr>
                          </m:m>
                        </m:e>
                      </m:d>
                    </m:oMath>
                  </m:oMathPara>
                </a14:m>
                <a:endParaRPr lang="ja-JP" altLang="en-US" sz="20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9203362" y="5348913"/>
                <a:ext cx="1621406" cy="108318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2294737" y="5365584"/>
                <a:ext cx="2476575" cy="908839"/>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b="1" i="1" smtClean="0">
                              <a:latin typeface="Cambria Math" panose="02040503050406030204" pitchFamily="18" charset="0"/>
                            </a:rPr>
                          </m:ctrlPr>
                        </m:dPr>
                        <m:e>
                          <m:m>
                            <m:mPr>
                              <m:mcs>
                                <m:mc>
                                  <m:mcPr>
                                    <m:count m:val="3"/>
                                    <m:mcJc m:val="center"/>
                                  </m:mcPr>
                                </m:mc>
                              </m:mcs>
                              <m:ctrlPr>
                                <a:rPr lang="en-US" altLang="ja-JP" sz="2000" i="1" smtClean="0">
                                  <a:latin typeface="Cambria Math" panose="02040503050406030204" pitchFamily="18" charset="0"/>
                                </a:rPr>
                              </m:ctrlPr>
                            </m:mPr>
                            <m:mr>
                              <m:e>
                                <m:func>
                                  <m:funcPr>
                                    <m:ctrlPr>
                                      <a:rPr lang="en-US" altLang="ja-JP" sz="2000" b="0" i="1" smtClean="0">
                                        <a:latin typeface="Cambria Math" panose="02040503050406030204" pitchFamily="18" charset="0"/>
                                      </a:rPr>
                                    </m:ctrlPr>
                                  </m:funcPr>
                                  <m:fName>
                                    <m:r>
                                      <m:rPr>
                                        <m:sty m:val="p"/>
                                        <m:brk m:alnAt="7"/>
                                      </m:rPr>
                                      <a:rPr lang="en-US" altLang="ja-JP" sz="2000" b="0" i="0" smtClean="0">
                                        <a:latin typeface="Cambria Math"/>
                                      </a:rPr>
                                      <m:t>c</m:t>
                                    </m:r>
                                    <m:r>
                                      <m:rPr>
                                        <m:sty m:val="p"/>
                                      </m:rPr>
                                      <a:rPr lang="en-US" altLang="ja-JP" sz="2000" b="0" i="0" smtClean="0">
                                        <a:latin typeface="Cambria Math"/>
                                      </a:rPr>
                                      <m:t>os</m:t>
                                    </m:r>
                                  </m:fName>
                                  <m:e>
                                    <m:r>
                                      <m:rPr>
                                        <m:brk m:alnAt="7"/>
                                      </m:rPr>
                                      <a:rPr lang="en-US" altLang="ja-JP" sz="2000" b="0" i="1" smtClean="0">
                                        <a:latin typeface="Cambria Math"/>
                                      </a:rPr>
                                      <m:t>𝜃</m:t>
                                    </m:r>
                                  </m:e>
                                </m:func>
                              </m:e>
                              <m:e>
                                <m:func>
                                  <m:funcPr>
                                    <m:ctrlPr>
                                      <a:rPr lang="en-US" altLang="ja-JP" sz="2000" i="1">
                                        <a:latin typeface="Cambria Math" panose="02040503050406030204" pitchFamily="18" charset="0"/>
                                      </a:rPr>
                                    </m:ctrlPr>
                                  </m:funcPr>
                                  <m:fName>
                                    <m:r>
                                      <a:rPr lang="en-US" altLang="ja-JP" sz="2000" b="0" i="0" smtClean="0">
                                        <a:latin typeface="Cambria Math"/>
                                      </a:rPr>
                                      <m:t>−</m:t>
                                    </m:r>
                                    <m:r>
                                      <m:rPr>
                                        <m:sty m:val="p"/>
                                      </m:rPr>
                                      <a:rPr lang="en-US" altLang="ja-JP" sz="2000" b="0" i="0" smtClean="0">
                                        <a:latin typeface="Cambria Math"/>
                                      </a:rPr>
                                      <m:t>sin</m:t>
                                    </m:r>
                                  </m:fName>
                                  <m:e>
                                    <m:r>
                                      <m:rPr>
                                        <m:brk m:alnAt="7"/>
                                      </m:rPr>
                                      <a:rPr lang="en-US" altLang="ja-JP" sz="2000" i="1">
                                        <a:latin typeface="Cambria Math"/>
                                      </a:rPr>
                                      <m:t>𝜃</m:t>
                                    </m:r>
                                  </m:e>
                                </m:func>
                              </m:e>
                              <m:e>
                                <m:r>
                                  <a:rPr lang="en-US" altLang="ja-JP" sz="2000" i="1" smtClean="0">
                                    <a:latin typeface="Cambria Math"/>
                                  </a:rPr>
                                  <m:t>0</m:t>
                                </m:r>
                              </m:e>
                            </m:mr>
                            <m:mr>
                              <m:e>
                                <m:func>
                                  <m:funcPr>
                                    <m:ctrlPr>
                                      <a:rPr lang="en-US" altLang="ja-JP" sz="2000" i="1">
                                        <a:latin typeface="Cambria Math" panose="02040503050406030204" pitchFamily="18" charset="0"/>
                                      </a:rPr>
                                    </m:ctrlPr>
                                  </m:funcPr>
                                  <m:fName>
                                    <m:r>
                                      <m:rPr>
                                        <m:sty m:val="p"/>
                                      </m:rPr>
                                      <a:rPr lang="en-US" altLang="ja-JP" sz="2000">
                                        <a:latin typeface="Cambria Math"/>
                                      </a:rPr>
                                      <m:t>sin</m:t>
                                    </m:r>
                                  </m:fName>
                                  <m:e>
                                    <m:r>
                                      <m:rPr>
                                        <m:brk m:alnAt="7"/>
                                      </m:rPr>
                                      <a:rPr lang="en-US" altLang="ja-JP" sz="2000" i="1">
                                        <a:latin typeface="Cambria Math"/>
                                      </a:rPr>
                                      <m:t>𝜃</m:t>
                                    </m:r>
                                  </m:e>
                                </m:func>
                              </m:e>
                              <m:e>
                                <m:func>
                                  <m:funcPr>
                                    <m:ctrlPr>
                                      <a:rPr lang="en-US" altLang="ja-JP" sz="2000" i="1">
                                        <a:latin typeface="Cambria Math" panose="02040503050406030204" pitchFamily="18" charset="0"/>
                                      </a:rPr>
                                    </m:ctrlPr>
                                  </m:funcPr>
                                  <m:fName>
                                    <m:r>
                                      <m:rPr>
                                        <m:sty m:val="p"/>
                                        <m:brk m:alnAt="7"/>
                                      </m:rPr>
                                      <a:rPr lang="en-US" altLang="ja-JP" sz="2000">
                                        <a:latin typeface="Cambria Math"/>
                                      </a:rPr>
                                      <m:t>c</m:t>
                                    </m:r>
                                    <m:r>
                                      <m:rPr>
                                        <m:sty m:val="p"/>
                                      </m:rPr>
                                      <a:rPr lang="en-US" altLang="ja-JP" sz="2000">
                                        <a:latin typeface="Cambria Math"/>
                                      </a:rPr>
                                      <m:t>os</m:t>
                                    </m:r>
                                  </m:fName>
                                  <m:e>
                                    <m:r>
                                      <m:rPr>
                                        <m:brk m:alnAt="7"/>
                                      </m:rPr>
                                      <a:rPr lang="en-US" altLang="ja-JP" sz="2000" i="1">
                                        <a:latin typeface="Cambria Math"/>
                                      </a:rPr>
                                      <m:t>𝜃</m:t>
                                    </m:r>
                                  </m:e>
                                </m:func>
                              </m:e>
                              <m:e>
                                <m:r>
                                  <a:rPr lang="en-US" altLang="ja-JP" sz="2000" b="0" i="1" smtClean="0">
                                    <a:latin typeface="Cambria Math"/>
                                  </a:rPr>
                                  <m:t>0</m:t>
                                </m:r>
                              </m:e>
                            </m:mr>
                            <m:mr>
                              <m:e>
                                <m:r>
                                  <a:rPr lang="en-US" altLang="ja-JP" sz="2000" b="0" i="1" smtClean="0">
                                    <a:latin typeface="Cambria Math"/>
                                  </a:rPr>
                                  <m:t>0</m:t>
                                </m:r>
                              </m:e>
                              <m:e>
                                <m:r>
                                  <a:rPr lang="en-US" altLang="ja-JP" sz="2000" b="0" i="1" smtClean="0">
                                    <a:latin typeface="Cambria Math"/>
                                  </a:rPr>
                                  <m:t>0</m:t>
                                </m:r>
                              </m:e>
                              <m:e>
                                <m:r>
                                  <a:rPr lang="en-US" altLang="ja-JP" sz="2000" b="0" i="1" smtClean="0">
                                    <a:latin typeface="Cambria Math"/>
                                  </a:rPr>
                                  <m:t>1</m:t>
                                </m:r>
                              </m:e>
                            </m:mr>
                          </m:m>
                        </m:e>
                      </m:d>
                    </m:oMath>
                  </m:oMathPara>
                </a14:m>
                <a:endParaRPr lang="ja-JP" altLang="en-US" sz="20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2294737" y="5365584"/>
                <a:ext cx="2476575" cy="908839"/>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426795" y="5365584"/>
                <a:ext cx="1503104" cy="90621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b="1" i="1" smtClean="0">
                              <a:latin typeface="Cambria Math" panose="02040503050406030204" pitchFamily="18" charset="0"/>
                            </a:rPr>
                          </m:ctrlPr>
                        </m:dPr>
                        <m:e>
                          <m:m>
                            <m:mPr>
                              <m:mcs>
                                <m:mc>
                                  <m:mcPr>
                                    <m:count m:val="3"/>
                                    <m:mcJc m:val="center"/>
                                  </m:mcPr>
                                </m:mc>
                              </m:mcs>
                              <m:ctrlPr>
                                <a:rPr lang="en-US" altLang="ja-JP" sz="2000" i="1" smtClean="0">
                                  <a:latin typeface="Cambria Math" panose="02040503050406030204" pitchFamily="18" charset="0"/>
                                </a:rPr>
                              </m:ctrlPr>
                            </m:mPr>
                            <m:mr>
                              <m:e>
                                <m:r>
                                  <a:rPr lang="en-US" altLang="ja-JP" sz="2000" b="0" i="1" smtClean="0">
                                    <a:latin typeface="Cambria Math"/>
                                  </a:rPr>
                                  <m:t>𝑎</m:t>
                                </m:r>
                              </m:e>
                              <m:e>
                                <m:r>
                                  <a:rPr lang="en-US" altLang="ja-JP" sz="2000" i="1" smtClean="0">
                                    <a:latin typeface="Cambria Math"/>
                                  </a:rPr>
                                  <m:t>0</m:t>
                                </m:r>
                              </m:e>
                              <m:e>
                                <m:r>
                                  <a:rPr lang="en-US" altLang="ja-JP" sz="2000" i="1" smtClean="0">
                                    <a:latin typeface="Cambria Math"/>
                                  </a:rPr>
                                  <m:t>0</m:t>
                                </m:r>
                              </m:e>
                            </m:mr>
                            <m:mr>
                              <m:e>
                                <m:r>
                                  <a:rPr lang="en-US" altLang="ja-JP" sz="2000" b="0" i="1" smtClean="0">
                                    <a:latin typeface="Cambria Math"/>
                                  </a:rPr>
                                  <m:t>0</m:t>
                                </m:r>
                              </m:e>
                              <m:e>
                                <m:r>
                                  <a:rPr lang="en-US" altLang="ja-JP" sz="2000" b="0" i="1" smtClean="0">
                                    <a:latin typeface="Cambria Math"/>
                                  </a:rPr>
                                  <m:t>𝑏</m:t>
                                </m:r>
                              </m:e>
                              <m:e>
                                <m:r>
                                  <a:rPr lang="en-US" altLang="ja-JP" sz="2000" b="0" i="1" smtClean="0">
                                    <a:latin typeface="Cambria Math"/>
                                  </a:rPr>
                                  <m:t>0</m:t>
                                </m:r>
                              </m:e>
                            </m:mr>
                            <m:mr>
                              <m:e>
                                <m:r>
                                  <a:rPr lang="en-US" altLang="ja-JP" sz="2000" b="0" i="1" smtClean="0">
                                    <a:latin typeface="Cambria Math"/>
                                  </a:rPr>
                                  <m:t>0</m:t>
                                </m:r>
                              </m:e>
                              <m:e>
                                <m:r>
                                  <a:rPr lang="en-US" altLang="ja-JP" sz="2000" b="0" i="1" smtClean="0">
                                    <a:latin typeface="Cambria Math"/>
                                  </a:rPr>
                                  <m:t>0</m:t>
                                </m:r>
                              </m:e>
                              <m:e>
                                <m:r>
                                  <a:rPr lang="en-US" altLang="ja-JP" sz="2000" b="0" i="1" smtClean="0">
                                    <a:latin typeface="Cambria Math"/>
                                  </a:rPr>
                                  <m:t>1</m:t>
                                </m:r>
                              </m:e>
                            </m:mr>
                          </m:m>
                        </m:e>
                      </m:d>
                    </m:oMath>
                  </m:oMathPara>
                </a14:m>
                <a:endParaRPr lang="ja-JP" altLang="en-US" sz="2000" dirty="0"/>
              </a:p>
            </p:txBody>
          </p:sp>
        </mc:Choice>
        <mc:Fallback xmlns="">
          <p:sp>
            <p:nvSpPr>
              <p:cNvPr id="13" name="正方形/長方形 12"/>
              <p:cNvSpPr>
                <a:spLocks noRot="1" noChangeAspect="1" noMove="1" noResize="1" noEditPoints="1" noAdjustHandles="1" noChangeArrowheads="1" noChangeShapeType="1" noTextEdit="1"/>
              </p:cNvSpPr>
              <p:nvPr/>
            </p:nvSpPr>
            <p:spPr>
              <a:xfrm>
                <a:off x="426795" y="5365584"/>
                <a:ext cx="1503104" cy="906210"/>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5155314" y="5365585"/>
                <a:ext cx="1502270" cy="90621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b="1" i="1" smtClean="0">
                              <a:latin typeface="Cambria Math" panose="02040503050406030204" pitchFamily="18" charset="0"/>
                            </a:rPr>
                          </m:ctrlPr>
                        </m:dPr>
                        <m:e>
                          <m:m>
                            <m:mPr>
                              <m:mcs>
                                <m:mc>
                                  <m:mcPr>
                                    <m:count m:val="3"/>
                                    <m:mcJc m:val="center"/>
                                  </m:mcPr>
                                </m:mc>
                              </m:mcs>
                              <m:ctrlPr>
                                <a:rPr lang="en-US" altLang="ja-JP" sz="2000" i="1" smtClean="0">
                                  <a:latin typeface="Cambria Math" panose="02040503050406030204" pitchFamily="18" charset="0"/>
                                </a:rPr>
                              </m:ctrlPr>
                            </m:mPr>
                            <m:mr>
                              <m:e>
                                <m:r>
                                  <m:rPr>
                                    <m:brk m:alnAt="7"/>
                                  </m:rPr>
                                  <a:rPr lang="en-US" altLang="ja-JP" sz="2000" b="0" i="1" smtClean="0">
                                    <a:latin typeface="Cambria Math"/>
                                  </a:rPr>
                                  <m:t>1</m:t>
                                </m:r>
                              </m:e>
                              <m:e>
                                <m:r>
                                  <a:rPr lang="en-US" altLang="ja-JP" sz="2000" b="0" i="1" smtClean="0">
                                    <a:latin typeface="Cambria Math"/>
                                  </a:rPr>
                                  <m:t>𝑎</m:t>
                                </m:r>
                              </m:e>
                              <m:e>
                                <m:r>
                                  <a:rPr lang="en-US" altLang="ja-JP" sz="2000" i="1" smtClean="0">
                                    <a:latin typeface="Cambria Math"/>
                                  </a:rPr>
                                  <m:t>0</m:t>
                                </m:r>
                              </m:e>
                            </m:mr>
                            <m:mr>
                              <m:e>
                                <m:r>
                                  <a:rPr lang="en-US" altLang="ja-JP" sz="2000" b="0" i="1" smtClean="0">
                                    <a:latin typeface="Cambria Math"/>
                                  </a:rPr>
                                  <m:t>0</m:t>
                                </m:r>
                              </m:e>
                              <m:e>
                                <m:r>
                                  <a:rPr lang="en-US" altLang="ja-JP" sz="2000" b="0" i="1" smtClean="0">
                                    <a:latin typeface="Cambria Math"/>
                                  </a:rPr>
                                  <m:t>1</m:t>
                                </m:r>
                              </m:e>
                              <m:e>
                                <m:r>
                                  <a:rPr lang="en-US" altLang="ja-JP" sz="2000" b="0" i="1" smtClean="0">
                                    <a:latin typeface="Cambria Math"/>
                                  </a:rPr>
                                  <m:t>0</m:t>
                                </m:r>
                              </m:e>
                            </m:mr>
                            <m:mr>
                              <m:e>
                                <m:r>
                                  <a:rPr lang="en-US" altLang="ja-JP" sz="2000" b="0" i="1" smtClean="0">
                                    <a:latin typeface="Cambria Math"/>
                                  </a:rPr>
                                  <m:t>0</m:t>
                                </m:r>
                              </m:e>
                              <m:e>
                                <m:r>
                                  <a:rPr lang="en-US" altLang="ja-JP" sz="2000" b="0" i="1" smtClean="0">
                                    <a:latin typeface="Cambria Math"/>
                                  </a:rPr>
                                  <m:t>0</m:t>
                                </m:r>
                              </m:e>
                              <m:e>
                                <m:r>
                                  <a:rPr lang="en-US" altLang="ja-JP" sz="2000" b="0" i="1" smtClean="0">
                                    <a:latin typeface="Cambria Math"/>
                                  </a:rPr>
                                  <m:t>1</m:t>
                                </m:r>
                              </m:e>
                            </m:mr>
                          </m:m>
                        </m:e>
                      </m:d>
                    </m:oMath>
                  </m:oMathPara>
                </a14:m>
                <a:endParaRPr lang="ja-JP" altLang="en-US" sz="20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5155314" y="5365585"/>
                <a:ext cx="1502270" cy="90621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7086300" y="5365585"/>
                <a:ext cx="1688346" cy="90621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000" b="1" i="1" smtClean="0">
                              <a:latin typeface="Cambria Math" panose="02040503050406030204" pitchFamily="18" charset="0"/>
                            </a:rPr>
                          </m:ctrlPr>
                        </m:dPr>
                        <m:e>
                          <m:m>
                            <m:mPr>
                              <m:mcs>
                                <m:mc>
                                  <m:mcPr>
                                    <m:count m:val="3"/>
                                    <m:mcJc m:val="center"/>
                                  </m:mcPr>
                                </m:mc>
                              </m:mcs>
                              <m:ctrlPr>
                                <a:rPr lang="en-US" altLang="ja-JP" sz="2000" i="1" smtClean="0">
                                  <a:latin typeface="Cambria Math" panose="02040503050406030204" pitchFamily="18" charset="0"/>
                                </a:rPr>
                              </m:ctrlPr>
                            </m:mPr>
                            <m:mr>
                              <m:e>
                                <m:r>
                                  <m:rPr>
                                    <m:brk m:alnAt="7"/>
                                  </m:rPr>
                                  <a:rPr lang="en-US" altLang="ja-JP" sz="2000" b="0" i="1" smtClean="0">
                                    <a:latin typeface="Cambria Math"/>
                                  </a:rPr>
                                  <m:t>−</m:t>
                                </m:r>
                                <m:r>
                                  <a:rPr lang="en-US" altLang="ja-JP" sz="2000" b="0" i="1" smtClean="0">
                                    <a:latin typeface="Cambria Math"/>
                                  </a:rPr>
                                  <m:t>1</m:t>
                                </m:r>
                              </m:e>
                              <m:e>
                                <m:r>
                                  <a:rPr lang="en-US" altLang="ja-JP" sz="2000" b="0" i="1" smtClean="0">
                                    <a:latin typeface="Cambria Math"/>
                                  </a:rPr>
                                  <m:t>0</m:t>
                                </m:r>
                              </m:e>
                              <m:e>
                                <m:r>
                                  <a:rPr lang="en-US" altLang="ja-JP" sz="2000" i="1" smtClean="0">
                                    <a:latin typeface="Cambria Math"/>
                                  </a:rPr>
                                  <m:t>0</m:t>
                                </m:r>
                              </m:e>
                            </m:mr>
                            <m:mr>
                              <m:e>
                                <m:r>
                                  <a:rPr lang="en-US" altLang="ja-JP" sz="2000" b="0" i="1" smtClean="0">
                                    <a:latin typeface="Cambria Math"/>
                                  </a:rPr>
                                  <m:t>0</m:t>
                                </m:r>
                              </m:e>
                              <m:e>
                                <m:r>
                                  <a:rPr lang="en-US" altLang="ja-JP" sz="2000" b="0" i="1" smtClean="0">
                                    <a:latin typeface="Cambria Math"/>
                                  </a:rPr>
                                  <m:t>1</m:t>
                                </m:r>
                              </m:e>
                              <m:e>
                                <m:r>
                                  <a:rPr lang="en-US" altLang="ja-JP" sz="2000" b="0" i="1" smtClean="0">
                                    <a:latin typeface="Cambria Math"/>
                                  </a:rPr>
                                  <m:t>0</m:t>
                                </m:r>
                              </m:e>
                            </m:mr>
                            <m:mr>
                              <m:e>
                                <m:r>
                                  <a:rPr lang="en-US" altLang="ja-JP" sz="2000" b="0" i="1" smtClean="0">
                                    <a:latin typeface="Cambria Math"/>
                                  </a:rPr>
                                  <m:t>0</m:t>
                                </m:r>
                              </m:e>
                              <m:e>
                                <m:r>
                                  <a:rPr lang="en-US" altLang="ja-JP" sz="2000" b="0" i="1" smtClean="0">
                                    <a:latin typeface="Cambria Math"/>
                                  </a:rPr>
                                  <m:t>0</m:t>
                                </m:r>
                              </m:e>
                              <m:e>
                                <m:r>
                                  <a:rPr lang="en-US" altLang="ja-JP" sz="2000" b="0" i="1" smtClean="0">
                                    <a:latin typeface="Cambria Math"/>
                                  </a:rPr>
                                  <m:t>1</m:t>
                                </m:r>
                              </m:e>
                            </m:mr>
                          </m:m>
                        </m:e>
                      </m:d>
                    </m:oMath>
                  </m:oMathPara>
                </a14:m>
                <a:endParaRPr lang="ja-JP" altLang="en-US" sz="20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7086300" y="5365585"/>
                <a:ext cx="1688346" cy="906210"/>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78737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BE6A1092-5098-4830-A08F-BE63C808752E}"/>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7428164" y="4989913"/>
            <a:ext cx="1215424" cy="1216506"/>
          </a:xfrm>
          <a:prstGeom prst="rect">
            <a:avLst/>
          </a:prstGeom>
        </p:spPr>
      </p:pic>
      <p:sp>
        <p:nvSpPr>
          <p:cNvPr id="2" name="タイトル 1"/>
          <p:cNvSpPr>
            <a:spLocks noGrp="1"/>
          </p:cNvSpPr>
          <p:nvPr>
            <p:ph type="title"/>
          </p:nvPr>
        </p:nvSpPr>
        <p:spPr/>
        <p:txBody>
          <a:bodyPr>
            <a:normAutofit/>
          </a:bodyPr>
          <a:lstStyle/>
          <a:p>
            <a:r>
              <a:rPr lang="ja-JP" altLang="en-US" sz="3600" dirty="0"/>
              <a:t>射影変換</a:t>
            </a:r>
            <a:endParaRPr kumimoji="1" lang="ja-JP" altLang="en-US" sz="3600" dirty="0"/>
          </a:p>
        </p:txBody>
      </p:sp>
      <p:sp>
        <p:nvSpPr>
          <p:cNvPr id="3" name="コンテンツ プレースホルダー 2"/>
          <p:cNvSpPr>
            <a:spLocks noGrp="1"/>
          </p:cNvSpPr>
          <p:nvPr>
            <p:ph idx="1"/>
          </p:nvPr>
        </p:nvSpPr>
        <p:spPr>
          <a:xfrm>
            <a:off x="457199" y="1262080"/>
            <a:ext cx="11473211" cy="778400"/>
          </a:xfrm>
        </p:spPr>
        <p:txBody>
          <a:bodyPr>
            <a:noAutofit/>
          </a:bodyPr>
          <a:lstStyle/>
          <a:p>
            <a:r>
              <a:rPr kumimoji="1" lang="en-US" altLang="ja-JP" sz="2400" dirty="0"/>
              <a:t>Affine</a:t>
            </a:r>
            <a:r>
              <a:rPr kumimoji="1" lang="ja-JP" altLang="en-US" sz="2400" dirty="0"/>
              <a:t>変換の基本変換は，</a:t>
            </a:r>
            <a:r>
              <a:rPr lang="ja-JP" altLang="en-US" sz="2400" dirty="0"/>
              <a:t>左下２要素は０，右下は１</a:t>
            </a:r>
            <a:endParaRPr kumimoji="1" lang="en-US" altLang="ja-JP" sz="2400" dirty="0"/>
          </a:p>
          <a:p>
            <a:r>
              <a:rPr lang="ja-JP" altLang="en-US" sz="2400" dirty="0"/>
              <a:t>これらを合成しても，左下の</a:t>
            </a:r>
            <a:r>
              <a:rPr lang="en-US" altLang="ja-JP" sz="2400" dirty="0"/>
              <a:t>2</a:t>
            </a:r>
            <a:r>
              <a:rPr lang="ja-JP" altLang="en-US" sz="2400" dirty="0"/>
              <a:t>要素は</a:t>
            </a:r>
            <a:r>
              <a:rPr lang="en-US" altLang="ja-JP" sz="2400" dirty="0"/>
              <a:t>0</a:t>
            </a:r>
            <a:r>
              <a:rPr lang="ja-JP" altLang="en-US" sz="2400" dirty="0" err="1"/>
              <a:t>，</a:t>
            </a:r>
            <a:r>
              <a:rPr lang="ja-JP" altLang="en-US" sz="2400" dirty="0"/>
              <a:t>右下は</a:t>
            </a:r>
            <a:r>
              <a:rPr lang="en-US" altLang="ja-JP" sz="2400" dirty="0"/>
              <a:t>1</a:t>
            </a:r>
            <a:r>
              <a:rPr lang="ja-JP" altLang="en-US" sz="2400" dirty="0"/>
              <a:t>のまま</a:t>
            </a:r>
            <a:endParaRPr lang="en-US" altLang="ja-JP" sz="2400" dirty="0"/>
          </a:p>
          <a:p>
            <a:endParaRPr lang="en-US" altLang="ja-JP" sz="2400" dirty="0"/>
          </a:p>
        </p:txBody>
      </p:sp>
      <mc:AlternateContent xmlns:mc="http://schemas.openxmlformats.org/markup-compatibility/2006" xmlns:a14="http://schemas.microsoft.com/office/drawing/2010/main">
        <mc:Choice Requires="a14">
          <p:sp>
            <p:nvSpPr>
              <p:cNvPr id="4" name="正方形/長方形 3"/>
              <p:cNvSpPr/>
              <p:nvPr/>
            </p:nvSpPr>
            <p:spPr>
              <a:xfrm>
                <a:off x="6450199" y="2185525"/>
                <a:ext cx="1479443" cy="98405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b="1" i="1" smtClean="0">
                              <a:latin typeface="Cambria Math" panose="02040503050406030204" pitchFamily="18" charset="0"/>
                            </a:rPr>
                          </m:ctrlPr>
                        </m:dPr>
                        <m:e>
                          <m:m>
                            <m:mPr>
                              <m:mcs>
                                <m:mc>
                                  <m:mcPr>
                                    <m:count m:val="3"/>
                                    <m:mcJc m:val="center"/>
                                  </m:mcPr>
                                </m:mc>
                              </m:mcs>
                              <m:ctrlPr>
                                <a:rPr lang="en-US" altLang="ja-JP" i="1" smtClean="0">
                                  <a:latin typeface="Cambria Math" panose="02040503050406030204" pitchFamily="18" charset="0"/>
                                </a:rPr>
                              </m:ctrlPr>
                            </m:mPr>
                            <m:mr>
                              <m:e>
                                <m:r>
                                  <m:rPr>
                                    <m:brk m:alnAt="7"/>
                                  </m:rPr>
                                  <a:rPr lang="en-US" altLang="ja-JP" b="0" i="1" smtClean="0">
                                    <a:latin typeface="Cambria Math"/>
                                  </a:rPr>
                                  <m:t>1</m:t>
                                </m:r>
                              </m:e>
                              <m:e>
                                <m:r>
                                  <a:rPr lang="en-US" altLang="ja-JP" b="0" i="1" smtClean="0">
                                    <a:latin typeface="Cambria Math"/>
                                  </a:rPr>
                                  <m:t>0</m:t>
                                </m:r>
                              </m:e>
                              <m:e>
                                <m:sSub>
                                  <m:sSubPr>
                                    <m:ctrlPr>
                                      <a:rPr lang="en-US" altLang="ja-JP" i="1" smtClean="0">
                                        <a:latin typeface="Cambria Math" panose="02040503050406030204" pitchFamily="18" charset="0"/>
                                      </a:rPr>
                                    </m:ctrlPr>
                                  </m:sSubPr>
                                  <m:e>
                                    <m:r>
                                      <a:rPr lang="en-US" altLang="ja-JP" b="0" i="1" smtClean="0">
                                        <a:latin typeface="Cambria Math"/>
                                      </a:rPr>
                                      <m:t>𝑡</m:t>
                                    </m:r>
                                  </m:e>
                                  <m:sub>
                                    <m:r>
                                      <a:rPr lang="en-US" altLang="ja-JP" b="0" i="1" smtClean="0">
                                        <a:latin typeface="Cambria Math"/>
                                      </a:rPr>
                                      <m:t>𝑥</m:t>
                                    </m:r>
                                  </m:sub>
                                </m:sSub>
                              </m:e>
                            </m:mr>
                            <m:mr>
                              <m:e>
                                <m:r>
                                  <a:rPr lang="en-US" altLang="ja-JP" b="0" i="1" smtClean="0">
                                    <a:latin typeface="Cambria Math"/>
                                  </a:rPr>
                                  <m:t>0</m:t>
                                </m:r>
                              </m:e>
                              <m:e>
                                <m:r>
                                  <a:rPr lang="en-US" altLang="ja-JP" b="0" i="1" smtClean="0">
                                    <a:latin typeface="Cambria Math"/>
                                  </a:rPr>
                                  <m:t>1</m:t>
                                </m:r>
                              </m:e>
                              <m:e>
                                <m:sSub>
                                  <m:sSubPr>
                                    <m:ctrlPr>
                                      <a:rPr lang="en-US" altLang="ja-JP" i="1" smtClean="0">
                                        <a:latin typeface="Cambria Math" panose="02040503050406030204" pitchFamily="18" charset="0"/>
                                      </a:rPr>
                                    </m:ctrlPr>
                                  </m:sSubPr>
                                  <m:e>
                                    <m:r>
                                      <a:rPr lang="en-US" altLang="ja-JP" b="0" i="1" smtClean="0">
                                        <a:latin typeface="Cambria Math"/>
                                      </a:rPr>
                                      <m:t>𝑡</m:t>
                                    </m:r>
                                  </m:e>
                                  <m:sub>
                                    <m:r>
                                      <a:rPr lang="en-US" altLang="ja-JP" b="0" i="1" smtClean="0">
                                        <a:latin typeface="Cambria Math"/>
                                      </a:rPr>
                                      <m:t>𝑦</m:t>
                                    </m:r>
                                  </m:sub>
                                </m:sSub>
                              </m:e>
                            </m:mr>
                            <m:mr>
                              <m:e>
                                <m:r>
                                  <a:rPr lang="en-US" altLang="ja-JP" b="0" i="1" smtClean="0">
                                    <a:latin typeface="Cambria Math"/>
                                  </a:rPr>
                                  <m:t>0</m:t>
                                </m:r>
                              </m:e>
                              <m:e>
                                <m:r>
                                  <a:rPr lang="en-US" altLang="ja-JP" b="0" i="1" smtClean="0">
                                    <a:latin typeface="Cambria Math"/>
                                  </a:rPr>
                                  <m:t>0</m:t>
                                </m:r>
                              </m:e>
                              <m:e>
                                <m:r>
                                  <a:rPr lang="en-US" altLang="ja-JP" b="0" i="1" smtClean="0">
                                    <a:latin typeface="Cambria Math"/>
                                  </a:rPr>
                                  <m:t>1</m:t>
                                </m:r>
                              </m:e>
                            </m:mr>
                          </m:m>
                        </m:e>
                      </m:d>
                    </m:oMath>
                  </m:oMathPara>
                </a14:m>
                <a:endParaRPr lang="ja-JP" altLang="en-US" dirty="0"/>
              </a:p>
            </p:txBody>
          </p:sp>
        </mc:Choice>
        <mc:Fallback xmlns="">
          <p:sp>
            <p:nvSpPr>
              <p:cNvPr id="4" name="正方形/長方形 3"/>
              <p:cNvSpPr>
                <a:spLocks noRot="1" noChangeAspect="1" noMove="1" noResize="1" noEditPoints="1" noAdjustHandles="1" noChangeArrowheads="1" noChangeShapeType="1" noTextEdit="1"/>
              </p:cNvSpPr>
              <p:nvPr/>
            </p:nvSpPr>
            <p:spPr>
              <a:xfrm>
                <a:off x="6450199" y="2185525"/>
                <a:ext cx="1479443" cy="98405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1721857" y="2263944"/>
                <a:ext cx="2245999" cy="82721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b="1" i="1" smtClean="0">
                              <a:latin typeface="Cambria Math" panose="02040503050406030204" pitchFamily="18" charset="0"/>
                            </a:rPr>
                          </m:ctrlPr>
                        </m:dPr>
                        <m:e>
                          <m:m>
                            <m:mPr>
                              <m:mcs>
                                <m:mc>
                                  <m:mcPr>
                                    <m:count m:val="3"/>
                                    <m:mcJc m:val="center"/>
                                  </m:mcPr>
                                </m:mc>
                              </m:mcs>
                              <m:ctrlPr>
                                <a:rPr lang="en-US" altLang="ja-JP" i="1" smtClean="0">
                                  <a:latin typeface="Cambria Math" panose="02040503050406030204" pitchFamily="18" charset="0"/>
                                </a:rPr>
                              </m:ctrlPr>
                            </m:mPr>
                            <m:mr>
                              <m:e>
                                <m:func>
                                  <m:funcPr>
                                    <m:ctrlPr>
                                      <a:rPr lang="en-US" altLang="ja-JP" b="0" i="1" smtClean="0">
                                        <a:latin typeface="Cambria Math" panose="02040503050406030204" pitchFamily="18" charset="0"/>
                                      </a:rPr>
                                    </m:ctrlPr>
                                  </m:funcPr>
                                  <m:fName>
                                    <m:r>
                                      <m:rPr>
                                        <m:sty m:val="p"/>
                                        <m:brk m:alnAt="7"/>
                                      </m:rPr>
                                      <a:rPr lang="en-US" altLang="ja-JP" b="0" i="0" smtClean="0">
                                        <a:latin typeface="Cambria Math"/>
                                      </a:rPr>
                                      <m:t>c</m:t>
                                    </m:r>
                                    <m:r>
                                      <m:rPr>
                                        <m:sty m:val="p"/>
                                      </m:rPr>
                                      <a:rPr lang="en-US" altLang="ja-JP" b="0" i="0" smtClean="0">
                                        <a:latin typeface="Cambria Math"/>
                                      </a:rPr>
                                      <m:t>os</m:t>
                                    </m:r>
                                  </m:fName>
                                  <m:e>
                                    <m:r>
                                      <m:rPr>
                                        <m:brk m:alnAt="7"/>
                                      </m:rPr>
                                      <a:rPr lang="en-US" altLang="ja-JP" b="0" i="1" smtClean="0">
                                        <a:latin typeface="Cambria Math"/>
                                      </a:rPr>
                                      <m:t>𝜃</m:t>
                                    </m:r>
                                  </m:e>
                                </m:func>
                              </m:e>
                              <m:e>
                                <m:func>
                                  <m:funcPr>
                                    <m:ctrlPr>
                                      <a:rPr lang="en-US" altLang="ja-JP" i="1">
                                        <a:latin typeface="Cambria Math" panose="02040503050406030204" pitchFamily="18" charset="0"/>
                                      </a:rPr>
                                    </m:ctrlPr>
                                  </m:funcPr>
                                  <m:fName>
                                    <m:r>
                                      <a:rPr lang="en-US" altLang="ja-JP" b="0" i="0" smtClean="0">
                                        <a:latin typeface="Cambria Math"/>
                                      </a:rPr>
                                      <m:t>−</m:t>
                                    </m:r>
                                    <m:r>
                                      <m:rPr>
                                        <m:sty m:val="p"/>
                                      </m:rPr>
                                      <a:rPr lang="en-US" altLang="ja-JP" b="0" i="0" smtClean="0">
                                        <a:latin typeface="Cambria Math"/>
                                      </a:rPr>
                                      <m:t>sin</m:t>
                                    </m:r>
                                  </m:fName>
                                  <m:e>
                                    <m:r>
                                      <m:rPr>
                                        <m:brk m:alnAt="7"/>
                                      </m:rPr>
                                      <a:rPr lang="en-US" altLang="ja-JP" i="1">
                                        <a:latin typeface="Cambria Math"/>
                                      </a:rPr>
                                      <m:t>𝜃</m:t>
                                    </m:r>
                                  </m:e>
                                </m:func>
                              </m:e>
                              <m:e>
                                <m:r>
                                  <a:rPr lang="en-US" altLang="ja-JP" i="1" smtClean="0">
                                    <a:latin typeface="Cambria Math"/>
                                  </a:rPr>
                                  <m:t>0</m:t>
                                </m:r>
                              </m:e>
                            </m:mr>
                            <m:mr>
                              <m:e>
                                <m:func>
                                  <m:funcPr>
                                    <m:ctrlPr>
                                      <a:rPr lang="en-US" altLang="ja-JP" i="1">
                                        <a:latin typeface="Cambria Math" panose="02040503050406030204" pitchFamily="18" charset="0"/>
                                      </a:rPr>
                                    </m:ctrlPr>
                                  </m:funcPr>
                                  <m:fName>
                                    <m:r>
                                      <m:rPr>
                                        <m:sty m:val="p"/>
                                      </m:rPr>
                                      <a:rPr lang="en-US" altLang="ja-JP">
                                        <a:latin typeface="Cambria Math"/>
                                      </a:rPr>
                                      <m:t>sin</m:t>
                                    </m:r>
                                  </m:fName>
                                  <m:e>
                                    <m:r>
                                      <m:rPr>
                                        <m:brk m:alnAt="7"/>
                                      </m:rPr>
                                      <a:rPr lang="en-US" altLang="ja-JP" i="1">
                                        <a:latin typeface="Cambria Math"/>
                                      </a:rPr>
                                      <m:t>𝜃</m:t>
                                    </m:r>
                                  </m:e>
                                </m:func>
                              </m:e>
                              <m:e>
                                <m:func>
                                  <m:funcPr>
                                    <m:ctrlPr>
                                      <a:rPr lang="en-US" altLang="ja-JP" i="1">
                                        <a:latin typeface="Cambria Math" panose="02040503050406030204" pitchFamily="18" charset="0"/>
                                      </a:rPr>
                                    </m:ctrlPr>
                                  </m:funcPr>
                                  <m:fName>
                                    <m:r>
                                      <m:rPr>
                                        <m:sty m:val="p"/>
                                        <m:brk m:alnAt="7"/>
                                      </m:rPr>
                                      <a:rPr lang="en-US" altLang="ja-JP">
                                        <a:latin typeface="Cambria Math"/>
                                      </a:rPr>
                                      <m:t>c</m:t>
                                    </m:r>
                                    <m:r>
                                      <m:rPr>
                                        <m:sty m:val="p"/>
                                      </m:rPr>
                                      <a:rPr lang="en-US" altLang="ja-JP">
                                        <a:latin typeface="Cambria Math"/>
                                      </a:rPr>
                                      <m:t>os</m:t>
                                    </m:r>
                                  </m:fName>
                                  <m:e>
                                    <m:r>
                                      <m:rPr>
                                        <m:brk m:alnAt="7"/>
                                      </m:rPr>
                                      <a:rPr lang="en-US" altLang="ja-JP" i="1">
                                        <a:latin typeface="Cambria Math"/>
                                      </a:rPr>
                                      <m:t>𝜃</m:t>
                                    </m:r>
                                  </m:e>
                                </m:func>
                              </m:e>
                              <m:e>
                                <m:r>
                                  <a:rPr lang="en-US" altLang="ja-JP" b="0" i="1" smtClean="0">
                                    <a:latin typeface="Cambria Math"/>
                                  </a:rPr>
                                  <m:t>0</m:t>
                                </m:r>
                              </m:e>
                            </m:mr>
                            <m:mr>
                              <m:e>
                                <m:r>
                                  <a:rPr lang="en-US" altLang="ja-JP" b="0" i="1" smtClean="0">
                                    <a:latin typeface="Cambria Math"/>
                                  </a:rPr>
                                  <m:t>0</m:t>
                                </m:r>
                              </m:e>
                              <m:e>
                                <m:r>
                                  <a:rPr lang="en-US" altLang="ja-JP" b="0" i="1" smtClean="0">
                                    <a:latin typeface="Cambria Math"/>
                                  </a:rPr>
                                  <m:t>0</m:t>
                                </m:r>
                              </m:e>
                              <m:e>
                                <m:r>
                                  <a:rPr lang="en-US" altLang="ja-JP" b="0" i="1" smtClean="0">
                                    <a:latin typeface="Cambria Math"/>
                                  </a:rPr>
                                  <m:t>1</m:t>
                                </m:r>
                              </m:e>
                            </m:mr>
                          </m:m>
                        </m:e>
                      </m:d>
                    </m:oMath>
                  </m:oMathPara>
                </a14:m>
                <a:endParaRPr lang="ja-JP" altLang="en-US" dirty="0"/>
              </a:p>
            </p:txBody>
          </p:sp>
        </mc:Choice>
        <mc:Fallback xmlns="">
          <p:sp>
            <p:nvSpPr>
              <p:cNvPr id="5" name="正方形/長方形 4"/>
              <p:cNvSpPr>
                <a:spLocks noRot="1" noChangeAspect="1" noMove="1" noResize="1" noEditPoints="1" noAdjustHandles="1" noChangeArrowheads="1" noChangeShapeType="1" noTextEdit="1"/>
              </p:cNvSpPr>
              <p:nvPr/>
            </p:nvSpPr>
            <p:spPr>
              <a:xfrm>
                <a:off x="1721857" y="2263944"/>
                <a:ext cx="2245999" cy="827214"/>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426795" y="2265098"/>
                <a:ext cx="1372812" cy="82490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b="1" i="1" smtClean="0">
                              <a:latin typeface="Cambria Math" panose="02040503050406030204" pitchFamily="18" charset="0"/>
                            </a:rPr>
                          </m:ctrlPr>
                        </m:dPr>
                        <m:e>
                          <m:m>
                            <m:mPr>
                              <m:mcs>
                                <m:mc>
                                  <m:mcPr>
                                    <m:count m:val="3"/>
                                    <m:mcJc m:val="center"/>
                                  </m:mcPr>
                                </m:mc>
                              </m:mcs>
                              <m:ctrlPr>
                                <a:rPr lang="en-US" altLang="ja-JP" i="1" smtClean="0">
                                  <a:latin typeface="Cambria Math" panose="02040503050406030204" pitchFamily="18" charset="0"/>
                                </a:rPr>
                              </m:ctrlPr>
                            </m:mPr>
                            <m:mr>
                              <m:e>
                                <m:r>
                                  <a:rPr lang="en-US" altLang="ja-JP" b="0" i="1" smtClean="0">
                                    <a:latin typeface="Cambria Math"/>
                                  </a:rPr>
                                  <m:t>𝑎</m:t>
                                </m:r>
                              </m:e>
                              <m:e>
                                <m:r>
                                  <a:rPr lang="en-US" altLang="ja-JP" i="1" smtClean="0">
                                    <a:latin typeface="Cambria Math"/>
                                  </a:rPr>
                                  <m:t>0</m:t>
                                </m:r>
                              </m:e>
                              <m:e>
                                <m:r>
                                  <a:rPr lang="en-US" altLang="ja-JP" i="1" smtClean="0">
                                    <a:latin typeface="Cambria Math"/>
                                  </a:rPr>
                                  <m:t>0</m:t>
                                </m:r>
                              </m:e>
                            </m:mr>
                            <m:mr>
                              <m:e>
                                <m:r>
                                  <a:rPr lang="en-US" altLang="ja-JP" b="0" i="1" smtClean="0">
                                    <a:latin typeface="Cambria Math"/>
                                  </a:rPr>
                                  <m:t>0</m:t>
                                </m:r>
                              </m:e>
                              <m:e>
                                <m:r>
                                  <a:rPr lang="en-US" altLang="ja-JP" b="0" i="1" smtClean="0">
                                    <a:latin typeface="Cambria Math"/>
                                  </a:rPr>
                                  <m:t>𝑏</m:t>
                                </m:r>
                              </m:e>
                              <m:e>
                                <m:r>
                                  <a:rPr lang="en-US" altLang="ja-JP" b="0" i="1" smtClean="0">
                                    <a:latin typeface="Cambria Math"/>
                                  </a:rPr>
                                  <m:t>0</m:t>
                                </m:r>
                              </m:e>
                            </m:mr>
                            <m:mr>
                              <m:e>
                                <m:r>
                                  <a:rPr lang="en-US" altLang="ja-JP" b="0" i="1" smtClean="0">
                                    <a:latin typeface="Cambria Math"/>
                                  </a:rPr>
                                  <m:t>0</m:t>
                                </m:r>
                              </m:e>
                              <m:e>
                                <m:r>
                                  <a:rPr lang="en-US" altLang="ja-JP" b="0" i="1" smtClean="0">
                                    <a:latin typeface="Cambria Math"/>
                                  </a:rPr>
                                  <m:t>0</m:t>
                                </m:r>
                              </m:e>
                              <m:e>
                                <m:r>
                                  <a:rPr lang="en-US" altLang="ja-JP" b="0" i="1" smtClean="0">
                                    <a:latin typeface="Cambria Math"/>
                                  </a:rPr>
                                  <m:t>1</m:t>
                                </m:r>
                              </m:e>
                            </m:mr>
                          </m:m>
                        </m:e>
                      </m:d>
                    </m:oMath>
                  </m:oMathPara>
                </a14:m>
                <a:endParaRPr lang="ja-JP" altLang="en-US" dirty="0"/>
              </a:p>
            </p:txBody>
          </p:sp>
        </mc:Choice>
        <mc:Fallback xmlns="">
          <p:sp>
            <p:nvSpPr>
              <p:cNvPr id="6" name="正方形/長方形 5"/>
              <p:cNvSpPr>
                <a:spLocks noRot="1" noChangeAspect="1" noMove="1" noResize="1" noEditPoints="1" noAdjustHandles="1" noChangeArrowheads="1" noChangeShapeType="1" noTextEdit="1"/>
              </p:cNvSpPr>
              <p:nvPr/>
            </p:nvSpPr>
            <p:spPr>
              <a:xfrm>
                <a:off x="426795" y="2265098"/>
                <a:ext cx="1372812" cy="824906"/>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3850863" y="2265098"/>
                <a:ext cx="1370952" cy="82490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b="1" i="1" smtClean="0">
                              <a:latin typeface="Cambria Math" panose="02040503050406030204" pitchFamily="18" charset="0"/>
                            </a:rPr>
                          </m:ctrlPr>
                        </m:dPr>
                        <m:e>
                          <m:m>
                            <m:mPr>
                              <m:mcs>
                                <m:mc>
                                  <m:mcPr>
                                    <m:count m:val="3"/>
                                    <m:mcJc m:val="center"/>
                                  </m:mcPr>
                                </m:mc>
                              </m:mcs>
                              <m:ctrlPr>
                                <a:rPr lang="en-US" altLang="ja-JP" i="1" smtClean="0">
                                  <a:latin typeface="Cambria Math" panose="02040503050406030204" pitchFamily="18" charset="0"/>
                                </a:rPr>
                              </m:ctrlPr>
                            </m:mPr>
                            <m:mr>
                              <m:e>
                                <m:r>
                                  <m:rPr>
                                    <m:brk m:alnAt="7"/>
                                  </m:rPr>
                                  <a:rPr lang="en-US" altLang="ja-JP" b="0" i="1" smtClean="0">
                                    <a:latin typeface="Cambria Math"/>
                                  </a:rPr>
                                  <m:t>1</m:t>
                                </m:r>
                              </m:e>
                              <m:e>
                                <m:r>
                                  <a:rPr lang="en-US" altLang="ja-JP" b="0" i="1" smtClean="0">
                                    <a:latin typeface="Cambria Math"/>
                                  </a:rPr>
                                  <m:t>𝑎</m:t>
                                </m:r>
                              </m:e>
                              <m:e>
                                <m:r>
                                  <a:rPr lang="en-US" altLang="ja-JP" i="1" smtClean="0">
                                    <a:latin typeface="Cambria Math"/>
                                  </a:rPr>
                                  <m:t>0</m:t>
                                </m:r>
                              </m:e>
                            </m:mr>
                            <m:mr>
                              <m:e>
                                <m:r>
                                  <a:rPr lang="en-US" altLang="ja-JP" b="0" i="1" smtClean="0">
                                    <a:latin typeface="Cambria Math"/>
                                  </a:rPr>
                                  <m:t>0</m:t>
                                </m:r>
                              </m:e>
                              <m:e>
                                <m:r>
                                  <a:rPr lang="en-US" altLang="ja-JP" b="0" i="1" smtClean="0">
                                    <a:latin typeface="Cambria Math"/>
                                  </a:rPr>
                                  <m:t>1</m:t>
                                </m:r>
                              </m:e>
                              <m:e>
                                <m:r>
                                  <a:rPr lang="en-US" altLang="ja-JP" b="0" i="1" smtClean="0">
                                    <a:latin typeface="Cambria Math"/>
                                  </a:rPr>
                                  <m:t>0</m:t>
                                </m:r>
                              </m:e>
                            </m:mr>
                            <m:mr>
                              <m:e>
                                <m:r>
                                  <a:rPr lang="en-US" altLang="ja-JP" b="0" i="1" smtClean="0">
                                    <a:latin typeface="Cambria Math"/>
                                  </a:rPr>
                                  <m:t>0</m:t>
                                </m:r>
                              </m:e>
                              <m:e>
                                <m:r>
                                  <a:rPr lang="en-US" altLang="ja-JP" b="0" i="1" smtClean="0">
                                    <a:latin typeface="Cambria Math"/>
                                  </a:rPr>
                                  <m:t>0</m:t>
                                </m:r>
                              </m:e>
                              <m:e>
                                <m:r>
                                  <a:rPr lang="en-US" altLang="ja-JP" b="0" i="1" smtClean="0">
                                    <a:latin typeface="Cambria Math"/>
                                  </a:rPr>
                                  <m:t>1</m:t>
                                </m:r>
                              </m:e>
                            </m:mr>
                          </m:m>
                        </m:e>
                      </m:d>
                    </m:oMath>
                  </m:oMathPara>
                </a14:m>
                <a:endParaRPr lang="ja-JP" altLang="en-US" dirty="0"/>
              </a:p>
            </p:txBody>
          </p:sp>
        </mc:Choice>
        <mc:Fallback xmlns="">
          <p:sp>
            <p:nvSpPr>
              <p:cNvPr id="7" name="正方形/長方形 6"/>
              <p:cNvSpPr>
                <a:spLocks noRot="1" noChangeAspect="1" noMove="1" noResize="1" noEditPoints="1" noAdjustHandles="1" noChangeArrowheads="1" noChangeShapeType="1" noTextEdit="1"/>
              </p:cNvSpPr>
              <p:nvPr/>
            </p:nvSpPr>
            <p:spPr>
              <a:xfrm>
                <a:off x="3850863" y="2265098"/>
                <a:ext cx="1370952" cy="824906"/>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5053253" y="2265098"/>
                <a:ext cx="1538434" cy="82490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b="1" i="1" smtClean="0">
                              <a:latin typeface="Cambria Math" panose="02040503050406030204" pitchFamily="18" charset="0"/>
                            </a:rPr>
                          </m:ctrlPr>
                        </m:dPr>
                        <m:e>
                          <m:m>
                            <m:mPr>
                              <m:mcs>
                                <m:mc>
                                  <m:mcPr>
                                    <m:count m:val="3"/>
                                    <m:mcJc m:val="center"/>
                                  </m:mcPr>
                                </m:mc>
                              </m:mcs>
                              <m:ctrlPr>
                                <a:rPr lang="en-US" altLang="ja-JP" i="1" smtClean="0">
                                  <a:latin typeface="Cambria Math" panose="02040503050406030204" pitchFamily="18" charset="0"/>
                                </a:rPr>
                              </m:ctrlPr>
                            </m:mPr>
                            <m:mr>
                              <m:e>
                                <m:r>
                                  <m:rPr>
                                    <m:brk m:alnAt="7"/>
                                  </m:rPr>
                                  <a:rPr lang="en-US" altLang="ja-JP" b="0" i="1" smtClean="0">
                                    <a:latin typeface="Cambria Math"/>
                                  </a:rPr>
                                  <m:t>−</m:t>
                                </m:r>
                                <m:r>
                                  <a:rPr lang="en-US" altLang="ja-JP" b="0" i="1" smtClean="0">
                                    <a:latin typeface="Cambria Math"/>
                                  </a:rPr>
                                  <m:t>1</m:t>
                                </m:r>
                              </m:e>
                              <m:e>
                                <m:r>
                                  <a:rPr lang="en-US" altLang="ja-JP" b="0" i="1" smtClean="0">
                                    <a:latin typeface="Cambria Math"/>
                                  </a:rPr>
                                  <m:t>0</m:t>
                                </m:r>
                              </m:e>
                              <m:e>
                                <m:r>
                                  <a:rPr lang="en-US" altLang="ja-JP" i="1" smtClean="0">
                                    <a:latin typeface="Cambria Math"/>
                                  </a:rPr>
                                  <m:t>0</m:t>
                                </m:r>
                              </m:e>
                            </m:mr>
                            <m:mr>
                              <m:e>
                                <m:r>
                                  <a:rPr lang="en-US" altLang="ja-JP" b="0" i="1" smtClean="0">
                                    <a:latin typeface="Cambria Math"/>
                                  </a:rPr>
                                  <m:t>0</m:t>
                                </m:r>
                              </m:e>
                              <m:e>
                                <m:r>
                                  <a:rPr lang="en-US" altLang="ja-JP" b="0" i="1" smtClean="0">
                                    <a:latin typeface="Cambria Math"/>
                                  </a:rPr>
                                  <m:t>1</m:t>
                                </m:r>
                              </m:e>
                              <m:e>
                                <m:r>
                                  <a:rPr lang="en-US" altLang="ja-JP" b="0" i="1" smtClean="0">
                                    <a:latin typeface="Cambria Math"/>
                                  </a:rPr>
                                  <m:t>0</m:t>
                                </m:r>
                              </m:e>
                            </m:mr>
                            <m:mr>
                              <m:e>
                                <m:r>
                                  <a:rPr lang="en-US" altLang="ja-JP" b="0" i="1" smtClean="0">
                                    <a:latin typeface="Cambria Math"/>
                                  </a:rPr>
                                  <m:t>0</m:t>
                                </m:r>
                              </m:e>
                              <m:e>
                                <m:r>
                                  <a:rPr lang="en-US" altLang="ja-JP" b="0" i="1" smtClean="0">
                                    <a:latin typeface="Cambria Math"/>
                                  </a:rPr>
                                  <m:t>0</m:t>
                                </m:r>
                              </m:e>
                              <m:e>
                                <m:r>
                                  <a:rPr lang="en-US" altLang="ja-JP" b="0" i="1" smtClean="0">
                                    <a:latin typeface="Cambria Math"/>
                                  </a:rPr>
                                  <m:t>1</m:t>
                                </m:r>
                              </m:e>
                            </m:mr>
                          </m:m>
                        </m:e>
                      </m:d>
                    </m:oMath>
                  </m:oMathPara>
                </a14:m>
                <a:endParaRPr lang="ja-JP" altLang="en-US" dirty="0"/>
              </a:p>
            </p:txBody>
          </p:sp>
        </mc:Choice>
        <mc:Fallback xmlns="">
          <p:sp>
            <p:nvSpPr>
              <p:cNvPr id="8" name="正方形/長方形 7"/>
              <p:cNvSpPr>
                <a:spLocks noRot="1" noChangeAspect="1" noMove="1" noResize="1" noEditPoints="1" noAdjustHandles="1" noChangeArrowheads="1" noChangeShapeType="1" noTextEdit="1"/>
              </p:cNvSpPr>
              <p:nvPr/>
            </p:nvSpPr>
            <p:spPr>
              <a:xfrm>
                <a:off x="5053253" y="2265098"/>
                <a:ext cx="1538434" cy="824906"/>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8904026" y="2133395"/>
                <a:ext cx="1784335" cy="1088311"/>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b="1" i="1" smtClean="0">
                              <a:latin typeface="Cambria Math" panose="02040503050406030204" pitchFamily="18" charset="0"/>
                            </a:rPr>
                          </m:ctrlPr>
                        </m:dPr>
                        <m:e>
                          <m:m>
                            <m:mPr>
                              <m:mcs>
                                <m:mc>
                                  <m:mcPr>
                                    <m:count m:val="3"/>
                                    <m:mcJc m:val="center"/>
                                  </m:mcPr>
                                </m:mc>
                              </m:mcs>
                              <m:ctrlPr>
                                <a:rPr lang="en-US" altLang="ja-JP" sz="2400" i="1" smtClean="0">
                                  <a:latin typeface="Cambria Math" panose="02040503050406030204" pitchFamily="18" charset="0"/>
                                </a:rPr>
                              </m:ctrlPr>
                            </m:mPr>
                            <m:mr>
                              <m:e>
                                <m:r>
                                  <m:rPr>
                                    <m:brk m:alnAt="7"/>
                                  </m:rPr>
                                  <a:rPr lang="en-US" altLang="ja-JP" sz="2400" b="0" i="1" smtClean="0">
                                    <a:latin typeface="Cambria Math" panose="02040503050406030204" pitchFamily="18" charset="0"/>
                                  </a:rPr>
                                  <m:t>𝑎</m:t>
                                </m:r>
                              </m:e>
                              <m:e>
                                <m:r>
                                  <a:rPr lang="en-US" altLang="ja-JP" sz="2400" b="0" i="1" smtClean="0">
                                    <a:latin typeface="Cambria Math" panose="02040503050406030204" pitchFamily="18" charset="0"/>
                                  </a:rPr>
                                  <m:t>𝑏</m:t>
                                </m:r>
                              </m:e>
                              <m:e>
                                <m:r>
                                  <a:rPr lang="en-US" altLang="ja-JP" sz="2400" i="1" smtClean="0">
                                    <a:latin typeface="Cambria Math" panose="02040503050406030204" pitchFamily="18" charset="0"/>
                                  </a:rPr>
                                  <m:t>𝑐</m:t>
                                </m:r>
                              </m:e>
                            </m:mr>
                            <m:mr>
                              <m:e>
                                <m:r>
                                  <a:rPr lang="en-US" altLang="ja-JP" sz="2400" b="0" i="1" smtClean="0">
                                    <a:latin typeface="Cambria Math" panose="02040503050406030204" pitchFamily="18" charset="0"/>
                                  </a:rPr>
                                  <m:t>𝑑</m:t>
                                </m:r>
                              </m:e>
                              <m:e>
                                <m:r>
                                  <a:rPr lang="en-US" altLang="ja-JP" sz="2400" b="0" i="1" smtClean="0">
                                    <a:latin typeface="Cambria Math" panose="02040503050406030204" pitchFamily="18" charset="0"/>
                                  </a:rPr>
                                  <m:t>𝑒</m:t>
                                </m:r>
                              </m:e>
                              <m:e>
                                <m:r>
                                  <a:rPr lang="en-US" altLang="ja-JP" sz="2400" i="1" smtClean="0">
                                    <a:latin typeface="Cambria Math" panose="02040503050406030204" pitchFamily="18" charset="0"/>
                                  </a:rPr>
                                  <m:t>𝑓</m:t>
                                </m:r>
                              </m:e>
                            </m:mr>
                            <m:mr>
                              <m:e>
                                <m:r>
                                  <a:rPr lang="en-US" altLang="ja-JP" sz="2400" b="0" i="1" smtClean="0">
                                    <a:solidFill>
                                      <a:srgbClr val="FF0000"/>
                                    </a:solidFill>
                                    <a:latin typeface="Cambria Math"/>
                                  </a:rPr>
                                  <m:t>0</m:t>
                                </m:r>
                              </m:e>
                              <m:e>
                                <m:r>
                                  <a:rPr lang="en-US" altLang="ja-JP" sz="2400" b="0" i="1" smtClean="0">
                                    <a:solidFill>
                                      <a:srgbClr val="FF0000"/>
                                    </a:solidFill>
                                    <a:latin typeface="Cambria Math"/>
                                  </a:rPr>
                                  <m:t>0</m:t>
                                </m:r>
                              </m:e>
                              <m:e>
                                <m:r>
                                  <a:rPr lang="en-US" altLang="ja-JP" sz="2400" b="0" i="1" smtClean="0">
                                    <a:latin typeface="Cambria Math"/>
                                  </a:rPr>
                                  <m:t>1</m:t>
                                </m:r>
                              </m:e>
                            </m:mr>
                          </m:m>
                        </m:e>
                      </m:d>
                    </m:oMath>
                  </m:oMathPara>
                </a14:m>
                <a:endParaRPr lang="ja-JP" altLang="en-US" sz="24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8904026" y="2133395"/>
                <a:ext cx="1784335" cy="1088311"/>
              </a:xfrm>
              <a:prstGeom prst="rect">
                <a:avLst/>
              </a:prstGeom>
              <a:blipFill rotWithShape="0">
                <a:blip r:embed="rId9"/>
                <a:stretch>
                  <a:fillRect/>
                </a:stretch>
              </a:blipFill>
            </p:spPr>
            <p:txBody>
              <a:bodyPr/>
              <a:lstStyle/>
              <a:p>
                <a:r>
                  <a:rPr lang="ja-JP" altLang="en-US">
                    <a:noFill/>
                  </a:rPr>
                  <a:t> </a:t>
                </a:r>
              </a:p>
            </p:txBody>
          </p:sp>
        </mc:Fallback>
      </mc:AlternateContent>
      <p:sp>
        <p:nvSpPr>
          <p:cNvPr id="10" name="正方形/長方形 9"/>
          <p:cNvSpPr/>
          <p:nvPr/>
        </p:nvSpPr>
        <p:spPr>
          <a:xfrm>
            <a:off x="9436432" y="1863834"/>
            <a:ext cx="697627" cy="400110"/>
          </a:xfrm>
          <a:prstGeom prst="rect">
            <a:avLst/>
          </a:prstGeom>
        </p:spPr>
        <p:txBody>
          <a:bodyPr wrap="none">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合成</a:t>
            </a:r>
          </a:p>
        </p:txBody>
      </p:sp>
      <p:sp>
        <p:nvSpPr>
          <p:cNvPr id="11" name="コンテンツ プレースホルダー 2"/>
          <p:cNvSpPr txBox="1">
            <a:spLocks/>
          </p:cNvSpPr>
          <p:nvPr/>
        </p:nvSpPr>
        <p:spPr>
          <a:xfrm>
            <a:off x="457199" y="3691651"/>
            <a:ext cx="11473211" cy="778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a:t>同次座標系表現において，より一般的な下の形の変換を</a:t>
            </a:r>
            <a:r>
              <a:rPr lang="ja-JP" altLang="en-US" sz="2400" b="1" dirty="0">
                <a:solidFill>
                  <a:srgbClr val="FF0000"/>
                </a:solidFill>
              </a:rPr>
              <a:t>射影変換</a:t>
            </a:r>
            <a:r>
              <a:rPr lang="ja-JP" altLang="en-US" sz="2400" dirty="0"/>
              <a:t>と呼ぶ</a:t>
            </a:r>
            <a:endParaRPr lang="en-US" altLang="ja-JP" sz="2400" dirty="0"/>
          </a:p>
        </p:txBody>
      </p:sp>
      <mc:AlternateContent xmlns:mc="http://schemas.openxmlformats.org/markup-compatibility/2006" xmlns:a14="http://schemas.microsoft.com/office/drawing/2010/main">
        <mc:Choice Requires="a14">
          <p:sp>
            <p:nvSpPr>
              <p:cNvPr id="12" name="正方形/長方形 11"/>
              <p:cNvSpPr/>
              <p:nvPr/>
            </p:nvSpPr>
            <p:spPr>
              <a:xfrm>
                <a:off x="591313" y="4470051"/>
                <a:ext cx="3475439" cy="128137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2400" b="1" i="1" smtClean="0">
                              <a:solidFill>
                                <a:schemeClr val="tx1"/>
                              </a:solidFill>
                              <a:latin typeface="Cambria Math" panose="02040503050406030204" pitchFamily="18" charset="0"/>
                            </a:rPr>
                          </m:ctrlPr>
                        </m:dPr>
                        <m:e>
                          <m:m>
                            <m:mPr>
                              <m:mcs>
                                <m:mc>
                                  <m:mcPr>
                                    <m:count m:val="1"/>
                                    <m:mcJc m:val="center"/>
                                  </m:mcPr>
                                </m:mc>
                              </m:mcs>
                              <m:ctrlPr>
                                <a:rPr lang="en-US" altLang="ja-JP" sz="2400" b="1" i="1" smtClean="0">
                                  <a:solidFill>
                                    <a:schemeClr val="tx1"/>
                                  </a:solidFill>
                                  <a:latin typeface="Cambria Math" panose="02040503050406030204" pitchFamily="18" charset="0"/>
                                </a:rPr>
                              </m:ctrlPr>
                            </m:mPr>
                            <m:mr>
                              <m:e>
                                <m:r>
                                  <m:rPr>
                                    <m:brk m:alnAt="7"/>
                                  </m:rP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e>
                            </m:mr>
                            <m:mr>
                              <m:e>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e>
                            </m:mr>
                            <m:mr>
                              <m:e>
                                <m:r>
                                  <a:rPr lang="en-US" altLang="ja-JP" sz="2400" b="0" i="1" smtClean="0">
                                    <a:solidFill>
                                      <a:schemeClr val="tx1"/>
                                    </a:solidFill>
                                    <a:latin typeface="Cambria Math" panose="02040503050406030204" pitchFamily="18" charset="0"/>
                                  </a:rPr>
                                  <m:t>1</m:t>
                                </m:r>
                              </m:e>
                            </m:mr>
                          </m:m>
                        </m:e>
                      </m:d>
                      <m:r>
                        <a:rPr lang="en-US" altLang="ja-JP" sz="2400" b="1" i="1" smtClean="0">
                          <a:solidFill>
                            <a:schemeClr val="tx1"/>
                          </a:solidFill>
                          <a:latin typeface="Cambria Math" panose="02040503050406030204" pitchFamily="18" charset="0"/>
                        </a:rPr>
                        <m:t>~</m:t>
                      </m:r>
                      <m:d>
                        <m:dPr>
                          <m:ctrlPr>
                            <a:rPr lang="en-US" altLang="ja-JP" sz="2400" b="1" i="1" smtClean="0">
                              <a:solidFill>
                                <a:schemeClr val="tx1"/>
                              </a:solidFill>
                              <a:latin typeface="Cambria Math" panose="02040503050406030204" pitchFamily="18" charset="0"/>
                            </a:rPr>
                          </m:ctrlPr>
                        </m:dPr>
                        <m:e>
                          <m:m>
                            <m:mPr>
                              <m:mcs>
                                <m:mc>
                                  <m:mcPr>
                                    <m:count m:val="3"/>
                                    <m:mcJc m:val="center"/>
                                  </m:mcPr>
                                </m:mc>
                              </m:mcs>
                              <m:ctrlPr>
                                <a:rPr lang="en-US" altLang="ja-JP" sz="2400" i="1" smtClean="0">
                                  <a:solidFill>
                                    <a:schemeClr val="tx1"/>
                                  </a:solidFill>
                                  <a:latin typeface="Cambria Math" panose="02040503050406030204" pitchFamily="18" charset="0"/>
                                </a:rPr>
                              </m:ctrlPr>
                            </m:mPr>
                            <m:mr>
                              <m:e>
                                <m:r>
                                  <m:rPr>
                                    <m:brk m:alnAt="7"/>
                                  </m:rPr>
                                  <a:rPr lang="en-US" altLang="ja-JP" sz="2400" b="0" i="1" smtClean="0">
                                    <a:solidFill>
                                      <a:schemeClr val="tx1"/>
                                    </a:solidFill>
                                    <a:latin typeface="Cambria Math" panose="02040503050406030204" pitchFamily="18" charset="0"/>
                                  </a:rPr>
                                  <m:t>𝑎</m:t>
                                </m:r>
                              </m:e>
                              <m:e>
                                <m:r>
                                  <a:rPr lang="en-US" altLang="ja-JP" sz="2400" b="0" i="1" smtClean="0">
                                    <a:solidFill>
                                      <a:schemeClr val="tx1"/>
                                    </a:solidFill>
                                    <a:latin typeface="Cambria Math" panose="02040503050406030204" pitchFamily="18" charset="0"/>
                                  </a:rPr>
                                  <m:t>𝑏</m:t>
                                </m:r>
                              </m:e>
                              <m:e>
                                <m:r>
                                  <a:rPr lang="en-US" altLang="ja-JP" sz="2400" i="1" smtClean="0">
                                    <a:solidFill>
                                      <a:schemeClr val="tx1"/>
                                    </a:solidFill>
                                    <a:latin typeface="Cambria Math" panose="02040503050406030204" pitchFamily="18" charset="0"/>
                                  </a:rPr>
                                  <m:t>𝑐</m:t>
                                </m:r>
                              </m:e>
                            </m:mr>
                            <m:mr>
                              <m:e>
                                <m:r>
                                  <a:rPr lang="en-US" altLang="ja-JP" sz="2400" b="0" i="1" smtClean="0">
                                    <a:solidFill>
                                      <a:schemeClr val="tx1"/>
                                    </a:solidFill>
                                    <a:latin typeface="Cambria Math" panose="02040503050406030204" pitchFamily="18" charset="0"/>
                                  </a:rPr>
                                  <m:t>𝑑</m:t>
                                </m:r>
                              </m:e>
                              <m:e>
                                <m:r>
                                  <a:rPr lang="en-US" altLang="ja-JP" sz="2400" b="0" i="1" smtClean="0">
                                    <a:solidFill>
                                      <a:schemeClr val="tx1"/>
                                    </a:solidFill>
                                    <a:latin typeface="Cambria Math" panose="02040503050406030204" pitchFamily="18" charset="0"/>
                                  </a:rPr>
                                  <m:t>𝑒</m:t>
                                </m:r>
                              </m:e>
                              <m:e>
                                <m:r>
                                  <a:rPr lang="en-US" altLang="ja-JP" sz="2400" i="1" smtClean="0">
                                    <a:solidFill>
                                      <a:schemeClr val="tx1"/>
                                    </a:solidFill>
                                    <a:latin typeface="Cambria Math" panose="02040503050406030204" pitchFamily="18" charset="0"/>
                                  </a:rPr>
                                  <m:t>𝑓</m:t>
                                </m:r>
                              </m:e>
                            </m:mr>
                            <m:mr>
                              <m:e>
                                <m:r>
                                  <a:rPr lang="en-US" altLang="ja-JP" sz="2400" b="0" i="1" smtClean="0">
                                    <a:solidFill>
                                      <a:schemeClr val="tx1"/>
                                    </a:solidFill>
                                    <a:latin typeface="Cambria Math" panose="02040503050406030204" pitchFamily="18" charset="0"/>
                                  </a:rPr>
                                  <m:t>𝑔</m:t>
                                </m:r>
                              </m:e>
                              <m:e>
                                <m:r>
                                  <a:rPr lang="en-US" altLang="ja-JP" sz="2400" b="0" i="1" smtClean="0">
                                    <a:solidFill>
                                      <a:schemeClr val="tx1"/>
                                    </a:solidFill>
                                    <a:latin typeface="Cambria Math" panose="02040503050406030204" pitchFamily="18" charset="0"/>
                                  </a:rPr>
                                  <m:t>h</m:t>
                                </m:r>
                              </m:e>
                              <m:e>
                                <m:r>
                                  <a:rPr lang="en-US" altLang="ja-JP" sz="2400" b="0" i="1" smtClean="0">
                                    <a:solidFill>
                                      <a:schemeClr val="tx1"/>
                                    </a:solidFill>
                                    <a:latin typeface="Cambria Math" panose="02040503050406030204" pitchFamily="18" charset="0"/>
                                  </a:rPr>
                                  <m:t>𝑖</m:t>
                                </m:r>
                              </m:e>
                            </m:mr>
                          </m:m>
                        </m:e>
                      </m:d>
                      <m:d>
                        <m:dPr>
                          <m:ctrlPr>
                            <a:rPr lang="en-US" altLang="ja-JP" sz="2400" b="1" i="1">
                              <a:solidFill>
                                <a:schemeClr val="tx1"/>
                              </a:solidFill>
                              <a:latin typeface="Cambria Math" panose="02040503050406030204" pitchFamily="18" charset="0"/>
                            </a:rPr>
                          </m:ctrlPr>
                        </m:dPr>
                        <m:e>
                          <m:m>
                            <m:mPr>
                              <m:mcs>
                                <m:mc>
                                  <m:mcPr>
                                    <m:count m:val="1"/>
                                    <m:mcJc m:val="center"/>
                                  </m:mcPr>
                                </m:mc>
                              </m:mcs>
                              <m:ctrlPr>
                                <a:rPr lang="en-US" altLang="ja-JP" sz="2400" b="1" i="1">
                                  <a:solidFill>
                                    <a:schemeClr val="tx1"/>
                                  </a:solidFill>
                                  <a:latin typeface="Cambria Math" panose="02040503050406030204" pitchFamily="18" charset="0"/>
                                </a:rPr>
                              </m:ctrlPr>
                            </m:mPr>
                            <m:mr>
                              <m:e>
                                <m:r>
                                  <m:rPr>
                                    <m:brk m:alnAt="7"/>
                                  </m:rPr>
                                  <a:rPr lang="en-US" altLang="ja-JP" sz="2400" i="1">
                                    <a:solidFill>
                                      <a:schemeClr val="tx1"/>
                                    </a:solidFill>
                                    <a:latin typeface="Cambria Math" panose="02040503050406030204" pitchFamily="18" charset="0"/>
                                  </a:rPr>
                                  <m:t>𝑥</m:t>
                                </m:r>
                              </m:e>
                            </m:mr>
                            <m:mr>
                              <m:e>
                                <m:r>
                                  <a:rPr lang="en-US" altLang="ja-JP" sz="2400" i="1">
                                    <a:solidFill>
                                      <a:schemeClr val="tx1"/>
                                    </a:solidFill>
                                    <a:latin typeface="Cambria Math" panose="02040503050406030204" pitchFamily="18" charset="0"/>
                                  </a:rPr>
                                  <m:t>𝑦</m:t>
                                </m:r>
                              </m:e>
                            </m:mr>
                            <m:mr>
                              <m:e>
                                <m:r>
                                  <a:rPr lang="en-US" altLang="ja-JP" sz="2400" i="1">
                                    <a:solidFill>
                                      <a:schemeClr val="tx1"/>
                                    </a:solidFill>
                                    <a:latin typeface="Cambria Math" panose="02040503050406030204" pitchFamily="18" charset="0"/>
                                  </a:rPr>
                                  <m:t>1</m:t>
                                </m:r>
                              </m:e>
                            </m:mr>
                          </m:m>
                        </m:e>
                      </m:d>
                    </m:oMath>
                  </m:oMathPara>
                </a14:m>
                <a:endParaRPr lang="ja-JP" altLang="en-US" sz="2400" dirty="0">
                  <a:solidFill>
                    <a:schemeClr val="tx1"/>
                  </a:solidFill>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591313" y="4470051"/>
                <a:ext cx="3475439" cy="1281376"/>
              </a:xfrm>
              <a:prstGeom prst="rect">
                <a:avLst/>
              </a:prstGeom>
              <a:blipFill rotWithShape="0">
                <a:blip r:embed="rId10"/>
                <a:stretch>
                  <a:fillRect/>
                </a:stretch>
              </a:blipFill>
            </p:spPr>
            <p:txBody>
              <a:bodyPr/>
              <a:lstStyle/>
              <a:p>
                <a:r>
                  <a:rPr lang="ja-JP" altLang="en-US">
                    <a:noFill/>
                  </a:rPr>
                  <a:t> </a:t>
                </a:r>
              </a:p>
            </p:txBody>
          </p:sp>
        </mc:Fallback>
      </mc:AlternateContent>
      <p:sp>
        <p:nvSpPr>
          <p:cNvPr id="13" name="正方形/長方形 12"/>
          <p:cNvSpPr/>
          <p:nvPr/>
        </p:nvSpPr>
        <p:spPr>
          <a:xfrm>
            <a:off x="591313" y="6081781"/>
            <a:ext cx="6417141"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射影変換では，第三要素が１でなくなる可能性があるので，</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この式は</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でなく</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同値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を使って表現される</a:t>
            </a:r>
          </a:p>
        </p:txBody>
      </p:sp>
      <p:cxnSp>
        <p:nvCxnSpPr>
          <p:cNvPr id="15" name="直線矢印コネクタ 14"/>
          <p:cNvCxnSpPr/>
          <p:nvPr/>
        </p:nvCxnSpPr>
        <p:spPr>
          <a:xfrm>
            <a:off x="7234534" y="6232468"/>
            <a:ext cx="1949122"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7413226" y="4460822"/>
            <a:ext cx="0" cy="190900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正方形/長方形 16"/>
              <p:cNvSpPr/>
              <p:nvPr/>
            </p:nvSpPr>
            <p:spPr>
              <a:xfrm>
                <a:off x="8929890" y="6120359"/>
                <a:ext cx="385190" cy="4305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8929890" y="6120359"/>
                <a:ext cx="385190" cy="430569"/>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6946780" y="4211513"/>
                <a:ext cx="575509" cy="6366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6946780" y="4211513"/>
                <a:ext cx="575509" cy="636680"/>
              </a:xfrm>
              <a:prstGeom prst="rect">
                <a:avLst/>
              </a:prstGeom>
              <a:blipFill>
                <a:blip r:embed="rId12"/>
                <a:stretch>
                  <a:fillRect/>
                </a:stretch>
              </a:blipFill>
            </p:spPr>
            <p:txBody>
              <a:bodyPr/>
              <a:lstStyle/>
              <a:p>
                <a:r>
                  <a:rPr lang="ja-JP" altLang="en-US">
                    <a:noFill/>
                  </a:rPr>
                  <a:t> </a:t>
                </a:r>
              </a:p>
            </p:txBody>
          </p:sp>
        </mc:Fallback>
      </mc:AlternateContent>
      <p:sp>
        <p:nvSpPr>
          <p:cNvPr id="20" name="正方形/長方形 19"/>
          <p:cNvSpPr/>
          <p:nvPr/>
        </p:nvSpPr>
        <p:spPr>
          <a:xfrm>
            <a:off x="7754320" y="6292271"/>
            <a:ext cx="721835" cy="3039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grpSp>
        <p:nvGrpSpPr>
          <p:cNvPr id="30" name="グループ化 29">
            <a:extLst>
              <a:ext uri="{FF2B5EF4-FFF2-40B4-BE49-F238E27FC236}">
                <a16:creationId xmlns:a16="http://schemas.microsoft.com/office/drawing/2014/main" id="{8802B722-7225-4DED-8242-4DFE16EA1D4F}"/>
              </a:ext>
            </a:extLst>
          </p:cNvPr>
          <p:cNvGrpSpPr/>
          <p:nvPr/>
        </p:nvGrpSpPr>
        <p:grpSpPr>
          <a:xfrm>
            <a:off x="8722013" y="4211513"/>
            <a:ext cx="3469987" cy="2432066"/>
            <a:chOff x="9153126" y="4211513"/>
            <a:chExt cx="3469987" cy="2432066"/>
          </a:xfrm>
        </p:grpSpPr>
        <p:cxnSp>
          <p:nvCxnSpPr>
            <p:cNvPr id="22" name="直線矢印コネクタ 21"/>
            <p:cNvCxnSpPr>
              <a:cxnSpLocks/>
            </p:cNvCxnSpPr>
            <p:nvPr/>
          </p:nvCxnSpPr>
          <p:spPr>
            <a:xfrm>
              <a:off x="9735772" y="6232468"/>
              <a:ext cx="1949122"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cxnSpLocks/>
            </p:cNvCxnSpPr>
            <p:nvPr/>
          </p:nvCxnSpPr>
          <p:spPr>
            <a:xfrm flipV="1">
              <a:off x="9914464" y="4460822"/>
              <a:ext cx="0" cy="190900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正方形/長方形 23"/>
                <p:cNvSpPr/>
                <p:nvPr/>
              </p:nvSpPr>
              <p:spPr>
                <a:xfrm>
                  <a:off x="11431127" y="6120359"/>
                  <a:ext cx="385190"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11431127" y="6120359"/>
                  <a:ext cx="385190" cy="523220"/>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p:cNvSpPr/>
                <p:nvPr/>
              </p:nvSpPr>
              <p:spPr>
                <a:xfrm>
                  <a:off x="9448018" y="4211513"/>
                  <a:ext cx="575509"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9448018" y="4211513"/>
                  <a:ext cx="575509" cy="523220"/>
                </a:xfrm>
                <a:prstGeom prst="rect">
                  <a:avLst/>
                </a:prstGeom>
                <a:blipFill>
                  <a:blip r:embed="rId14"/>
                  <a:stretch>
                    <a:fillRect/>
                  </a:stretch>
                </a:blipFill>
              </p:spPr>
              <p:txBody>
                <a:bodyPr/>
                <a:lstStyle/>
                <a:p>
                  <a:r>
                    <a:rPr lang="ja-JP" altLang="en-US">
                      <a:noFill/>
                    </a:rPr>
                    <a:t> </a:t>
                  </a:r>
                </a:p>
              </p:txBody>
            </p:sp>
          </mc:Fallback>
        </mc:AlternateContent>
        <p:pic>
          <p:nvPicPr>
            <p:cNvPr id="28" name="図 27">
              <a:extLst>
                <a:ext uri="{FF2B5EF4-FFF2-40B4-BE49-F238E27FC236}">
                  <a16:creationId xmlns:a16="http://schemas.microsoft.com/office/drawing/2014/main" id="{3482241E-F9CA-4D68-8D8F-6EA6331DC890}"/>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9153126" y="4984124"/>
              <a:ext cx="3469987" cy="1044596"/>
            </a:xfrm>
            <a:prstGeom prst="rect">
              <a:avLst/>
            </a:prstGeom>
            <a:scene3d>
              <a:camera prst="perspectiveHeroicExtremeRightFacing">
                <a:rot lat="0" lon="17400000" rev="21594000"/>
              </a:camera>
              <a:lightRig rig="threePt" dir="t"/>
            </a:scene3d>
          </p:spPr>
        </p:pic>
      </p:grpSp>
    </p:spTree>
    <p:extLst>
      <p:ext uri="{BB962C8B-B14F-4D97-AF65-F5344CB8AC3E}">
        <p14:creationId xmlns:p14="http://schemas.microsoft.com/office/powerpoint/2010/main" val="3741436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角丸四角形 96"/>
          <p:cNvSpPr/>
          <p:nvPr/>
        </p:nvSpPr>
        <p:spPr>
          <a:xfrm>
            <a:off x="303103" y="1181353"/>
            <a:ext cx="11663674" cy="4737438"/>
          </a:xfrm>
          <a:prstGeom prst="roundRect">
            <a:avLst>
              <a:gd name="adj" fmla="val 701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角丸四角形 94"/>
          <p:cNvSpPr/>
          <p:nvPr/>
        </p:nvSpPr>
        <p:spPr>
          <a:xfrm>
            <a:off x="475021" y="1344923"/>
            <a:ext cx="8810676" cy="4342314"/>
          </a:xfrm>
          <a:prstGeom prst="roundRect">
            <a:avLst>
              <a:gd name="adj" fmla="val 701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 92"/>
          <p:cNvSpPr/>
          <p:nvPr/>
        </p:nvSpPr>
        <p:spPr>
          <a:xfrm>
            <a:off x="618658" y="1479220"/>
            <a:ext cx="4981885" cy="3936295"/>
          </a:xfrm>
          <a:prstGeom prst="roundRect">
            <a:avLst>
              <a:gd name="adj" fmla="val 701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角丸四角形 89"/>
          <p:cNvSpPr/>
          <p:nvPr/>
        </p:nvSpPr>
        <p:spPr>
          <a:xfrm>
            <a:off x="765543" y="1595411"/>
            <a:ext cx="3236763" cy="3090004"/>
          </a:xfrm>
          <a:prstGeom prst="roundRect">
            <a:avLst>
              <a:gd name="adj" fmla="val 701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93566" y="76102"/>
            <a:ext cx="11473211" cy="733270"/>
          </a:xfrm>
        </p:spPr>
        <p:txBody>
          <a:bodyPr>
            <a:normAutofit/>
          </a:bodyPr>
          <a:lstStyle/>
          <a:p>
            <a:pPr algn="ctr"/>
            <a:r>
              <a:rPr lang="ja-JP" altLang="en-US" sz="3600" b="1" dirty="0"/>
              <a:t>変換の名称と包含関係</a:t>
            </a:r>
            <a:endParaRPr kumimoji="1" lang="ja-JP" altLang="en-US" sz="3600" b="1" dirty="0"/>
          </a:p>
        </p:txBody>
      </p:sp>
      <mc:AlternateContent xmlns:mc="http://schemas.openxmlformats.org/markup-compatibility/2006" xmlns:a14="http://schemas.microsoft.com/office/drawing/2010/main">
        <mc:Choice Requires="a14">
          <p:sp>
            <p:nvSpPr>
              <p:cNvPr id="84" name="正方形/長方形 83"/>
              <p:cNvSpPr/>
              <p:nvPr/>
            </p:nvSpPr>
            <p:spPr>
              <a:xfrm>
                <a:off x="879108" y="3366249"/>
                <a:ext cx="1189300" cy="785921"/>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1400" b="1" i="1" smtClean="0">
                              <a:latin typeface="Cambria Math" panose="02040503050406030204" pitchFamily="18" charset="0"/>
                            </a:rPr>
                          </m:ctrlPr>
                        </m:dPr>
                        <m:e>
                          <m:m>
                            <m:mPr>
                              <m:mcs>
                                <m:mc>
                                  <m:mcPr>
                                    <m:count m:val="3"/>
                                    <m:mcJc m:val="center"/>
                                  </m:mcPr>
                                </m:mc>
                              </m:mcs>
                              <m:ctrlPr>
                                <a:rPr lang="en-US" altLang="ja-JP" sz="1400" i="1" smtClean="0">
                                  <a:latin typeface="Cambria Math" panose="02040503050406030204" pitchFamily="18" charset="0"/>
                                </a:rPr>
                              </m:ctrlPr>
                            </m:mPr>
                            <m:mr>
                              <m:e>
                                <m:r>
                                  <m:rPr>
                                    <m:brk m:alnAt="7"/>
                                  </m:rPr>
                                  <a:rPr lang="en-US" altLang="ja-JP" sz="1400" b="0" i="1" smtClean="0">
                                    <a:latin typeface="Cambria Math"/>
                                  </a:rPr>
                                  <m:t>1</m:t>
                                </m:r>
                              </m:e>
                              <m:e>
                                <m:r>
                                  <a:rPr lang="en-US" altLang="ja-JP" sz="1400" b="0" i="1" smtClean="0">
                                    <a:latin typeface="Cambria Math"/>
                                  </a:rPr>
                                  <m:t>0</m:t>
                                </m:r>
                              </m:e>
                              <m:e>
                                <m:sSub>
                                  <m:sSubPr>
                                    <m:ctrlPr>
                                      <a:rPr lang="en-US" altLang="ja-JP" sz="1400" i="1" smtClean="0">
                                        <a:latin typeface="Cambria Math" panose="02040503050406030204" pitchFamily="18" charset="0"/>
                                      </a:rPr>
                                    </m:ctrlPr>
                                  </m:sSubPr>
                                  <m:e>
                                    <m:r>
                                      <a:rPr lang="en-US" altLang="ja-JP" sz="1400" b="0" i="1" smtClean="0">
                                        <a:latin typeface="Cambria Math"/>
                                      </a:rPr>
                                      <m:t>𝑡</m:t>
                                    </m:r>
                                  </m:e>
                                  <m:sub>
                                    <m:r>
                                      <a:rPr lang="en-US" altLang="ja-JP" sz="1400" b="0" i="1" smtClean="0">
                                        <a:latin typeface="Cambria Math"/>
                                      </a:rPr>
                                      <m:t>𝑥</m:t>
                                    </m:r>
                                  </m:sub>
                                </m:sSub>
                              </m:e>
                            </m:mr>
                            <m:mr>
                              <m:e>
                                <m:r>
                                  <a:rPr lang="en-US" altLang="ja-JP" sz="1400" b="0" i="1" smtClean="0">
                                    <a:latin typeface="Cambria Math"/>
                                  </a:rPr>
                                  <m:t>0</m:t>
                                </m:r>
                              </m:e>
                              <m:e>
                                <m:r>
                                  <a:rPr lang="en-US" altLang="ja-JP" sz="1400" b="0" i="1" smtClean="0">
                                    <a:latin typeface="Cambria Math"/>
                                  </a:rPr>
                                  <m:t>1</m:t>
                                </m:r>
                              </m:e>
                              <m:e>
                                <m:sSub>
                                  <m:sSubPr>
                                    <m:ctrlPr>
                                      <a:rPr lang="en-US" altLang="ja-JP" sz="1400" i="1" smtClean="0">
                                        <a:latin typeface="Cambria Math" panose="02040503050406030204" pitchFamily="18" charset="0"/>
                                      </a:rPr>
                                    </m:ctrlPr>
                                  </m:sSubPr>
                                  <m:e>
                                    <m:r>
                                      <a:rPr lang="en-US" altLang="ja-JP" sz="1400" b="0" i="1" smtClean="0">
                                        <a:latin typeface="Cambria Math"/>
                                      </a:rPr>
                                      <m:t>𝑡</m:t>
                                    </m:r>
                                  </m:e>
                                  <m:sub>
                                    <m:r>
                                      <a:rPr lang="en-US" altLang="ja-JP" sz="1400" b="0" i="1" smtClean="0">
                                        <a:latin typeface="Cambria Math"/>
                                      </a:rPr>
                                      <m:t>𝑦</m:t>
                                    </m:r>
                                  </m:sub>
                                </m:sSub>
                              </m:e>
                            </m:mr>
                            <m:mr>
                              <m:e>
                                <m:r>
                                  <a:rPr lang="en-US" altLang="ja-JP" sz="1400" b="0" i="1" smtClean="0">
                                    <a:latin typeface="Cambria Math"/>
                                  </a:rPr>
                                  <m:t>0</m:t>
                                </m:r>
                              </m:e>
                              <m:e>
                                <m:r>
                                  <a:rPr lang="en-US" altLang="ja-JP" sz="1400" b="0" i="1" smtClean="0">
                                    <a:latin typeface="Cambria Math"/>
                                  </a:rPr>
                                  <m:t>0</m:t>
                                </m:r>
                              </m:e>
                              <m:e>
                                <m:r>
                                  <a:rPr lang="en-US" altLang="ja-JP" sz="1400" b="0" i="1" smtClean="0">
                                    <a:latin typeface="Cambria Math"/>
                                  </a:rPr>
                                  <m:t>1</m:t>
                                </m:r>
                              </m:e>
                            </m:mr>
                          </m:m>
                        </m:e>
                      </m:d>
                    </m:oMath>
                  </m:oMathPara>
                </a14:m>
                <a:endParaRPr lang="ja-JP" altLang="en-US" sz="1400" dirty="0"/>
              </a:p>
            </p:txBody>
          </p:sp>
        </mc:Choice>
        <mc:Fallback xmlns="">
          <p:sp>
            <p:nvSpPr>
              <p:cNvPr id="84" name="正方形/長方形 83"/>
              <p:cNvSpPr>
                <a:spLocks noRot="1" noChangeAspect="1" noMove="1" noResize="1" noEditPoints="1" noAdjustHandles="1" noChangeArrowheads="1" noChangeShapeType="1" noTextEdit="1"/>
              </p:cNvSpPr>
              <p:nvPr/>
            </p:nvSpPr>
            <p:spPr>
              <a:xfrm>
                <a:off x="879108" y="3366249"/>
                <a:ext cx="1189300" cy="785921"/>
              </a:xfrm>
              <a:prstGeom prst="rect">
                <a:avLst/>
              </a:prstGeom>
              <a:blipFill rotWithShape="0">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5" name="正方形/長方形 84"/>
              <p:cNvSpPr/>
              <p:nvPr/>
            </p:nvSpPr>
            <p:spPr>
              <a:xfrm>
                <a:off x="2271592" y="3427227"/>
                <a:ext cx="1786707" cy="66396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1400" b="1" i="1" smtClean="0">
                              <a:latin typeface="Cambria Math" panose="02040503050406030204" pitchFamily="18" charset="0"/>
                            </a:rPr>
                          </m:ctrlPr>
                        </m:dPr>
                        <m:e>
                          <m:m>
                            <m:mPr>
                              <m:mcs>
                                <m:mc>
                                  <m:mcPr>
                                    <m:count m:val="3"/>
                                    <m:mcJc m:val="center"/>
                                  </m:mcPr>
                                </m:mc>
                              </m:mcs>
                              <m:ctrlPr>
                                <a:rPr lang="en-US" altLang="ja-JP" sz="1400" i="1" smtClean="0">
                                  <a:latin typeface="Cambria Math" panose="02040503050406030204" pitchFamily="18" charset="0"/>
                                </a:rPr>
                              </m:ctrlPr>
                            </m:mPr>
                            <m:mr>
                              <m:e>
                                <m:func>
                                  <m:funcPr>
                                    <m:ctrlPr>
                                      <a:rPr lang="en-US" altLang="ja-JP" sz="1400" b="0" i="1" smtClean="0">
                                        <a:latin typeface="Cambria Math" panose="02040503050406030204" pitchFamily="18" charset="0"/>
                                      </a:rPr>
                                    </m:ctrlPr>
                                  </m:funcPr>
                                  <m:fName>
                                    <m:r>
                                      <m:rPr>
                                        <m:sty m:val="p"/>
                                        <m:brk m:alnAt="7"/>
                                      </m:rPr>
                                      <a:rPr lang="en-US" altLang="ja-JP" sz="1400" b="0" i="0" smtClean="0">
                                        <a:latin typeface="Cambria Math"/>
                                      </a:rPr>
                                      <m:t>c</m:t>
                                    </m:r>
                                    <m:r>
                                      <m:rPr>
                                        <m:sty m:val="p"/>
                                      </m:rPr>
                                      <a:rPr lang="en-US" altLang="ja-JP" sz="1400" b="0" i="0" smtClean="0">
                                        <a:latin typeface="Cambria Math"/>
                                      </a:rPr>
                                      <m:t>os</m:t>
                                    </m:r>
                                  </m:fName>
                                  <m:e>
                                    <m:r>
                                      <m:rPr>
                                        <m:brk m:alnAt="7"/>
                                      </m:rPr>
                                      <a:rPr lang="en-US" altLang="ja-JP" sz="1400" b="0" i="1" smtClean="0">
                                        <a:latin typeface="Cambria Math"/>
                                      </a:rPr>
                                      <m:t>𝜃</m:t>
                                    </m:r>
                                  </m:e>
                                </m:func>
                              </m:e>
                              <m:e>
                                <m:func>
                                  <m:funcPr>
                                    <m:ctrlPr>
                                      <a:rPr lang="en-US" altLang="ja-JP" sz="1400" i="1">
                                        <a:latin typeface="Cambria Math" panose="02040503050406030204" pitchFamily="18" charset="0"/>
                                      </a:rPr>
                                    </m:ctrlPr>
                                  </m:funcPr>
                                  <m:fName>
                                    <m:r>
                                      <a:rPr lang="en-US" altLang="ja-JP" sz="1400" b="0" i="0" smtClean="0">
                                        <a:latin typeface="Cambria Math"/>
                                      </a:rPr>
                                      <m:t>−</m:t>
                                    </m:r>
                                    <m:r>
                                      <m:rPr>
                                        <m:sty m:val="p"/>
                                      </m:rPr>
                                      <a:rPr lang="en-US" altLang="ja-JP" sz="1400" b="0" i="0" smtClean="0">
                                        <a:latin typeface="Cambria Math"/>
                                      </a:rPr>
                                      <m:t>sin</m:t>
                                    </m:r>
                                  </m:fName>
                                  <m:e>
                                    <m:r>
                                      <m:rPr>
                                        <m:brk m:alnAt="7"/>
                                      </m:rPr>
                                      <a:rPr lang="en-US" altLang="ja-JP" sz="1400" i="1">
                                        <a:latin typeface="Cambria Math"/>
                                      </a:rPr>
                                      <m:t>𝜃</m:t>
                                    </m:r>
                                  </m:e>
                                </m:func>
                              </m:e>
                              <m:e>
                                <m:r>
                                  <a:rPr lang="en-US" altLang="ja-JP" sz="1400" i="1" smtClean="0">
                                    <a:latin typeface="Cambria Math"/>
                                  </a:rPr>
                                  <m:t>0</m:t>
                                </m:r>
                              </m:e>
                            </m:mr>
                            <m:mr>
                              <m:e>
                                <m:func>
                                  <m:funcPr>
                                    <m:ctrlPr>
                                      <a:rPr lang="en-US" altLang="ja-JP" sz="1400" i="1">
                                        <a:latin typeface="Cambria Math" panose="02040503050406030204" pitchFamily="18" charset="0"/>
                                      </a:rPr>
                                    </m:ctrlPr>
                                  </m:funcPr>
                                  <m:fName>
                                    <m:r>
                                      <m:rPr>
                                        <m:sty m:val="p"/>
                                      </m:rPr>
                                      <a:rPr lang="en-US" altLang="ja-JP" sz="1400">
                                        <a:latin typeface="Cambria Math"/>
                                      </a:rPr>
                                      <m:t>sin</m:t>
                                    </m:r>
                                  </m:fName>
                                  <m:e>
                                    <m:r>
                                      <m:rPr>
                                        <m:brk m:alnAt="7"/>
                                      </m:rPr>
                                      <a:rPr lang="en-US" altLang="ja-JP" sz="1400" i="1">
                                        <a:latin typeface="Cambria Math"/>
                                      </a:rPr>
                                      <m:t>𝜃</m:t>
                                    </m:r>
                                  </m:e>
                                </m:func>
                              </m:e>
                              <m:e>
                                <m:func>
                                  <m:funcPr>
                                    <m:ctrlPr>
                                      <a:rPr lang="en-US" altLang="ja-JP" sz="1400" i="1">
                                        <a:latin typeface="Cambria Math" panose="02040503050406030204" pitchFamily="18" charset="0"/>
                                      </a:rPr>
                                    </m:ctrlPr>
                                  </m:funcPr>
                                  <m:fName>
                                    <m:r>
                                      <m:rPr>
                                        <m:sty m:val="p"/>
                                        <m:brk m:alnAt="7"/>
                                      </m:rPr>
                                      <a:rPr lang="en-US" altLang="ja-JP" sz="1400">
                                        <a:latin typeface="Cambria Math"/>
                                      </a:rPr>
                                      <m:t>c</m:t>
                                    </m:r>
                                    <m:r>
                                      <m:rPr>
                                        <m:sty m:val="p"/>
                                      </m:rPr>
                                      <a:rPr lang="en-US" altLang="ja-JP" sz="1400">
                                        <a:latin typeface="Cambria Math"/>
                                      </a:rPr>
                                      <m:t>os</m:t>
                                    </m:r>
                                  </m:fName>
                                  <m:e>
                                    <m:r>
                                      <m:rPr>
                                        <m:brk m:alnAt="7"/>
                                      </m:rPr>
                                      <a:rPr lang="en-US" altLang="ja-JP" sz="1400" i="1">
                                        <a:latin typeface="Cambria Math"/>
                                      </a:rPr>
                                      <m:t>𝜃</m:t>
                                    </m:r>
                                  </m:e>
                                </m:func>
                              </m:e>
                              <m:e>
                                <m:r>
                                  <a:rPr lang="en-US" altLang="ja-JP" sz="1400" b="0" i="1" smtClean="0">
                                    <a:latin typeface="Cambria Math"/>
                                  </a:rPr>
                                  <m:t>0</m:t>
                                </m:r>
                              </m:e>
                            </m:mr>
                            <m:mr>
                              <m:e>
                                <m:r>
                                  <a:rPr lang="en-US" altLang="ja-JP" sz="1400" b="0" i="1" smtClean="0">
                                    <a:latin typeface="Cambria Math"/>
                                  </a:rPr>
                                  <m:t>0</m:t>
                                </m:r>
                              </m:e>
                              <m:e>
                                <m:r>
                                  <a:rPr lang="en-US" altLang="ja-JP" sz="1400" b="0" i="1" smtClean="0">
                                    <a:latin typeface="Cambria Math"/>
                                  </a:rPr>
                                  <m:t>0</m:t>
                                </m:r>
                              </m:e>
                              <m:e>
                                <m:r>
                                  <a:rPr lang="en-US" altLang="ja-JP" sz="1400" b="0" i="1" smtClean="0">
                                    <a:latin typeface="Cambria Math"/>
                                  </a:rPr>
                                  <m:t>1</m:t>
                                </m:r>
                              </m:e>
                            </m:mr>
                          </m:m>
                        </m:e>
                      </m:d>
                    </m:oMath>
                  </m:oMathPara>
                </a14:m>
                <a:endParaRPr lang="ja-JP" altLang="en-US" sz="1400" dirty="0"/>
              </a:p>
            </p:txBody>
          </p:sp>
        </mc:Choice>
        <mc:Fallback xmlns="">
          <p:sp>
            <p:nvSpPr>
              <p:cNvPr id="85" name="正方形/長方形 84"/>
              <p:cNvSpPr>
                <a:spLocks noRot="1" noChangeAspect="1" noMove="1" noResize="1" noEditPoints="1" noAdjustHandles="1" noChangeArrowheads="1" noChangeShapeType="1" noTextEdit="1"/>
              </p:cNvSpPr>
              <p:nvPr/>
            </p:nvSpPr>
            <p:spPr>
              <a:xfrm>
                <a:off x="2271592" y="3427227"/>
                <a:ext cx="1786707" cy="663964"/>
              </a:xfrm>
              <a:prstGeom prst="rect">
                <a:avLst/>
              </a:prstGeom>
              <a:blipFill>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6" name="正方形/長方形 85"/>
              <p:cNvSpPr/>
              <p:nvPr/>
            </p:nvSpPr>
            <p:spPr>
              <a:xfrm>
                <a:off x="4204503" y="3428157"/>
                <a:ext cx="1105879" cy="66210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1400" b="1" i="1" smtClean="0">
                              <a:latin typeface="Cambria Math" panose="02040503050406030204" pitchFamily="18" charset="0"/>
                            </a:rPr>
                          </m:ctrlPr>
                        </m:dPr>
                        <m:e>
                          <m:m>
                            <m:mPr>
                              <m:mcs>
                                <m:mc>
                                  <m:mcPr>
                                    <m:count m:val="3"/>
                                    <m:mcJc m:val="center"/>
                                  </m:mcPr>
                                </m:mc>
                              </m:mcs>
                              <m:ctrlPr>
                                <a:rPr lang="en-US" altLang="ja-JP" sz="1400" i="1" smtClean="0">
                                  <a:latin typeface="Cambria Math" panose="02040503050406030204" pitchFamily="18" charset="0"/>
                                </a:rPr>
                              </m:ctrlPr>
                            </m:mPr>
                            <m:mr>
                              <m:e>
                                <m:r>
                                  <a:rPr lang="en-US" altLang="ja-JP" sz="1400" b="0" i="1" smtClean="0">
                                    <a:latin typeface="Cambria Math"/>
                                  </a:rPr>
                                  <m:t>𝑎</m:t>
                                </m:r>
                              </m:e>
                              <m:e>
                                <m:r>
                                  <a:rPr lang="en-US" altLang="ja-JP" sz="1400" i="1" smtClean="0">
                                    <a:latin typeface="Cambria Math"/>
                                  </a:rPr>
                                  <m:t>0</m:t>
                                </m:r>
                              </m:e>
                              <m:e>
                                <m:r>
                                  <a:rPr lang="en-US" altLang="ja-JP" sz="1400" i="1" smtClean="0">
                                    <a:latin typeface="Cambria Math"/>
                                  </a:rPr>
                                  <m:t>0</m:t>
                                </m:r>
                              </m:e>
                            </m:mr>
                            <m:mr>
                              <m:e>
                                <m:r>
                                  <a:rPr lang="en-US" altLang="ja-JP" sz="1400" b="0" i="1" smtClean="0">
                                    <a:latin typeface="Cambria Math"/>
                                  </a:rPr>
                                  <m:t>0</m:t>
                                </m:r>
                              </m:e>
                              <m:e>
                                <m:r>
                                  <a:rPr lang="en-US" altLang="ja-JP" sz="1400" b="0" i="1" smtClean="0">
                                    <a:latin typeface="Cambria Math"/>
                                  </a:rPr>
                                  <m:t>𝑏</m:t>
                                </m:r>
                              </m:e>
                              <m:e>
                                <m:r>
                                  <a:rPr lang="en-US" altLang="ja-JP" sz="1400" b="0" i="1" smtClean="0">
                                    <a:latin typeface="Cambria Math"/>
                                  </a:rPr>
                                  <m:t>0</m:t>
                                </m:r>
                              </m:e>
                            </m:mr>
                            <m:mr>
                              <m:e>
                                <m:r>
                                  <a:rPr lang="en-US" altLang="ja-JP" sz="1400" b="0" i="1" smtClean="0">
                                    <a:latin typeface="Cambria Math"/>
                                  </a:rPr>
                                  <m:t>0</m:t>
                                </m:r>
                              </m:e>
                              <m:e>
                                <m:r>
                                  <a:rPr lang="en-US" altLang="ja-JP" sz="1400" b="0" i="1" smtClean="0">
                                    <a:latin typeface="Cambria Math"/>
                                  </a:rPr>
                                  <m:t>0</m:t>
                                </m:r>
                              </m:e>
                              <m:e>
                                <m:r>
                                  <a:rPr lang="en-US" altLang="ja-JP" sz="1400" b="0" i="1" smtClean="0">
                                    <a:latin typeface="Cambria Math"/>
                                  </a:rPr>
                                  <m:t>1</m:t>
                                </m:r>
                              </m:e>
                            </m:mr>
                          </m:m>
                        </m:e>
                      </m:d>
                    </m:oMath>
                  </m:oMathPara>
                </a14:m>
                <a:endParaRPr lang="ja-JP" altLang="en-US" sz="1400" dirty="0"/>
              </a:p>
            </p:txBody>
          </p:sp>
        </mc:Choice>
        <mc:Fallback xmlns="">
          <p:sp>
            <p:nvSpPr>
              <p:cNvPr id="86" name="正方形/長方形 85"/>
              <p:cNvSpPr>
                <a:spLocks noRot="1" noChangeAspect="1" noMove="1" noResize="1" noEditPoints="1" noAdjustHandles="1" noChangeArrowheads="1" noChangeShapeType="1" noTextEdit="1"/>
              </p:cNvSpPr>
              <p:nvPr/>
            </p:nvSpPr>
            <p:spPr>
              <a:xfrm>
                <a:off x="4204503" y="3428157"/>
                <a:ext cx="1105879" cy="662104"/>
              </a:xfrm>
              <a:prstGeom prst="rect">
                <a:avLst/>
              </a:prstGeom>
              <a:blipFill>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7" name="正方形/長方形 86"/>
              <p:cNvSpPr/>
              <p:nvPr/>
            </p:nvSpPr>
            <p:spPr>
              <a:xfrm>
                <a:off x="5910541" y="3428157"/>
                <a:ext cx="1105110" cy="66210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1400" b="1" i="1" smtClean="0">
                              <a:latin typeface="Cambria Math" panose="02040503050406030204" pitchFamily="18" charset="0"/>
                            </a:rPr>
                          </m:ctrlPr>
                        </m:dPr>
                        <m:e>
                          <m:m>
                            <m:mPr>
                              <m:mcs>
                                <m:mc>
                                  <m:mcPr>
                                    <m:count m:val="3"/>
                                    <m:mcJc m:val="center"/>
                                  </m:mcPr>
                                </m:mc>
                              </m:mcs>
                              <m:ctrlPr>
                                <a:rPr lang="en-US" altLang="ja-JP" sz="1400" i="1" smtClean="0">
                                  <a:latin typeface="Cambria Math" panose="02040503050406030204" pitchFamily="18" charset="0"/>
                                </a:rPr>
                              </m:ctrlPr>
                            </m:mPr>
                            <m:mr>
                              <m:e>
                                <m:r>
                                  <m:rPr>
                                    <m:brk m:alnAt="7"/>
                                  </m:rPr>
                                  <a:rPr lang="en-US" altLang="ja-JP" sz="1400" b="0" i="1" smtClean="0">
                                    <a:latin typeface="Cambria Math"/>
                                  </a:rPr>
                                  <m:t>1</m:t>
                                </m:r>
                              </m:e>
                              <m:e>
                                <m:r>
                                  <a:rPr lang="en-US" altLang="ja-JP" sz="1400" b="0" i="1" smtClean="0">
                                    <a:latin typeface="Cambria Math"/>
                                  </a:rPr>
                                  <m:t>𝑎</m:t>
                                </m:r>
                              </m:e>
                              <m:e>
                                <m:r>
                                  <a:rPr lang="en-US" altLang="ja-JP" sz="1400" i="1" smtClean="0">
                                    <a:latin typeface="Cambria Math"/>
                                  </a:rPr>
                                  <m:t>0</m:t>
                                </m:r>
                              </m:e>
                            </m:mr>
                            <m:mr>
                              <m:e>
                                <m:r>
                                  <a:rPr lang="en-US" altLang="ja-JP" sz="1400" b="0" i="1" smtClean="0">
                                    <a:latin typeface="Cambria Math"/>
                                  </a:rPr>
                                  <m:t>0</m:t>
                                </m:r>
                              </m:e>
                              <m:e>
                                <m:r>
                                  <a:rPr lang="en-US" altLang="ja-JP" sz="1400" b="0" i="1" smtClean="0">
                                    <a:latin typeface="Cambria Math"/>
                                  </a:rPr>
                                  <m:t>1</m:t>
                                </m:r>
                              </m:e>
                              <m:e>
                                <m:r>
                                  <a:rPr lang="en-US" altLang="ja-JP" sz="1400" b="0" i="1" smtClean="0">
                                    <a:latin typeface="Cambria Math"/>
                                  </a:rPr>
                                  <m:t>0</m:t>
                                </m:r>
                              </m:e>
                            </m:mr>
                            <m:mr>
                              <m:e>
                                <m:r>
                                  <a:rPr lang="en-US" altLang="ja-JP" sz="1400" b="0" i="1" smtClean="0">
                                    <a:latin typeface="Cambria Math"/>
                                  </a:rPr>
                                  <m:t>0</m:t>
                                </m:r>
                              </m:e>
                              <m:e>
                                <m:r>
                                  <a:rPr lang="en-US" altLang="ja-JP" sz="1400" b="0" i="1" smtClean="0">
                                    <a:latin typeface="Cambria Math"/>
                                  </a:rPr>
                                  <m:t>0</m:t>
                                </m:r>
                              </m:e>
                              <m:e>
                                <m:r>
                                  <a:rPr lang="en-US" altLang="ja-JP" sz="1400" b="0" i="1" smtClean="0">
                                    <a:latin typeface="Cambria Math"/>
                                  </a:rPr>
                                  <m:t>1</m:t>
                                </m:r>
                              </m:e>
                            </m:mr>
                          </m:m>
                        </m:e>
                      </m:d>
                    </m:oMath>
                  </m:oMathPara>
                </a14:m>
                <a:endParaRPr lang="ja-JP" altLang="en-US" sz="1400" dirty="0"/>
              </a:p>
            </p:txBody>
          </p:sp>
        </mc:Choice>
        <mc:Fallback xmlns="">
          <p:sp>
            <p:nvSpPr>
              <p:cNvPr id="87" name="正方形/長方形 86"/>
              <p:cNvSpPr>
                <a:spLocks noRot="1" noChangeAspect="1" noMove="1" noResize="1" noEditPoints="1" noAdjustHandles="1" noChangeArrowheads="1" noChangeShapeType="1" noTextEdit="1"/>
              </p:cNvSpPr>
              <p:nvPr/>
            </p:nvSpPr>
            <p:spPr>
              <a:xfrm>
                <a:off x="5910541" y="3428157"/>
                <a:ext cx="1105110" cy="662104"/>
              </a:xfrm>
              <a:prstGeom prst="rect">
                <a:avLst/>
              </a:prstGeom>
              <a:blipFill>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8" name="正方形/長方形 87"/>
              <p:cNvSpPr/>
              <p:nvPr/>
            </p:nvSpPr>
            <p:spPr>
              <a:xfrm>
                <a:off x="7652036" y="3428157"/>
                <a:ext cx="1235403" cy="662104"/>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1400" b="1" i="1" smtClean="0">
                              <a:latin typeface="Cambria Math" panose="02040503050406030204" pitchFamily="18" charset="0"/>
                            </a:rPr>
                          </m:ctrlPr>
                        </m:dPr>
                        <m:e>
                          <m:m>
                            <m:mPr>
                              <m:mcs>
                                <m:mc>
                                  <m:mcPr>
                                    <m:count m:val="3"/>
                                    <m:mcJc m:val="center"/>
                                  </m:mcPr>
                                </m:mc>
                              </m:mcs>
                              <m:ctrlPr>
                                <a:rPr lang="en-US" altLang="ja-JP" sz="1400" i="1" smtClean="0">
                                  <a:latin typeface="Cambria Math" panose="02040503050406030204" pitchFamily="18" charset="0"/>
                                </a:rPr>
                              </m:ctrlPr>
                            </m:mPr>
                            <m:mr>
                              <m:e>
                                <m:r>
                                  <m:rPr>
                                    <m:brk m:alnAt="7"/>
                                  </m:rPr>
                                  <a:rPr lang="en-US" altLang="ja-JP" sz="1400" b="0" i="1" smtClean="0">
                                    <a:latin typeface="Cambria Math"/>
                                  </a:rPr>
                                  <m:t>−</m:t>
                                </m:r>
                                <m:r>
                                  <a:rPr lang="en-US" altLang="ja-JP" sz="1400" b="0" i="1" smtClean="0">
                                    <a:latin typeface="Cambria Math"/>
                                  </a:rPr>
                                  <m:t>1</m:t>
                                </m:r>
                              </m:e>
                              <m:e>
                                <m:r>
                                  <a:rPr lang="en-US" altLang="ja-JP" sz="1400" b="0" i="1" smtClean="0">
                                    <a:latin typeface="Cambria Math"/>
                                  </a:rPr>
                                  <m:t>0</m:t>
                                </m:r>
                              </m:e>
                              <m:e>
                                <m:r>
                                  <a:rPr lang="en-US" altLang="ja-JP" sz="1400" i="1" smtClean="0">
                                    <a:latin typeface="Cambria Math"/>
                                  </a:rPr>
                                  <m:t>0</m:t>
                                </m:r>
                              </m:e>
                            </m:mr>
                            <m:mr>
                              <m:e>
                                <m:r>
                                  <a:rPr lang="en-US" altLang="ja-JP" sz="1400" b="0" i="1" smtClean="0">
                                    <a:latin typeface="Cambria Math"/>
                                  </a:rPr>
                                  <m:t>0</m:t>
                                </m:r>
                              </m:e>
                              <m:e>
                                <m:r>
                                  <a:rPr lang="en-US" altLang="ja-JP" sz="1400" b="0" i="1" smtClean="0">
                                    <a:latin typeface="Cambria Math"/>
                                  </a:rPr>
                                  <m:t>1</m:t>
                                </m:r>
                              </m:e>
                              <m:e>
                                <m:r>
                                  <a:rPr lang="en-US" altLang="ja-JP" sz="1400" b="0" i="1" smtClean="0">
                                    <a:latin typeface="Cambria Math"/>
                                  </a:rPr>
                                  <m:t>0</m:t>
                                </m:r>
                              </m:e>
                            </m:mr>
                            <m:mr>
                              <m:e>
                                <m:r>
                                  <a:rPr lang="en-US" altLang="ja-JP" sz="1400" b="0" i="1" smtClean="0">
                                    <a:latin typeface="Cambria Math"/>
                                  </a:rPr>
                                  <m:t>0</m:t>
                                </m:r>
                              </m:e>
                              <m:e>
                                <m:r>
                                  <a:rPr lang="en-US" altLang="ja-JP" sz="1400" b="0" i="1" smtClean="0">
                                    <a:latin typeface="Cambria Math"/>
                                  </a:rPr>
                                  <m:t>0</m:t>
                                </m:r>
                              </m:e>
                              <m:e>
                                <m:r>
                                  <a:rPr lang="en-US" altLang="ja-JP" sz="1400" b="0" i="1" smtClean="0">
                                    <a:latin typeface="Cambria Math"/>
                                  </a:rPr>
                                  <m:t>1</m:t>
                                </m:r>
                              </m:e>
                            </m:mr>
                          </m:m>
                        </m:e>
                      </m:d>
                    </m:oMath>
                  </m:oMathPara>
                </a14:m>
                <a:endParaRPr lang="ja-JP" altLang="en-US" sz="1400" dirty="0"/>
              </a:p>
            </p:txBody>
          </p:sp>
        </mc:Choice>
        <mc:Fallback xmlns="">
          <p:sp>
            <p:nvSpPr>
              <p:cNvPr id="88" name="正方形/長方形 87"/>
              <p:cNvSpPr>
                <a:spLocks noRot="1" noChangeAspect="1" noMove="1" noResize="1" noEditPoints="1" noAdjustHandles="1" noChangeArrowheads="1" noChangeShapeType="1" noTextEdit="1"/>
              </p:cNvSpPr>
              <p:nvPr/>
            </p:nvSpPr>
            <p:spPr>
              <a:xfrm>
                <a:off x="7652036" y="3428157"/>
                <a:ext cx="1235403" cy="662104"/>
              </a:xfrm>
              <a:prstGeom prst="rect">
                <a:avLst/>
              </a:prstGeom>
              <a:blipFill>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9" name="正方形/長方形 88"/>
              <p:cNvSpPr/>
              <p:nvPr/>
            </p:nvSpPr>
            <p:spPr>
              <a:xfrm>
                <a:off x="10139814" y="3366249"/>
                <a:ext cx="1149417" cy="7859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sz="1400" b="1" i="1">
                              <a:latin typeface="Cambria Math" panose="02040503050406030204" pitchFamily="18" charset="0"/>
                            </a:rPr>
                          </m:ctrlPr>
                        </m:dPr>
                        <m:e>
                          <m:m>
                            <m:mPr>
                              <m:mcs>
                                <m:mc>
                                  <m:mcPr>
                                    <m:count m:val="3"/>
                                    <m:mcJc m:val="center"/>
                                  </m:mcPr>
                                </m:mc>
                              </m:mcs>
                              <m:ctrlPr>
                                <a:rPr lang="en-US" altLang="ja-JP" sz="1400" i="1">
                                  <a:latin typeface="Cambria Math" panose="02040503050406030204" pitchFamily="18" charset="0"/>
                                </a:rPr>
                              </m:ctrlPr>
                            </m:mPr>
                            <m:mr>
                              <m:e>
                                <m:r>
                                  <m:rPr>
                                    <m:brk m:alnAt="7"/>
                                  </m:rPr>
                                  <a:rPr lang="en-US" altLang="ja-JP" sz="1400" i="1">
                                    <a:latin typeface="Cambria Math" panose="02040503050406030204" pitchFamily="18" charset="0"/>
                                  </a:rPr>
                                  <m:t>𝑎</m:t>
                                </m:r>
                              </m:e>
                              <m:e>
                                <m:r>
                                  <a:rPr lang="en-US" altLang="ja-JP" sz="1400" i="1">
                                    <a:latin typeface="Cambria Math" panose="02040503050406030204" pitchFamily="18" charset="0"/>
                                  </a:rPr>
                                  <m:t>𝑏</m:t>
                                </m:r>
                              </m:e>
                              <m:e>
                                <m:r>
                                  <a:rPr lang="en-US" altLang="ja-JP" sz="1400" i="1">
                                    <a:latin typeface="Cambria Math" panose="02040503050406030204" pitchFamily="18" charset="0"/>
                                  </a:rPr>
                                  <m:t>𝑐</m:t>
                                </m:r>
                              </m:e>
                            </m:mr>
                            <m:mr>
                              <m:e>
                                <m:r>
                                  <a:rPr lang="en-US" altLang="ja-JP" sz="1400" i="1">
                                    <a:latin typeface="Cambria Math" panose="02040503050406030204" pitchFamily="18" charset="0"/>
                                  </a:rPr>
                                  <m:t>𝑑</m:t>
                                </m:r>
                              </m:e>
                              <m:e>
                                <m:r>
                                  <a:rPr lang="en-US" altLang="ja-JP" sz="1400" i="1">
                                    <a:latin typeface="Cambria Math" panose="02040503050406030204" pitchFamily="18" charset="0"/>
                                  </a:rPr>
                                  <m:t>𝑒</m:t>
                                </m:r>
                              </m:e>
                              <m:e>
                                <m:r>
                                  <a:rPr lang="en-US" altLang="ja-JP" sz="1400" i="1">
                                    <a:latin typeface="Cambria Math" panose="02040503050406030204" pitchFamily="18" charset="0"/>
                                  </a:rPr>
                                  <m:t>𝑓</m:t>
                                </m:r>
                              </m:e>
                            </m:mr>
                            <m:mr>
                              <m:e>
                                <m:r>
                                  <a:rPr lang="en-US" altLang="ja-JP" sz="1400" i="1">
                                    <a:latin typeface="Cambria Math" panose="02040503050406030204" pitchFamily="18" charset="0"/>
                                  </a:rPr>
                                  <m:t>𝑔</m:t>
                                </m:r>
                              </m:e>
                              <m:e>
                                <m:r>
                                  <a:rPr lang="en-US" altLang="ja-JP" sz="1400" i="1">
                                    <a:latin typeface="Cambria Math" panose="02040503050406030204" pitchFamily="18" charset="0"/>
                                  </a:rPr>
                                  <m:t>h</m:t>
                                </m:r>
                              </m:e>
                              <m:e>
                                <m:r>
                                  <a:rPr lang="en-US" altLang="ja-JP" sz="1400" i="1">
                                    <a:latin typeface="Cambria Math" panose="02040503050406030204" pitchFamily="18" charset="0"/>
                                  </a:rPr>
                                  <m:t>𝑖</m:t>
                                </m:r>
                              </m:e>
                            </m:mr>
                          </m:m>
                        </m:e>
                      </m:d>
                    </m:oMath>
                  </m:oMathPara>
                </a14:m>
                <a:endParaRPr lang="ja-JP" altLang="en-US" sz="1400" dirty="0"/>
              </a:p>
            </p:txBody>
          </p:sp>
        </mc:Choice>
        <mc:Fallback xmlns="">
          <p:sp>
            <p:nvSpPr>
              <p:cNvPr id="89" name="正方形/長方形 88"/>
              <p:cNvSpPr>
                <a:spLocks noRot="1" noChangeAspect="1" noMove="1" noResize="1" noEditPoints="1" noAdjustHandles="1" noChangeArrowheads="1" noChangeShapeType="1" noTextEdit="1"/>
              </p:cNvSpPr>
              <p:nvPr/>
            </p:nvSpPr>
            <p:spPr>
              <a:xfrm>
                <a:off x="10139814" y="3366249"/>
                <a:ext cx="1149417" cy="785921"/>
              </a:xfrm>
              <a:prstGeom prst="rect">
                <a:avLst/>
              </a:prstGeom>
              <a:blipFill>
                <a:blip r:embed="rId22"/>
                <a:stretch>
                  <a:fillRect/>
                </a:stretch>
              </a:blipFill>
            </p:spPr>
            <p:txBody>
              <a:bodyPr/>
              <a:lstStyle/>
              <a:p>
                <a:r>
                  <a:rPr lang="ja-JP" altLang="en-US">
                    <a:noFill/>
                  </a:rPr>
                  <a:t> </a:t>
                </a:r>
              </a:p>
            </p:txBody>
          </p:sp>
        </mc:Fallback>
      </mc:AlternateContent>
      <p:sp>
        <p:nvSpPr>
          <p:cNvPr id="92" name="正方形/長方形 91"/>
          <p:cNvSpPr/>
          <p:nvPr/>
        </p:nvSpPr>
        <p:spPr>
          <a:xfrm>
            <a:off x="1391184" y="4101326"/>
            <a:ext cx="2031325" cy="646331"/>
          </a:xfrm>
          <a:prstGeom prst="rect">
            <a:avLst/>
          </a:prstGeom>
        </p:spPr>
        <p:txBody>
          <a:bodyPr wrap="none">
            <a:spAutoFit/>
          </a:bodyPr>
          <a:lstStyle/>
          <a:p>
            <a:pPr algn="ct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ユークリッド変換</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剛体変換</a:t>
            </a:r>
          </a:p>
        </p:txBody>
      </p:sp>
      <p:sp>
        <p:nvSpPr>
          <p:cNvPr id="94" name="正方形/長方形 93"/>
          <p:cNvSpPr/>
          <p:nvPr/>
        </p:nvSpPr>
        <p:spPr>
          <a:xfrm>
            <a:off x="1231370" y="4809900"/>
            <a:ext cx="3515706" cy="615553"/>
          </a:xfrm>
          <a:prstGeom prst="rect">
            <a:avLst/>
          </a:prstGeom>
        </p:spPr>
        <p:txBody>
          <a:bodyPr wrap="none">
            <a:spAutoFit/>
          </a:bodyPr>
          <a:lstStyle/>
          <a:p>
            <a:pPr algn="ct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相似変換</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軸</a:t>
            </a:r>
            <a:r>
              <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y</a:t>
            </a: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軸の拡大率が等しいときのみ</a:t>
            </a:r>
            <a:r>
              <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正方形/長方形 95"/>
          <p:cNvSpPr/>
          <p:nvPr/>
        </p:nvSpPr>
        <p:spPr>
          <a:xfrm>
            <a:off x="6504503" y="4514339"/>
            <a:ext cx="1765740" cy="1077218"/>
          </a:xfrm>
          <a:prstGeom prst="rect">
            <a:avLst/>
          </a:prstGeom>
        </p:spPr>
        <p:txBody>
          <a:bodyPr wrap="none">
            <a:spAutoFit/>
          </a:bodyPr>
          <a:lstStyle/>
          <a:p>
            <a:pPr algn="ctr"/>
            <a:r>
              <a:rPr lang="en-US" altLang="ja-JP"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Affine</a:t>
            </a:r>
            <a:r>
              <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変換</a:t>
            </a:r>
            <a:endParaRPr lang="en-US" altLang="ja-JP"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直線性を持つ</a:t>
            </a:r>
            <a:endParaRPr lang="en-US" altLang="ja-JP"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平行性を持つ</a:t>
            </a:r>
          </a:p>
        </p:txBody>
      </p:sp>
      <p:sp>
        <p:nvSpPr>
          <p:cNvPr id="98" name="正方形/長方形 97"/>
          <p:cNvSpPr/>
          <p:nvPr/>
        </p:nvSpPr>
        <p:spPr>
          <a:xfrm>
            <a:off x="9885380" y="4514339"/>
            <a:ext cx="1723549" cy="1077218"/>
          </a:xfrm>
          <a:prstGeom prst="rect">
            <a:avLst/>
          </a:prstGeom>
        </p:spPr>
        <p:txBody>
          <a:bodyPr wrap="none">
            <a:spAutoFit/>
          </a:bodyPr>
          <a:lstStyle/>
          <a:p>
            <a:pPr algn="ctr"/>
            <a:r>
              <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射影変換</a:t>
            </a:r>
            <a:endParaRPr lang="en-US" altLang="ja-JP"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直線性を持つ</a:t>
            </a:r>
            <a:endParaRPr lang="en-US" altLang="ja-JP"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平行性なし</a:t>
            </a:r>
            <a:endParaRPr lang="en-US" altLang="ja-JP"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a:extLst>
              <a:ext uri="{FF2B5EF4-FFF2-40B4-BE49-F238E27FC236}">
                <a16:creationId xmlns:a16="http://schemas.microsoft.com/office/drawing/2014/main" id="{60815CCF-AC5D-451F-A3F1-10E0DA55225F}"/>
              </a:ext>
            </a:extLst>
          </p:cNvPr>
          <p:cNvSpPr/>
          <p:nvPr/>
        </p:nvSpPr>
        <p:spPr>
          <a:xfrm>
            <a:off x="2841780" y="1694391"/>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回転</a:t>
            </a:r>
          </a:p>
        </p:txBody>
      </p:sp>
      <p:sp>
        <p:nvSpPr>
          <p:cNvPr id="83" name="正方形/長方形 82">
            <a:extLst>
              <a:ext uri="{FF2B5EF4-FFF2-40B4-BE49-F238E27FC236}">
                <a16:creationId xmlns:a16="http://schemas.microsoft.com/office/drawing/2014/main" id="{E19914CF-14FA-42A3-BAF9-BE2D85ABF2B8}"/>
              </a:ext>
            </a:extLst>
          </p:cNvPr>
          <p:cNvSpPr/>
          <p:nvPr/>
        </p:nvSpPr>
        <p:spPr>
          <a:xfrm>
            <a:off x="4203444" y="1694391"/>
            <a:ext cx="1107996"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拡大縮小</a:t>
            </a:r>
          </a:p>
        </p:txBody>
      </p:sp>
      <p:sp>
        <p:nvSpPr>
          <p:cNvPr id="91" name="正方形/長方形 90">
            <a:extLst>
              <a:ext uri="{FF2B5EF4-FFF2-40B4-BE49-F238E27FC236}">
                <a16:creationId xmlns:a16="http://schemas.microsoft.com/office/drawing/2014/main" id="{9CF86696-67AC-481A-91CA-1E1C8193C242}"/>
              </a:ext>
            </a:extLst>
          </p:cNvPr>
          <p:cNvSpPr/>
          <p:nvPr/>
        </p:nvSpPr>
        <p:spPr>
          <a:xfrm>
            <a:off x="6024515" y="1692085"/>
            <a:ext cx="877163"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せん断</a:t>
            </a:r>
          </a:p>
        </p:txBody>
      </p:sp>
      <p:sp>
        <p:nvSpPr>
          <p:cNvPr id="100" name="正方形/長方形 99">
            <a:extLst>
              <a:ext uri="{FF2B5EF4-FFF2-40B4-BE49-F238E27FC236}">
                <a16:creationId xmlns:a16="http://schemas.microsoft.com/office/drawing/2014/main" id="{92E2059B-ADDB-4A11-A8D3-14188EE1A4FE}"/>
              </a:ext>
            </a:extLst>
          </p:cNvPr>
          <p:cNvSpPr/>
          <p:nvPr/>
        </p:nvSpPr>
        <p:spPr>
          <a:xfrm>
            <a:off x="7946572" y="169208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鏡映</a:t>
            </a:r>
          </a:p>
        </p:txBody>
      </p:sp>
      <p:sp>
        <p:nvSpPr>
          <p:cNvPr id="101" name="正方形/長方形 100">
            <a:extLst>
              <a:ext uri="{FF2B5EF4-FFF2-40B4-BE49-F238E27FC236}">
                <a16:creationId xmlns:a16="http://schemas.microsoft.com/office/drawing/2014/main" id="{938B09EB-0703-4F0A-93BA-E15AED928A85}"/>
              </a:ext>
            </a:extLst>
          </p:cNvPr>
          <p:cNvSpPr/>
          <p:nvPr/>
        </p:nvSpPr>
        <p:spPr>
          <a:xfrm>
            <a:off x="10160524" y="1694391"/>
            <a:ext cx="1107996"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射影変換</a:t>
            </a:r>
          </a:p>
        </p:txBody>
      </p:sp>
      <p:pic>
        <p:nvPicPr>
          <p:cNvPr id="3" name="図 2">
            <a:extLst>
              <a:ext uri="{FF2B5EF4-FFF2-40B4-BE49-F238E27FC236}">
                <a16:creationId xmlns:a16="http://schemas.microsoft.com/office/drawing/2014/main" id="{AA034522-CEAF-4FE9-ABEC-EC0EB2E43626}"/>
              </a:ext>
            </a:extLst>
          </p:cNvPr>
          <p:cNvPicPr>
            <a:picLocks noChangeAspect="1"/>
          </p:cNvPicPr>
          <p:nvPr/>
        </p:nvPicPr>
        <p:blipFill>
          <a:blip r:embed="rId23"/>
          <a:stretch>
            <a:fillRect/>
          </a:stretch>
        </p:blipFill>
        <p:spPr>
          <a:xfrm>
            <a:off x="9967351" y="1945496"/>
            <a:ext cx="1494343" cy="1501871"/>
          </a:xfrm>
          <a:prstGeom prst="rect">
            <a:avLst/>
          </a:prstGeom>
        </p:spPr>
      </p:pic>
      <p:pic>
        <p:nvPicPr>
          <p:cNvPr id="108" name="図 107">
            <a:extLst>
              <a:ext uri="{FF2B5EF4-FFF2-40B4-BE49-F238E27FC236}">
                <a16:creationId xmlns:a16="http://schemas.microsoft.com/office/drawing/2014/main" id="{8010ECC0-F5F1-432D-BCAB-DE0422FE182F}"/>
              </a:ext>
            </a:extLst>
          </p:cNvPr>
          <p:cNvPicPr>
            <a:picLocks noChangeAspect="1"/>
          </p:cNvPicPr>
          <p:nvPr/>
        </p:nvPicPr>
        <p:blipFill>
          <a:blip r:embed="rId24"/>
          <a:stretch>
            <a:fillRect/>
          </a:stretch>
        </p:blipFill>
        <p:spPr>
          <a:xfrm>
            <a:off x="4010271" y="2029729"/>
            <a:ext cx="1494343" cy="1455299"/>
          </a:xfrm>
          <a:prstGeom prst="rect">
            <a:avLst/>
          </a:prstGeom>
        </p:spPr>
      </p:pic>
      <p:pic>
        <p:nvPicPr>
          <p:cNvPr id="109" name="図 108">
            <a:extLst>
              <a:ext uri="{FF2B5EF4-FFF2-40B4-BE49-F238E27FC236}">
                <a16:creationId xmlns:a16="http://schemas.microsoft.com/office/drawing/2014/main" id="{F1B5C99C-F4B1-4481-8BCD-5AC9697190E2}"/>
              </a:ext>
            </a:extLst>
          </p:cNvPr>
          <p:cNvPicPr>
            <a:picLocks noChangeAspect="1"/>
          </p:cNvPicPr>
          <p:nvPr/>
        </p:nvPicPr>
        <p:blipFill>
          <a:blip r:embed="rId25"/>
          <a:stretch>
            <a:fillRect/>
          </a:stretch>
        </p:blipFill>
        <p:spPr>
          <a:xfrm>
            <a:off x="2502962" y="2031113"/>
            <a:ext cx="1323966" cy="1426901"/>
          </a:xfrm>
          <a:prstGeom prst="rect">
            <a:avLst/>
          </a:prstGeom>
        </p:spPr>
      </p:pic>
      <p:pic>
        <p:nvPicPr>
          <p:cNvPr id="110" name="図 109">
            <a:extLst>
              <a:ext uri="{FF2B5EF4-FFF2-40B4-BE49-F238E27FC236}">
                <a16:creationId xmlns:a16="http://schemas.microsoft.com/office/drawing/2014/main" id="{9FF13460-B6DB-4834-82F3-8565F44144F1}"/>
              </a:ext>
            </a:extLst>
          </p:cNvPr>
          <p:cNvPicPr>
            <a:picLocks noChangeAspect="1"/>
          </p:cNvPicPr>
          <p:nvPr/>
        </p:nvPicPr>
        <p:blipFill>
          <a:blip r:embed="rId26"/>
          <a:stretch>
            <a:fillRect/>
          </a:stretch>
        </p:blipFill>
        <p:spPr>
          <a:xfrm>
            <a:off x="5740771" y="2031113"/>
            <a:ext cx="1444650" cy="1416254"/>
          </a:xfrm>
          <a:prstGeom prst="rect">
            <a:avLst/>
          </a:prstGeom>
        </p:spPr>
      </p:pic>
      <p:pic>
        <p:nvPicPr>
          <p:cNvPr id="111" name="図 110">
            <a:extLst>
              <a:ext uri="{FF2B5EF4-FFF2-40B4-BE49-F238E27FC236}">
                <a16:creationId xmlns:a16="http://schemas.microsoft.com/office/drawing/2014/main" id="{942793C2-2B04-4445-BED0-ED2E23628FEC}"/>
              </a:ext>
            </a:extLst>
          </p:cNvPr>
          <p:cNvPicPr>
            <a:picLocks noChangeAspect="1"/>
          </p:cNvPicPr>
          <p:nvPr/>
        </p:nvPicPr>
        <p:blipFill>
          <a:blip r:embed="rId27"/>
          <a:stretch>
            <a:fillRect/>
          </a:stretch>
        </p:blipFill>
        <p:spPr>
          <a:xfrm>
            <a:off x="7568724" y="2062501"/>
            <a:ext cx="1402026" cy="1321518"/>
          </a:xfrm>
          <a:prstGeom prst="rect">
            <a:avLst/>
          </a:prstGeom>
        </p:spPr>
      </p:pic>
      <p:pic>
        <p:nvPicPr>
          <p:cNvPr id="112" name="図 111">
            <a:extLst>
              <a:ext uri="{FF2B5EF4-FFF2-40B4-BE49-F238E27FC236}">
                <a16:creationId xmlns:a16="http://schemas.microsoft.com/office/drawing/2014/main" id="{3572950A-5A57-48CB-A1FC-38168C4EBB0D}"/>
              </a:ext>
            </a:extLst>
          </p:cNvPr>
          <p:cNvPicPr>
            <a:picLocks noChangeAspect="1"/>
          </p:cNvPicPr>
          <p:nvPr/>
        </p:nvPicPr>
        <p:blipFill>
          <a:blip r:embed="rId28"/>
          <a:stretch>
            <a:fillRect/>
          </a:stretch>
        </p:blipFill>
        <p:spPr>
          <a:xfrm>
            <a:off x="815200" y="1972682"/>
            <a:ext cx="1548838" cy="1411337"/>
          </a:xfrm>
          <a:prstGeom prst="rect">
            <a:avLst/>
          </a:prstGeom>
        </p:spPr>
      </p:pic>
      <p:sp>
        <p:nvSpPr>
          <p:cNvPr id="113" name="正方形/長方形 112">
            <a:extLst>
              <a:ext uri="{FF2B5EF4-FFF2-40B4-BE49-F238E27FC236}">
                <a16:creationId xmlns:a16="http://schemas.microsoft.com/office/drawing/2014/main" id="{6837D353-EA68-4B4B-804E-5A69A94EEE47}"/>
              </a:ext>
            </a:extLst>
          </p:cNvPr>
          <p:cNvSpPr/>
          <p:nvPr/>
        </p:nvSpPr>
        <p:spPr>
          <a:xfrm>
            <a:off x="1105863" y="1694391"/>
            <a:ext cx="1107996"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平行移動</a:t>
            </a:r>
          </a:p>
        </p:txBody>
      </p:sp>
    </p:spTree>
    <p:extLst>
      <p:ext uri="{BB962C8B-B14F-4D97-AF65-F5344CB8AC3E}">
        <p14:creationId xmlns:p14="http://schemas.microsoft.com/office/powerpoint/2010/main" val="4072651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5975446"/>
            <a:ext cx="11473211" cy="733270"/>
          </a:xfrm>
        </p:spPr>
        <p:txBody>
          <a:bodyPr/>
          <a:lstStyle/>
          <a:p>
            <a:pPr algn="r">
              <a:spcBef>
                <a:spcPts val="1200"/>
              </a:spcBef>
            </a:pPr>
            <a:r>
              <a:rPr lang="ja-JP" altLang="en-US" b="1" dirty="0"/>
              <a:t>イメージモザイキング（パノラマ合成）</a:t>
            </a:r>
            <a:endParaRPr lang="en-US" altLang="ja-JP" b="1" dirty="0"/>
          </a:p>
        </p:txBody>
      </p:sp>
      <p:sp>
        <p:nvSpPr>
          <p:cNvPr id="3" name="スライド番号プレースホルダー 2"/>
          <p:cNvSpPr>
            <a:spLocks noGrp="1"/>
          </p:cNvSpPr>
          <p:nvPr>
            <p:ph type="sldNum" sz="quarter" idx="4294967295"/>
          </p:nvPr>
        </p:nvSpPr>
        <p:spPr/>
        <p:txBody>
          <a:bodyPr/>
          <a:lstStyle/>
          <a:p>
            <a:fld id="{F35DE295-420C-4265-BE54-AE59FA4027A6}" type="slidenum">
              <a:rPr lang="ja-JP" altLang="en-US" smtClean="0"/>
              <a:pPr/>
              <a:t>39</a:t>
            </a:fld>
            <a:endParaRPr lang="ja-JP" altLang="en-US"/>
          </a:p>
        </p:txBody>
      </p:sp>
    </p:spTree>
    <p:extLst>
      <p:ext uri="{BB962C8B-B14F-4D97-AF65-F5344CB8AC3E}">
        <p14:creationId xmlns:p14="http://schemas.microsoft.com/office/powerpoint/2010/main" val="370475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表記について</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199" y="1262079"/>
                <a:ext cx="11473211" cy="5595921"/>
              </a:xfrm>
            </p:spPr>
            <p:txBody>
              <a:bodyPr>
                <a:normAutofit/>
              </a:bodyPr>
              <a:lstStyle/>
              <a:p>
                <a:pPr>
                  <a:lnSpc>
                    <a:spcPct val="100000"/>
                  </a:lnSpc>
                  <a:spcBef>
                    <a:spcPts val="600"/>
                  </a:spcBef>
                  <a:spcAft>
                    <a:spcPts val="600"/>
                  </a:spcAft>
                </a:pPr>
                <a:r>
                  <a:rPr kumimoji="1" lang="ja-JP" altLang="en-US" dirty="0"/>
                  <a:t>スカラー変数はイタリック体 </a:t>
                </a:r>
                <a:r>
                  <a:rPr kumimoji="1" lang="en-US" altLang="ja-JP" dirty="0"/>
                  <a:t>	:</a:t>
                </a:r>
                <a:r>
                  <a:rPr lang="ja-JP" altLang="en-US" dirty="0"/>
                  <a:t> </a:t>
                </a:r>
                <a14:m>
                  <m:oMath xmlns:m="http://schemas.openxmlformats.org/officeDocument/2006/math">
                    <m:r>
                      <a:rPr lang="en-US" altLang="ja-JP" b="0" i="1" smtClean="0">
                        <a:latin typeface="Cambria Math" panose="02040503050406030204" pitchFamily="18" charset="0"/>
                      </a:rPr>
                      <m:t>𝑎</m:t>
                    </m:r>
                    <m:r>
                      <a:rPr lang="en-US" altLang="ja-JP" b="0" i="1" smtClean="0">
                        <a:latin typeface="Cambria Math" panose="02040503050406030204" pitchFamily="18" charset="0"/>
                      </a:rPr>
                      <m:t>,</m:t>
                    </m:r>
                    <m:r>
                      <a:rPr lang="en-US" altLang="ja-JP" b="0" i="1" smtClean="0">
                        <a:latin typeface="Cambria Math" panose="02040503050406030204" pitchFamily="18" charset="0"/>
                      </a:rPr>
                      <m:t>𝑏</m:t>
                    </m:r>
                    <m:r>
                      <a:rPr lang="en-US" altLang="ja-JP" b="0" i="1" smtClean="0">
                        <a:latin typeface="Cambria Math" panose="02040503050406030204" pitchFamily="18" charset="0"/>
                      </a:rPr>
                      <m:t>,</m:t>
                    </m:r>
                    <m:r>
                      <a:rPr lang="en-US" altLang="ja-JP" b="0" i="1" smtClean="0">
                        <a:latin typeface="Cambria Math" panose="02040503050406030204" pitchFamily="18" charset="0"/>
                      </a:rPr>
                      <m:t>𝑐</m:t>
                    </m:r>
                  </m:oMath>
                </a14:m>
                <a:endParaRPr kumimoji="1" lang="en-US" altLang="ja-JP" dirty="0"/>
              </a:p>
              <a:p>
                <a:pPr>
                  <a:lnSpc>
                    <a:spcPct val="100000"/>
                  </a:lnSpc>
                  <a:spcBef>
                    <a:spcPts val="600"/>
                  </a:spcBef>
                  <a:spcAft>
                    <a:spcPts val="600"/>
                  </a:spcAft>
                </a:pPr>
                <a:r>
                  <a:rPr kumimoji="1" lang="ja-JP" altLang="en-US" dirty="0"/>
                  <a:t>ベクトルは小文字ボールド体 </a:t>
                </a:r>
                <a:r>
                  <a:rPr kumimoji="1" lang="en-US" altLang="ja-JP" dirty="0"/>
                  <a:t>	: </a:t>
                </a:r>
                <a14:m>
                  <m:oMath xmlns:m="http://schemas.openxmlformats.org/officeDocument/2006/math">
                    <m:r>
                      <a:rPr lang="en-US" altLang="ja-JP" b="1" i="0">
                        <a:latin typeface="Cambria Math" panose="02040503050406030204" pitchFamily="18" charset="0"/>
                      </a:rPr>
                      <m:t>𝐚</m:t>
                    </m:r>
                    <m:r>
                      <a:rPr lang="en-US" altLang="ja-JP" b="1" i="0">
                        <a:latin typeface="Cambria Math" panose="02040503050406030204" pitchFamily="18" charset="0"/>
                      </a:rPr>
                      <m:t>,</m:t>
                    </m:r>
                    <m:r>
                      <a:rPr lang="en-US" altLang="ja-JP" b="1" i="0">
                        <a:latin typeface="Cambria Math" panose="02040503050406030204" pitchFamily="18" charset="0"/>
                      </a:rPr>
                      <m:t>𝐛</m:t>
                    </m:r>
                    <m:r>
                      <a:rPr lang="en-US" altLang="ja-JP" b="1" i="0">
                        <a:latin typeface="Cambria Math" panose="02040503050406030204" pitchFamily="18" charset="0"/>
                      </a:rPr>
                      <m:t>,</m:t>
                    </m:r>
                    <m:r>
                      <a:rPr lang="en-US" altLang="ja-JP" b="1" i="0">
                        <a:latin typeface="Cambria Math" panose="02040503050406030204" pitchFamily="18" charset="0"/>
                      </a:rPr>
                      <m:t>𝐜</m:t>
                    </m:r>
                  </m:oMath>
                </a14:m>
                <a:endParaRPr kumimoji="1" lang="en-US" altLang="ja-JP" b="1" dirty="0"/>
              </a:p>
              <a:p>
                <a:pPr>
                  <a:lnSpc>
                    <a:spcPct val="100000"/>
                  </a:lnSpc>
                  <a:spcBef>
                    <a:spcPts val="600"/>
                  </a:spcBef>
                  <a:spcAft>
                    <a:spcPts val="600"/>
                  </a:spcAft>
                </a:pPr>
                <a:r>
                  <a:rPr lang="ja-JP" altLang="en-US" dirty="0"/>
                  <a:t>行列は大文字ボールド体</a:t>
                </a:r>
                <a:r>
                  <a:rPr lang="en-US" altLang="ja-JP" dirty="0"/>
                  <a:t>		: </a:t>
                </a:r>
                <a14:m>
                  <m:oMath xmlns:m="http://schemas.openxmlformats.org/officeDocument/2006/math">
                    <m:r>
                      <a:rPr lang="en-US" altLang="ja-JP" b="1" i="0" smtClean="0">
                        <a:latin typeface="Cambria Math" panose="02040503050406030204" pitchFamily="18" charset="0"/>
                      </a:rPr>
                      <m:t>𝐀</m:t>
                    </m:r>
                    <m:r>
                      <a:rPr lang="en-US" altLang="ja-JP" b="1">
                        <a:latin typeface="Cambria Math" panose="02040503050406030204" pitchFamily="18" charset="0"/>
                      </a:rPr>
                      <m:t>,</m:t>
                    </m:r>
                    <m:r>
                      <a:rPr lang="en-US" altLang="ja-JP" b="1" i="0" smtClean="0">
                        <a:latin typeface="Cambria Math" panose="02040503050406030204" pitchFamily="18" charset="0"/>
                      </a:rPr>
                      <m:t>𝐁</m:t>
                    </m:r>
                    <m:r>
                      <a:rPr lang="en-US" altLang="ja-JP" b="1">
                        <a:latin typeface="Cambria Math" panose="02040503050406030204" pitchFamily="18" charset="0"/>
                      </a:rPr>
                      <m:t>,</m:t>
                    </m:r>
                    <m:r>
                      <a:rPr lang="en-US" altLang="ja-JP" b="1" i="0" smtClean="0">
                        <a:latin typeface="Cambria Math" panose="02040503050406030204" pitchFamily="18" charset="0"/>
                      </a:rPr>
                      <m:t>𝐂</m:t>
                    </m:r>
                  </m:oMath>
                </a14:m>
                <a:endParaRPr lang="en-US" altLang="ja-JP" dirty="0"/>
              </a:p>
              <a:p>
                <a:pPr>
                  <a:lnSpc>
                    <a:spcPct val="100000"/>
                  </a:lnSpc>
                  <a:spcBef>
                    <a:spcPts val="600"/>
                  </a:spcBef>
                  <a:spcAft>
                    <a:spcPts val="600"/>
                  </a:spcAft>
                </a:pPr>
                <a:r>
                  <a:rPr lang="ja-JP" altLang="en-US" dirty="0"/>
                  <a:t> </a:t>
                </a:r>
                <a14:m>
                  <m:oMath xmlns:m="http://schemas.openxmlformats.org/officeDocument/2006/math">
                    <m:r>
                      <a:rPr lang="en-US" altLang="ja-JP" i="1">
                        <a:latin typeface="Cambria Math" panose="02040503050406030204" pitchFamily="18" charset="0"/>
                        <a:ea typeface="Cambria Math" panose="02040503050406030204" pitchFamily="18" charset="0"/>
                      </a:rPr>
                      <m:t>ℛ</m:t>
                    </m:r>
                  </m:oMath>
                </a14:m>
                <a:r>
                  <a:rPr lang="en-US" altLang="ja-JP" dirty="0"/>
                  <a:t> </a:t>
                </a:r>
                <a:r>
                  <a:rPr lang="ja-JP" altLang="en-US" dirty="0"/>
                  <a:t>を利用して</a:t>
                </a:r>
                <a:r>
                  <a:rPr kumimoji="1" lang="ja-JP" altLang="en-US" dirty="0"/>
                  <a:t>次元を明確に</a:t>
                </a:r>
                <a:r>
                  <a:rPr kumimoji="1" lang="en-US" altLang="ja-JP" dirty="0"/>
                  <a:t>	</a:t>
                </a:r>
                <a:r>
                  <a:rPr lang="en-US" altLang="ja-JP" dirty="0"/>
                  <a:t>: </a:t>
                </a:r>
                <a14:m>
                  <m:oMath xmlns:m="http://schemas.openxmlformats.org/officeDocument/2006/math">
                    <m:r>
                      <a:rPr lang="en-US" altLang="ja-JP" b="1">
                        <a:latin typeface="Cambria Math" panose="02040503050406030204" pitchFamily="18" charset="0"/>
                      </a:rPr>
                      <m:t>𝐚</m:t>
                    </m:r>
                    <m:r>
                      <a:rPr lang="en-US" altLang="ja-JP" b="1" i="1" smtClean="0">
                        <a:latin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ℛ</m:t>
                        </m:r>
                      </m:e>
                      <m:sup>
                        <m:r>
                          <a:rPr lang="en-US" altLang="ja-JP" b="0" i="1" smtClean="0">
                            <a:latin typeface="Cambria Math" panose="02040503050406030204" pitchFamily="18" charset="0"/>
                            <a:ea typeface="Cambria Math" panose="02040503050406030204" pitchFamily="18" charset="0"/>
                          </a:rPr>
                          <m:t>3</m:t>
                        </m:r>
                      </m:sup>
                    </m:sSup>
                    <m:r>
                      <a:rPr lang="en-US" altLang="ja-JP" b="0" i="1" smtClean="0">
                        <a:latin typeface="Cambria Math" panose="02040503050406030204" pitchFamily="18" charset="0"/>
                        <a:ea typeface="Cambria Math" panose="02040503050406030204" pitchFamily="18" charset="0"/>
                      </a:rPr>
                      <m:t>, </m:t>
                    </m:r>
                    <m:r>
                      <a:rPr lang="en-US" altLang="ja-JP" b="1" i="0" smtClean="0">
                        <a:latin typeface="Cambria Math" panose="02040503050406030204" pitchFamily="18" charset="0"/>
                      </a:rPr>
                      <m:t>𝐀</m:t>
                    </m:r>
                    <m:r>
                      <a:rPr lang="en-US" altLang="ja-JP" b="1" i="1">
                        <a:latin typeface="Cambria Math" panose="02040503050406030204" pitchFamily="18" charset="0"/>
                      </a:rPr>
                      <m:t>∈</m:t>
                    </m:r>
                    <m:sSup>
                      <m:sSupPr>
                        <m:ctrlPr>
                          <a:rPr lang="en-US" altLang="ja-JP" i="1">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ℛ</m:t>
                        </m:r>
                      </m:e>
                      <m:sup>
                        <m:r>
                          <a:rPr lang="en-US" altLang="ja-JP" i="1">
                            <a:latin typeface="Cambria Math" panose="02040503050406030204" pitchFamily="18" charset="0"/>
                            <a:ea typeface="Cambria Math" panose="02040503050406030204" pitchFamily="18" charset="0"/>
                          </a:rPr>
                          <m:t>3</m:t>
                        </m:r>
                        <m:r>
                          <a:rPr lang="en-US" altLang="ja-JP" b="0" i="1" smtClean="0">
                            <a:latin typeface="Cambria Math" panose="02040503050406030204" pitchFamily="18" charset="0"/>
                            <a:ea typeface="Cambria Math" panose="02040503050406030204" pitchFamily="18" charset="0"/>
                          </a:rPr>
                          <m:t>×3</m:t>
                        </m:r>
                      </m:sup>
                    </m:sSup>
                  </m:oMath>
                </a14:m>
                <a:endParaRPr lang="en-US" altLang="ja-JP" dirty="0"/>
              </a:p>
              <a:p>
                <a:pPr>
                  <a:lnSpc>
                    <a:spcPct val="100000"/>
                  </a:lnSpc>
                  <a:spcBef>
                    <a:spcPts val="600"/>
                  </a:spcBef>
                  <a:spcAft>
                    <a:spcPts val="600"/>
                  </a:spcAft>
                </a:pPr>
                <a:r>
                  <a:rPr lang="ja-JP" altLang="en-US" dirty="0"/>
                  <a:t>右肩</a:t>
                </a:r>
                <a:r>
                  <a:rPr lang="en-US" altLang="ja-JP" i="1" dirty="0"/>
                  <a:t>T</a:t>
                </a:r>
                <a:r>
                  <a:rPr lang="ja-JP" altLang="en-US" dirty="0"/>
                  <a:t>は転置を表す</a:t>
                </a:r>
                <a:r>
                  <a:rPr lang="en-US" altLang="ja-JP" dirty="0"/>
                  <a:t>			: </a:t>
                </a:r>
                <a14:m>
                  <m:oMath xmlns:m="http://schemas.openxmlformats.org/officeDocument/2006/math">
                    <m:r>
                      <a:rPr lang="en-US" altLang="ja-JP" b="1">
                        <a:latin typeface="Cambria Math" panose="02040503050406030204" pitchFamily="18" charset="0"/>
                      </a:rPr>
                      <m:t>𝐚</m:t>
                    </m:r>
                    <m:r>
                      <a:rPr lang="en-US" altLang="ja-JP" b="1" i="0" smtClean="0">
                        <a:latin typeface="Cambria Math" panose="02040503050406030204" pitchFamily="18" charset="0"/>
                      </a:rPr>
                      <m:t>=</m:t>
                    </m:r>
                    <m:d>
                      <m:dPr>
                        <m:ctrlPr>
                          <a:rPr lang="en-US" altLang="ja-JP" b="1" i="1" smtClean="0">
                            <a:latin typeface="Cambria Math" panose="02040503050406030204" pitchFamily="18" charset="0"/>
                          </a:rPr>
                        </m:ctrlPr>
                      </m:dPr>
                      <m:e>
                        <m:m>
                          <m:mPr>
                            <m:mcs>
                              <m:mc>
                                <m:mcPr>
                                  <m:count m:val="1"/>
                                  <m:mcJc m:val="center"/>
                                </m:mcPr>
                              </m:mc>
                            </m:mcs>
                            <m:ctrlPr>
                              <a:rPr lang="en-US" altLang="ja-JP" i="1" smtClean="0">
                                <a:latin typeface="Cambria Math" panose="02040503050406030204" pitchFamily="18" charset="0"/>
                              </a:rPr>
                            </m:ctrlPr>
                          </m:mPr>
                          <m:mr>
                            <m:e>
                              <m:r>
                                <m:rPr>
                                  <m:brk m:alnAt="7"/>
                                </m:rPr>
                                <a:rPr lang="en-US" altLang="ja-JP" b="0" i="1" smtClean="0">
                                  <a:latin typeface="Cambria Math" panose="02040503050406030204" pitchFamily="18" charset="0"/>
                                </a:rPr>
                                <m:t>𝑥</m:t>
                              </m:r>
                            </m:e>
                          </m:mr>
                          <m:mr>
                            <m:e>
                              <m:r>
                                <a:rPr lang="en-US" altLang="ja-JP" b="0" i="1" smtClean="0">
                                  <a:latin typeface="Cambria Math" panose="02040503050406030204" pitchFamily="18" charset="0"/>
                                </a:rPr>
                                <m:t>𝑦</m:t>
                              </m:r>
                            </m:e>
                          </m:mr>
                        </m:m>
                      </m:e>
                    </m:d>
                    <m:r>
                      <a:rPr lang="en-US" altLang="ja-JP" b="1" i="1" smtClean="0">
                        <a:latin typeface="Cambria Math" panose="02040503050406030204" pitchFamily="18" charset="0"/>
                      </a:rPr>
                      <m:t>,</m:t>
                    </m:r>
                    <m:sSup>
                      <m:sSupPr>
                        <m:ctrlPr>
                          <a:rPr lang="en-US" altLang="ja-JP" b="1" i="1" smtClean="0">
                            <a:latin typeface="Cambria Math" panose="02040503050406030204" pitchFamily="18" charset="0"/>
                          </a:rPr>
                        </m:ctrlPr>
                      </m:sSupPr>
                      <m:e>
                        <m:r>
                          <a:rPr lang="en-US" altLang="ja-JP" b="1" i="0" smtClean="0">
                            <a:latin typeface="Cambria Math" panose="02040503050406030204" pitchFamily="18" charset="0"/>
                          </a:rPr>
                          <m:t>𝐚</m:t>
                        </m:r>
                      </m:e>
                      <m:sup>
                        <m:r>
                          <a:rPr lang="en-US" altLang="ja-JP" b="0" i="1" smtClean="0">
                            <a:latin typeface="Cambria Math" panose="02040503050406030204" pitchFamily="18" charset="0"/>
                          </a:rPr>
                          <m:t>𝑇</m:t>
                        </m:r>
                      </m:sup>
                    </m:sSup>
                    <m:r>
                      <a:rPr lang="en-US" altLang="ja-JP" b="1">
                        <a:latin typeface="Cambria Math" panose="02040503050406030204" pitchFamily="18" charset="0"/>
                      </a:rPr>
                      <m:t>=</m:t>
                    </m:r>
                    <m:d>
                      <m:dPr>
                        <m:ctrlPr>
                          <a:rPr lang="en-US" altLang="ja-JP" b="1" i="1">
                            <a:latin typeface="Cambria Math" panose="02040503050406030204" pitchFamily="18" charset="0"/>
                          </a:rPr>
                        </m:ctrlPr>
                      </m:dPr>
                      <m:e>
                        <m:m>
                          <m:mPr>
                            <m:mcs>
                              <m:mc>
                                <m:mcPr>
                                  <m:count m:val="2"/>
                                  <m:mcJc m:val="center"/>
                                </m:mcPr>
                              </m:mc>
                            </m:mcs>
                            <m:ctrlPr>
                              <a:rPr lang="en-US" altLang="ja-JP" i="1" smtClean="0">
                                <a:latin typeface="Cambria Math" panose="02040503050406030204" pitchFamily="18" charset="0"/>
                              </a:rPr>
                            </m:ctrlPr>
                          </m:mPr>
                          <m:mr>
                            <m:e>
                              <m:r>
                                <m:rPr>
                                  <m:brk m:alnAt="7"/>
                                </m:rPr>
                                <a:rPr lang="en-US" altLang="ja-JP" b="0" i="1" smtClean="0">
                                  <a:latin typeface="Cambria Math" panose="02040503050406030204" pitchFamily="18" charset="0"/>
                                </a:rPr>
                                <m:t>𝑥</m:t>
                              </m:r>
                            </m:e>
                            <m:e>
                              <m:r>
                                <a:rPr lang="en-US" altLang="ja-JP" b="0" i="1" smtClean="0">
                                  <a:latin typeface="Cambria Math" panose="02040503050406030204" pitchFamily="18" charset="0"/>
                                </a:rPr>
                                <m:t>𝑦</m:t>
                              </m:r>
                            </m:e>
                          </m:mr>
                        </m:m>
                      </m:e>
                    </m:d>
                  </m:oMath>
                </a14:m>
                <a:endParaRPr kumimoji="1" lang="en-US" altLang="ja-JP" dirty="0"/>
              </a:p>
              <a:p>
                <a:pPr marL="0" indent="0">
                  <a:lnSpc>
                    <a:spcPct val="100000"/>
                  </a:lnSpc>
                  <a:spcBef>
                    <a:spcPts val="600"/>
                  </a:spcBef>
                  <a:spcAft>
                    <a:spcPts val="600"/>
                  </a:spcAft>
                  <a:buNone/>
                </a:pPr>
                <a:r>
                  <a:rPr lang="en-US" altLang="ja-JP" dirty="0"/>
                  <a:t>						  </a:t>
                </a:r>
                <a14:m>
                  <m:oMath xmlns:m="http://schemas.openxmlformats.org/officeDocument/2006/math">
                    <m:r>
                      <a:rPr lang="en-US" altLang="ja-JP" b="1">
                        <a:latin typeface="Cambria Math" panose="02040503050406030204" pitchFamily="18" charset="0"/>
                      </a:rPr>
                      <m:t>𝐀</m:t>
                    </m:r>
                    <m:r>
                      <a:rPr lang="en-US" altLang="ja-JP" b="1" i="0" smtClean="0">
                        <a:latin typeface="Cambria Math" panose="02040503050406030204" pitchFamily="18" charset="0"/>
                      </a:rPr>
                      <m:t>=</m:t>
                    </m:r>
                    <m:d>
                      <m:dPr>
                        <m:ctrlPr>
                          <a:rPr lang="en-US" altLang="ja-JP" b="1" i="1" smtClean="0">
                            <a:latin typeface="Cambria Math" panose="02040503050406030204" pitchFamily="18" charset="0"/>
                          </a:rPr>
                        </m:ctrlPr>
                      </m:dPr>
                      <m:e>
                        <m:m>
                          <m:mPr>
                            <m:mcs>
                              <m:mc>
                                <m:mcPr>
                                  <m:count m:val="2"/>
                                  <m:mcJc m:val="center"/>
                                </m:mcPr>
                              </m:mc>
                            </m:mcs>
                            <m:ctrlPr>
                              <a:rPr lang="en-US" altLang="ja-JP" i="1" smtClean="0">
                                <a:latin typeface="Cambria Math" panose="02040503050406030204" pitchFamily="18" charset="0"/>
                              </a:rPr>
                            </m:ctrlPr>
                          </m:mPr>
                          <m:mr>
                            <m:e>
                              <m:r>
                                <m:rPr>
                                  <m:brk m:alnAt="7"/>
                                </m:rPr>
                                <a:rPr lang="en-US" altLang="ja-JP" b="0" i="1" smtClean="0">
                                  <a:latin typeface="Cambria Math" panose="02040503050406030204" pitchFamily="18" charset="0"/>
                                </a:rPr>
                                <m:t>𝑎</m:t>
                              </m:r>
                            </m:e>
                            <m:e>
                              <m:r>
                                <a:rPr lang="en-US" altLang="ja-JP" b="0" i="1" smtClean="0">
                                  <a:latin typeface="Cambria Math" panose="02040503050406030204" pitchFamily="18" charset="0"/>
                                </a:rPr>
                                <m:t>𝑏</m:t>
                              </m:r>
                            </m:e>
                          </m:mr>
                          <m:mr>
                            <m:e>
                              <m:r>
                                <a:rPr lang="en-US" altLang="ja-JP" b="0" i="1" smtClean="0">
                                  <a:latin typeface="Cambria Math" panose="02040503050406030204" pitchFamily="18" charset="0"/>
                                </a:rPr>
                                <m:t>𝑐</m:t>
                              </m:r>
                            </m:e>
                            <m:e>
                              <m:r>
                                <a:rPr lang="en-US" altLang="ja-JP" b="0" i="1" smtClean="0">
                                  <a:latin typeface="Cambria Math" panose="02040503050406030204" pitchFamily="18" charset="0"/>
                                </a:rPr>
                                <m:t>𝑑</m:t>
                              </m:r>
                            </m:e>
                          </m:mr>
                        </m:m>
                      </m:e>
                    </m:d>
                    <m:r>
                      <a:rPr lang="en-US" altLang="ja-JP" b="1" i="1" smtClean="0">
                        <a:latin typeface="Cambria Math" panose="02040503050406030204" pitchFamily="18" charset="0"/>
                      </a:rPr>
                      <m:t>,</m:t>
                    </m:r>
                    <m:sSup>
                      <m:sSupPr>
                        <m:ctrlPr>
                          <a:rPr lang="en-US" altLang="ja-JP" b="1" i="1" smtClean="0">
                            <a:latin typeface="Cambria Math" panose="02040503050406030204" pitchFamily="18" charset="0"/>
                          </a:rPr>
                        </m:ctrlPr>
                      </m:sSupPr>
                      <m:e>
                        <m:r>
                          <a:rPr lang="en-US" altLang="ja-JP" b="1">
                            <a:latin typeface="Cambria Math" panose="02040503050406030204" pitchFamily="18" charset="0"/>
                          </a:rPr>
                          <m:t>𝐀</m:t>
                        </m:r>
                      </m:e>
                      <m:sup>
                        <m:r>
                          <a:rPr lang="en-US" altLang="ja-JP" b="0" i="1" smtClean="0">
                            <a:latin typeface="Cambria Math" panose="02040503050406030204" pitchFamily="18" charset="0"/>
                          </a:rPr>
                          <m:t>𝑇</m:t>
                        </m:r>
                      </m:sup>
                    </m:sSup>
                    <m:r>
                      <a:rPr lang="en-US" altLang="ja-JP" b="1">
                        <a:latin typeface="Cambria Math" panose="02040503050406030204" pitchFamily="18" charset="0"/>
                      </a:rPr>
                      <m:t>=</m:t>
                    </m:r>
                    <m:d>
                      <m:dPr>
                        <m:ctrlPr>
                          <a:rPr lang="en-US" altLang="ja-JP" b="1" i="1">
                            <a:latin typeface="Cambria Math" panose="02040503050406030204" pitchFamily="18" charset="0"/>
                          </a:rPr>
                        </m:ctrlPr>
                      </m:dPr>
                      <m:e>
                        <m:m>
                          <m:mPr>
                            <m:mcs>
                              <m:mc>
                                <m:mcPr>
                                  <m:count m:val="2"/>
                                  <m:mcJc m:val="center"/>
                                </m:mcPr>
                              </m:mc>
                            </m:mcs>
                            <m:ctrlPr>
                              <a:rPr lang="en-US" altLang="ja-JP" i="1">
                                <a:latin typeface="Cambria Math" panose="02040503050406030204" pitchFamily="18" charset="0"/>
                              </a:rPr>
                            </m:ctrlPr>
                          </m:mPr>
                          <m:mr>
                            <m:e>
                              <m:r>
                                <m:rPr>
                                  <m:brk m:alnAt="7"/>
                                </m:rPr>
                                <a:rPr lang="en-US" altLang="ja-JP" i="1">
                                  <a:latin typeface="Cambria Math" panose="02040503050406030204" pitchFamily="18" charset="0"/>
                                </a:rPr>
                                <m:t>𝑎</m:t>
                              </m:r>
                            </m:e>
                            <m:e>
                              <m:r>
                                <a:rPr lang="en-US" altLang="ja-JP" b="0" i="1" smtClean="0">
                                  <a:latin typeface="Cambria Math" panose="02040503050406030204" pitchFamily="18" charset="0"/>
                                </a:rPr>
                                <m:t>𝑐</m:t>
                              </m:r>
                            </m:e>
                          </m:mr>
                          <m:mr>
                            <m:e>
                              <m:r>
                                <a:rPr lang="en-US" altLang="ja-JP" b="0" i="1" smtClean="0">
                                  <a:latin typeface="Cambria Math" panose="02040503050406030204" pitchFamily="18" charset="0"/>
                                </a:rPr>
                                <m:t>𝑏</m:t>
                              </m:r>
                            </m:e>
                            <m:e>
                              <m:r>
                                <a:rPr lang="en-US" altLang="ja-JP" i="1">
                                  <a:latin typeface="Cambria Math" panose="02040503050406030204" pitchFamily="18" charset="0"/>
                                </a:rPr>
                                <m:t>𝑑</m:t>
                              </m:r>
                            </m:e>
                          </m:mr>
                        </m:m>
                      </m:e>
                    </m:d>
                  </m:oMath>
                </a14:m>
                <a:endParaRPr lang="en-US" altLang="ja-JP" dirty="0"/>
              </a:p>
              <a:p>
                <a:pPr marL="0" indent="0">
                  <a:lnSpc>
                    <a:spcPct val="100000"/>
                  </a:lnSpc>
                  <a:spcBef>
                    <a:spcPts val="600"/>
                  </a:spcBef>
                  <a:spcAft>
                    <a:spcPts val="600"/>
                  </a:spcAft>
                  <a:buNone/>
                </a:pPr>
                <a:endParaRPr lang="en-US" altLang="ja-JP" dirty="0"/>
              </a:p>
              <a:p>
                <a:pPr marL="0" indent="0">
                  <a:lnSpc>
                    <a:spcPct val="100000"/>
                  </a:lnSpc>
                  <a:spcBef>
                    <a:spcPts val="600"/>
                  </a:spcBef>
                  <a:spcAft>
                    <a:spcPts val="600"/>
                  </a:spcAft>
                  <a:buNone/>
                </a:pPr>
                <a:r>
                  <a:rPr lang="en-US" altLang="ja-JP" sz="2400" dirty="0"/>
                  <a:t>CG</a:t>
                </a:r>
                <a:r>
                  <a:rPr lang="ja-JP" altLang="en-US" sz="2400" dirty="0"/>
                  <a:t>分野の論文ではよく見かける表記ですが，よく利用される表記は分野に依存するので注意してください．</a:t>
                </a:r>
                <a:endParaRPr lang="en-US" altLang="ja-JP" sz="2400" dirty="0"/>
              </a:p>
              <a:p>
                <a:pPr marL="0" indent="0">
                  <a:lnSpc>
                    <a:spcPct val="100000"/>
                  </a:lnSpc>
                  <a:spcBef>
                    <a:spcPts val="600"/>
                  </a:spcBef>
                  <a:spcAft>
                    <a:spcPts val="600"/>
                  </a:spcAft>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199" y="1262079"/>
                <a:ext cx="11473211" cy="5595921"/>
              </a:xfrm>
              <a:blipFill>
                <a:blip r:embed="rId2"/>
                <a:stretch>
                  <a:fillRect l="-956" t="-1198" b="-10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71502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イメージモザイキング</a:t>
            </a:r>
            <a:endParaRPr kumimoji="1" lang="ja-JP" altLang="en-US" sz="3600" dirty="0"/>
          </a:p>
        </p:txBody>
      </p:sp>
      <p:sp>
        <p:nvSpPr>
          <p:cNvPr id="3" name="コンテンツ プレースホルダー 2"/>
          <p:cNvSpPr>
            <a:spLocks noGrp="1"/>
          </p:cNvSpPr>
          <p:nvPr>
            <p:ph idx="1"/>
          </p:nvPr>
        </p:nvSpPr>
        <p:spPr>
          <a:xfrm>
            <a:off x="457199" y="1262079"/>
            <a:ext cx="11473211" cy="1347009"/>
          </a:xfrm>
        </p:spPr>
        <p:txBody>
          <a:bodyPr/>
          <a:lstStyle/>
          <a:p>
            <a:r>
              <a:rPr lang="ja-JP" altLang="en-US" dirty="0"/>
              <a:t>ここまで紹介してきた画像変換の応用のひとつ</a:t>
            </a:r>
            <a:endParaRPr lang="en-US" altLang="ja-JP" dirty="0"/>
          </a:p>
          <a:p>
            <a:r>
              <a:rPr kumimoji="1" lang="ja-JP" altLang="en-US" dirty="0"/>
              <a:t>複数の画像を変形し重ね合わせて大きな画像を作成する技術</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32" y="2689816"/>
            <a:ext cx="2514092" cy="1888134"/>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746" y="2689816"/>
            <a:ext cx="2514092" cy="1888134"/>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683" y="4736330"/>
            <a:ext cx="2514092" cy="1888134"/>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560" y="4695109"/>
            <a:ext cx="2514092" cy="1888134"/>
          </a:xfrm>
          <a:prstGeom prst="rect">
            <a:avLst/>
          </a:prstGeom>
        </p:spPr>
      </p:pic>
      <p:sp>
        <p:nvSpPr>
          <p:cNvPr id="9" name="正方形/長方形 8"/>
          <p:cNvSpPr/>
          <p:nvPr/>
        </p:nvSpPr>
        <p:spPr>
          <a:xfrm>
            <a:off x="10013906" y="297935"/>
            <a:ext cx="1836015" cy="461665"/>
          </a:xfrm>
          <a:prstGeom prst="rect">
            <a:avLst/>
          </a:prstGeom>
          <a:solidFill>
            <a:srgbClr val="FFC000"/>
          </a:solidFill>
        </p:spPr>
        <p:txBody>
          <a:bodyPr wrap="none">
            <a:spAutoFit/>
          </a:bodyPr>
          <a:lstStyle/>
          <a:p>
            <a:r>
              <a:rPr lang="ja-JP" altLang="en-US" sz="2400" dirty="0"/>
              <a:t>panorama.py</a:t>
            </a:r>
          </a:p>
        </p:txBody>
      </p:sp>
      <p:sp>
        <p:nvSpPr>
          <p:cNvPr id="10" name="右矢印 9"/>
          <p:cNvSpPr/>
          <p:nvPr/>
        </p:nvSpPr>
        <p:spPr>
          <a:xfrm>
            <a:off x="6110513" y="4252686"/>
            <a:ext cx="798286" cy="827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4512" y="3077871"/>
            <a:ext cx="4764595" cy="2994888"/>
          </a:xfrm>
          <a:prstGeom prst="rect">
            <a:avLst/>
          </a:prstGeom>
        </p:spPr>
      </p:pic>
      <p:sp>
        <p:nvSpPr>
          <p:cNvPr id="4" name="スライド番号プレースホルダー 3"/>
          <p:cNvSpPr>
            <a:spLocks noGrp="1"/>
          </p:cNvSpPr>
          <p:nvPr>
            <p:ph type="sldNum" sz="quarter" idx="4294967295"/>
          </p:nvPr>
        </p:nvSpPr>
        <p:spPr/>
        <p:txBody>
          <a:bodyPr/>
          <a:lstStyle/>
          <a:p>
            <a:fld id="{F35DE295-420C-4265-BE54-AE59FA4027A6}" type="slidenum">
              <a:rPr lang="ja-JP" altLang="en-US" smtClean="0"/>
              <a:pPr/>
              <a:t>40</a:t>
            </a:fld>
            <a:endParaRPr lang="ja-JP" altLang="en-US"/>
          </a:p>
        </p:txBody>
      </p:sp>
    </p:spTree>
    <p:extLst>
      <p:ext uri="{BB962C8B-B14F-4D97-AF65-F5344CB8AC3E}">
        <p14:creationId xmlns:p14="http://schemas.microsoft.com/office/powerpoint/2010/main" val="3282141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パノラマ合成</a:t>
            </a:r>
            <a:r>
              <a:rPr lang="en-US" altLang="ja-JP" sz="3600" dirty="0"/>
              <a:t>1: </a:t>
            </a:r>
            <a:r>
              <a:rPr lang="ja-JP" altLang="en-US" sz="3600" dirty="0"/>
              <a:t>入力画像について特頂点を検出する</a:t>
            </a:r>
            <a:endParaRPr kumimoji="1" lang="ja-JP" altLang="en-US" sz="3600" dirty="0"/>
          </a:p>
        </p:txBody>
      </p:sp>
      <p:sp>
        <p:nvSpPr>
          <p:cNvPr id="3" name="コンテンツ プレースホルダー 2"/>
          <p:cNvSpPr>
            <a:spLocks noGrp="1"/>
          </p:cNvSpPr>
          <p:nvPr>
            <p:ph idx="1"/>
          </p:nvPr>
        </p:nvSpPr>
        <p:spPr>
          <a:xfrm>
            <a:off x="6912325" y="1987296"/>
            <a:ext cx="5186481" cy="4584191"/>
          </a:xfrm>
        </p:spPr>
        <p:txBody>
          <a:bodyPr>
            <a:normAutofit/>
          </a:bodyPr>
          <a:lstStyle/>
          <a:p>
            <a:pPr>
              <a:lnSpc>
                <a:spcPct val="100000"/>
              </a:lnSpc>
              <a:spcBef>
                <a:spcPts val="600"/>
              </a:spcBef>
              <a:spcAft>
                <a:spcPts val="600"/>
              </a:spcAft>
            </a:pPr>
            <a:r>
              <a:rPr lang="ja-JP" altLang="en-US" sz="2400" b="1" dirty="0"/>
              <a:t>特徴点</a:t>
            </a:r>
            <a:r>
              <a:rPr lang="ja-JP" altLang="en-US" sz="2400" dirty="0"/>
              <a:t>：角やエッジなど，顕著な局所的変化がある場所</a:t>
            </a:r>
            <a:endParaRPr lang="en-US" altLang="ja-JP" sz="2400" dirty="0"/>
          </a:p>
          <a:p>
            <a:pPr>
              <a:lnSpc>
                <a:spcPct val="100000"/>
              </a:lnSpc>
              <a:spcBef>
                <a:spcPts val="600"/>
              </a:spcBef>
              <a:spcAft>
                <a:spcPts val="600"/>
              </a:spcAft>
            </a:pPr>
            <a:r>
              <a:rPr lang="ja-JP" altLang="en-US" sz="2400" dirty="0"/>
              <a:t>特徴点検出アルゴリズムは</a:t>
            </a:r>
            <a:r>
              <a:rPr lang="en-US" altLang="ja-JP" sz="2400" dirty="0"/>
              <a:t>SIFT, SURF, Eigen, Harris</a:t>
            </a:r>
            <a:r>
              <a:rPr lang="ja-JP" altLang="en-US" sz="2400" dirty="0"/>
              <a:t>などが有名</a:t>
            </a:r>
            <a:endParaRPr lang="en-US" altLang="ja-JP" sz="2400" dirty="0"/>
          </a:p>
          <a:p>
            <a:pPr>
              <a:lnSpc>
                <a:spcPct val="100000"/>
              </a:lnSpc>
              <a:spcBef>
                <a:spcPts val="600"/>
              </a:spcBef>
              <a:spcAft>
                <a:spcPts val="600"/>
              </a:spcAft>
            </a:pPr>
            <a:endParaRPr lang="en-US" altLang="ja-JP" sz="2400" dirty="0"/>
          </a:p>
          <a:p>
            <a:pPr marL="0" indent="0">
              <a:lnSpc>
                <a:spcPct val="100000"/>
              </a:lnSpc>
              <a:spcBef>
                <a:spcPts val="600"/>
              </a:spcBef>
              <a:spcAft>
                <a:spcPts val="600"/>
              </a:spcAft>
              <a:buNone/>
            </a:pPr>
            <a:r>
              <a:rPr lang="en-US" altLang="ja-JP" sz="1800" dirty="0"/>
              <a:t>※</a:t>
            </a:r>
            <a:r>
              <a:rPr lang="ja-JP" altLang="en-US" sz="1800" dirty="0"/>
              <a:t>特徴点については</a:t>
            </a:r>
            <a:r>
              <a:rPr lang="en-US" altLang="ja-JP" sz="1800" dirty="0"/>
              <a:t>3</a:t>
            </a:r>
            <a:r>
              <a:rPr lang="ja-JP" altLang="en-US" sz="1800" dirty="0"/>
              <a:t>年前期のコンピュータビジョンで詳しく解説</a:t>
            </a:r>
            <a:endParaRPr lang="en-US" altLang="ja-JP" sz="1800" dirty="0"/>
          </a:p>
          <a:p>
            <a:pPr marL="0" indent="0">
              <a:lnSpc>
                <a:spcPct val="100000"/>
              </a:lnSpc>
              <a:spcBef>
                <a:spcPts val="600"/>
              </a:spcBef>
              <a:spcAft>
                <a:spcPts val="600"/>
              </a:spcAft>
              <a:buNone/>
            </a:pPr>
            <a:r>
              <a:rPr lang="en-US" altLang="ja-JP" sz="1800" dirty="0"/>
              <a:t>※</a:t>
            </a:r>
            <a:r>
              <a:rPr lang="ja-JP" altLang="en-US" sz="1800" dirty="0"/>
              <a:t>左図は</a:t>
            </a:r>
            <a:r>
              <a:rPr lang="en-US" altLang="ja-JP" sz="1800" dirty="0"/>
              <a:t>AKAZE</a:t>
            </a:r>
            <a:r>
              <a:rPr lang="ja-JP" altLang="en-US" sz="1800" dirty="0"/>
              <a:t> </a:t>
            </a:r>
            <a:r>
              <a:rPr lang="en-US" altLang="ja-JP" sz="1800" dirty="0"/>
              <a:t>algorithm</a:t>
            </a:r>
            <a:r>
              <a:rPr lang="ja-JP" altLang="en-US" sz="1800" dirty="0"/>
              <a:t>を利用した結果</a:t>
            </a:r>
            <a:endParaRPr lang="en-US" altLang="ja-JP" sz="1800" dirty="0"/>
          </a:p>
        </p:txBody>
      </p:sp>
      <p:grpSp>
        <p:nvGrpSpPr>
          <p:cNvPr id="11" name="グループ化 10"/>
          <p:cNvGrpSpPr/>
          <p:nvPr/>
        </p:nvGrpSpPr>
        <p:grpSpPr>
          <a:xfrm>
            <a:off x="304151" y="1426464"/>
            <a:ext cx="6333157" cy="5053235"/>
            <a:chOff x="304152" y="1883391"/>
            <a:chExt cx="5760496" cy="4596308"/>
          </a:xfrm>
        </p:grpSpPr>
        <p:grpSp>
          <p:nvGrpSpPr>
            <p:cNvPr id="8" name="グループ化 7"/>
            <p:cNvGrpSpPr/>
            <p:nvPr/>
          </p:nvGrpSpPr>
          <p:grpSpPr>
            <a:xfrm>
              <a:off x="304152" y="4339772"/>
              <a:ext cx="5755271" cy="2139927"/>
              <a:chOff x="2513985" y="-712839"/>
              <a:chExt cx="9519272" cy="3539458"/>
            </a:xfrm>
          </p:grpSpPr>
          <p:pic>
            <p:nvPicPr>
              <p:cNvPr id="4" name="図 3"/>
              <p:cNvPicPr>
                <a:picLocks noChangeAspect="1"/>
              </p:cNvPicPr>
              <p:nvPr/>
            </p:nvPicPr>
            <p:blipFill>
              <a:blip r:embed="rId3"/>
              <a:stretch>
                <a:fillRect/>
              </a:stretch>
            </p:blipFill>
            <p:spPr>
              <a:xfrm>
                <a:off x="2513985" y="-688105"/>
                <a:ext cx="4686300" cy="3514724"/>
              </a:xfrm>
              <a:prstGeom prst="rect">
                <a:avLst/>
              </a:prstGeom>
            </p:spPr>
          </p:pic>
          <p:pic>
            <p:nvPicPr>
              <p:cNvPr id="5" name="図 4"/>
              <p:cNvPicPr>
                <a:picLocks noChangeAspect="1"/>
              </p:cNvPicPr>
              <p:nvPr/>
            </p:nvPicPr>
            <p:blipFill>
              <a:blip r:embed="rId4"/>
              <a:stretch>
                <a:fillRect/>
              </a:stretch>
            </p:blipFill>
            <p:spPr>
              <a:xfrm>
                <a:off x="7366005" y="-712839"/>
                <a:ext cx="4667252" cy="3505202"/>
              </a:xfrm>
              <a:prstGeom prst="rect">
                <a:avLst/>
              </a:prstGeom>
            </p:spPr>
          </p:pic>
        </p:grpSp>
        <p:grpSp>
          <p:nvGrpSpPr>
            <p:cNvPr id="9" name="グループ化 8"/>
            <p:cNvGrpSpPr/>
            <p:nvPr/>
          </p:nvGrpSpPr>
          <p:grpSpPr>
            <a:xfrm>
              <a:off x="310219" y="1883391"/>
              <a:ext cx="5754429" cy="2126329"/>
              <a:chOff x="977876" y="1126486"/>
              <a:chExt cx="5109808" cy="1888134"/>
            </a:xfrm>
          </p:grpSpPr>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876" y="1126486"/>
                <a:ext cx="2514092" cy="1888134"/>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3592" y="1126486"/>
                <a:ext cx="2514092" cy="1888134"/>
              </a:xfrm>
              <a:prstGeom prst="rect">
                <a:avLst/>
              </a:prstGeom>
            </p:spPr>
          </p:pic>
        </p:grpSp>
      </p:grpSp>
      <p:sp>
        <p:nvSpPr>
          <p:cNvPr id="10" name="スライド番号プレースホルダー 9"/>
          <p:cNvSpPr>
            <a:spLocks noGrp="1"/>
          </p:cNvSpPr>
          <p:nvPr>
            <p:ph type="sldNum" sz="quarter" idx="4294967295"/>
          </p:nvPr>
        </p:nvSpPr>
        <p:spPr/>
        <p:txBody>
          <a:bodyPr/>
          <a:lstStyle/>
          <a:p>
            <a:fld id="{F35DE295-420C-4265-BE54-AE59FA4027A6}" type="slidenum">
              <a:rPr lang="ja-JP" altLang="en-US" smtClean="0"/>
              <a:pPr/>
              <a:t>41</a:t>
            </a:fld>
            <a:endParaRPr lang="ja-JP" altLang="en-US"/>
          </a:p>
        </p:txBody>
      </p:sp>
    </p:spTree>
    <p:extLst>
      <p:ext uri="{BB962C8B-B14F-4D97-AF65-F5344CB8AC3E}">
        <p14:creationId xmlns:p14="http://schemas.microsoft.com/office/powerpoint/2010/main" val="2166183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パノラマ合成</a:t>
            </a:r>
            <a:r>
              <a:rPr lang="en-US" altLang="ja-JP" sz="3600" dirty="0"/>
              <a:t>2. </a:t>
            </a:r>
            <a:r>
              <a:rPr lang="ja-JP" altLang="en-US" sz="3600" dirty="0"/>
              <a:t>特徴点の対応付け</a:t>
            </a:r>
            <a:endParaRPr kumimoji="1" lang="ja-JP" altLang="en-US" sz="3600" dirty="0"/>
          </a:p>
        </p:txBody>
      </p:sp>
      <p:sp>
        <p:nvSpPr>
          <p:cNvPr id="3" name="コンテンツ プレースホルダー 2"/>
          <p:cNvSpPr>
            <a:spLocks noGrp="1"/>
          </p:cNvSpPr>
          <p:nvPr>
            <p:ph idx="1"/>
          </p:nvPr>
        </p:nvSpPr>
        <p:spPr>
          <a:xfrm>
            <a:off x="457199" y="4803648"/>
            <a:ext cx="11473211" cy="1828800"/>
          </a:xfrm>
        </p:spPr>
        <p:txBody>
          <a:bodyPr>
            <a:normAutofit/>
          </a:bodyPr>
          <a:lstStyle/>
          <a:p>
            <a:r>
              <a:rPr lang="ja-JP" altLang="en-US" sz="2400" dirty="0"/>
              <a:t>各特徴点は局所領域の特徴を記述する特徴ベクトルを持つ</a:t>
            </a:r>
            <a:endParaRPr lang="en-US" altLang="ja-JP" sz="2400" dirty="0"/>
          </a:p>
          <a:p>
            <a:r>
              <a:rPr lang="ja-JP" altLang="en-US" sz="2400" dirty="0"/>
              <a:t>特徴ベクトルの類似性を利用して対応を計算する</a:t>
            </a:r>
            <a:endParaRPr lang="en-US" altLang="ja-JP" sz="2400" dirty="0"/>
          </a:p>
          <a:p>
            <a:r>
              <a:rPr lang="ja-JP" altLang="en-US" sz="2400" dirty="0"/>
              <a:t>上図では最も似た特徴点を全探索で</a:t>
            </a:r>
            <a:endParaRPr lang="en-US" altLang="ja-JP" sz="2000" dirty="0"/>
          </a:p>
          <a:p>
            <a:pPr lvl="1"/>
            <a:endParaRPr lang="en-US" altLang="ja-JP" sz="2000" dirty="0"/>
          </a:p>
          <a:p>
            <a:endParaRPr kumimoji="1" lang="ja-JP" altLang="en-US" sz="2400" dirty="0"/>
          </a:p>
        </p:txBody>
      </p:sp>
      <p:grpSp>
        <p:nvGrpSpPr>
          <p:cNvPr id="7" name="グループ化 6"/>
          <p:cNvGrpSpPr/>
          <p:nvPr/>
        </p:nvGrpSpPr>
        <p:grpSpPr>
          <a:xfrm>
            <a:off x="626745" y="1170433"/>
            <a:ext cx="9200007" cy="3500092"/>
            <a:chOff x="626745" y="1158240"/>
            <a:chExt cx="10703606" cy="4072128"/>
          </a:xfrm>
        </p:grpSpPr>
        <p:pic>
          <p:nvPicPr>
            <p:cNvPr id="4" name="図 3"/>
            <p:cNvPicPr>
              <a:picLocks noChangeAspect="1"/>
            </p:cNvPicPr>
            <p:nvPr/>
          </p:nvPicPr>
          <p:blipFill>
            <a:blip r:embed="rId3"/>
            <a:stretch>
              <a:fillRect/>
            </a:stretch>
          </p:blipFill>
          <p:spPr>
            <a:xfrm>
              <a:off x="626745" y="1171765"/>
              <a:ext cx="10703606" cy="4022027"/>
            </a:xfrm>
            <a:prstGeom prst="rect">
              <a:avLst/>
            </a:prstGeom>
            <a:ln>
              <a:solidFill>
                <a:schemeClr val="tx1"/>
              </a:solidFill>
            </a:ln>
          </p:spPr>
        </p:pic>
        <p:cxnSp>
          <p:nvCxnSpPr>
            <p:cNvPr id="6" name="直線コネクタ 5"/>
            <p:cNvCxnSpPr/>
            <p:nvPr/>
          </p:nvCxnSpPr>
          <p:spPr>
            <a:xfrm>
              <a:off x="5961888" y="1158240"/>
              <a:ext cx="0" cy="407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4"/>
          <p:cNvSpPr>
            <a:spLocks noGrp="1"/>
          </p:cNvSpPr>
          <p:nvPr>
            <p:ph type="sldNum" sz="quarter" idx="4294967295"/>
          </p:nvPr>
        </p:nvSpPr>
        <p:spPr/>
        <p:txBody>
          <a:bodyPr/>
          <a:lstStyle/>
          <a:p>
            <a:fld id="{F35DE295-420C-4265-BE54-AE59FA4027A6}" type="slidenum">
              <a:rPr lang="ja-JP" altLang="en-US" smtClean="0"/>
              <a:pPr/>
              <a:t>42</a:t>
            </a:fld>
            <a:endParaRPr lang="ja-JP" altLang="en-US"/>
          </a:p>
        </p:txBody>
      </p:sp>
    </p:spTree>
    <p:extLst>
      <p:ext uri="{BB962C8B-B14F-4D97-AF65-F5344CB8AC3E}">
        <p14:creationId xmlns:p14="http://schemas.microsoft.com/office/powerpoint/2010/main" val="860117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8175" y="185946"/>
            <a:ext cx="3517393" cy="1228326"/>
          </a:xfrm>
        </p:spPr>
        <p:txBody>
          <a:bodyPr>
            <a:normAutofit/>
          </a:bodyPr>
          <a:lstStyle/>
          <a:p>
            <a:pPr algn="ctr">
              <a:lnSpc>
                <a:spcPct val="100000"/>
              </a:lnSpc>
            </a:pPr>
            <a:r>
              <a:rPr lang="ja-JP" altLang="en-US" sz="3200" dirty="0"/>
              <a:t>パノラマ合成</a:t>
            </a:r>
            <a:r>
              <a:rPr lang="en-US" altLang="ja-JP" sz="3200" dirty="0"/>
              <a:t>3. </a:t>
            </a:r>
            <a:br>
              <a:rPr lang="en-US" altLang="ja-JP" sz="3200" dirty="0"/>
            </a:br>
            <a:r>
              <a:rPr lang="ja-JP" altLang="en-US" sz="3200" dirty="0"/>
              <a:t>変換行列の計算</a:t>
            </a:r>
            <a:endParaRPr kumimoji="1" lang="ja-JP" altLang="en-US" sz="32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096000" y="487680"/>
                <a:ext cx="6096000" cy="6370320"/>
              </a:xfrm>
            </p:spPr>
            <p:txBody>
              <a:bodyPr>
                <a:normAutofit/>
              </a:bodyPr>
              <a:lstStyle/>
              <a:p>
                <a:pPr>
                  <a:lnSpc>
                    <a:spcPct val="100000"/>
                  </a:lnSpc>
                </a:pPr>
                <a:r>
                  <a:rPr lang="ja-JP" altLang="en-US" sz="2000" dirty="0"/>
                  <a:t>対応特徴点の位置が重なるよう右画像を射影変換</a:t>
                </a:r>
                <a:endParaRPr lang="en-US" altLang="ja-JP" sz="2000" dirty="0"/>
              </a:p>
              <a:p>
                <a:pPr>
                  <a:lnSpc>
                    <a:spcPct val="100000"/>
                  </a:lnSpc>
                </a:pPr>
                <a:r>
                  <a:rPr kumimoji="1" lang="ja-JP" altLang="en-US" sz="2000" dirty="0"/>
                  <a:t>つまり，対応点をなるべく一致させる行列</a:t>
                </a:r>
                <a:endParaRPr kumimoji="1" lang="en-US" altLang="ja-JP" sz="2000" dirty="0"/>
              </a:p>
              <a:p>
                <a:pPr marL="0" indent="0">
                  <a:lnSpc>
                    <a:spcPct val="100000"/>
                  </a:lnSpc>
                  <a:buNone/>
                </a:pPr>
                <a:r>
                  <a:rPr lang="en-US" altLang="ja-JP" sz="2000" b="1" dirty="0"/>
                  <a:t>      </a:t>
                </a:r>
                <a14:m>
                  <m:oMath xmlns:m="http://schemas.openxmlformats.org/officeDocument/2006/math">
                    <m:r>
                      <a:rPr lang="en-US" altLang="ja-JP" sz="2000" b="1" i="0" smtClean="0">
                        <a:latin typeface="Cambria Math" panose="02040503050406030204" pitchFamily="18" charset="0"/>
                      </a:rPr>
                      <m:t>𝐇</m:t>
                    </m:r>
                    <m:r>
                      <a:rPr lang="en-US" altLang="ja-JP" sz="2000" b="1" i="0" smtClean="0">
                        <a:latin typeface="Cambria Math" panose="02040503050406030204" pitchFamily="18" charset="0"/>
                      </a:rPr>
                      <m:t>=</m:t>
                    </m:r>
                    <m:d>
                      <m:dPr>
                        <m:ctrlPr>
                          <a:rPr lang="en-US" altLang="ja-JP" sz="2000" b="1" i="1">
                            <a:latin typeface="Cambria Math" panose="02040503050406030204" pitchFamily="18" charset="0"/>
                          </a:rPr>
                        </m:ctrlPr>
                      </m:dPr>
                      <m:e>
                        <m:m>
                          <m:mPr>
                            <m:mcs>
                              <m:mc>
                                <m:mcPr>
                                  <m:count m:val="3"/>
                                  <m:mcJc m:val="center"/>
                                </m:mcPr>
                              </m:mc>
                            </m:mcs>
                            <m:ctrlPr>
                              <a:rPr lang="en-US" altLang="ja-JP" sz="2000" i="1">
                                <a:latin typeface="Cambria Math" panose="02040503050406030204" pitchFamily="18" charset="0"/>
                              </a:rPr>
                            </m:ctrlPr>
                          </m:mPr>
                          <m:mr>
                            <m:e>
                              <m:r>
                                <m:rPr>
                                  <m:brk m:alnAt="7"/>
                                </m:rPr>
                                <a:rPr lang="en-US" altLang="ja-JP" sz="2000" i="1">
                                  <a:latin typeface="Cambria Math" panose="02040503050406030204" pitchFamily="18" charset="0"/>
                                </a:rPr>
                                <m:t>𝑎</m:t>
                              </m:r>
                            </m:e>
                            <m:e>
                              <m:r>
                                <a:rPr lang="en-US" altLang="ja-JP" sz="2000" i="1">
                                  <a:latin typeface="Cambria Math" panose="02040503050406030204" pitchFamily="18" charset="0"/>
                                </a:rPr>
                                <m:t>𝑏</m:t>
                              </m:r>
                            </m:e>
                            <m:e>
                              <m:r>
                                <a:rPr lang="en-US" altLang="ja-JP" sz="2000" i="1">
                                  <a:latin typeface="Cambria Math" panose="02040503050406030204" pitchFamily="18" charset="0"/>
                                </a:rPr>
                                <m:t>𝑐</m:t>
                              </m:r>
                            </m:e>
                          </m:mr>
                          <m:mr>
                            <m:e>
                              <m:r>
                                <a:rPr lang="en-US" altLang="ja-JP" sz="2000" i="1">
                                  <a:latin typeface="Cambria Math" panose="02040503050406030204" pitchFamily="18" charset="0"/>
                                </a:rPr>
                                <m:t>𝑑</m:t>
                              </m:r>
                            </m:e>
                            <m:e>
                              <m:r>
                                <a:rPr lang="en-US" altLang="ja-JP" sz="2000" i="1">
                                  <a:latin typeface="Cambria Math" panose="02040503050406030204" pitchFamily="18" charset="0"/>
                                </a:rPr>
                                <m:t>𝑒</m:t>
                              </m:r>
                            </m:e>
                            <m:e>
                              <m:r>
                                <a:rPr lang="en-US" altLang="ja-JP" sz="2000" i="1">
                                  <a:latin typeface="Cambria Math" panose="02040503050406030204" pitchFamily="18" charset="0"/>
                                </a:rPr>
                                <m:t>𝑓</m:t>
                              </m:r>
                            </m:e>
                          </m:mr>
                          <m:mr>
                            <m:e>
                              <m:r>
                                <a:rPr lang="en-US" altLang="ja-JP" sz="2000" i="1">
                                  <a:latin typeface="Cambria Math" panose="02040503050406030204" pitchFamily="18" charset="0"/>
                                </a:rPr>
                                <m:t>𝑔</m:t>
                              </m:r>
                            </m:e>
                            <m:e>
                              <m:r>
                                <a:rPr lang="en-US" altLang="ja-JP" sz="2000" i="1">
                                  <a:latin typeface="Cambria Math" panose="02040503050406030204" pitchFamily="18" charset="0"/>
                                </a:rPr>
                                <m:t>h</m:t>
                              </m:r>
                            </m:e>
                            <m:e>
                              <m:r>
                                <a:rPr lang="en-US" altLang="ja-JP" sz="2000" b="0" i="1" smtClean="0">
                                  <a:latin typeface="Cambria Math" panose="02040503050406030204" pitchFamily="18" charset="0"/>
                                </a:rPr>
                                <m:t>1</m:t>
                              </m:r>
                            </m:e>
                          </m:mr>
                        </m:m>
                      </m:e>
                    </m:d>
                    <m:r>
                      <a:rPr lang="en-US" altLang="ja-JP" sz="2000" b="1" i="1" smtClean="0">
                        <a:latin typeface="Cambria Math" panose="02040503050406030204" pitchFamily="18" charset="0"/>
                      </a:rPr>
                      <m:t> </m:t>
                    </m:r>
                  </m:oMath>
                </a14:m>
                <a:r>
                  <a:rPr lang="ja-JP" altLang="en-US" sz="2000" dirty="0"/>
                  <a:t> を求めたい</a:t>
                </a:r>
                <a:endParaRPr lang="en-US" altLang="ja-JP" sz="2000" dirty="0"/>
              </a:p>
              <a:p>
                <a:pPr marL="2286000" lvl="5" indent="0">
                  <a:lnSpc>
                    <a:spcPct val="100000"/>
                  </a:lnSpc>
                  <a:buNone/>
                </a:pPr>
                <a:endParaRPr lang="en-US" altLang="ja-JP" sz="1000" dirty="0"/>
              </a:p>
              <a:p>
                <a:pPr marL="2286000" lvl="5" indent="0">
                  <a:lnSpc>
                    <a:spcPct val="100000"/>
                  </a:lnSpc>
                  <a:buNone/>
                </a:pPr>
                <a:endParaRPr kumimoji="1" lang="en-US" altLang="ja-JP" sz="1000" dirty="0"/>
              </a:p>
              <a:p>
                <a:pPr>
                  <a:lnSpc>
                    <a:spcPct val="100000"/>
                  </a:lnSpc>
                </a:pPr>
                <a:r>
                  <a:rPr lang="en-US" altLang="ja-JP" sz="2000" dirty="0"/>
                  <a:t>RANSAC</a:t>
                </a:r>
                <a:r>
                  <a:rPr lang="ja-JP" altLang="en-US" sz="2000" dirty="0"/>
                  <a:t>（</a:t>
                </a:r>
                <a:r>
                  <a:rPr lang="en-US" altLang="ja-JP" sz="2000" dirty="0"/>
                  <a:t>Random Sample Consensus</a:t>
                </a:r>
                <a:r>
                  <a:rPr lang="ja-JP" altLang="en-US" sz="2000" dirty="0"/>
                  <a:t>）</a:t>
                </a:r>
                <a:endParaRPr lang="en-US" altLang="ja-JP" sz="2000" dirty="0"/>
              </a:p>
              <a:p>
                <a:pPr marL="914400" lvl="1" indent="-457200">
                  <a:lnSpc>
                    <a:spcPct val="100000"/>
                  </a:lnSpc>
                  <a:spcBef>
                    <a:spcPts val="1000"/>
                  </a:spcBef>
                  <a:spcAft>
                    <a:spcPts val="600"/>
                  </a:spcAft>
                  <a:buAutoNum type="arabicPeriod"/>
                </a:pPr>
                <a:r>
                  <a:rPr lang="ja-JP" altLang="en-US" sz="2000" dirty="0"/>
                  <a:t>未知変数推定に必要なデータを乱択する　 </a:t>
                </a:r>
                <a:r>
                  <a:rPr lang="en-US" altLang="ja-JP" sz="2000" dirty="0"/>
                  <a:t>(</a:t>
                </a:r>
                <a:r>
                  <a:rPr lang="ja-JP" altLang="en-US" sz="2000" dirty="0"/>
                  <a:t>未知変数が</a:t>
                </a:r>
                <a:r>
                  <a:rPr lang="en-US" altLang="ja-JP" sz="2000" dirty="0"/>
                  <a:t>8</a:t>
                </a:r>
                <a:r>
                  <a:rPr lang="ja-JP" altLang="en-US" sz="2000" dirty="0"/>
                  <a:t>個なので</a:t>
                </a:r>
                <a:r>
                  <a:rPr lang="en-US" altLang="ja-JP" sz="2000" dirty="0"/>
                  <a:t> 4</a:t>
                </a:r>
                <a:r>
                  <a:rPr lang="ja-JP" altLang="en-US" sz="2000" dirty="0"/>
                  <a:t>個の特徴点の組）</a:t>
                </a:r>
                <a:endParaRPr lang="en-US" altLang="ja-JP" sz="2000" dirty="0"/>
              </a:p>
              <a:p>
                <a:pPr marL="914400" lvl="1" indent="-457200">
                  <a:lnSpc>
                    <a:spcPct val="100000"/>
                  </a:lnSpc>
                  <a:spcBef>
                    <a:spcPts val="1000"/>
                  </a:spcBef>
                  <a:spcAft>
                    <a:spcPts val="600"/>
                  </a:spcAft>
                  <a:buAutoNum type="arabicPeriod"/>
                </a:pPr>
                <a:r>
                  <a:rPr kumimoji="1" lang="ja-JP" altLang="en-US" sz="2000" dirty="0"/>
                  <a:t>選択した特徴点の組を用いて</a:t>
                </a:r>
                <a:r>
                  <a:rPr lang="ja-JP" altLang="en-US" sz="2000" dirty="0"/>
                  <a:t>変換</a:t>
                </a:r>
                <a14:m>
                  <m:oMath xmlns:m="http://schemas.openxmlformats.org/officeDocument/2006/math">
                    <m:r>
                      <a:rPr lang="en-US" altLang="ja-JP" sz="2000" b="1">
                        <a:latin typeface="Cambria Math" panose="02040503050406030204" pitchFamily="18" charset="0"/>
                      </a:rPr>
                      <m:t>𝐇</m:t>
                    </m:r>
                  </m:oMath>
                </a14:m>
                <a:r>
                  <a:rPr kumimoji="1" lang="ja-JP" altLang="en-US" sz="2000" dirty="0"/>
                  <a:t>を導出</a:t>
                </a:r>
                <a:endParaRPr kumimoji="1" lang="en-US" altLang="ja-JP" sz="2000" dirty="0"/>
              </a:p>
              <a:p>
                <a:pPr marL="914400" lvl="1" indent="-457200">
                  <a:lnSpc>
                    <a:spcPct val="100000"/>
                  </a:lnSpc>
                  <a:spcBef>
                    <a:spcPts val="1000"/>
                  </a:spcBef>
                  <a:spcAft>
                    <a:spcPts val="600"/>
                  </a:spcAft>
                  <a:buAutoNum type="arabicPeriod"/>
                </a:pPr>
                <a:r>
                  <a:rPr lang="ja-JP" altLang="en-US" sz="2000" dirty="0"/>
                  <a:t>変換</a:t>
                </a:r>
                <a14:m>
                  <m:oMath xmlns:m="http://schemas.openxmlformats.org/officeDocument/2006/math">
                    <m:r>
                      <a:rPr lang="en-US" altLang="ja-JP" sz="2000" b="1">
                        <a:latin typeface="Cambria Math" panose="02040503050406030204" pitchFamily="18" charset="0"/>
                      </a:rPr>
                      <m:t>𝐇</m:t>
                    </m:r>
                  </m:oMath>
                </a14:m>
                <a:r>
                  <a:rPr lang="ja-JP" altLang="en-US" sz="2000" dirty="0"/>
                  <a:t>によりほか全て特徴点を変換する</a:t>
                </a:r>
                <a:endParaRPr lang="en-US" altLang="ja-JP" sz="2000" dirty="0"/>
              </a:p>
              <a:p>
                <a:pPr marL="914400" lvl="2" indent="0">
                  <a:lnSpc>
                    <a:spcPct val="100000"/>
                  </a:lnSpc>
                  <a:spcBef>
                    <a:spcPts val="1000"/>
                  </a:spcBef>
                  <a:spcAft>
                    <a:spcPts val="600"/>
                  </a:spcAft>
                  <a:buNone/>
                </a:pPr>
                <a:r>
                  <a:rPr kumimoji="1" lang="ja-JP" altLang="en-US" sz="1600" dirty="0"/>
                  <a:t>特徴点が対応点の十分近くに変換された </a:t>
                </a:r>
                <a:r>
                  <a:rPr kumimoji="1" lang="en-US" altLang="ja-JP" sz="1600" dirty="0">
                    <a:sym typeface="Wingdings" panose="05000000000000000000" pitchFamily="2" charset="2"/>
                  </a:rPr>
                  <a:t> Inlier</a:t>
                </a:r>
              </a:p>
              <a:p>
                <a:pPr marL="914400" lvl="2" indent="0">
                  <a:lnSpc>
                    <a:spcPct val="100000"/>
                  </a:lnSpc>
                  <a:spcBef>
                    <a:spcPts val="1000"/>
                  </a:spcBef>
                  <a:spcAft>
                    <a:spcPts val="600"/>
                  </a:spcAft>
                  <a:buNone/>
                </a:pPr>
                <a:r>
                  <a:rPr lang="ja-JP" altLang="en-US" sz="1600" dirty="0"/>
                  <a:t>特徴点の変換先が対応点から遠い　　　 </a:t>
                </a:r>
                <a:r>
                  <a:rPr lang="en-US" altLang="ja-JP" sz="1600" dirty="0">
                    <a:sym typeface="Wingdings" panose="05000000000000000000" pitchFamily="2" charset="2"/>
                  </a:rPr>
                  <a:t> Outlier</a:t>
                </a:r>
                <a:endParaRPr kumimoji="1" lang="en-US" altLang="ja-JP" sz="1600" dirty="0"/>
              </a:p>
              <a:p>
                <a:pPr marL="914400" lvl="1" indent="-457200">
                  <a:lnSpc>
                    <a:spcPct val="100000"/>
                  </a:lnSpc>
                  <a:spcBef>
                    <a:spcPts val="1000"/>
                  </a:spcBef>
                  <a:spcAft>
                    <a:spcPts val="600"/>
                  </a:spcAft>
                  <a:buAutoNum type="arabicPeriod"/>
                </a:pPr>
                <a:r>
                  <a:rPr kumimoji="1" lang="en-US" altLang="ja-JP" sz="2000" dirty="0"/>
                  <a:t>1~3</a:t>
                </a:r>
                <a:r>
                  <a:rPr kumimoji="1" lang="ja-JP" altLang="en-US" sz="2000" dirty="0"/>
                  <a:t>を繰り返し</a:t>
                </a:r>
                <a:r>
                  <a:rPr kumimoji="1" lang="en-US" altLang="ja-JP" sz="2000" dirty="0"/>
                  <a:t>Inlier</a:t>
                </a:r>
                <a:r>
                  <a:rPr kumimoji="1" lang="ja-JP" altLang="en-US" sz="2000" dirty="0"/>
                  <a:t>数が最多</a:t>
                </a:r>
                <a:r>
                  <a:rPr lang="ja-JP" altLang="en-US" sz="2000" dirty="0"/>
                  <a:t>の</a:t>
                </a:r>
                <a14:m>
                  <m:oMath xmlns:m="http://schemas.openxmlformats.org/officeDocument/2006/math">
                    <m:r>
                      <a:rPr lang="en-US" altLang="ja-JP" sz="2000" b="1">
                        <a:latin typeface="Cambria Math" panose="02040503050406030204" pitchFamily="18" charset="0"/>
                      </a:rPr>
                      <m:t>𝐇</m:t>
                    </m:r>
                  </m:oMath>
                </a14:m>
                <a:r>
                  <a:rPr kumimoji="1" lang="ja-JP" altLang="en-US" sz="2000" dirty="0"/>
                  <a:t>を出力</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096000" y="487680"/>
                <a:ext cx="6096000" cy="6370320"/>
              </a:xfrm>
              <a:blipFill>
                <a:blip r:embed="rId3"/>
                <a:stretch>
                  <a:fillRect l="-900" t="-766"/>
                </a:stretch>
              </a:blipFill>
            </p:spPr>
            <p:txBody>
              <a:bodyPr/>
              <a:lstStyle/>
              <a:p>
                <a:r>
                  <a:rPr lang="ja-JP" altLang="en-US">
                    <a:noFill/>
                  </a:rPr>
                  <a:t> </a:t>
                </a:r>
              </a:p>
            </p:txBody>
          </p:sp>
        </mc:Fallback>
      </mc:AlternateContent>
      <p:grpSp>
        <p:nvGrpSpPr>
          <p:cNvPr id="4" name="グループ化 3"/>
          <p:cNvGrpSpPr/>
          <p:nvPr/>
        </p:nvGrpSpPr>
        <p:grpSpPr>
          <a:xfrm>
            <a:off x="273177" y="1405289"/>
            <a:ext cx="5727929" cy="2179159"/>
            <a:chOff x="626745" y="1158240"/>
            <a:chExt cx="10703606" cy="4072128"/>
          </a:xfrm>
        </p:grpSpPr>
        <p:pic>
          <p:nvPicPr>
            <p:cNvPr id="5" name="図 4"/>
            <p:cNvPicPr>
              <a:picLocks noChangeAspect="1"/>
            </p:cNvPicPr>
            <p:nvPr/>
          </p:nvPicPr>
          <p:blipFill>
            <a:blip r:embed="rId4"/>
            <a:stretch>
              <a:fillRect/>
            </a:stretch>
          </p:blipFill>
          <p:spPr>
            <a:xfrm>
              <a:off x="626745" y="1171765"/>
              <a:ext cx="10703606" cy="4022027"/>
            </a:xfrm>
            <a:prstGeom prst="rect">
              <a:avLst/>
            </a:prstGeom>
            <a:ln>
              <a:solidFill>
                <a:schemeClr val="tx1"/>
              </a:solidFill>
            </a:ln>
          </p:spPr>
        </p:pic>
        <p:cxnSp>
          <p:nvCxnSpPr>
            <p:cNvPr id="6" name="直線コネクタ 5"/>
            <p:cNvCxnSpPr/>
            <p:nvPr/>
          </p:nvCxnSpPr>
          <p:spPr>
            <a:xfrm>
              <a:off x="5961888" y="1158240"/>
              <a:ext cx="0" cy="407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p:cNvGrpSpPr/>
          <p:nvPr/>
        </p:nvGrpSpPr>
        <p:grpSpPr>
          <a:xfrm>
            <a:off x="254699" y="3954801"/>
            <a:ext cx="5743765" cy="2587638"/>
            <a:chOff x="376619" y="3759729"/>
            <a:chExt cx="6146102" cy="2768896"/>
          </a:xfrm>
        </p:grpSpPr>
        <p:pic>
          <p:nvPicPr>
            <p:cNvPr id="7" name="図 6"/>
            <p:cNvPicPr>
              <a:picLocks noChangeAspect="1"/>
            </p:cNvPicPr>
            <p:nvPr/>
          </p:nvPicPr>
          <p:blipFill>
            <a:blip r:embed="rId5"/>
            <a:stretch>
              <a:fillRect/>
            </a:stretch>
          </p:blipFill>
          <p:spPr>
            <a:xfrm>
              <a:off x="376619" y="3771681"/>
              <a:ext cx="3037142" cy="2756944"/>
            </a:xfrm>
            <a:prstGeom prst="rect">
              <a:avLst/>
            </a:prstGeom>
          </p:spPr>
        </p:pic>
        <p:pic>
          <p:nvPicPr>
            <p:cNvPr id="8" name="図 7"/>
            <p:cNvPicPr>
              <a:picLocks noChangeAspect="1"/>
            </p:cNvPicPr>
            <p:nvPr/>
          </p:nvPicPr>
          <p:blipFill>
            <a:blip r:embed="rId6"/>
            <a:stretch>
              <a:fillRect/>
            </a:stretch>
          </p:blipFill>
          <p:spPr>
            <a:xfrm>
              <a:off x="3485579" y="3759729"/>
              <a:ext cx="3037142" cy="2751941"/>
            </a:xfrm>
            <a:prstGeom prst="rect">
              <a:avLst/>
            </a:prstGeom>
          </p:spPr>
        </p:pic>
      </p:grpSp>
      <p:sp>
        <p:nvSpPr>
          <p:cNvPr id="10" name="正方形/長方形 9"/>
          <p:cNvSpPr/>
          <p:nvPr/>
        </p:nvSpPr>
        <p:spPr>
          <a:xfrm>
            <a:off x="11862816" y="0"/>
            <a:ext cx="329184" cy="32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p:cNvSpPr>
            <a:spLocks noGrp="1"/>
          </p:cNvSpPr>
          <p:nvPr>
            <p:ph type="sldNum" sz="quarter" idx="4294967295"/>
          </p:nvPr>
        </p:nvSpPr>
        <p:spPr/>
        <p:txBody>
          <a:bodyPr/>
          <a:lstStyle/>
          <a:p>
            <a:fld id="{F35DE295-420C-4265-BE54-AE59FA4027A6}" type="slidenum">
              <a:rPr lang="ja-JP" altLang="en-US" smtClean="0"/>
              <a:pPr/>
              <a:t>43</a:t>
            </a:fld>
            <a:endParaRPr lang="ja-JP" altLang="en-US"/>
          </a:p>
        </p:txBody>
      </p:sp>
    </p:spTree>
    <p:extLst>
      <p:ext uri="{BB962C8B-B14F-4D97-AF65-F5344CB8AC3E}">
        <p14:creationId xmlns:p14="http://schemas.microsoft.com/office/powerpoint/2010/main" val="500050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パノラマ合成</a:t>
            </a:r>
            <a:r>
              <a:rPr lang="en-US" altLang="ja-JP" sz="3600" dirty="0"/>
              <a:t>4. </a:t>
            </a:r>
            <a:r>
              <a:rPr lang="ja-JP" altLang="en-US" sz="3600" dirty="0"/>
              <a:t>画像の合成</a:t>
            </a:r>
            <a:endParaRPr kumimoji="1" lang="ja-JP" altLang="en-US" sz="3600" dirty="0"/>
          </a:p>
        </p:txBody>
      </p:sp>
      <p:sp>
        <p:nvSpPr>
          <p:cNvPr id="3" name="コンテンツ プレースホルダー 2"/>
          <p:cNvSpPr>
            <a:spLocks noGrp="1"/>
          </p:cNvSpPr>
          <p:nvPr>
            <p:ph idx="1"/>
          </p:nvPr>
        </p:nvSpPr>
        <p:spPr>
          <a:xfrm>
            <a:off x="365760" y="5315712"/>
            <a:ext cx="11826240" cy="1542288"/>
          </a:xfrm>
        </p:spPr>
        <p:txBody>
          <a:bodyPr>
            <a:normAutofit/>
          </a:bodyPr>
          <a:lstStyle/>
          <a:p>
            <a:r>
              <a:rPr lang="ja-JP" altLang="en-US" sz="2400" dirty="0"/>
              <a:t>上図は単純な実装</a:t>
            </a:r>
            <a:r>
              <a:rPr lang="en-US" altLang="ja-JP" sz="2400" dirty="0"/>
              <a:t>: 2</a:t>
            </a:r>
            <a:r>
              <a:rPr lang="ja-JP" altLang="en-US" sz="2400" dirty="0"/>
              <a:t>画像が重なる部分は両者の平均を取る</a:t>
            </a:r>
            <a:r>
              <a:rPr lang="en-US" altLang="ja-JP" sz="2400" dirty="0"/>
              <a:t> </a:t>
            </a:r>
            <a:r>
              <a:rPr lang="en-US" altLang="ja-JP" sz="2400" dirty="0">
                <a:sym typeface="Wingdings" panose="05000000000000000000" pitchFamily="2" charset="2"/>
              </a:rPr>
              <a:t> </a:t>
            </a:r>
            <a:r>
              <a:rPr lang="ja-JP" altLang="en-US" sz="2000" dirty="0">
                <a:sym typeface="Wingdings" panose="05000000000000000000" pitchFamily="2" charset="2"/>
              </a:rPr>
              <a:t>シーム</a:t>
            </a:r>
            <a:r>
              <a:rPr kumimoji="1" lang="ja-JP" altLang="en-US" sz="2000" dirty="0">
                <a:sym typeface="Wingdings" panose="05000000000000000000" pitchFamily="2" charset="2"/>
              </a:rPr>
              <a:t>が目立つ</a:t>
            </a:r>
            <a:endParaRPr kumimoji="1" lang="en-US" altLang="ja-JP" dirty="0"/>
          </a:p>
          <a:p>
            <a:r>
              <a:rPr lang="ja-JP" altLang="en-US" sz="2400" dirty="0"/>
              <a:t>目立たないシームを計算する手法 </a:t>
            </a:r>
            <a:r>
              <a:rPr lang="en-US" altLang="ja-JP" sz="2400" dirty="0">
                <a:sym typeface="Wingdings" panose="05000000000000000000" pitchFamily="2" charset="2"/>
              </a:rPr>
              <a:t> </a:t>
            </a:r>
            <a:r>
              <a:rPr lang="en-US" altLang="ja-JP" sz="1400" dirty="0">
                <a:sym typeface="Wingdings" panose="05000000000000000000" pitchFamily="2" charset="2"/>
              </a:rPr>
              <a:t>[</a:t>
            </a:r>
            <a:r>
              <a:rPr lang="en-US" altLang="ja-JP" sz="1400" dirty="0" err="1">
                <a:sym typeface="Wingdings" panose="05000000000000000000" pitchFamily="2" charset="2"/>
              </a:rPr>
              <a:t>GraphCutTextures</a:t>
            </a:r>
            <a:r>
              <a:rPr lang="en-US" altLang="ja-JP" sz="1400" dirty="0">
                <a:sym typeface="Wingdings" panose="05000000000000000000" pitchFamily="2" charset="2"/>
              </a:rPr>
              <a:t>, SIGGRAPH 2003]</a:t>
            </a:r>
            <a:endParaRPr lang="en-US" altLang="ja-JP" sz="1800" dirty="0">
              <a:sym typeface="Wingdings" panose="05000000000000000000" pitchFamily="2" charset="2"/>
            </a:endParaRPr>
          </a:p>
          <a:p>
            <a:r>
              <a:rPr lang="ja-JP" altLang="en-US" sz="2400" dirty="0">
                <a:sym typeface="Wingdings" panose="05000000000000000000" pitchFamily="2" charset="2"/>
              </a:rPr>
              <a:t>画像ピラミッドを利用する手法    </a:t>
            </a:r>
            <a:r>
              <a:rPr lang="en-US" altLang="ja-JP" sz="2400" dirty="0">
                <a:sym typeface="Wingdings" panose="05000000000000000000" pitchFamily="2" charset="2"/>
              </a:rPr>
              <a:t> </a:t>
            </a:r>
            <a:r>
              <a:rPr lang="en-US" altLang="ja-JP" sz="1400" dirty="0">
                <a:sym typeface="Wingdings" panose="05000000000000000000" pitchFamily="2" charset="2"/>
              </a:rPr>
              <a:t>[</a:t>
            </a:r>
            <a:r>
              <a:rPr lang="en-US" altLang="ja-JP" sz="1400" dirty="0"/>
              <a:t>A Multiresolution Spline With Application to Image Mosaics, TOG1983</a:t>
            </a:r>
            <a:r>
              <a:rPr lang="en-US" altLang="ja-JP" sz="1400" dirty="0">
                <a:sym typeface="Wingdings" panose="05000000000000000000" pitchFamily="2" charset="2"/>
              </a:rPr>
              <a:t>]</a:t>
            </a:r>
            <a:endParaRPr lang="en-US" altLang="ja-JP" sz="2400" dirty="0"/>
          </a:p>
        </p:txBody>
      </p:sp>
      <p:grpSp>
        <p:nvGrpSpPr>
          <p:cNvPr id="4" name="グループ化 3"/>
          <p:cNvGrpSpPr/>
          <p:nvPr/>
        </p:nvGrpSpPr>
        <p:grpSpPr>
          <a:xfrm>
            <a:off x="461963" y="1511809"/>
            <a:ext cx="5902261" cy="2625274"/>
            <a:chOff x="363573" y="2454033"/>
            <a:chExt cx="6198286" cy="2756944"/>
          </a:xfrm>
        </p:grpSpPr>
        <p:pic>
          <p:nvPicPr>
            <p:cNvPr id="5" name="図 4"/>
            <p:cNvPicPr>
              <a:picLocks noChangeAspect="1"/>
            </p:cNvPicPr>
            <p:nvPr/>
          </p:nvPicPr>
          <p:blipFill>
            <a:blip r:embed="rId3"/>
            <a:stretch>
              <a:fillRect/>
            </a:stretch>
          </p:blipFill>
          <p:spPr>
            <a:xfrm>
              <a:off x="363573" y="2454033"/>
              <a:ext cx="3037142" cy="2756944"/>
            </a:xfrm>
            <a:prstGeom prst="rect">
              <a:avLst/>
            </a:prstGeom>
          </p:spPr>
        </p:pic>
        <p:pic>
          <p:nvPicPr>
            <p:cNvPr id="6" name="図 5"/>
            <p:cNvPicPr>
              <a:picLocks noChangeAspect="1"/>
            </p:cNvPicPr>
            <p:nvPr/>
          </p:nvPicPr>
          <p:blipFill>
            <a:blip r:embed="rId4"/>
            <a:stretch>
              <a:fillRect/>
            </a:stretch>
          </p:blipFill>
          <p:spPr>
            <a:xfrm>
              <a:off x="3524717" y="2455127"/>
              <a:ext cx="3037142" cy="2751941"/>
            </a:xfrm>
            <a:prstGeom prst="rect">
              <a:avLst/>
            </a:prstGeom>
          </p:spPr>
        </p:pic>
      </p:grpSp>
      <p:pic>
        <p:nvPicPr>
          <p:cNvPr id="7" name="図 6"/>
          <p:cNvPicPr>
            <a:picLocks noChangeAspect="1"/>
          </p:cNvPicPr>
          <p:nvPr/>
        </p:nvPicPr>
        <p:blipFill>
          <a:blip r:embed="rId5"/>
          <a:stretch>
            <a:fillRect/>
          </a:stretch>
        </p:blipFill>
        <p:spPr>
          <a:xfrm>
            <a:off x="6711696" y="187065"/>
            <a:ext cx="5152382" cy="4669346"/>
          </a:xfrm>
          <a:prstGeom prst="rect">
            <a:avLst/>
          </a:prstGeom>
        </p:spPr>
      </p:pic>
      <p:sp>
        <p:nvSpPr>
          <p:cNvPr id="8" name="スライド番号プレースホルダー 7"/>
          <p:cNvSpPr>
            <a:spLocks noGrp="1"/>
          </p:cNvSpPr>
          <p:nvPr>
            <p:ph type="sldNum" sz="quarter" idx="4294967295"/>
          </p:nvPr>
        </p:nvSpPr>
        <p:spPr/>
        <p:txBody>
          <a:bodyPr/>
          <a:lstStyle/>
          <a:p>
            <a:fld id="{F35DE295-420C-4265-BE54-AE59FA4027A6}" type="slidenum">
              <a:rPr lang="ja-JP" altLang="en-US" smtClean="0"/>
              <a:pPr/>
              <a:t>44</a:t>
            </a:fld>
            <a:endParaRPr lang="ja-JP" altLang="en-US"/>
          </a:p>
        </p:txBody>
      </p:sp>
    </p:spTree>
    <p:extLst>
      <p:ext uri="{BB962C8B-B14F-4D97-AF65-F5344CB8AC3E}">
        <p14:creationId xmlns:p14="http://schemas.microsoft.com/office/powerpoint/2010/main" val="1837741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ADDD27B-E947-41D6-BBE1-506858E92785}"/>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9327" r="24066"/>
          <a:stretch/>
        </p:blipFill>
        <p:spPr>
          <a:xfrm>
            <a:off x="113010" y="2588014"/>
            <a:ext cx="6824819" cy="2054526"/>
          </a:xfrm>
          <a:prstGeom prst="rect">
            <a:avLst/>
          </a:prstGeom>
          <a:scene3d>
            <a:camera prst="perspectiveHeroicExtremeRightFacing">
              <a:rot lat="0" lon="17400000" rev="21594000"/>
            </a:camera>
            <a:lightRig rig="threePt" dir="t"/>
          </a:scene3d>
        </p:spPr>
      </p:pic>
      <p:sp>
        <p:nvSpPr>
          <p:cNvPr id="2" name="タイトル 1"/>
          <p:cNvSpPr>
            <a:spLocks noGrp="1"/>
          </p:cNvSpPr>
          <p:nvPr>
            <p:ph type="title"/>
          </p:nvPr>
        </p:nvSpPr>
        <p:spPr>
          <a:xfrm>
            <a:off x="4760686" y="2697577"/>
            <a:ext cx="6824819" cy="1462846"/>
          </a:xfrm>
        </p:spPr>
        <p:txBody>
          <a:bodyPr>
            <a:normAutofit fontScale="90000"/>
          </a:bodyPr>
          <a:lstStyle/>
          <a:p>
            <a:r>
              <a:rPr kumimoji="1" lang="en-US" altLang="ja-JP" b="1" dirty="0"/>
              <a:t> </a:t>
            </a:r>
            <a:br>
              <a:rPr kumimoji="1" lang="en-US" altLang="ja-JP" b="1" dirty="0"/>
            </a:br>
            <a:r>
              <a:rPr kumimoji="1" lang="ja-JP" altLang="en-US" b="1" dirty="0"/>
              <a:t>画像の変換</a:t>
            </a:r>
            <a:r>
              <a:rPr kumimoji="1" lang="en-US" altLang="ja-JP" b="1" dirty="0"/>
              <a:t/>
            </a:r>
            <a:br>
              <a:rPr kumimoji="1" lang="en-US" altLang="ja-JP" b="1" dirty="0"/>
            </a:br>
            <a:r>
              <a:rPr kumimoji="1" lang="en-US" altLang="ja-JP" b="1" dirty="0"/>
              <a:t/>
            </a:r>
            <a:br>
              <a:rPr kumimoji="1" lang="en-US" altLang="ja-JP" b="1" dirty="0"/>
            </a:br>
            <a:r>
              <a:rPr kumimoji="1" lang="ja-JP" altLang="en-US" sz="2700" dirty="0"/>
              <a:t>画像変換を行う際に変形後の画像の画素値を実際に計算する方法を紹介します</a:t>
            </a:r>
          </a:p>
        </p:txBody>
      </p:sp>
      <p:sp>
        <p:nvSpPr>
          <p:cNvPr id="4" name="スライド番号プレースホルダー 3"/>
          <p:cNvSpPr>
            <a:spLocks noGrp="1"/>
          </p:cNvSpPr>
          <p:nvPr>
            <p:ph type="sldNum" sz="quarter" idx="4294967295"/>
          </p:nvPr>
        </p:nvSpPr>
        <p:spPr/>
        <p:txBody>
          <a:bodyPr/>
          <a:lstStyle/>
          <a:p>
            <a:fld id="{F35DE295-420C-4265-BE54-AE59FA4027A6}" type="slidenum">
              <a:rPr lang="ja-JP" altLang="en-US" smtClean="0"/>
              <a:pPr/>
              <a:t>45</a:t>
            </a:fld>
            <a:endParaRPr lang="ja-JP" altLang="en-US"/>
          </a:p>
        </p:txBody>
      </p:sp>
    </p:spTree>
    <p:extLst>
      <p:ext uri="{BB962C8B-B14F-4D97-AF65-F5344CB8AC3E}">
        <p14:creationId xmlns:p14="http://schemas.microsoft.com/office/powerpoint/2010/main" val="620083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15999" y="145261"/>
            <a:ext cx="11473211" cy="733270"/>
          </a:xfrm>
        </p:spPr>
        <p:txBody>
          <a:bodyPr>
            <a:normAutofit/>
          </a:bodyPr>
          <a:lstStyle/>
          <a:p>
            <a:r>
              <a:rPr kumimoji="1" lang="ja-JP" altLang="en-US" sz="3600" b="1" dirty="0"/>
              <a:t>画像の変換</a:t>
            </a:r>
          </a:p>
        </p:txBody>
      </p:sp>
      <p:sp>
        <p:nvSpPr>
          <p:cNvPr id="3" name="コンテンツ プレースホルダー 2"/>
          <p:cNvSpPr>
            <a:spLocks noGrp="1"/>
          </p:cNvSpPr>
          <p:nvPr>
            <p:ph idx="1"/>
          </p:nvPr>
        </p:nvSpPr>
        <p:spPr>
          <a:xfrm>
            <a:off x="1101060" y="1150417"/>
            <a:ext cx="9863274" cy="1428735"/>
          </a:xfrm>
        </p:spPr>
        <p:txBody>
          <a:bodyPr>
            <a:normAutofit/>
          </a:bodyPr>
          <a:lstStyle/>
          <a:p>
            <a:pPr marL="0" indent="0">
              <a:buNone/>
            </a:pPr>
            <a:r>
              <a:rPr kumimoji="1" lang="en-US" altLang="ja-JP" sz="2400" b="1" dirty="0"/>
              <a:t>X</a:t>
            </a:r>
            <a:r>
              <a:rPr kumimoji="1" lang="ja-JP" altLang="en-US" sz="2400" b="1" dirty="0"/>
              <a:t>軸方向に</a:t>
            </a:r>
            <a:r>
              <a:rPr kumimoji="1" lang="en-US" altLang="ja-JP" sz="2400" b="1" dirty="0"/>
              <a:t>1.7</a:t>
            </a:r>
            <a:r>
              <a:rPr kumimoji="1" lang="ja-JP" altLang="en-US" sz="2400" b="1" dirty="0"/>
              <a:t>倍</a:t>
            </a:r>
            <a:r>
              <a:rPr kumimoji="1" lang="ja-JP" altLang="en-US" sz="2400" dirty="0"/>
              <a:t>，</a:t>
            </a:r>
            <a:r>
              <a:rPr kumimoji="1" lang="en-US" altLang="ja-JP" sz="2400" b="1" dirty="0"/>
              <a:t>Y</a:t>
            </a:r>
            <a:r>
              <a:rPr kumimoji="1" lang="ja-JP" altLang="en-US" sz="2400" b="1" dirty="0"/>
              <a:t>軸方向に</a:t>
            </a:r>
            <a:r>
              <a:rPr kumimoji="1" lang="en-US" altLang="ja-JP" sz="2400" b="1" dirty="0"/>
              <a:t>2</a:t>
            </a:r>
            <a:r>
              <a:rPr kumimoji="1" lang="ja-JP" altLang="en-US" sz="2400" b="1" dirty="0"/>
              <a:t>倍に拡大する変換</a:t>
            </a:r>
            <a:r>
              <a:rPr kumimoji="1" lang="ja-JP" altLang="en-US" sz="2400" dirty="0"/>
              <a:t>を考える</a:t>
            </a:r>
            <a:endParaRPr kumimoji="1" lang="en-US" altLang="ja-JP" sz="2400" dirty="0"/>
          </a:p>
          <a:p>
            <a:pPr marL="0" indent="0">
              <a:buNone/>
            </a:pPr>
            <a:r>
              <a:rPr lang="ja-JP" altLang="en-US" sz="2400" dirty="0"/>
              <a:t>画素の幅を</a:t>
            </a:r>
            <a:r>
              <a:rPr lang="en-US" altLang="ja-JP" sz="2400" dirty="0"/>
              <a:t>1</a:t>
            </a:r>
            <a:r>
              <a:rPr lang="ja-JP" altLang="en-US" sz="2400" dirty="0"/>
              <a:t>とする</a:t>
            </a:r>
            <a:endParaRPr lang="en-US" altLang="ja-JP" sz="2400" dirty="0"/>
          </a:p>
          <a:p>
            <a:pPr marL="0" indent="0">
              <a:buNone/>
            </a:pPr>
            <a:r>
              <a:rPr kumimoji="1" lang="ja-JP" altLang="en-US" sz="2400" dirty="0"/>
              <a:t>各画素を変換先に移動してみると</a:t>
            </a:r>
            <a:r>
              <a:rPr kumimoji="1" lang="en-US" altLang="ja-JP" sz="2400" dirty="0"/>
              <a:t>…</a:t>
            </a:r>
            <a:endParaRPr kumimoji="1" lang="ja-JP" altLang="en-US" sz="2400" dirty="0"/>
          </a:p>
        </p:txBody>
      </p:sp>
      <p:pic>
        <p:nvPicPr>
          <p:cNvPr id="29" name="図 28"/>
          <p:cNvPicPr>
            <a:picLocks noChangeAspect="1"/>
          </p:cNvPicPr>
          <p:nvPr/>
        </p:nvPicPr>
        <p:blipFill rotWithShape="1">
          <a:blip r:embed="rId3"/>
          <a:srcRect t="13790" r="23294"/>
          <a:stretch/>
        </p:blipFill>
        <p:spPr>
          <a:xfrm>
            <a:off x="7263329" y="3115338"/>
            <a:ext cx="3146733" cy="3179941"/>
          </a:xfrm>
          <a:prstGeom prst="rect">
            <a:avLst/>
          </a:prstGeom>
        </p:spPr>
      </p:pic>
      <p:sp>
        <p:nvSpPr>
          <p:cNvPr id="32" name="正方形/長方形 31"/>
          <p:cNvSpPr/>
          <p:nvPr/>
        </p:nvSpPr>
        <p:spPr>
          <a:xfrm>
            <a:off x="1153630" y="6065466"/>
            <a:ext cx="2492990"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画素の中心が</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整数座標になると仮定</a:t>
            </a:r>
          </a:p>
        </p:txBody>
      </p:sp>
      <p:grpSp>
        <p:nvGrpSpPr>
          <p:cNvPr id="45" name="グループ化 44"/>
          <p:cNvGrpSpPr/>
          <p:nvPr/>
        </p:nvGrpSpPr>
        <p:grpSpPr>
          <a:xfrm>
            <a:off x="976775" y="3390098"/>
            <a:ext cx="2846701" cy="2663880"/>
            <a:chOff x="437064" y="3390098"/>
            <a:chExt cx="2846701" cy="2663880"/>
          </a:xfrm>
        </p:grpSpPr>
        <p:grpSp>
          <p:nvGrpSpPr>
            <p:cNvPr id="33" name="グループ化 32"/>
            <p:cNvGrpSpPr/>
            <p:nvPr/>
          </p:nvGrpSpPr>
          <p:grpSpPr>
            <a:xfrm>
              <a:off x="545377" y="3390098"/>
              <a:ext cx="2738388" cy="2412589"/>
              <a:chOff x="457199" y="4032985"/>
              <a:chExt cx="2738388" cy="2412589"/>
            </a:xfrm>
          </p:grpSpPr>
          <p:pic>
            <p:nvPicPr>
              <p:cNvPr id="28" name="図 27"/>
              <p:cNvPicPr>
                <a:picLocks noChangeAspect="1"/>
              </p:cNvPicPr>
              <p:nvPr/>
            </p:nvPicPr>
            <p:blipFill rotWithShape="1">
              <a:blip r:embed="rId3"/>
              <a:srcRect t="47202" r="41891"/>
              <a:stretch/>
            </p:blipFill>
            <p:spPr>
              <a:xfrm>
                <a:off x="542259" y="4466121"/>
                <a:ext cx="2383821" cy="1947507"/>
              </a:xfrm>
              <a:prstGeom prst="rect">
                <a:avLst/>
              </a:prstGeom>
            </p:spPr>
          </p:pic>
          <p:grpSp>
            <p:nvGrpSpPr>
              <p:cNvPr id="17" name="グループ化 16"/>
              <p:cNvGrpSpPr/>
              <p:nvPr/>
            </p:nvGrpSpPr>
            <p:grpSpPr>
              <a:xfrm>
                <a:off x="642287" y="4973589"/>
                <a:ext cx="1723276" cy="1292457"/>
                <a:chOff x="750771" y="2034943"/>
                <a:chExt cx="1325076" cy="993807"/>
              </a:xfrm>
            </p:grpSpPr>
            <p:sp>
              <p:nvSpPr>
                <p:cNvPr id="5" name="正方形/長方形 4"/>
                <p:cNvSpPr/>
                <p:nvPr/>
              </p:nvSpPr>
              <p:spPr>
                <a:xfrm>
                  <a:off x="750771" y="2697481"/>
                  <a:ext cx="331269" cy="331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82040" y="2697481"/>
                  <a:ext cx="331269" cy="33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13309" y="2697481"/>
                  <a:ext cx="331269" cy="3312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744578" y="2697481"/>
                  <a:ext cx="331269" cy="33126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50771" y="2366212"/>
                  <a:ext cx="331269" cy="33126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2040" y="2366212"/>
                  <a:ext cx="331269" cy="33126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413309" y="2366212"/>
                  <a:ext cx="331269" cy="33126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744578" y="2366212"/>
                  <a:ext cx="331269" cy="33126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50771" y="2034943"/>
                  <a:ext cx="331269" cy="3312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82040" y="2034943"/>
                  <a:ext cx="331269" cy="3312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413309" y="2034943"/>
                  <a:ext cx="331269" cy="33126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744578" y="2034943"/>
                  <a:ext cx="331269" cy="3312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直線矢印コネクタ 18"/>
              <p:cNvCxnSpPr/>
              <p:nvPr/>
            </p:nvCxnSpPr>
            <p:spPr>
              <a:xfrm>
                <a:off x="457199" y="6266046"/>
                <a:ext cx="2738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42287" y="4032985"/>
                <a:ext cx="0" cy="2412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777261" y="5684646"/>
              <a:ext cx="301686" cy="369332"/>
            </a:xfrm>
            <a:prstGeom prst="rect">
              <a:avLst/>
            </a:prstGeom>
          </p:spPr>
          <p:txBody>
            <a:bodyPr wrap="none">
              <a:spAutoFit/>
            </a:bodyPr>
            <a:lstStyle/>
            <a:p>
              <a:r>
                <a:rPr lang="en-US" altLang="ja-JP" dirty="0"/>
                <a:t>1</a:t>
              </a:r>
              <a:endParaRPr lang="ja-JP" altLang="en-US" dirty="0"/>
            </a:p>
          </p:txBody>
        </p:sp>
        <p:sp>
          <p:nvSpPr>
            <p:cNvPr id="36" name="正方形/長方形 35"/>
            <p:cNvSpPr/>
            <p:nvPr/>
          </p:nvSpPr>
          <p:spPr>
            <a:xfrm>
              <a:off x="1186653" y="5684646"/>
              <a:ext cx="301686" cy="369332"/>
            </a:xfrm>
            <a:prstGeom prst="rect">
              <a:avLst/>
            </a:prstGeom>
          </p:spPr>
          <p:txBody>
            <a:bodyPr wrap="none">
              <a:spAutoFit/>
            </a:bodyPr>
            <a:lstStyle/>
            <a:p>
              <a:r>
                <a:rPr lang="en-US" altLang="ja-JP" dirty="0"/>
                <a:t>2</a:t>
              </a:r>
              <a:endParaRPr lang="ja-JP" altLang="en-US" dirty="0"/>
            </a:p>
          </p:txBody>
        </p:sp>
        <p:sp>
          <p:nvSpPr>
            <p:cNvPr id="37" name="正方形/長方形 36"/>
            <p:cNvSpPr/>
            <p:nvPr/>
          </p:nvSpPr>
          <p:spPr>
            <a:xfrm>
              <a:off x="1634227" y="5684646"/>
              <a:ext cx="301686" cy="369332"/>
            </a:xfrm>
            <a:prstGeom prst="rect">
              <a:avLst/>
            </a:prstGeom>
          </p:spPr>
          <p:txBody>
            <a:bodyPr wrap="none">
              <a:spAutoFit/>
            </a:bodyPr>
            <a:lstStyle/>
            <a:p>
              <a:r>
                <a:rPr lang="en-US" altLang="ja-JP" dirty="0"/>
                <a:t>3</a:t>
              </a:r>
              <a:endParaRPr lang="ja-JP" altLang="en-US" dirty="0"/>
            </a:p>
          </p:txBody>
        </p:sp>
        <p:sp>
          <p:nvSpPr>
            <p:cNvPr id="38" name="正方形/長方形 37"/>
            <p:cNvSpPr/>
            <p:nvPr/>
          </p:nvSpPr>
          <p:spPr>
            <a:xfrm>
              <a:off x="2068560" y="5684646"/>
              <a:ext cx="301686" cy="369332"/>
            </a:xfrm>
            <a:prstGeom prst="rect">
              <a:avLst/>
            </a:prstGeom>
          </p:spPr>
          <p:txBody>
            <a:bodyPr wrap="none">
              <a:spAutoFit/>
            </a:bodyPr>
            <a:lstStyle/>
            <a:p>
              <a:r>
                <a:rPr lang="en-US" altLang="ja-JP" dirty="0"/>
                <a:t>4</a:t>
              </a:r>
              <a:endParaRPr lang="ja-JP" altLang="en-US" dirty="0"/>
            </a:p>
          </p:txBody>
        </p:sp>
        <p:sp>
          <p:nvSpPr>
            <p:cNvPr id="39" name="正方形/長方形 38"/>
            <p:cNvSpPr/>
            <p:nvPr/>
          </p:nvSpPr>
          <p:spPr>
            <a:xfrm>
              <a:off x="2496469" y="5684646"/>
              <a:ext cx="301686" cy="369332"/>
            </a:xfrm>
            <a:prstGeom prst="rect">
              <a:avLst/>
            </a:prstGeom>
          </p:spPr>
          <p:txBody>
            <a:bodyPr wrap="none">
              <a:spAutoFit/>
            </a:bodyPr>
            <a:lstStyle/>
            <a:p>
              <a:r>
                <a:rPr lang="en-US" altLang="ja-JP" dirty="0"/>
                <a:t>5</a:t>
              </a:r>
              <a:endParaRPr lang="ja-JP" altLang="en-US" dirty="0"/>
            </a:p>
          </p:txBody>
        </p:sp>
        <p:sp>
          <p:nvSpPr>
            <p:cNvPr id="41" name="正方形/長方形 40"/>
            <p:cNvSpPr/>
            <p:nvPr/>
          </p:nvSpPr>
          <p:spPr>
            <a:xfrm>
              <a:off x="437064" y="5202016"/>
              <a:ext cx="301686" cy="369332"/>
            </a:xfrm>
            <a:prstGeom prst="rect">
              <a:avLst/>
            </a:prstGeom>
          </p:spPr>
          <p:txBody>
            <a:bodyPr wrap="none">
              <a:spAutoFit/>
            </a:bodyPr>
            <a:lstStyle/>
            <a:p>
              <a:r>
                <a:rPr lang="en-US" altLang="ja-JP" dirty="0"/>
                <a:t>1</a:t>
              </a:r>
              <a:endParaRPr lang="ja-JP" altLang="en-US" dirty="0"/>
            </a:p>
          </p:txBody>
        </p:sp>
        <p:sp>
          <p:nvSpPr>
            <p:cNvPr id="42" name="正方形/長方形 41"/>
            <p:cNvSpPr/>
            <p:nvPr/>
          </p:nvSpPr>
          <p:spPr>
            <a:xfrm>
              <a:off x="437064" y="4785105"/>
              <a:ext cx="301686" cy="369332"/>
            </a:xfrm>
            <a:prstGeom prst="rect">
              <a:avLst/>
            </a:prstGeom>
          </p:spPr>
          <p:txBody>
            <a:bodyPr wrap="none">
              <a:spAutoFit/>
            </a:bodyPr>
            <a:lstStyle/>
            <a:p>
              <a:r>
                <a:rPr lang="en-US" altLang="ja-JP" dirty="0"/>
                <a:t>2</a:t>
              </a:r>
              <a:endParaRPr lang="ja-JP" altLang="en-US" dirty="0"/>
            </a:p>
          </p:txBody>
        </p:sp>
        <p:sp>
          <p:nvSpPr>
            <p:cNvPr id="43" name="正方形/長方形 42"/>
            <p:cNvSpPr/>
            <p:nvPr/>
          </p:nvSpPr>
          <p:spPr>
            <a:xfrm>
              <a:off x="437064" y="4338060"/>
              <a:ext cx="301686" cy="369332"/>
            </a:xfrm>
            <a:prstGeom prst="rect">
              <a:avLst/>
            </a:prstGeom>
          </p:spPr>
          <p:txBody>
            <a:bodyPr wrap="none">
              <a:spAutoFit/>
            </a:bodyPr>
            <a:lstStyle/>
            <a:p>
              <a:r>
                <a:rPr lang="en-US" altLang="ja-JP" dirty="0"/>
                <a:t>3</a:t>
              </a:r>
              <a:endParaRPr lang="ja-JP" altLang="en-US" dirty="0"/>
            </a:p>
          </p:txBody>
        </p:sp>
      </p:grpSp>
      <p:sp>
        <p:nvSpPr>
          <p:cNvPr id="44" name="正方形/長方形 43"/>
          <p:cNvSpPr/>
          <p:nvPr/>
        </p:nvSpPr>
        <p:spPr>
          <a:xfrm>
            <a:off x="1038214" y="3025904"/>
            <a:ext cx="272382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４ｘ３画素の小さな画像</a:t>
            </a:r>
          </a:p>
        </p:txBody>
      </p:sp>
      <p:sp>
        <p:nvSpPr>
          <p:cNvPr id="46" name="円/楕円 45"/>
          <p:cNvSpPr/>
          <p:nvPr/>
        </p:nvSpPr>
        <p:spPr>
          <a:xfrm>
            <a:off x="2300374" y="4929206"/>
            <a:ext cx="93133" cy="931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flipV="1">
            <a:off x="2373790" y="3689182"/>
            <a:ext cx="484511" cy="1219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2792158" y="3439933"/>
            <a:ext cx="827471" cy="461665"/>
          </a:xfrm>
          <a:prstGeom prst="rect">
            <a:avLst/>
          </a:prstGeom>
        </p:spPr>
        <p:txBody>
          <a:bodyPr wrap="none">
            <a:spAutoFit/>
          </a:bodyPr>
          <a:lstStyle/>
          <a:p>
            <a:r>
              <a:rPr lang="en-US" altLang="ja-JP" sz="2400" dirty="0"/>
              <a:t>(3, 2)</a:t>
            </a:r>
            <a:endParaRPr lang="ja-JP" altLang="en-US" sz="2400" dirty="0"/>
          </a:p>
        </p:txBody>
      </p:sp>
      <p:cxnSp>
        <p:nvCxnSpPr>
          <p:cNvPr id="63" name="直線矢印コネクタ 62"/>
          <p:cNvCxnSpPr/>
          <p:nvPr/>
        </p:nvCxnSpPr>
        <p:spPr>
          <a:xfrm>
            <a:off x="7185617" y="6147698"/>
            <a:ext cx="34022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7370705" y="2970026"/>
            <a:ext cx="0" cy="3357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7425968" y="6090647"/>
            <a:ext cx="301686" cy="369332"/>
          </a:xfrm>
          <a:prstGeom prst="rect">
            <a:avLst/>
          </a:prstGeom>
        </p:spPr>
        <p:txBody>
          <a:bodyPr wrap="none">
            <a:spAutoFit/>
          </a:bodyPr>
          <a:lstStyle/>
          <a:p>
            <a:r>
              <a:rPr lang="en-US" altLang="ja-JP" dirty="0"/>
              <a:t>1</a:t>
            </a:r>
            <a:endParaRPr lang="ja-JP" altLang="en-US" dirty="0"/>
          </a:p>
        </p:txBody>
      </p:sp>
      <p:sp>
        <p:nvSpPr>
          <p:cNvPr id="54" name="正方形/長方形 53"/>
          <p:cNvSpPr/>
          <p:nvPr/>
        </p:nvSpPr>
        <p:spPr>
          <a:xfrm>
            <a:off x="7835360" y="6090647"/>
            <a:ext cx="301686" cy="369332"/>
          </a:xfrm>
          <a:prstGeom prst="rect">
            <a:avLst/>
          </a:prstGeom>
        </p:spPr>
        <p:txBody>
          <a:bodyPr wrap="none">
            <a:spAutoFit/>
          </a:bodyPr>
          <a:lstStyle/>
          <a:p>
            <a:r>
              <a:rPr lang="en-US" altLang="ja-JP" dirty="0"/>
              <a:t>2</a:t>
            </a:r>
            <a:endParaRPr lang="ja-JP" altLang="en-US" dirty="0"/>
          </a:p>
        </p:txBody>
      </p:sp>
      <p:sp>
        <p:nvSpPr>
          <p:cNvPr id="55" name="正方形/長方形 54"/>
          <p:cNvSpPr/>
          <p:nvPr/>
        </p:nvSpPr>
        <p:spPr>
          <a:xfrm>
            <a:off x="8282934" y="6090647"/>
            <a:ext cx="301686" cy="369332"/>
          </a:xfrm>
          <a:prstGeom prst="rect">
            <a:avLst/>
          </a:prstGeom>
        </p:spPr>
        <p:txBody>
          <a:bodyPr wrap="none">
            <a:spAutoFit/>
          </a:bodyPr>
          <a:lstStyle/>
          <a:p>
            <a:r>
              <a:rPr lang="en-US" altLang="ja-JP" dirty="0"/>
              <a:t>3</a:t>
            </a:r>
            <a:endParaRPr lang="ja-JP" altLang="en-US" dirty="0"/>
          </a:p>
        </p:txBody>
      </p:sp>
      <p:sp>
        <p:nvSpPr>
          <p:cNvPr id="56" name="正方形/長方形 55"/>
          <p:cNvSpPr/>
          <p:nvPr/>
        </p:nvSpPr>
        <p:spPr>
          <a:xfrm>
            <a:off x="8717267" y="6090647"/>
            <a:ext cx="301686" cy="369332"/>
          </a:xfrm>
          <a:prstGeom prst="rect">
            <a:avLst/>
          </a:prstGeom>
        </p:spPr>
        <p:txBody>
          <a:bodyPr wrap="none">
            <a:spAutoFit/>
          </a:bodyPr>
          <a:lstStyle/>
          <a:p>
            <a:r>
              <a:rPr lang="en-US" altLang="ja-JP" dirty="0"/>
              <a:t>4</a:t>
            </a:r>
            <a:endParaRPr lang="ja-JP" altLang="en-US" dirty="0"/>
          </a:p>
        </p:txBody>
      </p:sp>
      <p:sp>
        <p:nvSpPr>
          <p:cNvPr id="57" name="正方形/長方形 56"/>
          <p:cNvSpPr/>
          <p:nvPr/>
        </p:nvSpPr>
        <p:spPr>
          <a:xfrm>
            <a:off x="9145176" y="6090647"/>
            <a:ext cx="301686" cy="369332"/>
          </a:xfrm>
          <a:prstGeom prst="rect">
            <a:avLst/>
          </a:prstGeom>
        </p:spPr>
        <p:txBody>
          <a:bodyPr wrap="none">
            <a:spAutoFit/>
          </a:bodyPr>
          <a:lstStyle/>
          <a:p>
            <a:r>
              <a:rPr lang="en-US" altLang="ja-JP" dirty="0"/>
              <a:t>5</a:t>
            </a:r>
            <a:endParaRPr lang="ja-JP" altLang="en-US" dirty="0"/>
          </a:p>
        </p:txBody>
      </p:sp>
      <p:sp>
        <p:nvSpPr>
          <p:cNvPr id="58" name="正方形/長方形 57"/>
          <p:cNvSpPr/>
          <p:nvPr/>
        </p:nvSpPr>
        <p:spPr>
          <a:xfrm>
            <a:off x="7077304" y="5726555"/>
            <a:ext cx="301686" cy="369332"/>
          </a:xfrm>
          <a:prstGeom prst="rect">
            <a:avLst/>
          </a:prstGeom>
        </p:spPr>
        <p:txBody>
          <a:bodyPr wrap="none">
            <a:spAutoFit/>
          </a:bodyPr>
          <a:lstStyle/>
          <a:p>
            <a:r>
              <a:rPr lang="en-US" altLang="ja-JP" dirty="0"/>
              <a:t>1</a:t>
            </a:r>
            <a:endParaRPr lang="ja-JP" altLang="en-US" dirty="0"/>
          </a:p>
        </p:txBody>
      </p:sp>
      <p:sp>
        <p:nvSpPr>
          <p:cNvPr id="59" name="正方形/長方形 58"/>
          <p:cNvSpPr/>
          <p:nvPr/>
        </p:nvSpPr>
        <p:spPr>
          <a:xfrm>
            <a:off x="7077304" y="5309644"/>
            <a:ext cx="301686" cy="369332"/>
          </a:xfrm>
          <a:prstGeom prst="rect">
            <a:avLst/>
          </a:prstGeom>
        </p:spPr>
        <p:txBody>
          <a:bodyPr wrap="none">
            <a:spAutoFit/>
          </a:bodyPr>
          <a:lstStyle/>
          <a:p>
            <a:r>
              <a:rPr lang="en-US" altLang="ja-JP" dirty="0"/>
              <a:t>2</a:t>
            </a:r>
            <a:endParaRPr lang="ja-JP" altLang="en-US" dirty="0"/>
          </a:p>
        </p:txBody>
      </p:sp>
      <p:sp>
        <p:nvSpPr>
          <p:cNvPr id="60" name="正方形/長方形 59"/>
          <p:cNvSpPr/>
          <p:nvPr/>
        </p:nvSpPr>
        <p:spPr>
          <a:xfrm>
            <a:off x="7077304" y="4862599"/>
            <a:ext cx="301686" cy="369332"/>
          </a:xfrm>
          <a:prstGeom prst="rect">
            <a:avLst/>
          </a:prstGeom>
        </p:spPr>
        <p:txBody>
          <a:bodyPr wrap="none">
            <a:spAutoFit/>
          </a:bodyPr>
          <a:lstStyle/>
          <a:p>
            <a:r>
              <a:rPr lang="en-US" altLang="ja-JP" dirty="0"/>
              <a:t>3</a:t>
            </a:r>
            <a:endParaRPr lang="ja-JP" altLang="en-US" dirty="0"/>
          </a:p>
        </p:txBody>
      </p:sp>
      <p:grpSp>
        <p:nvGrpSpPr>
          <p:cNvPr id="90" name="グループ化 89"/>
          <p:cNvGrpSpPr/>
          <p:nvPr/>
        </p:nvGrpSpPr>
        <p:grpSpPr>
          <a:xfrm>
            <a:off x="3514369" y="3447047"/>
            <a:ext cx="2512226" cy="819031"/>
            <a:chOff x="3514369" y="3447047"/>
            <a:chExt cx="2512226" cy="819031"/>
          </a:xfrm>
        </p:grpSpPr>
        <p:sp>
          <p:nvSpPr>
            <p:cNvPr id="83" name="正方形/長方形 82"/>
            <p:cNvSpPr/>
            <p:nvPr/>
          </p:nvSpPr>
          <p:spPr>
            <a:xfrm>
              <a:off x="3514369" y="3447047"/>
              <a:ext cx="2512226" cy="461665"/>
            </a:xfrm>
            <a:prstGeom prst="rect">
              <a:avLst/>
            </a:prstGeom>
          </p:spPr>
          <p:txBody>
            <a:bodyPr wrap="none">
              <a:spAutoFit/>
            </a:bodyPr>
            <a:lstStyle/>
            <a:p>
              <a:r>
                <a:rPr lang="en-US" altLang="ja-JP" sz="2400" dirty="0">
                  <a:sym typeface="Wingdings" panose="05000000000000000000" pitchFamily="2" charset="2"/>
                </a:rPr>
                <a:t> </a:t>
              </a:r>
              <a:r>
                <a:rPr lang="en-US" altLang="ja-JP" sz="2400" dirty="0"/>
                <a:t>(5.1, 4)</a:t>
              </a:r>
              <a:r>
                <a:rPr lang="en-US" altLang="ja-JP" sz="2400" dirty="0">
                  <a:sym typeface="Wingdings" panose="05000000000000000000" pitchFamily="2" charset="2"/>
                </a:rPr>
                <a:t>  </a:t>
              </a:r>
              <a:r>
                <a:rPr lang="en-US" altLang="ja-JP" sz="2400" dirty="0"/>
                <a:t>(5, 4)</a:t>
              </a:r>
              <a:endParaRPr lang="ja-JP" altLang="en-US" sz="2400" dirty="0"/>
            </a:p>
          </p:txBody>
        </p:sp>
        <p:sp>
          <p:nvSpPr>
            <p:cNvPr id="86" name="正方形/長方形 85"/>
            <p:cNvSpPr/>
            <p:nvPr/>
          </p:nvSpPr>
          <p:spPr>
            <a:xfrm>
              <a:off x="4060946" y="3896746"/>
              <a:ext cx="180049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小数は四捨五入</a:t>
              </a:r>
              <a:endParaRPr lang="ja-JP" altLang="en-US" dirty="0"/>
            </a:p>
          </p:txBody>
        </p:sp>
      </p:grpSp>
      <p:grpSp>
        <p:nvGrpSpPr>
          <p:cNvPr id="91" name="グループ化 90"/>
          <p:cNvGrpSpPr/>
          <p:nvPr/>
        </p:nvGrpSpPr>
        <p:grpSpPr>
          <a:xfrm>
            <a:off x="5946486" y="3689182"/>
            <a:ext cx="3578636" cy="1173417"/>
            <a:chOff x="5946486" y="3689182"/>
            <a:chExt cx="3578636" cy="1173417"/>
          </a:xfrm>
        </p:grpSpPr>
        <p:sp>
          <p:nvSpPr>
            <p:cNvPr id="85" name="正方形/長方形 84"/>
            <p:cNvSpPr/>
            <p:nvPr/>
          </p:nvSpPr>
          <p:spPr>
            <a:xfrm>
              <a:off x="9094303" y="4431780"/>
              <a:ext cx="430819" cy="43081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コネクタ 86"/>
            <p:cNvCxnSpPr>
              <a:stCxn id="89" idx="1"/>
            </p:cNvCxnSpPr>
            <p:nvPr/>
          </p:nvCxnSpPr>
          <p:spPr>
            <a:xfrm flipH="1" flipV="1">
              <a:off x="5946486" y="3689182"/>
              <a:ext cx="3326183" cy="9199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円/楕円 88"/>
            <p:cNvSpPr/>
            <p:nvPr/>
          </p:nvSpPr>
          <p:spPr>
            <a:xfrm>
              <a:off x="9259030" y="4595487"/>
              <a:ext cx="93133" cy="931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正方形/長方形 91"/>
          <p:cNvSpPr/>
          <p:nvPr/>
        </p:nvSpPr>
        <p:spPr>
          <a:xfrm>
            <a:off x="9594662" y="6090647"/>
            <a:ext cx="301686" cy="369332"/>
          </a:xfrm>
          <a:prstGeom prst="rect">
            <a:avLst/>
          </a:prstGeom>
        </p:spPr>
        <p:txBody>
          <a:bodyPr wrap="none">
            <a:spAutoFit/>
          </a:bodyPr>
          <a:lstStyle/>
          <a:p>
            <a:r>
              <a:rPr lang="en-US" altLang="ja-JP" dirty="0"/>
              <a:t>6</a:t>
            </a:r>
            <a:endParaRPr lang="ja-JP" altLang="en-US" dirty="0"/>
          </a:p>
        </p:txBody>
      </p:sp>
      <p:sp>
        <p:nvSpPr>
          <p:cNvPr id="93" name="正方形/長方形 92"/>
          <p:cNvSpPr/>
          <p:nvPr/>
        </p:nvSpPr>
        <p:spPr>
          <a:xfrm>
            <a:off x="10027557" y="6090647"/>
            <a:ext cx="301686" cy="369332"/>
          </a:xfrm>
          <a:prstGeom prst="rect">
            <a:avLst/>
          </a:prstGeom>
        </p:spPr>
        <p:txBody>
          <a:bodyPr wrap="none">
            <a:spAutoFit/>
          </a:bodyPr>
          <a:lstStyle/>
          <a:p>
            <a:r>
              <a:rPr lang="en-US" altLang="ja-JP" dirty="0"/>
              <a:t>7</a:t>
            </a:r>
            <a:endParaRPr lang="ja-JP" altLang="en-US" dirty="0"/>
          </a:p>
        </p:txBody>
      </p:sp>
      <p:sp>
        <p:nvSpPr>
          <p:cNvPr id="94" name="正方形/長方形 93"/>
          <p:cNvSpPr/>
          <p:nvPr/>
        </p:nvSpPr>
        <p:spPr>
          <a:xfrm>
            <a:off x="7077304" y="4479934"/>
            <a:ext cx="301686" cy="369332"/>
          </a:xfrm>
          <a:prstGeom prst="rect">
            <a:avLst/>
          </a:prstGeom>
        </p:spPr>
        <p:txBody>
          <a:bodyPr wrap="none">
            <a:spAutoFit/>
          </a:bodyPr>
          <a:lstStyle/>
          <a:p>
            <a:r>
              <a:rPr lang="en-US" altLang="ja-JP" dirty="0"/>
              <a:t>4</a:t>
            </a:r>
            <a:endParaRPr lang="ja-JP" altLang="en-US" dirty="0"/>
          </a:p>
        </p:txBody>
      </p:sp>
      <p:sp>
        <p:nvSpPr>
          <p:cNvPr id="95" name="正方形/長方形 94"/>
          <p:cNvSpPr/>
          <p:nvPr/>
        </p:nvSpPr>
        <p:spPr>
          <a:xfrm>
            <a:off x="7077304" y="4040052"/>
            <a:ext cx="301686" cy="369332"/>
          </a:xfrm>
          <a:prstGeom prst="rect">
            <a:avLst/>
          </a:prstGeom>
        </p:spPr>
        <p:txBody>
          <a:bodyPr wrap="none">
            <a:spAutoFit/>
          </a:bodyPr>
          <a:lstStyle/>
          <a:p>
            <a:r>
              <a:rPr lang="en-US" altLang="ja-JP" dirty="0"/>
              <a:t>5</a:t>
            </a:r>
            <a:endParaRPr lang="ja-JP" altLang="en-US" dirty="0"/>
          </a:p>
        </p:txBody>
      </p:sp>
      <p:sp>
        <p:nvSpPr>
          <p:cNvPr id="96" name="正方形/長方形 95"/>
          <p:cNvSpPr/>
          <p:nvPr/>
        </p:nvSpPr>
        <p:spPr>
          <a:xfrm>
            <a:off x="7077304" y="3611282"/>
            <a:ext cx="301686" cy="369332"/>
          </a:xfrm>
          <a:prstGeom prst="rect">
            <a:avLst/>
          </a:prstGeom>
        </p:spPr>
        <p:txBody>
          <a:bodyPr wrap="none">
            <a:spAutoFit/>
          </a:bodyPr>
          <a:lstStyle/>
          <a:p>
            <a:r>
              <a:rPr lang="en-US" altLang="ja-JP" dirty="0"/>
              <a:t>6</a:t>
            </a:r>
            <a:endParaRPr lang="ja-JP" altLang="en-US" dirty="0"/>
          </a:p>
        </p:txBody>
      </p:sp>
      <p:sp>
        <p:nvSpPr>
          <p:cNvPr id="99" name="正方形/長方形 98"/>
          <p:cNvSpPr/>
          <p:nvPr/>
        </p:nvSpPr>
        <p:spPr>
          <a:xfrm>
            <a:off x="7077304" y="3174026"/>
            <a:ext cx="301686" cy="369332"/>
          </a:xfrm>
          <a:prstGeom prst="rect">
            <a:avLst/>
          </a:prstGeom>
        </p:spPr>
        <p:txBody>
          <a:bodyPr wrap="none">
            <a:spAutoFit/>
          </a:bodyPr>
          <a:lstStyle/>
          <a:p>
            <a:r>
              <a:rPr lang="en-US" altLang="ja-JP" dirty="0"/>
              <a:t>7</a:t>
            </a:r>
            <a:endParaRPr lang="ja-JP" altLang="en-US" dirty="0"/>
          </a:p>
        </p:txBody>
      </p:sp>
      <p:sp>
        <p:nvSpPr>
          <p:cNvPr id="4" name="スライド番号プレースホルダー 3"/>
          <p:cNvSpPr>
            <a:spLocks noGrp="1"/>
          </p:cNvSpPr>
          <p:nvPr>
            <p:ph type="sldNum" sz="quarter" idx="4294967295"/>
          </p:nvPr>
        </p:nvSpPr>
        <p:spPr/>
        <p:txBody>
          <a:bodyPr/>
          <a:lstStyle/>
          <a:p>
            <a:fld id="{F35DE295-420C-4265-BE54-AE59FA4027A6}" type="slidenum">
              <a:rPr lang="ja-JP" altLang="en-US" smtClean="0"/>
              <a:pPr/>
              <a:t>46</a:t>
            </a:fld>
            <a:endParaRPr lang="ja-JP" altLang="en-US"/>
          </a:p>
        </p:txBody>
      </p:sp>
    </p:spTree>
    <p:extLst>
      <p:ext uri="{BB962C8B-B14F-4D97-AF65-F5344CB8AC3E}">
        <p14:creationId xmlns:p14="http://schemas.microsoft.com/office/powerpoint/2010/main" val="193665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15999" y="145261"/>
            <a:ext cx="11473211" cy="733270"/>
          </a:xfrm>
        </p:spPr>
        <p:txBody>
          <a:bodyPr>
            <a:normAutofit/>
          </a:bodyPr>
          <a:lstStyle/>
          <a:p>
            <a:r>
              <a:rPr kumimoji="1" lang="ja-JP" altLang="en-US" sz="3600" b="1" dirty="0"/>
              <a:t>画像の変換</a:t>
            </a:r>
          </a:p>
        </p:txBody>
      </p:sp>
      <p:sp>
        <p:nvSpPr>
          <p:cNvPr id="3" name="コンテンツ プレースホルダー 2"/>
          <p:cNvSpPr>
            <a:spLocks noGrp="1"/>
          </p:cNvSpPr>
          <p:nvPr>
            <p:ph idx="1"/>
          </p:nvPr>
        </p:nvSpPr>
        <p:spPr>
          <a:xfrm>
            <a:off x="1101060" y="1150417"/>
            <a:ext cx="9863274" cy="1428735"/>
          </a:xfrm>
        </p:spPr>
        <p:txBody>
          <a:bodyPr>
            <a:normAutofit/>
          </a:bodyPr>
          <a:lstStyle/>
          <a:p>
            <a:pPr marL="0" indent="0">
              <a:buNone/>
            </a:pPr>
            <a:r>
              <a:rPr kumimoji="1" lang="en-US" altLang="ja-JP" sz="2400" dirty="0"/>
              <a:t>X</a:t>
            </a:r>
            <a:r>
              <a:rPr kumimoji="1" lang="ja-JP" altLang="en-US" sz="2400" dirty="0"/>
              <a:t>軸方向に</a:t>
            </a:r>
            <a:r>
              <a:rPr kumimoji="1" lang="en-US" altLang="ja-JP" sz="2400" dirty="0"/>
              <a:t>1.7</a:t>
            </a:r>
            <a:r>
              <a:rPr kumimoji="1" lang="ja-JP" altLang="en-US" sz="2400" dirty="0"/>
              <a:t>倍，</a:t>
            </a:r>
            <a:r>
              <a:rPr kumimoji="1" lang="en-US" altLang="ja-JP" sz="2400" dirty="0"/>
              <a:t>Y</a:t>
            </a:r>
            <a:r>
              <a:rPr kumimoji="1" lang="ja-JP" altLang="en-US" sz="2400" dirty="0"/>
              <a:t>軸方向に</a:t>
            </a:r>
            <a:r>
              <a:rPr kumimoji="1" lang="en-US" altLang="ja-JP" sz="2400" dirty="0"/>
              <a:t>2</a:t>
            </a:r>
            <a:r>
              <a:rPr kumimoji="1" lang="ja-JP" altLang="en-US" sz="2400" dirty="0"/>
              <a:t>倍に拡大する変換を考える</a:t>
            </a:r>
            <a:endParaRPr kumimoji="1" lang="en-US" altLang="ja-JP" sz="2400" dirty="0"/>
          </a:p>
          <a:p>
            <a:pPr marL="0" indent="0">
              <a:buNone/>
            </a:pPr>
            <a:r>
              <a:rPr lang="ja-JP" altLang="en-US" sz="2400" dirty="0"/>
              <a:t>画素の幅を</a:t>
            </a:r>
            <a:r>
              <a:rPr lang="en-US" altLang="ja-JP" sz="2400" dirty="0"/>
              <a:t>1</a:t>
            </a:r>
            <a:r>
              <a:rPr lang="ja-JP" altLang="en-US" sz="2400" dirty="0"/>
              <a:t>とする</a:t>
            </a:r>
            <a:endParaRPr lang="en-US" altLang="ja-JP" sz="2400" dirty="0"/>
          </a:p>
          <a:p>
            <a:pPr marL="0" indent="0">
              <a:buNone/>
            </a:pPr>
            <a:r>
              <a:rPr kumimoji="1" lang="ja-JP" altLang="en-US" sz="2400" dirty="0"/>
              <a:t>各画素を変換先に移動してみると</a:t>
            </a:r>
            <a:r>
              <a:rPr kumimoji="1" lang="en-US" altLang="ja-JP" sz="2400" dirty="0"/>
              <a:t>…</a:t>
            </a:r>
            <a:endParaRPr kumimoji="1" lang="ja-JP" altLang="en-US" sz="2400" dirty="0"/>
          </a:p>
        </p:txBody>
      </p:sp>
      <p:pic>
        <p:nvPicPr>
          <p:cNvPr id="29" name="図 28"/>
          <p:cNvPicPr>
            <a:picLocks noChangeAspect="1"/>
          </p:cNvPicPr>
          <p:nvPr/>
        </p:nvPicPr>
        <p:blipFill rotWithShape="1">
          <a:blip r:embed="rId3"/>
          <a:srcRect t="13790" r="23294"/>
          <a:stretch/>
        </p:blipFill>
        <p:spPr>
          <a:xfrm>
            <a:off x="7263329" y="3115338"/>
            <a:ext cx="3146733" cy="3179941"/>
          </a:xfrm>
          <a:prstGeom prst="rect">
            <a:avLst/>
          </a:prstGeom>
        </p:spPr>
      </p:pic>
      <p:sp>
        <p:nvSpPr>
          <p:cNvPr id="32" name="正方形/長方形 31"/>
          <p:cNvSpPr/>
          <p:nvPr/>
        </p:nvSpPr>
        <p:spPr>
          <a:xfrm>
            <a:off x="1153630" y="6065466"/>
            <a:ext cx="2492990"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画素の中心が</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整数座標になると仮定</a:t>
            </a:r>
          </a:p>
        </p:txBody>
      </p:sp>
      <p:grpSp>
        <p:nvGrpSpPr>
          <p:cNvPr id="45" name="グループ化 44"/>
          <p:cNvGrpSpPr/>
          <p:nvPr/>
        </p:nvGrpSpPr>
        <p:grpSpPr>
          <a:xfrm>
            <a:off x="976775" y="3390098"/>
            <a:ext cx="2846701" cy="2663880"/>
            <a:chOff x="437064" y="3390098"/>
            <a:chExt cx="2846701" cy="2663880"/>
          </a:xfrm>
        </p:grpSpPr>
        <p:grpSp>
          <p:nvGrpSpPr>
            <p:cNvPr id="33" name="グループ化 32"/>
            <p:cNvGrpSpPr/>
            <p:nvPr/>
          </p:nvGrpSpPr>
          <p:grpSpPr>
            <a:xfrm>
              <a:off x="545377" y="3390098"/>
              <a:ext cx="2738388" cy="2412589"/>
              <a:chOff x="457199" y="4032985"/>
              <a:chExt cx="2738388" cy="2412589"/>
            </a:xfrm>
          </p:grpSpPr>
          <p:pic>
            <p:nvPicPr>
              <p:cNvPr id="28" name="図 27"/>
              <p:cNvPicPr>
                <a:picLocks noChangeAspect="1"/>
              </p:cNvPicPr>
              <p:nvPr/>
            </p:nvPicPr>
            <p:blipFill rotWithShape="1">
              <a:blip r:embed="rId3"/>
              <a:srcRect t="47202" r="41891"/>
              <a:stretch/>
            </p:blipFill>
            <p:spPr>
              <a:xfrm>
                <a:off x="542259" y="4466121"/>
                <a:ext cx="2383821" cy="1947507"/>
              </a:xfrm>
              <a:prstGeom prst="rect">
                <a:avLst/>
              </a:prstGeom>
            </p:spPr>
          </p:pic>
          <p:grpSp>
            <p:nvGrpSpPr>
              <p:cNvPr id="17" name="グループ化 16"/>
              <p:cNvGrpSpPr/>
              <p:nvPr/>
            </p:nvGrpSpPr>
            <p:grpSpPr>
              <a:xfrm>
                <a:off x="642287" y="4973590"/>
                <a:ext cx="1723276" cy="1292458"/>
                <a:chOff x="750771" y="2034943"/>
                <a:chExt cx="1325076" cy="993807"/>
              </a:xfrm>
            </p:grpSpPr>
            <p:sp>
              <p:nvSpPr>
                <p:cNvPr id="5" name="正方形/長方形 4"/>
                <p:cNvSpPr/>
                <p:nvPr/>
              </p:nvSpPr>
              <p:spPr>
                <a:xfrm>
                  <a:off x="750771" y="2697481"/>
                  <a:ext cx="331269" cy="331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82040" y="2697481"/>
                  <a:ext cx="331269" cy="33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13309" y="2697481"/>
                  <a:ext cx="331269" cy="3312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744578" y="2697481"/>
                  <a:ext cx="331269" cy="33126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50771" y="2366212"/>
                  <a:ext cx="331269" cy="33126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2040" y="2366212"/>
                  <a:ext cx="331269" cy="33126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413309" y="2366212"/>
                  <a:ext cx="331269" cy="33126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744578" y="2366212"/>
                  <a:ext cx="331269" cy="33126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50771" y="2034943"/>
                  <a:ext cx="331269" cy="3312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82040" y="2034943"/>
                  <a:ext cx="331269" cy="3312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413309" y="2034943"/>
                  <a:ext cx="331269" cy="33126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744578" y="2034943"/>
                  <a:ext cx="331269" cy="3312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直線矢印コネクタ 18"/>
              <p:cNvCxnSpPr/>
              <p:nvPr/>
            </p:nvCxnSpPr>
            <p:spPr>
              <a:xfrm>
                <a:off x="457199" y="6266046"/>
                <a:ext cx="2738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42287" y="4032985"/>
                <a:ext cx="0" cy="2412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777261" y="5684646"/>
              <a:ext cx="301686" cy="369332"/>
            </a:xfrm>
            <a:prstGeom prst="rect">
              <a:avLst/>
            </a:prstGeom>
          </p:spPr>
          <p:txBody>
            <a:bodyPr wrap="none">
              <a:spAutoFit/>
            </a:bodyPr>
            <a:lstStyle/>
            <a:p>
              <a:r>
                <a:rPr lang="en-US" altLang="ja-JP" dirty="0"/>
                <a:t>1</a:t>
              </a:r>
              <a:endParaRPr lang="ja-JP" altLang="en-US" dirty="0"/>
            </a:p>
          </p:txBody>
        </p:sp>
        <p:sp>
          <p:nvSpPr>
            <p:cNvPr id="36" name="正方形/長方形 35"/>
            <p:cNvSpPr/>
            <p:nvPr/>
          </p:nvSpPr>
          <p:spPr>
            <a:xfrm>
              <a:off x="1186653" y="5684646"/>
              <a:ext cx="301686" cy="369332"/>
            </a:xfrm>
            <a:prstGeom prst="rect">
              <a:avLst/>
            </a:prstGeom>
          </p:spPr>
          <p:txBody>
            <a:bodyPr wrap="none">
              <a:spAutoFit/>
            </a:bodyPr>
            <a:lstStyle/>
            <a:p>
              <a:r>
                <a:rPr lang="en-US" altLang="ja-JP" dirty="0"/>
                <a:t>2</a:t>
              </a:r>
              <a:endParaRPr lang="ja-JP" altLang="en-US" dirty="0"/>
            </a:p>
          </p:txBody>
        </p:sp>
        <p:sp>
          <p:nvSpPr>
            <p:cNvPr id="37" name="正方形/長方形 36"/>
            <p:cNvSpPr/>
            <p:nvPr/>
          </p:nvSpPr>
          <p:spPr>
            <a:xfrm>
              <a:off x="1634227" y="5684646"/>
              <a:ext cx="301686" cy="369332"/>
            </a:xfrm>
            <a:prstGeom prst="rect">
              <a:avLst/>
            </a:prstGeom>
          </p:spPr>
          <p:txBody>
            <a:bodyPr wrap="none">
              <a:spAutoFit/>
            </a:bodyPr>
            <a:lstStyle/>
            <a:p>
              <a:r>
                <a:rPr lang="en-US" altLang="ja-JP" dirty="0"/>
                <a:t>3</a:t>
              </a:r>
              <a:endParaRPr lang="ja-JP" altLang="en-US" dirty="0"/>
            </a:p>
          </p:txBody>
        </p:sp>
        <p:sp>
          <p:nvSpPr>
            <p:cNvPr id="38" name="正方形/長方形 37"/>
            <p:cNvSpPr/>
            <p:nvPr/>
          </p:nvSpPr>
          <p:spPr>
            <a:xfrm>
              <a:off x="2068560" y="5684646"/>
              <a:ext cx="301686" cy="369332"/>
            </a:xfrm>
            <a:prstGeom prst="rect">
              <a:avLst/>
            </a:prstGeom>
          </p:spPr>
          <p:txBody>
            <a:bodyPr wrap="none">
              <a:spAutoFit/>
            </a:bodyPr>
            <a:lstStyle/>
            <a:p>
              <a:r>
                <a:rPr lang="en-US" altLang="ja-JP" dirty="0"/>
                <a:t>4</a:t>
              </a:r>
              <a:endParaRPr lang="ja-JP" altLang="en-US" dirty="0"/>
            </a:p>
          </p:txBody>
        </p:sp>
        <p:sp>
          <p:nvSpPr>
            <p:cNvPr id="39" name="正方形/長方形 38"/>
            <p:cNvSpPr/>
            <p:nvPr/>
          </p:nvSpPr>
          <p:spPr>
            <a:xfrm>
              <a:off x="2496469" y="5684646"/>
              <a:ext cx="301686" cy="369332"/>
            </a:xfrm>
            <a:prstGeom prst="rect">
              <a:avLst/>
            </a:prstGeom>
          </p:spPr>
          <p:txBody>
            <a:bodyPr wrap="none">
              <a:spAutoFit/>
            </a:bodyPr>
            <a:lstStyle/>
            <a:p>
              <a:r>
                <a:rPr lang="en-US" altLang="ja-JP" dirty="0"/>
                <a:t>5</a:t>
              </a:r>
              <a:endParaRPr lang="ja-JP" altLang="en-US" dirty="0"/>
            </a:p>
          </p:txBody>
        </p:sp>
        <p:sp>
          <p:nvSpPr>
            <p:cNvPr id="41" name="正方形/長方形 40"/>
            <p:cNvSpPr/>
            <p:nvPr/>
          </p:nvSpPr>
          <p:spPr>
            <a:xfrm>
              <a:off x="437064" y="5202016"/>
              <a:ext cx="301686" cy="369332"/>
            </a:xfrm>
            <a:prstGeom prst="rect">
              <a:avLst/>
            </a:prstGeom>
          </p:spPr>
          <p:txBody>
            <a:bodyPr wrap="none">
              <a:spAutoFit/>
            </a:bodyPr>
            <a:lstStyle/>
            <a:p>
              <a:r>
                <a:rPr lang="en-US" altLang="ja-JP" dirty="0"/>
                <a:t>1</a:t>
              </a:r>
              <a:endParaRPr lang="ja-JP" altLang="en-US" dirty="0"/>
            </a:p>
          </p:txBody>
        </p:sp>
        <p:sp>
          <p:nvSpPr>
            <p:cNvPr id="42" name="正方形/長方形 41"/>
            <p:cNvSpPr/>
            <p:nvPr/>
          </p:nvSpPr>
          <p:spPr>
            <a:xfrm>
              <a:off x="437064" y="4785105"/>
              <a:ext cx="301686" cy="369332"/>
            </a:xfrm>
            <a:prstGeom prst="rect">
              <a:avLst/>
            </a:prstGeom>
          </p:spPr>
          <p:txBody>
            <a:bodyPr wrap="none">
              <a:spAutoFit/>
            </a:bodyPr>
            <a:lstStyle/>
            <a:p>
              <a:r>
                <a:rPr lang="en-US" altLang="ja-JP" dirty="0"/>
                <a:t>2</a:t>
              </a:r>
              <a:endParaRPr lang="ja-JP" altLang="en-US" dirty="0"/>
            </a:p>
          </p:txBody>
        </p:sp>
        <p:sp>
          <p:nvSpPr>
            <p:cNvPr id="43" name="正方形/長方形 42"/>
            <p:cNvSpPr/>
            <p:nvPr/>
          </p:nvSpPr>
          <p:spPr>
            <a:xfrm>
              <a:off x="437064" y="4338060"/>
              <a:ext cx="301686" cy="369332"/>
            </a:xfrm>
            <a:prstGeom prst="rect">
              <a:avLst/>
            </a:prstGeom>
          </p:spPr>
          <p:txBody>
            <a:bodyPr wrap="none">
              <a:spAutoFit/>
            </a:bodyPr>
            <a:lstStyle/>
            <a:p>
              <a:r>
                <a:rPr lang="en-US" altLang="ja-JP" dirty="0"/>
                <a:t>3</a:t>
              </a:r>
              <a:endParaRPr lang="ja-JP" altLang="en-US" dirty="0"/>
            </a:p>
          </p:txBody>
        </p:sp>
      </p:grpSp>
      <p:sp>
        <p:nvSpPr>
          <p:cNvPr id="44" name="正方形/長方形 43"/>
          <p:cNvSpPr/>
          <p:nvPr/>
        </p:nvSpPr>
        <p:spPr>
          <a:xfrm>
            <a:off x="1038214" y="3025904"/>
            <a:ext cx="272382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４ｘ３画素の小さな画像</a:t>
            </a:r>
          </a:p>
        </p:txBody>
      </p:sp>
      <p:sp>
        <p:nvSpPr>
          <p:cNvPr id="46" name="円/楕円 45"/>
          <p:cNvSpPr/>
          <p:nvPr/>
        </p:nvSpPr>
        <p:spPr>
          <a:xfrm>
            <a:off x="2300374" y="4929206"/>
            <a:ext cx="93133" cy="931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4565229" y="2755800"/>
            <a:ext cx="1702710" cy="3785652"/>
          </a:xfrm>
          <a:prstGeom prst="rect">
            <a:avLst/>
          </a:prstGeom>
        </p:spPr>
        <p:txBody>
          <a:bodyPr wrap="none">
            <a:spAutoFit/>
          </a:bodyPr>
          <a:lstStyle/>
          <a:p>
            <a:r>
              <a:rPr lang="en-US" altLang="ja-JP" sz="2400" dirty="0"/>
              <a:t>(1, 1)</a:t>
            </a:r>
            <a:r>
              <a:rPr lang="en-US" altLang="ja-JP" sz="2400" dirty="0">
                <a:sym typeface="Wingdings" panose="05000000000000000000" pitchFamily="2" charset="2"/>
              </a:rPr>
              <a:t>(2,2)</a:t>
            </a:r>
          </a:p>
          <a:p>
            <a:r>
              <a:rPr lang="en-US" altLang="ja-JP" sz="2400" dirty="0"/>
              <a:t>(1, 2)</a:t>
            </a:r>
            <a:r>
              <a:rPr lang="en-US" altLang="ja-JP" sz="2400" dirty="0">
                <a:sym typeface="Wingdings" panose="05000000000000000000" pitchFamily="2" charset="2"/>
              </a:rPr>
              <a:t>(2,4)</a:t>
            </a:r>
          </a:p>
          <a:p>
            <a:r>
              <a:rPr lang="en-US" altLang="ja-JP" sz="2400" dirty="0"/>
              <a:t>(1, 3)</a:t>
            </a:r>
            <a:r>
              <a:rPr lang="en-US" altLang="ja-JP" sz="2400" dirty="0">
                <a:sym typeface="Wingdings" panose="05000000000000000000" pitchFamily="2" charset="2"/>
              </a:rPr>
              <a:t>(2,6)</a:t>
            </a:r>
          </a:p>
          <a:p>
            <a:r>
              <a:rPr lang="en-US" altLang="ja-JP" sz="2400" dirty="0"/>
              <a:t>(2, 1)</a:t>
            </a:r>
            <a:r>
              <a:rPr lang="en-US" altLang="ja-JP" sz="2400" dirty="0">
                <a:sym typeface="Wingdings" panose="05000000000000000000" pitchFamily="2" charset="2"/>
              </a:rPr>
              <a:t>(3,2)</a:t>
            </a:r>
          </a:p>
          <a:p>
            <a:r>
              <a:rPr lang="en-US" altLang="ja-JP" sz="2400" dirty="0"/>
              <a:t>(2, 2)</a:t>
            </a:r>
            <a:r>
              <a:rPr lang="en-US" altLang="ja-JP" sz="2400" dirty="0">
                <a:sym typeface="Wingdings" panose="05000000000000000000" pitchFamily="2" charset="2"/>
              </a:rPr>
              <a:t>(3,4)</a:t>
            </a:r>
          </a:p>
          <a:p>
            <a:r>
              <a:rPr lang="en-US" altLang="ja-JP" sz="2400" dirty="0">
                <a:sym typeface="Wingdings" panose="05000000000000000000" pitchFamily="2" charset="2"/>
              </a:rPr>
              <a:t>           :</a:t>
            </a:r>
          </a:p>
          <a:p>
            <a:r>
              <a:rPr lang="en-US" altLang="ja-JP" sz="2400" dirty="0">
                <a:sym typeface="Wingdings" panose="05000000000000000000" pitchFamily="2" charset="2"/>
              </a:rPr>
              <a:t>           :</a:t>
            </a:r>
          </a:p>
          <a:p>
            <a:r>
              <a:rPr lang="en-US" altLang="ja-JP" sz="2400" dirty="0"/>
              <a:t>(4, 1)</a:t>
            </a:r>
            <a:r>
              <a:rPr lang="en-US" altLang="ja-JP" sz="2400" dirty="0">
                <a:sym typeface="Wingdings" panose="05000000000000000000" pitchFamily="2" charset="2"/>
              </a:rPr>
              <a:t>(7,2)</a:t>
            </a:r>
          </a:p>
          <a:p>
            <a:r>
              <a:rPr lang="en-US" altLang="ja-JP" sz="2400" dirty="0"/>
              <a:t>(4, 2)</a:t>
            </a:r>
            <a:r>
              <a:rPr lang="en-US" altLang="ja-JP" sz="2400" dirty="0">
                <a:sym typeface="Wingdings" panose="05000000000000000000" pitchFamily="2" charset="2"/>
              </a:rPr>
              <a:t>(7,4)</a:t>
            </a:r>
          </a:p>
          <a:p>
            <a:r>
              <a:rPr lang="en-US" altLang="ja-JP" sz="2400" dirty="0"/>
              <a:t>(4, 3)</a:t>
            </a:r>
            <a:r>
              <a:rPr lang="en-US" altLang="ja-JP" sz="2400" dirty="0">
                <a:sym typeface="Wingdings" panose="05000000000000000000" pitchFamily="2" charset="2"/>
              </a:rPr>
              <a:t>(7,6)</a:t>
            </a:r>
          </a:p>
        </p:txBody>
      </p:sp>
      <p:cxnSp>
        <p:nvCxnSpPr>
          <p:cNvPr id="63" name="直線矢印コネクタ 62"/>
          <p:cNvCxnSpPr/>
          <p:nvPr/>
        </p:nvCxnSpPr>
        <p:spPr>
          <a:xfrm>
            <a:off x="7185617" y="6147698"/>
            <a:ext cx="34022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7370705" y="2970026"/>
            <a:ext cx="0" cy="3357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7425968" y="6090647"/>
            <a:ext cx="301686" cy="369332"/>
          </a:xfrm>
          <a:prstGeom prst="rect">
            <a:avLst/>
          </a:prstGeom>
        </p:spPr>
        <p:txBody>
          <a:bodyPr wrap="none">
            <a:spAutoFit/>
          </a:bodyPr>
          <a:lstStyle/>
          <a:p>
            <a:r>
              <a:rPr lang="en-US" altLang="ja-JP" dirty="0"/>
              <a:t>1</a:t>
            </a:r>
            <a:endParaRPr lang="ja-JP" altLang="en-US" dirty="0"/>
          </a:p>
        </p:txBody>
      </p:sp>
      <p:sp>
        <p:nvSpPr>
          <p:cNvPr id="54" name="正方形/長方形 53"/>
          <p:cNvSpPr/>
          <p:nvPr/>
        </p:nvSpPr>
        <p:spPr>
          <a:xfrm>
            <a:off x="7835360" y="6090647"/>
            <a:ext cx="301686" cy="369332"/>
          </a:xfrm>
          <a:prstGeom prst="rect">
            <a:avLst/>
          </a:prstGeom>
        </p:spPr>
        <p:txBody>
          <a:bodyPr wrap="none">
            <a:spAutoFit/>
          </a:bodyPr>
          <a:lstStyle/>
          <a:p>
            <a:r>
              <a:rPr lang="en-US" altLang="ja-JP" dirty="0"/>
              <a:t>2</a:t>
            </a:r>
            <a:endParaRPr lang="ja-JP" altLang="en-US" dirty="0"/>
          </a:p>
        </p:txBody>
      </p:sp>
      <p:sp>
        <p:nvSpPr>
          <p:cNvPr id="55" name="正方形/長方形 54"/>
          <p:cNvSpPr/>
          <p:nvPr/>
        </p:nvSpPr>
        <p:spPr>
          <a:xfrm>
            <a:off x="8282934" y="6090647"/>
            <a:ext cx="301686" cy="369332"/>
          </a:xfrm>
          <a:prstGeom prst="rect">
            <a:avLst/>
          </a:prstGeom>
        </p:spPr>
        <p:txBody>
          <a:bodyPr wrap="none">
            <a:spAutoFit/>
          </a:bodyPr>
          <a:lstStyle/>
          <a:p>
            <a:r>
              <a:rPr lang="en-US" altLang="ja-JP" dirty="0"/>
              <a:t>3</a:t>
            </a:r>
            <a:endParaRPr lang="ja-JP" altLang="en-US" dirty="0"/>
          </a:p>
        </p:txBody>
      </p:sp>
      <p:sp>
        <p:nvSpPr>
          <p:cNvPr id="56" name="正方形/長方形 55"/>
          <p:cNvSpPr/>
          <p:nvPr/>
        </p:nvSpPr>
        <p:spPr>
          <a:xfrm>
            <a:off x="8717267" y="6090647"/>
            <a:ext cx="301686" cy="369332"/>
          </a:xfrm>
          <a:prstGeom prst="rect">
            <a:avLst/>
          </a:prstGeom>
        </p:spPr>
        <p:txBody>
          <a:bodyPr wrap="none">
            <a:spAutoFit/>
          </a:bodyPr>
          <a:lstStyle/>
          <a:p>
            <a:r>
              <a:rPr lang="en-US" altLang="ja-JP" dirty="0"/>
              <a:t>4</a:t>
            </a:r>
            <a:endParaRPr lang="ja-JP" altLang="en-US" dirty="0"/>
          </a:p>
        </p:txBody>
      </p:sp>
      <p:sp>
        <p:nvSpPr>
          <p:cNvPr id="57" name="正方形/長方形 56"/>
          <p:cNvSpPr/>
          <p:nvPr/>
        </p:nvSpPr>
        <p:spPr>
          <a:xfrm>
            <a:off x="9145176" y="6090647"/>
            <a:ext cx="301686" cy="369332"/>
          </a:xfrm>
          <a:prstGeom prst="rect">
            <a:avLst/>
          </a:prstGeom>
        </p:spPr>
        <p:txBody>
          <a:bodyPr wrap="none">
            <a:spAutoFit/>
          </a:bodyPr>
          <a:lstStyle/>
          <a:p>
            <a:r>
              <a:rPr lang="en-US" altLang="ja-JP" dirty="0"/>
              <a:t>5</a:t>
            </a:r>
            <a:endParaRPr lang="ja-JP" altLang="en-US" dirty="0"/>
          </a:p>
        </p:txBody>
      </p:sp>
      <p:sp>
        <p:nvSpPr>
          <p:cNvPr id="58" name="正方形/長方形 57"/>
          <p:cNvSpPr/>
          <p:nvPr/>
        </p:nvSpPr>
        <p:spPr>
          <a:xfrm>
            <a:off x="7077304" y="5726555"/>
            <a:ext cx="301686" cy="369332"/>
          </a:xfrm>
          <a:prstGeom prst="rect">
            <a:avLst/>
          </a:prstGeom>
        </p:spPr>
        <p:txBody>
          <a:bodyPr wrap="none">
            <a:spAutoFit/>
          </a:bodyPr>
          <a:lstStyle/>
          <a:p>
            <a:r>
              <a:rPr lang="en-US" altLang="ja-JP" dirty="0"/>
              <a:t>1</a:t>
            </a:r>
            <a:endParaRPr lang="ja-JP" altLang="en-US" dirty="0"/>
          </a:p>
        </p:txBody>
      </p:sp>
      <p:sp>
        <p:nvSpPr>
          <p:cNvPr id="59" name="正方形/長方形 58"/>
          <p:cNvSpPr/>
          <p:nvPr/>
        </p:nvSpPr>
        <p:spPr>
          <a:xfrm>
            <a:off x="7077304" y="5309644"/>
            <a:ext cx="301686" cy="369332"/>
          </a:xfrm>
          <a:prstGeom prst="rect">
            <a:avLst/>
          </a:prstGeom>
        </p:spPr>
        <p:txBody>
          <a:bodyPr wrap="none">
            <a:spAutoFit/>
          </a:bodyPr>
          <a:lstStyle/>
          <a:p>
            <a:r>
              <a:rPr lang="en-US" altLang="ja-JP" dirty="0"/>
              <a:t>2</a:t>
            </a:r>
            <a:endParaRPr lang="ja-JP" altLang="en-US" dirty="0"/>
          </a:p>
        </p:txBody>
      </p:sp>
      <p:sp>
        <p:nvSpPr>
          <p:cNvPr id="60" name="正方形/長方形 59"/>
          <p:cNvSpPr/>
          <p:nvPr/>
        </p:nvSpPr>
        <p:spPr>
          <a:xfrm>
            <a:off x="7077304" y="4862599"/>
            <a:ext cx="301686" cy="369332"/>
          </a:xfrm>
          <a:prstGeom prst="rect">
            <a:avLst/>
          </a:prstGeom>
        </p:spPr>
        <p:txBody>
          <a:bodyPr wrap="none">
            <a:spAutoFit/>
          </a:bodyPr>
          <a:lstStyle/>
          <a:p>
            <a:r>
              <a:rPr lang="en-US" altLang="ja-JP" dirty="0"/>
              <a:t>3</a:t>
            </a:r>
            <a:endParaRPr lang="ja-JP" altLang="en-US" dirty="0"/>
          </a:p>
        </p:txBody>
      </p:sp>
      <p:sp>
        <p:nvSpPr>
          <p:cNvPr id="85" name="正方形/長方形 84"/>
          <p:cNvSpPr/>
          <p:nvPr/>
        </p:nvSpPr>
        <p:spPr>
          <a:xfrm>
            <a:off x="9093309" y="4414322"/>
            <a:ext cx="430819" cy="43081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9594662" y="6090647"/>
            <a:ext cx="301686" cy="369332"/>
          </a:xfrm>
          <a:prstGeom prst="rect">
            <a:avLst/>
          </a:prstGeom>
        </p:spPr>
        <p:txBody>
          <a:bodyPr wrap="none">
            <a:spAutoFit/>
          </a:bodyPr>
          <a:lstStyle/>
          <a:p>
            <a:r>
              <a:rPr lang="en-US" altLang="ja-JP" dirty="0"/>
              <a:t>6</a:t>
            </a:r>
            <a:endParaRPr lang="ja-JP" altLang="en-US" dirty="0"/>
          </a:p>
        </p:txBody>
      </p:sp>
      <p:sp>
        <p:nvSpPr>
          <p:cNvPr id="93" name="正方形/長方形 92"/>
          <p:cNvSpPr/>
          <p:nvPr/>
        </p:nvSpPr>
        <p:spPr>
          <a:xfrm>
            <a:off x="10027557" y="6090647"/>
            <a:ext cx="301686" cy="369332"/>
          </a:xfrm>
          <a:prstGeom prst="rect">
            <a:avLst/>
          </a:prstGeom>
        </p:spPr>
        <p:txBody>
          <a:bodyPr wrap="none">
            <a:spAutoFit/>
          </a:bodyPr>
          <a:lstStyle/>
          <a:p>
            <a:r>
              <a:rPr lang="en-US" altLang="ja-JP" dirty="0"/>
              <a:t>7</a:t>
            </a:r>
            <a:endParaRPr lang="ja-JP" altLang="en-US" dirty="0"/>
          </a:p>
        </p:txBody>
      </p:sp>
      <p:sp>
        <p:nvSpPr>
          <p:cNvPr id="94" name="正方形/長方形 93"/>
          <p:cNvSpPr/>
          <p:nvPr/>
        </p:nvSpPr>
        <p:spPr>
          <a:xfrm>
            <a:off x="7077304" y="4479934"/>
            <a:ext cx="301686" cy="369332"/>
          </a:xfrm>
          <a:prstGeom prst="rect">
            <a:avLst/>
          </a:prstGeom>
        </p:spPr>
        <p:txBody>
          <a:bodyPr wrap="none">
            <a:spAutoFit/>
          </a:bodyPr>
          <a:lstStyle/>
          <a:p>
            <a:r>
              <a:rPr lang="en-US" altLang="ja-JP" dirty="0"/>
              <a:t>4</a:t>
            </a:r>
            <a:endParaRPr lang="ja-JP" altLang="en-US" dirty="0"/>
          </a:p>
        </p:txBody>
      </p:sp>
      <p:sp>
        <p:nvSpPr>
          <p:cNvPr id="95" name="正方形/長方形 94"/>
          <p:cNvSpPr/>
          <p:nvPr/>
        </p:nvSpPr>
        <p:spPr>
          <a:xfrm>
            <a:off x="7077304" y="4040052"/>
            <a:ext cx="301686" cy="369332"/>
          </a:xfrm>
          <a:prstGeom prst="rect">
            <a:avLst/>
          </a:prstGeom>
        </p:spPr>
        <p:txBody>
          <a:bodyPr wrap="none">
            <a:spAutoFit/>
          </a:bodyPr>
          <a:lstStyle/>
          <a:p>
            <a:r>
              <a:rPr lang="en-US" altLang="ja-JP" dirty="0"/>
              <a:t>5</a:t>
            </a:r>
            <a:endParaRPr lang="ja-JP" altLang="en-US" dirty="0"/>
          </a:p>
        </p:txBody>
      </p:sp>
      <p:sp>
        <p:nvSpPr>
          <p:cNvPr id="96" name="正方形/長方形 95"/>
          <p:cNvSpPr/>
          <p:nvPr/>
        </p:nvSpPr>
        <p:spPr>
          <a:xfrm>
            <a:off x="7077304" y="3611282"/>
            <a:ext cx="301686" cy="369332"/>
          </a:xfrm>
          <a:prstGeom prst="rect">
            <a:avLst/>
          </a:prstGeom>
        </p:spPr>
        <p:txBody>
          <a:bodyPr wrap="none">
            <a:spAutoFit/>
          </a:bodyPr>
          <a:lstStyle/>
          <a:p>
            <a:r>
              <a:rPr lang="en-US" altLang="ja-JP" dirty="0"/>
              <a:t>6</a:t>
            </a:r>
            <a:endParaRPr lang="ja-JP" altLang="en-US" dirty="0"/>
          </a:p>
        </p:txBody>
      </p:sp>
      <p:sp>
        <p:nvSpPr>
          <p:cNvPr id="99" name="正方形/長方形 98"/>
          <p:cNvSpPr/>
          <p:nvPr/>
        </p:nvSpPr>
        <p:spPr>
          <a:xfrm>
            <a:off x="7077304" y="3174026"/>
            <a:ext cx="301686" cy="369332"/>
          </a:xfrm>
          <a:prstGeom prst="rect">
            <a:avLst/>
          </a:prstGeom>
        </p:spPr>
        <p:txBody>
          <a:bodyPr wrap="none">
            <a:spAutoFit/>
          </a:bodyPr>
          <a:lstStyle/>
          <a:p>
            <a:r>
              <a:rPr lang="en-US" altLang="ja-JP" dirty="0"/>
              <a:t>7</a:t>
            </a:r>
            <a:endParaRPr lang="ja-JP" altLang="en-US" dirty="0"/>
          </a:p>
        </p:txBody>
      </p:sp>
      <p:sp>
        <p:nvSpPr>
          <p:cNvPr id="61" name="正方形/長方形 60"/>
          <p:cNvSpPr/>
          <p:nvPr/>
        </p:nvSpPr>
        <p:spPr>
          <a:xfrm>
            <a:off x="7812929" y="5277361"/>
            <a:ext cx="430819" cy="4308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7812929" y="4414322"/>
            <a:ext cx="430819" cy="43081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7812929" y="3579387"/>
            <a:ext cx="430819" cy="43081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8246868" y="5277361"/>
            <a:ext cx="430819" cy="4308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8246868" y="4414322"/>
            <a:ext cx="430819" cy="43081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8246868" y="3579387"/>
            <a:ext cx="430819" cy="43081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9085025" y="5277361"/>
            <a:ext cx="430819" cy="4308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9085025" y="3579387"/>
            <a:ext cx="430819" cy="4308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9949220" y="5277361"/>
            <a:ext cx="430819" cy="4308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9949220" y="4414322"/>
            <a:ext cx="430819" cy="43081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9949220" y="3579387"/>
            <a:ext cx="430819" cy="43081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4294967295"/>
          </p:nvPr>
        </p:nvSpPr>
        <p:spPr/>
        <p:txBody>
          <a:bodyPr/>
          <a:lstStyle/>
          <a:p>
            <a:fld id="{F35DE295-420C-4265-BE54-AE59FA4027A6}" type="slidenum">
              <a:rPr lang="ja-JP" altLang="en-US" smtClean="0"/>
              <a:pPr/>
              <a:t>47</a:t>
            </a:fld>
            <a:endParaRPr lang="ja-JP" altLang="en-US"/>
          </a:p>
        </p:txBody>
      </p:sp>
    </p:spTree>
    <p:extLst>
      <p:ext uri="{BB962C8B-B14F-4D97-AF65-F5344CB8AC3E}">
        <p14:creationId xmlns:p14="http://schemas.microsoft.com/office/powerpoint/2010/main" val="1031167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15999" y="145261"/>
            <a:ext cx="11473211" cy="733270"/>
          </a:xfrm>
        </p:spPr>
        <p:txBody>
          <a:bodyPr>
            <a:normAutofit/>
          </a:bodyPr>
          <a:lstStyle/>
          <a:p>
            <a:r>
              <a:rPr kumimoji="1" lang="ja-JP" altLang="en-US" sz="3600" b="1" dirty="0"/>
              <a:t>画像の変換</a:t>
            </a:r>
          </a:p>
        </p:txBody>
      </p:sp>
      <p:sp>
        <p:nvSpPr>
          <p:cNvPr id="3" name="コンテンツ プレースホルダー 2"/>
          <p:cNvSpPr>
            <a:spLocks noGrp="1"/>
          </p:cNvSpPr>
          <p:nvPr>
            <p:ph idx="1"/>
          </p:nvPr>
        </p:nvSpPr>
        <p:spPr>
          <a:xfrm>
            <a:off x="1101059" y="1150417"/>
            <a:ext cx="10584009" cy="1428735"/>
          </a:xfrm>
        </p:spPr>
        <p:txBody>
          <a:bodyPr>
            <a:normAutofit/>
          </a:bodyPr>
          <a:lstStyle/>
          <a:p>
            <a:pPr marL="0" indent="0">
              <a:buNone/>
            </a:pPr>
            <a:r>
              <a:rPr kumimoji="1" lang="ja-JP" altLang="en-US" sz="2400" dirty="0"/>
              <a:t>各画素を変換先に移動すると、飛び飛びの画像ができてしまう（拡大時）</a:t>
            </a:r>
            <a:endParaRPr kumimoji="1" lang="en-US" altLang="ja-JP" sz="2400" dirty="0"/>
          </a:p>
          <a:p>
            <a:pPr marL="0" indent="0">
              <a:buNone/>
            </a:pPr>
            <a:r>
              <a:rPr kumimoji="1" lang="ja-JP" altLang="en-US" sz="2400" dirty="0"/>
              <a:t>ほしかったのはもっと密な画像</a:t>
            </a:r>
            <a:r>
              <a:rPr kumimoji="1" lang="en-US" altLang="ja-JP" sz="2400" dirty="0"/>
              <a:t>… </a:t>
            </a:r>
          </a:p>
          <a:p>
            <a:pPr marL="0" indent="0">
              <a:buNone/>
            </a:pPr>
            <a:r>
              <a:rPr lang="ja-JP" altLang="en-US" sz="2400" b="1" dirty="0">
                <a:solidFill>
                  <a:srgbClr val="FF0000"/>
                </a:solidFill>
              </a:rPr>
              <a:t>そこで、通常は逆変換を考えます！</a:t>
            </a:r>
            <a:endParaRPr kumimoji="1" lang="ja-JP" altLang="en-US" sz="2400" b="1" dirty="0">
              <a:solidFill>
                <a:srgbClr val="FF0000"/>
              </a:solidFill>
            </a:endParaRPr>
          </a:p>
        </p:txBody>
      </p:sp>
      <p:pic>
        <p:nvPicPr>
          <p:cNvPr id="29" name="図 28"/>
          <p:cNvPicPr>
            <a:picLocks noChangeAspect="1"/>
          </p:cNvPicPr>
          <p:nvPr/>
        </p:nvPicPr>
        <p:blipFill rotWithShape="1">
          <a:blip r:embed="rId3"/>
          <a:srcRect t="13790" r="23294"/>
          <a:stretch/>
        </p:blipFill>
        <p:spPr>
          <a:xfrm>
            <a:off x="7263329" y="3115338"/>
            <a:ext cx="3146733" cy="3179941"/>
          </a:xfrm>
          <a:prstGeom prst="rect">
            <a:avLst/>
          </a:prstGeom>
        </p:spPr>
      </p:pic>
      <p:sp>
        <p:nvSpPr>
          <p:cNvPr id="32" name="正方形/長方形 31"/>
          <p:cNvSpPr/>
          <p:nvPr/>
        </p:nvSpPr>
        <p:spPr>
          <a:xfrm>
            <a:off x="1153630" y="6065466"/>
            <a:ext cx="2492990"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画素の中心が</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整数座標になると仮定</a:t>
            </a:r>
          </a:p>
        </p:txBody>
      </p:sp>
      <p:grpSp>
        <p:nvGrpSpPr>
          <p:cNvPr id="45" name="グループ化 44"/>
          <p:cNvGrpSpPr/>
          <p:nvPr/>
        </p:nvGrpSpPr>
        <p:grpSpPr>
          <a:xfrm>
            <a:off x="976775" y="3390098"/>
            <a:ext cx="2846701" cy="2663880"/>
            <a:chOff x="437064" y="3390098"/>
            <a:chExt cx="2846701" cy="2663880"/>
          </a:xfrm>
        </p:grpSpPr>
        <p:grpSp>
          <p:nvGrpSpPr>
            <p:cNvPr id="33" name="グループ化 32"/>
            <p:cNvGrpSpPr/>
            <p:nvPr/>
          </p:nvGrpSpPr>
          <p:grpSpPr>
            <a:xfrm>
              <a:off x="545377" y="3390098"/>
              <a:ext cx="2738388" cy="2412589"/>
              <a:chOff x="457199" y="4032985"/>
              <a:chExt cx="2738388" cy="2412589"/>
            </a:xfrm>
          </p:grpSpPr>
          <p:pic>
            <p:nvPicPr>
              <p:cNvPr id="28" name="図 27"/>
              <p:cNvPicPr>
                <a:picLocks noChangeAspect="1"/>
              </p:cNvPicPr>
              <p:nvPr/>
            </p:nvPicPr>
            <p:blipFill rotWithShape="1">
              <a:blip r:embed="rId3"/>
              <a:srcRect t="47202" r="41891"/>
              <a:stretch/>
            </p:blipFill>
            <p:spPr>
              <a:xfrm>
                <a:off x="542259" y="4466121"/>
                <a:ext cx="2383821" cy="1947507"/>
              </a:xfrm>
              <a:prstGeom prst="rect">
                <a:avLst/>
              </a:prstGeom>
            </p:spPr>
          </p:pic>
          <p:grpSp>
            <p:nvGrpSpPr>
              <p:cNvPr id="17" name="グループ化 16"/>
              <p:cNvGrpSpPr/>
              <p:nvPr/>
            </p:nvGrpSpPr>
            <p:grpSpPr>
              <a:xfrm>
                <a:off x="642287" y="4973590"/>
                <a:ext cx="1723276" cy="1292458"/>
                <a:chOff x="750771" y="2034943"/>
                <a:chExt cx="1325076" cy="993807"/>
              </a:xfrm>
            </p:grpSpPr>
            <p:sp>
              <p:nvSpPr>
                <p:cNvPr id="5" name="正方形/長方形 4"/>
                <p:cNvSpPr/>
                <p:nvPr/>
              </p:nvSpPr>
              <p:spPr>
                <a:xfrm>
                  <a:off x="750771" y="2697481"/>
                  <a:ext cx="331269" cy="331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82040" y="2697481"/>
                  <a:ext cx="331269" cy="33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13309" y="2697481"/>
                  <a:ext cx="331269" cy="3312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744578" y="2697481"/>
                  <a:ext cx="331269" cy="33126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50771" y="2366212"/>
                  <a:ext cx="331269" cy="33126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2040" y="2366212"/>
                  <a:ext cx="331269" cy="33126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413309" y="2366212"/>
                  <a:ext cx="331269" cy="33126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744578" y="2366212"/>
                  <a:ext cx="331269" cy="33126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50771" y="2034943"/>
                  <a:ext cx="331269" cy="3312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82040" y="2034943"/>
                  <a:ext cx="331269" cy="3312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413309" y="2034943"/>
                  <a:ext cx="331269" cy="33126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744578" y="2034943"/>
                  <a:ext cx="331269" cy="3312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直線矢印コネクタ 18"/>
              <p:cNvCxnSpPr/>
              <p:nvPr/>
            </p:nvCxnSpPr>
            <p:spPr>
              <a:xfrm>
                <a:off x="457199" y="6266046"/>
                <a:ext cx="2738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42287" y="4032985"/>
                <a:ext cx="0" cy="2412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777261" y="5684646"/>
              <a:ext cx="301686" cy="369332"/>
            </a:xfrm>
            <a:prstGeom prst="rect">
              <a:avLst/>
            </a:prstGeom>
          </p:spPr>
          <p:txBody>
            <a:bodyPr wrap="none">
              <a:spAutoFit/>
            </a:bodyPr>
            <a:lstStyle/>
            <a:p>
              <a:r>
                <a:rPr lang="en-US" altLang="ja-JP" dirty="0"/>
                <a:t>1</a:t>
              </a:r>
              <a:endParaRPr lang="ja-JP" altLang="en-US" dirty="0"/>
            </a:p>
          </p:txBody>
        </p:sp>
        <p:sp>
          <p:nvSpPr>
            <p:cNvPr id="36" name="正方形/長方形 35"/>
            <p:cNvSpPr/>
            <p:nvPr/>
          </p:nvSpPr>
          <p:spPr>
            <a:xfrm>
              <a:off x="1186653" y="5684646"/>
              <a:ext cx="301686" cy="369332"/>
            </a:xfrm>
            <a:prstGeom prst="rect">
              <a:avLst/>
            </a:prstGeom>
          </p:spPr>
          <p:txBody>
            <a:bodyPr wrap="none">
              <a:spAutoFit/>
            </a:bodyPr>
            <a:lstStyle/>
            <a:p>
              <a:r>
                <a:rPr lang="en-US" altLang="ja-JP" dirty="0"/>
                <a:t>2</a:t>
              </a:r>
              <a:endParaRPr lang="ja-JP" altLang="en-US" dirty="0"/>
            </a:p>
          </p:txBody>
        </p:sp>
        <p:sp>
          <p:nvSpPr>
            <p:cNvPr id="37" name="正方形/長方形 36"/>
            <p:cNvSpPr/>
            <p:nvPr/>
          </p:nvSpPr>
          <p:spPr>
            <a:xfrm>
              <a:off x="1634227" y="5684646"/>
              <a:ext cx="301686" cy="369332"/>
            </a:xfrm>
            <a:prstGeom prst="rect">
              <a:avLst/>
            </a:prstGeom>
          </p:spPr>
          <p:txBody>
            <a:bodyPr wrap="none">
              <a:spAutoFit/>
            </a:bodyPr>
            <a:lstStyle/>
            <a:p>
              <a:r>
                <a:rPr lang="en-US" altLang="ja-JP" dirty="0"/>
                <a:t>3</a:t>
              </a:r>
              <a:endParaRPr lang="ja-JP" altLang="en-US" dirty="0"/>
            </a:p>
          </p:txBody>
        </p:sp>
        <p:sp>
          <p:nvSpPr>
            <p:cNvPr id="38" name="正方形/長方形 37"/>
            <p:cNvSpPr/>
            <p:nvPr/>
          </p:nvSpPr>
          <p:spPr>
            <a:xfrm>
              <a:off x="2068560" y="5684646"/>
              <a:ext cx="301686" cy="369332"/>
            </a:xfrm>
            <a:prstGeom prst="rect">
              <a:avLst/>
            </a:prstGeom>
          </p:spPr>
          <p:txBody>
            <a:bodyPr wrap="none">
              <a:spAutoFit/>
            </a:bodyPr>
            <a:lstStyle/>
            <a:p>
              <a:r>
                <a:rPr lang="en-US" altLang="ja-JP" dirty="0"/>
                <a:t>4</a:t>
              </a:r>
              <a:endParaRPr lang="ja-JP" altLang="en-US" dirty="0"/>
            </a:p>
          </p:txBody>
        </p:sp>
        <p:sp>
          <p:nvSpPr>
            <p:cNvPr id="39" name="正方形/長方形 38"/>
            <p:cNvSpPr/>
            <p:nvPr/>
          </p:nvSpPr>
          <p:spPr>
            <a:xfrm>
              <a:off x="2496469" y="5684646"/>
              <a:ext cx="301686" cy="369332"/>
            </a:xfrm>
            <a:prstGeom prst="rect">
              <a:avLst/>
            </a:prstGeom>
          </p:spPr>
          <p:txBody>
            <a:bodyPr wrap="none">
              <a:spAutoFit/>
            </a:bodyPr>
            <a:lstStyle/>
            <a:p>
              <a:r>
                <a:rPr lang="en-US" altLang="ja-JP" dirty="0"/>
                <a:t>5</a:t>
              </a:r>
              <a:endParaRPr lang="ja-JP" altLang="en-US" dirty="0"/>
            </a:p>
          </p:txBody>
        </p:sp>
        <p:sp>
          <p:nvSpPr>
            <p:cNvPr id="41" name="正方形/長方形 40"/>
            <p:cNvSpPr/>
            <p:nvPr/>
          </p:nvSpPr>
          <p:spPr>
            <a:xfrm>
              <a:off x="437064" y="5202016"/>
              <a:ext cx="301686" cy="369332"/>
            </a:xfrm>
            <a:prstGeom prst="rect">
              <a:avLst/>
            </a:prstGeom>
          </p:spPr>
          <p:txBody>
            <a:bodyPr wrap="none">
              <a:spAutoFit/>
            </a:bodyPr>
            <a:lstStyle/>
            <a:p>
              <a:r>
                <a:rPr lang="en-US" altLang="ja-JP" dirty="0"/>
                <a:t>1</a:t>
              </a:r>
              <a:endParaRPr lang="ja-JP" altLang="en-US" dirty="0"/>
            </a:p>
          </p:txBody>
        </p:sp>
        <p:sp>
          <p:nvSpPr>
            <p:cNvPr id="42" name="正方形/長方形 41"/>
            <p:cNvSpPr/>
            <p:nvPr/>
          </p:nvSpPr>
          <p:spPr>
            <a:xfrm>
              <a:off x="437064" y="4785105"/>
              <a:ext cx="301686" cy="369332"/>
            </a:xfrm>
            <a:prstGeom prst="rect">
              <a:avLst/>
            </a:prstGeom>
          </p:spPr>
          <p:txBody>
            <a:bodyPr wrap="none">
              <a:spAutoFit/>
            </a:bodyPr>
            <a:lstStyle/>
            <a:p>
              <a:r>
                <a:rPr lang="en-US" altLang="ja-JP" dirty="0"/>
                <a:t>2</a:t>
              </a:r>
              <a:endParaRPr lang="ja-JP" altLang="en-US" dirty="0"/>
            </a:p>
          </p:txBody>
        </p:sp>
        <p:sp>
          <p:nvSpPr>
            <p:cNvPr id="43" name="正方形/長方形 42"/>
            <p:cNvSpPr/>
            <p:nvPr/>
          </p:nvSpPr>
          <p:spPr>
            <a:xfrm>
              <a:off x="437064" y="4338060"/>
              <a:ext cx="301686" cy="369332"/>
            </a:xfrm>
            <a:prstGeom prst="rect">
              <a:avLst/>
            </a:prstGeom>
          </p:spPr>
          <p:txBody>
            <a:bodyPr wrap="none">
              <a:spAutoFit/>
            </a:bodyPr>
            <a:lstStyle/>
            <a:p>
              <a:r>
                <a:rPr lang="en-US" altLang="ja-JP" dirty="0"/>
                <a:t>3</a:t>
              </a:r>
              <a:endParaRPr lang="ja-JP" altLang="en-US" dirty="0"/>
            </a:p>
          </p:txBody>
        </p:sp>
      </p:grpSp>
      <p:sp>
        <p:nvSpPr>
          <p:cNvPr id="44" name="正方形/長方形 43"/>
          <p:cNvSpPr/>
          <p:nvPr/>
        </p:nvSpPr>
        <p:spPr>
          <a:xfrm>
            <a:off x="1038214" y="3025904"/>
            <a:ext cx="272382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４ｘ３画素の小さな画像</a:t>
            </a:r>
          </a:p>
        </p:txBody>
      </p:sp>
      <p:sp>
        <p:nvSpPr>
          <p:cNvPr id="46" name="円/楕円 45"/>
          <p:cNvSpPr/>
          <p:nvPr/>
        </p:nvSpPr>
        <p:spPr>
          <a:xfrm>
            <a:off x="2300374" y="4929206"/>
            <a:ext cx="93133" cy="931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矢印コネクタ 62"/>
          <p:cNvCxnSpPr/>
          <p:nvPr/>
        </p:nvCxnSpPr>
        <p:spPr>
          <a:xfrm>
            <a:off x="7185617" y="6147698"/>
            <a:ext cx="34022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7370705" y="2970026"/>
            <a:ext cx="0" cy="3357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7425968" y="6090647"/>
            <a:ext cx="301686" cy="369332"/>
          </a:xfrm>
          <a:prstGeom prst="rect">
            <a:avLst/>
          </a:prstGeom>
        </p:spPr>
        <p:txBody>
          <a:bodyPr wrap="none">
            <a:spAutoFit/>
          </a:bodyPr>
          <a:lstStyle/>
          <a:p>
            <a:r>
              <a:rPr lang="en-US" altLang="ja-JP" dirty="0"/>
              <a:t>1</a:t>
            </a:r>
            <a:endParaRPr lang="ja-JP" altLang="en-US" dirty="0"/>
          </a:p>
        </p:txBody>
      </p:sp>
      <p:sp>
        <p:nvSpPr>
          <p:cNvPr id="54" name="正方形/長方形 53"/>
          <p:cNvSpPr/>
          <p:nvPr/>
        </p:nvSpPr>
        <p:spPr>
          <a:xfrm>
            <a:off x="7835360" y="6090647"/>
            <a:ext cx="301686" cy="369332"/>
          </a:xfrm>
          <a:prstGeom prst="rect">
            <a:avLst/>
          </a:prstGeom>
        </p:spPr>
        <p:txBody>
          <a:bodyPr wrap="none">
            <a:spAutoFit/>
          </a:bodyPr>
          <a:lstStyle/>
          <a:p>
            <a:r>
              <a:rPr lang="en-US" altLang="ja-JP" dirty="0"/>
              <a:t>2</a:t>
            </a:r>
            <a:endParaRPr lang="ja-JP" altLang="en-US" dirty="0"/>
          </a:p>
        </p:txBody>
      </p:sp>
      <p:sp>
        <p:nvSpPr>
          <p:cNvPr id="55" name="正方形/長方形 54"/>
          <p:cNvSpPr/>
          <p:nvPr/>
        </p:nvSpPr>
        <p:spPr>
          <a:xfrm>
            <a:off x="8282934" y="6090647"/>
            <a:ext cx="301686" cy="369332"/>
          </a:xfrm>
          <a:prstGeom prst="rect">
            <a:avLst/>
          </a:prstGeom>
        </p:spPr>
        <p:txBody>
          <a:bodyPr wrap="none">
            <a:spAutoFit/>
          </a:bodyPr>
          <a:lstStyle/>
          <a:p>
            <a:r>
              <a:rPr lang="en-US" altLang="ja-JP" dirty="0"/>
              <a:t>3</a:t>
            </a:r>
            <a:endParaRPr lang="ja-JP" altLang="en-US" dirty="0"/>
          </a:p>
        </p:txBody>
      </p:sp>
      <p:sp>
        <p:nvSpPr>
          <p:cNvPr id="56" name="正方形/長方形 55"/>
          <p:cNvSpPr/>
          <p:nvPr/>
        </p:nvSpPr>
        <p:spPr>
          <a:xfrm>
            <a:off x="8717267" y="6090647"/>
            <a:ext cx="301686" cy="369332"/>
          </a:xfrm>
          <a:prstGeom prst="rect">
            <a:avLst/>
          </a:prstGeom>
        </p:spPr>
        <p:txBody>
          <a:bodyPr wrap="none">
            <a:spAutoFit/>
          </a:bodyPr>
          <a:lstStyle/>
          <a:p>
            <a:r>
              <a:rPr lang="en-US" altLang="ja-JP" dirty="0"/>
              <a:t>4</a:t>
            </a:r>
            <a:endParaRPr lang="ja-JP" altLang="en-US" dirty="0"/>
          </a:p>
        </p:txBody>
      </p:sp>
      <p:sp>
        <p:nvSpPr>
          <p:cNvPr id="57" name="正方形/長方形 56"/>
          <p:cNvSpPr/>
          <p:nvPr/>
        </p:nvSpPr>
        <p:spPr>
          <a:xfrm>
            <a:off x="9145176" y="6090647"/>
            <a:ext cx="301686" cy="369332"/>
          </a:xfrm>
          <a:prstGeom prst="rect">
            <a:avLst/>
          </a:prstGeom>
        </p:spPr>
        <p:txBody>
          <a:bodyPr wrap="none">
            <a:spAutoFit/>
          </a:bodyPr>
          <a:lstStyle/>
          <a:p>
            <a:r>
              <a:rPr lang="en-US" altLang="ja-JP" dirty="0"/>
              <a:t>5</a:t>
            </a:r>
            <a:endParaRPr lang="ja-JP" altLang="en-US" dirty="0"/>
          </a:p>
        </p:txBody>
      </p:sp>
      <p:sp>
        <p:nvSpPr>
          <p:cNvPr id="58" name="正方形/長方形 57"/>
          <p:cNvSpPr/>
          <p:nvPr/>
        </p:nvSpPr>
        <p:spPr>
          <a:xfrm>
            <a:off x="7077304" y="5726555"/>
            <a:ext cx="301686" cy="369332"/>
          </a:xfrm>
          <a:prstGeom prst="rect">
            <a:avLst/>
          </a:prstGeom>
        </p:spPr>
        <p:txBody>
          <a:bodyPr wrap="none">
            <a:spAutoFit/>
          </a:bodyPr>
          <a:lstStyle/>
          <a:p>
            <a:r>
              <a:rPr lang="en-US" altLang="ja-JP" dirty="0"/>
              <a:t>1</a:t>
            </a:r>
            <a:endParaRPr lang="ja-JP" altLang="en-US" dirty="0"/>
          </a:p>
        </p:txBody>
      </p:sp>
      <p:sp>
        <p:nvSpPr>
          <p:cNvPr id="59" name="正方形/長方形 58"/>
          <p:cNvSpPr/>
          <p:nvPr/>
        </p:nvSpPr>
        <p:spPr>
          <a:xfrm>
            <a:off x="7077304" y="5309644"/>
            <a:ext cx="301686" cy="369332"/>
          </a:xfrm>
          <a:prstGeom prst="rect">
            <a:avLst/>
          </a:prstGeom>
        </p:spPr>
        <p:txBody>
          <a:bodyPr wrap="none">
            <a:spAutoFit/>
          </a:bodyPr>
          <a:lstStyle/>
          <a:p>
            <a:r>
              <a:rPr lang="en-US" altLang="ja-JP" dirty="0"/>
              <a:t>2</a:t>
            </a:r>
            <a:endParaRPr lang="ja-JP" altLang="en-US" dirty="0"/>
          </a:p>
        </p:txBody>
      </p:sp>
      <p:sp>
        <p:nvSpPr>
          <p:cNvPr id="60" name="正方形/長方形 59"/>
          <p:cNvSpPr/>
          <p:nvPr/>
        </p:nvSpPr>
        <p:spPr>
          <a:xfrm>
            <a:off x="7077304" y="4862599"/>
            <a:ext cx="301686" cy="369332"/>
          </a:xfrm>
          <a:prstGeom prst="rect">
            <a:avLst/>
          </a:prstGeom>
        </p:spPr>
        <p:txBody>
          <a:bodyPr wrap="none">
            <a:spAutoFit/>
          </a:bodyPr>
          <a:lstStyle/>
          <a:p>
            <a:r>
              <a:rPr lang="en-US" altLang="ja-JP" dirty="0"/>
              <a:t>3</a:t>
            </a:r>
            <a:endParaRPr lang="ja-JP" altLang="en-US" dirty="0"/>
          </a:p>
        </p:txBody>
      </p:sp>
      <p:sp>
        <p:nvSpPr>
          <p:cNvPr id="85" name="正方形/長方形 84"/>
          <p:cNvSpPr/>
          <p:nvPr/>
        </p:nvSpPr>
        <p:spPr>
          <a:xfrm>
            <a:off x="9093309" y="4414322"/>
            <a:ext cx="430819" cy="43081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9594662" y="6090647"/>
            <a:ext cx="301686" cy="369332"/>
          </a:xfrm>
          <a:prstGeom prst="rect">
            <a:avLst/>
          </a:prstGeom>
        </p:spPr>
        <p:txBody>
          <a:bodyPr wrap="none">
            <a:spAutoFit/>
          </a:bodyPr>
          <a:lstStyle/>
          <a:p>
            <a:r>
              <a:rPr lang="en-US" altLang="ja-JP" dirty="0"/>
              <a:t>6</a:t>
            </a:r>
            <a:endParaRPr lang="ja-JP" altLang="en-US" dirty="0"/>
          </a:p>
        </p:txBody>
      </p:sp>
      <p:sp>
        <p:nvSpPr>
          <p:cNvPr id="93" name="正方形/長方形 92"/>
          <p:cNvSpPr/>
          <p:nvPr/>
        </p:nvSpPr>
        <p:spPr>
          <a:xfrm>
            <a:off x="10027557" y="6090647"/>
            <a:ext cx="301686" cy="369332"/>
          </a:xfrm>
          <a:prstGeom prst="rect">
            <a:avLst/>
          </a:prstGeom>
        </p:spPr>
        <p:txBody>
          <a:bodyPr wrap="none">
            <a:spAutoFit/>
          </a:bodyPr>
          <a:lstStyle/>
          <a:p>
            <a:r>
              <a:rPr lang="en-US" altLang="ja-JP" dirty="0"/>
              <a:t>7</a:t>
            </a:r>
            <a:endParaRPr lang="ja-JP" altLang="en-US" dirty="0"/>
          </a:p>
        </p:txBody>
      </p:sp>
      <p:sp>
        <p:nvSpPr>
          <p:cNvPr id="94" name="正方形/長方形 93"/>
          <p:cNvSpPr/>
          <p:nvPr/>
        </p:nvSpPr>
        <p:spPr>
          <a:xfrm>
            <a:off x="7077304" y="4479934"/>
            <a:ext cx="301686" cy="369332"/>
          </a:xfrm>
          <a:prstGeom prst="rect">
            <a:avLst/>
          </a:prstGeom>
        </p:spPr>
        <p:txBody>
          <a:bodyPr wrap="none">
            <a:spAutoFit/>
          </a:bodyPr>
          <a:lstStyle/>
          <a:p>
            <a:r>
              <a:rPr lang="en-US" altLang="ja-JP" dirty="0"/>
              <a:t>4</a:t>
            </a:r>
            <a:endParaRPr lang="ja-JP" altLang="en-US" dirty="0"/>
          </a:p>
        </p:txBody>
      </p:sp>
      <p:sp>
        <p:nvSpPr>
          <p:cNvPr id="95" name="正方形/長方形 94"/>
          <p:cNvSpPr/>
          <p:nvPr/>
        </p:nvSpPr>
        <p:spPr>
          <a:xfrm>
            <a:off x="7077304" y="4040052"/>
            <a:ext cx="301686" cy="369332"/>
          </a:xfrm>
          <a:prstGeom prst="rect">
            <a:avLst/>
          </a:prstGeom>
        </p:spPr>
        <p:txBody>
          <a:bodyPr wrap="none">
            <a:spAutoFit/>
          </a:bodyPr>
          <a:lstStyle/>
          <a:p>
            <a:r>
              <a:rPr lang="en-US" altLang="ja-JP" dirty="0"/>
              <a:t>5</a:t>
            </a:r>
            <a:endParaRPr lang="ja-JP" altLang="en-US" dirty="0"/>
          </a:p>
        </p:txBody>
      </p:sp>
      <p:sp>
        <p:nvSpPr>
          <p:cNvPr id="96" name="正方形/長方形 95"/>
          <p:cNvSpPr/>
          <p:nvPr/>
        </p:nvSpPr>
        <p:spPr>
          <a:xfrm>
            <a:off x="7077304" y="3611282"/>
            <a:ext cx="301686" cy="369332"/>
          </a:xfrm>
          <a:prstGeom prst="rect">
            <a:avLst/>
          </a:prstGeom>
        </p:spPr>
        <p:txBody>
          <a:bodyPr wrap="none">
            <a:spAutoFit/>
          </a:bodyPr>
          <a:lstStyle/>
          <a:p>
            <a:r>
              <a:rPr lang="en-US" altLang="ja-JP" dirty="0"/>
              <a:t>6</a:t>
            </a:r>
            <a:endParaRPr lang="ja-JP" altLang="en-US" dirty="0"/>
          </a:p>
        </p:txBody>
      </p:sp>
      <p:sp>
        <p:nvSpPr>
          <p:cNvPr id="99" name="正方形/長方形 98"/>
          <p:cNvSpPr/>
          <p:nvPr/>
        </p:nvSpPr>
        <p:spPr>
          <a:xfrm>
            <a:off x="7077304" y="3174026"/>
            <a:ext cx="301686" cy="369332"/>
          </a:xfrm>
          <a:prstGeom prst="rect">
            <a:avLst/>
          </a:prstGeom>
        </p:spPr>
        <p:txBody>
          <a:bodyPr wrap="none">
            <a:spAutoFit/>
          </a:bodyPr>
          <a:lstStyle/>
          <a:p>
            <a:r>
              <a:rPr lang="en-US" altLang="ja-JP" dirty="0"/>
              <a:t>7</a:t>
            </a:r>
            <a:endParaRPr lang="ja-JP" altLang="en-US" dirty="0"/>
          </a:p>
        </p:txBody>
      </p:sp>
      <p:sp>
        <p:nvSpPr>
          <p:cNvPr id="61" name="正方形/長方形 60"/>
          <p:cNvSpPr/>
          <p:nvPr/>
        </p:nvSpPr>
        <p:spPr>
          <a:xfrm>
            <a:off x="7812929" y="5277361"/>
            <a:ext cx="430819" cy="4308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7812929" y="4414322"/>
            <a:ext cx="430819" cy="43081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7812929" y="3579387"/>
            <a:ext cx="430819" cy="43081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8246868" y="5277361"/>
            <a:ext cx="430819" cy="4308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8246868" y="4414322"/>
            <a:ext cx="430819" cy="43081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8246868" y="3579387"/>
            <a:ext cx="430819" cy="43081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9085025" y="5277361"/>
            <a:ext cx="430819" cy="4308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9085025" y="3579387"/>
            <a:ext cx="430819" cy="4308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9949220" y="5277361"/>
            <a:ext cx="430819" cy="4308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9949220" y="4414322"/>
            <a:ext cx="430819" cy="43081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9949220" y="3579387"/>
            <a:ext cx="430819" cy="43081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4294967295"/>
          </p:nvPr>
        </p:nvSpPr>
        <p:spPr/>
        <p:txBody>
          <a:bodyPr/>
          <a:lstStyle/>
          <a:p>
            <a:fld id="{F35DE295-420C-4265-BE54-AE59FA4027A6}" type="slidenum">
              <a:rPr lang="ja-JP" altLang="en-US" smtClean="0"/>
              <a:pPr/>
              <a:t>48</a:t>
            </a:fld>
            <a:endParaRPr lang="ja-JP" altLang="en-US"/>
          </a:p>
        </p:txBody>
      </p:sp>
    </p:spTree>
    <p:extLst>
      <p:ext uri="{BB962C8B-B14F-4D97-AF65-F5344CB8AC3E}">
        <p14:creationId xmlns:p14="http://schemas.microsoft.com/office/powerpoint/2010/main" val="311812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rotWithShape="1">
          <a:blip r:embed="rId3"/>
          <a:srcRect t="13790" r="23294"/>
          <a:stretch/>
        </p:blipFill>
        <p:spPr>
          <a:xfrm>
            <a:off x="7263329" y="3115338"/>
            <a:ext cx="3146733" cy="3179941"/>
          </a:xfrm>
          <a:prstGeom prst="rect">
            <a:avLst/>
          </a:prstGeom>
        </p:spPr>
      </p:pic>
      <p:sp>
        <p:nvSpPr>
          <p:cNvPr id="80" name="正方形/長方形 79"/>
          <p:cNvSpPr/>
          <p:nvPr/>
        </p:nvSpPr>
        <p:spPr>
          <a:xfrm>
            <a:off x="8665399" y="4436304"/>
            <a:ext cx="430819" cy="43081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15999" y="145261"/>
            <a:ext cx="11473211" cy="733270"/>
          </a:xfrm>
        </p:spPr>
        <p:txBody>
          <a:bodyPr>
            <a:normAutofit/>
          </a:bodyPr>
          <a:lstStyle/>
          <a:p>
            <a:r>
              <a:rPr kumimoji="1" lang="ja-JP" altLang="en-US" sz="3600" b="1" dirty="0"/>
              <a:t>画像の変換</a:t>
            </a:r>
          </a:p>
        </p:txBody>
      </p:sp>
      <p:sp>
        <p:nvSpPr>
          <p:cNvPr id="3" name="コンテンツ プレースホルダー 2"/>
          <p:cNvSpPr>
            <a:spLocks noGrp="1"/>
          </p:cNvSpPr>
          <p:nvPr>
            <p:ph idx="1"/>
          </p:nvPr>
        </p:nvSpPr>
        <p:spPr>
          <a:xfrm>
            <a:off x="1101059" y="1150417"/>
            <a:ext cx="10584009" cy="1522615"/>
          </a:xfrm>
        </p:spPr>
        <p:txBody>
          <a:bodyPr>
            <a:normAutofit/>
          </a:bodyPr>
          <a:lstStyle/>
          <a:p>
            <a:pPr marL="0" indent="0">
              <a:buNone/>
            </a:pPr>
            <a:r>
              <a:rPr kumimoji="1" lang="ja-JP" altLang="en-US" sz="2400" dirty="0"/>
              <a:t>所望の変換は，</a:t>
            </a:r>
            <a:r>
              <a:rPr kumimoji="1" lang="en-US" altLang="ja-JP" sz="2400" dirty="0"/>
              <a:t>X</a:t>
            </a:r>
            <a:r>
              <a:rPr kumimoji="1" lang="ja-JP" altLang="en-US" sz="2400" dirty="0"/>
              <a:t>軸方向に</a:t>
            </a:r>
            <a:r>
              <a:rPr lang="en-US" altLang="ja-JP" sz="2400" dirty="0"/>
              <a:t>1.7</a:t>
            </a:r>
            <a:r>
              <a:rPr lang="ja-JP" altLang="en-US" sz="2400" dirty="0"/>
              <a:t>倍，</a:t>
            </a:r>
            <a:r>
              <a:rPr lang="en-US" altLang="ja-JP" sz="2400" dirty="0"/>
              <a:t>Y</a:t>
            </a:r>
            <a:r>
              <a:rPr lang="ja-JP" altLang="en-US" sz="2400" dirty="0"/>
              <a:t>軸方向に</a:t>
            </a:r>
            <a:r>
              <a:rPr lang="en-US" altLang="ja-JP" sz="2400" dirty="0"/>
              <a:t>2</a:t>
            </a:r>
            <a:r>
              <a:rPr lang="ja-JP" altLang="en-US" sz="2400" dirty="0"/>
              <a:t>倍</a:t>
            </a:r>
            <a:endParaRPr kumimoji="1" lang="en-US" altLang="ja-JP" sz="2400" dirty="0"/>
          </a:p>
          <a:p>
            <a:pPr marL="0" indent="0">
              <a:buNone/>
            </a:pPr>
            <a:r>
              <a:rPr kumimoji="1" lang="ja-JP" altLang="en-US" sz="2400" dirty="0"/>
              <a:t>この逆変換は，</a:t>
            </a:r>
            <a:r>
              <a:rPr lang="en-US" altLang="ja-JP" sz="2400" dirty="0"/>
              <a:t>X</a:t>
            </a:r>
            <a:r>
              <a:rPr lang="ja-JP" altLang="en-US" sz="2400" dirty="0"/>
              <a:t>軸方向に</a:t>
            </a:r>
            <a:r>
              <a:rPr lang="en-US" altLang="ja-JP" sz="2400" dirty="0"/>
              <a:t>1/1.7</a:t>
            </a:r>
            <a:r>
              <a:rPr lang="ja-JP" altLang="en-US" sz="2400" dirty="0"/>
              <a:t>倍，</a:t>
            </a:r>
            <a:r>
              <a:rPr lang="en-US" altLang="ja-JP" sz="2400" dirty="0"/>
              <a:t>Y</a:t>
            </a:r>
            <a:r>
              <a:rPr lang="ja-JP" altLang="en-US" sz="2400" dirty="0"/>
              <a:t>軸方向に</a:t>
            </a:r>
            <a:r>
              <a:rPr lang="en-US" altLang="ja-JP" sz="2400" dirty="0"/>
              <a:t>1/2</a:t>
            </a:r>
            <a:r>
              <a:rPr lang="ja-JP" altLang="en-US" sz="2400" dirty="0"/>
              <a:t>倍</a:t>
            </a:r>
            <a:endParaRPr lang="en-US" altLang="ja-JP" sz="2400" dirty="0"/>
          </a:p>
          <a:p>
            <a:pPr marL="0" indent="0">
              <a:buNone/>
            </a:pPr>
            <a:r>
              <a:rPr lang="ja-JP" altLang="en-US" sz="2400" dirty="0"/>
              <a:t>変換後画像の各画素に逆変換を施し，元画像における画素位置を取得する</a:t>
            </a:r>
            <a:endParaRPr kumimoji="1" lang="ja-JP" altLang="en-US" sz="2400" dirty="0"/>
          </a:p>
        </p:txBody>
      </p:sp>
      <p:sp>
        <p:nvSpPr>
          <p:cNvPr id="32" name="正方形/長方形 31"/>
          <p:cNvSpPr/>
          <p:nvPr/>
        </p:nvSpPr>
        <p:spPr>
          <a:xfrm>
            <a:off x="1153630" y="6065466"/>
            <a:ext cx="2492990"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画素の中心が</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整数座標になると仮定</a:t>
            </a:r>
          </a:p>
        </p:txBody>
      </p:sp>
      <p:grpSp>
        <p:nvGrpSpPr>
          <p:cNvPr id="45" name="グループ化 44"/>
          <p:cNvGrpSpPr/>
          <p:nvPr/>
        </p:nvGrpSpPr>
        <p:grpSpPr>
          <a:xfrm>
            <a:off x="976775" y="3390098"/>
            <a:ext cx="2846701" cy="2663880"/>
            <a:chOff x="437064" y="3390098"/>
            <a:chExt cx="2846701" cy="2663880"/>
          </a:xfrm>
        </p:grpSpPr>
        <p:grpSp>
          <p:nvGrpSpPr>
            <p:cNvPr id="33" name="グループ化 32"/>
            <p:cNvGrpSpPr/>
            <p:nvPr/>
          </p:nvGrpSpPr>
          <p:grpSpPr>
            <a:xfrm>
              <a:off x="545377" y="3390098"/>
              <a:ext cx="2738388" cy="2412589"/>
              <a:chOff x="457199" y="4032985"/>
              <a:chExt cx="2738388" cy="2412589"/>
            </a:xfrm>
          </p:grpSpPr>
          <p:pic>
            <p:nvPicPr>
              <p:cNvPr id="28" name="図 27"/>
              <p:cNvPicPr>
                <a:picLocks noChangeAspect="1"/>
              </p:cNvPicPr>
              <p:nvPr/>
            </p:nvPicPr>
            <p:blipFill rotWithShape="1">
              <a:blip r:embed="rId3"/>
              <a:srcRect t="47202" r="41891"/>
              <a:stretch/>
            </p:blipFill>
            <p:spPr>
              <a:xfrm>
                <a:off x="542259" y="4466121"/>
                <a:ext cx="2383821" cy="1947507"/>
              </a:xfrm>
              <a:prstGeom prst="rect">
                <a:avLst/>
              </a:prstGeom>
            </p:spPr>
          </p:pic>
          <p:grpSp>
            <p:nvGrpSpPr>
              <p:cNvPr id="17" name="グループ化 16"/>
              <p:cNvGrpSpPr/>
              <p:nvPr/>
            </p:nvGrpSpPr>
            <p:grpSpPr>
              <a:xfrm>
                <a:off x="642287" y="4973590"/>
                <a:ext cx="1723276" cy="1292458"/>
                <a:chOff x="750771" y="2034943"/>
                <a:chExt cx="1325076" cy="993807"/>
              </a:xfrm>
            </p:grpSpPr>
            <p:sp>
              <p:nvSpPr>
                <p:cNvPr id="5" name="正方形/長方形 4"/>
                <p:cNvSpPr/>
                <p:nvPr/>
              </p:nvSpPr>
              <p:spPr>
                <a:xfrm>
                  <a:off x="750771" y="2697481"/>
                  <a:ext cx="331269" cy="331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82040" y="2697481"/>
                  <a:ext cx="331269" cy="33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13309" y="2697481"/>
                  <a:ext cx="331269" cy="3312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744578" y="2697481"/>
                  <a:ext cx="331269" cy="33126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50771" y="2366212"/>
                  <a:ext cx="331269" cy="33126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2040" y="2366212"/>
                  <a:ext cx="331269" cy="33126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413309" y="2366212"/>
                  <a:ext cx="331269" cy="33126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744578" y="2366212"/>
                  <a:ext cx="331269" cy="33126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50771" y="2034943"/>
                  <a:ext cx="331269" cy="3312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82040" y="2034943"/>
                  <a:ext cx="331269" cy="3312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413309" y="2034943"/>
                  <a:ext cx="331269" cy="33126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744578" y="2034943"/>
                  <a:ext cx="331269" cy="3312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直線矢印コネクタ 18"/>
              <p:cNvCxnSpPr/>
              <p:nvPr/>
            </p:nvCxnSpPr>
            <p:spPr>
              <a:xfrm>
                <a:off x="457199" y="6266046"/>
                <a:ext cx="2738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42287" y="4032985"/>
                <a:ext cx="0" cy="2412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777261" y="5684646"/>
              <a:ext cx="301686" cy="369332"/>
            </a:xfrm>
            <a:prstGeom prst="rect">
              <a:avLst/>
            </a:prstGeom>
          </p:spPr>
          <p:txBody>
            <a:bodyPr wrap="none">
              <a:spAutoFit/>
            </a:bodyPr>
            <a:lstStyle/>
            <a:p>
              <a:r>
                <a:rPr lang="en-US" altLang="ja-JP" dirty="0"/>
                <a:t>1</a:t>
              </a:r>
              <a:endParaRPr lang="ja-JP" altLang="en-US" dirty="0"/>
            </a:p>
          </p:txBody>
        </p:sp>
        <p:sp>
          <p:nvSpPr>
            <p:cNvPr id="36" name="正方形/長方形 35"/>
            <p:cNvSpPr/>
            <p:nvPr/>
          </p:nvSpPr>
          <p:spPr>
            <a:xfrm>
              <a:off x="1186653" y="5684646"/>
              <a:ext cx="301686" cy="369332"/>
            </a:xfrm>
            <a:prstGeom prst="rect">
              <a:avLst/>
            </a:prstGeom>
          </p:spPr>
          <p:txBody>
            <a:bodyPr wrap="none">
              <a:spAutoFit/>
            </a:bodyPr>
            <a:lstStyle/>
            <a:p>
              <a:r>
                <a:rPr lang="en-US" altLang="ja-JP" dirty="0"/>
                <a:t>2</a:t>
              </a:r>
              <a:endParaRPr lang="ja-JP" altLang="en-US" dirty="0"/>
            </a:p>
          </p:txBody>
        </p:sp>
        <p:sp>
          <p:nvSpPr>
            <p:cNvPr id="37" name="正方形/長方形 36"/>
            <p:cNvSpPr/>
            <p:nvPr/>
          </p:nvSpPr>
          <p:spPr>
            <a:xfrm>
              <a:off x="1634227" y="5684646"/>
              <a:ext cx="301686" cy="369332"/>
            </a:xfrm>
            <a:prstGeom prst="rect">
              <a:avLst/>
            </a:prstGeom>
          </p:spPr>
          <p:txBody>
            <a:bodyPr wrap="none">
              <a:spAutoFit/>
            </a:bodyPr>
            <a:lstStyle/>
            <a:p>
              <a:r>
                <a:rPr lang="en-US" altLang="ja-JP" dirty="0"/>
                <a:t>3</a:t>
              </a:r>
              <a:endParaRPr lang="ja-JP" altLang="en-US" dirty="0"/>
            </a:p>
          </p:txBody>
        </p:sp>
        <p:sp>
          <p:nvSpPr>
            <p:cNvPr id="38" name="正方形/長方形 37"/>
            <p:cNvSpPr/>
            <p:nvPr/>
          </p:nvSpPr>
          <p:spPr>
            <a:xfrm>
              <a:off x="2068560" y="5684646"/>
              <a:ext cx="301686" cy="369332"/>
            </a:xfrm>
            <a:prstGeom prst="rect">
              <a:avLst/>
            </a:prstGeom>
          </p:spPr>
          <p:txBody>
            <a:bodyPr wrap="none">
              <a:spAutoFit/>
            </a:bodyPr>
            <a:lstStyle/>
            <a:p>
              <a:r>
                <a:rPr lang="en-US" altLang="ja-JP" dirty="0"/>
                <a:t>4</a:t>
              </a:r>
              <a:endParaRPr lang="ja-JP" altLang="en-US" dirty="0"/>
            </a:p>
          </p:txBody>
        </p:sp>
        <p:sp>
          <p:nvSpPr>
            <p:cNvPr id="39" name="正方形/長方形 38"/>
            <p:cNvSpPr/>
            <p:nvPr/>
          </p:nvSpPr>
          <p:spPr>
            <a:xfrm>
              <a:off x="2496469" y="5684646"/>
              <a:ext cx="301686" cy="369332"/>
            </a:xfrm>
            <a:prstGeom prst="rect">
              <a:avLst/>
            </a:prstGeom>
          </p:spPr>
          <p:txBody>
            <a:bodyPr wrap="none">
              <a:spAutoFit/>
            </a:bodyPr>
            <a:lstStyle/>
            <a:p>
              <a:r>
                <a:rPr lang="en-US" altLang="ja-JP" dirty="0"/>
                <a:t>5</a:t>
              </a:r>
              <a:endParaRPr lang="ja-JP" altLang="en-US" dirty="0"/>
            </a:p>
          </p:txBody>
        </p:sp>
        <p:sp>
          <p:nvSpPr>
            <p:cNvPr id="41" name="正方形/長方形 40"/>
            <p:cNvSpPr/>
            <p:nvPr/>
          </p:nvSpPr>
          <p:spPr>
            <a:xfrm>
              <a:off x="437064" y="5202016"/>
              <a:ext cx="301686" cy="369332"/>
            </a:xfrm>
            <a:prstGeom prst="rect">
              <a:avLst/>
            </a:prstGeom>
          </p:spPr>
          <p:txBody>
            <a:bodyPr wrap="none">
              <a:spAutoFit/>
            </a:bodyPr>
            <a:lstStyle/>
            <a:p>
              <a:r>
                <a:rPr lang="en-US" altLang="ja-JP" dirty="0"/>
                <a:t>1</a:t>
              </a:r>
              <a:endParaRPr lang="ja-JP" altLang="en-US" dirty="0"/>
            </a:p>
          </p:txBody>
        </p:sp>
        <p:sp>
          <p:nvSpPr>
            <p:cNvPr id="42" name="正方形/長方形 41"/>
            <p:cNvSpPr/>
            <p:nvPr/>
          </p:nvSpPr>
          <p:spPr>
            <a:xfrm>
              <a:off x="437064" y="4785105"/>
              <a:ext cx="301686" cy="369332"/>
            </a:xfrm>
            <a:prstGeom prst="rect">
              <a:avLst/>
            </a:prstGeom>
          </p:spPr>
          <p:txBody>
            <a:bodyPr wrap="none">
              <a:spAutoFit/>
            </a:bodyPr>
            <a:lstStyle/>
            <a:p>
              <a:r>
                <a:rPr lang="en-US" altLang="ja-JP" dirty="0"/>
                <a:t>2</a:t>
              </a:r>
              <a:endParaRPr lang="ja-JP" altLang="en-US" dirty="0"/>
            </a:p>
          </p:txBody>
        </p:sp>
        <p:sp>
          <p:nvSpPr>
            <p:cNvPr id="43" name="正方形/長方形 42"/>
            <p:cNvSpPr/>
            <p:nvPr/>
          </p:nvSpPr>
          <p:spPr>
            <a:xfrm>
              <a:off x="437064" y="4338060"/>
              <a:ext cx="301686" cy="369332"/>
            </a:xfrm>
            <a:prstGeom prst="rect">
              <a:avLst/>
            </a:prstGeom>
          </p:spPr>
          <p:txBody>
            <a:bodyPr wrap="none">
              <a:spAutoFit/>
            </a:bodyPr>
            <a:lstStyle/>
            <a:p>
              <a:r>
                <a:rPr lang="en-US" altLang="ja-JP" dirty="0"/>
                <a:t>3</a:t>
              </a:r>
              <a:endParaRPr lang="ja-JP" altLang="en-US" dirty="0"/>
            </a:p>
          </p:txBody>
        </p:sp>
      </p:grpSp>
      <p:sp>
        <p:nvSpPr>
          <p:cNvPr id="44" name="正方形/長方形 43"/>
          <p:cNvSpPr/>
          <p:nvPr/>
        </p:nvSpPr>
        <p:spPr>
          <a:xfrm>
            <a:off x="1038214" y="3025904"/>
            <a:ext cx="272382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４ｘ３画素の小さな画像</a:t>
            </a:r>
          </a:p>
        </p:txBody>
      </p:sp>
      <p:sp>
        <p:nvSpPr>
          <p:cNvPr id="46" name="円/楕円 45"/>
          <p:cNvSpPr/>
          <p:nvPr/>
        </p:nvSpPr>
        <p:spPr>
          <a:xfrm>
            <a:off x="8834243" y="4597980"/>
            <a:ext cx="93133" cy="931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矢印コネクタ 62"/>
          <p:cNvCxnSpPr/>
          <p:nvPr/>
        </p:nvCxnSpPr>
        <p:spPr>
          <a:xfrm>
            <a:off x="7185617" y="6147698"/>
            <a:ext cx="34022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7370705" y="2970026"/>
            <a:ext cx="0" cy="3357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7425968" y="6090647"/>
            <a:ext cx="301686" cy="369332"/>
          </a:xfrm>
          <a:prstGeom prst="rect">
            <a:avLst/>
          </a:prstGeom>
        </p:spPr>
        <p:txBody>
          <a:bodyPr wrap="none">
            <a:spAutoFit/>
          </a:bodyPr>
          <a:lstStyle/>
          <a:p>
            <a:r>
              <a:rPr lang="en-US" altLang="ja-JP" dirty="0"/>
              <a:t>1</a:t>
            </a:r>
            <a:endParaRPr lang="ja-JP" altLang="en-US" dirty="0"/>
          </a:p>
        </p:txBody>
      </p:sp>
      <p:sp>
        <p:nvSpPr>
          <p:cNvPr id="54" name="正方形/長方形 53"/>
          <p:cNvSpPr/>
          <p:nvPr/>
        </p:nvSpPr>
        <p:spPr>
          <a:xfrm>
            <a:off x="7835360" y="6090647"/>
            <a:ext cx="301686" cy="369332"/>
          </a:xfrm>
          <a:prstGeom prst="rect">
            <a:avLst/>
          </a:prstGeom>
        </p:spPr>
        <p:txBody>
          <a:bodyPr wrap="none">
            <a:spAutoFit/>
          </a:bodyPr>
          <a:lstStyle/>
          <a:p>
            <a:r>
              <a:rPr lang="en-US" altLang="ja-JP" dirty="0"/>
              <a:t>2</a:t>
            </a:r>
            <a:endParaRPr lang="ja-JP" altLang="en-US" dirty="0"/>
          </a:p>
        </p:txBody>
      </p:sp>
      <p:sp>
        <p:nvSpPr>
          <p:cNvPr id="55" name="正方形/長方形 54"/>
          <p:cNvSpPr/>
          <p:nvPr/>
        </p:nvSpPr>
        <p:spPr>
          <a:xfrm>
            <a:off x="8282934" y="6090647"/>
            <a:ext cx="301686" cy="369332"/>
          </a:xfrm>
          <a:prstGeom prst="rect">
            <a:avLst/>
          </a:prstGeom>
        </p:spPr>
        <p:txBody>
          <a:bodyPr wrap="none">
            <a:spAutoFit/>
          </a:bodyPr>
          <a:lstStyle/>
          <a:p>
            <a:r>
              <a:rPr lang="en-US" altLang="ja-JP" dirty="0"/>
              <a:t>3</a:t>
            </a:r>
            <a:endParaRPr lang="ja-JP" altLang="en-US" dirty="0"/>
          </a:p>
        </p:txBody>
      </p:sp>
      <p:sp>
        <p:nvSpPr>
          <p:cNvPr id="56" name="正方形/長方形 55"/>
          <p:cNvSpPr/>
          <p:nvPr/>
        </p:nvSpPr>
        <p:spPr>
          <a:xfrm>
            <a:off x="8717267" y="6090647"/>
            <a:ext cx="301686" cy="369332"/>
          </a:xfrm>
          <a:prstGeom prst="rect">
            <a:avLst/>
          </a:prstGeom>
        </p:spPr>
        <p:txBody>
          <a:bodyPr wrap="none">
            <a:spAutoFit/>
          </a:bodyPr>
          <a:lstStyle/>
          <a:p>
            <a:r>
              <a:rPr lang="en-US" altLang="ja-JP" dirty="0"/>
              <a:t>4</a:t>
            </a:r>
            <a:endParaRPr lang="ja-JP" altLang="en-US" dirty="0"/>
          </a:p>
        </p:txBody>
      </p:sp>
      <p:sp>
        <p:nvSpPr>
          <p:cNvPr id="57" name="正方形/長方形 56"/>
          <p:cNvSpPr/>
          <p:nvPr/>
        </p:nvSpPr>
        <p:spPr>
          <a:xfrm>
            <a:off x="9145176" y="6090647"/>
            <a:ext cx="301686" cy="369332"/>
          </a:xfrm>
          <a:prstGeom prst="rect">
            <a:avLst/>
          </a:prstGeom>
        </p:spPr>
        <p:txBody>
          <a:bodyPr wrap="none">
            <a:spAutoFit/>
          </a:bodyPr>
          <a:lstStyle/>
          <a:p>
            <a:r>
              <a:rPr lang="en-US" altLang="ja-JP" dirty="0"/>
              <a:t>5</a:t>
            </a:r>
            <a:endParaRPr lang="ja-JP" altLang="en-US" dirty="0"/>
          </a:p>
        </p:txBody>
      </p:sp>
      <p:sp>
        <p:nvSpPr>
          <p:cNvPr id="58" name="正方形/長方形 57"/>
          <p:cNvSpPr/>
          <p:nvPr/>
        </p:nvSpPr>
        <p:spPr>
          <a:xfrm>
            <a:off x="7077304" y="5726555"/>
            <a:ext cx="301686" cy="369332"/>
          </a:xfrm>
          <a:prstGeom prst="rect">
            <a:avLst/>
          </a:prstGeom>
        </p:spPr>
        <p:txBody>
          <a:bodyPr wrap="none">
            <a:spAutoFit/>
          </a:bodyPr>
          <a:lstStyle/>
          <a:p>
            <a:r>
              <a:rPr lang="en-US" altLang="ja-JP" dirty="0"/>
              <a:t>1</a:t>
            </a:r>
            <a:endParaRPr lang="ja-JP" altLang="en-US" dirty="0"/>
          </a:p>
        </p:txBody>
      </p:sp>
      <p:sp>
        <p:nvSpPr>
          <p:cNvPr id="59" name="正方形/長方形 58"/>
          <p:cNvSpPr/>
          <p:nvPr/>
        </p:nvSpPr>
        <p:spPr>
          <a:xfrm>
            <a:off x="7077304" y="5309644"/>
            <a:ext cx="301686" cy="369332"/>
          </a:xfrm>
          <a:prstGeom prst="rect">
            <a:avLst/>
          </a:prstGeom>
        </p:spPr>
        <p:txBody>
          <a:bodyPr wrap="none">
            <a:spAutoFit/>
          </a:bodyPr>
          <a:lstStyle/>
          <a:p>
            <a:r>
              <a:rPr lang="en-US" altLang="ja-JP" dirty="0"/>
              <a:t>2</a:t>
            </a:r>
            <a:endParaRPr lang="ja-JP" altLang="en-US" dirty="0"/>
          </a:p>
        </p:txBody>
      </p:sp>
      <p:sp>
        <p:nvSpPr>
          <p:cNvPr id="60" name="正方形/長方形 59"/>
          <p:cNvSpPr/>
          <p:nvPr/>
        </p:nvSpPr>
        <p:spPr>
          <a:xfrm>
            <a:off x="7077304" y="4862599"/>
            <a:ext cx="301686" cy="369332"/>
          </a:xfrm>
          <a:prstGeom prst="rect">
            <a:avLst/>
          </a:prstGeom>
        </p:spPr>
        <p:txBody>
          <a:bodyPr wrap="none">
            <a:spAutoFit/>
          </a:bodyPr>
          <a:lstStyle/>
          <a:p>
            <a:r>
              <a:rPr lang="en-US" altLang="ja-JP" dirty="0"/>
              <a:t>3</a:t>
            </a:r>
            <a:endParaRPr lang="ja-JP" altLang="en-US" dirty="0"/>
          </a:p>
        </p:txBody>
      </p:sp>
      <p:sp>
        <p:nvSpPr>
          <p:cNvPr id="92" name="正方形/長方形 91"/>
          <p:cNvSpPr/>
          <p:nvPr/>
        </p:nvSpPr>
        <p:spPr>
          <a:xfrm>
            <a:off x="9594662" y="6090647"/>
            <a:ext cx="301686" cy="369332"/>
          </a:xfrm>
          <a:prstGeom prst="rect">
            <a:avLst/>
          </a:prstGeom>
        </p:spPr>
        <p:txBody>
          <a:bodyPr wrap="none">
            <a:spAutoFit/>
          </a:bodyPr>
          <a:lstStyle/>
          <a:p>
            <a:r>
              <a:rPr lang="en-US" altLang="ja-JP" dirty="0"/>
              <a:t>6</a:t>
            </a:r>
            <a:endParaRPr lang="ja-JP" altLang="en-US" dirty="0"/>
          </a:p>
        </p:txBody>
      </p:sp>
      <p:sp>
        <p:nvSpPr>
          <p:cNvPr id="93" name="正方形/長方形 92"/>
          <p:cNvSpPr/>
          <p:nvPr/>
        </p:nvSpPr>
        <p:spPr>
          <a:xfrm>
            <a:off x="10027557" y="6090647"/>
            <a:ext cx="301686" cy="369332"/>
          </a:xfrm>
          <a:prstGeom prst="rect">
            <a:avLst/>
          </a:prstGeom>
        </p:spPr>
        <p:txBody>
          <a:bodyPr wrap="none">
            <a:spAutoFit/>
          </a:bodyPr>
          <a:lstStyle/>
          <a:p>
            <a:r>
              <a:rPr lang="en-US" altLang="ja-JP" dirty="0"/>
              <a:t>7</a:t>
            </a:r>
            <a:endParaRPr lang="ja-JP" altLang="en-US" dirty="0"/>
          </a:p>
        </p:txBody>
      </p:sp>
      <p:sp>
        <p:nvSpPr>
          <p:cNvPr id="94" name="正方形/長方形 93"/>
          <p:cNvSpPr/>
          <p:nvPr/>
        </p:nvSpPr>
        <p:spPr>
          <a:xfrm>
            <a:off x="7077304" y="4479934"/>
            <a:ext cx="301686" cy="369332"/>
          </a:xfrm>
          <a:prstGeom prst="rect">
            <a:avLst/>
          </a:prstGeom>
        </p:spPr>
        <p:txBody>
          <a:bodyPr wrap="none">
            <a:spAutoFit/>
          </a:bodyPr>
          <a:lstStyle/>
          <a:p>
            <a:r>
              <a:rPr lang="en-US" altLang="ja-JP" dirty="0"/>
              <a:t>4</a:t>
            </a:r>
            <a:endParaRPr lang="ja-JP" altLang="en-US" dirty="0"/>
          </a:p>
        </p:txBody>
      </p:sp>
      <p:sp>
        <p:nvSpPr>
          <p:cNvPr id="95" name="正方形/長方形 94"/>
          <p:cNvSpPr/>
          <p:nvPr/>
        </p:nvSpPr>
        <p:spPr>
          <a:xfrm>
            <a:off x="7077304" y="4040052"/>
            <a:ext cx="301686" cy="369332"/>
          </a:xfrm>
          <a:prstGeom prst="rect">
            <a:avLst/>
          </a:prstGeom>
        </p:spPr>
        <p:txBody>
          <a:bodyPr wrap="none">
            <a:spAutoFit/>
          </a:bodyPr>
          <a:lstStyle/>
          <a:p>
            <a:r>
              <a:rPr lang="en-US" altLang="ja-JP" dirty="0"/>
              <a:t>5</a:t>
            </a:r>
            <a:endParaRPr lang="ja-JP" altLang="en-US" dirty="0"/>
          </a:p>
        </p:txBody>
      </p:sp>
      <p:sp>
        <p:nvSpPr>
          <p:cNvPr id="96" name="正方形/長方形 95"/>
          <p:cNvSpPr/>
          <p:nvPr/>
        </p:nvSpPr>
        <p:spPr>
          <a:xfrm>
            <a:off x="7077304" y="3611282"/>
            <a:ext cx="301686" cy="369332"/>
          </a:xfrm>
          <a:prstGeom prst="rect">
            <a:avLst/>
          </a:prstGeom>
        </p:spPr>
        <p:txBody>
          <a:bodyPr wrap="none">
            <a:spAutoFit/>
          </a:bodyPr>
          <a:lstStyle/>
          <a:p>
            <a:r>
              <a:rPr lang="en-US" altLang="ja-JP" dirty="0"/>
              <a:t>6</a:t>
            </a:r>
            <a:endParaRPr lang="ja-JP" altLang="en-US" dirty="0"/>
          </a:p>
        </p:txBody>
      </p:sp>
      <p:sp>
        <p:nvSpPr>
          <p:cNvPr id="99" name="正方形/長方形 98"/>
          <p:cNvSpPr/>
          <p:nvPr/>
        </p:nvSpPr>
        <p:spPr>
          <a:xfrm>
            <a:off x="7077304" y="3174026"/>
            <a:ext cx="301686" cy="369332"/>
          </a:xfrm>
          <a:prstGeom prst="rect">
            <a:avLst/>
          </a:prstGeom>
        </p:spPr>
        <p:txBody>
          <a:bodyPr wrap="none">
            <a:spAutoFit/>
          </a:bodyPr>
          <a:lstStyle/>
          <a:p>
            <a:r>
              <a:rPr lang="en-US" altLang="ja-JP" dirty="0"/>
              <a:t>7</a:t>
            </a:r>
            <a:endParaRPr lang="ja-JP" altLang="en-US" dirty="0"/>
          </a:p>
        </p:txBody>
      </p:sp>
      <p:grpSp>
        <p:nvGrpSpPr>
          <p:cNvPr id="23" name="グループ化 22"/>
          <p:cNvGrpSpPr/>
          <p:nvPr/>
        </p:nvGrpSpPr>
        <p:grpSpPr>
          <a:xfrm>
            <a:off x="5915452" y="3723553"/>
            <a:ext cx="2918791" cy="920994"/>
            <a:chOff x="5915452" y="3723553"/>
            <a:chExt cx="2918791" cy="920994"/>
          </a:xfrm>
        </p:grpSpPr>
        <p:sp>
          <p:nvSpPr>
            <p:cNvPr id="65" name="正方形/長方形 64"/>
            <p:cNvSpPr/>
            <p:nvPr/>
          </p:nvSpPr>
          <p:spPr>
            <a:xfrm>
              <a:off x="5915452" y="3723553"/>
              <a:ext cx="1197764" cy="461665"/>
            </a:xfrm>
            <a:prstGeom prst="rect">
              <a:avLst/>
            </a:prstGeom>
          </p:spPr>
          <p:txBody>
            <a:bodyPr wrap="none">
              <a:spAutoFit/>
            </a:bodyPr>
            <a:lstStyle/>
            <a:p>
              <a:r>
                <a:rPr lang="en-US" altLang="ja-JP" sz="2400" dirty="0">
                  <a:sym typeface="Wingdings" panose="05000000000000000000" pitchFamily="2" charset="2"/>
                </a:rPr>
                <a:t> </a:t>
              </a:r>
              <a:r>
                <a:rPr lang="en-US" altLang="ja-JP" sz="2400" dirty="0"/>
                <a:t>(4, 4)</a:t>
              </a:r>
              <a:endParaRPr lang="ja-JP" altLang="en-US" sz="2400" dirty="0"/>
            </a:p>
          </p:txBody>
        </p:sp>
        <p:cxnSp>
          <p:nvCxnSpPr>
            <p:cNvPr id="77" name="直線コネクタ 76"/>
            <p:cNvCxnSpPr>
              <a:stCxn id="46" idx="2"/>
            </p:cNvCxnSpPr>
            <p:nvPr/>
          </p:nvCxnSpPr>
          <p:spPr>
            <a:xfrm flipH="1" flipV="1">
              <a:off x="7003312" y="3980614"/>
              <a:ext cx="1830931" cy="663933"/>
            </a:xfrm>
            <a:prstGeom prst="line">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a:off x="3998414" y="3715338"/>
            <a:ext cx="2141933" cy="847427"/>
            <a:chOff x="3998414" y="3715338"/>
            <a:chExt cx="2141933" cy="847427"/>
          </a:xfrm>
        </p:grpSpPr>
        <p:sp>
          <p:nvSpPr>
            <p:cNvPr id="21" name="正方形/長方形 20"/>
            <p:cNvSpPr/>
            <p:nvPr/>
          </p:nvSpPr>
          <p:spPr>
            <a:xfrm>
              <a:off x="3998414" y="3715338"/>
              <a:ext cx="2141933" cy="461665"/>
            </a:xfrm>
            <a:prstGeom prst="rect">
              <a:avLst/>
            </a:prstGeom>
          </p:spPr>
          <p:txBody>
            <a:bodyPr wrap="none">
              <a:spAutoFit/>
            </a:bodyPr>
            <a:lstStyle/>
            <a:p>
              <a:r>
                <a:rPr lang="en-US" altLang="ja-JP" sz="2400" dirty="0"/>
                <a:t>(2, 2) </a:t>
              </a:r>
              <a:r>
                <a:rPr lang="en-US" altLang="ja-JP" sz="2400" dirty="0">
                  <a:sym typeface="Wingdings" panose="05000000000000000000" pitchFamily="2" charset="2"/>
                </a:rPr>
                <a:t> </a:t>
              </a:r>
              <a:r>
                <a:rPr lang="en-US" altLang="ja-JP" sz="2400" dirty="0"/>
                <a:t>(2.3, 2)</a:t>
              </a:r>
              <a:endParaRPr lang="ja-JP" altLang="en-US" sz="2400" dirty="0"/>
            </a:p>
          </p:txBody>
        </p:sp>
        <p:sp>
          <p:nvSpPr>
            <p:cNvPr id="78" name="正方形/長方形 77"/>
            <p:cNvSpPr/>
            <p:nvPr/>
          </p:nvSpPr>
          <p:spPr>
            <a:xfrm>
              <a:off x="4223973" y="4193433"/>
              <a:ext cx="180049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小数は四捨五入</a:t>
              </a:r>
              <a:endParaRPr lang="ja-JP" altLang="en-US" dirty="0"/>
            </a:p>
          </p:txBody>
        </p:sp>
      </p:grpSp>
      <p:cxnSp>
        <p:nvCxnSpPr>
          <p:cNvPr id="79" name="直線コネクタ 78"/>
          <p:cNvCxnSpPr>
            <a:endCxn id="21" idx="1"/>
          </p:cNvCxnSpPr>
          <p:nvPr/>
        </p:nvCxnSpPr>
        <p:spPr>
          <a:xfrm flipV="1">
            <a:off x="1916404" y="3946171"/>
            <a:ext cx="2082010" cy="1019321"/>
          </a:xfrm>
          <a:prstGeom prst="line">
            <a:avLst/>
          </a:prstGeom>
          <a:ln w="1905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4294967295"/>
          </p:nvPr>
        </p:nvSpPr>
        <p:spPr/>
        <p:txBody>
          <a:bodyPr/>
          <a:lstStyle/>
          <a:p>
            <a:fld id="{F35DE295-420C-4265-BE54-AE59FA4027A6}" type="slidenum">
              <a:rPr lang="ja-JP" altLang="en-US" smtClean="0"/>
              <a:pPr/>
              <a:t>49</a:t>
            </a:fld>
            <a:endParaRPr lang="ja-JP" altLang="en-US"/>
          </a:p>
        </p:txBody>
      </p:sp>
    </p:spTree>
    <p:extLst>
      <p:ext uri="{BB962C8B-B14F-4D97-AF65-F5344CB8AC3E}">
        <p14:creationId xmlns:p14="http://schemas.microsoft.com/office/powerpoint/2010/main" val="343196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1617" y="283483"/>
            <a:ext cx="11473211" cy="733270"/>
          </a:xfrm>
        </p:spPr>
        <p:txBody>
          <a:bodyPr>
            <a:normAutofit/>
          </a:bodyPr>
          <a:lstStyle/>
          <a:p>
            <a:r>
              <a:rPr lang="ja-JP" altLang="en-US" sz="3600" dirty="0"/>
              <a:t>線形代数の復習</a:t>
            </a:r>
            <a:r>
              <a:rPr lang="en-US" altLang="ja-JP" sz="3600" dirty="0"/>
              <a:t>(1)</a:t>
            </a:r>
            <a:endParaRPr kumimoji="1" lang="ja-JP" altLang="en-US" sz="36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811617" y="1279451"/>
                <a:ext cx="5796908" cy="976614"/>
              </a:xfrm>
              <a:prstGeom prst="rect">
                <a:avLst/>
              </a:prstGeom>
              <a:noFill/>
            </p:spPr>
            <p:txBody>
              <a:bodyPr wrap="none" lIns="0" tIns="0" rIns="0" bIns="0" rtlCol="0">
                <a:spAutoFit/>
              </a:bodyPr>
              <a:lstStyle/>
              <a:p>
                <a14:m>
                  <m:oMath xmlns:m="http://schemas.openxmlformats.org/officeDocument/2006/math">
                    <m:r>
                      <a:rPr kumimoji="1" lang="en-US" altLang="ja-JP" sz="2400" b="1" i="0" smtClean="0">
                        <a:latin typeface="Cambria Math" panose="02040503050406030204" pitchFamily="18" charset="0"/>
                      </a:rPr>
                      <m:t>𝐚</m:t>
                    </m:r>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m>
                          <m:mPr>
                            <m:mcs>
                              <m:mc>
                                <m:mcPr>
                                  <m:count m:val="1"/>
                                  <m:mcJc m:val="center"/>
                                </m:mcPr>
                              </m:mc>
                            </m:mcs>
                            <m:ctrlPr>
                              <a:rPr kumimoji="1" lang="en-US" altLang="ja-JP" sz="2400" b="0" i="1" smtClean="0">
                                <a:latin typeface="Cambria Math" panose="02040503050406030204" pitchFamily="18" charset="0"/>
                              </a:rPr>
                            </m:ctrlPr>
                          </m:mPr>
                          <m:mr>
                            <m:e>
                              <m:r>
                                <m:rPr>
                                  <m:brk m:alnAt="7"/>
                                </m:rPr>
                                <a:rPr kumimoji="1" lang="en-US" altLang="ja-JP" sz="2400" b="0" i="1" smtClean="0">
                                  <a:latin typeface="Cambria Math" panose="02040503050406030204" pitchFamily="18" charset="0"/>
                                </a:rPr>
                                <m:t>1</m:t>
                              </m:r>
                            </m:e>
                          </m:mr>
                          <m:mr>
                            <m:e>
                              <m:r>
                                <a:rPr kumimoji="1" lang="en-US" altLang="ja-JP" sz="2400" b="0" i="1" smtClean="0">
                                  <a:latin typeface="Cambria Math" panose="02040503050406030204" pitchFamily="18" charset="0"/>
                                </a:rPr>
                                <m:t>2</m:t>
                              </m:r>
                            </m:e>
                          </m:mr>
                          <m:mr>
                            <m:e>
                              <m:r>
                                <a:rPr kumimoji="1" lang="en-US" altLang="ja-JP" sz="2400" b="0" i="1" smtClean="0">
                                  <a:latin typeface="Cambria Math" panose="02040503050406030204" pitchFamily="18" charset="0"/>
                                </a:rPr>
                                <m:t>3</m:t>
                              </m:r>
                            </m:e>
                          </m:mr>
                        </m:m>
                      </m:e>
                    </m:d>
                    <m:r>
                      <a:rPr kumimoji="1" lang="en-US" altLang="ja-JP" sz="2400" b="0" i="1" smtClean="0">
                        <a:latin typeface="Cambria Math" panose="02040503050406030204" pitchFamily="18" charset="0"/>
                      </a:rPr>
                      <m:t>, </m:t>
                    </m:r>
                    <m:r>
                      <a:rPr kumimoji="1" lang="en-US" altLang="ja-JP" sz="2400" b="1" i="0" smtClean="0">
                        <a:latin typeface="Cambria Math" panose="02040503050406030204" pitchFamily="18" charset="0"/>
                      </a:rPr>
                      <m:t>𝐛</m:t>
                    </m:r>
                    <m:r>
                      <a:rPr kumimoji="1" lang="en-US" altLang="ja-JP" sz="2400" b="1" i="0" smtClean="0">
                        <a:latin typeface="Cambria Math" panose="02040503050406030204" pitchFamily="18" charset="0"/>
                      </a:rPr>
                      <m:t>=</m:t>
                    </m:r>
                    <m:d>
                      <m:dPr>
                        <m:ctrlPr>
                          <a:rPr lang="en-US" altLang="ja-JP" sz="2400" i="1">
                            <a:latin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rPr>
                            </m:ctrlPr>
                          </m:mPr>
                          <m:mr>
                            <m:e>
                              <m:r>
                                <m:rPr>
                                  <m:brk m:alnAt="7"/>
                                </m:rPr>
                                <a:rPr lang="en-US" altLang="ja-JP" sz="2400" b="0" i="1" smtClean="0">
                                  <a:latin typeface="Cambria Math" panose="02040503050406030204" pitchFamily="18" charset="0"/>
                                </a:rPr>
                                <m:t>4</m:t>
                              </m:r>
                            </m:e>
                          </m:mr>
                          <m:mr>
                            <m:e>
                              <m:r>
                                <a:rPr lang="en-US" altLang="ja-JP" sz="2400" b="0" i="1" smtClean="0">
                                  <a:latin typeface="Cambria Math" panose="02040503050406030204" pitchFamily="18" charset="0"/>
                                </a:rPr>
                                <m:t>5</m:t>
                              </m:r>
                            </m:e>
                          </m:mr>
                          <m:mr>
                            <m:e>
                              <m:r>
                                <a:rPr lang="en-US" altLang="ja-JP" sz="2400" b="0" i="1" smtClean="0">
                                  <a:latin typeface="Cambria Math" panose="02040503050406030204" pitchFamily="18" charset="0"/>
                                </a:rPr>
                                <m:t>6</m:t>
                              </m:r>
                            </m:e>
                          </m:mr>
                        </m:m>
                      </m:e>
                    </m:d>
                  </m:oMath>
                </a14:m>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のとき以下の計算をせよ</a:t>
                </a: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811617" y="1279451"/>
                <a:ext cx="5796908" cy="976614"/>
              </a:xfrm>
              <a:prstGeom prst="rect">
                <a:avLst/>
              </a:prstGeom>
              <a:blipFill rotWithShape="0">
                <a:blip r:embed="rId3"/>
                <a:stretch>
                  <a:fillRect r="-23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811617" y="2821198"/>
                <a:ext cx="1328184" cy="461665"/>
              </a:xfrm>
              <a:prstGeom prst="rect">
                <a:avLst/>
              </a:prstGeom>
            </p:spPr>
            <p:txBody>
              <a:bodyPr wrap="none">
                <a:spAutoFit/>
              </a:bodyPr>
              <a:lstStyle/>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 </a:t>
                </a:r>
                <a14:m>
                  <m:oMath xmlns:m="http://schemas.openxmlformats.org/officeDocument/2006/math">
                    <m:r>
                      <a:rPr lang="en-US" altLang="ja-JP" sz="2400" b="1">
                        <a:latin typeface="Cambria Math" panose="02040503050406030204" pitchFamily="18" charset="0"/>
                      </a:rPr>
                      <m:t>𝐚</m:t>
                    </m:r>
                    <m:r>
                      <a:rPr lang="en-US" altLang="ja-JP" sz="2400" b="1" i="1" smtClean="0">
                        <a:latin typeface="Cambria Math" panose="02040503050406030204" pitchFamily="18" charset="0"/>
                        <a:ea typeface="Cambria Math" panose="02040503050406030204" pitchFamily="18" charset="0"/>
                      </a:rPr>
                      <m:t>∙</m:t>
                    </m:r>
                    <m:r>
                      <a:rPr lang="en-US" altLang="ja-JP" sz="2400" b="1" i="0" smtClean="0">
                        <a:latin typeface="Cambria Math" panose="02040503050406030204" pitchFamily="18" charset="0"/>
                        <a:ea typeface="Cambria Math" panose="02040503050406030204" pitchFamily="18" charset="0"/>
                      </a:rPr>
                      <m:t>𝐛</m:t>
                    </m:r>
                  </m:oMath>
                </a14:m>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6" name="正方形/長方形 5"/>
              <p:cNvSpPr>
                <a:spLocks noRot="1" noChangeAspect="1" noMove="1" noResize="1" noEditPoints="1" noAdjustHandles="1" noChangeArrowheads="1" noChangeShapeType="1" noTextEdit="1"/>
              </p:cNvSpPr>
              <p:nvPr/>
            </p:nvSpPr>
            <p:spPr>
              <a:xfrm>
                <a:off x="811617" y="2821198"/>
                <a:ext cx="1328184" cy="461665"/>
              </a:xfrm>
              <a:prstGeom prst="rect">
                <a:avLst/>
              </a:prstGeom>
              <a:blipFill rotWithShape="0">
                <a:blip r:embed="rId4"/>
                <a:stretch>
                  <a:fillRect l="-6881" t="-7895" r="-917" b="-3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811617" y="3827747"/>
                <a:ext cx="1461234" cy="461665"/>
              </a:xfrm>
              <a:prstGeom prst="rect">
                <a:avLst/>
              </a:prstGeom>
            </p:spPr>
            <p:txBody>
              <a:bodyPr wrap="none">
                <a:spAutoFit/>
              </a:bodyPr>
              <a:lstStyle/>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 </a:t>
                </a:r>
                <a14:m>
                  <m:oMath xmlns:m="http://schemas.openxmlformats.org/officeDocument/2006/math">
                    <m:r>
                      <a:rPr lang="en-US" altLang="ja-JP" sz="2400" b="1">
                        <a:latin typeface="Cambria Math" panose="02040503050406030204" pitchFamily="18" charset="0"/>
                      </a:rPr>
                      <m:t>𝐚</m:t>
                    </m:r>
                    <m:r>
                      <a:rPr lang="en-US" altLang="ja-JP" sz="2400" b="1" i="1" smtClean="0">
                        <a:latin typeface="Cambria Math" panose="02040503050406030204" pitchFamily="18" charset="0"/>
                        <a:ea typeface="Cambria Math" panose="02040503050406030204" pitchFamily="18" charset="0"/>
                      </a:rPr>
                      <m:t>×</m:t>
                    </m:r>
                    <m:r>
                      <a:rPr lang="en-US" altLang="ja-JP" sz="2400" b="1" i="0" smtClean="0">
                        <a:latin typeface="Cambria Math" panose="02040503050406030204" pitchFamily="18" charset="0"/>
                        <a:ea typeface="Cambria Math" panose="02040503050406030204" pitchFamily="18" charset="0"/>
                      </a:rPr>
                      <m:t>𝐛</m:t>
                    </m:r>
                  </m:oMath>
                </a14:m>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811617" y="3827747"/>
                <a:ext cx="1461234" cy="461665"/>
              </a:xfrm>
              <a:prstGeom prst="rect">
                <a:avLst/>
              </a:prstGeom>
              <a:blipFill rotWithShape="0">
                <a:blip r:embed="rId5"/>
                <a:stretch>
                  <a:fillRect l="-6250" t="-7895" r="-417" b="-3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811617" y="4834296"/>
                <a:ext cx="1309974" cy="461665"/>
              </a:xfrm>
              <a:prstGeom prst="rect">
                <a:avLst/>
              </a:prstGeom>
            </p:spPr>
            <p:txBody>
              <a:bodyPr wrap="none">
                <a:spAutoFit/>
              </a:bodyPr>
              <a:lstStyle/>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(3) </a:t>
                </a:r>
                <a14:m>
                  <m:oMath xmlns:m="http://schemas.openxmlformats.org/officeDocument/2006/math">
                    <m:r>
                      <a:rPr lang="en-US" altLang="ja-JP" sz="2400" b="0" i="0" smtClean="0">
                        <a:latin typeface="Cambria Math" panose="02040503050406030204" pitchFamily="18" charset="0"/>
                      </a:rPr>
                      <m:t>||</m:t>
                    </m:r>
                    <m:r>
                      <a:rPr lang="en-US" altLang="ja-JP" sz="2400" b="1" i="0" smtClean="0">
                        <a:latin typeface="Cambria Math" panose="02040503050406030204" pitchFamily="18" charset="0"/>
                      </a:rPr>
                      <m:t>𝐚</m:t>
                    </m:r>
                    <m:r>
                      <a:rPr lang="en-US" altLang="ja-JP" sz="2400" b="0" i="0" smtClean="0">
                        <a:latin typeface="Cambria Math" panose="02040503050406030204" pitchFamily="18" charset="0"/>
                      </a:rPr>
                      <m:t>||</m:t>
                    </m:r>
                  </m:oMath>
                </a14:m>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811617" y="4834296"/>
                <a:ext cx="1309974" cy="461665"/>
              </a:xfrm>
              <a:prstGeom prst="rect">
                <a:avLst/>
              </a:prstGeom>
              <a:blipFill rotWithShape="0">
                <a:blip r:embed="rId6"/>
                <a:stretch>
                  <a:fillRect l="-6977" t="-7895" r="-3256" b="-3157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2892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rotWithShape="1">
          <a:blip r:embed="rId3"/>
          <a:srcRect t="13790" r="23294"/>
          <a:stretch/>
        </p:blipFill>
        <p:spPr>
          <a:xfrm>
            <a:off x="7263329" y="3115338"/>
            <a:ext cx="3146733" cy="3179941"/>
          </a:xfrm>
          <a:prstGeom prst="rect">
            <a:avLst/>
          </a:prstGeom>
        </p:spPr>
      </p:pic>
      <p:sp>
        <p:nvSpPr>
          <p:cNvPr id="2" name="タイトル 1"/>
          <p:cNvSpPr>
            <a:spLocks noGrp="1"/>
          </p:cNvSpPr>
          <p:nvPr>
            <p:ph type="title"/>
          </p:nvPr>
        </p:nvSpPr>
        <p:spPr>
          <a:xfrm>
            <a:off x="1015999" y="145261"/>
            <a:ext cx="11473211" cy="733270"/>
          </a:xfrm>
        </p:spPr>
        <p:txBody>
          <a:bodyPr>
            <a:normAutofit/>
          </a:bodyPr>
          <a:lstStyle/>
          <a:p>
            <a:r>
              <a:rPr kumimoji="1" lang="ja-JP" altLang="en-US" sz="3600" b="1" dirty="0"/>
              <a:t>画像の変換</a:t>
            </a:r>
          </a:p>
        </p:txBody>
      </p:sp>
      <p:sp>
        <p:nvSpPr>
          <p:cNvPr id="3" name="コンテンツ プレースホルダー 2"/>
          <p:cNvSpPr>
            <a:spLocks noGrp="1"/>
          </p:cNvSpPr>
          <p:nvPr>
            <p:ph idx="1"/>
          </p:nvPr>
        </p:nvSpPr>
        <p:spPr>
          <a:xfrm>
            <a:off x="1101059" y="1150417"/>
            <a:ext cx="10584009" cy="1522615"/>
          </a:xfrm>
        </p:spPr>
        <p:txBody>
          <a:bodyPr>
            <a:normAutofit/>
          </a:bodyPr>
          <a:lstStyle/>
          <a:p>
            <a:pPr marL="0" indent="0">
              <a:buNone/>
            </a:pPr>
            <a:r>
              <a:rPr kumimoji="1" lang="ja-JP" altLang="en-US" sz="2400" dirty="0"/>
              <a:t>所望の変換は，</a:t>
            </a:r>
            <a:r>
              <a:rPr kumimoji="1" lang="en-US" altLang="ja-JP" sz="2400" dirty="0"/>
              <a:t>X</a:t>
            </a:r>
            <a:r>
              <a:rPr kumimoji="1" lang="ja-JP" altLang="en-US" sz="2400" dirty="0"/>
              <a:t>軸方向に</a:t>
            </a:r>
            <a:r>
              <a:rPr lang="en-US" altLang="ja-JP" sz="2400" dirty="0"/>
              <a:t>1.7</a:t>
            </a:r>
            <a:r>
              <a:rPr lang="ja-JP" altLang="en-US" sz="2400" dirty="0"/>
              <a:t>倍，</a:t>
            </a:r>
            <a:r>
              <a:rPr lang="en-US" altLang="ja-JP" sz="2400" dirty="0"/>
              <a:t>Y</a:t>
            </a:r>
            <a:r>
              <a:rPr lang="ja-JP" altLang="en-US" sz="2400" dirty="0"/>
              <a:t>軸方向に</a:t>
            </a:r>
            <a:r>
              <a:rPr lang="en-US" altLang="ja-JP" sz="2400" dirty="0"/>
              <a:t>2</a:t>
            </a:r>
            <a:r>
              <a:rPr lang="ja-JP" altLang="en-US" sz="2400" dirty="0"/>
              <a:t>倍</a:t>
            </a:r>
            <a:endParaRPr kumimoji="1" lang="en-US" altLang="ja-JP" sz="2400" dirty="0"/>
          </a:p>
          <a:p>
            <a:pPr marL="0" indent="0">
              <a:buNone/>
            </a:pPr>
            <a:r>
              <a:rPr kumimoji="1" lang="ja-JP" altLang="en-US" sz="2400" dirty="0"/>
              <a:t>この逆変換は，</a:t>
            </a:r>
            <a:r>
              <a:rPr lang="en-US" altLang="ja-JP" sz="2400" dirty="0"/>
              <a:t>X</a:t>
            </a:r>
            <a:r>
              <a:rPr lang="ja-JP" altLang="en-US" sz="2400" dirty="0"/>
              <a:t>軸方向に</a:t>
            </a:r>
            <a:r>
              <a:rPr lang="en-US" altLang="ja-JP" sz="2400" dirty="0"/>
              <a:t>1/1.7</a:t>
            </a:r>
            <a:r>
              <a:rPr lang="ja-JP" altLang="en-US" sz="2400" dirty="0"/>
              <a:t>倍，</a:t>
            </a:r>
            <a:r>
              <a:rPr lang="en-US" altLang="ja-JP" sz="2400" dirty="0"/>
              <a:t>Y</a:t>
            </a:r>
            <a:r>
              <a:rPr lang="ja-JP" altLang="en-US" sz="2400" dirty="0"/>
              <a:t>軸方向に</a:t>
            </a:r>
            <a:r>
              <a:rPr lang="en-US" altLang="ja-JP" sz="2400" dirty="0"/>
              <a:t>1/2</a:t>
            </a:r>
            <a:r>
              <a:rPr lang="ja-JP" altLang="en-US" sz="2400" dirty="0"/>
              <a:t>倍</a:t>
            </a:r>
            <a:endParaRPr lang="en-US" altLang="ja-JP" sz="2400" dirty="0"/>
          </a:p>
          <a:p>
            <a:pPr marL="0" indent="0">
              <a:buNone/>
            </a:pPr>
            <a:r>
              <a:rPr lang="ja-JP" altLang="en-US" sz="2400" dirty="0"/>
              <a:t>変換後画像の各画素に逆変換を施し，元画像における画素位置を取得する</a:t>
            </a:r>
            <a:endParaRPr kumimoji="1" lang="ja-JP" altLang="en-US" sz="2400" dirty="0"/>
          </a:p>
        </p:txBody>
      </p:sp>
      <p:sp>
        <p:nvSpPr>
          <p:cNvPr id="32" name="正方形/長方形 31"/>
          <p:cNvSpPr/>
          <p:nvPr/>
        </p:nvSpPr>
        <p:spPr>
          <a:xfrm>
            <a:off x="1153630" y="6065466"/>
            <a:ext cx="2492990"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画素の中心が</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整数座標になると仮定</a:t>
            </a:r>
          </a:p>
        </p:txBody>
      </p:sp>
      <p:grpSp>
        <p:nvGrpSpPr>
          <p:cNvPr id="45" name="グループ化 44"/>
          <p:cNvGrpSpPr/>
          <p:nvPr/>
        </p:nvGrpSpPr>
        <p:grpSpPr>
          <a:xfrm>
            <a:off x="976775" y="3390098"/>
            <a:ext cx="2846701" cy="2663880"/>
            <a:chOff x="437064" y="3390098"/>
            <a:chExt cx="2846701" cy="2663880"/>
          </a:xfrm>
        </p:grpSpPr>
        <p:grpSp>
          <p:nvGrpSpPr>
            <p:cNvPr id="33" name="グループ化 32"/>
            <p:cNvGrpSpPr/>
            <p:nvPr/>
          </p:nvGrpSpPr>
          <p:grpSpPr>
            <a:xfrm>
              <a:off x="545377" y="3390098"/>
              <a:ext cx="2738388" cy="2412589"/>
              <a:chOff x="457199" y="4032985"/>
              <a:chExt cx="2738388" cy="2412589"/>
            </a:xfrm>
          </p:grpSpPr>
          <p:pic>
            <p:nvPicPr>
              <p:cNvPr id="28" name="図 27"/>
              <p:cNvPicPr>
                <a:picLocks noChangeAspect="1"/>
              </p:cNvPicPr>
              <p:nvPr/>
            </p:nvPicPr>
            <p:blipFill rotWithShape="1">
              <a:blip r:embed="rId3"/>
              <a:srcRect t="47202" r="41891"/>
              <a:stretch/>
            </p:blipFill>
            <p:spPr>
              <a:xfrm>
                <a:off x="542259" y="4466121"/>
                <a:ext cx="2383821" cy="1947507"/>
              </a:xfrm>
              <a:prstGeom prst="rect">
                <a:avLst/>
              </a:prstGeom>
            </p:spPr>
          </p:pic>
          <p:grpSp>
            <p:nvGrpSpPr>
              <p:cNvPr id="17" name="グループ化 16"/>
              <p:cNvGrpSpPr/>
              <p:nvPr/>
            </p:nvGrpSpPr>
            <p:grpSpPr>
              <a:xfrm>
                <a:off x="642287" y="4973590"/>
                <a:ext cx="1723276" cy="1292458"/>
                <a:chOff x="750771" y="2034943"/>
                <a:chExt cx="1325076" cy="993807"/>
              </a:xfrm>
            </p:grpSpPr>
            <p:sp>
              <p:nvSpPr>
                <p:cNvPr id="5" name="正方形/長方形 4"/>
                <p:cNvSpPr/>
                <p:nvPr/>
              </p:nvSpPr>
              <p:spPr>
                <a:xfrm>
                  <a:off x="750771" y="2697481"/>
                  <a:ext cx="331269" cy="331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82040" y="2697481"/>
                  <a:ext cx="331269" cy="33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13309" y="2697481"/>
                  <a:ext cx="331269" cy="3312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744578" y="2697481"/>
                  <a:ext cx="331269" cy="33126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50771" y="2366212"/>
                  <a:ext cx="331269" cy="33126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2040" y="2366212"/>
                  <a:ext cx="331269" cy="33126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413309" y="2366212"/>
                  <a:ext cx="331269" cy="33126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744578" y="2366212"/>
                  <a:ext cx="331269" cy="33126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50771" y="2034943"/>
                  <a:ext cx="331269" cy="3312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82040" y="2034943"/>
                  <a:ext cx="331269" cy="3312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413309" y="2034943"/>
                  <a:ext cx="331269" cy="33126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744578" y="2034943"/>
                  <a:ext cx="331269" cy="3312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直線矢印コネクタ 18"/>
              <p:cNvCxnSpPr/>
              <p:nvPr/>
            </p:nvCxnSpPr>
            <p:spPr>
              <a:xfrm>
                <a:off x="457199" y="6266046"/>
                <a:ext cx="2738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42287" y="4032985"/>
                <a:ext cx="0" cy="2412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777261" y="5684646"/>
              <a:ext cx="301686" cy="369332"/>
            </a:xfrm>
            <a:prstGeom prst="rect">
              <a:avLst/>
            </a:prstGeom>
          </p:spPr>
          <p:txBody>
            <a:bodyPr wrap="none">
              <a:spAutoFit/>
            </a:bodyPr>
            <a:lstStyle/>
            <a:p>
              <a:r>
                <a:rPr lang="en-US" altLang="ja-JP" dirty="0"/>
                <a:t>1</a:t>
              </a:r>
              <a:endParaRPr lang="ja-JP" altLang="en-US" dirty="0"/>
            </a:p>
          </p:txBody>
        </p:sp>
        <p:sp>
          <p:nvSpPr>
            <p:cNvPr id="36" name="正方形/長方形 35"/>
            <p:cNvSpPr/>
            <p:nvPr/>
          </p:nvSpPr>
          <p:spPr>
            <a:xfrm>
              <a:off x="1186653" y="5684646"/>
              <a:ext cx="301686" cy="369332"/>
            </a:xfrm>
            <a:prstGeom prst="rect">
              <a:avLst/>
            </a:prstGeom>
          </p:spPr>
          <p:txBody>
            <a:bodyPr wrap="none">
              <a:spAutoFit/>
            </a:bodyPr>
            <a:lstStyle/>
            <a:p>
              <a:r>
                <a:rPr lang="en-US" altLang="ja-JP" dirty="0"/>
                <a:t>2</a:t>
              </a:r>
              <a:endParaRPr lang="ja-JP" altLang="en-US" dirty="0"/>
            </a:p>
          </p:txBody>
        </p:sp>
        <p:sp>
          <p:nvSpPr>
            <p:cNvPr id="37" name="正方形/長方形 36"/>
            <p:cNvSpPr/>
            <p:nvPr/>
          </p:nvSpPr>
          <p:spPr>
            <a:xfrm>
              <a:off x="1634227" y="5684646"/>
              <a:ext cx="301686" cy="369332"/>
            </a:xfrm>
            <a:prstGeom prst="rect">
              <a:avLst/>
            </a:prstGeom>
          </p:spPr>
          <p:txBody>
            <a:bodyPr wrap="none">
              <a:spAutoFit/>
            </a:bodyPr>
            <a:lstStyle/>
            <a:p>
              <a:r>
                <a:rPr lang="en-US" altLang="ja-JP" dirty="0"/>
                <a:t>3</a:t>
              </a:r>
              <a:endParaRPr lang="ja-JP" altLang="en-US" dirty="0"/>
            </a:p>
          </p:txBody>
        </p:sp>
        <p:sp>
          <p:nvSpPr>
            <p:cNvPr id="38" name="正方形/長方形 37"/>
            <p:cNvSpPr/>
            <p:nvPr/>
          </p:nvSpPr>
          <p:spPr>
            <a:xfrm>
              <a:off x="2068560" y="5684646"/>
              <a:ext cx="301686" cy="369332"/>
            </a:xfrm>
            <a:prstGeom prst="rect">
              <a:avLst/>
            </a:prstGeom>
          </p:spPr>
          <p:txBody>
            <a:bodyPr wrap="none">
              <a:spAutoFit/>
            </a:bodyPr>
            <a:lstStyle/>
            <a:p>
              <a:r>
                <a:rPr lang="en-US" altLang="ja-JP" dirty="0"/>
                <a:t>4</a:t>
              </a:r>
              <a:endParaRPr lang="ja-JP" altLang="en-US" dirty="0"/>
            </a:p>
          </p:txBody>
        </p:sp>
        <p:sp>
          <p:nvSpPr>
            <p:cNvPr id="39" name="正方形/長方形 38"/>
            <p:cNvSpPr/>
            <p:nvPr/>
          </p:nvSpPr>
          <p:spPr>
            <a:xfrm>
              <a:off x="2496469" y="5684646"/>
              <a:ext cx="301686" cy="369332"/>
            </a:xfrm>
            <a:prstGeom prst="rect">
              <a:avLst/>
            </a:prstGeom>
          </p:spPr>
          <p:txBody>
            <a:bodyPr wrap="none">
              <a:spAutoFit/>
            </a:bodyPr>
            <a:lstStyle/>
            <a:p>
              <a:r>
                <a:rPr lang="en-US" altLang="ja-JP" dirty="0"/>
                <a:t>5</a:t>
              </a:r>
              <a:endParaRPr lang="ja-JP" altLang="en-US" dirty="0"/>
            </a:p>
          </p:txBody>
        </p:sp>
        <p:sp>
          <p:nvSpPr>
            <p:cNvPr id="41" name="正方形/長方形 40"/>
            <p:cNvSpPr/>
            <p:nvPr/>
          </p:nvSpPr>
          <p:spPr>
            <a:xfrm>
              <a:off x="437064" y="5202016"/>
              <a:ext cx="301686" cy="369332"/>
            </a:xfrm>
            <a:prstGeom prst="rect">
              <a:avLst/>
            </a:prstGeom>
          </p:spPr>
          <p:txBody>
            <a:bodyPr wrap="none">
              <a:spAutoFit/>
            </a:bodyPr>
            <a:lstStyle/>
            <a:p>
              <a:r>
                <a:rPr lang="en-US" altLang="ja-JP" dirty="0"/>
                <a:t>1</a:t>
              </a:r>
              <a:endParaRPr lang="ja-JP" altLang="en-US" dirty="0"/>
            </a:p>
          </p:txBody>
        </p:sp>
        <p:sp>
          <p:nvSpPr>
            <p:cNvPr id="42" name="正方形/長方形 41"/>
            <p:cNvSpPr/>
            <p:nvPr/>
          </p:nvSpPr>
          <p:spPr>
            <a:xfrm>
              <a:off x="437064" y="4785105"/>
              <a:ext cx="301686" cy="369332"/>
            </a:xfrm>
            <a:prstGeom prst="rect">
              <a:avLst/>
            </a:prstGeom>
          </p:spPr>
          <p:txBody>
            <a:bodyPr wrap="none">
              <a:spAutoFit/>
            </a:bodyPr>
            <a:lstStyle/>
            <a:p>
              <a:r>
                <a:rPr lang="en-US" altLang="ja-JP" dirty="0"/>
                <a:t>2</a:t>
              </a:r>
              <a:endParaRPr lang="ja-JP" altLang="en-US" dirty="0"/>
            </a:p>
          </p:txBody>
        </p:sp>
        <p:sp>
          <p:nvSpPr>
            <p:cNvPr id="43" name="正方形/長方形 42"/>
            <p:cNvSpPr/>
            <p:nvPr/>
          </p:nvSpPr>
          <p:spPr>
            <a:xfrm>
              <a:off x="437064" y="4338060"/>
              <a:ext cx="301686" cy="369332"/>
            </a:xfrm>
            <a:prstGeom prst="rect">
              <a:avLst/>
            </a:prstGeom>
          </p:spPr>
          <p:txBody>
            <a:bodyPr wrap="none">
              <a:spAutoFit/>
            </a:bodyPr>
            <a:lstStyle/>
            <a:p>
              <a:r>
                <a:rPr lang="en-US" altLang="ja-JP" dirty="0"/>
                <a:t>3</a:t>
              </a:r>
              <a:endParaRPr lang="ja-JP" altLang="en-US" dirty="0"/>
            </a:p>
          </p:txBody>
        </p:sp>
      </p:grpSp>
      <p:sp>
        <p:nvSpPr>
          <p:cNvPr id="44" name="正方形/長方形 43"/>
          <p:cNvSpPr/>
          <p:nvPr/>
        </p:nvSpPr>
        <p:spPr>
          <a:xfrm>
            <a:off x="1038214" y="3025904"/>
            <a:ext cx="272382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４ｘ３画素の小さな画像</a:t>
            </a:r>
          </a:p>
        </p:txBody>
      </p:sp>
      <p:cxnSp>
        <p:nvCxnSpPr>
          <p:cNvPr id="63" name="直線矢印コネクタ 62"/>
          <p:cNvCxnSpPr/>
          <p:nvPr/>
        </p:nvCxnSpPr>
        <p:spPr>
          <a:xfrm>
            <a:off x="7185617" y="6147698"/>
            <a:ext cx="34022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7370705" y="2970026"/>
            <a:ext cx="0" cy="3357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7425968" y="6090647"/>
            <a:ext cx="301686" cy="369332"/>
          </a:xfrm>
          <a:prstGeom prst="rect">
            <a:avLst/>
          </a:prstGeom>
        </p:spPr>
        <p:txBody>
          <a:bodyPr wrap="none">
            <a:spAutoFit/>
          </a:bodyPr>
          <a:lstStyle/>
          <a:p>
            <a:r>
              <a:rPr lang="en-US" altLang="ja-JP" dirty="0"/>
              <a:t>1</a:t>
            </a:r>
            <a:endParaRPr lang="ja-JP" altLang="en-US" dirty="0"/>
          </a:p>
        </p:txBody>
      </p:sp>
      <p:sp>
        <p:nvSpPr>
          <p:cNvPr id="54" name="正方形/長方形 53"/>
          <p:cNvSpPr/>
          <p:nvPr/>
        </p:nvSpPr>
        <p:spPr>
          <a:xfrm>
            <a:off x="7835360" y="6090647"/>
            <a:ext cx="301686" cy="369332"/>
          </a:xfrm>
          <a:prstGeom prst="rect">
            <a:avLst/>
          </a:prstGeom>
        </p:spPr>
        <p:txBody>
          <a:bodyPr wrap="none">
            <a:spAutoFit/>
          </a:bodyPr>
          <a:lstStyle/>
          <a:p>
            <a:r>
              <a:rPr lang="en-US" altLang="ja-JP" dirty="0"/>
              <a:t>2</a:t>
            </a:r>
            <a:endParaRPr lang="ja-JP" altLang="en-US" dirty="0"/>
          </a:p>
        </p:txBody>
      </p:sp>
      <p:sp>
        <p:nvSpPr>
          <p:cNvPr id="55" name="正方形/長方形 54"/>
          <p:cNvSpPr/>
          <p:nvPr/>
        </p:nvSpPr>
        <p:spPr>
          <a:xfrm>
            <a:off x="8282934" y="6090647"/>
            <a:ext cx="301686" cy="369332"/>
          </a:xfrm>
          <a:prstGeom prst="rect">
            <a:avLst/>
          </a:prstGeom>
        </p:spPr>
        <p:txBody>
          <a:bodyPr wrap="none">
            <a:spAutoFit/>
          </a:bodyPr>
          <a:lstStyle/>
          <a:p>
            <a:r>
              <a:rPr lang="en-US" altLang="ja-JP" dirty="0"/>
              <a:t>3</a:t>
            </a:r>
            <a:endParaRPr lang="ja-JP" altLang="en-US" dirty="0"/>
          </a:p>
        </p:txBody>
      </p:sp>
      <p:sp>
        <p:nvSpPr>
          <p:cNvPr id="56" name="正方形/長方形 55"/>
          <p:cNvSpPr/>
          <p:nvPr/>
        </p:nvSpPr>
        <p:spPr>
          <a:xfrm>
            <a:off x="8717267" y="6090647"/>
            <a:ext cx="301686" cy="369332"/>
          </a:xfrm>
          <a:prstGeom prst="rect">
            <a:avLst/>
          </a:prstGeom>
        </p:spPr>
        <p:txBody>
          <a:bodyPr wrap="none">
            <a:spAutoFit/>
          </a:bodyPr>
          <a:lstStyle/>
          <a:p>
            <a:r>
              <a:rPr lang="en-US" altLang="ja-JP" dirty="0"/>
              <a:t>4</a:t>
            </a:r>
            <a:endParaRPr lang="ja-JP" altLang="en-US" dirty="0"/>
          </a:p>
        </p:txBody>
      </p:sp>
      <p:sp>
        <p:nvSpPr>
          <p:cNvPr id="57" name="正方形/長方形 56"/>
          <p:cNvSpPr/>
          <p:nvPr/>
        </p:nvSpPr>
        <p:spPr>
          <a:xfrm>
            <a:off x="9145176" y="6090647"/>
            <a:ext cx="301686" cy="369332"/>
          </a:xfrm>
          <a:prstGeom prst="rect">
            <a:avLst/>
          </a:prstGeom>
        </p:spPr>
        <p:txBody>
          <a:bodyPr wrap="none">
            <a:spAutoFit/>
          </a:bodyPr>
          <a:lstStyle/>
          <a:p>
            <a:r>
              <a:rPr lang="en-US" altLang="ja-JP" dirty="0"/>
              <a:t>5</a:t>
            </a:r>
            <a:endParaRPr lang="ja-JP" altLang="en-US" dirty="0"/>
          </a:p>
        </p:txBody>
      </p:sp>
      <p:sp>
        <p:nvSpPr>
          <p:cNvPr id="58" name="正方形/長方形 57"/>
          <p:cNvSpPr/>
          <p:nvPr/>
        </p:nvSpPr>
        <p:spPr>
          <a:xfrm>
            <a:off x="7077304" y="5726555"/>
            <a:ext cx="301686" cy="369332"/>
          </a:xfrm>
          <a:prstGeom prst="rect">
            <a:avLst/>
          </a:prstGeom>
        </p:spPr>
        <p:txBody>
          <a:bodyPr wrap="none">
            <a:spAutoFit/>
          </a:bodyPr>
          <a:lstStyle/>
          <a:p>
            <a:r>
              <a:rPr lang="en-US" altLang="ja-JP" dirty="0"/>
              <a:t>1</a:t>
            </a:r>
            <a:endParaRPr lang="ja-JP" altLang="en-US" dirty="0"/>
          </a:p>
        </p:txBody>
      </p:sp>
      <p:sp>
        <p:nvSpPr>
          <p:cNvPr id="59" name="正方形/長方形 58"/>
          <p:cNvSpPr/>
          <p:nvPr/>
        </p:nvSpPr>
        <p:spPr>
          <a:xfrm>
            <a:off x="7077304" y="5309644"/>
            <a:ext cx="301686" cy="369332"/>
          </a:xfrm>
          <a:prstGeom prst="rect">
            <a:avLst/>
          </a:prstGeom>
        </p:spPr>
        <p:txBody>
          <a:bodyPr wrap="none">
            <a:spAutoFit/>
          </a:bodyPr>
          <a:lstStyle/>
          <a:p>
            <a:r>
              <a:rPr lang="en-US" altLang="ja-JP" dirty="0"/>
              <a:t>2</a:t>
            </a:r>
            <a:endParaRPr lang="ja-JP" altLang="en-US" dirty="0"/>
          </a:p>
        </p:txBody>
      </p:sp>
      <p:sp>
        <p:nvSpPr>
          <p:cNvPr id="60" name="正方形/長方形 59"/>
          <p:cNvSpPr/>
          <p:nvPr/>
        </p:nvSpPr>
        <p:spPr>
          <a:xfrm>
            <a:off x="7077304" y="4862599"/>
            <a:ext cx="301686" cy="369332"/>
          </a:xfrm>
          <a:prstGeom prst="rect">
            <a:avLst/>
          </a:prstGeom>
        </p:spPr>
        <p:txBody>
          <a:bodyPr wrap="none">
            <a:spAutoFit/>
          </a:bodyPr>
          <a:lstStyle/>
          <a:p>
            <a:r>
              <a:rPr lang="en-US" altLang="ja-JP" dirty="0"/>
              <a:t>3</a:t>
            </a:r>
            <a:endParaRPr lang="ja-JP" altLang="en-US" dirty="0"/>
          </a:p>
        </p:txBody>
      </p:sp>
      <p:sp>
        <p:nvSpPr>
          <p:cNvPr id="92" name="正方形/長方形 91"/>
          <p:cNvSpPr/>
          <p:nvPr/>
        </p:nvSpPr>
        <p:spPr>
          <a:xfrm>
            <a:off x="9594662" y="6090647"/>
            <a:ext cx="301686" cy="369332"/>
          </a:xfrm>
          <a:prstGeom prst="rect">
            <a:avLst/>
          </a:prstGeom>
        </p:spPr>
        <p:txBody>
          <a:bodyPr wrap="none">
            <a:spAutoFit/>
          </a:bodyPr>
          <a:lstStyle/>
          <a:p>
            <a:r>
              <a:rPr lang="en-US" altLang="ja-JP" dirty="0"/>
              <a:t>6</a:t>
            </a:r>
            <a:endParaRPr lang="ja-JP" altLang="en-US" dirty="0"/>
          </a:p>
        </p:txBody>
      </p:sp>
      <p:sp>
        <p:nvSpPr>
          <p:cNvPr id="93" name="正方形/長方形 92"/>
          <p:cNvSpPr/>
          <p:nvPr/>
        </p:nvSpPr>
        <p:spPr>
          <a:xfrm>
            <a:off x="10027557" y="6090647"/>
            <a:ext cx="301686" cy="369332"/>
          </a:xfrm>
          <a:prstGeom prst="rect">
            <a:avLst/>
          </a:prstGeom>
        </p:spPr>
        <p:txBody>
          <a:bodyPr wrap="none">
            <a:spAutoFit/>
          </a:bodyPr>
          <a:lstStyle/>
          <a:p>
            <a:r>
              <a:rPr lang="en-US" altLang="ja-JP" dirty="0"/>
              <a:t>7</a:t>
            </a:r>
            <a:endParaRPr lang="ja-JP" altLang="en-US" dirty="0"/>
          </a:p>
        </p:txBody>
      </p:sp>
      <p:sp>
        <p:nvSpPr>
          <p:cNvPr id="94" name="正方形/長方形 93"/>
          <p:cNvSpPr/>
          <p:nvPr/>
        </p:nvSpPr>
        <p:spPr>
          <a:xfrm>
            <a:off x="7077304" y="4479934"/>
            <a:ext cx="301686" cy="369332"/>
          </a:xfrm>
          <a:prstGeom prst="rect">
            <a:avLst/>
          </a:prstGeom>
        </p:spPr>
        <p:txBody>
          <a:bodyPr wrap="none">
            <a:spAutoFit/>
          </a:bodyPr>
          <a:lstStyle/>
          <a:p>
            <a:r>
              <a:rPr lang="en-US" altLang="ja-JP" dirty="0"/>
              <a:t>4</a:t>
            </a:r>
            <a:endParaRPr lang="ja-JP" altLang="en-US" dirty="0"/>
          </a:p>
        </p:txBody>
      </p:sp>
      <p:sp>
        <p:nvSpPr>
          <p:cNvPr id="95" name="正方形/長方形 94"/>
          <p:cNvSpPr/>
          <p:nvPr/>
        </p:nvSpPr>
        <p:spPr>
          <a:xfrm>
            <a:off x="7077304" y="4040052"/>
            <a:ext cx="301686" cy="369332"/>
          </a:xfrm>
          <a:prstGeom prst="rect">
            <a:avLst/>
          </a:prstGeom>
        </p:spPr>
        <p:txBody>
          <a:bodyPr wrap="none">
            <a:spAutoFit/>
          </a:bodyPr>
          <a:lstStyle/>
          <a:p>
            <a:r>
              <a:rPr lang="en-US" altLang="ja-JP" dirty="0"/>
              <a:t>5</a:t>
            </a:r>
            <a:endParaRPr lang="ja-JP" altLang="en-US" dirty="0"/>
          </a:p>
        </p:txBody>
      </p:sp>
      <p:sp>
        <p:nvSpPr>
          <p:cNvPr id="96" name="正方形/長方形 95"/>
          <p:cNvSpPr/>
          <p:nvPr/>
        </p:nvSpPr>
        <p:spPr>
          <a:xfrm>
            <a:off x="7077304" y="3611282"/>
            <a:ext cx="301686" cy="369332"/>
          </a:xfrm>
          <a:prstGeom prst="rect">
            <a:avLst/>
          </a:prstGeom>
        </p:spPr>
        <p:txBody>
          <a:bodyPr wrap="none">
            <a:spAutoFit/>
          </a:bodyPr>
          <a:lstStyle/>
          <a:p>
            <a:r>
              <a:rPr lang="en-US" altLang="ja-JP" dirty="0"/>
              <a:t>6</a:t>
            </a:r>
            <a:endParaRPr lang="ja-JP" altLang="en-US" dirty="0"/>
          </a:p>
        </p:txBody>
      </p:sp>
      <p:sp>
        <p:nvSpPr>
          <p:cNvPr id="99" name="正方形/長方形 98"/>
          <p:cNvSpPr/>
          <p:nvPr/>
        </p:nvSpPr>
        <p:spPr>
          <a:xfrm>
            <a:off x="7077304" y="3174026"/>
            <a:ext cx="301686" cy="369332"/>
          </a:xfrm>
          <a:prstGeom prst="rect">
            <a:avLst/>
          </a:prstGeom>
        </p:spPr>
        <p:txBody>
          <a:bodyPr wrap="none">
            <a:spAutoFit/>
          </a:bodyPr>
          <a:lstStyle/>
          <a:p>
            <a:r>
              <a:rPr lang="en-US" altLang="ja-JP" dirty="0"/>
              <a:t>7</a:t>
            </a:r>
            <a:endParaRPr lang="ja-JP" altLang="en-US" dirty="0"/>
          </a:p>
        </p:txBody>
      </p:sp>
      <p:sp>
        <p:nvSpPr>
          <p:cNvPr id="61" name="正方形/長方形 60"/>
          <p:cNvSpPr/>
          <p:nvPr/>
        </p:nvSpPr>
        <p:spPr>
          <a:xfrm>
            <a:off x="4303849" y="3401089"/>
            <a:ext cx="2137124" cy="2954655"/>
          </a:xfrm>
          <a:prstGeom prst="rect">
            <a:avLst/>
          </a:prstGeom>
        </p:spPr>
        <p:txBody>
          <a:bodyPr wrap="none">
            <a:spAutoFit/>
          </a:bodyPr>
          <a:lstStyle/>
          <a:p>
            <a:pPr algn="r"/>
            <a:r>
              <a:rPr lang="en-US" altLang="ja-JP" sz="2400" dirty="0">
                <a:solidFill>
                  <a:srgbClr val="C00000"/>
                </a:solidFill>
                <a:sym typeface="Wingdings" panose="05000000000000000000" pitchFamily="2" charset="2"/>
              </a:rPr>
              <a:t>(4,4) </a:t>
            </a:r>
            <a:r>
              <a:rPr lang="en-US" altLang="ja-JP" sz="2400" dirty="0">
                <a:solidFill>
                  <a:srgbClr val="C00000"/>
                </a:solidFill>
              </a:rPr>
              <a:t>(7, 7)</a:t>
            </a:r>
          </a:p>
          <a:p>
            <a:pPr algn="r"/>
            <a:r>
              <a:rPr lang="en-US" altLang="ja-JP" sz="2400" dirty="0">
                <a:sym typeface="Wingdings" panose="05000000000000000000" pitchFamily="2" charset="2"/>
              </a:rPr>
              <a:t>(4,3) </a:t>
            </a:r>
            <a:r>
              <a:rPr lang="en-US" altLang="ja-JP" sz="2400" dirty="0"/>
              <a:t>(7, 6)</a:t>
            </a:r>
            <a:endParaRPr lang="ja-JP" altLang="en-US" sz="2400" dirty="0"/>
          </a:p>
          <a:p>
            <a:pPr algn="r"/>
            <a:r>
              <a:rPr lang="en-US" altLang="ja-JP" sz="2400" dirty="0">
                <a:sym typeface="Wingdings" panose="05000000000000000000" pitchFamily="2" charset="2"/>
              </a:rPr>
              <a:t>(4,3) </a:t>
            </a:r>
            <a:r>
              <a:rPr lang="en-US" altLang="ja-JP" sz="2400" dirty="0"/>
              <a:t>(7, 5)</a:t>
            </a:r>
            <a:endParaRPr lang="ja-JP" altLang="en-US" sz="2400" dirty="0"/>
          </a:p>
          <a:p>
            <a:pPr algn="r"/>
            <a:r>
              <a:rPr lang="en-US" altLang="ja-JP" sz="2400" dirty="0">
                <a:sym typeface="Wingdings" panose="05000000000000000000" pitchFamily="2" charset="2"/>
              </a:rPr>
              <a:t>(4,2) </a:t>
            </a:r>
            <a:r>
              <a:rPr lang="en-US" altLang="ja-JP" sz="2400" dirty="0"/>
              <a:t>(7, 4)</a:t>
            </a:r>
          </a:p>
          <a:p>
            <a:pPr algn="r"/>
            <a:r>
              <a:rPr lang="en-US" altLang="ja-JP" sz="2400" dirty="0">
                <a:sym typeface="Wingdings" panose="05000000000000000000" pitchFamily="2" charset="2"/>
              </a:rPr>
              <a:t>(4,2) </a:t>
            </a:r>
            <a:r>
              <a:rPr lang="en-US" altLang="ja-JP" sz="2400" dirty="0"/>
              <a:t>(7, 3)</a:t>
            </a:r>
            <a:endParaRPr lang="ja-JP" altLang="en-US" sz="2400" dirty="0"/>
          </a:p>
          <a:p>
            <a:pPr algn="r"/>
            <a:r>
              <a:rPr lang="en-US" altLang="ja-JP" sz="2400" dirty="0">
                <a:sym typeface="Wingdings" panose="05000000000000000000" pitchFamily="2" charset="2"/>
              </a:rPr>
              <a:t>(4,1) </a:t>
            </a:r>
            <a:r>
              <a:rPr lang="en-US" altLang="ja-JP" sz="2400" dirty="0"/>
              <a:t>(7, 2)</a:t>
            </a:r>
            <a:endParaRPr lang="ja-JP" altLang="en-US" sz="2400" dirty="0"/>
          </a:p>
          <a:p>
            <a:pPr algn="r"/>
            <a:r>
              <a:rPr lang="en-US" altLang="ja-JP" sz="2400" dirty="0">
                <a:sym typeface="Wingdings" panose="05000000000000000000" pitchFamily="2" charset="2"/>
              </a:rPr>
              <a:t>(4,1) </a:t>
            </a:r>
            <a:r>
              <a:rPr lang="en-US" altLang="ja-JP" sz="2400" dirty="0"/>
              <a:t>(7, 1)</a:t>
            </a:r>
          </a:p>
          <a:p>
            <a:pPr algn="r"/>
            <a:r>
              <a:rPr lang="en-US" altLang="ja-JP" dirty="0">
                <a:latin typeface="メイリオ" panose="020B0604030504040204" pitchFamily="50" charset="-128"/>
                <a:ea typeface="メイリオ" panose="020B0604030504040204" pitchFamily="50" charset="-128"/>
                <a:cs typeface="メイリオ" panose="020B0604030504040204" pitchFamily="50" charset="-128"/>
              </a:rPr>
              <a:t>※(7,7)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ははみ出す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a:xfrm>
            <a:off x="9955003" y="3581228"/>
            <a:ext cx="430819" cy="43081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9955003" y="4003806"/>
            <a:ext cx="430819" cy="43081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9955003" y="4426384"/>
            <a:ext cx="430819" cy="43081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9955003" y="4848962"/>
            <a:ext cx="430819" cy="43081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9955003" y="5271540"/>
            <a:ext cx="430819" cy="430819"/>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9955003" y="5694118"/>
            <a:ext cx="430819" cy="430819"/>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4294967295"/>
          </p:nvPr>
        </p:nvSpPr>
        <p:spPr/>
        <p:txBody>
          <a:bodyPr/>
          <a:lstStyle/>
          <a:p>
            <a:fld id="{F35DE295-420C-4265-BE54-AE59FA4027A6}" type="slidenum">
              <a:rPr lang="ja-JP" altLang="en-US" smtClean="0"/>
              <a:pPr/>
              <a:t>50</a:t>
            </a:fld>
            <a:endParaRPr lang="ja-JP" altLang="en-US"/>
          </a:p>
        </p:txBody>
      </p:sp>
    </p:spTree>
    <p:extLst>
      <p:ext uri="{BB962C8B-B14F-4D97-AF65-F5344CB8AC3E}">
        <p14:creationId xmlns:p14="http://schemas.microsoft.com/office/powerpoint/2010/main" val="3776531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rotWithShape="1">
          <a:blip r:embed="rId3"/>
          <a:srcRect t="13790" r="23294"/>
          <a:stretch/>
        </p:blipFill>
        <p:spPr>
          <a:xfrm>
            <a:off x="7263329" y="3115338"/>
            <a:ext cx="3146733" cy="3179941"/>
          </a:xfrm>
          <a:prstGeom prst="rect">
            <a:avLst/>
          </a:prstGeom>
        </p:spPr>
      </p:pic>
      <p:sp>
        <p:nvSpPr>
          <p:cNvPr id="2" name="タイトル 1"/>
          <p:cNvSpPr>
            <a:spLocks noGrp="1"/>
          </p:cNvSpPr>
          <p:nvPr>
            <p:ph type="title"/>
          </p:nvPr>
        </p:nvSpPr>
        <p:spPr>
          <a:xfrm>
            <a:off x="1015999" y="145261"/>
            <a:ext cx="11473211" cy="733270"/>
          </a:xfrm>
        </p:spPr>
        <p:txBody>
          <a:bodyPr>
            <a:normAutofit/>
          </a:bodyPr>
          <a:lstStyle/>
          <a:p>
            <a:r>
              <a:rPr kumimoji="1" lang="ja-JP" altLang="en-US" sz="3600" b="1" dirty="0"/>
              <a:t>画像の変換</a:t>
            </a:r>
          </a:p>
        </p:txBody>
      </p:sp>
      <p:sp>
        <p:nvSpPr>
          <p:cNvPr id="3" name="コンテンツ プレースホルダー 2"/>
          <p:cNvSpPr>
            <a:spLocks noGrp="1"/>
          </p:cNvSpPr>
          <p:nvPr>
            <p:ph idx="1"/>
          </p:nvPr>
        </p:nvSpPr>
        <p:spPr>
          <a:xfrm>
            <a:off x="1101059" y="1150417"/>
            <a:ext cx="10584009" cy="1522615"/>
          </a:xfrm>
        </p:spPr>
        <p:txBody>
          <a:bodyPr>
            <a:normAutofit/>
          </a:bodyPr>
          <a:lstStyle/>
          <a:p>
            <a:pPr marL="0" indent="0">
              <a:buNone/>
            </a:pPr>
            <a:r>
              <a:rPr kumimoji="1" lang="ja-JP" altLang="en-US" sz="2400" dirty="0"/>
              <a:t>所望の変換は，</a:t>
            </a:r>
            <a:r>
              <a:rPr kumimoji="1" lang="en-US" altLang="ja-JP" sz="2400" dirty="0"/>
              <a:t>X</a:t>
            </a:r>
            <a:r>
              <a:rPr kumimoji="1" lang="ja-JP" altLang="en-US" sz="2400" dirty="0"/>
              <a:t>軸方向に</a:t>
            </a:r>
            <a:r>
              <a:rPr lang="en-US" altLang="ja-JP" sz="2400" dirty="0"/>
              <a:t>1.7</a:t>
            </a:r>
            <a:r>
              <a:rPr lang="ja-JP" altLang="en-US" sz="2400" dirty="0"/>
              <a:t>倍，</a:t>
            </a:r>
            <a:r>
              <a:rPr lang="en-US" altLang="ja-JP" sz="2400" dirty="0"/>
              <a:t>Y</a:t>
            </a:r>
            <a:r>
              <a:rPr lang="ja-JP" altLang="en-US" sz="2400" dirty="0"/>
              <a:t>軸方向に</a:t>
            </a:r>
            <a:r>
              <a:rPr lang="en-US" altLang="ja-JP" sz="2400" dirty="0"/>
              <a:t>2</a:t>
            </a:r>
            <a:r>
              <a:rPr lang="ja-JP" altLang="en-US" sz="2400" dirty="0"/>
              <a:t>倍</a:t>
            </a:r>
            <a:endParaRPr kumimoji="1" lang="en-US" altLang="ja-JP" sz="2400" dirty="0"/>
          </a:p>
          <a:p>
            <a:pPr marL="0" indent="0">
              <a:buNone/>
            </a:pPr>
            <a:r>
              <a:rPr kumimoji="1" lang="ja-JP" altLang="en-US" sz="2400" dirty="0"/>
              <a:t>この逆変換は，</a:t>
            </a:r>
            <a:r>
              <a:rPr lang="en-US" altLang="ja-JP" sz="2400" dirty="0"/>
              <a:t>X</a:t>
            </a:r>
            <a:r>
              <a:rPr lang="ja-JP" altLang="en-US" sz="2400" dirty="0"/>
              <a:t>軸方向に</a:t>
            </a:r>
            <a:r>
              <a:rPr lang="en-US" altLang="ja-JP" sz="2400" dirty="0"/>
              <a:t>1/1.7</a:t>
            </a:r>
            <a:r>
              <a:rPr lang="ja-JP" altLang="en-US" sz="2400" dirty="0"/>
              <a:t>倍，</a:t>
            </a:r>
            <a:r>
              <a:rPr lang="en-US" altLang="ja-JP" sz="2400" dirty="0"/>
              <a:t>Y</a:t>
            </a:r>
            <a:r>
              <a:rPr lang="ja-JP" altLang="en-US" sz="2400" dirty="0"/>
              <a:t>軸方向に</a:t>
            </a:r>
            <a:r>
              <a:rPr lang="en-US" altLang="ja-JP" sz="2400" dirty="0"/>
              <a:t>1/2</a:t>
            </a:r>
            <a:r>
              <a:rPr lang="ja-JP" altLang="en-US" sz="2400" dirty="0"/>
              <a:t>倍</a:t>
            </a:r>
            <a:endParaRPr lang="en-US" altLang="ja-JP" sz="2400" dirty="0"/>
          </a:p>
          <a:p>
            <a:pPr marL="0" indent="0">
              <a:buNone/>
            </a:pPr>
            <a:r>
              <a:rPr lang="ja-JP" altLang="en-US" sz="2400" dirty="0"/>
              <a:t>変換後画像の各画素に逆変換を施し，元画像における画素位置を取得する</a:t>
            </a:r>
            <a:endParaRPr kumimoji="1" lang="ja-JP" altLang="en-US" sz="2400" dirty="0"/>
          </a:p>
        </p:txBody>
      </p:sp>
      <p:sp>
        <p:nvSpPr>
          <p:cNvPr id="32" name="正方形/長方形 31"/>
          <p:cNvSpPr/>
          <p:nvPr/>
        </p:nvSpPr>
        <p:spPr>
          <a:xfrm>
            <a:off x="1153630" y="6065466"/>
            <a:ext cx="2492990"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画素の中心が</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整数座標になると仮定</a:t>
            </a:r>
          </a:p>
        </p:txBody>
      </p:sp>
      <p:grpSp>
        <p:nvGrpSpPr>
          <p:cNvPr id="45" name="グループ化 44"/>
          <p:cNvGrpSpPr/>
          <p:nvPr/>
        </p:nvGrpSpPr>
        <p:grpSpPr>
          <a:xfrm>
            <a:off x="976775" y="3390098"/>
            <a:ext cx="2846701" cy="2663880"/>
            <a:chOff x="437064" y="3390098"/>
            <a:chExt cx="2846701" cy="2663880"/>
          </a:xfrm>
        </p:grpSpPr>
        <p:grpSp>
          <p:nvGrpSpPr>
            <p:cNvPr id="33" name="グループ化 32"/>
            <p:cNvGrpSpPr/>
            <p:nvPr/>
          </p:nvGrpSpPr>
          <p:grpSpPr>
            <a:xfrm>
              <a:off x="545377" y="3390098"/>
              <a:ext cx="2738388" cy="2412589"/>
              <a:chOff x="457199" y="4032985"/>
              <a:chExt cx="2738388" cy="2412589"/>
            </a:xfrm>
          </p:grpSpPr>
          <p:pic>
            <p:nvPicPr>
              <p:cNvPr id="28" name="図 27"/>
              <p:cNvPicPr>
                <a:picLocks noChangeAspect="1"/>
              </p:cNvPicPr>
              <p:nvPr/>
            </p:nvPicPr>
            <p:blipFill rotWithShape="1">
              <a:blip r:embed="rId3"/>
              <a:srcRect t="47202" r="41891"/>
              <a:stretch/>
            </p:blipFill>
            <p:spPr>
              <a:xfrm>
                <a:off x="542259" y="4466121"/>
                <a:ext cx="2383821" cy="1947507"/>
              </a:xfrm>
              <a:prstGeom prst="rect">
                <a:avLst/>
              </a:prstGeom>
            </p:spPr>
          </p:pic>
          <p:grpSp>
            <p:nvGrpSpPr>
              <p:cNvPr id="17" name="グループ化 16"/>
              <p:cNvGrpSpPr/>
              <p:nvPr/>
            </p:nvGrpSpPr>
            <p:grpSpPr>
              <a:xfrm>
                <a:off x="642287" y="4973590"/>
                <a:ext cx="1723276" cy="1292458"/>
                <a:chOff x="750771" y="2034943"/>
                <a:chExt cx="1325076" cy="993807"/>
              </a:xfrm>
            </p:grpSpPr>
            <p:sp>
              <p:nvSpPr>
                <p:cNvPr id="5" name="正方形/長方形 4"/>
                <p:cNvSpPr/>
                <p:nvPr/>
              </p:nvSpPr>
              <p:spPr>
                <a:xfrm>
                  <a:off x="750771" y="2697481"/>
                  <a:ext cx="331269" cy="331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82040" y="2697481"/>
                  <a:ext cx="331269" cy="33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13309" y="2697481"/>
                  <a:ext cx="331269" cy="3312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744578" y="2697481"/>
                  <a:ext cx="331269" cy="33126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50771" y="2366212"/>
                  <a:ext cx="331269" cy="33126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2040" y="2366212"/>
                  <a:ext cx="331269" cy="33126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413309" y="2366212"/>
                  <a:ext cx="331269" cy="33126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744578" y="2366212"/>
                  <a:ext cx="331269" cy="33126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50771" y="2034943"/>
                  <a:ext cx="331269" cy="3312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82040" y="2034943"/>
                  <a:ext cx="331269" cy="3312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413309" y="2034943"/>
                  <a:ext cx="331269" cy="33126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744578" y="2034943"/>
                  <a:ext cx="331269" cy="3312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直線矢印コネクタ 18"/>
              <p:cNvCxnSpPr/>
              <p:nvPr/>
            </p:nvCxnSpPr>
            <p:spPr>
              <a:xfrm>
                <a:off x="457199" y="6266046"/>
                <a:ext cx="2738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42287" y="4032985"/>
                <a:ext cx="0" cy="2412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777261" y="5684646"/>
              <a:ext cx="301686" cy="369332"/>
            </a:xfrm>
            <a:prstGeom prst="rect">
              <a:avLst/>
            </a:prstGeom>
          </p:spPr>
          <p:txBody>
            <a:bodyPr wrap="none">
              <a:spAutoFit/>
            </a:bodyPr>
            <a:lstStyle/>
            <a:p>
              <a:r>
                <a:rPr lang="en-US" altLang="ja-JP" dirty="0"/>
                <a:t>1</a:t>
              </a:r>
              <a:endParaRPr lang="ja-JP" altLang="en-US" dirty="0"/>
            </a:p>
          </p:txBody>
        </p:sp>
        <p:sp>
          <p:nvSpPr>
            <p:cNvPr id="36" name="正方形/長方形 35"/>
            <p:cNvSpPr/>
            <p:nvPr/>
          </p:nvSpPr>
          <p:spPr>
            <a:xfrm>
              <a:off x="1186653" y="5684646"/>
              <a:ext cx="301686" cy="369332"/>
            </a:xfrm>
            <a:prstGeom prst="rect">
              <a:avLst/>
            </a:prstGeom>
          </p:spPr>
          <p:txBody>
            <a:bodyPr wrap="none">
              <a:spAutoFit/>
            </a:bodyPr>
            <a:lstStyle/>
            <a:p>
              <a:r>
                <a:rPr lang="en-US" altLang="ja-JP" dirty="0"/>
                <a:t>2</a:t>
              </a:r>
              <a:endParaRPr lang="ja-JP" altLang="en-US" dirty="0"/>
            </a:p>
          </p:txBody>
        </p:sp>
        <p:sp>
          <p:nvSpPr>
            <p:cNvPr id="37" name="正方形/長方形 36"/>
            <p:cNvSpPr/>
            <p:nvPr/>
          </p:nvSpPr>
          <p:spPr>
            <a:xfrm>
              <a:off x="1634227" y="5684646"/>
              <a:ext cx="301686" cy="369332"/>
            </a:xfrm>
            <a:prstGeom prst="rect">
              <a:avLst/>
            </a:prstGeom>
          </p:spPr>
          <p:txBody>
            <a:bodyPr wrap="none">
              <a:spAutoFit/>
            </a:bodyPr>
            <a:lstStyle/>
            <a:p>
              <a:r>
                <a:rPr lang="en-US" altLang="ja-JP" dirty="0"/>
                <a:t>3</a:t>
              </a:r>
              <a:endParaRPr lang="ja-JP" altLang="en-US" dirty="0"/>
            </a:p>
          </p:txBody>
        </p:sp>
        <p:sp>
          <p:nvSpPr>
            <p:cNvPr id="38" name="正方形/長方形 37"/>
            <p:cNvSpPr/>
            <p:nvPr/>
          </p:nvSpPr>
          <p:spPr>
            <a:xfrm>
              <a:off x="2068560" y="5684646"/>
              <a:ext cx="301686" cy="369332"/>
            </a:xfrm>
            <a:prstGeom prst="rect">
              <a:avLst/>
            </a:prstGeom>
          </p:spPr>
          <p:txBody>
            <a:bodyPr wrap="none">
              <a:spAutoFit/>
            </a:bodyPr>
            <a:lstStyle/>
            <a:p>
              <a:r>
                <a:rPr lang="en-US" altLang="ja-JP" dirty="0"/>
                <a:t>4</a:t>
              </a:r>
              <a:endParaRPr lang="ja-JP" altLang="en-US" dirty="0"/>
            </a:p>
          </p:txBody>
        </p:sp>
        <p:sp>
          <p:nvSpPr>
            <p:cNvPr id="39" name="正方形/長方形 38"/>
            <p:cNvSpPr/>
            <p:nvPr/>
          </p:nvSpPr>
          <p:spPr>
            <a:xfrm>
              <a:off x="2496469" y="5684646"/>
              <a:ext cx="301686" cy="369332"/>
            </a:xfrm>
            <a:prstGeom prst="rect">
              <a:avLst/>
            </a:prstGeom>
          </p:spPr>
          <p:txBody>
            <a:bodyPr wrap="none">
              <a:spAutoFit/>
            </a:bodyPr>
            <a:lstStyle/>
            <a:p>
              <a:r>
                <a:rPr lang="en-US" altLang="ja-JP" dirty="0"/>
                <a:t>5</a:t>
              </a:r>
              <a:endParaRPr lang="ja-JP" altLang="en-US" dirty="0"/>
            </a:p>
          </p:txBody>
        </p:sp>
        <p:sp>
          <p:nvSpPr>
            <p:cNvPr id="41" name="正方形/長方形 40"/>
            <p:cNvSpPr/>
            <p:nvPr/>
          </p:nvSpPr>
          <p:spPr>
            <a:xfrm>
              <a:off x="437064" y="5202016"/>
              <a:ext cx="301686" cy="369332"/>
            </a:xfrm>
            <a:prstGeom prst="rect">
              <a:avLst/>
            </a:prstGeom>
          </p:spPr>
          <p:txBody>
            <a:bodyPr wrap="none">
              <a:spAutoFit/>
            </a:bodyPr>
            <a:lstStyle/>
            <a:p>
              <a:r>
                <a:rPr lang="en-US" altLang="ja-JP" dirty="0"/>
                <a:t>1</a:t>
              </a:r>
              <a:endParaRPr lang="ja-JP" altLang="en-US" dirty="0"/>
            </a:p>
          </p:txBody>
        </p:sp>
        <p:sp>
          <p:nvSpPr>
            <p:cNvPr id="42" name="正方形/長方形 41"/>
            <p:cNvSpPr/>
            <p:nvPr/>
          </p:nvSpPr>
          <p:spPr>
            <a:xfrm>
              <a:off x="437064" y="4785105"/>
              <a:ext cx="301686" cy="369332"/>
            </a:xfrm>
            <a:prstGeom prst="rect">
              <a:avLst/>
            </a:prstGeom>
          </p:spPr>
          <p:txBody>
            <a:bodyPr wrap="none">
              <a:spAutoFit/>
            </a:bodyPr>
            <a:lstStyle/>
            <a:p>
              <a:r>
                <a:rPr lang="en-US" altLang="ja-JP" dirty="0"/>
                <a:t>2</a:t>
              </a:r>
              <a:endParaRPr lang="ja-JP" altLang="en-US" dirty="0"/>
            </a:p>
          </p:txBody>
        </p:sp>
        <p:sp>
          <p:nvSpPr>
            <p:cNvPr id="43" name="正方形/長方形 42"/>
            <p:cNvSpPr/>
            <p:nvPr/>
          </p:nvSpPr>
          <p:spPr>
            <a:xfrm>
              <a:off x="437064" y="4338060"/>
              <a:ext cx="301686" cy="369332"/>
            </a:xfrm>
            <a:prstGeom prst="rect">
              <a:avLst/>
            </a:prstGeom>
          </p:spPr>
          <p:txBody>
            <a:bodyPr wrap="none">
              <a:spAutoFit/>
            </a:bodyPr>
            <a:lstStyle/>
            <a:p>
              <a:r>
                <a:rPr lang="en-US" altLang="ja-JP" dirty="0"/>
                <a:t>3</a:t>
              </a:r>
              <a:endParaRPr lang="ja-JP" altLang="en-US" dirty="0"/>
            </a:p>
          </p:txBody>
        </p:sp>
      </p:grpSp>
      <p:sp>
        <p:nvSpPr>
          <p:cNvPr id="44" name="正方形/長方形 43"/>
          <p:cNvSpPr/>
          <p:nvPr/>
        </p:nvSpPr>
        <p:spPr>
          <a:xfrm>
            <a:off x="1038214" y="3025904"/>
            <a:ext cx="272382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４ｘ３画素の小さな画像</a:t>
            </a:r>
          </a:p>
        </p:txBody>
      </p:sp>
      <p:cxnSp>
        <p:nvCxnSpPr>
          <p:cNvPr id="63" name="直線矢印コネクタ 62"/>
          <p:cNvCxnSpPr/>
          <p:nvPr/>
        </p:nvCxnSpPr>
        <p:spPr>
          <a:xfrm>
            <a:off x="7185617" y="6147698"/>
            <a:ext cx="34022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7370705" y="2970026"/>
            <a:ext cx="0" cy="3357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7425968" y="6090647"/>
            <a:ext cx="301686" cy="369332"/>
          </a:xfrm>
          <a:prstGeom prst="rect">
            <a:avLst/>
          </a:prstGeom>
        </p:spPr>
        <p:txBody>
          <a:bodyPr wrap="none">
            <a:spAutoFit/>
          </a:bodyPr>
          <a:lstStyle/>
          <a:p>
            <a:r>
              <a:rPr lang="en-US" altLang="ja-JP" dirty="0"/>
              <a:t>1</a:t>
            </a:r>
            <a:endParaRPr lang="ja-JP" altLang="en-US" dirty="0"/>
          </a:p>
        </p:txBody>
      </p:sp>
      <p:sp>
        <p:nvSpPr>
          <p:cNvPr id="54" name="正方形/長方形 53"/>
          <p:cNvSpPr/>
          <p:nvPr/>
        </p:nvSpPr>
        <p:spPr>
          <a:xfrm>
            <a:off x="7835360" y="6090647"/>
            <a:ext cx="301686" cy="369332"/>
          </a:xfrm>
          <a:prstGeom prst="rect">
            <a:avLst/>
          </a:prstGeom>
        </p:spPr>
        <p:txBody>
          <a:bodyPr wrap="none">
            <a:spAutoFit/>
          </a:bodyPr>
          <a:lstStyle/>
          <a:p>
            <a:r>
              <a:rPr lang="en-US" altLang="ja-JP" dirty="0"/>
              <a:t>2</a:t>
            </a:r>
            <a:endParaRPr lang="ja-JP" altLang="en-US" dirty="0"/>
          </a:p>
        </p:txBody>
      </p:sp>
      <p:sp>
        <p:nvSpPr>
          <p:cNvPr id="55" name="正方形/長方形 54"/>
          <p:cNvSpPr/>
          <p:nvPr/>
        </p:nvSpPr>
        <p:spPr>
          <a:xfrm>
            <a:off x="8282934" y="6090647"/>
            <a:ext cx="301686" cy="369332"/>
          </a:xfrm>
          <a:prstGeom prst="rect">
            <a:avLst/>
          </a:prstGeom>
        </p:spPr>
        <p:txBody>
          <a:bodyPr wrap="none">
            <a:spAutoFit/>
          </a:bodyPr>
          <a:lstStyle/>
          <a:p>
            <a:r>
              <a:rPr lang="en-US" altLang="ja-JP" dirty="0"/>
              <a:t>3</a:t>
            </a:r>
            <a:endParaRPr lang="ja-JP" altLang="en-US" dirty="0"/>
          </a:p>
        </p:txBody>
      </p:sp>
      <p:sp>
        <p:nvSpPr>
          <p:cNvPr id="56" name="正方形/長方形 55"/>
          <p:cNvSpPr/>
          <p:nvPr/>
        </p:nvSpPr>
        <p:spPr>
          <a:xfrm>
            <a:off x="8717267" y="6090647"/>
            <a:ext cx="301686" cy="369332"/>
          </a:xfrm>
          <a:prstGeom prst="rect">
            <a:avLst/>
          </a:prstGeom>
        </p:spPr>
        <p:txBody>
          <a:bodyPr wrap="none">
            <a:spAutoFit/>
          </a:bodyPr>
          <a:lstStyle/>
          <a:p>
            <a:r>
              <a:rPr lang="en-US" altLang="ja-JP" dirty="0"/>
              <a:t>4</a:t>
            </a:r>
            <a:endParaRPr lang="ja-JP" altLang="en-US" dirty="0"/>
          </a:p>
        </p:txBody>
      </p:sp>
      <p:sp>
        <p:nvSpPr>
          <p:cNvPr id="57" name="正方形/長方形 56"/>
          <p:cNvSpPr/>
          <p:nvPr/>
        </p:nvSpPr>
        <p:spPr>
          <a:xfrm>
            <a:off x="9145176" y="6090647"/>
            <a:ext cx="301686" cy="369332"/>
          </a:xfrm>
          <a:prstGeom prst="rect">
            <a:avLst/>
          </a:prstGeom>
        </p:spPr>
        <p:txBody>
          <a:bodyPr wrap="none">
            <a:spAutoFit/>
          </a:bodyPr>
          <a:lstStyle/>
          <a:p>
            <a:r>
              <a:rPr lang="en-US" altLang="ja-JP" dirty="0"/>
              <a:t>5</a:t>
            </a:r>
            <a:endParaRPr lang="ja-JP" altLang="en-US" dirty="0"/>
          </a:p>
        </p:txBody>
      </p:sp>
      <p:sp>
        <p:nvSpPr>
          <p:cNvPr id="58" name="正方形/長方形 57"/>
          <p:cNvSpPr/>
          <p:nvPr/>
        </p:nvSpPr>
        <p:spPr>
          <a:xfrm>
            <a:off x="7077304" y="5726555"/>
            <a:ext cx="301686" cy="369332"/>
          </a:xfrm>
          <a:prstGeom prst="rect">
            <a:avLst/>
          </a:prstGeom>
        </p:spPr>
        <p:txBody>
          <a:bodyPr wrap="none">
            <a:spAutoFit/>
          </a:bodyPr>
          <a:lstStyle/>
          <a:p>
            <a:r>
              <a:rPr lang="en-US" altLang="ja-JP" dirty="0"/>
              <a:t>1</a:t>
            </a:r>
            <a:endParaRPr lang="ja-JP" altLang="en-US" dirty="0"/>
          </a:p>
        </p:txBody>
      </p:sp>
      <p:sp>
        <p:nvSpPr>
          <p:cNvPr id="59" name="正方形/長方形 58"/>
          <p:cNvSpPr/>
          <p:nvPr/>
        </p:nvSpPr>
        <p:spPr>
          <a:xfrm>
            <a:off x="7077304" y="5309644"/>
            <a:ext cx="301686" cy="369332"/>
          </a:xfrm>
          <a:prstGeom prst="rect">
            <a:avLst/>
          </a:prstGeom>
        </p:spPr>
        <p:txBody>
          <a:bodyPr wrap="none">
            <a:spAutoFit/>
          </a:bodyPr>
          <a:lstStyle/>
          <a:p>
            <a:r>
              <a:rPr lang="en-US" altLang="ja-JP" dirty="0"/>
              <a:t>2</a:t>
            </a:r>
            <a:endParaRPr lang="ja-JP" altLang="en-US" dirty="0"/>
          </a:p>
        </p:txBody>
      </p:sp>
      <p:sp>
        <p:nvSpPr>
          <p:cNvPr id="60" name="正方形/長方形 59"/>
          <p:cNvSpPr/>
          <p:nvPr/>
        </p:nvSpPr>
        <p:spPr>
          <a:xfrm>
            <a:off x="7077304" y="4862599"/>
            <a:ext cx="301686" cy="369332"/>
          </a:xfrm>
          <a:prstGeom prst="rect">
            <a:avLst/>
          </a:prstGeom>
        </p:spPr>
        <p:txBody>
          <a:bodyPr wrap="none">
            <a:spAutoFit/>
          </a:bodyPr>
          <a:lstStyle/>
          <a:p>
            <a:r>
              <a:rPr lang="en-US" altLang="ja-JP" dirty="0"/>
              <a:t>3</a:t>
            </a:r>
            <a:endParaRPr lang="ja-JP" altLang="en-US" dirty="0"/>
          </a:p>
        </p:txBody>
      </p:sp>
      <p:sp>
        <p:nvSpPr>
          <p:cNvPr id="92" name="正方形/長方形 91"/>
          <p:cNvSpPr/>
          <p:nvPr/>
        </p:nvSpPr>
        <p:spPr>
          <a:xfrm>
            <a:off x="9594662" y="6090647"/>
            <a:ext cx="301686" cy="369332"/>
          </a:xfrm>
          <a:prstGeom prst="rect">
            <a:avLst/>
          </a:prstGeom>
        </p:spPr>
        <p:txBody>
          <a:bodyPr wrap="none">
            <a:spAutoFit/>
          </a:bodyPr>
          <a:lstStyle/>
          <a:p>
            <a:r>
              <a:rPr lang="en-US" altLang="ja-JP" dirty="0"/>
              <a:t>6</a:t>
            </a:r>
            <a:endParaRPr lang="ja-JP" altLang="en-US" dirty="0"/>
          </a:p>
        </p:txBody>
      </p:sp>
      <p:sp>
        <p:nvSpPr>
          <p:cNvPr id="93" name="正方形/長方形 92"/>
          <p:cNvSpPr/>
          <p:nvPr/>
        </p:nvSpPr>
        <p:spPr>
          <a:xfrm>
            <a:off x="10027557" y="6090647"/>
            <a:ext cx="301686" cy="369332"/>
          </a:xfrm>
          <a:prstGeom prst="rect">
            <a:avLst/>
          </a:prstGeom>
        </p:spPr>
        <p:txBody>
          <a:bodyPr wrap="none">
            <a:spAutoFit/>
          </a:bodyPr>
          <a:lstStyle/>
          <a:p>
            <a:r>
              <a:rPr lang="en-US" altLang="ja-JP" dirty="0"/>
              <a:t>7</a:t>
            </a:r>
            <a:endParaRPr lang="ja-JP" altLang="en-US" dirty="0"/>
          </a:p>
        </p:txBody>
      </p:sp>
      <p:sp>
        <p:nvSpPr>
          <p:cNvPr id="94" name="正方形/長方形 93"/>
          <p:cNvSpPr/>
          <p:nvPr/>
        </p:nvSpPr>
        <p:spPr>
          <a:xfrm>
            <a:off x="7077304" y="4479934"/>
            <a:ext cx="301686" cy="369332"/>
          </a:xfrm>
          <a:prstGeom prst="rect">
            <a:avLst/>
          </a:prstGeom>
        </p:spPr>
        <p:txBody>
          <a:bodyPr wrap="none">
            <a:spAutoFit/>
          </a:bodyPr>
          <a:lstStyle/>
          <a:p>
            <a:r>
              <a:rPr lang="en-US" altLang="ja-JP" dirty="0"/>
              <a:t>4</a:t>
            </a:r>
            <a:endParaRPr lang="ja-JP" altLang="en-US" dirty="0"/>
          </a:p>
        </p:txBody>
      </p:sp>
      <p:sp>
        <p:nvSpPr>
          <p:cNvPr id="95" name="正方形/長方形 94"/>
          <p:cNvSpPr/>
          <p:nvPr/>
        </p:nvSpPr>
        <p:spPr>
          <a:xfrm>
            <a:off x="7077304" y="4040052"/>
            <a:ext cx="301686" cy="369332"/>
          </a:xfrm>
          <a:prstGeom prst="rect">
            <a:avLst/>
          </a:prstGeom>
        </p:spPr>
        <p:txBody>
          <a:bodyPr wrap="none">
            <a:spAutoFit/>
          </a:bodyPr>
          <a:lstStyle/>
          <a:p>
            <a:r>
              <a:rPr lang="en-US" altLang="ja-JP" dirty="0"/>
              <a:t>5</a:t>
            </a:r>
            <a:endParaRPr lang="ja-JP" altLang="en-US" dirty="0"/>
          </a:p>
        </p:txBody>
      </p:sp>
      <p:sp>
        <p:nvSpPr>
          <p:cNvPr id="96" name="正方形/長方形 95"/>
          <p:cNvSpPr/>
          <p:nvPr/>
        </p:nvSpPr>
        <p:spPr>
          <a:xfrm>
            <a:off x="7077304" y="3611282"/>
            <a:ext cx="301686" cy="369332"/>
          </a:xfrm>
          <a:prstGeom prst="rect">
            <a:avLst/>
          </a:prstGeom>
        </p:spPr>
        <p:txBody>
          <a:bodyPr wrap="none">
            <a:spAutoFit/>
          </a:bodyPr>
          <a:lstStyle/>
          <a:p>
            <a:r>
              <a:rPr lang="en-US" altLang="ja-JP" dirty="0"/>
              <a:t>6</a:t>
            </a:r>
            <a:endParaRPr lang="ja-JP" altLang="en-US" dirty="0"/>
          </a:p>
        </p:txBody>
      </p:sp>
      <p:sp>
        <p:nvSpPr>
          <p:cNvPr id="99" name="正方形/長方形 98"/>
          <p:cNvSpPr/>
          <p:nvPr/>
        </p:nvSpPr>
        <p:spPr>
          <a:xfrm>
            <a:off x="7077304" y="3174026"/>
            <a:ext cx="301686" cy="369332"/>
          </a:xfrm>
          <a:prstGeom prst="rect">
            <a:avLst/>
          </a:prstGeom>
        </p:spPr>
        <p:txBody>
          <a:bodyPr wrap="none">
            <a:spAutoFit/>
          </a:bodyPr>
          <a:lstStyle/>
          <a:p>
            <a:r>
              <a:rPr lang="en-US" altLang="ja-JP" dirty="0"/>
              <a:t>7</a:t>
            </a:r>
            <a:endParaRPr lang="ja-JP" altLang="en-US" dirty="0"/>
          </a:p>
        </p:txBody>
      </p:sp>
      <p:sp>
        <p:nvSpPr>
          <p:cNvPr id="61" name="正方形/長方形 60"/>
          <p:cNvSpPr/>
          <p:nvPr/>
        </p:nvSpPr>
        <p:spPr>
          <a:xfrm>
            <a:off x="4516985" y="3115338"/>
            <a:ext cx="1923988" cy="3662541"/>
          </a:xfrm>
          <a:prstGeom prst="rect">
            <a:avLst/>
          </a:prstGeom>
        </p:spPr>
        <p:txBody>
          <a:bodyPr wrap="none">
            <a:spAutoFit/>
          </a:bodyPr>
          <a:lstStyle/>
          <a:p>
            <a:pPr algn="r"/>
            <a:r>
              <a:rPr lang="en-US" altLang="ja-JP" sz="2400" dirty="0">
                <a:solidFill>
                  <a:srgbClr val="C00000"/>
                </a:solidFill>
                <a:sym typeface="Wingdings" panose="05000000000000000000" pitchFamily="2" charset="2"/>
              </a:rPr>
              <a:t>(5,3) </a:t>
            </a:r>
            <a:r>
              <a:rPr lang="en-US" altLang="ja-JP" sz="2400" dirty="0">
                <a:solidFill>
                  <a:srgbClr val="C00000"/>
                </a:solidFill>
              </a:rPr>
              <a:t>(8, 6)</a:t>
            </a:r>
            <a:endParaRPr lang="en-US" altLang="ja-JP" sz="2400" dirty="0">
              <a:solidFill>
                <a:srgbClr val="C00000"/>
              </a:solidFill>
              <a:sym typeface="Wingdings" panose="05000000000000000000" pitchFamily="2" charset="2"/>
            </a:endParaRPr>
          </a:p>
          <a:p>
            <a:pPr algn="r"/>
            <a:r>
              <a:rPr lang="en-US" altLang="ja-JP" sz="2400" dirty="0">
                <a:sym typeface="Wingdings" panose="05000000000000000000" pitchFamily="2" charset="2"/>
              </a:rPr>
              <a:t>(4,3) </a:t>
            </a:r>
            <a:r>
              <a:rPr lang="en-US" altLang="ja-JP" sz="2400" dirty="0"/>
              <a:t>(7, 6)</a:t>
            </a:r>
            <a:endParaRPr lang="ja-JP" altLang="en-US" sz="2400" dirty="0"/>
          </a:p>
          <a:p>
            <a:pPr algn="r"/>
            <a:r>
              <a:rPr lang="en-US" altLang="ja-JP" sz="2400" dirty="0">
                <a:sym typeface="Wingdings" panose="05000000000000000000" pitchFamily="2" charset="2"/>
              </a:rPr>
              <a:t>(4,3) </a:t>
            </a:r>
            <a:r>
              <a:rPr lang="en-US" altLang="ja-JP" sz="2400" dirty="0"/>
              <a:t>(6, 6)</a:t>
            </a:r>
            <a:endParaRPr lang="ja-JP" altLang="en-US" sz="2400" dirty="0"/>
          </a:p>
          <a:p>
            <a:pPr algn="r"/>
            <a:r>
              <a:rPr lang="en-US" altLang="ja-JP" sz="2400" dirty="0">
                <a:sym typeface="Wingdings" panose="05000000000000000000" pitchFamily="2" charset="2"/>
              </a:rPr>
              <a:t>(3,3) </a:t>
            </a:r>
            <a:r>
              <a:rPr lang="en-US" altLang="ja-JP" sz="2400" dirty="0"/>
              <a:t>(5, 6)</a:t>
            </a:r>
          </a:p>
          <a:p>
            <a:pPr algn="r"/>
            <a:r>
              <a:rPr lang="en-US" altLang="ja-JP" sz="2400" dirty="0">
                <a:sym typeface="Wingdings" panose="05000000000000000000" pitchFamily="2" charset="2"/>
              </a:rPr>
              <a:t>(2,3) </a:t>
            </a:r>
            <a:r>
              <a:rPr lang="en-US" altLang="ja-JP" sz="2400" dirty="0"/>
              <a:t>(4, 6)</a:t>
            </a:r>
            <a:endParaRPr lang="ja-JP" altLang="en-US" sz="2400" dirty="0"/>
          </a:p>
          <a:p>
            <a:pPr algn="r"/>
            <a:r>
              <a:rPr lang="en-US" altLang="ja-JP" sz="2400" dirty="0">
                <a:sym typeface="Wingdings" panose="05000000000000000000" pitchFamily="2" charset="2"/>
              </a:rPr>
              <a:t>(2,3) </a:t>
            </a:r>
            <a:r>
              <a:rPr lang="en-US" altLang="ja-JP" sz="2400" dirty="0"/>
              <a:t>(3, 6)</a:t>
            </a:r>
            <a:endParaRPr lang="ja-JP" altLang="en-US" sz="2400" dirty="0"/>
          </a:p>
          <a:p>
            <a:pPr algn="r"/>
            <a:r>
              <a:rPr lang="en-US" altLang="ja-JP" sz="2400" dirty="0">
                <a:sym typeface="Wingdings" panose="05000000000000000000" pitchFamily="2" charset="2"/>
              </a:rPr>
              <a:t>(1,3) </a:t>
            </a:r>
            <a:r>
              <a:rPr lang="en-US" altLang="ja-JP" sz="2400" dirty="0"/>
              <a:t>(2, 6)</a:t>
            </a:r>
          </a:p>
          <a:p>
            <a:pPr algn="r"/>
            <a:r>
              <a:rPr lang="en-US" altLang="ja-JP" sz="2400" dirty="0">
                <a:sym typeface="Wingdings" panose="05000000000000000000" pitchFamily="2" charset="2"/>
              </a:rPr>
              <a:t>(1,3) </a:t>
            </a:r>
            <a:r>
              <a:rPr lang="en-US" altLang="ja-JP" sz="2400" dirty="0"/>
              <a:t>(1, 6)</a:t>
            </a:r>
          </a:p>
          <a:p>
            <a:pPr algn="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※(8,6)</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ははみ出す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a:xfrm>
            <a:off x="9955003" y="3566904"/>
            <a:ext cx="430819" cy="43081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9955003" y="4003806"/>
            <a:ext cx="430819" cy="43081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9955003" y="4426384"/>
            <a:ext cx="430819" cy="43081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9955003" y="4848962"/>
            <a:ext cx="430819" cy="43081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9955003" y="5271540"/>
            <a:ext cx="430819" cy="430819"/>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9955003" y="5694118"/>
            <a:ext cx="430819" cy="430819"/>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7380651" y="3566904"/>
            <a:ext cx="430819" cy="43081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7809710" y="3566904"/>
            <a:ext cx="430819" cy="43081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8238769" y="3566904"/>
            <a:ext cx="430819" cy="43081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8667828" y="3566904"/>
            <a:ext cx="430819" cy="43081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9096887" y="3566904"/>
            <a:ext cx="430819" cy="43081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9525946" y="3566904"/>
            <a:ext cx="430819" cy="43081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4294967295"/>
          </p:nvPr>
        </p:nvSpPr>
        <p:spPr/>
        <p:txBody>
          <a:bodyPr/>
          <a:lstStyle/>
          <a:p>
            <a:fld id="{F35DE295-420C-4265-BE54-AE59FA4027A6}" type="slidenum">
              <a:rPr lang="ja-JP" altLang="en-US" smtClean="0"/>
              <a:pPr/>
              <a:t>51</a:t>
            </a:fld>
            <a:endParaRPr lang="ja-JP" altLang="en-US"/>
          </a:p>
        </p:txBody>
      </p:sp>
    </p:spTree>
    <p:extLst>
      <p:ext uri="{BB962C8B-B14F-4D97-AF65-F5344CB8AC3E}">
        <p14:creationId xmlns:p14="http://schemas.microsoft.com/office/powerpoint/2010/main" val="389420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rotWithShape="1">
          <a:blip r:embed="rId3"/>
          <a:srcRect t="13790" r="23294"/>
          <a:stretch/>
        </p:blipFill>
        <p:spPr>
          <a:xfrm>
            <a:off x="7263329" y="3115338"/>
            <a:ext cx="3146733" cy="3179941"/>
          </a:xfrm>
          <a:prstGeom prst="rect">
            <a:avLst/>
          </a:prstGeom>
        </p:spPr>
      </p:pic>
      <p:sp>
        <p:nvSpPr>
          <p:cNvPr id="2" name="タイトル 1"/>
          <p:cNvSpPr>
            <a:spLocks noGrp="1"/>
          </p:cNvSpPr>
          <p:nvPr>
            <p:ph type="title"/>
          </p:nvPr>
        </p:nvSpPr>
        <p:spPr>
          <a:xfrm>
            <a:off x="1015999" y="145261"/>
            <a:ext cx="11473211" cy="733270"/>
          </a:xfrm>
        </p:spPr>
        <p:txBody>
          <a:bodyPr>
            <a:normAutofit/>
          </a:bodyPr>
          <a:lstStyle/>
          <a:p>
            <a:r>
              <a:rPr kumimoji="1" lang="ja-JP" altLang="en-US" sz="3600" b="1" dirty="0"/>
              <a:t>画像の変換</a:t>
            </a:r>
          </a:p>
        </p:txBody>
      </p:sp>
      <p:sp>
        <p:nvSpPr>
          <p:cNvPr id="3" name="コンテンツ プレースホルダー 2"/>
          <p:cNvSpPr>
            <a:spLocks noGrp="1"/>
          </p:cNvSpPr>
          <p:nvPr>
            <p:ph idx="1"/>
          </p:nvPr>
        </p:nvSpPr>
        <p:spPr>
          <a:xfrm>
            <a:off x="1101059" y="1150417"/>
            <a:ext cx="10584009" cy="1522615"/>
          </a:xfrm>
        </p:spPr>
        <p:txBody>
          <a:bodyPr>
            <a:normAutofit/>
          </a:bodyPr>
          <a:lstStyle/>
          <a:p>
            <a:pPr marL="0" indent="0">
              <a:buNone/>
            </a:pPr>
            <a:r>
              <a:rPr kumimoji="1" lang="ja-JP" altLang="en-US" sz="2400" dirty="0"/>
              <a:t>所望の変換は，</a:t>
            </a:r>
            <a:r>
              <a:rPr kumimoji="1" lang="en-US" altLang="ja-JP" sz="2400" dirty="0"/>
              <a:t>X</a:t>
            </a:r>
            <a:r>
              <a:rPr kumimoji="1" lang="ja-JP" altLang="en-US" sz="2400" dirty="0"/>
              <a:t>軸方向に</a:t>
            </a:r>
            <a:r>
              <a:rPr lang="en-US" altLang="ja-JP" sz="2400" dirty="0"/>
              <a:t>1.7</a:t>
            </a:r>
            <a:r>
              <a:rPr lang="ja-JP" altLang="en-US" sz="2400" dirty="0"/>
              <a:t>倍，</a:t>
            </a:r>
            <a:r>
              <a:rPr lang="en-US" altLang="ja-JP" sz="2400" dirty="0"/>
              <a:t>Y</a:t>
            </a:r>
            <a:r>
              <a:rPr lang="ja-JP" altLang="en-US" sz="2400" dirty="0"/>
              <a:t>軸方向に</a:t>
            </a:r>
            <a:r>
              <a:rPr lang="en-US" altLang="ja-JP" sz="2400" dirty="0"/>
              <a:t>2</a:t>
            </a:r>
            <a:r>
              <a:rPr lang="ja-JP" altLang="en-US" sz="2400" dirty="0"/>
              <a:t>倍</a:t>
            </a:r>
            <a:endParaRPr kumimoji="1" lang="en-US" altLang="ja-JP" sz="2400" dirty="0"/>
          </a:p>
          <a:p>
            <a:pPr marL="0" indent="0">
              <a:buNone/>
            </a:pPr>
            <a:r>
              <a:rPr kumimoji="1" lang="ja-JP" altLang="en-US" sz="2400" dirty="0"/>
              <a:t>この逆変換は，</a:t>
            </a:r>
            <a:r>
              <a:rPr lang="en-US" altLang="ja-JP" sz="2400" dirty="0"/>
              <a:t>X</a:t>
            </a:r>
            <a:r>
              <a:rPr lang="ja-JP" altLang="en-US" sz="2400" dirty="0"/>
              <a:t>軸方向に</a:t>
            </a:r>
            <a:r>
              <a:rPr lang="en-US" altLang="ja-JP" sz="2400" dirty="0"/>
              <a:t>1/1.7</a:t>
            </a:r>
            <a:r>
              <a:rPr lang="ja-JP" altLang="en-US" sz="2400" dirty="0"/>
              <a:t>倍，</a:t>
            </a:r>
            <a:r>
              <a:rPr lang="en-US" altLang="ja-JP" sz="2400" dirty="0"/>
              <a:t>Y</a:t>
            </a:r>
            <a:r>
              <a:rPr lang="ja-JP" altLang="en-US" sz="2400" dirty="0"/>
              <a:t>軸方向に</a:t>
            </a:r>
            <a:r>
              <a:rPr lang="en-US" altLang="ja-JP" sz="2400" dirty="0"/>
              <a:t>1/2</a:t>
            </a:r>
            <a:r>
              <a:rPr lang="ja-JP" altLang="en-US" sz="2400" dirty="0"/>
              <a:t>倍</a:t>
            </a:r>
            <a:endParaRPr lang="en-US" altLang="ja-JP" sz="2400" dirty="0"/>
          </a:p>
          <a:p>
            <a:pPr marL="0" indent="0">
              <a:buNone/>
            </a:pPr>
            <a:r>
              <a:rPr lang="ja-JP" altLang="en-US" sz="2400" dirty="0"/>
              <a:t>変換後画像の各画素に逆変換を施し，元画像における画素位置を取得する</a:t>
            </a:r>
            <a:endParaRPr kumimoji="1" lang="ja-JP" altLang="en-US" sz="2400" dirty="0"/>
          </a:p>
        </p:txBody>
      </p:sp>
      <p:sp>
        <p:nvSpPr>
          <p:cNvPr id="32" name="正方形/長方形 31"/>
          <p:cNvSpPr/>
          <p:nvPr/>
        </p:nvSpPr>
        <p:spPr>
          <a:xfrm>
            <a:off x="1153630" y="6065466"/>
            <a:ext cx="2492990"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画素の中心が</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整数座標になると仮定</a:t>
            </a:r>
          </a:p>
        </p:txBody>
      </p:sp>
      <p:grpSp>
        <p:nvGrpSpPr>
          <p:cNvPr id="45" name="グループ化 44"/>
          <p:cNvGrpSpPr/>
          <p:nvPr/>
        </p:nvGrpSpPr>
        <p:grpSpPr>
          <a:xfrm>
            <a:off x="976775" y="3390098"/>
            <a:ext cx="2846701" cy="2663880"/>
            <a:chOff x="437064" y="3390098"/>
            <a:chExt cx="2846701" cy="2663880"/>
          </a:xfrm>
        </p:grpSpPr>
        <p:grpSp>
          <p:nvGrpSpPr>
            <p:cNvPr id="33" name="グループ化 32"/>
            <p:cNvGrpSpPr/>
            <p:nvPr/>
          </p:nvGrpSpPr>
          <p:grpSpPr>
            <a:xfrm>
              <a:off x="545377" y="3390098"/>
              <a:ext cx="2738388" cy="2412589"/>
              <a:chOff x="457199" y="4032985"/>
              <a:chExt cx="2738388" cy="2412589"/>
            </a:xfrm>
          </p:grpSpPr>
          <p:pic>
            <p:nvPicPr>
              <p:cNvPr id="28" name="図 27"/>
              <p:cNvPicPr>
                <a:picLocks noChangeAspect="1"/>
              </p:cNvPicPr>
              <p:nvPr/>
            </p:nvPicPr>
            <p:blipFill rotWithShape="1">
              <a:blip r:embed="rId3"/>
              <a:srcRect t="47202" r="41891"/>
              <a:stretch/>
            </p:blipFill>
            <p:spPr>
              <a:xfrm>
                <a:off x="542259" y="4466121"/>
                <a:ext cx="2383821" cy="1947507"/>
              </a:xfrm>
              <a:prstGeom prst="rect">
                <a:avLst/>
              </a:prstGeom>
            </p:spPr>
          </p:pic>
          <p:grpSp>
            <p:nvGrpSpPr>
              <p:cNvPr id="17" name="グループ化 16"/>
              <p:cNvGrpSpPr/>
              <p:nvPr/>
            </p:nvGrpSpPr>
            <p:grpSpPr>
              <a:xfrm>
                <a:off x="642287" y="4973590"/>
                <a:ext cx="1723276" cy="1292458"/>
                <a:chOff x="750771" y="2034943"/>
                <a:chExt cx="1325076" cy="993807"/>
              </a:xfrm>
            </p:grpSpPr>
            <p:sp>
              <p:nvSpPr>
                <p:cNvPr id="5" name="正方形/長方形 4"/>
                <p:cNvSpPr/>
                <p:nvPr/>
              </p:nvSpPr>
              <p:spPr>
                <a:xfrm>
                  <a:off x="750771" y="2697481"/>
                  <a:ext cx="331269" cy="331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82040" y="2697481"/>
                  <a:ext cx="331269" cy="33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13309" y="2697481"/>
                  <a:ext cx="331269" cy="3312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744578" y="2697481"/>
                  <a:ext cx="331269" cy="33126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50771" y="2366212"/>
                  <a:ext cx="331269" cy="33126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2040" y="2366212"/>
                  <a:ext cx="331269" cy="33126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413309" y="2366212"/>
                  <a:ext cx="331269" cy="33126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744578" y="2366212"/>
                  <a:ext cx="331269" cy="33126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50771" y="2034943"/>
                  <a:ext cx="331269" cy="3312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82040" y="2034943"/>
                  <a:ext cx="331269" cy="3312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413309" y="2034943"/>
                  <a:ext cx="331269" cy="33126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744578" y="2034943"/>
                  <a:ext cx="331269" cy="3312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直線矢印コネクタ 18"/>
              <p:cNvCxnSpPr/>
              <p:nvPr/>
            </p:nvCxnSpPr>
            <p:spPr>
              <a:xfrm>
                <a:off x="457199" y="6266046"/>
                <a:ext cx="2738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42287" y="4032985"/>
                <a:ext cx="0" cy="2412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777261" y="5684646"/>
              <a:ext cx="301686" cy="369332"/>
            </a:xfrm>
            <a:prstGeom prst="rect">
              <a:avLst/>
            </a:prstGeom>
          </p:spPr>
          <p:txBody>
            <a:bodyPr wrap="none">
              <a:spAutoFit/>
            </a:bodyPr>
            <a:lstStyle/>
            <a:p>
              <a:r>
                <a:rPr lang="en-US" altLang="ja-JP" dirty="0"/>
                <a:t>1</a:t>
              </a:r>
              <a:endParaRPr lang="ja-JP" altLang="en-US" dirty="0"/>
            </a:p>
          </p:txBody>
        </p:sp>
        <p:sp>
          <p:nvSpPr>
            <p:cNvPr id="36" name="正方形/長方形 35"/>
            <p:cNvSpPr/>
            <p:nvPr/>
          </p:nvSpPr>
          <p:spPr>
            <a:xfrm>
              <a:off x="1186653" y="5684646"/>
              <a:ext cx="301686" cy="369332"/>
            </a:xfrm>
            <a:prstGeom prst="rect">
              <a:avLst/>
            </a:prstGeom>
          </p:spPr>
          <p:txBody>
            <a:bodyPr wrap="none">
              <a:spAutoFit/>
            </a:bodyPr>
            <a:lstStyle/>
            <a:p>
              <a:r>
                <a:rPr lang="en-US" altLang="ja-JP" dirty="0"/>
                <a:t>2</a:t>
              </a:r>
              <a:endParaRPr lang="ja-JP" altLang="en-US" dirty="0"/>
            </a:p>
          </p:txBody>
        </p:sp>
        <p:sp>
          <p:nvSpPr>
            <p:cNvPr id="37" name="正方形/長方形 36"/>
            <p:cNvSpPr/>
            <p:nvPr/>
          </p:nvSpPr>
          <p:spPr>
            <a:xfrm>
              <a:off x="1634227" y="5684646"/>
              <a:ext cx="301686" cy="369332"/>
            </a:xfrm>
            <a:prstGeom prst="rect">
              <a:avLst/>
            </a:prstGeom>
          </p:spPr>
          <p:txBody>
            <a:bodyPr wrap="none">
              <a:spAutoFit/>
            </a:bodyPr>
            <a:lstStyle/>
            <a:p>
              <a:r>
                <a:rPr lang="en-US" altLang="ja-JP" dirty="0"/>
                <a:t>3</a:t>
              </a:r>
              <a:endParaRPr lang="ja-JP" altLang="en-US" dirty="0"/>
            </a:p>
          </p:txBody>
        </p:sp>
        <p:sp>
          <p:nvSpPr>
            <p:cNvPr id="38" name="正方形/長方形 37"/>
            <p:cNvSpPr/>
            <p:nvPr/>
          </p:nvSpPr>
          <p:spPr>
            <a:xfrm>
              <a:off x="2068560" y="5684646"/>
              <a:ext cx="301686" cy="369332"/>
            </a:xfrm>
            <a:prstGeom prst="rect">
              <a:avLst/>
            </a:prstGeom>
          </p:spPr>
          <p:txBody>
            <a:bodyPr wrap="none">
              <a:spAutoFit/>
            </a:bodyPr>
            <a:lstStyle/>
            <a:p>
              <a:r>
                <a:rPr lang="en-US" altLang="ja-JP" dirty="0"/>
                <a:t>4</a:t>
              </a:r>
              <a:endParaRPr lang="ja-JP" altLang="en-US" dirty="0"/>
            </a:p>
          </p:txBody>
        </p:sp>
        <p:sp>
          <p:nvSpPr>
            <p:cNvPr id="39" name="正方形/長方形 38"/>
            <p:cNvSpPr/>
            <p:nvPr/>
          </p:nvSpPr>
          <p:spPr>
            <a:xfrm>
              <a:off x="2496469" y="5684646"/>
              <a:ext cx="301686" cy="369332"/>
            </a:xfrm>
            <a:prstGeom prst="rect">
              <a:avLst/>
            </a:prstGeom>
          </p:spPr>
          <p:txBody>
            <a:bodyPr wrap="none">
              <a:spAutoFit/>
            </a:bodyPr>
            <a:lstStyle/>
            <a:p>
              <a:r>
                <a:rPr lang="en-US" altLang="ja-JP" dirty="0"/>
                <a:t>5</a:t>
              </a:r>
              <a:endParaRPr lang="ja-JP" altLang="en-US" dirty="0"/>
            </a:p>
          </p:txBody>
        </p:sp>
        <p:sp>
          <p:nvSpPr>
            <p:cNvPr id="41" name="正方形/長方形 40"/>
            <p:cNvSpPr/>
            <p:nvPr/>
          </p:nvSpPr>
          <p:spPr>
            <a:xfrm>
              <a:off x="437064" y="5202016"/>
              <a:ext cx="301686" cy="369332"/>
            </a:xfrm>
            <a:prstGeom prst="rect">
              <a:avLst/>
            </a:prstGeom>
          </p:spPr>
          <p:txBody>
            <a:bodyPr wrap="none">
              <a:spAutoFit/>
            </a:bodyPr>
            <a:lstStyle/>
            <a:p>
              <a:r>
                <a:rPr lang="en-US" altLang="ja-JP" dirty="0"/>
                <a:t>1</a:t>
              </a:r>
              <a:endParaRPr lang="ja-JP" altLang="en-US" dirty="0"/>
            </a:p>
          </p:txBody>
        </p:sp>
        <p:sp>
          <p:nvSpPr>
            <p:cNvPr id="42" name="正方形/長方形 41"/>
            <p:cNvSpPr/>
            <p:nvPr/>
          </p:nvSpPr>
          <p:spPr>
            <a:xfrm>
              <a:off x="437064" y="4785105"/>
              <a:ext cx="301686" cy="369332"/>
            </a:xfrm>
            <a:prstGeom prst="rect">
              <a:avLst/>
            </a:prstGeom>
          </p:spPr>
          <p:txBody>
            <a:bodyPr wrap="none">
              <a:spAutoFit/>
            </a:bodyPr>
            <a:lstStyle/>
            <a:p>
              <a:r>
                <a:rPr lang="en-US" altLang="ja-JP" dirty="0"/>
                <a:t>2</a:t>
              </a:r>
              <a:endParaRPr lang="ja-JP" altLang="en-US" dirty="0"/>
            </a:p>
          </p:txBody>
        </p:sp>
        <p:sp>
          <p:nvSpPr>
            <p:cNvPr id="43" name="正方形/長方形 42"/>
            <p:cNvSpPr/>
            <p:nvPr/>
          </p:nvSpPr>
          <p:spPr>
            <a:xfrm>
              <a:off x="437064" y="4338060"/>
              <a:ext cx="301686" cy="369332"/>
            </a:xfrm>
            <a:prstGeom prst="rect">
              <a:avLst/>
            </a:prstGeom>
          </p:spPr>
          <p:txBody>
            <a:bodyPr wrap="none">
              <a:spAutoFit/>
            </a:bodyPr>
            <a:lstStyle/>
            <a:p>
              <a:r>
                <a:rPr lang="en-US" altLang="ja-JP" dirty="0"/>
                <a:t>3</a:t>
              </a:r>
              <a:endParaRPr lang="ja-JP" altLang="en-US" dirty="0"/>
            </a:p>
          </p:txBody>
        </p:sp>
      </p:grpSp>
      <p:sp>
        <p:nvSpPr>
          <p:cNvPr id="44" name="正方形/長方形 43"/>
          <p:cNvSpPr/>
          <p:nvPr/>
        </p:nvSpPr>
        <p:spPr>
          <a:xfrm>
            <a:off x="1038214" y="3025904"/>
            <a:ext cx="2723823"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４ｘ３画素の小さな画像</a:t>
            </a:r>
          </a:p>
        </p:txBody>
      </p:sp>
      <p:cxnSp>
        <p:nvCxnSpPr>
          <p:cNvPr id="64" name="直線矢印コネクタ 63"/>
          <p:cNvCxnSpPr/>
          <p:nvPr/>
        </p:nvCxnSpPr>
        <p:spPr>
          <a:xfrm flipV="1">
            <a:off x="7370705" y="2970026"/>
            <a:ext cx="0" cy="3357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7425968" y="6090647"/>
            <a:ext cx="301686" cy="369332"/>
          </a:xfrm>
          <a:prstGeom prst="rect">
            <a:avLst/>
          </a:prstGeom>
        </p:spPr>
        <p:txBody>
          <a:bodyPr wrap="none">
            <a:spAutoFit/>
          </a:bodyPr>
          <a:lstStyle/>
          <a:p>
            <a:r>
              <a:rPr lang="en-US" altLang="ja-JP" dirty="0"/>
              <a:t>1</a:t>
            </a:r>
            <a:endParaRPr lang="ja-JP" altLang="en-US" dirty="0"/>
          </a:p>
        </p:txBody>
      </p:sp>
      <p:sp>
        <p:nvSpPr>
          <p:cNvPr id="54" name="正方形/長方形 53"/>
          <p:cNvSpPr/>
          <p:nvPr/>
        </p:nvSpPr>
        <p:spPr>
          <a:xfrm>
            <a:off x="7835360" y="6090647"/>
            <a:ext cx="301686" cy="369332"/>
          </a:xfrm>
          <a:prstGeom prst="rect">
            <a:avLst/>
          </a:prstGeom>
        </p:spPr>
        <p:txBody>
          <a:bodyPr wrap="none">
            <a:spAutoFit/>
          </a:bodyPr>
          <a:lstStyle/>
          <a:p>
            <a:r>
              <a:rPr lang="en-US" altLang="ja-JP" dirty="0"/>
              <a:t>2</a:t>
            </a:r>
            <a:endParaRPr lang="ja-JP" altLang="en-US" dirty="0"/>
          </a:p>
        </p:txBody>
      </p:sp>
      <p:sp>
        <p:nvSpPr>
          <p:cNvPr id="55" name="正方形/長方形 54"/>
          <p:cNvSpPr/>
          <p:nvPr/>
        </p:nvSpPr>
        <p:spPr>
          <a:xfrm>
            <a:off x="8282934" y="6090647"/>
            <a:ext cx="301686" cy="369332"/>
          </a:xfrm>
          <a:prstGeom prst="rect">
            <a:avLst/>
          </a:prstGeom>
        </p:spPr>
        <p:txBody>
          <a:bodyPr wrap="none">
            <a:spAutoFit/>
          </a:bodyPr>
          <a:lstStyle/>
          <a:p>
            <a:r>
              <a:rPr lang="en-US" altLang="ja-JP" dirty="0"/>
              <a:t>3</a:t>
            </a:r>
            <a:endParaRPr lang="ja-JP" altLang="en-US" dirty="0"/>
          </a:p>
        </p:txBody>
      </p:sp>
      <p:sp>
        <p:nvSpPr>
          <p:cNvPr id="56" name="正方形/長方形 55"/>
          <p:cNvSpPr/>
          <p:nvPr/>
        </p:nvSpPr>
        <p:spPr>
          <a:xfrm>
            <a:off x="8717267" y="6090647"/>
            <a:ext cx="301686" cy="369332"/>
          </a:xfrm>
          <a:prstGeom prst="rect">
            <a:avLst/>
          </a:prstGeom>
        </p:spPr>
        <p:txBody>
          <a:bodyPr wrap="none">
            <a:spAutoFit/>
          </a:bodyPr>
          <a:lstStyle/>
          <a:p>
            <a:r>
              <a:rPr lang="en-US" altLang="ja-JP" dirty="0"/>
              <a:t>4</a:t>
            </a:r>
            <a:endParaRPr lang="ja-JP" altLang="en-US" dirty="0"/>
          </a:p>
        </p:txBody>
      </p:sp>
      <p:sp>
        <p:nvSpPr>
          <p:cNvPr id="57" name="正方形/長方形 56"/>
          <p:cNvSpPr/>
          <p:nvPr/>
        </p:nvSpPr>
        <p:spPr>
          <a:xfrm>
            <a:off x="9145176" y="6090647"/>
            <a:ext cx="301686" cy="369332"/>
          </a:xfrm>
          <a:prstGeom prst="rect">
            <a:avLst/>
          </a:prstGeom>
        </p:spPr>
        <p:txBody>
          <a:bodyPr wrap="none">
            <a:spAutoFit/>
          </a:bodyPr>
          <a:lstStyle/>
          <a:p>
            <a:r>
              <a:rPr lang="en-US" altLang="ja-JP" dirty="0"/>
              <a:t>5</a:t>
            </a:r>
            <a:endParaRPr lang="ja-JP" altLang="en-US" dirty="0"/>
          </a:p>
        </p:txBody>
      </p:sp>
      <p:sp>
        <p:nvSpPr>
          <p:cNvPr id="58" name="正方形/長方形 57"/>
          <p:cNvSpPr/>
          <p:nvPr/>
        </p:nvSpPr>
        <p:spPr>
          <a:xfrm>
            <a:off x="7077304" y="5726555"/>
            <a:ext cx="301686" cy="369332"/>
          </a:xfrm>
          <a:prstGeom prst="rect">
            <a:avLst/>
          </a:prstGeom>
        </p:spPr>
        <p:txBody>
          <a:bodyPr wrap="none">
            <a:spAutoFit/>
          </a:bodyPr>
          <a:lstStyle/>
          <a:p>
            <a:r>
              <a:rPr lang="en-US" altLang="ja-JP" dirty="0"/>
              <a:t>1</a:t>
            </a:r>
            <a:endParaRPr lang="ja-JP" altLang="en-US" dirty="0"/>
          </a:p>
        </p:txBody>
      </p:sp>
      <p:sp>
        <p:nvSpPr>
          <p:cNvPr id="59" name="正方形/長方形 58"/>
          <p:cNvSpPr/>
          <p:nvPr/>
        </p:nvSpPr>
        <p:spPr>
          <a:xfrm>
            <a:off x="7077304" y="5309644"/>
            <a:ext cx="301686" cy="369332"/>
          </a:xfrm>
          <a:prstGeom prst="rect">
            <a:avLst/>
          </a:prstGeom>
        </p:spPr>
        <p:txBody>
          <a:bodyPr wrap="none">
            <a:spAutoFit/>
          </a:bodyPr>
          <a:lstStyle/>
          <a:p>
            <a:r>
              <a:rPr lang="en-US" altLang="ja-JP" dirty="0"/>
              <a:t>2</a:t>
            </a:r>
            <a:endParaRPr lang="ja-JP" altLang="en-US" dirty="0"/>
          </a:p>
        </p:txBody>
      </p:sp>
      <p:sp>
        <p:nvSpPr>
          <p:cNvPr id="60" name="正方形/長方形 59"/>
          <p:cNvSpPr/>
          <p:nvPr/>
        </p:nvSpPr>
        <p:spPr>
          <a:xfrm>
            <a:off x="7077304" y="4862599"/>
            <a:ext cx="301686" cy="369332"/>
          </a:xfrm>
          <a:prstGeom prst="rect">
            <a:avLst/>
          </a:prstGeom>
        </p:spPr>
        <p:txBody>
          <a:bodyPr wrap="none">
            <a:spAutoFit/>
          </a:bodyPr>
          <a:lstStyle/>
          <a:p>
            <a:r>
              <a:rPr lang="en-US" altLang="ja-JP" dirty="0"/>
              <a:t>3</a:t>
            </a:r>
            <a:endParaRPr lang="ja-JP" altLang="en-US" dirty="0"/>
          </a:p>
        </p:txBody>
      </p:sp>
      <p:sp>
        <p:nvSpPr>
          <p:cNvPr id="92" name="正方形/長方形 91"/>
          <p:cNvSpPr/>
          <p:nvPr/>
        </p:nvSpPr>
        <p:spPr>
          <a:xfrm>
            <a:off x="9594662" y="6090647"/>
            <a:ext cx="301686" cy="369332"/>
          </a:xfrm>
          <a:prstGeom prst="rect">
            <a:avLst/>
          </a:prstGeom>
        </p:spPr>
        <p:txBody>
          <a:bodyPr wrap="none">
            <a:spAutoFit/>
          </a:bodyPr>
          <a:lstStyle/>
          <a:p>
            <a:r>
              <a:rPr lang="en-US" altLang="ja-JP" dirty="0"/>
              <a:t>6</a:t>
            </a:r>
            <a:endParaRPr lang="ja-JP" altLang="en-US" dirty="0"/>
          </a:p>
        </p:txBody>
      </p:sp>
      <p:sp>
        <p:nvSpPr>
          <p:cNvPr id="93" name="正方形/長方形 92"/>
          <p:cNvSpPr/>
          <p:nvPr/>
        </p:nvSpPr>
        <p:spPr>
          <a:xfrm>
            <a:off x="10027557" y="6090647"/>
            <a:ext cx="301686" cy="369332"/>
          </a:xfrm>
          <a:prstGeom prst="rect">
            <a:avLst/>
          </a:prstGeom>
        </p:spPr>
        <p:txBody>
          <a:bodyPr wrap="none">
            <a:spAutoFit/>
          </a:bodyPr>
          <a:lstStyle/>
          <a:p>
            <a:r>
              <a:rPr lang="en-US" altLang="ja-JP" dirty="0"/>
              <a:t>7</a:t>
            </a:r>
            <a:endParaRPr lang="ja-JP" altLang="en-US" dirty="0"/>
          </a:p>
        </p:txBody>
      </p:sp>
      <p:sp>
        <p:nvSpPr>
          <p:cNvPr id="94" name="正方形/長方形 93"/>
          <p:cNvSpPr/>
          <p:nvPr/>
        </p:nvSpPr>
        <p:spPr>
          <a:xfrm>
            <a:off x="7077304" y="4479934"/>
            <a:ext cx="301686" cy="369332"/>
          </a:xfrm>
          <a:prstGeom prst="rect">
            <a:avLst/>
          </a:prstGeom>
        </p:spPr>
        <p:txBody>
          <a:bodyPr wrap="none">
            <a:spAutoFit/>
          </a:bodyPr>
          <a:lstStyle/>
          <a:p>
            <a:r>
              <a:rPr lang="en-US" altLang="ja-JP" dirty="0"/>
              <a:t>4</a:t>
            </a:r>
            <a:endParaRPr lang="ja-JP" altLang="en-US" dirty="0"/>
          </a:p>
        </p:txBody>
      </p:sp>
      <p:sp>
        <p:nvSpPr>
          <p:cNvPr id="95" name="正方形/長方形 94"/>
          <p:cNvSpPr/>
          <p:nvPr/>
        </p:nvSpPr>
        <p:spPr>
          <a:xfrm>
            <a:off x="7077304" y="4040052"/>
            <a:ext cx="301686" cy="369332"/>
          </a:xfrm>
          <a:prstGeom prst="rect">
            <a:avLst/>
          </a:prstGeom>
        </p:spPr>
        <p:txBody>
          <a:bodyPr wrap="none">
            <a:spAutoFit/>
          </a:bodyPr>
          <a:lstStyle/>
          <a:p>
            <a:r>
              <a:rPr lang="en-US" altLang="ja-JP" dirty="0"/>
              <a:t>5</a:t>
            </a:r>
            <a:endParaRPr lang="ja-JP" altLang="en-US" dirty="0"/>
          </a:p>
        </p:txBody>
      </p:sp>
      <p:sp>
        <p:nvSpPr>
          <p:cNvPr id="96" name="正方形/長方形 95"/>
          <p:cNvSpPr/>
          <p:nvPr/>
        </p:nvSpPr>
        <p:spPr>
          <a:xfrm>
            <a:off x="7077304" y="3611282"/>
            <a:ext cx="301686" cy="369332"/>
          </a:xfrm>
          <a:prstGeom prst="rect">
            <a:avLst/>
          </a:prstGeom>
        </p:spPr>
        <p:txBody>
          <a:bodyPr wrap="none">
            <a:spAutoFit/>
          </a:bodyPr>
          <a:lstStyle/>
          <a:p>
            <a:r>
              <a:rPr lang="en-US" altLang="ja-JP" dirty="0"/>
              <a:t>6</a:t>
            </a:r>
            <a:endParaRPr lang="ja-JP" altLang="en-US" dirty="0"/>
          </a:p>
        </p:txBody>
      </p:sp>
      <p:sp>
        <p:nvSpPr>
          <p:cNvPr id="99" name="正方形/長方形 98"/>
          <p:cNvSpPr/>
          <p:nvPr/>
        </p:nvSpPr>
        <p:spPr>
          <a:xfrm>
            <a:off x="7077304" y="3174026"/>
            <a:ext cx="301686" cy="369332"/>
          </a:xfrm>
          <a:prstGeom prst="rect">
            <a:avLst/>
          </a:prstGeom>
        </p:spPr>
        <p:txBody>
          <a:bodyPr wrap="none">
            <a:spAutoFit/>
          </a:bodyPr>
          <a:lstStyle/>
          <a:p>
            <a:r>
              <a:rPr lang="en-US" altLang="ja-JP" dirty="0"/>
              <a:t>7</a:t>
            </a:r>
            <a:endParaRPr lang="ja-JP" altLang="en-US" dirty="0"/>
          </a:p>
        </p:txBody>
      </p:sp>
      <p:sp>
        <p:nvSpPr>
          <p:cNvPr id="61" name="正方形/長方形 60"/>
          <p:cNvSpPr/>
          <p:nvPr/>
        </p:nvSpPr>
        <p:spPr>
          <a:xfrm>
            <a:off x="4386611" y="3980614"/>
            <a:ext cx="2492990" cy="1200329"/>
          </a:xfrm>
          <a:prstGeom prst="rect">
            <a:avLst/>
          </a:prstGeom>
        </p:spPr>
        <p:txBody>
          <a:bodyPr wrap="none">
            <a:spAutoFit/>
          </a:bodyPr>
          <a:lstStyle/>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その他の画素も</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逆変換により</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元画像の位置を検索し</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コピーする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a:xfrm>
            <a:off x="9955003" y="3566904"/>
            <a:ext cx="430819" cy="43081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9955003" y="4003806"/>
            <a:ext cx="430819" cy="43081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9955003" y="4426384"/>
            <a:ext cx="430819" cy="43081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9955003" y="4848962"/>
            <a:ext cx="430819" cy="43081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9955003" y="5271540"/>
            <a:ext cx="430819" cy="430819"/>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9955003" y="5694118"/>
            <a:ext cx="430819" cy="430819"/>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7380651" y="3566904"/>
            <a:ext cx="430819" cy="43081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7809710" y="3566904"/>
            <a:ext cx="430819" cy="43081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8238769" y="3566904"/>
            <a:ext cx="430819" cy="43081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8667828" y="3566904"/>
            <a:ext cx="430819" cy="43081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9096887" y="3566904"/>
            <a:ext cx="430819" cy="43081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9525946" y="3566904"/>
            <a:ext cx="430819" cy="43081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7380651" y="4003806"/>
            <a:ext cx="430819" cy="43081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7809710" y="4003806"/>
            <a:ext cx="430819" cy="43081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8238769" y="4003806"/>
            <a:ext cx="430819" cy="43081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8667828" y="4003806"/>
            <a:ext cx="430819" cy="43081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9096887" y="4003806"/>
            <a:ext cx="430819" cy="43081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9525946" y="4003806"/>
            <a:ext cx="430819" cy="43081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7380651" y="4426384"/>
            <a:ext cx="430819" cy="43081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8238769" y="4426384"/>
            <a:ext cx="430819" cy="430819"/>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9096887" y="4426384"/>
            <a:ext cx="430819" cy="43081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9525946" y="4426384"/>
            <a:ext cx="430819" cy="43081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7809710" y="4426384"/>
            <a:ext cx="430819" cy="43081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8667828" y="4426384"/>
            <a:ext cx="430819" cy="430819"/>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7380651" y="4848962"/>
            <a:ext cx="430819" cy="43081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8238769" y="4848962"/>
            <a:ext cx="430819" cy="430819"/>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9096887" y="4848962"/>
            <a:ext cx="430819" cy="43081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9525946" y="4848962"/>
            <a:ext cx="430819" cy="43081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7809710" y="4848962"/>
            <a:ext cx="430819" cy="43081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8667828" y="4848962"/>
            <a:ext cx="430819" cy="430819"/>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7809710" y="5271540"/>
            <a:ext cx="430819" cy="43081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8667828" y="5271540"/>
            <a:ext cx="430819" cy="43081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9096887" y="5271540"/>
            <a:ext cx="430819" cy="430819"/>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9525946" y="5271540"/>
            <a:ext cx="430819" cy="430819"/>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8238769" y="5271540"/>
            <a:ext cx="430819" cy="43081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380651" y="5271540"/>
            <a:ext cx="430819" cy="43081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7809710" y="5694118"/>
            <a:ext cx="430819" cy="43081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8667828" y="5694118"/>
            <a:ext cx="430819" cy="43081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9096887" y="5694118"/>
            <a:ext cx="430819" cy="430819"/>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9525946" y="5694118"/>
            <a:ext cx="430819" cy="430819"/>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8238769" y="5694118"/>
            <a:ext cx="430819" cy="43081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7380651" y="5694118"/>
            <a:ext cx="430819" cy="43081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矢印コネクタ 62"/>
          <p:cNvCxnSpPr/>
          <p:nvPr/>
        </p:nvCxnSpPr>
        <p:spPr>
          <a:xfrm>
            <a:off x="7185617" y="6147698"/>
            <a:ext cx="34022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4294967295"/>
          </p:nvPr>
        </p:nvSpPr>
        <p:spPr/>
        <p:txBody>
          <a:bodyPr/>
          <a:lstStyle/>
          <a:p>
            <a:fld id="{F35DE295-420C-4265-BE54-AE59FA4027A6}" type="slidenum">
              <a:rPr lang="ja-JP" altLang="en-US" smtClean="0"/>
              <a:pPr/>
              <a:t>52</a:t>
            </a:fld>
            <a:endParaRPr lang="ja-JP" altLang="en-US"/>
          </a:p>
        </p:txBody>
      </p:sp>
    </p:spTree>
    <p:extLst>
      <p:ext uri="{BB962C8B-B14F-4D97-AF65-F5344CB8AC3E}">
        <p14:creationId xmlns:p14="http://schemas.microsoft.com/office/powerpoint/2010/main" val="3829498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図 11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9800000">
            <a:off x="7877155" y="4067878"/>
            <a:ext cx="1502475" cy="1502475"/>
          </a:xfrm>
          <a:prstGeom prst="rect">
            <a:avLst/>
          </a:prstGeom>
        </p:spPr>
      </p:pic>
      <p:pic>
        <p:nvPicPr>
          <p:cNvPr id="132" name="図 131"/>
          <p:cNvPicPr>
            <a:picLocks noChangeAspect="1"/>
          </p:cNvPicPr>
          <p:nvPr/>
        </p:nvPicPr>
        <p:blipFill rotWithShape="1">
          <a:blip r:embed="rId4">
            <a:clrChange>
              <a:clrFrom>
                <a:srgbClr val="FFFFFF"/>
              </a:clrFrom>
              <a:clrTo>
                <a:srgbClr val="FFFFFF">
                  <a:alpha val="0"/>
                </a:srgbClr>
              </a:clrTo>
            </a:clrChange>
          </a:blip>
          <a:srcRect t="13790" r="23294"/>
          <a:stretch/>
        </p:blipFill>
        <p:spPr>
          <a:xfrm>
            <a:off x="7572892" y="4743450"/>
            <a:ext cx="1262283" cy="1275604"/>
          </a:xfrm>
          <a:prstGeom prst="rect">
            <a:avLst/>
          </a:prstGeom>
        </p:spPr>
      </p:pic>
      <p:pic>
        <p:nvPicPr>
          <p:cNvPr id="133" name="図 132"/>
          <p:cNvPicPr>
            <a:picLocks noChangeAspect="1"/>
          </p:cNvPicPr>
          <p:nvPr/>
        </p:nvPicPr>
        <p:blipFill rotWithShape="1">
          <a:blip r:embed="rId4">
            <a:clrChange>
              <a:clrFrom>
                <a:srgbClr val="FFFFFF"/>
              </a:clrFrom>
              <a:clrTo>
                <a:srgbClr val="FFFFFF">
                  <a:alpha val="0"/>
                </a:srgbClr>
              </a:clrTo>
            </a:clrChange>
          </a:blip>
          <a:srcRect t="13790" r="23294"/>
          <a:stretch/>
        </p:blipFill>
        <p:spPr>
          <a:xfrm>
            <a:off x="8773042" y="4743450"/>
            <a:ext cx="1262283" cy="1275604"/>
          </a:xfrm>
          <a:prstGeom prst="rect">
            <a:avLst/>
          </a:prstGeom>
        </p:spPr>
      </p:pic>
      <p:pic>
        <p:nvPicPr>
          <p:cNvPr id="134" name="図 133"/>
          <p:cNvPicPr>
            <a:picLocks noChangeAspect="1"/>
          </p:cNvPicPr>
          <p:nvPr/>
        </p:nvPicPr>
        <p:blipFill rotWithShape="1">
          <a:blip r:embed="rId4">
            <a:clrChange>
              <a:clrFrom>
                <a:srgbClr val="FFFFFF"/>
              </a:clrFrom>
              <a:clrTo>
                <a:srgbClr val="FFFFFF">
                  <a:alpha val="0"/>
                </a:srgbClr>
              </a:clrTo>
            </a:clrChange>
          </a:blip>
          <a:srcRect t="13790" r="23294"/>
          <a:stretch/>
        </p:blipFill>
        <p:spPr>
          <a:xfrm>
            <a:off x="7572892" y="3543300"/>
            <a:ext cx="1262283" cy="1275604"/>
          </a:xfrm>
          <a:prstGeom prst="rect">
            <a:avLst/>
          </a:prstGeom>
        </p:spPr>
      </p:pic>
      <p:pic>
        <p:nvPicPr>
          <p:cNvPr id="135" name="図 134"/>
          <p:cNvPicPr>
            <a:picLocks noChangeAspect="1"/>
          </p:cNvPicPr>
          <p:nvPr/>
        </p:nvPicPr>
        <p:blipFill rotWithShape="1">
          <a:blip r:embed="rId4">
            <a:clrChange>
              <a:clrFrom>
                <a:srgbClr val="FFFFFF"/>
              </a:clrFrom>
              <a:clrTo>
                <a:srgbClr val="FFFFFF">
                  <a:alpha val="0"/>
                </a:srgbClr>
              </a:clrTo>
            </a:clrChange>
          </a:blip>
          <a:srcRect t="13790" r="23294"/>
          <a:stretch/>
        </p:blipFill>
        <p:spPr>
          <a:xfrm>
            <a:off x="8773042" y="3543300"/>
            <a:ext cx="1262283" cy="1275604"/>
          </a:xfrm>
          <a:prstGeom prst="rect">
            <a:avLst/>
          </a:prstGeom>
        </p:spPr>
      </p:pic>
      <p:sp>
        <p:nvSpPr>
          <p:cNvPr id="2" name="タイトル 1"/>
          <p:cNvSpPr>
            <a:spLocks noGrp="1"/>
          </p:cNvSpPr>
          <p:nvPr>
            <p:ph type="title"/>
          </p:nvPr>
        </p:nvSpPr>
        <p:spPr>
          <a:xfrm>
            <a:off x="1015999" y="145261"/>
            <a:ext cx="11473211" cy="733270"/>
          </a:xfrm>
        </p:spPr>
        <p:txBody>
          <a:bodyPr>
            <a:normAutofit/>
          </a:bodyPr>
          <a:lstStyle/>
          <a:p>
            <a:r>
              <a:rPr kumimoji="1" lang="ja-JP" altLang="en-US" sz="3600" b="1" dirty="0"/>
              <a:t>画像の変換</a:t>
            </a:r>
          </a:p>
        </p:txBody>
      </p:sp>
      <p:sp>
        <p:nvSpPr>
          <p:cNvPr id="3" name="コンテンツ プレースホルダー 2"/>
          <p:cNvSpPr>
            <a:spLocks noGrp="1"/>
          </p:cNvSpPr>
          <p:nvPr>
            <p:ph idx="1"/>
          </p:nvPr>
        </p:nvSpPr>
        <p:spPr>
          <a:xfrm>
            <a:off x="1101059" y="1150417"/>
            <a:ext cx="10584009" cy="2088083"/>
          </a:xfrm>
        </p:spPr>
        <p:txBody>
          <a:bodyPr>
            <a:normAutofit/>
          </a:bodyPr>
          <a:lstStyle/>
          <a:p>
            <a:pPr marL="0" indent="0">
              <a:buNone/>
            </a:pPr>
            <a:r>
              <a:rPr kumimoji="1" lang="ja-JP" altLang="en-US" sz="2400" dirty="0"/>
              <a:t>任意の変換について</a:t>
            </a:r>
            <a:endParaRPr kumimoji="1" lang="en-US" altLang="ja-JP" sz="2400" dirty="0"/>
          </a:p>
          <a:p>
            <a:pPr marL="0" indent="0">
              <a:buNone/>
            </a:pPr>
            <a:r>
              <a:rPr lang="ja-JP" altLang="en-US" sz="2400" dirty="0"/>
              <a:t>誤）変換元画像の各画素の行き先を計算する</a:t>
            </a:r>
            <a:endParaRPr lang="en-US" altLang="ja-JP" sz="2400" dirty="0"/>
          </a:p>
          <a:p>
            <a:pPr marL="0" indent="0">
              <a:buNone/>
            </a:pPr>
            <a:r>
              <a:rPr lang="ja-JP" altLang="en-US" sz="2400" dirty="0"/>
              <a:t>正）変換先の各画素に逆変換を掛け，元画像を参照する</a:t>
            </a:r>
            <a:endParaRPr lang="en-US" altLang="ja-JP" sz="2400" dirty="0"/>
          </a:p>
          <a:p>
            <a:pPr marL="0" indent="0">
              <a:buNone/>
            </a:pPr>
            <a:r>
              <a:rPr lang="en-US" altLang="ja-JP" sz="1600" dirty="0"/>
              <a:t>※ X</a:t>
            </a:r>
            <a:r>
              <a:rPr lang="ja-JP" altLang="en-US" sz="1600" dirty="0"/>
              <a:t>軸方向に</a:t>
            </a:r>
            <a:r>
              <a:rPr lang="en-US" altLang="ja-JP" sz="1600" dirty="0"/>
              <a:t>0</a:t>
            </a:r>
            <a:r>
              <a:rPr lang="ja-JP" altLang="en-US" sz="1600" dirty="0"/>
              <a:t>倍のような変換をすると逆変換が存在しないので注意</a:t>
            </a:r>
            <a:endParaRPr kumimoji="1" lang="en-US" altLang="ja-JP" sz="1600" dirty="0"/>
          </a:p>
        </p:txBody>
      </p:sp>
      <p:cxnSp>
        <p:nvCxnSpPr>
          <p:cNvPr id="114" name="直線矢印コネクタ 113"/>
          <p:cNvCxnSpPr/>
          <p:nvPr/>
        </p:nvCxnSpPr>
        <p:spPr>
          <a:xfrm>
            <a:off x="2072513" y="5952025"/>
            <a:ext cx="2374871"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flipV="1">
            <a:off x="2636452" y="3528591"/>
            <a:ext cx="0" cy="256393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6" name="正方形/長方形 115"/>
              <p:cNvSpPr/>
              <p:nvPr/>
            </p:nvSpPr>
            <p:spPr>
              <a:xfrm>
                <a:off x="4187812" y="5837352"/>
                <a:ext cx="394002" cy="440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16" name="正方形/長方形 115"/>
              <p:cNvSpPr>
                <a:spLocks noRot="1" noChangeAspect="1" noMove="1" noResize="1" noEditPoints="1" noAdjustHandles="1" noChangeArrowheads="1" noChangeShapeType="1" noTextEdit="1"/>
              </p:cNvSpPr>
              <p:nvPr/>
            </p:nvSpPr>
            <p:spPr>
              <a:xfrm>
                <a:off x="4187812" y="5837352"/>
                <a:ext cx="394002" cy="440419"/>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7" name="正方形/長方形 116"/>
              <p:cNvSpPr/>
              <p:nvPr/>
            </p:nvSpPr>
            <p:spPr>
              <a:xfrm>
                <a:off x="2183289" y="3266277"/>
                <a:ext cx="588675" cy="651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17" name="正方形/長方形 116"/>
              <p:cNvSpPr>
                <a:spLocks noRot="1" noChangeAspect="1" noMove="1" noResize="1" noEditPoints="1" noAdjustHandles="1" noChangeArrowheads="1" noChangeShapeType="1" noTextEdit="1"/>
              </p:cNvSpPr>
              <p:nvPr/>
            </p:nvSpPr>
            <p:spPr>
              <a:xfrm>
                <a:off x="2183289" y="3266277"/>
                <a:ext cx="588675" cy="651245"/>
              </a:xfrm>
              <a:prstGeom prst="rect">
                <a:avLst/>
              </a:prstGeom>
              <a:blipFill rotWithShape="0">
                <a:blip r:embed="rId6"/>
                <a:stretch>
                  <a:fillRect/>
                </a:stretch>
              </a:blipFill>
            </p:spPr>
            <p:txBody>
              <a:bodyPr/>
              <a:lstStyle/>
              <a:p>
                <a:r>
                  <a:rPr lang="ja-JP" altLang="en-US">
                    <a:noFill/>
                  </a:rPr>
                  <a:t> </a:t>
                </a:r>
              </a:p>
            </p:txBody>
          </p:sp>
        </mc:Fallback>
      </mc:AlternateContent>
      <p:pic>
        <p:nvPicPr>
          <p:cNvPr id="118" name="図 11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73362" y="4425114"/>
            <a:ext cx="1502475" cy="1502475"/>
          </a:xfrm>
          <a:prstGeom prst="rect">
            <a:avLst/>
          </a:prstGeom>
        </p:spPr>
      </p:pic>
      <p:sp>
        <p:nvSpPr>
          <p:cNvPr id="122" name="正方形/長方形 121"/>
          <p:cNvSpPr/>
          <p:nvPr/>
        </p:nvSpPr>
        <p:spPr>
          <a:xfrm>
            <a:off x="2876954" y="6031262"/>
            <a:ext cx="1091793" cy="459703"/>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cxnSp>
        <p:nvCxnSpPr>
          <p:cNvPr id="123" name="直線矢印コネクタ 122"/>
          <p:cNvCxnSpPr/>
          <p:nvPr/>
        </p:nvCxnSpPr>
        <p:spPr>
          <a:xfrm>
            <a:off x="7424348" y="5952025"/>
            <a:ext cx="2525737"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V="1">
            <a:off x="7624782" y="3528591"/>
            <a:ext cx="0" cy="256393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5" name="正方形/長方形 124"/>
              <p:cNvSpPr/>
              <p:nvPr/>
            </p:nvSpPr>
            <p:spPr>
              <a:xfrm>
                <a:off x="9616773" y="5825497"/>
                <a:ext cx="394002" cy="440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25" name="正方形/長方形 124"/>
              <p:cNvSpPr>
                <a:spLocks noRot="1" noChangeAspect="1" noMove="1" noResize="1" noEditPoints="1" noAdjustHandles="1" noChangeArrowheads="1" noChangeShapeType="1" noTextEdit="1"/>
              </p:cNvSpPr>
              <p:nvPr/>
            </p:nvSpPr>
            <p:spPr>
              <a:xfrm>
                <a:off x="9616773" y="5825497"/>
                <a:ext cx="394002" cy="440419"/>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6" name="正方形/長方形 125"/>
              <p:cNvSpPr/>
              <p:nvPr/>
            </p:nvSpPr>
            <p:spPr>
              <a:xfrm>
                <a:off x="7152496" y="3266277"/>
                <a:ext cx="588675" cy="651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26" name="正方形/長方形 125"/>
              <p:cNvSpPr>
                <a:spLocks noRot="1" noChangeAspect="1" noMove="1" noResize="1" noEditPoints="1" noAdjustHandles="1" noChangeArrowheads="1" noChangeShapeType="1" noTextEdit="1"/>
              </p:cNvSpPr>
              <p:nvPr/>
            </p:nvSpPr>
            <p:spPr>
              <a:xfrm>
                <a:off x="7152496" y="3266277"/>
                <a:ext cx="588675" cy="651245"/>
              </a:xfrm>
              <a:prstGeom prst="rect">
                <a:avLst/>
              </a:prstGeom>
              <a:blipFill rotWithShape="0">
                <a:blip r:embed="rId8"/>
                <a:stretch>
                  <a:fillRect/>
                </a:stretch>
              </a:blipFill>
            </p:spPr>
            <p:txBody>
              <a:bodyPr/>
              <a:lstStyle/>
              <a:p>
                <a:r>
                  <a:rPr lang="ja-JP" altLang="en-US">
                    <a:noFill/>
                  </a:rPr>
                  <a:t> </a:t>
                </a:r>
              </a:p>
            </p:txBody>
          </p:sp>
        </mc:Fallback>
      </mc:AlternateContent>
      <p:sp>
        <p:nvSpPr>
          <p:cNvPr id="128" name="正方形/長方形 127"/>
          <p:cNvSpPr/>
          <p:nvPr/>
        </p:nvSpPr>
        <p:spPr>
          <a:xfrm>
            <a:off x="7630283" y="5995131"/>
            <a:ext cx="1666422" cy="459703"/>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変換後画像</a:t>
            </a:r>
            <a:endParaRPr lang="ja-JP" altLang="en-US" dirty="0"/>
          </a:p>
        </p:txBody>
      </p:sp>
      <p:sp>
        <p:nvSpPr>
          <p:cNvPr id="4" name="右矢印 3"/>
          <p:cNvSpPr/>
          <p:nvPr/>
        </p:nvSpPr>
        <p:spPr>
          <a:xfrm>
            <a:off x="5248275" y="5495925"/>
            <a:ext cx="120967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正方形/長方形 17"/>
              <p:cNvSpPr/>
              <p:nvPr/>
            </p:nvSpPr>
            <p:spPr>
              <a:xfrm>
                <a:off x="5550057" y="5158859"/>
                <a:ext cx="55656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0" smtClean="0">
                          <a:latin typeface="Cambria Math" panose="02040503050406030204" pitchFamily="18" charset="0"/>
                        </a:rPr>
                        <m:t>𝐀</m:t>
                      </m:r>
                    </m:oMath>
                  </m:oMathPara>
                </a14:m>
                <a:endParaRPr lang="ja-JP" altLang="en-US" sz="3200" b="1"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5550057" y="5158859"/>
                <a:ext cx="556563" cy="584775"/>
              </a:xfrm>
              <a:prstGeom prst="rect">
                <a:avLst/>
              </a:prstGeom>
              <a:blipFill rotWithShape="0">
                <a:blip r:embed="rId9"/>
                <a:stretch>
                  <a:fillRect/>
                </a:stretch>
              </a:blipFill>
            </p:spPr>
            <p:txBody>
              <a:bodyPr/>
              <a:lstStyle/>
              <a:p>
                <a:r>
                  <a:rPr lang="ja-JP" altLang="en-US">
                    <a:noFill/>
                  </a:rPr>
                  <a:t> </a:t>
                </a:r>
              </a:p>
            </p:txBody>
          </p:sp>
        </mc:Fallback>
      </mc:AlternateContent>
      <p:grpSp>
        <p:nvGrpSpPr>
          <p:cNvPr id="21" name="グループ化 20"/>
          <p:cNvGrpSpPr/>
          <p:nvPr/>
        </p:nvGrpSpPr>
        <p:grpSpPr>
          <a:xfrm>
            <a:off x="3674869" y="3768209"/>
            <a:ext cx="5654986" cy="1451490"/>
            <a:chOff x="3674869" y="3768209"/>
            <a:chExt cx="5654986" cy="1451490"/>
          </a:xfrm>
        </p:grpSpPr>
        <p:sp>
          <p:nvSpPr>
            <p:cNvPr id="136" name="正方形/長方形 135"/>
            <p:cNvSpPr/>
            <p:nvPr/>
          </p:nvSpPr>
          <p:spPr>
            <a:xfrm>
              <a:off x="8823132" y="4588154"/>
              <a:ext cx="166088" cy="166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7" name="正方形/長方形 136"/>
                <p:cNvSpPr/>
                <p:nvPr/>
              </p:nvSpPr>
              <p:spPr>
                <a:xfrm>
                  <a:off x="8874282" y="4120634"/>
                  <a:ext cx="4555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0" smtClean="0">
                            <a:latin typeface="Cambria Math" panose="02040503050406030204" pitchFamily="18" charset="0"/>
                          </a:rPr>
                          <m:t>𝐱</m:t>
                        </m:r>
                      </m:oMath>
                    </m:oMathPara>
                  </a14:m>
                  <a:endParaRPr lang="ja-JP" altLang="en-US" sz="2800" b="1" dirty="0"/>
                </a:p>
              </p:txBody>
            </p:sp>
          </mc:Choice>
          <mc:Fallback xmlns="">
            <p:sp>
              <p:nvSpPr>
                <p:cNvPr id="137" name="正方形/長方形 136"/>
                <p:cNvSpPr>
                  <a:spLocks noRot="1" noChangeAspect="1" noMove="1" noResize="1" noEditPoints="1" noAdjustHandles="1" noChangeArrowheads="1" noChangeShapeType="1" noTextEdit="1"/>
                </p:cNvSpPr>
                <p:nvPr/>
              </p:nvSpPr>
              <p:spPr>
                <a:xfrm>
                  <a:off x="8874282" y="4120634"/>
                  <a:ext cx="455573" cy="523220"/>
                </a:xfrm>
                <a:prstGeom prst="rect">
                  <a:avLst/>
                </a:prstGeom>
                <a:blipFill rotWithShape="0">
                  <a:blip r:embed="rId10"/>
                  <a:stretch>
                    <a:fillRect/>
                  </a:stretch>
                </a:blipFill>
              </p:spPr>
              <p:txBody>
                <a:bodyPr/>
                <a:lstStyle/>
                <a:p>
                  <a:r>
                    <a:rPr lang="ja-JP" altLang="en-US">
                      <a:noFill/>
                    </a:rPr>
                    <a:t> </a:t>
                  </a:r>
                </a:p>
              </p:txBody>
            </p:sp>
          </mc:Fallback>
        </mc:AlternateContent>
        <p:sp>
          <p:nvSpPr>
            <p:cNvPr id="139" name="正方形/長方形 138"/>
            <p:cNvSpPr/>
            <p:nvPr/>
          </p:nvSpPr>
          <p:spPr>
            <a:xfrm>
              <a:off x="3674869" y="5114410"/>
              <a:ext cx="105289" cy="1052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0" name="正方形/長方形 139"/>
                <p:cNvSpPr/>
                <p:nvPr/>
              </p:nvSpPr>
              <p:spPr>
                <a:xfrm>
                  <a:off x="6007257" y="3768209"/>
                  <a:ext cx="1048813"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800" b="1" i="1" smtClean="0">
                                <a:latin typeface="Cambria Math" panose="02040503050406030204" pitchFamily="18" charset="0"/>
                              </a:rPr>
                            </m:ctrlPr>
                          </m:sSupPr>
                          <m:e>
                            <m:r>
                              <a:rPr lang="en-US" altLang="ja-JP" sz="2800" b="1" i="0" smtClean="0">
                                <a:latin typeface="Cambria Math" panose="02040503050406030204" pitchFamily="18" charset="0"/>
                              </a:rPr>
                              <m:t>𝐀</m:t>
                            </m:r>
                          </m:e>
                          <m:sup>
                            <m:r>
                              <a:rPr lang="en-US" altLang="ja-JP" sz="2800" b="0" i="0" smtClean="0">
                                <a:latin typeface="Cambria Math" panose="02040503050406030204" pitchFamily="18" charset="0"/>
                              </a:rPr>
                              <m:t>−1</m:t>
                            </m:r>
                          </m:sup>
                        </m:sSup>
                        <m:r>
                          <a:rPr lang="en-US" altLang="ja-JP" sz="2800" b="1" i="0" smtClean="0">
                            <a:latin typeface="Cambria Math" panose="02040503050406030204" pitchFamily="18" charset="0"/>
                          </a:rPr>
                          <m:t>𝐱</m:t>
                        </m:r>
                      </m:oMath>
                    </m:oMathPara>
                  </a14:m>
                  <a:endParaRPr lang="ja-JP" altLang="en-US" sz="2800" b="1" dirty="0"/>
                </a:p>
              </p:txBody>
            </p:sp>
          </mc:Choice>
          <mc:Fallback xmlns="">
            <p:sp>
              <p:nvSpPr>
                <p:cNvPr id="140" name="正方形/長方形 139"/>
                <p:cNvSpPr>
                  <a:spLocks noRot="1" noChangeAspect="1" noMove="1" noResize="1" noEditPoints="1" noAdjustHandles="1" noChangeArrowheads="1" noChangeShapeType="1" noTextEdit="1"/>
                </p:cNvSpPr>
                <p:nvPr/>
              </p:nvSpPr>
              <p:spPr>
                <a:xfrm>
                  <a:off x="6007257" y="3768209"/>
                  <a:ext cx="1048813" cy="532966"/>
                </a:xfrm>
                <a:prstGeom prst="rect">
                  <a:avLst/>
                </a:prstGeom>
                <a:blipFill rotWithShape="0">
                  <a:blip r:embed="rId11"/>
                  <a:stretch>
                    <a:fillRect/>
                  </a:stretch>
                </a:blipFill>
              </p:spPr>
              <p:txBody>
                <a:bodyPr/>
                <a:lstStyle/>
                <a:p>
                  <a:r>
                    <a:rPr lang="ja-JP" altLang="en-US">
                      <a:noFill/>
                    </a:rPr>
                    <a:t> </a:t>
                  </a:r>
                </a:p>
              </p:txBody>
            </p:sp>
          </mc:Fallback>
        </mc:AlternateContent>
      </p:grpSp>
      <p:sp>
        <p:nvSpPr>
          <p:cNvPr id="22" name="フリーフォーム 21"/>
          <p:cNvSpPr/>
          <p:nvPr/>
        </p:nvSpPr>
        <p:spPr>
          <a:xfrm>
            <a:off x="3724275" y="4138728"/>
            <a:ext cx="5172075" cy="1028585"/>
          </a:xfrm>
          <a:custGeom>
            <a:avLst/>
            <a:gdLst>
              <a:gd name="connsiteX0" fmla="*/ 5172075 w 5172075"/>
              <a:gd name="connsiteY0" fmla="*/ 528522 h 1028585"/>
              <a:gd name="connsiteX1" fmla="*/ 3381375 w 5172075"/>
              <a:gd name="connsiteY1" fmla="*/ 14172 h 1028585"/>
              <a:gd name="connsiteX2" fmla="*/ 0 w 5172075"/>
              <a:gd name="connsiteY2" fmla="*/ 1028585 h 1028585"/>
            </a:gdLst>
            <a:ahLst/>
            <a:cxnLst>
              <a:cxn ang="0">
                <a:pos x="connsiteX0" y="connsiteY0"/>
              </a:cxn>
              <a:cxn ang="0">
                <a:pos x="connsiteX1" y="connsiteY1"/>
              </a:cxn>
              <a:cxn ang="0">
                <a:pos x="connsiteX2" y="connsiteY2"/>
              </a:cxn>
            </a:cxnLst>
            <a:rect l="l" t="t" r="r" b="b"/>
            <a:pathLst>
              <a:path w="5172075" h="1028585">
                <a:moveTo>
                  <a:pt x="5172075" y="528522"/>
                </a:moveTo>
                <a:cubicBezTo>
                  <a:pt x="4707731" y="229675"/>
                  <a:pt x="4243387" y="-69172"/>
                  <a:pt x="3381375" y="14172"/>
                </a:cubicBezTo>
                <a:cubicBezTo>
                  <a:pt x="2519362" y="97516"/>
                  <a:pt x="1259681" y="563050"/>
                  <a:pt x="0" y="1028585"/>
                </a:cubicBez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4294967295"/>
          </p:nvPr>
        </p:nvSpPr>
        <p:spPr/>
        <p:txBody>
          <a:bodyPr/>
          <a:lstStyle/>
          <a:p>
            <a:fld id="{F35DE295-420C-4265-BE54-AE59FA4027A6}" type="slidenum">
              <a:rPr lang="ja-JP" altLang="en-US" smtClean="0"/>
              <a:pPr/>
              <a:t>53</a:t>
            </a:fld>
            <a:endParaRPr lang="ja-JP" altLang="en-US"/>
          </a:p>
        </p:txBody>
      </p:sp>
    </p:spTree>
    <p:extLst>
      <p:ext uri="{BB962C8B-B14F-4D97-AF65-F5344CB8AC3E}">
        <p14:creationId xmlns:p14="http://schemas.microsoft.com/office/powerpoint/2010/main" val="2986650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5975446"/>
            <a:ext cx="11473211" cy="733270"/>
          </a:xfrm>
        </p:spPr>
        <p:txBody>
          <a:bodyPr/>
          <a:lstStyle/>
          <a:p>
            <a:pPr algn="r"/>
            <a:r>
              <a:rPr kumimoji="1" lang="ja-JP" altLang="en-US" b="1" dirty="0"/>
              <a:t>画像の補間</a:t>
            </a:r>
          </a:p>
        </p:txBody>
      </p:sp>
      <p:sp>
        <p:nvSpPr>
          <p:cNvPr id="3" name="スライド番号プレースホルダー 2"/>
          <p:cNvSpPr>
            <a:spLocks noGrp="1"/>
          </p:cNvSpPr>
          <p:nvPr>
            <p:ph type="sldNum" sz="quarter" idx="4294967295"/>
          </p:nvPr>
        </p:nvSpPr>
        <p:spPr/>
        <p:txBody>
          <a:bodyPr/>
          <a:lstStyle/>
          <a:p>
            <a:fld id="{F35DE295-420C-4265-BE54-AE59FA4027A6}" type="slidenum">
              <a:rPr lang="ja-JP" altLang="en-US" smtClean="0"/>
              <a:pPr/>
              <a:t>54</a:t>
            </a:fld>
            <a:endParaRPr lang="ja-JP" altLang="en-US"/>
          </a:p>
        </p:txBody>
      </p:sp>
    </p:spTree>
    <p:extLst>
      <p:ext uri="{BB962C8B-B14F-4D97-AF65-F5344CB8AC3E}">
        <p14:creationId xmlns:p14="http://schemas.microsoft.com/office/powerpoint/2010/main" val="530806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なぜ画像補間が必要か？</a:t>
            </a:r>
          </a:p>
        </p:txBody>
      </p:sp>
      <p:sp>
        <p:nvSpPr>
          <p:cNvPr id="3" name="コンテンツ プレースホルダー 2"/>
          <p:cNvSpPr>
            <a:spLocks noGrp="1"/>
          </p:cNvSpPr>
          <p:nvPr>
            <p:ph idx="1"/>
          </p:nvPr>
        </p:nvSpPr>
        <p:spPr>
          <a:xfrm>
            <a:off x="457199" y="5169408"/>
            <a:ext cx="11473211" cy="1389500"/>
          </a:xfrm>
        </p:spPr>
        <p:txBody>
          <a:bodyPr/>
          <a:lstStyle/>
          <a:p>
            <a:r>
              <a:rPr kumimoji="1" lang="ja-JP" altLang="en-US" dirty="0"/>
              <a:t>画像変換時には、逆変換を計算し元画像の画素を参照する</a:t>
            </a:r>
            <a:endParaRPr kumimoji="1" lang="en-US" altLang="ja-JP" dirty="0"/>
          </a:p>
          <a:p>
            <a:r>
              <a:rPr lang="ja-JP" altLang="en-US" dirty="0"/>
              <a:t>参照先を拡大してみると</a:t>
            </a:r>
            <a:r>
              <a:rPr lang="ja-JP" altLang="en-US" dirty="0" err="1"/>
              <a:t>。。。</a:t>
            </a:r>
            <a:endParaRPr kumimoji="1" lang="ja-JP" altLang="en-US" dirty="0"/>
          </a:p>
        </p:txBody>
      </p:sp>
      <p:pic>
        <p:nvPicPr>
          <p:cNvPr id="4" name="図 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9800000">
            <a:off x="7925923" y="2056198"/>
            <a:ext cx="1502475" cy="1502475"/>
          </a:xfrm>
          <a:prstGeom prst="rect">
            <a:avLst/>
          </a:prstGeom>
        </p:spPr>
      </p:pic>
      <p:pic>
        <p:nvPicPr>
          <p:cNvPr id="5" name="図 4"/>
          <p:cNvPicPr>
            <a:picLocks noChangeAspect="1"/>
          </p:cNvPicPr>
          <p:nvPr/>
        </p:nvPicPr>
        <p:blipFill rotWithShape="1">
          <a:blip r:embed="rId3">
            <a:clrChange>
              <a:clrFrom>
                <a:srgbClr val="FFFFFF"/>
              </a:clrFrom>
              <a:clrTo>
                <a:srgbClr val="FFFFFF">
                  <a:alpha val="0"/>
                </a:srgbClr>
              </a:clrTo>
            </a:clrChange>
          </a:blip>
          <a:srcRect t="13790" r="23294"/>
          <a:stretch/>
        </p:blipFill>
        <p:spPr>
          <a:xfrm>
            <a:off x="7621660" y="2731770"/>
            <a:ext cx="1262283" cy="1275604"/>
          </a:xfrm>
          <a:prstGeom prst="rect">
            <a:avLst/>
          </a:prstGeom>
        </p:spPr>
      </p:pic>
      <p:pic>
        <p:nvPicPr>
          <p:cNvPr id="6" name="図 5"/>
          <p:cNvPicPr>
            <a:picLocks noChangeAspect="1"/>
          </p:cNvPicPr>
          <p:nvPr/>
        </p:nvPicPr>
        <p:blipFill rotWithShape="1">
          <a:blip r:embed="rId3">
            <a:clrChange>
              <a:clrFrom>
                <a:srgbClr val="FFFFFF"/>
              </a:clrFrom>
              <a:clrTo>
                <a:srgbClr val="FFFFFF">
                  <a:alpha val="0"/>
                </a:srgbClr>
              </a:clrTo>
            </a:clrChange>
          </a:blip>
          <a:srcRect t="13790" r="23294"/>
          <a:stretch/>
        </p:blipFill>
        <p:spPr>
          <a:xfrm>
            <a:off x="8821810" y="2731770"/>
            <a:ext cx="1262283" cy="1275604"/>
          </a:xfrm>
          <a:prstGeom prst="rect">
            <a:avLst/>
          </a:prstGeom>
        </p:spPr>
      </p:pic>
      <p:pic>
        <p:nvPicPr>
          <p:cNvPr id="7" name="図 6"/>
          <p:cNvPicPr>
            <a:picLocks noChangeAspect="1"/>
          </p:cNvPicPr>
          <p:nvPr/>
        </p:nvPicPr>
        <p:blipFill rotWithShape="1">
          <a:blip r:embed="rId3">
            <a:clrChange>
              <a:clrFrom>
                <a:srgbClr val="FFFFFF"/>
              </a:clrFrom>
              <a:clrTo>
                <a:srgbClr val="FFFFFF">
                  <a:alpha val="0"/>
                </a:srgbClr>
              </a:clrTo>
            </a:clrChange>
          </a:blip>
          <a:srcRect t="13790" r="23294"/>
          <a:stretch/>
        </p:blipFill>
        <p:spPr>
          <a:xfrm>
            <a:off x="7621660" y="1531620"/>
            <a:ext cx="1262283" cy="1275604"/>
          </a:xfrm>
          <a:prstGeom prst="rect">
            <a:avLst/>
          </a:prstGeom>
        </p:spPr>
      </p:pic>
      <p:pic>
        <p:nvPicPr>
          <p:cNvPr id="8" name="図 7"/>
          <p:cNvPicPr>
            <a:picLocks noChangeAspect="1"/>
          </p:cNvPicPr>
          <p:nvPr/>
        </p:nvPicPr>
        <p:blipFill rotWithShape="1">
          <a:blip r:embed="rId3">
            <a:clrChange>
              <a:clrFrom>
                <a:srgbClr val="FFFFFF"/>
              </a:clrFrom>
              <a:clrTo>
                <a:srgbClr val="FFFFFF">
                  <a:alpha val="0"/>
                </a:srgbClr>
              </a:clrTo>
            </a:clrChange>
          </a:blip>
          <a:srcRect t="13790" r="23294"/>
          <a:stretch/>
        </p:blipFill>
        <p:spPr>
          <a:xfrm>
            <a:off x="8821810" y="1531620"/>
            <a:ext cx="1262283" cy="1275604"/>
          </a:xfrm>
          <a:prstGeom prst="rect">
            <a:avLst/>
          </a:prstGeom>
        </p:spPr>
      </p:pic>
      <p:cxnSp>
        <p:nvCxnSpPr>
          <p:cNvPr id="9" name="直線矢印コネクタ 8"/>
          <p:cNvCxnSpPr/>
          <p:nvPr/>
        </p:nvCxnSpPr>
        <p:spPr>
          <a:xfrm>
            <a:off x="2121281" y="3940345"/>
            <a:ext cx="2374871"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2685220" y="1516911"/>
            <a:ext cx="0" cy="256393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正方形/長方形 10"/>
              <p:cNvSpPr/>
              <p:nvPr/>
            </p:nvSpPr>
            <p:spPr>
              <a:xfrm>
                <a:off x="4236580" y="3825672"/>
                <a:ext cx="394002" cy="440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4236580" y="3825672"/>
                <a:ext cx="394002" cy="44041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2232057" y="1254597"/>
                <a:ext cx="588675" cy="651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2232057" y="1254597"/>
                <a:ext cx="588675" cy="651245"/>
              </a:xfrm>
              <a:prstGeom prst="rect">
                <a:avLst/>
              </a:prstGeom>
              <a:blipFill rotWithShape="0">
                <a:blip r:embed="rId5"/>
                <a:stretch>
                  <a:fillRect/>
                </a:stretch>
              </a:blipFill>
            </p:spPr>
            <p:txBody>
              <a:bodyPr/>
              <a:lstStyle/>
              <a:p>
                <a:r>
                  <a:rPr lang="ja-JP" altLang="en-US">
                    <a:noFill/>
                  </a:rPr>
                  <a:t> </a:t>
                </a:r>
              </a:p>
            </p:txBody>
          </p:sp>
        </mc:Fallback>
      </mc:AlternateContent>
      <p:pic>
        <p:nvPicPr>
          <p:cNvPr id="13" name="図 12"/>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22130" y="2413434"/>
            <a:ext cx="1502475" cy="1502475"/>
          </a:xfrm>
          <a:prstGeom prst="rect">
            <a:avLst/>
          </a:prstGeom>
        </p:spPr>
      </p:pic>
      <p:sp>
        <p:nvSpPr>
          <p:cNvPr id="14" name="正方形/長方形 13"/>
          <p:cNvSpPr/>
          <p:nvPr/>
        </p:nvSpPr>
        <p:spPr>
          <a:xfrm>
            <a:off x="2925722" y="4019582"/>
            <a:ext cx="1091793" cy="459703"/>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元画像</a:t>
            </a:r>
            <a:endParaRPr lang="ja-JP" altLang="en-US" dirty="0"/>
          </a:p>
        </p:txBody>
      </p:sp>
      <p:cxnSp>
        <p:nvCxnSpPr>
          <p:cNvPr id="15" name="直線矢印コネクタ 14"/>
          <p:cNvCxnSpPr/>
          <p:nvPr/>
        </p:nvCxnSpPr>
        <p:spPr>
          <a:xfrm>
            <a:off x="7473116" y="3940345"/>
            <a:ext cx="2525737"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7673550" y="1516911"/>
            <a:ext cx="0" cy="256393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正方形/長方形 16"/>
              <p:cNvSpPr/>
              <p:nvPr/>
            </p:nvSpPr>
            <p:spPr>
              <a:xfrm>
                <a:off x="9665541" y="3813817"/>
                <a:ext cx="394002" cy="440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altLang="ja-JP" sz="2800" i="1">
                          <a:latin typeface="Cambria Math" panose="02040503050406030204" pitchFamily="18" charset="0"/>
                        </a:rPr>
                        <m:t>𝑥</m:t>
                      </m:r>
                    </m:oMath>
                  </m:oMathPara>
                </a14:m>
                <a:endParaRPr lang="ja-JP" altLang="en-US" sz="28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9665541" y="3813817"/>
                <a:ext cx="394002" cy="440419"/>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7201264" y="1254597"/>
                <a:ext cx="588675" cy="651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𝑦</m:t>
                      </m:r>
                    </m:oMath>
                  </m:oMathPara>
                </a14:m>
                <a:endParaRPr lang="ja-JP" altLang="en-US" sz="2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7201264" y="1254597"/>
                <a:ext cx="588675" cy="651245"/>
              </a:xfrm>
              <a:prstGeom prst="rect">
                <a:avLst/>
              </a:prstGeom>
              <a:blipFill rotWithShape="0">
                <a:blip r:embed="rId7"/>
                <a:stretch>
                  <a:fillRect/>
                </a:stretch>
              </a:blipFill>
            </p:spPr>
            <p:txBody>
              <a:bodyPr/>
              <a:lstStyle/>
              <a:p>
                <a:r>
                  <a:rPr lang="ja-JP" altLang="en-US">
                    <a:noFill/>
                  </a:rPr>
                  <a:t> </a:t>
                </a:r>
              </a:p>
            </p:txBody>
          </p:sp>
        </mc:Fallback>
      </mc:AlternateContent>
      <p:sp>
        <p:nvSpPr>
          <p:cNvPr id="19" name="正方形/長方形 18"/>
          <p:cNvSpPr/>
          <p:nvPr/>
        </p:nvSpPr>
        <p:spPr>
          <a:xfrm>
            <a:off x="7679051" y="3983451"/>
            <a:ext cx="1666422" cy="459703"/>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変換後画像</a:t>
            </a:r>
            <a:endParaRPr lang="ja-JP" altLang="en-US" dirty="0"/>
          </a:p>
        </p:txBody>
      </p:sp>
      <p:sp>
        <p:nvSpPr>
          <p:cNvPr id="20" name="右矢印 19"/>
          <p:cNvSpPr/>
          <p:nvPr/>
        </p:nvSpPr>
        <p:spPr>
          <a:xfrm>
            <a:off x="5297043" y="3484245"/>
            <a:ext cx="120967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正方形/長方形 20"/>
              <p:cNvSpPr/>
              <p:nvPr/>
            </p:nvSpPr>
            <p:spPr>
              <a:xfrm>
                <a:off x="5598825" y="3147179"/>
                <a:ext cx="55656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i="0" smtClean="0">
                          <a:latin typeface="Cambria Math" panose="02040503050406030204" pitchFamily="18" charset="0"/>
                        </a:rPr>
                        <m:t>𝐀</m:t>
                      </m:r>
                    </m:oMath>
                  </m:oMathPara>
                </a14:m>
                <a:endParaRPr lang="ja-JP" altLang="en-US" sz="3200" b="1"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5598825" y="3147179"/>
                <a:ext cx="556563" cy="584775"/>
              </a:xfrm>
              <a:prstGeom prst="rect">
                <a:avLst/>
              </a:prstGeom>
              <a:blipFill rotWithShape="0">
                <a:blip r:embed="rId8"/>
                <a:stretch>
                  <a:fillRect/>
                </a:stretch>
              </a:blipFill>
            </p:spPr>
            <p:txBody>
              <a:bodyPr/>
              <a:lstStyle/>
              <a:p>
                <a:r>
                  <a:rPr lang="ja-JP" altLang="en-US">
                    <a:noFill/>
                  </a:rPr>
                  <a:t> </a:t>
                </a:r>
              </a:p>
            </p:txBody>
          </p:sp>
        </mc:Fallback>
      </mc:AlternateContent>
      <p:grpSp>
        <p:nvGrpSpPr>
          <p:cNvPr id="22" name="グループ化 21"/>
          <p:cNvGrpSpPr/>
          <p:nvPr/>
        </p:nvGrpSpPr>
        <p:grpSpPr>
          <a:xfrm>
            <a:off x="3723637" y="1756529"/>
            <a:ext cx="5654986" cy="1451490"/>
            <a:chOff x="3674869" y="3768209"/>
            <a:chExt cx="5654986" cy="1451490"/>
          </a:xfrm>
        </p:grpSpPr>
        <p:sp>
          <p:nvSpPr>
            <p:cNvPr id="23" name="正方形/長方形 22"/>
            <p:cNvSpPr/>
            <p:nvPr/>
          </p:nvSpPr>
          <p:spPr>
            <a:xfrm>
              <a:off x="8823132" y="4588154"/>
              <a:ext cx="166088" cy="166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 name="正方形/長方形 23"/>
                <p:cNvSpPr/>
                <p:nvPr/>
              </p:nvSpPr>
              <p:spPr>
                <a:xfrm>
                  <a:off x="8874282" y="4120634"/>
                  <a:ext cx="4555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0" smtClean="0">
                            <a:latin typeface="Cambria Math" panose="02040503050406030204" pitchFamily="18" charset="0"/>
                          </a:rPr>
                          <m:t>𝐱</m:t>
                        </m:r>
                      </m:oMath>
                    </m:oMathPara>
                  </a14:m>
                  <a:endParaRPr lang="ja-JP" altLang="en-US" sz="2800" b="1" dirty="0"/>
                </a:p>
              </p:txBody>
            </p:sp>
          </mc:Choice>
          <mc:Fallback xmlns="">
            <p:sp>
              <p:nvSpPr>
                <p:cNvPr id="137" name="正方形/長方形 136"/>
                <p:cNvSpPr>
                  <a:spLocks noRot="1" noChangeAspect="1" noMove="1" noResize="1" noEditPoints="1" noAdjustHandles="1" noChangeArrowheads="1" noChangeShapeType="1" noTextEdit="1"/>
                </p:cNvSpPr>
                <p:nvPr/>
              </p:nvSpPr>
              <p:spPr>
                <a:xfrm>
                  <a:off x="8874282" y="4120634"/>
                  <a:ext cx="455573" cy="523220"/>
                </a:xfrm>
                <a:prstGeom prst="rect">
                  <a:avLst/>
                </a:prstGeom>
                <a:blipFill rotWithShape="0">
                  <a:blip r:embed="rId10"/>
                  <a:stretch>
                    <a:fillRect/>
                  </a:stretch>
                </a:blipFill>
              </p:spPr>
              <p:txBody>
                <a:bodyPr/>
                <a:lstStyle/>
                <a:p>
                  <a:r>
                    <a:rPr lang="ja-JP" altLang="en-US">
                      <a:noFill/>
                    </a:rPr>
                    <a:t> </a:t>
                  </a:r>
                </a:p>
              </p:txBody>
            </p:sp>
          </mc:Fallback>
        </mc:AlternateContent>
        <p:sp>
          <p:nvSpPr>
            <p:cNvPr id="25" name="正方形/長方形 24"/>
            <p:cNvSpPr/>
            <p:nvPr/>
          </p:nvSpPr>
          <p:spPr>
            <a:xfrm>
              <a:off x="3674869" y="5114410"/>
              <a:ext cx="105289" cy="1052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6" name="正方形/長方形 25"/>
                <p:cNvSpPr/>
                <p:nvPr/>
              </p:nvSpPr>
              <p:spPr>
                <a:xfrm>
                  <a:off x="6007257" y="3768209"/>
                  <a:ext cx="1048813"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800" b="1" i="1" smtClean="0">
                                <a:latin typeface="Cambria Math" panose="02040503050406030204" pitchFamily="18" charset="0"/>
                              </a:rPr>
                            </m:ctrlPr>
                          </m:sSupPr>
                          <m:e>
                            <m:r>
                              <a:rPr lang="en-US" altLang="ja-JP" sz="2800" b="1" i="0" smtClean="0">
                                <a:latin typeface="Cambria Math" panose="02040503050406030204" pitchFamily="18" charset="0"/>
                              </a:rPr>
                              <m:t>𝐀</m:t>
                            </m:r>
                          </m:e>
                          <m:sup>
                            <m:r>
                              <a:rPr lang="en-US" altLang="ja-JP" sz="2800" b="0" i="0" smtClean="0">
                                <a:latin typeface="Cambria Math" panose="02040503050406030204" pitchFamily="18" charset="0"/>
                              </a:rPr>
                              <m:t>−1</m:t>
                            </m:r>
                          </m:sup>
                        </m:sSup>
                        <m:r>
                          <a:rPr lang="en-US" altLang="ja-JP" sz="2800" b="1" i="0" smtClean="0">
                            <a:latin typeface="Cambria Math" panose="02040503050406030204" pitchFamily="18" charset="0"/>
                          </a:rPr>
                          <m:t>𝐱</m:t>
                        </m:r>
                      </m:oMath>
                    </m:oMathPara>
                  </a14:m>
                  <a:endParaRPr lang="ja-JP" altLang="en-US" sz="2800" b="1" dirty="0"/>
                </a:p>
              </p:txBody>
            </p:sp>
          </mc:Choice>
          <mc:Fallback xmlns="">
            <p:sp>
              <p:nvSpPr>
                <p:cNvPr id="140" name="正方形/長方形 139"/>
                <p:cNvSpPr>
                  <a:spLocks noRot="1" noChangeAspect="1" noMove="1" noResize="1" noEditPoints="1" noAdjustHandles="1" noChangeArrowheads="1" noChangeShapeType="1" noTextEdit="1"/>
                </p:cNvSpPr>
                <p:nvPr/>
              </p:nvSpPr>
              <p:spPr>
                <a:xfrm>
                  <a:off x="6007257" y="3768209"/>
                  <a:ext cx="1048813" cy="532966"/>
                </a:xfrm>
                <a:prstGeom prst="rect">
                  <a:avLst/>
                </a:prstGeom>
                <a:blipFill rotWithShape="0">
                  <a:blip r:embed="rId11"/>
                  <a:stretch>
                    <a:fillRect/>
                  </a:stretch>
                </a:blipFill>
              </p:spPr>
              <p:txBody>
                <a:bodyPr/>
                <a:lstStyle/>
                <a:p>
                  <a:r>
                    <a:rPr lang="ja-JP" altLang="en-US">
                      <a:noFill/>
                    </a:rPr>
                    <a:t> </a:t>
                  </a:r>
                </a:p>
              </p:txBody>
            </p:sp>
          </mc:Fallback>
        </mc:AlternateContent>
      </p:grpSp>
      <p:sp>
        <p:nvSpPr>
          <p:cNvPr id="27" name="フリーフォーム 26"/>
          <p:cNvSpPr/>
          <p:nvPr/>
        </p:nvSpPr>
        <p:spPr>
          <a:xfrm>
            <a:off x="3773043" y="2127048"/>
            <a:ext cx="5172075" cy="1028585"/>
          </a:xfrm>
          <a:custGeom>
            <a:avLst/>
            <a:gdLst>
              <a:gd name="connsiteX0" fmla="*/ 5172075 w 5172075"/>
              <a:gd name="connsiteY0" fmla="*/ 528522 h 1028585"/>
              <a:gd name="connsiteX1" fmla="*/ 3381375 w 5172075"/>
              <a:gd name="connsiteY1" fmla="*/ 14172 h 1028585"/>
              <a:gd name="connsiteX2" fmla="*/ 0 w 5172075"/>
              <a:gd name="connsiteY2" fmla="*/ 1028585 h 1028585"/>
            </a:gdLst>
            <a:ahLst/>
            <a:cxnLst>
              <a:cxn ang="0">
                <a:pos x="connsiteX0" y="connsiteY0"/>
              </a:cxn>
              <a:cxn ang="0">
                <a:pos x="connsiteX1" y="connsiteY1"/>
              </a:cxn>
              <a:cxn ang="0">
                <a:pos x="connsiteX2" y="connsiteY2"/>
              </a:cxn>
            </a:cxnLst>
            <a:rect l="l" t="t" r="r" b="b"/>
            <a:pathLst>
              <a:path w="5172075" h="1028585">
                <a:moveTo>
                  <a:pt x="5172075" y="528522"/>
                </a:moveTo>
                <a:cubicBezTo>
                  <a:pt x="4707731" y="229675"/>
                  <a:pt x="4243387" y="-69172"/>
                  <a:pt x="3381375" y="14172"/>
                </a:cubicBezTo>
                <a:cubicBezTo>
                  <a:pt x="2519362" y="97516"/>
                  <a:pt x="1259681" y="563050"/>
                  <a:pt x="0" y="1028585"/>
                </a:cubicBez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スライド番号プレースホルダー 27"/>
          <p:cNvSpPr>
            <a:spLocks noGrp="1"/>
          </p:cNvSpPr>
          <p:nvPr>
            <p:ph type="sldNum" sz="quarter" idx="4294967295"/>
          </p:nvPr>
        </p:nvSpPr>
        <p:spPr/>
        <p:txBody>
          <a:bodyPr/>
          <a:lstStyle/>
          <a:p>
            <a:fld id="{F35DE295-420C-4265-BE54-AE59FA4027A6}" type="slidenum">
              <a:rPr lang="ja-JP" altLang="en-US" smtClean="0"/>
              <a:pPr/>
              <a:t>55</a:t>
            </a:fld>
            <a:endParaRPr lang="ja-JP" altLang="en-US"/>
          </a:p>
        </p:txBody>
      </p:sp>
    </p:spTree>
    <p:extLst>
      <p:ext uri="{BB962C8B-B14F-4D97-AF65-F5344CB8AC3E}">
        <p14:creationId xmlns:p14="http://schemas.microsoft.com/office/powerpoint/2010/main" val="19196116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2"/>
          <a:srcRect t="-1" r="29843" b="28669"/>
          <a:stretch/>
        </p:blipFill>
        <p:spPr>
          <a:xfrm>
            <a:off x="1367287" y="1716501"/>
            <a:ext cx="3036924" cy="3087756"/>
          </a:xfrm>
          <a:prstGeom prst="rect">
            <a:avLst/>
          </a:prstGeom>
        </p:spPr>
      </p:pic>
      <p:sp>
        <p:nvSpPr>
          <p:cNvPr id="2" name="タイトル 1"/>
          <p:cNvSpPr>
            <a:spLocks noGrp="1"/>
          </p:cNvSpPr>
          <p:nvPr>
            <p:ph type="title"/>
          </p:nvPr>
        </p:nvSpPr>
        <p:spPr>
          <a:xfrm>
            <a:off x="762442" y="283483"/>
            <a:ext cx="11473211" cy="733270"/>
          </a:xfrm>
        </p:spPr>
        <p:txBody>
          <a:bodyPr>
            <a:normAutofit/>
          </a:bodyPr>
          <a:lstStyle/>
          <a:p>
            <a:r>
              <a:rPr kumimoji="1" lang="ja-JP" altLang="en-US" sz="3600" dirty="0"/>
              <a:t>なぜ画像補間が必要か？</a:t>
            </a:r>
          </a:p>
        </p:txBody>
      </p:sp>
      <p:grpSp>
        <p:nvGrpSpPr>
          <p:cNvPr id="9" name="グループ化 8"/>
          <p:cNvGrpSpPr/>
          <p:nvPr/>
        </p:nvGrpSpPr>
        <p:grpSpPr>
          <a:xfrm>
            <a:off x="1654584" y="3242554"/>
            <a:ext cx="2522320" cy="74687"/>
            <a:chOff x="5728727" y="3160638"/>
            <a:chExt cx="2522320" cy="74687"/>
          </a:xfrm>
        </p:grpSpPr>
        <p:sp>
          <p:nvSpPr>
            <p:cNvPr id="13" name="円/楕円 12"/>
            <p:cNvSpPr/>
            <p:nvPr/>
          </p:nvSpPr>
          <p:spPr>
            <a:xfrm>
              <a:off x="6950810"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7563585"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8176360"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341502"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728727"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1654584" y="3863489"/>
            <a:ext cx="2522320" cy="74687"/>
            <a:chOff x="5728727" y="3160638"/>
            <a:chExt cx="2522320" cy="74687"/>
          </a:xfrm>
        </p:grpSpPr>
        <p:sp>
          <p:nvSpPr>
            <p:cNvPr id="23" name="円/楕円 22"/>
            <p:cNvSpPr/>
            <p:nvPr/>
          </p:nvSpPr>
          <p:spPr>
            <a:xfrm>
              <a:off x="6950810"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7563585"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8176360"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341502"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5728727"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p:cNvGrpSpPr/>
          <p:nvPr/>
        </p:nvGrpSpPr>
        <p:grpSpPr>
          <a:xfrm>
            <a:off x="1654584" y="4484424"/>
            <a:ext cx="2522320" cy="74687"/>
            <a:chOff x="5728727" y="3160638"/>
            <a:chExt cx="2522320" cy="74687"/>
          </a:xfrm>
        </p:grpSpPr>
        <p:sp>
          <p:nvSpPr>
            <p:cNvPr id="29" name="円/楕円 28"/>
            <p:cNvSpPr/>
            <p:nvPr/>
          </p:nvSpPr>
          <p:spPr>
            <a:xfrm>
              <a:off x="6950810"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7563585"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8176360"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341502"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5728727"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1654584" y="2000686"/>
            <a:ext cx="2522320" cy="74687"/>
            <a:chOff x="5728727" y="3160638"/>
            <a:chExt cx="2522320" cy="74687"/>
          </a:xfrm>
        </p:grpSpPr>
        <p:sp>
          <p:nvSpPr>
            <p:cNvPr id="35" name="円/楕円 34"/>
            <p:cNvSpPr/>
            <p:nvPr/>
          </p:nvSpPr>
          <p:spPr>
            <a:xfrm>
              <a:off x="6950810"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7563585"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8176360"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6341502"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5728727"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p:cNvGrpSpPr/>
          <p:nvPr/>
        </p:nvGrpSpPr>
        <p:grpSpPr>
          <a:xfrm>
            <a:off x="1654584" y="2621620"/>
            <a:ext cx="2522320" cy="74687"/>
            <a:chOff x="5728727" y="3160638"/>
            <a:chExt cx="2522320" cy="74687"/>
          </a:xfrm>
        </p:grpSpPr>
        <p:sp>
          <p:nvSpPr>
            <p:cNvPr id="42" name="円/楕円 41"/>
            <p:cNvSpPr/>
            <p:nvPr/>
          </p:nvSpPr>
          <p:spPr>
            <a:xfrm>
              <a:off x="6950810"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7563585"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8176360"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6341502"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5728727" y="3160638"/>
              <a:ext cx="74687" cy="74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円/楕円 53"/>
          <p:cNvSpPr/>
          <p:nvPr/>
        </p:nvSpPr>
        <p:spPr>
          <a:xfrm>
            <a:off x="3033398" y="3057538"/>
            <a:ext cx="113414" cy="1134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3116983" y="1177053"/>
            <a:ext cx="1706750" cy="1898158"/>
          </a:xfrm>
          <a:custGeom>
            <a:avLst/>
            <a:gdLst>
              <a:gd name="connsiteX0" fmla="*/ 5172075 w 5172075"/>
              <a:gd name="connsiteY0" fmla="*/ 528522 h 1028585"/>
              <a:gd name="connsiteX1" fmla="*/ 3381375 w 5172075"/>
              <a:gd name="connsiteY1" fmla="*/ 14172 h 1028585"/>
              <a:gd name="connsiteX2" fmla="*/ 0 w 5172075"/>
              <a:gd name="connsiteY2" fmla="*/ 1028585 h 1028585"/>
              <a:gd name="connsiteX0" fmla="*/ 3381375 w 3381375"/>
              <a:gd name="connsiteY0" fmla="*/ 0 h 1014413"/>
              <a:gd name="connsiteX1" fmla="*/ 0 w 3381375"/>
              <a:gd name="connsiteY1" fmla="*/ 1014413 h 1014413"/>
              <a:gd name="connsiteX0" fmla="*/ 2055850 w 2055850"/>
              <a:gd name="connsiteY0" fmla="*/ 0 h 596199"/>
              <a:gd name="connsiteX1" fmla="*/ 0 w 2055850"/>
              <a:gd name="connsiteY1" fmla="*/ 596199 h 596199"/>
              <a:gd name="connsiteX0" fmla="*/ 2055850 w 2055850"/>
              <a:gd name="connsiteY0" fmla="*/ 46061 h 642260"/>
              <a:gd name="connsiteX1" fmla="*/ 0 w 2055850"/>
              <a:gd name="connsiteY1" fmla="*/ 642260 h 642260"/>
              <a:gd name="connsiteX0" fmla="*/ 1474604 w 1474604"/>
              <a:gd name="connsiteY0" fmla="*/ 22018 h 1121491"/>
              <a:gd name="connsiteX1" fmla="*/ 0 w 1474604"/>
              <a:gd name="connsiteY1" fmla="*/ 1121491 h 1121491"/>
              <a:gd name="connsiteX0" fmla="*/ 1474604 w 1474604"/>
              <a:gd name="connsiteY0" fmla="*/ 25308 h 1124781"/>
              <a:gd name="connsiteX1" fmla="*/ 0 w 1474604"/>
              <a:gd name="connsiteY1" fmla="*/ 1124781 h 1124781"/>
              <a:gd name="connsiteX0" fmla="*/ 1269042 w 1269042"/>
              <a:gd name="connsiteY0" fmla="*/ 18350 h 1429712"/>
              <a:gd name="connsiteX1" fmla="*/ 0 w 1269042"/>
              <a:gd name="connsiteY1" fmla="*/ 1429712 h 1429712"/>
              <a:gd name="connsiteX0" fmla="*/ 1269042 w 1269042"/>
              <a:gd name="connsiteY0" fmla="*/ 0 h 1411362"/>
              <a:gd name="connsiteX1" fmla="*/ 0 w 1269042"/>
              <a:gd name="connsiteY1" fmla="*/ 1411362 h 1411362"/>
              <a:gd name="connsiteX0" fmla="*/ 1269042 w 1269042"/>
              <a:gd name="connsiteY0" fmla="*/ 0 h 1411362"/>
              <a:gd name="connsiteX1" fmla="*/ 0 w 1269042"/>
              <a:gd name="connsiteY1" fmla="*/ 1411362 h 1411362"/>
            </a:gdLst>
            <a:ahLst/>
            <a:cxnLst>
              <a:cxn ang="0">
                <a:pos x="connsiteX0" y="connsiteY0"/>
              </a:cxn>
              <a:cxn ang="0">
                <a:pos x="connsiteX1" y="connsiteY1"/>
              </a:cxn>
            </a:cxnLst>
            <a:rect l="l" t="t" r="r" b="b"/>
            <a:pathLst>
              <a:path w="1269042" h="1411362">
                <a:moveTo>
                  <a:pt x="1269042" y="0"/>
                </a:moveTo>
                <a:cubicBezTo>
                  <a:pt x="577151" y="182581"/>
                  <a:pt x="231868" y="697734"/>
                  <a:pt x="0" y="1411362"/>
                </a:cubicBez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コンテンツ プレースホルダー 2"/>
          <p:cNvSpPr>
            <a:spLocks noGrp="1"/>
          </p:cNvSpPr>
          <p:nvPr>
            <p:ph idx="1"/>
          </p:nvPr>
        </p:nvSpPr>
        <p:spPr>
          <a:xfrm>
            <a:off x="4940624" y="1995322"/>
            <a:ext cx="5850020" cy="3736334"/>
          </a:xfrm>
        </p:spPr>
        <p:txBody>
          <a:bodyPr>
            <a:normAutofit/>
          </a:bodyPr>
          <a:lstStyle/>
          <a:p>
            <a:pPr>
              <a:lnSpc>
                <a:spcPct val="100000"/>
              </a:lnSpc>
            </a:pPr>
            <a:r>
              <a:rPr kumimoji="1" lang="ja-JP" altLang="en-US" dirty="0"/>
              <a:t>赤点</a:t>
            </a:r>
            <a:r>
              <a:rPr kumimoji="1" lang="en-US" altLang="ja-JP" dirty="0"/>
              <a:t>: </a:t>
            </a:r>
            <a:r>
              <a:rPr kumimoji="1" lang="ja-JP" altLang="en-US" dirty="0"/>
              <a:t>サンプリングしたい場所</a:t>
            </a:r>
            <a:endParaRPr kumimoji="1" lang="en-US" altLang="ja-JP" dirty="0"/>
          </a:p>
          <a:p>
            <a:pPr>
              <a:lnSpc>
                <a:spcPct val="100000"/>
              </a:lnSpc>
            </a:pPr>
            <a:r>
              <a:rPr lang="ja-JP" altLang="en-US" dirty="0"/>
              <a:t>青点</a:t>
            </a:r>
            <a:r>
              <a:rPr lang="en-US" altLang="ja-JP" dirty="0"/>
              <a:t>: </a:t>
            </a:r>
            <a:r>
              <a:rPr lang="ja-JP" altLang="en-US" dirty="0"/>
              <a:t>画素値が存在する場所</a:t>
            </a:r>
            <a:endParaRPr lang="en-US" altLang="ja-JP" dirty="0"/>
          </a:p>
          <a:p>
            <a:pPr>
              <a:lnSpc>
                <a:spcPct val="100000"/>
              </a:lnSpc>
            </a:pPr>
            <a:endParaRPr lang="en-US" altLang="ja-JP" dirty="0"/>
          </a:p>
          <a:p>
            <a:pPr marL="0" indent="0">
              <a:lnSpc>
                <a:spcPct val="100000"/>
              </a:lnSpc>
              <a:buNone/>
            </a:pPr>
            <a:r>
              <a:rPr lang="ja-JP" altLang="en-US" dirty="0">
                <a:sym typeface="Wingdings" panose="05000000000000000000" pitchFamily="2" charset="2"/>
              </a:rPr>
              <a:t>赤点の場所の画素値は？</a:t>
            </a:r>
            <a:endParaRPr lang="en-US" altLang="ja-JP" dirty="0">
              <a:sym typeface="Wingdings" panose="05000000000000000000" pitchFamily="2" charset="2"/>
            </a:endParaRPr>
          </a:p>
          <a:p>
            <a:pPr lvl="1">
              <a:lnSpc>
                <a:spcPct val="100000"/>
              </a:lnSpc>
            </a:pPr>
            <a:r>
              <a:rPr lang="ja-JP" altLang="en-US" dirty="0">
                <a:sym typeface="Wingdings" panose="05000000000000000000" pitchFamily="2" charset="2"/>
              </a:rPr>
              <a:t>一番近い画素値を使う</a:t>
            </a:r>
            <a:r>
              <a:rPr lang="en-US" altLang="ja-JP" dirty="0">
                <a:sym typeface="Wingdings" panose="05000000000000000000" pitchFamily="2" charset="2"/>
              </a:rPr>
              <a:t>?</a:t>
            </a:r>
            <a:r>
              <a:rPr lang="ja-JP" altLang="en-US" dirty="0">
                <a:sym typeface="Wingdings" panose="05000000000000000000" pitchFamily="2" charset="2"/>
              </a:rPr>
              <a:t>？</a:t>
            </a:r>
            <a:endParaRPr lang="en-US" altLang="ja-JP" dirty="0">
              <a:sym typeface="Wingdings" panose="05000000000000000000" pitchFamily="2" charset="2"/>
            </a:endParaRPr>
          </a:p>
          <a:p>
            <a:pPr lvl="1">
              <a:lnSpc>
                <a:spcPct val="100000"/>
              </a:lnSpc>
            </a:pPr>
            <a:r>
              <a:rPr lang="ja-JP" altLang="en-US" dirty="0">
                <a:sym typeface="Wingdings" panose="05000000000000000000" pitchFamily="2" charset="2"/>
              </a:rPr>
              <a:t>近傍画素を混ぜる？？　</a:t>
            </a:r>
            <a:endParaRPr lang="ja-JP" altLang="en-US" dirty="0"/>
          </a:p>
          <a:p>
            <a:pPr marL="0" indent="0">
              <a:lnSpc>
                <a:spcPct val="100000"/>
              </a:lnSpc>
              <a:buNone/>
            </a:pPr>
            <a:r>
              <a:rPr lang="en-US" altLang="ja-JP" dirty="0">
                <a:sym typeface="Wingdings" panose="05000000000000000000" pitchFamily="2" charset="2"/>
              </a:rPr>
              <a:t> </a:t>
            </a:r>
            <a:r>
              <a:rPr lang="ja-JP" altLang="en-US" dirty="0">
                <a:sym typeface="Wingdings" panose="05000000000000000000" pitchFamily="2" charset="2"/>
              </a:rPr>
              <a:t>補間する</a:t>
            </a:r>
            <a:endParaRPr kumimoji="1" lang="ja-JP" altLang="en-US" dirty="0"/>
          </a:p>
        </p:txBody>
      </p:sp>
      <p:sp>
        <p:nvSpPr>
          <p:cNvPr id="57" name="コンテンツ プレースホルダー 2"/>
          <p:cNvSpPr txBox="1">
            <a:spLocks/>
          </p:cNvSpPr>
          <p:nvPr/>
        </p:nvSpPr>
        <p:spPr>
          <a:xfrm>
            <a:off x="5135398" y="4484424"/>
            <a:ext cx="5850020" cy="1582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dirty="0"/>
          </a:p>
        </p:txBody>
      </p:sp>
      <p:sp>
        <p:nvSpPr>
          <p:cNvPr id="3" name="スライド番号プレースホルダー 2"/>
          <p:cNvSpPr>
            <a:spLocks noGrp="1"/>
          </p:cNvSpPr>
          <p:nvPr>
            <p:ph type="sldNum" sz="quarter" idx="4294967295"/>
          </p:nvPr>
        </p:nvSpPr>
        <p:spPr/>
        <p:txBody>
          <a:bodyPr/>
          <a:lstStyle/>
          <a:p>
            <a:fld id="{F35DE295-420C-4265-BE54-AE59FA4027A6}" type="slidenum">
              <a:rPr lang="ja-JP" altLang="en-US" smtClean="0"/>
              <a:pPr/>
              <a:t>56</a:t>
            </a:fld>
            <a:endParaRPr lang="ja-JP" altLang="en-US"/>
          </a:p>
        </p:txBody>
      </p:sp>
    </p:spTree>
    <p:extLst>
      <p:ext uri="{BB962C8B-B14F-4D97-AF65-F5344CB8AC3E}">
        <p14:creationId xmlns:p14="http://schemas.microsoft.com/office/powerpoint/2010/main" val="56333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補間法（</a:t>
            </a:r>
            <a:r>
              <a:rPr lang="en-US" altLang="ja-JP" sz="3600" dirty="0"/>
              <a:t>1D</a:t>
            </a:r>
            <a:r>
              <a:rPr lang="ja-JP" altLang="en-US" sz="3600" dirty="0"/>
              <a:t>）</a:t>
            </a:r>
            <a:endParaRPr kumimoji="1" lang="ja-JP" altLang="en-US" sz="3600" dirty="0"/>
          </a:p>
        </p:txBody>
      </p:sp>
      <p:grpSp>
        <p:nvGrpSpPr>
          <p:cNvPr id="22" name="グループ化 21"/>
          <p:cNvGrpSpPr/>
          <p:nvPr/>
        </p:nvGrpSpPr>
        <p:grpSpPr>
          <a:xfrm>
            <a:off x="592858" y="1181606"/>
            <a:ext cx="3568701" cy="2756820"/>
            <a:chOff x="515257" y="2099214"/>
            <a:chExt cx="3568701" cy="2756820"/>
          </a:xfrm>
        </p:grpSpPr>
        <p:cxnSp>
          <p:nvCxnSpPr>
            <p:cNvPr id="4" name="直線矢印コネクタ 3"/>
            <p:cNvCxnSpPr/>
            <p:nvPr/>
          </p:nvCxnSpPr>
          <p:spPr>
            <a:xfrm>
              <a:off x="515257" y="4377956"/>
              <a:ext cx="3568701"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515257" y="2099214"/>
              <a:ext cx="1" cy="227874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1156154" y="2370666"/>
              <a:ext cx="2552246" cy="2023703"/>
              <a:chOff x="992869" y="3730171"/>
              <a:chExt cx="1910444" cy="858242"/>
            </a:xfrm>
          </p:grpSpPr>
          <p:cxnSp>
            <p:nvCxnSpPr>
              <p:cNvPr id="9" name="直線矢印コネクタ 8"/>
              <p:cNvCxnSpPr/>
              <p:nvPr/>
            </p:nvCxnSpPr>
            <p:spPr>
              <a:xfrm flipV="1">
                <a:off x="992869"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470480"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1948091"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2425702"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2903313"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981983" y="4394369"/>
              <a:ext cx="348342" cy="461665"/>
            </a:xfrm>
            <a:prstGeom prst="rect">
              <a:avLst/>
            </a:prstGeom>
            <a:noFill/>
          </p:spPr>
          <p:txBody>
            <a:bodyPr wrap="square" rtlCol="0">
              <a:spAutoFit/>
            </a:bodyPr>
            <a:lstStyle/>
            <a:p>
              <a:r>
                <a:rPr kumimoji="1" lang="en-US" altLang="ja-JP" sz="2400" dirty="0"/>
                <a:t>1</a:t>
              </a:r>
              <a:endParaRPr kumimoji="1" lang="ja-JP" altLang="en-US" sz="2400" dirty="0"/>
            </a:p>
          </p:txBody>
        </p:sp>
        <p:sp>
          <p:nvSpPr>
            <p:cNvPr id="18" name="テキスト ボックス 17"/>
            <p:cNvSpPr txBox="1"/>
            <p:nvPr/>
          </p:nvSpPr>
          <p:spPr>
            <a:xfrm>
              <a:off x="1620044" y="4394369"/>
              <a:ext cx="348342" cy="461665"/>
            </a:xfrm>
            <a:prstGeom prst="rect">
              <a:avLst/>
            </a:prstGeom>
            <a:noFill/>
          </p:spPr>
          <p:txBody>
            <a:bodyPr wrap="square" rtlCol="0">
              <a:spAutoFit/>
            </a:bodyPr>
            <a:lstStyle/>
            <a:p>
              <a:r>
                <a:rPr lang="en-US" altLang="ja-JP" sz="2400" dirty="0"/>
                <a:t>2</a:t>
              </a:r>
              <a:endParaRPr kumimoji="1" lang="ja-JP" altLang="en-US" sz="2400" dirty="0"/>
            </a:p>
          </p:txBody>
        </p:sp>
        <p:sp>
          <p:nvSpPr>
            <p:cNvPr id="19" name="テキスト ボックス 18"/>
            <p:cNvSpPr txBox="1"/>
            <p:nvPr/>
          </p:nvSpPr>
          <p:spPr>
            <a:xfrm>
              <a:off x="2258105" y="4394369"/>
              <a:ext cx="348342" cy="461665"/>
            </a:xfrm>
            <a:prstGeom prst="rect">
              <a:avLst/>
            </a:prstGeom>
            <a:noFill/>
          </p:spPr>
          <p:txBody>
            <a:bodyPr wrap="square" rtlCol="0">
              <a:spAutoFit/>
            </a:bodyPr>
            <a:lstStyle/>
            <a:p>
              <a:r>
                <a:rPr lang="en-US" altLang="ja-JP" sz="2400" dirty="0"/>
                <a:t>3</a:t>
              </a:r>
              <a:endParaRPr kumimoji="1" lang="ja-JP" altLang="en-US" sz="2400" dirty="0"/>
            </a:p>
          </p:txBody>
        </p:sp>
        <p:sp>
          <p:nvSpPr>
            <p:cNvPr id="20" name="テキスト ボックス 19"/>
            <p:cNvSpPr txBox="1"/>
            <p:nvPr/>
          </p:nvSpPr>
          <p:spPr>
            <a:xfrm>
              <a:off x="2896166" y="4394369"/>
              <a:ext cx="348342" cy="461665"/>
            </a:xfrm>
            <a:prstGeom prst="rect">
              <a:avLst/>
            </a:prstGeom>
            <a:noFill/>
          </p:spPr>
          <p:txBody>
            <a:bodyPr wrap="square" rtlCol="0">
              <a:spAutoFit/>
            </a:bodyPr>
            <a:lstStyle/>
            <a:p>
              <a:r>
                <a:rPr lang="en-US" altLang="ja-JP" sz="2400" dirty="0"/>
                <a:t>4</a:t>
              </a:r>
              <a:endParaRPr kumimoji="1" lang="ja-JP" altLang="en-US" sz="2400" dirty="0"/>
            </a:p>
          </p:txBody>
        </p:sp>
        <p:sp>
          <p:nvSpPr>
            <p:cNvPr id="21" name="テキスト ボックス 20"/>
            <p:cNvSpPr txBox="1"/>
            <p:nvPr/>
          </p:nvSpPr>
          <p:spPr>
            <a:xfrm>
              <a:off x="3534229" y="4394369"/>
              <a:ext cx="348342" cy="461665"/>
            </a:xfrm>
            <a:prstGeom prst="rect">
              <a:avLst/>
            </a:prstGeom>
            <a:noFill/>
          </p:spPr>
          <p:txBody>
            <a:bodyPr wrap="square" rtlCol="0">
              <a:spAutoFit/>
            </a:bodyPr>
            <a:lstStyle/>
            <a:p>
              <a:r>
                <a:rPr lang="en-US" altLang="ja-JP" sz="2400" dirty="0"/>
                <a:t>5</a:t>
              </a:r>
              <a:endParaRPr kumimoji="1" lang="ja-JP" altLang="en-US" sz="2400" dirty="0"/>
            </a:p>
          </p:txBody>
        </p:sp>
      </p:grpSp>
      <p:sp>
        <p:nvSpPr>
          <p:cNvPr id="23" name="円/楕円 22"/>
          <p:cNvSpPr/>
          <p:nvPr/>
        </p:nvSpPr>
        <p:spPr>
          <a:xfrm>
            <a:off x="1168257" y="2671713"/>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1807738" y="2402247"/>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2447215" y="1833922"/>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3086696" y="2037122"/>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3723343" y="2655361"/>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 name="テキスト ボックス 28"/>
              <p:cNvSpPr txBox="1"/>
              <p:nvPr/>
            </p:nvSpPr>
            <p:spPr>
              <a:xfrm>
                <a:off x="530614" y="4435644"/>
                <a:ext cx="8101321" cy="2285241"/>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入力 </a:t>
                </a:r>
                <a:r>
                  <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画素値 </a:t>
                </a:r>
                <a14:m>
                  <m:oMath xmlns:m="http://schemas.openxmlformats.org/officeDocument/2006/math">
                    <m:sSub>
                      <m:sSubPr>
                        <m:ctrlPr>
                          <a:rPr lang="en-US" altLang="ja-JP" sz="2800"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8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800" b="0" i="1" dirty="0" smtClean="0">
                            <a:latin typeface="Cambria Math" panose="02040503050406030204" pitchFamily="18" charset="0"/>
                            <a:ea typeface="メイリオ" panose="020B0604030504040204" pitchFamily="50" charset="-128"/>
                            <a:cs typeface="メイリオ" panose="020B0604030504040204" pitchFamily="50" charset="-128"/>
                          </a:rPr>
                          <m:t>𝑖</m:t>
                        </m:r>
                      </m:sub>
                    </m:sSub>
                  </m:oMath>
                </a14:m>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800" i="1" dirty="0">
                        <a:latin typeface="Cambria Math" panose="02040503050406030204" pitchFamily="18" charset="0"/>
                        <a:ea typeface="メイリオ" panose="020B0604030504040204" pitchFamily="50" charset="-128"/>
                        <a:cs typeface="メイリオ" panose="020B0604030504040204" pitchFamily="50" charset="-128"/>
                      </a:rPr>
                      <m:t>𝑥</m:t>
                    </m:r>
                  </m:oMath>
                </a14:m>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が整数の位置のみに値が存在</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出力 </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14:m>
                  <m:oMath xmlns:m="http://schemas.openxmlformats.org/officeDocument/2006/math">
                    <m:sSub>
                      <m:sSubPr>
                        <m:ctrlPr>
                          <a:rPr lang="en-US" altLang="ja-JP" sz="28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8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800" i="1" dirty="0">
                            <a:latin typeface="Cambria Math" panose="02040503050406030204" pitchFamily="18" charset="0"/>
                            <a:ea typeface="メイリオ" panose="020B0604030504040204" pitchFamily="50" charset="-128"/>
                            <a:cs typeface="メイリオ" panose="020B0604030504040204" pitchFamily="50" charset="-128"/>
                          </a:rPr>
                          <m:t>𝑖</m:t>
                        </m:r>
                      </m:sub>
                    </m:sSub>
                  </m:oMath>
                </a14:m>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を補間した関数</a:t>
                </a:r>
                <a14:m>
                  <m:oMath xmlns:m="http://schemas.openxmlformats.org/officeDocument/2006/math">
                    <m:r>
                      <a:rPr lang="en-US" altLang="ja-JP" sz="2800" b="0" i="1" dirty="0" smtClean="0">
                        <a:latin typeface="Cambria Math" panose="02040503050406030204" pitchFamily="18" charset="0"/>
                        <a:ea typeface="メイリオ" panose="020B0604030504040204" pitchFamily="50" charset="-128"/>
                        <a:cs typeface="メイリオ" panose="020B0604030504040204" pitchFamily="50" charset="-128"/>
                      </a:rPr>
                      <m:t>𝑔</m:t>
                    </m:r>
                    <m:d>
                      <m:dPr>
                        <m:ctrlPr>
                          <a:rPr lang="en-US" altLang="ja-JP" sz="28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800" i="1" dirty="0">
                            <a:latin typeface="Cambria Math" panose="02040503050406030204" pitchFamily="18" charset="0"/>
                            <a:ea typeface="メイリオ" panose="020B0604030504040204" pitchFamily="50" charset="-128"/>
                            <a:cs typeface="メイリオ" panose="020B0604030504040204" pitchFamily="50" charset="-128"/>
                          </a:rPr>
                          <m:t>𝑥</m:t>
                        </m:r>
                      </m:e>
                    </m:d>
                  </m:oMath>
                </a14:m>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修正</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連続関数</a:t>
                </a:r>
                <a14:m>
                  <m:oMath xmlns:m="http://schemas.openxmlformats.org/officeDocument/2006/math">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𝑔</m:t>
                    </m:r>
                    <m:d>
                      <m:dPr>
                        <m:ctrlP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𝑥</m:t>
                        </m:r>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関数</a:t>
                </a:r>
                <a14:m>
                  <m:oMath xmlns:m="http://schemas.openxmlformats.org/officeDocument/2006/math">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𝑔</m:t>
                    </m:r>
                    <m:d>
                      <m:dPr>
                        <m:ctrlP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𝑥</m:t>
                        </m:r>
                      </m:e>
                    </m:d>
                  </m:oMath>
                </a14:m>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530614" y="4435644"/>
                <a:ext cx="8101321" cy="2285241"/>
              </a:xfrm>
              <a:prstGeom prst="rect">
                <a:avLst/>
              </a:prstGeom>
              <a:blipFill rotWithShape="0">
                <a:blip r:embed="rId2"/>
                <a:stretch>
                  <a:fillRect l="-1505" t="-2400" b="-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1029990" y="2208014"/>
                <a:ext cx="51090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1</m:t>
                          </m:r>
                        </m:sub>
                      </m:sSub>
                    </m:oMath>
                  </m:oMathPara>
                </a14:m>
                <a:endParaRPr lang="ja-JP" altLang="en-US" sz="24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1029990" y="2208014"/>
                <a:ext cx="510909" cy="461665"/>
              </a:xfrm>
              <a:prstGeom prst="rect">
                <a:avLst/>
              </a:prstGeom>
              <a:blipFill rotWithShape="0">
                <a:blip r:embed="rId3"/>
                <a:stretch>
                  <a:fillRect l="-3571"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p:cNvSpPr/>
              <p:nvPr/>
            </p:nvSpPr>
            <p:spPr>
              <a:xfrm>
                <a:off x="1634828" y="1950839"/>
                <a:ext cx="5180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2</m:t>
                          </m:r>
                        </m:sub>
                      </m:sSub>
                    </m:oMath>
                  </m:oMathPara>
                </a14:m>
                <a:endParaRPr lang="ja-JP" altLang="en-US" sz="2400" dirty="0"/>
              </a:p>
            </p:txBody>
          </p:sp>
        </mc:Choice>
        <mc:Fallback xmlns="">
          <p:sp>
            <p:nvSpPr>
              <p:cNvPr id="28" name="正方形/長方形 27"/>
              <p:cNvSpPr>
                <a:spLocks noRot="1" noChangeAspect="1" noMove="1" noResize="1" noEditPoints="1" noAdjustHandles="1" noChangeArrowheads="1" noChangeShapeType="1" noTextEdit="1"/>
              </p:cNvSpPr>
              <p:nvPr/>
            </p:nvSpPr>
            <p:spPr>
              <a:xfrm>
                <a:off x="1634828" y="1950839"/>
                <a:ext cx="518026" cy="461665"/>
              </a:xfrm>
              <a:prstGeom prst="rect">
                <a:avLst/>
              </a:prstGeom>
              <a:blipFill rotWithShape="0">
                <a:blip r:embed="rId4"/>
                <a:stretch>
                  <a:fillRect l="-2353"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p:cNvSpPr/>
              <p:nvPr/>
            </p:nvSpPr>
            <p:spPr>
              <a:xfrm>
                <a:off x="2273003" y="1393626"/>
                <a:ext cx="5180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3</m:t>
                          </m:r>
                        </m:sub>
                      </m:sSub>
                    </m:oMath>
                  </m:oMathPara>
                </a14:m>
                <a:endParaRPr lang="ja-JP" altLang="en-US" sz="2400" dirty="0"/>
              </a:p>
            </p:txBody>
          </p:sp>
        </mc:Choice>
        <mc:Fallback xmlns="">
          <p:sp>
            <p:nvSpPr>
              <p:cNvPr id="30" name="正方形/長方形 29"/>
              <p:cNvSpPr>
                <a:spLocks noRot="1" noChangeAspect="1" noMove="1" noResize="1" noEditPoints="1" noAdjustHandles="1" noChangeArrowheads="1" noChangeShapeType="1" noTextEdit="1"/>
              </p:cNvSpPr>
              <p:nvPr/>
            </p:nvSpPr>
            <p:spPr>
              <a:xfrm>
                <a:off x="2273003" y="1393626"/>
                <a:ext cx="518026" cy="461665"/>
              </a:xfrm>
              <a:prstGeom prst="rect">
                <a:avLst/>
              </a:prstGeom>
              <a:blipFill rotWithShape="0">
                <a:blip r:embed="rId5"/>
                <a:stretch>
                  <a:fillRect l="-3529" b="-18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p:cNvSpPr/>
              <p:nvPr/>
            </p:nvSpPr>
            <p:spPr>
              <a:xfrm>
                <a:off x="2934990" y="1641276"/>
                <a:ext cx="5060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4</m:t>
                          </m:r>
                        </m:sub>
                      </m:sSub>
                    </m:oMath>
                  </m:oMathPara>
                </a14:m>
                <a:endParaRPr lang="ja-JP" altLang="en-US" sz="2400" dirty="0"/>
              </a:p>
            </p:txBody>
          </p:sp>
        </mc:Choice>
        <mc:Fallback xmlns="">
          <p:sp>
            <p:nvSpPr>
              <p:cNvPr id="31" name="正方形/長方形 30"/>
              <p:cNvSpPr>
                <a:spLocks noRot="1" noChangeAspect="1" noMove="1" noResize="1" noEditPoints="1" noAdjustHandles="1" noChangeArrowheads="1" noChangeShapeType="1" noTextEdit="1"/>
              </p:cNvSpPr>
              <p:nvPr/>
            </p:nvSpPr>
            <p:spPr>
              <a:xfrm>
                <a:off x="2934990" y="1641276"/>
                <a:ext cx="506036" cy="461665"/>
              </a:xfrm>
              <a:prstGeom prst="rect">
                <a:avLst/>
              </a:prstGeom>
              <a:blipFill rotWithShape="0">
                <a:blip r:embed="rId6"/>
                <a:stretch>
                  <a:fillRect l="-2410"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正方形/長方形 31"/>
              <p:cNvSpPr/>
              <p:nvPr/>
            </p:nvSpPr>
            <p:spPr>
              <a:xfrm>
                <a:off x="3587453" y="2241351"/>
                <a:ext cx="5180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5</m:t>
                          </m:r>
                        </m:sub>
                      </m:sSub>
                    </m:oMath>
                  </m:oMathPara>
                </a14:m>
                <a:endParaRPr lang="ja-JP" altLang="en-US" sz="2400"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3587453" y="2241351"/>
                <a:ext cx="518026" cy="461665"/>
              </a:xfrm>
              <a:prstGeom prst="rect">
                <a:avLst/>
              </a:prstGeom>
              <a:blipFill rotWithShape="0">
                <a:blip r:embed="rId7"/>
                <a:stretch>
                  <a:fillRect l="-2353" b="-18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4073682" y="3110984"/>
                <a:ext cx="50808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i="1" dirty="0">
                          <a:latin typeface="Cambria Math" panose="02040503050406030204" pitchFamily="18" charset="0"/>
                          <a:ea typeface="メイリオ" panose="020B0604030504040204" pitchFamily="50" charset="-128"/>
                          <a:cs typeface="メイリオ" panose="020B0604030504040204" pitchFamily="50" charset="-128"/>
                        </a:rPr>
                        <m:t>𝑥</m:t>
                      </m:r>
                    </m:oMath>
                  </m:oMathPara>
                </a14:m>
                <a:endParaRPr lang="ja-JP" altLang="en-US" sz="32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4073682" y="3110984"/>
                <a:ext cx="508088" cy="584775"/>
              </a:xfrm>
              <a:prstGeom prst="rect">
                <a:avLst/>
              </a:prstGeom>
              <a:blipFill rotWithShape="0">
                <a:blip r:embed="rId8"/>
                <a:stretch>
                  <a:fillRect/>
                </a:stretch>
              </a:blipFill>
            </p:spPr>
            <p:txBody>
              <a:bodyPr/>
              <a:lstStyle/>
              <a:p>
                <a:r>
                  <a:rPr lang="ja-JP" altLang="en-US">
                    <a:noFill/>
                  </a:rPr>
                  <a:t> </a:t>
                </a:r>
              </a:p>
            </p:txBody>
          </p:sp>
        </mc:Fallback>
      </mc:AlternateContent>
      <p:sp>
        <p:nvSpPr>
          <p:cNvPr id="7" name="スライド番号プレースホルダー 6"/>
          <p:cNvSpPr>
            <a:spLocks noGrp="1"/>
          </p:cNvSpPr>
          <p:nvPr>
            <p:ph type="sldNum" sz="quarter" idx="4294967295"/>
          </p:nvPr>
        </p:nvSpPr>
        <p:spPr/>
        <p:txBody>
          <a:bodyPr/>
          <a:lstStyle/>
          <a:p>
            <a:fld id="{F35DE295-420C-4265-BE54-AE59FA4027A6}" type="slidenum">
              <a:rPr lang="ja-JP" altLang="en-US" smtClean="0"/>
              <a:pPr/>
              <a:t>57</a:t>
            </a:fld>
            <a:endParaRPr lang="ja-JP" altLang="en-US"/>
          </a:p>
        </p:txBody>
      </p:sp>
    </p:spTree>
    <p:extLst>
      <p:ext uri="{BB962C8B-B14F-4D97-AF65-F5344CB8AC3E}">
        <p14:creationId xmlns:p14="http://schemas.microsoft.com/office/powerpoint/2010/main" val="1904705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補間法（</a:t>
            </a:r>
            <a:r>
              <a:rPr lang="en-US" altLang="ja-JP" sz="3600" dirty="0"/>
              <a:t>1D</a:t>
            </a:r>
            <a:r>
              <a:rPr lang="ja-JP" altLang="en-US" sz="3600" dirty="0"/>
              <a:t>）</a:t>
            </a:r>
            <a:r>
              <a:rPr lang="en-US" altLang="ja-JP" sz="3600" dirty="0"/>
              <a:t>: Nearest Neighbor </a:t>
            </a:r>
            <a:endParaRPr kumimoji="1" lang="ja-JP" altLang="en-US" sz="3600" dirty="0"/>
          </a:p>
        </p:txBody>
      </p:sp>
      <p:grpSp>
        <p:nvGrpSpPr>
          <p:cNvPr id="22" name="グループ化 21"/>
          <p:cNvGrpSpPr/>
          <p:nvPr/>
        </p:nvGrpSpPr>
        <p:grpSpPr>
          <a:xfrm>
            <a:off x="592858" y="1181606"/>
            <a:ext cx="3568701" cy="2756820"/>
            <a:chOff x="515257" y="2099214"/>
            <a:chExt cx="3568701" cy="2756820"/>
          </a:xfrm>
        </p:grpSpPr>
        <p:cxnSp>
          <p:nvCxnSpPr>
            <p:cNvPr id="4" name="直線矢印コネクタ 3"/>
            <p:cNvCxnSpPr/>
            <p:nvPr/>
          </p:nvCxnSpPr>
          <p:spPr>
            <a:xfrm>
              <a:off x="515257" y="4377956"/>
              <a:ext cx="3568701"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515257" y="2099214"/>
              <a:ext cx="1" cy="227874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1156154" y="2370666"/>
              <a:ext cx="2552246" cy="2023703"/>
              <a:chOff x="992869" y="3730171"/>
              <a:chExt cx="1910444" cy="858242"/>
            </a:xfrm>
          </p:grpSpPr>
          <p:cxnSp>
            <p:nvCxnSpPr>
              <p:cNvPr id="9" name="直線矢印コネクタ 8"/>
              <p:cNvCxnSpPr/>
              <p:nvPr/>
            </p:nvCxnSpPr>
            <p:spPr>
              <a:xfrm flipV="1">
                <a:off x="992869"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470480"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1948091"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2425702"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2903313"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981983" y="4394369"/>
              <a:ext cx="348342" cy="461665"/>
            </a:xfrm>
            <a:prstGeom prst="rect">
              <a:avLst/>
            </a:prstGeom>
            <a:noFill/>
          </p:spPr>
          <p:txBody>
            <a:bodyPr wrap="square" rtlCol="0">
              <a:spAutoFit/>
            </a:bodyPr>
            <a:lstStyle/>
            <a:p>
              <a:r>
                <a:rPr kumimoji="1" lang="en-US" altLang="ja-JP" sz="2400" dirty="0"/>
                <a:t>1</a:t>
              </a:r>
              <a:endParaRPr kumimoji="1" lang="ja-JP" altLang="en-US" sz="2400" dirty="0"/>
            </a:p>
          </p:txBody>
        </p:sp>
        <p:sp>
          <p:nvSpPr>
            <p:cNvPr id="18" name="テキスト ボックス 17"/>
            <p:cNvSpPr txBox="1"/>
            <p:nvPr/>
          </p:nvSpPr>
          <p:spPr>
            <a:xfrm>
              <a:off x="1620044" y="4394369"/>
              <a:ext cx="348342" cy="461665"/>
            </a:xfrm>
            <a:prstGeom prst="rect">
              <a:avLst/>
            </a:prstGeom>
            <a:noFill/>
          </p:spPr>
          <p:txBody>
            <a:bodyPr wrap="square" rtlCol="0">
              <a:spAutoFit/>
            </a:bodyPr>
            <a:lstStyle/>
            <a:p>
              <a:r>
                <a:rPr lang="en-US" altLang="ja-JP" sz="2400" dirty="0"/>
                <a:t>2</a:t>
              </a:r>
              <a:endParaRPr kumimoji="1" lang="ja-JP" altLang="en-US" sz="2400" dirty="0"/>
            </a:p>
          </p:txBody>
        </p:sp>
        <p:sp>
          <p:nvSpPr>
            <p:cNvPr id="19" name="テキスト ボックス 18"/>
            <p:cNvSpPr txBox="1"/>
            <p:nvPr/>
          </p:nvSpPr>
          <p:spPr>
            <a:xfrm>
              <a:off x="2258105" y="4394369"/>
              <a:ext cx="348342" cy="461665"/>
            </a:xfrm>
            <a:prstGeom prst="rect">
              <a:avLst/>
            </a:prstGeom>
            <a:noFill/>
          </p:spPr>
          <p:txBody>
            <a:bodyPr wrap="square" rtlCol="0">
              <a:spAutoFit/>
            </a:bodyPr>
            <a:lstStyle/>
            <a:p>
              <a:r>
                <a:rPr lang="en-US" altLang="ja-JP" sz="2400" dirty="0"/>
                <a:t>3</a:t>
              </a:r>
              <a:endParaRPr kumimoji="1" lang="ja-JP" altLang="en-US" sz="2400" dirty="0"/>
            </a:p>
          </p:txBody>
        </p:sp>
        <p:sp>
          <p:nvSpPr>
            <p:cNvPr id="20" name="テキスト ボックス 19"/>
            <p:cNvSpPr txBox="1"/>
            <p:nvPr/>
          </p:nvSpPr>
          <p:spPr>
            <a:xfrm>
              <a:off x="2896166" y="4394369"/>
              <a:ext cx="348342" cy="461665"/>
            </a:xfrm>
            <a:prstGeom prst="rect">
              <a:avLst/>
            </a:prstGeom>
            <a:noFill/>
          </p:spPr>
          <p:txBody>
            <a:bodyPr wrap="square" rtlCol="0">
              <a:spAutoFit/>
            </a:bodyPr>
            <a:lstStyle/>
            <a:p>
              <a:r>
                <a:rPr lang="en-US" altLang="ja-JP" sz="2400" dirty="0"/>
                <a:t>4</a:t>
              </a:r>
              <a:endParaRPr kumimoji="1" lang="ja-JP" altLang="en-US" sz="2400" dirty="0"/>
            </a:p>
          </p:txBody>
        </p:sp>
        <p:sp>
          <p:nvSpPr>
            <p:cNvPr id="21" name="テキスト ボックス 20"/>
            <p:cNvSpPr txBox="1"/>
            <p:nvPr/>
          </p:nvSpPr>
          <p:spPr>
            <a:xfrm>
              <a:off x="3534229" y="4394369"/>
              <a:ext cx="348342" cy="461665"/>
            </a:xfrm>
            <a:prstGeom prst="rect">
              <a:avLst/>
            </a:prstGeom>
            <a:noFill/>
          </p:spPr>
          <p:txBody>
            <a:bodyPr wrap="square" rtlCol="0">
              <a:spAutoFit/>
            </a:bodyPr>
            <a:lstStyle/>
            <a:p>
              <a:r>
                <a:rPr lang="en-US" altLang="ja-JP" sz="2400" dirty="0"/>
                <a:t>5</a:t>
              </a:r>
              <a:endParaRPr kumimoji="1" lang="ja-JP" altLang="en-US" sz="2400" dirty="0"/>
            </a:p>
          </p:txBody>
        </p:sp>
      </p:grpSp>
      <p:grpSp>
        <p:nvGrpSpPr>
          <p:cNvPr id="28" name="グループ化 27"/>
          <p:cNvGrpSpPr/>
          <p:nvPr/>
        </p:nvGrpSpPr>
        <p:grpSpPr>
          <a:xfrm>
            <a:off x="6278429" y="1181606"/>
            <a:ext cx="3568701" cy="2756820"/>
            <a:chOff x="515257" y="2099214"/>
            <a:chExt cx="3568701" cy="2756820"/>
          </a:xfrm>
        </p:grpSpPr>
        <p:cxnSp>
          <p:nvCxnSpPr>
            <p:cNvPr id="30" name="直線矢印コネクタ 29"/>
            <p:cNvCxnSpPr/>
            <p:nvPr/>
          </p:nvCxnSpPr>
          <p:spPr>
            <a:xfrm>
              <a:off x="515257" y="4377956"/>
              <a:ext cx="3568701"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515257" y="2099214"/>
              <a:ext cx="1" cy="227874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1156154" y="2370666"/>
              <a:ext cx="2552246" cy="2023703"/>
              <a:chOff x="992869" y="3730171"/>
              <a:chExt cx="1910444" cy="858242"/>
            </a:xfrm>
          </p:grpSpPr>
          <p:cxnSp>
            <p:nvCxnSpPr>
              <p:cNvPr id="38" name="直線矢印コネクタ 37"/>
              <p:cNvCxnSpPr/>
              <p:nvPr/>
            </p:nvCxnSpPr>
            <p:spPr>
              <a:xfrm flipV="1">
                <a:off x="992869"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1470480"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1948091"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2425702"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2903313"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33" name="テキスト ボックス 32"/>
            <p:cNvSpPr txBox="1"/>
            <p:nvPr/>
          </p:nvSpPr>
          <p:spPr>
            <a:xfrm>
              <a:off x="981983" y="4394369"/>
              <a:ext cx="348342" cy="461665"/>
            </a:xfrm>
            <a:prstGeom prst="rect">
              <a:avLst/>
            </a:prstGeom>
            <a:noFill/>
          </p:spPr>
          <p:txBody>
            <a:bodyPr wrap="square" rtlCol="0">
              <a:spAutoFit/>
            </a:bodyPr>
            <a:lstStyle/>
            <a:p>
              <a:r>
                <a:rPr kumimoji="1" lang="en-US" altLang="ja-JP" sz="2400" dirty="0"/>
                <a:t>1</a:t>
              </a:r>
              <a:endParaRPr kumimoji="1" lang="ja-JP" altLang="en-US" sz="2400" dirty="0"/>
            </a:p>
          </p:txBody>
        </p:sp>
        <p:sp>
          <p:nvSpPr>
            <p:cNvPr id="34" name="テキスト ボックス 33"/>
            <p:cNvSpPr txBox="1"/>
            <p:nvPr/>
          </p:nvSpPr>
          <p:spPr>
            <a:xfrm>
              <a:off x="1620044" y="4394369"/>
              <a:ext cx="348342" cy="461665"/>
            </a:xfrm>
            <a:prstGeom prst="rect">
              <a:avLst/>
            </a:prstGeom>
            <a:noFill/>
          </p:spPr>
          <p:txBody>
            <a:bodyPr wrap="square" rtlCol="0">
              <a:spAutoFit/>
            </a:bodyPr>
            <a:lstStyle/>
            <a:p>
              <a:r>
                <a:rPr lang="en-US" altLang="ja-JP" sz="2400" dirty="0"/>
                <a:t>2</a:t>
              </a:r>
              <a:endParaRPr kumimoji="1" lang="ja-JP" altLang="en-US" sz="2400" dirty="0"/>
            </a:p>
          </p:txBody>
        </p:sp>
        <p:sp>
          <p:nvSpPr>
            <p:cNvPr id="35" name="テキスト ボックス 34"/>
            <p:cNvSpPr txBox="1"/>
            <p:nvPr/>
          </p:nvSpPr>
          <p:spPr>
            <a:xfrm>
              <a:off x="2258105" y="4394369"/>
              <a:ext cx="348342" cy="461665"/>
            </a:xfrm>
            <a:prstGeom prst="rect">
              <a:avLst/>
            </a:prstGeom>
            <a:noFill/>
          </p:spPr>
          <p:txBody>
            <a:bodyPr wrap="square" rtlCol="0">
              <a:spAutoFit/>
            </a:bodyPr>
            <a:lstStyle/>
            <a:p>
              <a:r>
                <a:rPr lang="en-US" altLang="ja-JP" sz="2400" dirty="0"/>
                <a:t>3</a:t>
              </a:r>
              <a:endParaRPr kumimoji="1" lang="ja-JP" altLang="en-US" sz="2400" dirty="0"/>
            </a:p>
          </p:txBody>
        </p:sp>
        <p:sp>
          <p:nvSpPr>
            <p:cNvPr id="36" name="テキスト ボックス 35"/>
            <p:cNvSpPr txBox="1"/>
            <p:nvPr/>
          </p:nvSpPr>
          <p:spPr>
            <a:xfrm>
              <a:off x="2896166" y="4394369"/>
              <a:ext cx="348342" cy="461665"/>
            </a:xfrm>
            <a:prstGeom prst="rect">
              <a:avLst/>
            </a:prstGeom>
            <a:noFill/>
          </p:spPr>
          <p:txBody>
            <a:bodyPr wrap="square" rtlCol="0">
              <a:spAutoFit/>
            </a:bodyPr>
            <a:lstStyle/>
            <a:p>
              <a:r>
                <a:rPr lang="en-US" altLang="ja-JP" sz="2400" dirty="0"/>
                <a:t>4</a:t>
              </a:r>
              <a:endParaRPr kumimoji="1" lang="ja-JP" altLang="en-US" sz="2400" dirty="0"/>
            </a:p>
          </p:txBody>
        </p:sp>
        <p:sp>
          <p:nvSpPr>
            <p:cNvPr id="37" name="テキスト ボックス 36"/>
            <p:cNvSpPr txBox="1"/>
            <p:nvPr/>
          </p:nvSpPr>
          <p:spPr>
            <a:xfrm>
              <a:off x="3534229" y="4394369"/>
              <a:ext cx="348342" cy="461665"/>
            </a:xfrm>
            <a:prstGeom prst="rect">
              <a:avLst/>
            </a:prstGeom>
            <a:noFill/>
          </p:spPr>
          <p:txBody>
            <a:bodyPr wrap="square" rtlCol="0">
              <a:spAutoFit/>
            </a:bodyPr>
            <a:lstStyle/>
            <a:p>
              <a:r>
                <a:rPr lang="en-US" altLang="ja-JP" sz="2400" dirty="0"/>
                <a:t>5</a:t>
              </a:r>
              <a:endParaRPr kumimoji="1" lang="ja-JP" altLang="en-US" sz="2400" dirty="0"/>
            </a:p>
          </p:txBody>
        </p:sp>
      </p:grpSp>
      <p:sp>
        <p:nvSpPr>
          <p:cNvPr id="43" name="円/楕円 42"/>
          <p:cNvSpPr/>
          <p:nvPr/>
        </p:nvSpPr>
        <p:spPr>
          <a:xfrm>
            <a:off x="6853828" y="2671713"/>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7493309" y="2402247"/>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8132786" y="1833922"/>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8772267" y="2037122"/>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9408914" y="2655361"/>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p:cNvGrpSpPr/>
          <p:nvPr/>
        </p:nvGrpSpPr>
        <p:grpSpPr>
          <a:xfrm>
            <a:off x="6278429" y="1899709"/>
            <a:ext cx="3501234" cy="833967"/>
            <a:chOff x="6278429" y="1899709"/>
            <a:chExt cx="3501234" cy="833967"/>
          </a:xfrm>
        </p:grpSpPr>
        <p:cxnSp>
          <p:nvCxnSpPr>
            <p:cNvPr id="5" name="直線コネクタ 4"/>
            <p:cNvCxnSpPr/>
            <p:nvPr/>
          </p:nvCxnSpPr>
          <p:spPr>
            <a:xfrm flipH="1">
              <a:off x="6278429" y="2733675"/>
              <a:ext cx="96374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7241746" y="2466975"/>
              <a:ext cx="65193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7884880" y="1899709"/>
              <a:ext cx="61618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7241745" y="2466975"/>
              <a:ext cx="0" cy="266701"/>
            </a:xfrm>
            <a:prstGeom prst="straightConnector1">
              <a:avLst/>
            </a:prstGeom>
            <a:ln w="317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7893682" y="1899709"/>
              <a:ext cx="0" cy="567267"/>
            </a:xfrm>
            <a:prstGeom prst="straightConnector1">
              <a:avLst/>
            </a:prstGeom>
            <a:ln w="317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8497026" y="2099734"/>
              <a:ext cx="6664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8501063" y="1899710"/>
              <a:ext cx="0" cy="200024"/>
            </a:xfrm>
            <a:prstGeom prst="straightConnector1">
              <a:avLst/>
            </a:prstGeom>
            <a:ln w="317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9163480" y="2717796"/>
              <a:ext cx="61618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9163480" y="2099735"/>
              <a:ext cx="0" cy="618061"/>
            </a:xfrm>
            <a:prstGeom prst="straightConnector1">
              <a:avLst/>
            </a:prstGeom>
            <a:ln w="317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0" name="テキスト ボックス 59"/>
              <p:cNvSpPr txBox="1"/>
              <p:nvPr/>
            </p:nvSpPr>
            <p:spPr>
              <a:xfrm>
                <a:off x="5970751" y="4316144"/>
                <a:ext cx="6385458" cy="2090124"/>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最近傍画素の値を使う</a:t>
                </a:r>
                <a:endPar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14:m>
                  <m:oMath xmlns:m="http://schemas.openxmlformats.org/officeDocument/2006/math">
                    <m:r>
                      <a:rPr lang="en-US" altLang="ja-JP" sz="2800" i="1" dirty="0">
                        <a:latin typeface="Cambria Math" panose="02040503050406030204" pitchFamily="18" charset="0"/>
                        <a:ea typeface="メイリオ" panose="020B0604030504040204" pitchFamily="50" charset="-128"/>
                        <a:cs typeface="メイリオ" panose="020B0604030504040204" pitchFamily="50" charset="-128"/>
                      </a:rPr>
                      <m:t>𝑔</m:t>
                    </m:r>
                    <m:d>
                      <m:dPr>
                        <m:ctrlPr>
                          <a:rPr lang="en-US" altLang="ja-JP" sz="28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800" b="0" i="1" dirty="0" smtClean="0">
                            <a:latin typeface="Cambria Math" panose="02040503050406030204" pitchFamily="18" charset="0"/>
                            <a:ea typeface="メイリオ" panose="020B0604030504040204" pitchFamily="50" charset="-128"/>
                            <a:cs typeface="メイリオ" panose="020B0604030504040204" pitchFamily="50" charset="-128"/>
                          </a:rPr>
                          <m:t>𝑥</m:t>
                        </m:r>
                      </m:e>
                    </m:d>
                    <m:r>
                      <a:rPr lang="en-US" altLang="ja-JP" sz="2800" b="0" i="0" dirty="0" smtClean="0">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2800"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800" b="0" i="1" dirty="0" smtClean="0">
                            <a:latin typeface="Cambria Math" panose="02040503050406030204" pitchFamily="18" charset="0"/>
                            <a:ea typeface="メイリオ" panose="020B0604030504040204" pitchFamily="50" charset="-128"/>
                            <a:cs typeface="メイリオ" panose="020B0604030504040204" pitchFamily="50" charset="-128"/>
                          </a:rPr>
                          <m:t>𝑓</m:t>
                        </m:r>
                      </m:e>
                      <m:sub>
                        <m:d>
                          <m:dPr>
                            <m:begChr m:val="⌊"/>
                            <m:endChr m:val="⌋"/>
                            <m:ctrlPr>
                              <a:rPr lang="en-US" altLang="ja-JP" sz="28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800" i="1" dirty="0">
                                <a:latin typeface="Cambria Math" panose="02040503050406030204" pitchFamily="18" charset="0"/>
                                <a:ea typeface="メイリオ" panose="020B0604030504040204" pitchFamily="50" charset="-128"/>
                                <a:cs typeface="メイリオ" panose="020B0604030504040204" pitchFamily="50" charset="-128"/>
                              </a:rPr>
                              <m:t>𝑥</m:t>
                            </m:r>
                            <m:r>
                              <a:rPr lang="en-US" altLang="ja-JP" sz="2800" i="1" dirty="0">
                                <a:latin typeface="Cambria Math" panose="02040503050406030204" pitchFamily="18" charset="0"/>
                                <a:ea typeface="メイリオ" panose="020B0604030504040204" pitchFamily="50" charset="-128"/>
                                <a:cs typeface="メイリオ" panose="020B0604030504040204" pitchFamily="50" charset="-128"/>
                              </a:rPr>
                              <m:t>+0.5</m:t>
                            </m:r>
                          </m:e>
                        </m:d>
                      </m:sub>
                    </m:sSub>
                  </m:oMath>
                </a14:m>
                <a:r>
                  <a:rPr kumimoji="1" lang="en-US" altLang="ja-JP" sz="2800" i="1" dirty="0">
                    <a:latin typeface="メイリオ" panose="020B0604030504040204" pitchFamily="50" charset="-128"/>
                    <a:ea typeface="メイリオ" panose="020B0604030504040204" pitchFamily="50" charset="-128"/>
                    <a:cs typeface="メイリオ" panose="020B0604030504040204" pitchFamily="50" charset="-128"/>
                  </a:rPr>
                  <a:t> </a:t>
                </a:r>
              </a:p>
              <a:p>
                <a:endParaRPr lang="en-US" altLang="ja-JP" sz="2000" i="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a:t>
                </a:r>
                <a14:m>
                  <m:oMath xmlns:m="http://schemas.openxmlformats.org/officeDocument/2006/math">
                    <m:d>
                      <m:dPr>
                        <m:begChr m:val="⌊"/>
                        <m:endChr m:val="⌋"/>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𝑡</m:t>
                        </m:r>
                      </m:e>
                    </m:d>
                  </m:oMath>
                </a14:m>
                <a:r>
                  <a:rPr lang="ja-JP" altLang="en-US" sz="2400" i="1" dirty="0">
                    <a:latin typeface="メイリオ" panose="020B0604030504040204" pitchFamily="50" charset="-128"/>
                    <a:ea typeface="メイリオ" panose="020B0604030504040204" pitchFamily="50" charset="-128"/>
                    <a:cs typeface="メイリオ" panose="020B0604030504040204" pitchFamily="50" charset="-128"/>
                  </a:rPr>
                  <a:t>はガウス記号</a:t>
                </a: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 t</a:t>
                </a:r>
                <a:r>
                  <a:rPr lang="ja-JP" altLang="en-US" sz="2400" i="1" dirty="0">
                    <a:latin typeface="メイリオ" panose="020B0604030504040204" pitchFamily="50" charset="-128"/>
                    <a:ea typeface="メイリオ" panose="020B0604030504040204" pitchFamily="50" charset="-128"/>
                    <a:cs typeface="メイリオ" panose="020B0604030504040204" pitchFamily="50" charset="-128"/>
                  </a:rPr>
                  <a:t>を超えない最大の整数</a:t>
                </a:r>
                <a:endParaRPr lang="en-US" altLang="ja-JP" sz="2400" i="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2800" i="1" dirty="0">
                    <a:latin typeface="メイリオ" panose="020B0604030504040204" pitchFamily="50" charset="-128"/>
                    <a:ea typeface="メイリオ" panose="020B0604030504040204" pitchFamily="50" charset="-128"/>
                    <a:cs typeface="メイリオ" panose="020B0604030504040204" pitchFamily="50" charset="-128"/>
                  </a:rPr>
                  <a:t> </a:t>
                </a:r>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5970751" y="4316144"/>
                <a:ext cx="6385458" cy="2090124"/>
              </a:xfrm>
              <a:prstGeom prst="rect">
                <a:avLst/>
              </a:prstGeom>
              <a:blipFill rotWithShape="0">
                <a:blip r:embed="rId2"/>
                <a:stretch>
                  <a:fillRect l="-1908" t="-29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テキスト ボックス 53"/>
              <p:cNvSpPr txBox="1"/>
              <p:nvPr/>
            </p:nvSpPr>
            <p:spPr>
              <a:xfrm>
                <a:off x="530615" y="4435644"/>
                <a:ext cx="3965186"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入力 </a:t>
                </a:r>
                <a:r>
                  <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画素値 </a:t>
                </a:r>
                <a14:m>
                  <m:oMath xmlns:m="http://schemas.openxmlformats.org/officeDocument/2006/math">
                    <m:sSub>
                      <m:sSubPr>
                        <m:ctrlPr>
                          <a:rPr lang="en-US" altLang="ja-JP" sz="2800"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8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800" b="0" i="1" dirty="0" smtClean="0">
                            <a:latin typeface="Cambria Math" panose="02040503050406030204" pitchFamily="18" charset="0"/>
                            <a:ea typeface="メイリオ" panose="020B0604030504040204" pitchFamily="50" charset="-128"/>
                            <a:cs typeface="メイリオ" panose="020B0604030504040204" pitchFamily="50" charset="-128"/>
                          </a:rPr>
                          <m:t>𝑖</m:t>
                        </m:r>
                      </m:sub>
                    </m:sSub>
                  </m:oMath>
                </a14:m>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530615" y="4435644"/>
                <a:ext cx="3965186" cy="523220"/>
              </a:xfrm>
              <a:prstGeom prst="rect">
                <a:avLst/>
              </a:prstGeom>
              <a:blipFill rotWithShape="0">
                <a:blip r:embed="rId3"/>
                <a:stretch>
                  <a:fillRect l="-3072" t="-10588" b="-35294"/>
                </a:stretch>
              </a:blipFill>
            </p:spPr>
            <p:txBody>
              <a:bodyPr/>
              <a:lstStyle/>
              <a:p>
                <a:r>
                  <a:rPr lang="ja-JP" altLang="en-US">
                    <a:noFill/>
                  </a:rPr>
                  <a:t> </a:t>
                </a:r>
              </a:p>
            </p:txBody>
          </p:sp>
        </mc:Fallback>
      </mc:AlternateContent>
      <p:sp>
        <p:nvSpPr>
          <p:cNvPr id="55" name="円/楕円 54"/>
          <p:cNvSpPr/>
          <p:nvPr/>
        </p:nvSpPr>
        <p:spPr>
          <a:xfrm>
            <a:off x="1168257" y="2671713"/>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807738" y="2402247"/>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447215" y="1833922"/>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3086696" y="2037122"/>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3723343" y="2655361"/>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5" name="正方形/長方形 64"/>
              <p:cNvSpPr/>
              <p:nvPr/>
            </p:nvSpPr>
            <p:spPr>
              <a:xfrm>
                <a:off x="1029990" y="2208014"/>
                <a:ext cx="51090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1</m:t>
                          </m:r>
                        </m:sub>
                      </m:sSub>
                    </m:oMath>
                  </m:oMathPara>
                </a14:m>
                <a:endParaRPr lang="ja-JP" altLang="en-US" sz="2400" dirty="0"/>
              </a:p>
            </p:txBody>
          </p:sp>
        </mc:Choice>
        <mc:Fallback xmlns="">
          <p:sp>
            <p:nvSpPr>
              <p:cNvPr id="65" name="正方形/長方形 64"/>
              <p:cNvSpPr>
                <a:spLocks noRot="1" noChangeAspect="1" noMove="1" noResize="1" noEditPoints="1" noAdjustHandles="1" noChangeArrowheads="1" noChangeShapeType="1" noTextEdit="1"/>
              </p:cNvSpPr>
              <p:nvPr/>
            </p:nvSpPr>
            <p:spPr>
              <a:xfrm>
                <a:off x="1029990" y="2208014"/>
                <a:ext cx="510909" cy="461665"/>
              </a:xfrm>
              <a:prstGeom prst="rect">
                <a:avLst/>
              </a:prstGeom>
              <a:blipFill rotWithShape="0">
                <a:blip r:embed="rId4"/>
                <a:stretch>
                  <a:fillRect l="-3571"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6" name="正方形/長方形 65"/>
              <p:cNvSpPr/>
              <p:nvPr/>
            </p:nvSpPr>
            <p:spPr>
              <a:xfrm>
                <a:off x="1634828" y="1950839"/>
                <a:ext cx="5180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2</m:t>
                          </m:r>
                        </m:sub>
                      </m:sSub>
                    </m:oMath>
                  </m:oMathPara>
                </a14:m>
                <a:endParaRPr lang="ja-JP" altLang="en-US" sz="2400" dirty="0"/>
              </a:p>
            </p:txBody>
          </p:sp>
        </mc:Choice>
        <mc:Fallback xmlns="">
          <p:sp>
            <p:nvSpPr>
              <p:cNvPr id="66" name="正方形/長方形 65"/>
              <p:cNvSpPr>
                <a:spLocks noRot="1" noChangeAspect="1" noMove="1" noResize="1" noEditPoints="1" noAdjustHandles="1" noChangeArrowheads="1" noChangeShapeType="1" noTextEdit="1"/>
              </p:cNvSpPr>
              <p:nvPr/>
            </p:nvSpPr>
            <p:spPr>
              <a:xfrm>
                <a:off x="1634828" y="1950839"/>
                <a:ext cx="518026" cy="461665"/>
              </a:xfrm>
              <a:prstGeom prst="rect">
                <a:avLst/>
              </a:prstGeom>
              <a:blipFill rotWithShape="0">
                <a:blip r:embed="rId5"/>
                <a:stretch>
                  <a:fillRect l="-2353"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正方形/長方形 66"/>
              <p:cNvSpPr/>
              <p:nvPr/>
            </p:nvSpPr>
            <p:spPr>
              <a:xfrm>
                <a:off x="2273003" y="1393626"/>
                <a:ext cx="5180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3</m:t>
                          </m:r>
                        </m:sub>
                      </m:sSub>
                    </m:oMath>
                  </m:oMathPara>
                </a14:m>
                <a:endParaRPr lang="ja-JP" altLang="en-US" sz="2400" dirty="0"/>
              </a:p>
            </p:txBody>
          </p:sp>
        </mc:Choice>
        <mc:Fallback xmlns="">
          <p:sp>
            <p:nvSpPr>
              <p:cNvPr id="67" name="正方形/長方形 66"/>
              <p:cNvSpPr>
                <a:spLocks noRot="1" noChangeAspect="1" noMove="1" noResize="1" noEditPoints="1" noAdjustHandles="1" noChangeArrowheads="1" noChangeShapeType="1" noTextEdit="1"/>
              </p:cNvSpPr>
              <p:nvPr/>
            </p:nvSpPr>
            <p:spPr>
              <a:xfrm>
                <a:off x="2273003" y="1393626"/>
                <a:ext cx="518026" cy="461665"/>
              </a:xfrm>
              <a:prstGeom prst="rect">
                <a:avLst/>
              </a:prstGeom>
              <a:blipFill rotWithShape="0">
                <a:blip r:embed="rId6"/>
                <a:stretch>
                  <a:fillRect l="-3529" b="-18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正方形/長方形 67"/>
              <p:cNvSpPr/>
              <p:nvPr/>
            </p:nvSpPr>
            <p:spPr>
              <a:xfrm>
                <a:off x="2934990" y="1641276"/>
                <a:ext cx="5060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4</m:t>
                          </m:r>
                        </m:sub>
                      </m:sSub>
                    </m:oMath>
                  </m:oMathPara>
                </a14:m>
                <a:endParaRPr lang="ja-JP" altLang="en-US" sz="2400" dirty="0"/>
              </a:p>
            </p:txBody>
          </p:sp>
        </mc:Choice>
        <mc:Fallback xmlns="">
          <p:sp>
            <p:nvSpPr>
              <p:cNvPr id="68" name="正方形/長方形 67"/>
              <p:cNvSpPr>
                <a:spLocks noRot="1" noChangeAspect="1" noMove="1" noResize="1" noEditPoints="1" noAdjustHandles="1" noChangeArrowheads="1" noChangeShapeType="1" noTextEdit="1"/>
              </p:cNvSpPr>
              <p:nvPr/>
            </p:nvSpPr>
            <p:spPr>
              <a:xfrm>
                <a:off x="2934990" y="1641276"/>
                <a:ext cx="506036" cy="461665"/>
              </a:xfrm>
              <a:prstGeom prst="rect">
                <a:avLst/>
              </a:prstGeom>
              <a:blipFill rotWithShape="0">
                <a:blip r:embed="rId7"/>
                <a:stretch>
                  <a:fillRect l="-2410"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正方形/長方形 68"/>
              <p:cNvSpPr/>
              <p:nvPr/>
            </p:nvSpPr>
            <p:spPr>
              <a:xfrm>
                <a:off x="3587453" y="2241351"/>
                <a:ext cx="5180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5</m:t>
                          </m:r>
                        </m:sub>
                      </m:sSub>
                    </m:oMath>
                  </m:oMathPara>
                </a14:m>
                <a:endParaRPr lang="ja-JP" altLang="en-US" sz="2400" dirty="0"/>
              </a:p>
            </p:txBody>
          </p:sp>
        </mc:Choice>
        <mc:Fallback xmlns="">
          <p:sp>
            <p:nvSpPr>
              <p:cNvPr id="69" name="正方形/長方形 68"/>
              <p:cNvSpPr>
                <a:spLocks noRot="1" noChangeAspect="1" noMove="1" noResize="1" noEditPoints="1" noAdjustHandles="1" noChangeArrowheads="1" noChangeShapeType="1" noTextEdit="1"/>
              </p:cNvSpPr>
              <p:nvPr/>
            </p:nvSpPr>
            <p:spPr>
              <a:xfrm>
                <a:off x="3587453" y="2241351"/>
                <a:ext cx="518026" cy="461665"/>
              </a:xfrm>
              <a:prstGeom prst="rect">
                <a:avLst/>
              </a:prstGeom>
              <a:blipFill rotWithShape="0">
                <a:blip r:embed="rId8"/>
                <a:stretch>
                  <a:fillRect l="-2353" b="-18667"/>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4294967295"/>
          </p:nvPr>
        </p:nvSpPr>
        <p:spPr/>
        <p:txBody>
          <a:bodyPr/>
          <a:lstStyle/>
          <a:p>
            <a:fld id="{F35DE295-420C-4265-BE54-AE59FA4027A6}" type="slidenum">
              <a:rPr lang="ja-JP" altLang="en-US" smtClean="0"/>
              <a:pPr/>
              <a:t>58</a:t>
            </a:fld>
            <a:endParaRPr lang="ja-JP" altLang="en-US"/>
          </a:p>
        </p:txBody>
      </p:sp>
    </p:spTree>
    <p:extLst>
      <p:ext uri="{BB962C8B-B14F-4D97-AF65-F5344CB8AC3E}">
        <p14:creationId xmlns:p14="http://schemas.microsoft.com/office/powerpoint/2010/main" val="2819101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補間法（</a:t>
            </a:r>
            <a:r>
              <a:rPr lang="en-US" altLang="ja-JP" sz="3600" dirty="0"/>
              <a:t>1D</a:t>
            </a:r>
            <a:r>
              <a:rPr lang="ja-JP" altLang="en-US" sz="3600" dirty="0"/>
              <a:t>）</a:t>
            </a:r>
            <a:r>
              <a:rPr lang="en-US" altLang="ja-JP" sz="3600" dirty="0"/>
              <a:t>: Linear</a:t>
            </a:r>
            <a:r>
              <a:rPr lang="ja-JP" altLang="en-US" sz="3600" dirty="0"/>
              <a:t> </a:t>
            </a:r>
            <a:r>
              <a:rPr lang="en-US" altLang="ja-JP" sz="3600" dirty="0"/>
              <a:t>Interpolation</a:t>
            </a:r>
            <a:endParaRPr kumimoji="1" lang="ja-JP" altLang="en-US" sz="3600" dirty="0"/>
          </a:p>
        </p:txBody>
      </p:sp>
      <p:grpSp>
        <p:nvGrpSpPr>
          <p:cNvPr id="22" name="グループ化 21"/>
          <p:cNvGrpSpPr/>
          <p:nvPr/>
        </p:nvGrpSpPr>
        <p:grpSpPr>
          <a:xfrm>
            <a:off x="592858" y="1181606"/>
            <a:ext cx="3568701" cy="2756820"/>
            <a:chOff x="515257" y="2099214"/>
            <a:chExt cx="3568701" cy="2756820"/>
          </a:xfrm>
        </p:grpSpPr>
        <p:cxnSp>
          <p:nvCxnSpPr>
            <p:cNvPr id="4" name="直線矢印コネクタ 3"/>
            <p:cNvCxnSpPr/>
            <p:nvPr/>
          </p:nvCxnSpPr>
          <p:spPr>
            <a:xfrm>
              <a:off x="515257" y="4377956"/>
              <a:ext cx="3568701"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515257" y="2099214"/>
              <a:ext cx="1" cy="227874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1156154" y="2370666"/>
              <a:ext cx="2552246" cy="2023703"/>
              <a:chOff x="992869" y="3730171"/>
              <a:chExt cx="1910444" cy="858242"/>
            </a:xfrm>
          </p:grpSpPr>
          <p:cxnSp>
            <p:nvCxnSpPr>
              <p:cNvPr id="9" name="直線矢印コネクタ 8"/>
              <p:cNvCxnSpPr/>
              <p:nvPr/>
            </p:nvCxnSpPr>
            <p:spPr>
              <a:xfrm flipV="1">
                <a:off x="992869"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470480"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1948091"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2425702"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2903313"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981983" y="4394369"/>
              <a:ext cx="348342" cy="461665"/>
            </a:xfrm>
            <a:prstGeom prst="rect">
              <a:avLst/>
            </a:prstGeom>
            <a:noFill/>
          </p:spPr>
          <p:txBody>
            <a:bodyPr wrap="square" rtlCol="0">
              <a:spAutoFit/>
            </a:bodyPr>
            <a:lstStyle/>
            <a:p>
              <a:r>
                <a:rPr kumimoji="1" lang="en-US" altLang="ja-JP" sz="2400" dirty="0"/>
                <a:t>1</a:t>
              </a:r>
              <a:endParaRPr kumimoji="1" lang="ja-JP" altLang="en-US" sz="2400" dirty="0"/>
            </a:p>
          </p:txBody>
        </p:sp>
        <p:sp>
          <p:nvSpPr>
            <p:cNvPr id="18" name="テキスト ボックス 17"/>
            <p:cNvSpPr txBox="1"/>
            <p:nvPr/>
          </p:nvSpPr>
          <p:spPr>
            <a:xfrm>
              <a:off x="1620044" y="4394369"/>
              <a:ext cx="348342" cy="461665"/>
            </a:xfrm>
            <a:prstGeom prst="rect">
              <a:avLst/>
            </a:prstGeom>
            <a:noFill/>
          </p:spPr>
          <p:txBody>
            <a:bodyPr wrap="square" rtlCol="0">
              <a:spAutoFit/>
            </a:bodyPr>
            <a:lstStyle/>
            <a:p>
              <a:r>
                <a:rPr lang="en-US" altLang="ja-JP" sz="2400" dirty="0"/>
                <a:t>2</a:t>
              </a:r>
              <a:endParaRPr kumimoji="1" lang="ja-JP" altLang="en-US" sz="2400" dirty="0"/>
            </a:p>
          </p:txBody>
        </p:sp>
        <p:sp>
          <p:nvSpPr>
            <p:cNvPr id="19" name="テキスト ボックス 18"/>
            <p:cNvSpPr txBox="1"/>
            <p:nvPr/>
          </p:nvSpPr>
          <p:spPr>
            <a:xfrm>
              <a:off x="2258105" y="4394369"/>
              <a:ext cx="348342" cy="461665"/>
            </a:xfrm>
            <a:prstGeom prst="rect">
              <a:avLst/>
            </a:prstGeom>
            <a:noFill/>
          </p:spPr>
          <p:txBody>
            <a:bodyPr wrap="square" rtlCol="0">
              <a:spAutoFit/>
            </a:bodyPr>
            <a:lstStyle/>
            <a:p>
              <a:r>
                <a:rPr lang="en-US" altLang="ja-JP" sz="2400" dirty="0"/>
                <a:t>3</a:t>
              </a:r>
              <a:endParaRPr kumimoji="1" lang="ja-JP" altLang="en-US" sz="2400" dirty="0"/>
            </a:p>
          </p:txBody>
        </p:sp>
        <p:sp>
          <p:nvSpPr>
            <p:cNvPr id="20" name="テキスト ボックス 19"/>
            <p:cNvSpPr txBox="1"/>
            <p:nvPr/>
          </p:nvSpPr>
          <p:spPr>
            <a:xfrm>
              <a:off x="2896166" y="4394369"/>
              <a:ext cx="348342" cy="461665"/>
            </a:xfrm>
            <a:prstGeom prst="rect">
              <a:avLst/>
            </a:prstGeom>
            <a:noFill/>
          </p:spPr>
          <p:txBody>
            <a:bodyPr wrap="square" rtlCol="0">
              <a:spAutoFit/>
            </a:bodyPr>
            <a:lstStyle/>
            <a:p>
              <a:r>
                <a:rPr lang="en-US" altLang="ja-JP" sz="2400" dirty="0"/>
                <a:t>4</a:t>
              </a:r>
              <a:endParaRPr kumimoji="1" lang="ja-JP" altLang="en-US" sz="2400" dirty="0"/>
            </a:p>
          </p:txBody>
        </p:sp>
        <p:sp>
          <p:nvSpPr>
            <p:cNvPr id="21" name="テキスト ボックス 20"/>
            <p:cNvSpPr txBox="1"/>
            <p:nvPr/>
          </p:nvSpPr>
          <p:spPr>
            <a:xfrm>
              <a:off x="3534229" y="4394369"/>
              <a:ext cx="348342" cy="461665"/>
            </a:xfrm>
            <a:prstGeom prst="rect">
              <a:avLst/>
            </a:prstGeom>
            <a:noFill/>
          </p:spPr>
          <p:txBody>
            <a:bodyPr wrap="square" rtlCol="0">
              <a:spAutoFit/>
            </a:bodyPr>
            <a:lstStyle/>
            <a:p>
              <a:r>
                <a:rPr lang="en-US" altLang="ja-JP" sz="2400" dirty="0"/>
                <a:t>5</a:t>
              </a:r>
              <a:endParaRPr kumimoji="1" lang="ja-JP" altLang="en-US" sz="2400" dirty="0"/>
            </a:p>
          </p:txBody>
        </p:sp>
      </p:grpSp>
      <p:grpSp>
        <p:nvGrpSpPr>
          <p:cNvPr id="28" name="グループ化 27"/>
          <p:cNvGrpSpPr/>
          <p:nvPr/>
        </p:nvGrpSpPr>
        <p:grpSpPr>
          <a:xfrm>
            <a:off x="6578802" y="1181606"/>
            <a:ext cx="3568701" cy="2756820"/>
            <a:chOff x="515257" y="2099214"/>
            <a:chExt cx="3568701" cy="2756820"/>
          </a:xfrm>
        </p:grpSpPr>
        <p:cxnSp>
          <p:nvCxnSpPr>
            <p:cNvPr id="30" name="直線矢印コネクタ 29"/>
            <p:cNvCxnSpPr/>
            <p:nvPr/>
          </p:nvCxnSpPr>
          <p:spPr>
            <a:xfrm>
              <a:off x="515257" y="4377956"/>
              <a:ext cx="3568701"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515257" y="2099214"/>
              <a:ext cx="1" cy="227874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1156154" y="2370666"/>
              <a:ext cx="2552246" cy="2023703"/>
              <a:chOff x="992869" y="3730171"/>
              <a:chExt cx="1910444" cy="858242"/>
            </a:xfrm>
          </p:grpSpPr>
          <p:cxnSp>
            <p:nvCxnSpPr>
              <p:cNvPr id="38" name="直線矢印コネクタ 37"/>
              <p:cNvCxnSpPr/>
              <p:nvPr/>
            </p:nvCxnSpPr>
            <p:spPr>
              <a:xfrm flipV="1">
                <a:off x="992869"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1470480"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1948091"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2425702"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2903313"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33" name="テキスト ボックス 32"/>
            <p:cNvSpPr txBox="1"/>
            <p:nvPr/>
          </p:nvSpPr>
          <p:spPr>
            <a:xfrm>
              <a:off x="981983" y="4394369"/>
              <a:ext cx="348342" cy="461665"/>
            </a:xfrm>
            <a:prstGeom prst="rect">
              <a:avLst/>
            </a:prstGeom>
            <a:noFill/>
          </p:spPr>
          <p:txBody>
            <a:bodyPr wrap="square" rtlCol="0">
              <a:spAutoFit/>
            </a:bodyPr>
            <a:lstStyle/>
            <a:p>
              <a:r>
                <a:rPr kumimoji="1" lang="en-US" altLang="ja-JP" sz="2400" dirty="0"/>
                <a:t>1</a:t>
              </a:r>
              <a:endParaRPr kumimoji="1" lang="ja-JP" altLang="en-US" sz="2400" dirty="0"/>
            </a:p>
          </p:txBody>
        </p:sp>
        <p:sp>
          <p:nvSpPr>
            <p:cNvPr id="34" name="テキスト ボックス 33"/>
            <p:cNvSpPr txBox="1"/>
            <p:nvPr/>
          </p:nvSpPr>
          <p:spPr>
            <a:xfrm>
              <a:off x="1620044" y="4394369"/>
              <a:ext cx="348342" cy="461665"/>
            </a:xfrm>
            <a:prstGeom prst="rect">
              <a:avLst/>
            </a:prstGeom>
            <a:noFill/>
          </p:spPr>
          <p:txBody>
            <a:bodyPr wrap="square" rtlCol="0">
              <a:spAutoFit/>
            </a:bodyPr>
            <a:lstStyle/>
            <a:p>
              <a:r>
                <a:rPr lang="en-US" altLang="ja-JP" sz="2400" dirty="0"/>
                <a:t>2</a:t>
              </a:r>
              <a:endParaRPr kumimoji="1" lang="ja-JP" altLang="en-US" sz="2400" dirty="0"/>
            </a:p>
          </p:txBody>
        </p:sp>
        <p:sp>
          <p:nvSpPr>
            <p:cNvPr id="35" name="テキスト ボックス 34"/>
            <p:cNvSpPr txBox="1"/>
            <p:nvPr/>
          </p:nvSpPr>
          <p:spPr>
            <a:xfrm>
              <a:off x="2258105" y="4394369"/>
              <a:ext cx="348342" cy="461665"/>
            </a:xfrm>
            <a:prstGeom prst="rect">
              <a:avLst/>
            </a:prstGeom>
            <a:noFill/>
          </p:spPr>
          <p:txBody>
            <a:bodyPr wrap="square" rtlCol="0">
              <a:spAutoFit/>
            </a:bodyPr>
            <a:lstStyle/>
            <a:p>
              <a:r>
                <a:rPr lang="en-US" altLang="ja-JP" sz="2400" dirty="0"/>
                <a:t>3</a:t>
              </a:r>
              <a:endParaRPr kumimoji="1" lang="ja-JP" altLang="en-US" sz="2400" dirty="0"/>
            </a:p>
          </p:txBody>
        </p:sp>
        <p:sp>
          <p:nvSpPr>
            <p:cNvPr id="36" name="テキスト ボックス 35"/>
            <p:cNvSpPr txBox="1"/>
            <p:nvPr/>
          </p:nvSpPr>
          <p:spPr>
            <a:xfrm>
              <a:off x="2896166" y="4394369"/>
              <a:ext cx="348342" cy="461665"/>
            </a:xfrm>
            <a:prstGeom prst="rect">
              <a:avLst/>
            </a:prstGeom>
            <a:noFill/>
          </p:spPr>
          <p:txBody>
            <a:bodyPr wrap="square" rtlCol="0">
              <a:spAutoFit/>
            </a:bodyPr>
            <a:lstStyle/>
            <a:p>
              <a:r>
                <a:rPr lang="en-US" altLang="ja-JP" sz="2400" dirty="0"/>
                <a:t>4</a:t>
              </a:r>
              <a:endParaRPr kumimoji="1" lang="ja-JP" altLang="en-US" sz="2400" dirty="0"/>
            </a:p>
          </p:txBody>
        </p:sp>
        <p:sp>
          <p:nvSpPr>
            <p:cNvPr id="37" name="テキスト ボックス 36"/>
            <p:cNvSpPr txBox="1"/>
            <p:nvPr/>
          </p:nvSpPr>
          <p:spPr>
            <a:xfrm>
              <a:off x="3534229" y="4394369"/>
              <a:ext cx="348342" cy="461665"/>
            </a:xfrm>
            <a:prstGeom prst="rect">
              <a:avLst/>
            </a:prstGeom>
            <a:noFill/>
          </p:spPr>
          <p:txBody>
            <a:bodyPr wrap="square" rtlCol="0">
              <a:spAutoFit/>
            </a:bodyPr>
            <a:lstStyle/>
            <a:p>
              <a:r>
                <a:rPr lang="en-US" altLang="ja-JP" sz="2400" dirty="0"/>
                <a:t>5</a:t>
              </a:r>
              <a:endParaRPr kumimoji="1" lang="ja-JP" altLang="en-US" sz="2400" dirty="0"/>
            </a:p>
          </p:txBody>
        </p:sp>
      </p:grpSp>
      <p:sp>
        <p:nvSpPr>
          <p:cNvPr id="43" name="円/楕円 42"/>
          <p:cNvSpPr/>
          <p:nvPr/>
        </p:nvSpPr>
        <p:spPr>
          <a:xfrm>
            <a:off x="7154201" y="2671713"/>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7790896" y="2400655"/>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8435999" y="1830025"/>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9072640" y="2037122"/>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9706030" y="2650346"/>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0" name="テキスト ボックス 59"/>
              <p:cNvSpPr txBox="1"/>
              <p:nvPr/>
            </p:nvSpPr>
            <p:spPr>
              <a:xfrm>
                <a:off x="7131732" y="4202121"/>
                <a:ext cx="6385458" cy="3112327"/>
              </a:xfrm>
              <a:prstGeom prst="rect">
                <a:avLst/>
              </a:prstGeom>
              <a:noFill/>
            </p:spPr>
            <p:txBody>
              <a:bodyPr wrap="square" rtlCol="0">
                <a:spAutoFit/>
              </a:bodyPr>
              <a:lstStyle/>
              <a:p>
                <a:pPr>
                  <a:spcBef>
                    <a:spcPts val="1200"/>
                  </a:spcBef>
                </a:pP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前後２画素</a:t>
                </a:r>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を線形に補間する</a:t>
                </a:r>
                <a:endParaRPr kumimoji="1"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14:m>
                  <m:oMath xmlns:m="http://schemas.openxmlformats.org/officeDocument/2006/math">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𝑔</m:t>
                    </m:r>
                    <m:d>
                      <m:dPr>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𝑥</m:t>
                        </m:r>
                      </m:e>
                    </m:d>
                    <m:r>
                      <a:rPr lang="en-US" altLang="ja-JP" sz="2400" b="0" i="0" dirty="0" smtClean="0">
                        <a:latin typeface="Cambria Math" panose="02040503050406030204" pitchFamily="18" charset="0"/>
                        <a:ea typeface="メイリオ" panose="020B0604030504040204" pitchFamily="50" charset="-128"/>
                        <a:cs typeface="メイリオ" panose="020B0604030504040204" pitchFamily="50" charset="-128"/>
                      </a:rPr>
                      <m:t>=</m:t>
                    </m:r>
                    <m:d>
                      <m:d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1−</m:t>
                        </m:r>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𝑡</m:t>
                        </m:r>
                      </m:e>
                    </m:d>
                    <m:sSub>
                      <m:sSubPr>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𝑓</m:t>
                        </m:r>
                      </m:e>
                      <m:sub>
                        <m:sSub>
                          <m:sSub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𝑎</m:t>
                            </m:r>
                          </m:sub>
                        </m:sSub>
                      </m:sub>
                    </m:s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𝑡</m:t>
                    </m:r>
                    <m:sSub>
                      <m:sSubPr>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𝑓</m:t>
                        </m:r>
                      </m:e>
                      <m:sub>
                        <m:sSub>
                          <m:sSub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𝑏</m:t>
                            </m:r>
                          </m:sub>
                        </m:sSub>
                      </m:sub>
                    </m:sSub>
                  </m:oMath>
                </a14:m>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 </a:t>
                </a:r>
              </a:p>
              <a:p>
                <a:pPr>
                  <a:spcBef>
                    <a:spcPts val="1200"/>
                  </a:spcBef>
                </a:pPr>
                <a:r>
                  <a:rPr lang="en-US" altLang="ja-JP" sz="2400" dirty="0">
                    <a:ea typeface="メイリオ" panose="020B0604030504040204" pitchFamily="50" charset="-128"/>
                    <a:cs typeface="メイリオ" panose="020B0604030504040204" pitchFamily="50" charset="-128"/>
                  </a:rPr>
                  <a:t>    </a:t>
                </a:r>
                <a14:m>
                  <m:oMath xmlns:m="http://schemas.openxmlformats.org/officeDocument/2006/math">
                    <m:sSub>
                      <m:sSub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𝑎</m:t>
                        </m:r>
                      </m:sub>
                    </m:s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m:t>
                    </m:r>
                    <m:d>
                      <m:dPr>
                        <m:begChr m:val="⌊"/>
                        <m:endChr m:val="⌋"/>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𝑥</m:t>
                        </m:r>
                      </m:e>
                    </m:d>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  </m:t>
                    </m:r>
                  </m:oMath>
                </a14:m>
                <a:r>
                  <a:rPr lang="en-US" altLang="ja-JP" sz="2400" b="0" i="1" dirty="0">
                    <a:latin typeface="Cambria Math" panose="02040503050406030204" pitchFamily="18" charset="0"/>
                    <a:ea typeface="メイリオ" panose="020B0604030504040204" pitchFamily="50" charset="-128"/>
                    <a:cs typeface="メイリオ" panose="020B0604030504040204" pitchFamily="50" charset="-128"/>
                  </a:rPr>
                  <a:t> </a:t>
                </a:r>
              </a:p>
              <a:p>
                <a:pPr>
                  <a:spcBef>
                    <a:spcPts val="1200"/>
                  </a:spcBef>
                </a:pPr>
                <a:r>
                  <a:rPr lang="en-US" altLang="ja-JP" sz="2400" dirty="0">
                    <a:ea typeface="メイリオ" panose="020B0604030504040204" pitchFamily="50" charset="-128"/>
                    <a:cs typeface="メイリオ" panose="020B0604030504040204" pitchFamily="50" charset="-128"/>
                  </a:rPr>
                  <a:t>    </a:t>
                </a:r>
                <a14:m>
                  <m:oMath xmlns:m="http://schemas.openxmlformats.org/officeDocument/2006/math">
                    <m:sSub>
                      <m:sSub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𝑏</m:t>
                        </m:r>
                      </m:sub>
                    </m:sSub>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m:t>
                    </m:r>
                    <m:d>
                      <m:dPr>
                        <m:begChr m:val="⌊"/>
                        <m:endChr m:val="⌋"/>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𝑥</m:t>
                        </m:r>
                      </m:e>
                    </m:d>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+1</m:t>
                    </m:r>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  </m:t>
                    </m:r>
                  </m:oMath>
                </a14:m>
                <a:r>
                  <a:rPr lang="en-US" altLang="ja-JP" sz="2400" b="0" i="1" dirty="0">
                    <a:latin typeface="Cambria Math" panose="02040503050406030204" pitchFamily="18" charset="0"/>
                    <a:ea typeface="メイリオ" panose="020B0604030504040204" pitchFamily="50" charset="-128"/>
                    <a:cs typeface="メイリオ" panose="020B0604030504040204" pitchFamily="50" charset="-128"/>
                  </a:rPr>
                  <a:t> </a:t>
                </a:r>
              </a:p>
              <a:p>
                <a:pPr>
                  <a:spcBef>
                    <a:spcPts val="1200"/>
                  </a:spcBef>
                </a:pPr>
                <a:r>
                  <a:rPr lang="en-US" altLang="ja-JP" sz="2400" b="0" dirty="0">
                    <a:ea typeface="メイリオ" panose="020B0604030504040204" pitchFamily="50" charset="-128"/>
                    <a:cs typeface="メイリオ" panose="020B0604030504040204" pitchFamily="50" charset="-128"/>
                  </a:rPr>
                  <a:t>      </a:t>
                </a:r>
                <a14:m>
                  <m:oMath xmlns:m="http://schemas.openxmlformats.org/officeDocument/2006/math">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 </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𝑡</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𝑥</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m:t>
                    </m:r>
                    <m:d>
                      <m:dPr>
                        <m:begChr m:val="⌊"/>
                        <m:endChr m:val="⌋"/>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𝑥</m:t>
                        </m:r>
                      </m:e>
                    </m:d>
                  </m:oMath>
                </a14:m>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 </a:t>
                </a:r>
              </a:p>
              <a:p>
                <a:pPr>
                  <a:spcBef>
                    <a:spcPts val="1200"/>
                  </a:spcBef>
                </a:pPr>
                <a:r>
                  <a:rPr kumimoji="1"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 </a:t>
                </a:r>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7131732" y="4202121"/>
                <a:ext cx="6385458" cy="3112327"/>
              </a:xfrm>
              <a:prstGeom prst="rect">
                <a:avLst/>
              </a:prstGeom>
              <a:blipFill rotWithShape="0">
                <a:blip r:embed="rId2"/>
                <a:stretch>
                  <a:fillRect l="-1528" t="-1566"/>
                </a:stretch>
              </a:blipFill>
            </p:spPr>
            <p:txBody>
              <a:bodyPr/>
              <a:lstStyle/>
              <a:p>
                <a:r>
                  <a:rPr lang="ja-JP" altLang="en-US">
                    <a:noFill/>
                  </a:rPr>
                  <a:t> </a:t>
                </a:r>
              </a:p>
            </p:txBody>
          </p:sp>
        </mc:Fallback>
      </mc:AlternateContent>
      <p:cxnSp>
        <p:nvCxnSpPr>
          <p:cNvPr id="54" name="直線コネクタ 53"/>
          <p:cNvCxnSpPr/>
          <p:nvPr/>
        </p:nvCxnSpPr>
        <p:spPr>
          <a:xfrm flipH="1">
            <a:off x="7212270" y="2464908"/>
            <a:ext cx="647927" cy="26946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a:off x="7847894" y="1886752"/>
            <a:ext cx="666568" cy="58494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flipV="1">
            <a:off x="8495821" y="1897508"/>
            <a:ext cx="638062" cy="20452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flipV="1">
            <a:off x="9125172" y="2099861"/>
            <a:ext cx="644336" cy="6179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4859607" y="6097142"/>
            <a:ext cx="2011087"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V="1">
            <a:off x="5174763" y="4223678"/>
            <a:ext cx="0" cy="2023703"/>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6365610" y="4223678"/>
            <a:ext cx="0" cy="2023703"/>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正方形/長方形 72"/>
              <p:cNvSpPr/>
              <p:nvPr/>
            </p:nvSpPr>
            <p:spPr>
              <a:xfrm>
                <a:off x="5709220" y="6132026"/>
                <a:ext cx="4263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𝑥</m:t>
                      </m:r>
                    </m:oMath>
                  </m:oMathPara>
                </a14:m>
                <a:endParaRPr lang="ja-JP" altLang="en-US" sz="2400" dirty="0"/>
              </a:p>
            </p:txBody>
          </p:sp>
        </mc:Choice>
        <mc:Fallback xmlns="">
          <p:sp>
            <p:nvSpPr>
              <p:cNvPr id="73" name="正方形/長方形 72"/>
              <p:cNvSpPr>
                <a:spLocks noRot="1" noChangeAspect="1" noMove="1" noResize="1" noEditPoints="1" noAdjustHandles="1" noChangeArrowheads="1" noChangeShapeType="1" noTextEdit="1"/>
              </p:cNvSpPr>
              <p:nvPr/>
            </p:nvSpPr>
            <p:spPr>
              <a:xfrm>
                <a:off x="5709220" y="6132026"/>
                <a:ext cx="426399" cy="461665"/>
              </a:xfrm>
              <a:prstGeom prst="rect">
                <a:avLst/>
              </a:prstGeom>
              <a:blipFill rotWithShape="0">
                <a:blip r:embed="rId4"/>
                <a:stretch>
                  <a:fillRect/>
                </a:stretch>
              </a:blipFill>
            </p:spPr>
            <p:txBody>
              <a:bodyPr/>
              <a:lstStyle/>
              <a:p>
                <a:r>
                  <a:rPr lang="ja-JP" altLang="en-US">
                    <a:noFill/>
                  </a:rPr>
                  <a:t> </a:t>
                </a:r>
              </a:p>
            </p:txBody>
          </p:sp>
        </mc:Fallback>
      </mc:AlternateContent>
      <p:cxnSp>
        <p:nvCxnSpPr>
          <p:cNvPr id="74" name="直線矢印コネクタ 73"/>
          <p:cNvCxnSpPr/>
          <p:nvPr/>
        </p:nvCxnSpPr>
        <p:spPr>
          <a:xfrm flipV="1">
            <a:off x="5940886" y="4902001"/>
            <a:ext cx="0" cy="1345381"/>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正方形/長方形 76"/>
              <p:cNvSpPr/>
              <p:nvPr/>
            </p:nvSpPr>
            <p:spPr>
              <a:xfrm>
                <a:off x="4938753" y="6132026"/>
                <a:ext cx="5733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𝑎</m:t>
                          </m:r>
                        </m:sub>
                      </m:sSub>
                    </m:oMath>
                  </m:oMathPara>
                </a14:m>
                <a:endParaRPr lang="ja-JP" altLang="en-US" sz="2400" dirty="0"/>
              </a:p>
            </p:txBody>
          </p:sp>
        </mc:Choice>
        <mc:Fallback xmlns="">
          <p:sp>
            <p:nvSpPr>
              <p:cNvPr id="77" name="正方形/長方形 76"/>
              <p:cNvSpPr>
                <a:spLocks noRot="1" noChangeAspect="1" noMove="1" noResize="1" noEditPoints="1" noAdjustHandles="1" noChangeArrowheads="1" noChangeShapeType="1" noTextEdit="1"/>
              </p:cNvSpPr>
              <p:nvPr/>
            </p:nvSpPr>
            <p:spPr>
              <a:xfrm>
                <a:off x="4938753" y="6132026"/>
                <a:ext cx="573362" cy="461665"/>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正方形/長方形 77"/>
              <p:cNvSpPr/>
              <p:nvPr/>
            </p:nvSpPr>
            <p:spPr>
              <a:xfrm>
                <a:off x="6184688" y="6132026"/>
                <a:ext cx="5733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𝑏</m:t>
                          </m:r>
                        </m:sub>
                      </m:sSub>
                    </m:oMath>
                  </m:oMathPara>
                </a14:m>
                <a:endParaRPr lang="ja-JP" altLang="en-US" sz="2400" dirty="0"/>
              </a:p>
            </p:txBody>
          </p:sp>
        </mc:Choice>
        <mc:Fallback xmlns="">
          <p:sp>
            <p:nvSpPr>
              <p:cNvPr id="78" name="正方形/長方形 77"/>
              <p:cNvSpPr>
                <a:spLocks noRot="1" noChangeAspect="1" noMove="1" noResize="1" noEditPoints="1" noAdjustHandles="1" noChangeArrowheads="1" noChangeShapeType="1" noTextEdit="1"/>
              </p:cNvSpPr>
              <p:nvPr/>
            </p:nvSpPr>
            <p:spPr>
              <a:xfrm>
                <a:off x="6184688" y="6132026"/>
                <a:ext cx="573362" cy="461665"/>
              </a:xfrm>
              <a:prstGeom prst="rect">
                <a:avLst/>
              </a:prstGeom>
              <a:blipFill rotWithShape="0">
                <a:blip r:embed="rId6"/>
                <a:stretch>
                  <a:fillRect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正方形/長方形 78"/>
              <p:cNvSpPr/>
              <p:nvPr/>
            </p:nvSpPr>
            <p:spPr>
              <a:xfrm>
                <a:off x="4754656" y="5273650"/>
                <a:ext cx="8031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d>
                        <m:d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dPr>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𝑎</m:t>
                              </m:r>
                            </m:sub>
                          </m:sSub>
                        </m:e>
                      </m:d>
                    </m:oMath>
                  </m:oMathPara>
                </a14:m>
                <a:endParaRPr lang="ja-JP" altLang="en-US" dirty="0"/>
              </a:p>
            </p:txBody>
          </p:sp>
        </mc:Choice>
        <mc:Fallback xmlns="">
          <p:sp>
            <p:nvSpPr>
              <p:cNvPr id="79" name="正方形/長方形 78"/>
              <p:cNvSpPr>
                <a:spLocks noRot="1" noChangeAspect="1" noMove="1" noResize="1" noEditPoints="1" noAdjustHandles="1" noChangeArrowheads="1" noChangeShapeType="1" noTextEdit="1"/>
              </p:cNvSpPr>
              <p:nvPr/>
            </p:nvSpPr>
            <p:spPr>
              <a:xfrm>
                <a:off x="4754656" y="5273650"/>
                <a:ext cx="803169" cy="369332"/>
              </a:xfrm>
              <a:prstGeom prst="rect">
                <a:avLst/>
              </a:prstGeom>
              <a:blipFill rotWithShape="0">
                <a:blip r:embed="rId7"/>
                <a:stretch>
                  <a:fillRect b="-131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0" name="正方形/長方形 79"/>
              <p:cNvSpPr/>
              <p:nvPr/>
            </p:nvSpPr>
            <p:spPr>
              <a:xfrm>
                <a:off x="5964024" y="4657798"/>
                <a:ext cx="8031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dirty="0" smtClean="0">
                          <a:latin typeface="Cambria Math" panose="02040503050406030204" pitchFamily="18" charset="0"/>
                          <a:ea typeface="メイリオ" panose="020B0604030504040204" pitchFamily="50" charset="-128"/>
                          <a:cs typeface="メイリオ" panose="020B0604030504040204" pitchFamily="50" charset="-128"/>
                        </a:rPr>
                        <m:t>𝑓</m:t>
                      </m:r>
                      <m:d>
                        <m:d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dPr>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𝑏</m:t>
                              </m:r>
                            </m:sub>
                          </m:sSub>
                        </m:e>
                      </m:d>
                    </m:oMath>
                  </m:oMathPara>
                </a14:m>
                <a:endParaRPr lang="ja-JP" altLang="en-US" dirty="0"/>
              </a:p>
            </p:txBody>
          </p:sp>
        </mc:Choice>
        <mc:Fallback xmlns="">
          <p:sp>
            <p:nvSpPr>
              <p:cNvPr id="80" name="正方形/長方形 79"/>
              <p:cNvSpPr>
                <a:spLocks noRot="1" noChangeAspect="1" noMove="1" noResize="1" noEditPoints="1" noAdjustHandles="1" noChangeArrowheads="1" noChangeShapeType="1" noTextEdit="1"/>
              </p:cNvSpPr>
              <p:nvPr/>
            </p:nvSpPr>
            <p:spPr>
              <a:xfrm>
                <a:off x="5964024" y="4657798"/>
                <a:ext cx="803169" cy="369332"/>
              </a:xfrm>
              <a:prstGeom prst="rect">
                <a:avLst/>
              </a:prstGeom>
              <a:blipFill rotWithShape="0">
                <a:blip r:embed="rId8"/>
                <a:stretch>
                  <a:fillRect b="-13115"/>
                </a:stretch>
              </a:blipFill>
            </p:spPr>
            <p:txBody>
              <a:bodyPr/>
              <a:lstStyle/>
              <a:p>
                <a:r>
                  <a:rPr lang="ja-JP" altLang="en-US">
                    <a:noFill/>
                  </a:rPr>
                  <a:t> </a:t>
                </a:r>
              </a:p>
            </p:txBody>
          </p:sp>
        </mc:Fallback>
      </mc:AlternateContent>
      <p:sp>
        <p:nvSpPr>
          <p:cNvPr id="81" name="円/楕円 80"/>
          <p:cNvSpPr/>
          <p:nvPr/>
        </p:nvSpPr>
        <p:spPr>
          <a:xfrm>
            <a:off x="5107807" y="5217784"/>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6302948" y="4587917"/>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4" name="直線矢印コネクタ 83"/>
          <p:cNvCxnSpPr/>
          <p:nvPr/>
        </p:nvCxnSpPr>
        <p:spPr>
          <a:xfrm flipH="1" flipV="1">
            <a:off x="5170468" y="5922631"/>
            <a:ext cx="770418" cy="7496"/>
          </a:xfrm>
          <a:prstGeom prst="straightConnector1">
            <a:avLst/>
          </a:prstGeom>
          <a:ln w="12700">
            <a:solidFill>
              <a:schemeClr val="tx1"/>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正方形/長方形 87"/>
              <p:cNvSpPr/>
              <p:nvPr/>
            </p:nvSpPr>
            <p:spPr>
              <a:xfrm>
                <a:off x="5383987" y="5566102"/>
                <a:ext cx="3829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𝑡</m:t>
                      </m:r>
                    </m:oMath>
                  </m:oMathPara>
                </a14:m>
                <a:endParaRPr lang="ja-JP" altLang="en-US" sz="2400" dirty="0"/>
              </a:p>
            </p:txBody>
          </p:sp>
        </mc:Choice>
        <mc:Fallback xmlns="">
          <p:sp>
            <p:nvSpPr>
              <p:cNvPr id="88" name="正方形/長方形 87"/>
              <p:cNvSpPr>
                <a:spLocks noRot="1" noChangeAspect="1" noMove="1" noResize="1" noEditPoints="1" noAdjustHandles="1" noChangeArrowheads="1" noChangeShapeType="1" noTextEdit="1"/>
              </p:cNvSpPr>
              <p:nvPr/>
            </p:nvSpPr>
            <p:spPr>
              <a:xfrm>
                <a:off x="5383987" y="5566102"/>
                <a:ext cx="382925" cy="461665"/>
              </a:xfrm>
              <a:prstGeom prst="rect">
                <a:avLst/>
              </a:prstGeom>
              <a:blipFill rotWithShape="0">
                <a:blip r:embed="rId9"/>
                <a:stretch>
                  <a:fillRect/>
                </a:stretch>
              </a:blipFill>
            </p:spPr>
            <p:txBody>
              <a:bodyPr/>
              <a:lstStyle/>
              <a:p>
                <a:r>
                  <a:rPr lang="ja-JP" altLang="en-US">
                    <a:noFill/>
                  </a:rPr>
                  <a:t> </a:t>
                </a:r>
              </a:p>
            </p:txBody>
          </p:sp>
        </mc:Fallback>
      </mc:AlternateContent>
      <p:sp>
        <p:nvSpPr>
          <p:cNvPr id="86" name="円/楕円 85"/>
          <p:cNvSpPr/>
          <p:nvPr/>
        </p:nvSpPr>
        <p:spPr>
          <a:xfrm>
            <a:off x="1168257" y="2671713"/>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1807738" y="2402247"/>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2447215" y="1833922"/>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3086696" y="2037122"/>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3723343" y="2655361"/>
            <a:ext cx="125323" cy="125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2" name="正方形/長方形 91"/>
              <p:cNvSpPr/>
              <p:nvPr/>
            </p:nvSpPr>
            <p:spPr>
              <a:xfrm>
                <a:off x="1029990" y="2208014"/>
                <a:ext cx="51090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1</m:t>
                          </m:r>
                        </m:sub>
                      </m:sSub>
                    </m:oMath>
                  </m:oMathPara>
                </a14:m>
                <a:endParaRPr lang="ja-JP" altLang="en-US" sz="2400" dirty="0"/>
              </a:p>
            </p:txBody>
          </p:sp>
        </mc:Choice>
        <mc:Fallback xmlns="">
          <p:sp>
            <p:nvSpPr>
              <p:cNvPr id="92" name="正方形/長方形 91"/>
              <p:cNvSpPr>
                <a:spLocks noRot="1" noChangeAspect="1" noMove="1" noResize="1" noEditPoints="1" noAdjustHandles="1" noChangeArrowheads="1" noChangeShapeType="1" noTextEdit="1"/>
              </p:cNvSpPr>
              <p:nvPr/>
            </p:nvSpPr>
            <p:spPr>
              <a:xfrm>
                <a:off x="1029990" y="2208014"/>
                <a:ext cx="510909" cy="461665"/>
              </a:xfrm>
              <a:prstGeom prst="rect">
                <a:avLst/>
              </a:prstGeom>
              <a:blipFill rotWithShape="0">
                <a:blip r:embed="rId10"/>
                <a:stretch>
                  <a:fillRect l="-3571"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3" name="正方形/長方形 92"/>
              <p:cNvSpPr/>
              <p:nvPr/>
            </p:nvSpPr>
            <p:spPr>
              <a:xfrm>
                <a:off x="1634828" y="1950839"/>
                <a:ext cx="5180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2</m:t>
                          </m:r>
                        </m:sub>
                      </m:sSub>
                    </m:oMath>
                  </m:oMathPara>
                </a14:m>
                <a:endParaRPr lang="ja-JP" altLang="en-US" sz="2400" dirty="0"/>
              </a:p>
            </p:txBody>
          </p:sp>
        </mc:Choice>
        <mc:Fallback xmlns="">
          <p:sp>
            <p:nvSpPr>
              <p:cNvPr id="93" name="正方形/長方形 92"/>
              <p:cNvSpPr>
                <a:spLocks noRot="1" noChangeAspect="1" noMove="1" noResize="1" noEditPoints="1" noAdjustHandles="1" noChangeArrowheads="1" noChangeShapeType="1" noTextEdit="1"/>
              </p:cNvSpPr>
              <p:nvPr/>
            </p:nvSpPr>
            <p:spPr>
              <a:xfrm>
                <a:off x="1634828" y="1950839"/>
                <a:ext cx="518026" cy="461665"/>
              </a:xfrm>
              <a:prstGeom prst="rect">
                <a:avLst/>
              </a:prstGeom>
              <a:blipFill rotWithShape="0">
                <a:blip r:embed="rId11"/>
                <a:stretch>
                  <a:fillRect l="-2353"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4" name="正方形/長方形 93"/>
              <p:cNvSpPr/>
              <p:nvPr/>
            </p:nvSpPr>
            <p:spPr>
              <a:xfrm>
                <a:off x="2273003" y="1393626"/>
                <a:ext cx="5180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3</m:t>
                          </m:r>
                        </m:sub>
                      </m:sSub>
                    </m:oMath>
                  </m:oMathPara>
                </a14:m>
                <a:endParaRPr lang="ja-JP" altLang="en-US" sz="2400" dirty="0"/>
              </a:p>
            </p:txBody>
          </p:sp>
        </mc:Choice>
        <mc:Fallback xmlns="">
          <p:sp>
            <p:nvSpPr>
              <p:cNvPr id="94" name="正方形/長方形 93"/>
              <p:cNvSpPr>
                <a:spLocks noRot="1" noChangeAspect="1" noMove="1" noResize="1" noEditPoints="1" noAdjustHandles="1" noChangeArrowheads="1" noChangeShapeType="1" noTextEdit="1"/>
              </p:cNvSpPr>
              <p:nvPr/>
            </p:nvSpPr>
            <p:spPr>
              <a:xfrm>
                <a:off x="2273003" y="1393626"/>
                <a:ext cx="518026" cy="461665"/>
              </a:xfrm>
              <a:prstGeom prst="rect">
                <a:avLst/>
              </a:prstGeom>
              <a:blipFill rotWithShape="0">
                <a:blip r:embed="rId12"/>
                <a:stretch>
                  <a:fillRect l="-3529" b="-18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5" name="正方形/長方形 94"/>
              <p:cNvSpPr/>
              <p:nvPr/>
            </p:nvSpPr>
            <p:spPr>
              <a:xfrm>
                <a:off x="2934990" y="1641276"/>
                <a:ext cx="5060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4</m:t>
                          </m:r>
                        </m:sub>
                      </m:sSub>
                    </m:oMath>
                  </m:oMathPara>
                </a14:m>
                <a:endParaRPr lang="ja-JP" altLang="en-US" sz="2400" dirty="0"/>
              </a:p>
            </p:txBody>
          </p:sp>
        </mc:Choice>
        <mc:Fallback xmlns="">
          <p:sp>
            <p:nvSpPr>
              <p:cNvPr id="95" name="正方形/長方形 94"/>
              <p:cNvSpPr>
                <a:spLocks noRot="1" noChangeAspect="1" noMove="1" noResize="1" noEditPoints="1" noAdjustHandles="1" noChangeArrowheads="1" noChangeShapeType="1" noTextEdit="1"/>
              </p:cNvSpPr>
              <p:nvPr/>
            </p:nvSpPr>
            <p:spPr>
              <a:xfrm>
                <a:off x="2934990" y="1641276"/>
                <a:ext cx="506036" cy="461665"/>
              </a:xfrm>
              <a:prstGeom prst="rect">
                <a:avLst/>
              </a:prstGeom>
              <a:blipFill rotWithShape="0">
                <a:blip r:embed="rId4"/>
                <a:stretch>
                  <a:fillRect l="-2410"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6" name="正方形/長方形 95"/>
              <p:cNvSpPr/>
              <p:nvPr/>
            </p:nvSpPr>
            <p:spPr>
              <a:xfrm>
                <a:off x="3587453" y="2241351"/>
                <a:ext cx="5180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5</m:t>
                          </m:r>
                        </m:sub>
                      </m:sSub>
                    </m:oMath>
                  </m:oMathPara>
                </a14:m>
                <a:endParaRPr lang="ja-JP" altLang="en-US" sz="2400" dirty="0"/>
              </a:p>
            </p:txBody>
          </p:sp>
        </mc:Choice>
        <mc:Fallback xmlns="">
          <p:sp>
            <p:nvSpPr>
              <p:cNvPr id="96" name="正方形/長方形 95"/>
              <p:cNvSpPr>
                <a:spLocks noRot="1" noChangeAspect="1" noMove="1" noResize="1" noEditPoints="1" noAdjustHandles="1" noChangeArrowheads="1" noChangeShapeType="1" noTextEdit="1"/>
              </p:cNvSpPr>
              <p:nvPr/>
            </p:nvSpPr>
            <p:spPr>
              <a:xfrm>
                <a:off x="3587453" y="2241351"/>
                <a:ext cx="518026" cy="461665"/>
              </a:xfrm>
              <a:prstGeom prst="rect">
                <a:avLst/>
              </a:prstGeom>
              <a:blipFill rotWithShape="0">
                <a:blip r:embed="rId5"/>
                <a:stretch>
                  <a:fillRect l="-2353" b="-18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7" name="テキスト ボックス 96"/>
              <p:cNvSpPr txBox="1"/>
              <p:nvPr/>
            </p:nvSpPr>
            <p:spPr>
              <a:xfrm>
                <a:off x="530615" y="4435644"/>
                <a:ext cx="3965186"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入力 </a:t>
                </a:r>
                <a:r>
                  <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画素値 </a:t>
                </a:r>
                <a14:m>
                  <m:oMath xmlns:m="http://schemas.openxmlformats.org/officeDocument/2006/math">
                    <m:sSub>
                      <m:sSubPr>
                        <m:ctrlPr>
                          <a:rPr lang="en-US" altLang="ja-JP" sz="2800"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8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800" b="0" i="1" dirty="0" smtClean="0">
                            <a:latin typeface="Cambria Math" panose="02040503050406030204" pitchFamily="18" charset="0"/>
                            <a:ea typeface="メイリオ" panose="020B0604030504040204" pitchFamily="50" charset="-128"/>
                            <a:cs typeface="メイリオ" panose="020B0604030504040204" pitchFamily="50" charset="-128"/>
                          </a:rPr>
                          <m:t>𝑖</m:t>
                        </m:r>
                      </m:sub>
                    </m:sSub>
                  </m:oMath>
                </a14:m>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97" name="テキスト ボックス 96"/>
              <p:cNvSpPr txBox="1">
                <a:spLocks noRot="1" noChangeAspect="1" noMove="1" noResize="1" noEditPoints="1" noAdjustHandles="1" noChangeArrowheads="1" noChangeShapeType="1" noTextEdit="1"/>
              </p:cNvSpPr>
              <p:nvPr/>
            </p:nvSpPr>
            <p:spPr>
              <a:xfrm>
                <a:off x="530615" y="4435644"/>
                <a:ext cx="3965186" cy="523220"/>
              </a:xfrm>
              <a:prstGeom prst="rect">
                <a:avLst/>
              </a:prstGeom>
              <a:blipFill rotWithShape="0">
                <a:blip r:embed="rId7"/>
                <a:stretch>
                  <a:fillRect l="-3072" t="-10588" b="-35294"/>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4294967295"/>
          </p:nvPr>
        </p:nvSpPr>
        <p:spPr/>
        <p:txBody>
          <a:bodyPr/>
          <a:lstStyle/>
          <a:p>
            <a:fld id="{F35DE295-420C-4265-BE54-AE59FA4027A6}" type="slidenum">
              <a:rPr lang="ja-JP" altLang="en-US" smtClean="0"/>
              <a:pPr/>
              <a:t>59</a:t>
            </a:fld>
            <a:endParaRPr lang="ja-JP" altLang="en-US"/>
          </a:p>
        </p:txBody>
      </p:sp>
    </p:spTree>
    <p:extLst>
      <p:ext uri="{BB962C8B-B14F-4D97-AF65-F5344CB8AC3E}">
        <p14:creationId xmlns:p14="http://schemas.microsoft.com/office/powerpoint/2010/main" val="259554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sz="4000" dirty="0"/>
              <a:t>内積の意味</a:t>
            </a:r>
            <a:endParaRPr kumimoji="1" lang="ja-JP" altLang="en-US" sz="4000" dirty="0"/>
          </a:p>
        </p:txBody>
      </p:sp>
      <p:cxnSp>
        <p:nvCxnSpPr>
          <p:cNvPr id="5" name="直線矢印コネクタ 4"/>
          <p:cNvCxnSpPr/>
          <p:nvPr/>
        </p:nvCxnSpPr>
        <p:spPr>
          <a:xfrm flipV="1">
            <a:off x="682752" y="2568547"/>
            <a:ext cx="2133600" cy="2133600"/>
          </a:xfrm>
          <a:prstGeom prst="straightConnector1">
            <a:avLst/>
          </a:prstGeom>
          <a:ln w="254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688848" y="2922115"/>
            <a:ext cx="4931664" cy="177393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811780" y="2606139"/>
            <a:ext cx="382270" cy="117348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022600" y="3697364"/>
            <a:ext cx="41275" cy="126705"/>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3013075" y="3630394"/>
            <a:ext cx="133350" cy="47625"/>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正方形/長方形 17"/>
              <p:cNvSpPr/>
              <p:nvPr/>
            </p:nvSpPr>
            <p:spPr>
              <a:xfrm>
                <a:off x="2088670" y="2140803"/>
                <a:ext cx="623889"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0" smtClean="0">
                          <a:solidFill>
                            <a:srgbClr val="0000FF"/>
                          </a:solidFill>
                          <a:latin typeface="Cambria Math" panose="02040503050406030204" pitchFamily="18" charset="0"/>
                        </a:rPr>
                        <m:t>𝐚</m:t>
                      </m:r>
                    </m:oMath>
                  </m:oMathPara>
                </a14:m>
                <a:endParaRPr lang="ja-JP" altLang="en-US" sz="4400" dirty="0">
                  <a:solidFill>
                    <a:srgbClr val="0000FF"/>
                  </a:solidFill>
                </a:endParaRPr>
              </a:p>
            </p:txBody>
          </p:sp>
        </mc:Choice>
        <mc:Fallback xmlns="">
          <p:sp>
            <p:nvSpPr>
              <p:cNvPr id="18" name="正方形/長方形 17"/>
              <p:cNvSpPr>
                <a:spLocks noRot="1" noChangeAspect="1" noMove="1" noResize="1" noEditPoints="1" noAdjustHandles="1" noChangeArrowheads="1" noChangeShapeType="1" noTextEdit="1"/>
              </p:cNvSpPr>
              <p:nvPr/>
            </p:nvSpPr>
            <p:spPr>
              <a:xfrm>
                <a:off x="2088670" y="2140803"/>
                <a:ext cx="623889" cy="769441"/>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5117620" y="2988528"/>
                <a:ext cx="65434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0" smtClean="0">
                          <a:solidFill>
                            <a:srgbClr val="FF0000"/>
                          </a:solidFill>
                          <a:latin typeface="Cambria Math" panose="02040503050406030204" pitchFamily="18" charset="0"/>
                        </a:rPr>
                        <m:t>𝐛</m:t>
                      </m:r>
                    </m:oMath>
                  </m:oMathPara>
                </a14:m>
                <a:endParaRPr lang="ja-JP" altLang="en-US" sz="4400" dirty="0">
                  <a:solidFill>
                    <a:srgbClr val="FF0000"/>
                  </a:solidFill>
                </a:endParaRPr>
              </a:p>
            </p:txBody>
          </p:sp>
        </mc:Choice>
        <mc:Fallback xmlns="">
          <p:sp>
            <p:nvSpPr>
              <p:cNvPr id="19" name="正方形/長方形 18"/>
              <p:cNvSpPr>
                <a:spLocks noRot="1" noChangeAspect="1" noMove="1" noResize="1" noEditPoints="1" noAdjustHandles="1" noChangeArrowheads="1" noChangeShapeType="1" noTextEdit="1"/>
              </p:cNvSpPr>
              <p:nvPr/>
            </p:nvSpPr>
            <p:spPr>
              <a:xfrm>
                <a:off x="5117620" y="2988528"/>
                <a:ext cx="654346" cy="769441"/>
              </a:xfrm>
              <a:prstGeom prst="rect">
                <a:avLst/>
              </a:prstGeom>
              <a:blipFill rotWithShape="0">
                <a:blip r:embed="rId3"/>
                <a:stretch>
                  <a:fillRect/>
                </a:stretch>
              </a:blipFill>
            </p:spPr>
            <p:txBody>
              <a:bodyPr/>
              <a:lstStyle/>
              <a:p>
                <a:r>
                  <a:rPr lang="ja-JP" altLang="en-US">
                    <a:noFill/>
                  </a:rPr>
                  <a:t> </a:t>
                </a:r>
              </a:p>
            </p:txBody>
          </p:sp>
        </mc:Fallback>
      </mc:AlternateContent>
      <p:cxnSp>
        <p:nvCxnSpPr>
          <p:cNvPr id="20" name="直線矢印コネクタ 19"/>
          <p:cNvCxnSpPr/>
          <p:nvPr/>
        </p:nvCxnSpPr>
        <p:spPr>
          <a:xfrm flipV="1">
            <a:off x="692277" y="3868519"/>
            <a:ext cx="2565273" cy="919353"/>
          </a:xfrm>
          <a:prstGeom prst="straightConnector1">
            <a:avLst/>
          </a:prstGeom>
          <a:ln w="254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正方形/長方形 22"/>
              <p:cNvSpPr/>
              <p:nvPr/>
            </p:nvSpPr>
            <p:spPr>
              <a:xfrm>
                <a:off x="2898295" y="3798153"/>
                <a:ext cx="76976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0" smtClean="0">
                          <a:solidFill>
                            <a:srgbClr val="0000FF"/>
                          </a:solidFill>
                          <a:latin typeface="Cambria Math" panose="02040503050406030204" pitchFamily="18" charset="0"/>
                        </a:rPr>
                        <m:t>𝐚</m:t>
                      </m:r>
                      <m:r>
                        <a:rPr lang="en-US" altLang="ja-JP" sz="4400" b="1" i="0" smtClean="0">
                          <a:solidFill>
                            <a:srgbClr val="0000FF"/>
                          </a:solidFill>
                          <a:latin typeface="Cambria Math" panose="02040503050406030204" pitchFamily="18" charset="0"/>
                        </a:rPr>
                        <m:t>′</m:t>
                      </m:r>
                    </m:oMath>
                  </m:oMathPara>
                </a14:m>
                <a:endParaRPr lang="ja-JP" altLang="en-US" sz="4400" dirty="0">
                  <a:solidFill>
                    <a:srgbClr val="0000FF"/>
                  </a:solidFill>
                </a:endParaRPr>
              </a:p>
            </p:txBody>
          </p:sp>
        </mc:Choice>
        <mc:Fallback xmlns="">
          <p:sp>
            <p:nvSpPr>
              <p:cNvPr id="23" name="正方形/長方形 22"/>
              <p:cNvSpPr>
                <a:spLocks noRot="1" noChangeAspect="1" noMove="1" noResize="1" noEditPoints="1" noAdjustHandles="1" noChangeArrowheads="1" noChangeShapeType="1" noTextEdit="1"/>
              </p:cNvSpPr>
              <p:nvPr/>
            </p:nvSpPr>
            <p:spPr>
              <a:xfrm>
                <a:off x="2898295" y="3798153"/>
                <a:ext cx="769763" cy="769441"/>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正方形/長方形 23"/>
              <p:cNvSpPr/>
              <p:nvPr/>
            </p:nvSpPr>
            <p:spPr>
              <a:xfrm>
                <a:off x="780570" y="4998303"/>
                <a:ext cx="4725589"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0" smtClean="0">
                          <a:solidFill>
                            <a:srgbClr val="0000FF"/>
                          </a:solidFill>
                          <a:latin typeface="Cambria Math" panose="02040503050406030204" pitchFamily="18" charset="0"/>
                        </a:rPr>
                        <m:t>𝐚</m:t>
                      </m:r>
                      <m:r>
                        <a:rPr lang="en-US" altLang="ja-JP" sz="4400" b="1" i="1" smtClean="0">
                          <a:solidFill>
                            <a:schemeClr val="tx1"/>
                          </a:solidFill>
                          <a:latin typeface="Cambria Math" panose="02040503050406030204" pitchFamily="18" charset="0"/>
                          <a:ea typeface="Cambria Math" panose="02040503050406030204" pitchFamily="18" charset="0"/>
                        </a:rPr>
                        <m:t>∙</m:t>
                      </m:r>
                      <m:r>
                        <a:rPr lang="en-US" altLang="ja-JP" sz="4400" b="1">
                          <a:solidFill>
                            <a:srgbClr val="FF0000"/>
                          </a:solidFill>
                          <a:latin typeface="Cambria Math" panose="02040503050406030204" pitchFamily="18" charset="0"/>
                        </a:rPr>
                        <m:t>𝐛</m:t>
                      </m:r>
                      <m:r>
                        <a:rPr lang="en-US" altLang="ja-JP" sz="4400" b="1" i="0" smtClean="0">
                          <a:solidFill>
                            <a:schemeClr val="tx1"/>
                          </a:solidFill>
                          <a:latin typeface="Cambria Math" panose="02040503050406030204" pitchFamily="18" charset="0"/>
                        </a:rPr>
                        <m:t>=</m:t>
                      </m:r>
                      <m:d>
                        <m:dPr>
                          <m:begChr m:val="|"/>
                          <m:endChr m:val="|"/>
                          <m:ctrlPr>
                            <a:rPr lang="en-US" altLang="ja-JP" sz="4400" b="1" i="1" smtClean="0">
                              <a:solidFill>
                                <a:schemeClr val="tx1"/>
                              </a:solidFill>
                              <a:latin typeface="Cambria Math" panose="02040503050406030204" pitchFamily="18" charset="0"/>
                            </a:rPr>
                          </m:ctrlPr>
                        </m:dPr>
                        <m:e>
                          <m:r>
                            <a:rPr lang="en-US" altLang="ja-JP" sz="4400" b="1" i="0" smtClean="0">
                              <a:solidFill>
                                <a:schemeClr val="tx1"/>
                              </a:solidFill>
                              <a:latin typeface="Cambria Math" panose="02040503050406030204" pitchFamily="18" charset="0"/>
                            </a:rPr>
                            <m:t>𝐚</m:t>
                          </m:r>
                        </m:e>
                      </m:d>
                      <m:d>
                        <m:dPr>
                          <m:begChr m:val="|"/>
                          <m:endChr m:val="|"/>
                          <m:ctrlPr>
                            <a:rPr lang="en-US" altLang="ja-JP" sz="4400" b="1" i="1" smtClean="0">
                              <a:solidFill>
                                <a:schemeClr val="tx1"/>
                              </a:solidFill>
                              <a:latin typeface="Cambria Math" panose="02040503050406030204" pitchFamily="18" charset="0"/>
                            </a:rPr>
                          </m:ctrlPr>
                        </m:dPr>
                        <m:e>
                          <m:r>
                            <a:rPr lang="en-US" altLang="ja-JP" sz="4400" b="1" i="0" smtClean="0">
                              <a:solidFill>
                                <a:schemeClr val="tx1"/>
                              </a:solidFill>
                              <a:latin typeface="Cambria Math" panose="02040503050406030204" pitchFamily="18" charset="0"/>
                            </a:rPr>
                            <m:t>𝐛</m:t>
                          </m:r>
                        </m:e>
                      </m:d>
                      <m:r>
                        <m:rPr>
                          <m:sty m:val="p"/>
                        </m:rPr>
                        <a:rPr lang="en-US" altLang="ja-JP" sz="4400" b="0" i="0" smtClean="0">
                          <a:solidFill>
                            <a:schemeClr val="tx1"/>
                          </a:solidFill>
                          <a:latin typeface="Cambria Math" panose="02040503050406030204" pitchFamily="18" charset="0"/>
                        </a:rPr>
                        <m:t>cos</m:t>
                      </m:r>
                      <m:r>
                        <a:rPr lang="en-US" altLang="ja-JP" sz="4400" b="0" i="0" smtClean="0">
                          <a:solidFill>
                            <a:schemeClr val="tx1"/>
                          </a:solidFill>
                          <a:latin typeface="Cambria Math" panose="02040503050406030204" pitchFamily="18" charset="0"/>
                        </a:rPr>
                        <m:t> </m:t>
                      </m:r>
                      <m:r>
                        <a:rPr lang="en-US" altLang="ja-JP" sz="4400" b="0" i="1" smtClean="0">
                          <a:solidFill>
                            <a:schemeClr val="tx1"/>
                          </a:solidFill>
                          <a:latin typeface="Cambria Math" panose="02040503050406030204" pitchFamily="18" charset="0"/>
                        </a:rPr>
                        <m:t>𝜃</m:t>
                      </m:r>
                    </m:oMath>
                  </m:oMathPara>
                </a14:m>
                <a:endParaRPr lang="ja-JP" altLang="en-US" sz="4400" dirty="0">
                  <a:solidFill>
                    <a:srgbClr val="0000FF"/>
                  </a:solidFill>
                </a:endParaRPr>
              </a:p>
            </p:txBody>
          </p:sp>
        </mc:Choice>
        <mc:Fallback xmlns="">
          <p:sp>
            <p:nvSpPr>
              <p:cNvPr id="24" name="正方形/長方形 23"/>
              <p:cNvSpPr>
                <a:spLocks noRot="1" noChangeAspect="1" noMove="1" noResize="1" noEditPoints="1" noAdjustHandles="1" noChangeArrowheads="1" noChangeShapeType="1" noTextEdit="1"/>
              </p:cNvSpPr>
              <p:nvPr/>
            </p:nvSpPr>
            <p:spPr>
              <a:xfrm>
                <a:off x="780570" y="4998303"/>
                <a:ext cx="4725589" cy="76944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p:cNvSpPr/>
              <p:nvPr/>
            </p:nvSpPr>
            <p:spPr>
              <a:xfrm>
                <a:off x="1451230" y="3798153"/>
                <a:ext cx="4789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𝜃</m:t>
                      </m:r>
                    </m:oMath>
                  </m:oMathPara>
                </a14:m>
                <a:endParaRPr lang="ja-JP" altLang="en-US" sz="2800"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1451230" y="3798153"/>
                <a:ext cx="478914" cy="523220"/>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818670" y="6027003"/>
                <a:ext cx="4541628" cy="830997"/>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ベクトル</a:t>
                </a:r>
                <a14:m>
                  <m:oMath xmlns:m="http://schemas.openxmlformats.org/officeDocument/2006/math">
                    <m:r>
                      <a:rPr lang="en-US" altLang="ja-JP" sz="2400" b="1">
                        <a:solidFill>
                          <a:srgbClr val="0000FF"/>
                        </a:solidFill>
                        <a:latin typeface="Cambria Math" panose="02040503050406030204" pitchFamily="18" charset="0"/>
                      </a:rPr>
                      <m:t>𝐚</m:t>
                    </m:r>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をベクトル</a:t>
                </a:r>
                <a14:m>
                  <m:oMath xmlns:m="http://schemas.openxmlformats.org/officeDocument/2006/math">
                    <m:r>
                      <a:rPr lang="en-US" altLang="ja-JP" sz="2400" b="1">
                        <a:solidFill>
                          <a:srgbClr val="FF0000"/>
                        </a:solidFill>
                        <a:latin typeface="Cambria Math" panose="02040503050406030204" pitchFamily="18" charset="0"/>
                      </a:rPr>
                      <m:t>𝐛</m:t>
                    </m:r>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に射影し</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両者の長さを掛け合わせたもの</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26" name="正方形/長方形 25"/>
              <p:cNvSpPr>
                <a:spLocks noRot="1" noChangeAspect="1" noMove="1" noResize="1" noEditPoints="1" noAdjustHandles="1" noChangeArrowheads="1" noChangeShapeType="1" noTextEdit="1"/>
              </p:cNvSpPr>
              <p:nvPr/>
            </p:nvSpPr>
            <p:spPr>
              <a:xfrm>
                <a:off x="818670" y="6027003"/>
                <a:ext cx="4541628" cy="830997"/>
              </a:xfrm>
              <a:prstGeom prst="rect">
                <a:avLst/>
              </a:prstGeom>
              <a:blipFill rotWithShape="0">
                <a:blip r:embed="rId7"/>
                <a:stretch>
                  <a:fillRect l="-2013" t="-4412" r="-1208" b="-16176"/>
                </a:stretch>
              </a:blipFill>
            </p:spPr>
            <p:txBody>
              <a:bodyPr/>
              <a:lstStyle/>
              <a:p>
                <a:r>
                  <a:rPr lang="ja-JP" altLang="en-US">
                    <a:noFill/>
                  </a:rPr>
                  <a:t> </a:t>
                </a:r>
              </a:p>
            </p:txBody>
          </p:sp>
        </mc:Fallback>
      </mc:AlternateContent>
      <p:cxnSp>
        <p:nvCxnSpPr>
          <p:cNvPr id="27" name="直線矢印コネクタ 26"/>
          <p:cNvCxnSpPr/>
          <p:nvPr/>
        </p:nvCxnSpPr>
        <p:spPr>
          <a:xfrm flipV="1">
            <a:off x="7235952" y="2568547"/>
            <a:ext cx="2133600" cy="2133600"/>
          </a:xfrm>
          <a:prstGeom prst="straightConnector1">
            <a:avLst/>
          </a:prstGeom>
          <a:ln w="254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7242048" y="3509407"/>
            <a:ext cx="3298952" cy="118664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9364980" y="2606139"/>
            <a:ext cx="382270" cy="117348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9575800" y="3697364"/>
            <a:ext cx="41275" cy="126705"/>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9566275" y="3630394"/>
            <a:ext cx="133350" cy="47625"/>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正方形/長方形 31"/>
              <p:cNvSpPr/>
              <p:nvPr/>
            </p:nvSpPr>
            <p:spPr>
              <a:xfrm>
                <a:off x="8641870" y="2140803"/>
                <a:ext cx="623889"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0" smtClean="0">
                          <a:solidFill>
                            <a:srgbClr val="0000FF"/>
                          </a:solidFill>
                          <a:latin typeface="Cambria Math" panose="02040503050406030204" pitchFamily="18" charset="0"/>
                        </a:rPr>
                        <m:t>𝐚</m:t>
                      </m:r>
                    </m:oMath>
                  </m:oMathPara>
                </a14:m>
                <a:endParaRPr lang="ja-JP" altLang="en-US" sz="4400" dirty="0">
                  <a:solidFill>
                    <a:srgbClr val="0000FF"/>
                  </a:solidFill>
                </a:endParaRPr>
              </a:p>
            </p:txBody>
          </p:sp>
        </mc:Choice>
        <mc:Fallback xmlns="">
          <p:sp>
            <p:nvSpPr>
              <p:cNvPr id="32" name="正方形/長方形 31"/>
              <p:cNvSpPr>
                <a:spLocks noRot="1" noChangeAspect="1" noMove="1" noResize="1" noEditPoints="1" noAdjustHandles="1" noChangeArrowheads="1" noChangeShapeType="1" noTextEdit="1"/>
              </p:cNvSpPr>
              <p:nvPr/>
            </p:nvSpPr>
            <p:spPr>
              <a:xfrm>
                <a:off x="8641870" y="2140803"/>
                <a:ext cx="623889" cy="769441"/>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p:cNvSpPr/>
              <p:nvPr/>
            </p:nvSpPr>
            <p:spPr>
              <a:xfrm>
                <a:off x="10464320" y="3115528"/>
                <a:ext cx="65434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0" smtClean="0">
                          <a:solidFill>
                            <a:srgbClr val="FF0000"/>
                          </a:solidFill>
                          <a:latin typeface="Cambria Math" panose="02040503050406030204" pitchFamily="18" charset="0"/>
                        </a:rPr>
                        <m:t>𝐛</m:t>
                      </m:r>
                    </m:oMath>
                  </m:oMathPara>
                </a14:m>
                <a:endParaRPr lang="ja-JP" altLang="en-US" sz="4400" dirty="0">
                  <a:solidFill>
                    <a:srgbClr val="FF0000"/>
                  </a:solidFill>
                </a:endParaRPr>
              </a:p>
            </p:txBody>
          </p:sp>
        </mc:Choice>
        <mc:Fallback xmlns="">
          <p:sp>
            <p:nvSpPr>
              <p:cNvPr id="33" name="正方形/長方形 32"/>
              <p:cNvSpPr>
                <a:spLocks noRot="1" noChangeAspect="1" noMove="1" noResize="1" noEditPoints="1" noAdjustHandles="1" noChangeArrowheads="1" noChangeShapeType="1" noTextEdit="1"/>
              </p:cNvSpPr>
              <p:nvPr/>
            </p:nvSpPr>
            <p:spPr>
              <a:xfrm>
                <a:off x="10464320" y="3115528"/>
                <a:ext cx="654346" cy="769441"/>
              </a:xfrm>
              <a:prstGeom prst="rect">
                <a:avLst/>
              </a:prstGeom>
              <a:blipFill rotWithShape="0">
                <a:blip r:embed="rId8"/>
                <a:stretch>
                  <a:fillRect/>
                </a:stretch>
              </a:blipFill>
            </p:spPr>
            <p:txBody>
              <a:bodyPr/>
              <a:lstStyle/>
              <a:p>
                <a:r>
                  <a:rPr lang="ja-JP" altLang="en-US">
                    <a:noFill/>
                  </a:rPr>
                  <a:t> </a:t>
                </a:r>
              </a:p>
            </p:txBody>
          </p:sp>
        </mc:Fallback>
      </mc:AlternateContent>
      <p:cxnSp>
        <p:nvCxnSpPr>
          <p:cNvPr id="34" name="直線矢印コネクタ 33"/>
          <p:cNvCxnSpPr/>
          <p:nvPr/>
        </p:nvCxnSpPr>
        <p:spPr>
          <a:xfrm flipV="1">
            <a:off x="7245477" y="3868519"/>
            <a:ext cx="2565273" cy="919353"/>
          </a:xfrm>
          <a:prstGeom prst="straightConnector1">
            <a:avLst/>
          </a:prstGeom>
          <a:ln w="254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正方形/長方形 35"/>
              <p:cNvSpPr/>
              <p:nvPr/>
            </p:nvSpPr>
            <p:spPr>
              <a:xfrm>
                <a:off x="7333770" y="4998303"/>
                <a:ext cx="4027128"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0" smtClean="0">
                          <a:solidFill>
                            <a:srgbClr val="0000FF"/>
                          </a:solidFill>
                          <a:latin typeface="Cambria Math" panose="02040503050406030204" pitchFamily="18" charset="0"/>
                        </a:rPr>
                        <m:t>𝐚</m:t>
                      </m:r>
                      <m:r>
                        <a:rPr lang="en-US" altLang="ja-JP" sz="4400" b="1" i="1" smtClean="0">
                          <a:solidFill>
                            <a:schemeClr val="tx1"/>
                          </a:solidFill>
                          <a:latin typeface="Cambria Math" panose="02040503050406030204" pitchFamily="18" charset="0"/>
                          <a:ea typeface="Cambria Math" panose="02040503050406030204" pitchFamily="18" charset="0"/>
                        </a:rPr>
                        <m:t>∙</m:t>
                      </m:r>
                      <m:r>
                        <a:rPr lang="en-US" altLang="ja-JP" sz="4400" b="1">
                          <a:solidFill>
                            <a:srgbClr val="FF0000"/>
                          </a:solidFill>
                          <a:latin typeface="Cambria Math" panose="02040503050406030204" pitchFamily="18" charset="0"/>
                        </a:rPr>
                        <m:t>𝐛</m:t>
                      </m:r>
                      <m:r>
                        <a:rPr lang="en-US" altLang="ja-JP" sz="4400" b="1" i="0" smtClean="0">
                          <a:solidFill>
                            <a:schemeClr val="tx1"/>
                          </a:solidFill>
                          <a:latin typeface="Cambria Math" panose="02040503050406030204" pitchFamily="18" charset="0"/>
                        </a:rPr>
                        <m:t>=</m:t>
                      </m:r>
                      <m:d>
                        <m:dPr>
                          <m:begChr m:val="|"/>
                          <m:endChr m:val="|"/>
                          <m:ctrlPr>
                            <a:rPr lang="en-US" altLang="ja-JP" sz="4400" b="1" i="1" smtClean="0">
                              <a:solidFill>
                                <a:schemeClr val="tx1"/>
                              </a:solidFill>
                              <a:latin typeface="Cambria Math" panose="02040503050406030204" pitchFamily="18" charset="0"/>
                            </a:rPr>
                          </m:ctrlPr>
                        </m:dPr>
                        <m:e>
                          <m:r>
                            <a:rPr lang="en-US" altLang="ja-JP" sz="4400" b="1" i="0" smtClean="0">
                              <a:solidFill>
                                <a:schemeClr val="tx1"/>
                              </a:solidFill>
                              <a:latin typeface="Cambria Math" panose="02040503050406030204" pitchFamily="18" charset="0"/>
                            </a:rPr>
                            <m:t>𝐚</m:t>
                          </m:r>
                        </m:e>
                      </m:d>
                      <m:r>
                        <m:rPr>
                          <m:sty m:val="p"/>
                        </m:rPr>
                        <a:rPr lang="en-US" altLang="ja-JP" sz="4400" b="0" i="0" smtClean="0">
                          <a:solidFill>
                            <a:schemeClr val="tx1"/>
                          </a:solidFill>
                          <a:latin typeface="Cambria Math" panose="02040503050406030204" pitchFamily="18" charset="0"/>
                        </a:rPr>
                        <m:t>cos</m:t>
                      </m:r>
                      <m:r>
                        <a:rPr lang="en-US" altLang="ja-JP" sz="4400" b="0" i="0" smtClean="0">
                          <a:solidFill>
                            <a:schemeClr val="tx1"/>
                          </a:solidFill>
                          <a:latin typeface="Cambria Math" panose="02040503050406030204" pitchFamily="18" charset="0"/>
                        </a:rPr>
                        <m:t> </m:t>
                      </m:r>
                      <m:r>
                        <a:rPr lang="en-US" altLang="ja-JP" sz="4400" b="0" i="1" smtClean="0">
                          <a:solidFill>
                            <a:schemeClr val="tx1"/>
                          </a:solidFill>
                          <a:latin typeface="Cambria Math" panose="02040503050406030204" pitchFamily="18" charset="0"/>
                        </a:rPr>
                        <m:t>𝜃</m:t>
                      </m:r>
                    </m:oMath>
                  </m:oMathPara>
                </a14:m>
                <a:endParaRPr lang="ja-JP" altLang="en-US" sz="4400" dirty="0">
                  <a:solidFill>
                    <a:srgbClr val="0000FF"/>
                  </a:solidFill>
                </a:endParaRPr>
              </a:p>
            </p:txBody>
          </p:sp>
        </mc:Choice>
        <mc:Fallback xmlns="">
          <p:sp>
            <p:nvSpPr>
              <p:cNvPr id="36" name="正方形/長方形 35"/>
              <p:cNvSpPr>
                <a:spLocks noRot="1" noChangeAspect="1" noMove="1" noResize="1" noEditPoints="1" noAdjustHandles="1" noChangeArrowheads="1" noChangeShapeType="1" noTextEdit="1"/>
              </p:cNvSpPr>
              <p:nvPr/>
            </p:nvSpPr>
            <p:spPr>
              <a:xfrm>
                <a:off x="7333770" y="4998303"/>
                <a:ext cx="4027128" cy="769441"/>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p:cNvSpPr/>
              <p:nvPr/>
            </p:nvSpPr>
            <p:spPr>
              <a:xfrm>
                <a:off x="8004430" y="3798153"/>
                <a:ext cx="4789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𝜃</m:t>
                      </m:r>
                    </m:oMath>
                  </m:oMathPara>
                </a14:m>
                <a:endParaRPr lang="ja-JP" altLang="en-US" sz="2800" dirty="0"/>
              </a:p>
            </p:txBody>
          </p:sp>
        </mc:Choice>
        <mc:Fallback xmlns="">
          <p:sp>
            <p:nvSpPr>
              <p:cNvPr id="37" name="正方形/長方形 36"/>
              <p:cNvSpPr>
                <a:spLocks noRot="1" noChangeAspect="1" noMove="1" noResize="1" noEditPoints="1" noAdjustHandles="1" noChangeArrowheads="1" noChangeShapeType="1" noTextEdit="1"/>
              </p:cNvSpPr>
              <p:nvPr/>
            </p:nvSpPr>
            <p:spPr>
              <a:xfrm>
                <a:off x="8004430" y="3798153"/>
                <a:ext cx="478914" cy="523220"/>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p:cNvSpPr/>
              <p:nvPr/>
            </p:nvSpPr>
            <p:spPr>
              <a:xfrm>
                <a:off x="6727042" y="6027003"/>
                <a:ext cx="5464958" cy="461665"/>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ベクトル</a:t>
                </a:r>
                <a14:m>
                  <m:oMath xmlns:m="http://schemas.openxmlformats.org/officeDocument/2006/math">
                    <m:r>
                      <a:rPr lang="en-US" altLang="ja-JP" sz="2400" b="1">
                        <a:solidFill>
                          <a:srgbClr val="0000FF"/>
                        </a:solidFill>
                        <a:latin typeface="Cambria Math" panose="02040503050406030204" pitchFamily="18" charset="0"/>
                      </a:rPr>
                      <m:t>𝐚</m:t>
                    </m:r>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をベクトル</a:t>
                </a:r>
                <a14:m>
                  <m:oMath xmlns:m="http://schemas.openxmlformats.org/officeDocument/2006/math">
                    <m:r>
                      <a:rPr lang="en-US" altLang="ja-JP" sz="2400" b="1">
                        <a:solidFill>
                          <a:srgbClr val="FF0000"/>
                        </a:solidFill>
                        <a:latin typeface="Cambria Math" panose="02040503050406030204" pitchFamily="18" charset="0"/>
                      </a:rPr>
                      <m:t>𝐛</m:t>
                    </m:r>
                  </m:oMath>
                </a14:m>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に射影した長さ</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8" name="正方形/長方形 37"/>
              <p:cNvSpPr>
                <a:spLocks noRot="1" noChangeAspect="1" noMove="1" noResize="1" noEditPoints="1" noAdjustHandles="1" noChangeArrowheads="1" noChangeShapeType="1" noTextEdit="1"/>
              </p:cNvSpPr>
              <p:nvPr/>
            </p:nvSpPr>
            <p:spPr>
              <a:xfrm>
                <a:off x="6727042" y="6027003"/>
                <a:ext cx="5464958" cy="461665"/>
              </a:xfrm>
              <a:prstGeom prst="rect">
                <a:avLst/>
              </a:prstGeom>
              <a:blipFill rotWithShape="0">
                <a:blip r:embed="rId10"/>
                <a:stretch>
                  <a:fillRect l="-1786" t="-8000" r="-781"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p:cNvSpPr/>
              <p:nvPr/>
            </p:nvSpPr>
            <p:spPr>
              <a:xfrm>
                <a:off x="7149620" y="1451828"/>
                <a:ext cx="2839624" cy="646331"/>
              </a:xfrm>
              <a:prstGeom prst="rect">
                <a:avLst/>
              </a:prstGeom>
            </p:spPr>
            <p:txBody>
              <a:bodyPr wrap="none">
                <a:spAutoFit/>
              </a:bodyPr>
              <a:lstStyle/>
              <a:p>
                <a14:m>
                  <m:oMath xmlns:m="http://schemas.openxmlformats.org/officeDocument/2006/math">
                    <m:d>
                      <m:dPr>
                        <m:begChr m:val="|"/>
                        <m:endChr m:val="|"/>
                        <m:ctrlPr>
                          <a:rPr lang="en-US" altLang="ja-JP" sz="3600" b="1" i="1" smtClean="0">
                            <a:solidFill>
                              <a:srgbClr val="FF0000"/>
                            </a:solidFill>
                            <a:latin typeface="Cambria Math" panose="02040503050406030204" pitchFamily="18" charset="0"/>
                          </a:rPr>
                        </m:ctrlPr>
                      </m:dPr>
                      <m:e>
                        <m:r>
                          <a:rPr lang="en-US" altLang="ja-JP" sz="3600" b="1">
                            <a:solidFill>
                              <a:srgbClr val="FF0000"/>
                            </a:solidFill>
                            <a:latin typeface="Cambria Math" panose="02040503050406030204" pitchFamily="18" charset="0"/>
                          </a:rPr>
                          <m:t>𝐛</m:t>
                        </m:r>
                      </m:e>
                    </m:d>
                    <m:r>
                      <a:rPr lang="en-US" altLang="ja-JP" sz="3600" b="1" i="0" smtClean="0">
                        <a:solidFill>
                          <a:schemeClr val="tx1"/>
                        </a:solidFill>
                        <a:latin typeface="Cambria Math" panose="02040503050406030204" pitchFamily="18" charset="0"/>
                      </a:rPr>
                      <m:t>=</m:t>
                    </m:r>
                    <m:r>
                      <a:rPr lang="en-US" altLang="ja-JP" sz="3600" b="0" i="0" smtClean="0">
                        <a:solidFill>
                          <a:schemeClr val="tx1"/>
                        </a:solidFill>
                        <a:latin typeface="Cambria Math" panose="02040503050406030204" pitchFamily="18" charset="0"/>
                      </a:rPr>
                      <m:t>1</m:t>
                    </m:r>
                  </m:oMath>
                </a14:m>
                <a:r>
                  <a:rPr lang="ja-JP" altLang="en-US" sz="3600" dirty="0">
                    <a:solidFill>
                      <a:schemeClr val="tx1"/>
                    </a:solidFill>
                  </a:rPr>
                  <a:t>のとき</a:t>
                </a:r>
              </a:p>
            </p:txBody>
          </p:sp>
        </mc:Choice>
        <mc:Fallback xmlns="">
          <p:sp>
            <p:nvSpPr>
              <p:cNvPr id="40" name="正方形/長方形 39"/>
              <p:cNvSpPr>
                <a:spLocks noRot="1" noChangeAspect="1" noMove="1" noResize="1" noEditPoints="1" noAdjustHandles="1" noChangeArrowheads="1" noChangeShapeType="1" noTextEdit="1"/>
              </p:cNvSpPr>
              <p:nvPr/>
            </p:nvSpPr>
            <p:spPr>
              <a:xfrm>
                <a:off x="7149620" y="1451828"/>
                <a:ext cx="2839624" cy="646331"/>
              </a:xfrm>
              <a:prstGeom prst="rect">
                <a:avLst/>
              </a:prstGeom>
              <a:blipFill rotWithShape="0">
                <a:blip r:embed="rId11"/>
                <a:stretch>
                  <a:fillRect t="-18868" r="-4506" b="-3018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92422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279" y="283483"/>
            <a:ext cx="11856721" cy="733270"/>
          </a:xfrm>
        </p:spPr>
        <p:txBody>
          <a:bodyPr>
            <a:normAutofit/>
          </a:bodyPr>
          <a:lstStyle/>
          <a:p>
            <a:r>
              <a:rPr lang="ja-JP" altLang="en-US" sz="3600" dirty="0"/>
              <a:t>補間法（</a:t>
            </a:r>
            <a:r>
              <a:rPr lang="en-US" altLang="ja-JP" sz="3600" dirty="0"/>
              <a:t>1D</a:t>
            </a:r>
            <a:r>
              <a:rPr lang="ja-JP" altLang="en-US" sz="3600" dirty="0"/>
              <a:t>）</a:t>
            </a:r>
            <a:r>
              <a:rPr lang="en-US" altLang="ja-JP" sz="3600" dirty="0"/>
              <a:t>: </a:t>
            </a:r>
            <a:r>
              <a:rPr lang="en-US" altLang="ja-JP" sz="3600" b="1" dirty="0" err="1"/>
              <a:t>Hermite</a:t>
            </a:r>
            <a:r>
              <a:rPr lang="en-US" altLang="ja-JP" sz="3600" dirty="0"/>
              <a:t> Cubic Spline </a:t>
            </a:r>
            <a:r>
              <a:rPr lang="en-US" altLang="ja-JP" sz="3600" b="1" dirty="0"/>
              <a:t>Interpolation</a:t>
            </a:r>
            <a:endParaRPr kumimoji="1" lang="ja-JP" altLang="en-US" sz="3600" b="1" dirty="0"/>
          </a:p>
        </p:txBody>
      </p:sp>
      <p:grpSp>
        <p:nvGrpSpPr>
          <p:cNvPr id="89" name="グループ化 88"/>
          <p:cNvGrpSpPr/>
          <p:nvPr/>
        </p:nvGrpSpPr>
        <p:grpSpPr>
          <a:xfrm>
            <a:off x="1275609" y="3254246"/>
            <a:ext cx="3698726" cy="3497710"/>
            <a:chOff x="515257" y="2099214"/>
            <a:chExt cx="2915257" cy="2756820"/>
          </a:xfrm>
        </p:grpSpPr>
        <p:cxnSp>
          <p:nvCxnSpPr>
            <p:cNvPr id="90" name="直線矢印コネクタ 89"/>
            <p:cNvCxnSpPr/>
            <p:nvPr/>
          </p:nvCxnSpPr>
          <p:spPr>
            <a:xfrm>
              <a:off x="515257" y="4377956"/>
              <a:ext cx="2915257"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515257" y="2099214"/>
              <a:ext cx="1" cy="227874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2" name="グループ化 91"/>
            <p:cNvGrpSpPr/>
            <p:nvPr/>
          </p:nvGrpSpPr>
          <p:grpSpPr>
            <a:xfrm>
              <a:off x="1156154" y="2370666"/>
              <a:ext cx="1914185" cy="2023703"/>
              <a:chOff x="992869" y="3730171"/>
              <a:chExt cx="1432833" cy="858242"/>
            </a:xfrm>
          </p:grpSpPr>
          <p:cxnSp>
            <p:nvCxnSpPr>
              <p:cNvPr id="97" name="直線矢印コネクタ 96"/>
              <p:cNvCxnSpPr/>
              <p:nvPr/>
            </p:nvCxnSpPr>
            <p:spPr>
              <a:xfrm flipV="1">
                <a:off x="992869"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V="1">
                <a:off x="1470480"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V="1">
                <a:off x="1948091"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2425702"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93" name="テキスト ボックス 92"/>
            <p:cNvSpPr txBox="1"/>
            <p:nvPr/>
          </p:nvSpPr>
          <p:spPr>
            <a:xfrm>
              <a:off x="981983" y="4394369"/>
              <a:ext cx="348342" cy="461665"/>
            </a:xfrm>
            <a:prstGeom prst="rect">
              <a:avLst/>
            </a:prstGeom>
            <a:noFill/>
          </p:spPr>
          <p:txBody>
            <a:bodyPr wrap="square" rtlCol="0">
              <a:spAutoFit/>
            </a:bodyPr>
            <a:lstStyle/>
            <a:p>
              <a:r>
                <a:rPr kumimoji="1" lang="en-US" altLang="ja-JP" sz="2400" dirty="0"/>
                <a:t>1</a:t>
              </a:r>
              <a:endParaRPr kumimoji="1" lang="ja-JP" altLang="en-US" sz="2400" dirty="0"/>
            </a:p>
          </p:txBody>
        </p:sp>
        <p:sp>
          <p:nvSpPr>
            <p:cNvPr id="94" name="テキスト ボックス 93"/>
            <p:cNvSpPr txBox="1"/>
            <p:nvPr/>
          </p:nvSpPr>
          <p:spPr>
            <a:xfrm>
              <a:off x="1620044" y="4394369"/>
              <a:ext cx="348342" cy="461665"/>
            </a:xfrm>
            <a:prstGeom prst="rect">
              <a:avLst/>
            </a:prstGeom>
            <a:noFill/>
          </p:spPr>
          <p:txBody>
            <a:bodyPr wrap="square" rtlCol="0">
              <a:spAutoFit/>
            </a:bodyPr>
            <a:lstStyle/>
            <a:p>
              <a:r>
                <a:rPr lang="en-US" altLang="ja-JP" sz="2400" dirty="0"/>
                <a:t>2</a:t>
              </a:r>
              <a:endParaRPr kumimoji="1" lang="ja-JP" altLang="en-US" sz="2400" dirty="0"/>
            </a:p>
          </p:txBody>
        </p:sp>
        <p:sp>
          <p:nvSpPr>
            <p:cNvPr id="95" name="テキスト ボックス 94"/>
            <p:cNvSpPr txBox="1"/>
            <p:nvPr/>
          </p:nvSpPr>
          <p:spPr>
            <a:xfrm>
              <a:off x="2258105" y="4394369"/>
              <a:ext cx="348342" cy="461665"/>
            </a:xfrm>
            <a:prstGeom prst="rect">
              <a:avLst/>
            </a:prstGeom>
            <a:noFill/>
          </p:spPr>
          <p:txBody>
            <a:bodyPr wrap="square" rtlCol="0">
              <a:spAutoFit/>
            </a:bodyPr>
            <a:lstStyle/>
            <a:p>
              <a:r>
                <a:rPr lang="en-US" altLang="ja-JP" sz="2400" dirty="0"/>
                <a:t>3</a:t>
              </a:r>
              <a:endParaRPr kumimoji="1" lang="ja-JP" altLang="en-US" sz="2400" dirty="0"/>
            </a:p>
          </p:txBody>
        </p:sp>
        <p:sp>
          <p:nvSpPr>
            <p:cNvPr id="96" name="テキスト ボックス 95"/>
            <p:cNvSpPr txBox="1"/>
            <p:nvPr/>
          </p:nvSpPr>
          <p:spPr>
            <a:xfrm>
              <a:off x="2896166" y="4394369"/>
              <a:ext cx="348342" cy="461665"/>
            </a:xfrm>
            <a:prstGeom prst="rect">
              <a:avLst/>
            </a:prstGeom>
            <a:noFill/>
          </p:spPr>
          <p:txBody>
            <a:bodyPr wrap="square" rtlCol="0">
              <a:spAutoFit/>
            </a:bodyPr>
            <a:lstStyle/>
            <a:p>
              <a:r>
                <a:rPr lang="en-US" altLang="ja-JP" sz="2400" dirty="0"/>
                <a:t>4</a:t>
              </a:r>
              <a:endParaRPr kumimoji="1" lang="ja-JP" altLang="en-US" sz="2400" dirty="0"/>
            </a:p>
          </p:txBody>
        </p:sp>
      </p:grpSp>
      <p:sp>
        <p:nvSpPr>
          <p:cNvPr id="101" name="円/楕円 100"/>
          <p:cNvSpPr/>
          <p:nvPr/>
        </p:nvSpPr>
        <p:spPr>
          <a:xfrm>
            <a:off x="2005645" y="5144816"/>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a:off x="2816985" y="4388404"/>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3628320" y="4081871"/>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4439661" y="4534752"/>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5" name="テキスト ボックス 104"/>
              <p:cNvSpPr txBox="1"/>
              <p:nvPr/>
            </p:nvSpPr>
            <p:spPr>
              <a:xfrm>
                <a:off x="1975104" y="1410153"/>
                <a:ext cx="6848166" cy="1908215"/>
              </a:xfrm>
              <a:prstGeom prst="rect">
                <a:avLst/>
              </a:prstGeom>
              <a:noFill/>
            </p:spPr>
            <p:txBody>
              <a:bodyPr wrap="square" rtlCol="0">
                <a:spAutoFit/>
              </a:bodyPr>
              <a:lstStyle/>
              <a:p>
                <a:pPr>
                  <a:spcBef>
                    <a:spcPts val="1200"/>
                  </a:spcBef>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区間</a:t>
                </a: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を補間するとき</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1200"/>
                  </a:spcBef>
                  <a:buFont typeface="Arial" panose="020B0604020202020204" pitchFamily="34" charset="0"/>
                  <a:buChar char="•"/>
                </a:pPr>
                <a14:m>
                  <m:oMath xmlns:m="http://schemas.openxmlformats.org/officeDocument/2006/math">
                    <m:sSub>
                      <m:sSubPr>
                        <m:ctrlP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2</m:t>
                        </m:r>
                      </m:sub>
                    </m:sSub>
                    <m: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3</m:t>
                        </m:r>
                      </m:sub>
                    </m:sSub>
                    <m:r>
                      <a:rPr lang="ja-JP" altLang="en-US" sz="200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における</m:t>
                    </m:r>
                  </m:oMath>
                </a14:m>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勾配も制約する</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1200"/>
                  </a:spcBef>
                  <a:buFont typeface="Arial" panose="020B0604020202020204" pitchFamily="34" charset="0"/>
                  <a:buChar char="•"/>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勾配制約を計算するため</a:t>
                </a:r>
                <a14:m>
                  <m:oMath xmlns:m="http://schemas.openxmlformats.org/officeDocument/2006/math">
                    <m:sSub>
                      <m:sSubPr>
                        <m:ctrlP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1</m:t>
                        </m:r>
                      </m:sub>
                    </m:sSub>
                    <m: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2</m:t>
                        </m:r>
                      </m:sub>
                    </m:sSub>
                    <m:r>
                      <a:rPr lang="en-US" altLang="ja-JP" sz="20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3</m:t>
                        </m:r>
                      </m:sub>
                    </m:sSub>
                    <m: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4</m:t>
                        </m:r>
                      </m:sub>
                    </m:sSub>
                  </m:oMath>
                </a14:m>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を利用する</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endParaRPr kumimoji="1"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05" name="テキスト ボックス 104"/>
              <p:cNvSpPr txBox="1">
                <a:spLocks noRot="1" noChangeAspect="1" noMove="1" noResize="1" noEditPoints="1" noAdjustHandles="1" noChangeArrowheads="1" noChangeShapeType="1" noTextEdit="1"/>
              </p:cNvSpPr>
              <p:nvPr/>
            </p:nvSpPr>
            <p:spPr>
              <a:xfrm>
                <a:off x="1975104" y="1410153"/>
                <a:ext cx="6848166" cy="1908215"/>
              </a:xfrm>
              <a:prstGeom prst="rect">
                <a:avLst/>
              </a:prstGeom>
              <a:blipFill>
                <a:blip r:embed="rId2"/>
                <a:stretch>
                  <a:fillRect l="-1336" t="-2556"/>
                </a:stretch>
              </a:blipFill>
            </p:spPr>
            <p:txBody>
              <a:bodyPr/>
              <a:lstStyle/>
              <a:p>
                <a:r>
                  <a:rPr lang="ja-JP" altLang="en-US">
                    <a:noFill/>
                  </a:rPr>
                  <a:t> </a:t>
                </a:r>
              </a:p>
            </p:txBody>
          </p:sp>
        </mc:Fallback>
      </mc:AlternateContent>
      <p:grpSp>
        <p:nvGrpSpPr>
          <p:cNvPr id="107" name="グループ化 106"/>
          <p:cNvGrpSpPr/>
          <p:nvPr/>
        </p:nvGrpSpPr>
        <p:grpSpPr>
          <a:xfrm>
            <a:off x="6566937" y="3254246"/>
            <a:ext cx="3698726" cy="3497710"/>
            <a:chOff x="515257" y="2099214"/>
            <a:chExt cx="2915257" cy="2756820"/>
          </a:xfrm>
        </p:grpSpPr>
        <p:cxnSp>
          <p:nvCxnSpPr>
            <p:cNvPr id="112" name="直線矢印コネクタ 111"/>
            <p:cNvCxnSpPr/>
            <p:nvPr/>
          </p:nvCxnSpPr>
          <p:spPr>
            <a:xfrm>
              <a:off x="515257" y="4377956"/>
              <a:ext cx="2915257"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V="1">
              <a:off x="515257" y="2099214"/>
              <a:ext cx="1" cy="227874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14" name="グループ化 113"/>
            <p:cNvGrpSpPr/>
            <p:nvPr/>
          </p:nvGrpSpPr>
          <p:grpSpPr>
            <a:xfrm>
              <a:off x="1156154" y="2370666"/>
              <a:ext cx="1914185" cy="2023703"/>
              <a:chOff x="992869" y="3730171"/>
              <a:chExt cx="1432833" cy="858242"/>
            </a:xfrm>
          </p:grpSpPr>
          <p:cxnSp>
            <p:nvCxnSpPr>
              <p:cNvPr id="119" name="直線矢印コネクタ 118"/>
              <p:cNvCxnSpPr/>
              <p:nvPr/>
            </p:nvCxnSpPr>
            <p:spPr>
              <a:xfrm flipV="1">
                <a:off x="992869"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V="1">
                <a:off x="1470480"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1948091"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flipV="1">
                <a:off x="2425702"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115" name="テキスト ボックス 114"/>
            <p:cNvSpPr txBox="1"/>
            <p:nvPr/>
          </p:nvSpPr>
          <p:spPr>
            <a:xfrm>
              <a:off x="981983" y="4394369"/>
              <a:ext cx="348342" cy="461665"/>
            </a:xfrm>
            <a:prstGeom prst="rect">
              <a:avLst/>
            </a:prstGeom>
            <a:noFill/>
          </p:spPr>
          <p:txBody>
            <a:bodyPr wrap="square" rtlCol="0">
              <a:spAutoFit/>
            </a:bodyPr>
            <a:lstStyle/>
            <a:p>
              <a:r>
                <a:rPr kumimoji="1" lang="en-US" altLang="ja-JP" sz="2400" dirty="0"/>
                <a:t>1</a:t>
              </a:r>
              <a:endParaRPr kumimoji="1" lang="ja-JP" altLang="en-US" sz="2400" dirty="0"/>
            </a:p>
          </p:txBody>
        </p:sp>
        <p:sp>
          <p:nvSpPr>
            <p:cNvPr id="116" name="テキスト ボックス 115"/>
            <p:cNvSpPr txBox="1"/>
            <p:nvPr/>
          </p:nvSpPr>
          <p:spPr>
            <a:xfrm>
              <a:off x="1620044" y="4394369"/>
              <a:ext cx="348342" cy="461665"/>
            </a:xfrm>
            <a:prstGeom prst="rect">
              <a:avLst/>
            </a:prstGeom>
            <a:noFill/>
          </p:spPr>
          <p:txBody>
            <a:bodyPr wrap="square" rtlCol="0">
              <a:spAutoFit/>
            </a:bodyPr>
            <a:lstStyle/>
            <a:p>
              <a:r>
                <a:rPr lang="en-US" altLang="ja-JP" sz="2400" dirty="0"/>
                <a:t>2</a:t>
              </a:r>
              <a:endParaRPr kumimoji="1" lang="ja-JP" altLang="en-US" sz="2400" dirty="0"/>
            </a:p>
          </p:txBody>
        </p:sp>
        <p:sp>
          <p:nvSpPr>
            <p:cNvPr id="117" name="テキスト ボックス 116"/>
            <p:cNvSpPr txBox="1"/>
            <p:nvPr/>
          </p:nvSpPr>
          <p:spPr>
            <a:xfrm>
              <a:off x="2258105" y="4394369"/>
              <a:ext cx="348342" cy="461665"/>
            </a:xfrm>
            <a:prstGeom prst="rect">
              <a:avLst/>
            </a:prstGeom>
            <a:noFill/>
          </p:spPr>
          <p:txBody>
            <a:bodyPr wrap="square" rtlCol="0">
              <a:spAutoFit/>
            </a:bodyPr>
            <a:lstStyle/>
            <a:p>
              <a:r>
                <a:rPr lang="en-US" altLang="ja-JP" sz="2400" dirty="0"/>
                <a:t>3</a:t>
              </a:r>
              <a:endParaRPr kumimoji="1" lang="ja-JP" altLang="en-US" sz="2400" dirty="0"/>
            </a:p>
          </p:txBody>
        </p:sp>
        <p:sp>
          <p:nvSpPr>
            <p:cNvPr id="118" name="テキスト ボックス 117"/>
            <p:cNvSpPr txBox="1"/>
            <p:nvPr/>
          </p:nvSpPr>
          <p:spPr>
            <a:xfrm>
              <a:off x="2896166" y="4394369"/>
              <a:ext cx="348342" cy="461665"/>
            </a:xfrm>
            <a:prstGeom prst="rect">
              <a:avLst/>
            </a:prstGeom>
            <a:noFill/>
          </p:spPr>
          <p:txBody>
            <a:bodyPr wrap="square" rtlCol="0">
              <a:spAutoFit/>
            </a:bodyPr>
            <a:lstStyle/>
            <a:p>
              <a:r>
                <a:rPr lang="en-US" altLang="ja-JP" sz="2400" dirty="0"/>
                <a:t>4</a:t>
              </a:r>
              <a:endParaRPr kumimoji="1" lang="ja-JP" altLang="en-US" sz="2400" dirty="0"/>
            </a:p>
          </p:txBody>
        </p:sp>
      </p:grpSp>
      <p:sp>
        <p:nvSpPr>
          <p:cNvPr id="123" name="円/楕円 122"/>
          <p:cNvSpPr/>
          <p:nvPr/>
        </p:nvSpPr>
        <p:spPr>
          <a:xfrm>
            <a:off x="7296973" y="5144816"/>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8108313" y="4388404"/>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a:off x="8919648" y="4081871"/>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9730989" y="4534752"/>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 name="直線コネクタ 127"/>
          <p:cNvCxnSpPr/>
          <p:nvPr/>
        </p:nvCxnSpPr>
        <p:spPr>
          <a:xfrm flipV="1">
            <a:off x="2705100" y="4354195"/>
            <a:ext cx="374650" cy="2317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3457575" y="4133851"/>
            <a:ext cx="460375" cy="507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フリーフォーム 47"/>
          <p:cNvSpPr/>
          <p:nvPr/>
        </p:nvSpPr>
        <p:spPr>
          <a:xfrm>
            <a:off x="8183880" y="4162005"/>
            <a:ext cx="815340" cy="299027"/>
          </a:xfrm>
          <a:custGeom>
            <a:avLst/>
            <a:gdLst>
              <a:gd name="connsiteX0" fmla="*/ 0 w 815340"/>
              <a:gd name="connsiteY0" fmla="*/ 304800 h 304800"/>
              <a:gd name="connsiteX1" fmla="*/ 815340 w 815340"/>
              <a:gd name="connsiteY1" fmla="*/ 0 h 304800"/>
              <a:gd name="connsiteX0" fmla="*/ 0 w 815340"/>
              <a:gd name="connsiteY0" fmla="*/ 308549 h 308549"/>
              <a:gd name="connsiteX1" fmla="*/ 815340 w 815340"/>
              <a:gd name="connsiteY1" fmla="*/ 3749 h 308549"/>
              <a:gd name="connsiteX0" fmla="*/ 0 w 815340"/>
              <a:gd name="connsiteY0" fmla="*/ 310132 h 310132"/>
              <a:gd name="connsiteX1" fmla="*/ 815340 w 815340"/>
              <a:gd name="connsiteY1" fmla="*/ 5332 h 310132"/>
              <a:gd name="connsiteX0" fmla="*/ 0 w 815340"/>
              <a:gd name="connsiteY0" fmla="*/ 298572 h 298572"/>
              <a:gd name="connsiteX1" fmla="*/ 815340 w 815340"/>
              <a:gd name="connsiteY1" fmla="*/ 5678 h 298572"/>
              <a:gd name="connsiteX0" fmla="*/ 0 w 815340"/>
              <a:gd name="connsiteY0" fmla="*/ 299027 h 299027"/>
              <a:gd name="connsiteX1" fmla="*/ 815340 w 815340"/>
              <a:gd name="connsiteY1" fmla="*/ 6133 h 299027"/>
            </a:gdLst>
            <a:ahLst/>
            <a:cxnLst>
              <a:cxn ang="0">
                <a:pos x="connsiteX0" y="connsiteY0"/>
              </a:cxn>
              <a:cxn ang="0">
                <a:pos x="connsiteX1" y="connsiteY1"/>
              </a:cxn>
            </a:cxnLst>
            <a:rect l="l" t="t" r="r" b="b"/>
            <a:pathLst>
              <a:path w="815340" h="299027">
                <a:moveTo>
                  <a:pt x="0" y="299027"/>
                </a:moveTo>
                <a:cubicBezTo>
                  <a:pt x="314642" y="99795"/>
                  <a:pt x="536416" y="-30380"/>
                  <a:pt x="815340" y="6133"/>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flipV="1">
            <a:off x="8001000" y="4346575"/>
            <a:ext cx="374650" cy="231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8753475" y="4133851"/>
            <a:ext cx="460375" cy="50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正方形/長方形 48"/>
              <p:cNvSpPr/>
              <p:nvPr/>
            </p:nvSpPr>
            <p:spPr>
              <a:xfrm>
                <a:off x="8265216" y="3650734"/>
                <a:ext cx="7046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𝑔</m:t>
                      </m:r>
                      <m:d>
                        <m:d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𝑥</m:t>
                          </m:r>
                        </m:e>
                      </m:d>
                    </m:oMath>
                  </m:oMathPara>
                </a14:m>
                <a:endParaRPr lang="ja-JP" altLang="en-US" dirty="0"/>
              </a:p>
            </p:txBody>
          </p:sp>
        </mc:Choice>
        <mc:Fallback xmlns="">
          <p:sp>
            <p:nvSpPr>
              <p:cNvPr id="49" name="正方形/長方形 48"/>
              <p:cNvSpPr>
                <a:spLocks noRot="1" noChangeAspect="1" noMove="1" noResize="1" noEditPoints="1" noAdjustHandles="1" noChangeArrowheads="1" noChangeShapeType="1" noTextEdit="1"/>
              </p:cNvSpPr>
              <p:nvPr/>
            </p:nvSpPr>
            <p:spPr>
              <a:xfrm>
                <a:off x="8265216" y="3650734"/>
                <a:ext cx="704616" cy="369332"/>
              </a:xfrm>
              <a:prstGeom prst="rect">
                <a:avLst/>
              </a:prstGeom>
              <a:blipFill rotWithShape="0">
                <a:blip r:embed="rId3"/>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p:cNvSpPr/>
              <p:nvPr/>
            </p:nvSpPr>
            <p:spPr>
              <a:xfrm>
                <a:off x="1867372" y="4707374"/>
                <a:ext cx="51090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1</m:t>
                          </m:r>
                        </m:sub>
                      </m:sSub>
                    </m:oMath>
                  </m:oMathPara>
                </a14:m>
                <a:endParaRPr lang="ja-JP" altLang="en-US" sz="2400" dirty="0"/>
              </a:p>
            </p:txBody>
          </p:sp>
        </mc:Choice>
        <mc:Fallback xmlns="">
          <p:sp>
            <p:nvSpPr>
              <p:cNvPr id="50" name="正方形/長方形 49"/>
              <p:cNvSpPr>
                <a:spLocks noRot="1" noChangeAspect="1" noMove="1" noResize="1" noEditPoints="1" noAdjustHandles="1" noChangeArrowheads="1" noChangeShapeType="1" noTextEdit="1"/>
              </p:cNvSpPr>
              <p:nvPr/>
            </p:nvSpPr>
            <p:spPr>
              <a:xfrm>
                <a:off x="1867372" y="4707374"/>
                <a:ext cx="510909" cy="461665"/>
              </a:xfrm>
              <a:prstGeom prst="rect">
                <a:avLst/>
              </a:prstGeom>
              <a:blipFill rotWithShape="0">
                <a:blip r:embed="rId4"/>
                <a:stretch>
                  <a:fillRect l="-2381"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0" name="正方形/長方形 129"/>
              <p:cNvSpPr/>
              <p:nvPr/>
            </p:nvSpPr>
            <p:spPr>
              <a:xfrm>
                <a:off x="2659852" y="3853934"/>
                <a:ext cx="5180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2</m:t>
                          </m:r>
                        </m:sub>
                      </m:sSub>
                    </m:oMath>
                  </m:oMathPara>
                </a14:m>
                <a:endParaRPr lang="ja-JP" altLang="en-US" sz="2400" dirty="0"/>
              </a:p>
            </p:txBody>
          </p:sp>
        </mc:Choice>
        <mc:Fallback xmlns="">
          <p:sp>
            <p:nvSpPr>
              <p:cNvPr id="130" name="正方形/長方形 129"/>
              <p:cNvSpPr>
                <a:spLocks noRot="1" noChangeAspect="1" noMove="1" noResize="1" noEditPoints="1" noAdjustHandles="1" noChangeArrowheads="1" noChangeShapeType="1" noTextEdit="1"/>
              </p:cNvSpPr>
              <p:nvPr/>
            </p:nvSpPr>
            <p:spPr>
              <a:xfrm>
                <a:off x="2659852" y="3853934"/>
                <a:ext cx="518026" cy="461665"/>
              </a:xfrm>
              <a:prstGeom prst="rect">
                <a:avLst/>
              </a:prstGeom>
              <a:blipFill rotWithShape="0">
                <a:blip r:embed="rId5"/>
                <a:stretch>
                  <a:fillRect l="-2353"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1" name="正方形/長方形 130"/>
              <p:cNvSpPr/>
              <p:nvPr/>
            </p:nvSpPr>
            <p:spPr>
              <a:xfrm>
                <a:off x="3513292" y="3573518"/>
                <a:ext cx="5180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3</m:t>
                          </m:r>
                        </m:sub>
                      </m:sSub>
                    </m:oMath>
                  </m:oMathPara>
                </a14:m>
                <a:endParaRPr lang="ja-JP" altLang="en-US" sz="2400" dirty="0"/>
              </a:p>
            </p:txBody>
          </p:sp>
        </mc:Choice>
        <mc:Fallback xmlns="">
          <p:sp>
            <p:nvSpPr>
              <p:cNvPr id="131" name="正方形/長方形 130"/>
              <p:cNvSpPr>
                <a:spLocks noRot="1" noChangeAspect="1" noMove="1" noResize="1" noEditPoints="1" noAdjustHandles="1" noChangeArrowheads="1" noChangeShapeType="1" noTextEdit="1"/>
              </p:cNvSpPr>
              <p:nvPr/>
            </p:nvSpPr>
            <p:spPr>
              <a:xfrm>
                <a:off x="3513292" y="3573518"/>
                <a:ext cx="518026" cy="461665"/>
              </a:xfrm>
              <a:prstGeom prst="rect">
                <a:avLst/>
              </a:prstGeom>
              <a:blipFill rotWithShape="0">
                <a:blip r:embed="rId6"/>
                <a:stretch>
                  <a:fillRect l="-2353"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2" name="正方形/長方形 131"/>
              <p:cNvSpPr/>
              <p:nvPr/>
            </p:nvSpPr>
            <p:spPr>
              <a:xfrm>
                <a:off x="4293580" y="4085582"/>
                <a:ext cx="5180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4</m:t>
                          </m:r>
                        </m:sub>
                      </m:sSub>
                    </m:oMath>
                  </m:oMathPara>
                </a14:m>
                <a:endParaRPr lang="ja-JP" altLang="en-US" sz="2400" dirty="0"/>
              </a:p>
            </p:txBody>
          </p:sp>
        </mc:Choice>
        <mc:Fallback xmlns="">
          <p:sp>
            <p:nvSpPr>
              <p:cNvPr id="132" name="正方形/長方形 131"/>
              <p:cNvSpPr>
                <a:spLocks noRot="1" noChangeAspect="1" noMove="1" noResize="1" noEditPoints="1" noAdjustHandles="1" noChangeArrowheads="1" noChangeShapeType="1" noTextEdit="1"/>
              </p:cNvSpPr>
              <p:nvPr/>
            </p:nvSpPr>
            <p:spPr>
              <a:xfrm>
                <a:off x="4293580" y="4085582"/>
                <a:ext cx="518026" cy="461665"/>
              </a:xfrm>
              <a:prstGeom prst="rect">
                <a:avLst/>
              </a:prstGeom>
              <a:blipFill rotWithShape="0">
                <a:blip r:embed="rId7"/>
                <a:stretch>
                  <a:fillRect l="-1176" b="-1710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294967295"/>
          </p:nvPr>
        </p:nvSpPr>
        <p:spPr/>
        <p:txBody>
          <a:bodyPr/>
          <a:lstStyle/>
          <a:p>
            <a:fld id="{F35DE295-420C-4265-BE54-AE59FA4027A6}" type="slidenum">
              <a:rPr lang="ja-JP" altLang="en-US" smtClean="0"/>
              <a:pPr/>
              <a:t>60</a:t>
            </a:fld>
            <a:endParaRPr lang="ja-JP" altLang="en-US"/>
          </a:p>
        </p:txBody>
      </p:sp>
    </p:spTree>
    <p:extLst>
      <p:ext uri="{BB962C8B-B14F-4D97-AF65-F5344CB8AC3E}">
        <p14:creationId xmlns:p14="http://schemas.microsoft.com/office/powerpoint/2010/main" val="1586351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279" y="283483"/>
            <a:ext cx="11856721" cy="733270"/>
          </a:xfrm>
        </p:spPr>
        <p:txBody>
          <a:bodyPr>
            <a:normAutofit/>
          </a:bodyPr>
          <a:lstStyle/>
          <a:p>
            <a:r>
              <a:rPr lang="ja-JP" altLang="en-US" sz="3600" dirty="0"/>
              <a:t>補間法（</a:t>
            </a:r>
            <a:r>
              <a:rPr lang="en-US" altLang="ja-JP" sz="3600" dirty="0"/>
              <a:t>1D</a:t>
            </a:r>
            <a:r>
              <a:rPr lang="ja-JP" altLang="en-US" sz="3600" dirty="0"/>
              <a:t>）</a:t>
            </a:r>
            <a:r>
              <a:rPr lang="en-US" altLang="ja-JP" sz="3600" dirty="0"/>
              <a:t>: </a:t>
            </a:r>
            <a:r>
              <a:rPr lang="en-US" altLang="ja-JP" sz="3600" b="1" dirty="0" err="1"/>
              <a:t>Hermite</a:t>
            </a:r>
            <a:r>
              <a:rPr lang="en-US" altLang="ja-JP" sz="3600" dirty="0"/>
              <a:t> Cubic Spline </a:t>
            </a:r>
            <a:r>
              <a:rPr lang="en-US" altLang="ja-JP" sz="3600" b="1" dirty="0"/>
              <a:t>Interpolation</a:t>
            </a:r>
            <a:endParaRPr kumimoji="1" lang="ja-JP" altLang="en-US" sz="3600" b="1" dirty="0"/>
          </a:p>
        </p:txBody>
      </p:sp>
      <mc:AlternateContent xmlns:mc="http://schemas.openxmlformats.org/markup-compatibility/2006" xmlns:a14="http://schemas.microsoft.com/office/drawing/2010/main">
        <mc:Choice Requires="a14">
          <p:sp>
            <p:nvSpPr>
              <p:cNvPr id="105" name="テキスト ボックス 104"/>
              <p:cNvSpPr txBox="1"/>
              <p:nvPr/>
            </p:nvSpPr>
            <p:spPr>
              <a:xfrm>
                <a:off x="676656" y="2157928"/>
                <a:ext cx="4956048" cy="1231106"/>
              </a:xfrm>
              <a:prstGeom prst="rect">
                <a:avLst/>
              </a:prstGeom>
              <a:noFill/>
            </p:spPr>
            <p:txBody>
              <a:bodyPr wrap="square" rtlCol="0">
                <a:spAutoFit/>
              </a:bodyPr>
              <a:lstStyle/>
              <a:p>
                <a:pPr>
                  <a:spcBef>
                    <a:spcPts val="12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入力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画素値</a:t>
                </a:r>
                <a14:m>
                  <m:oMath xmlns:m="http://schemas.openxmlformats.org/officeDocument/2006/math">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−1</m:t>
                        </m:r>
                      </m:sub>
                    </m:s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0</m:t>
                        </m:r>
                      </m:sub>
                    </m:s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1</m:t>
                        </m:r>
                      </m:sub>
                    </m:s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 </m:t>
                    </m:r>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2</m:t>
                        </m:r>
                      </m:sub>
                    </m:sSub>
                  </m:oMath>
                </a14:m>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下図の区間</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[0,1]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の補間を考える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05" name="テキスト ボックス 104"/>
              <p:cNvSpPr txBox="1">
                <a:spLocks noRot="1" noChangeAspect="1" noMove="1" noResize="1" noEditPoints="1" noAdjustHandles="1" noChangeArrowheads="1" noChangeShapeType="1" noTextEdit="1"/>
              </p:cNvSpPr>
              <p:nvPr/>
            </p:nvSpPr>
            <p:spPr>
              <a:xfrm>
                <a:off x="676656" y="2157928"/>
                <a:ext cx="4956048" cy="1231106"/>
              </a:xfrm>
              <a:prstGeom prst="rect">
                <a:avLst/>
              </a:prstGeom>
              <a:blipFill rotWithShape="0">
                <a:blip r:embed="rId2"/>
                <a:stretch>
                  <a:fillRect l="-984" t="-1980"/>
                </a:stretch>
              </a:blipFill>
            </p:spPr>
            <p:txBody>
              <a:bodyPr/>
              <a:lstStyle/>
              <a:p>
                <a:r>
                  <a:rPr lang="ja-JP" altLang="en-US">
                    <a:noFill/>
                  </a:rPr>
                  <a:t> </a:t>
                </a:r>
              </a:p>
            </p:txBody>
          </p:sp>
        </mc:Fallback>
      </mc:AlternateContent>
      <p:grpSp>
        <p:nvGrpSpPr>
          <p:cNvPr id="107" name="グループ化 106"/>
          <p:cNvGrpSpPr/>
          <p:nvPr/>
        </p:nvGrpSpPr>
        <p:grpSpPr>
          <a:xfrm>
            <a:off x="432837" y="3433550"/>
            <a:ext cx="3698726" cy="3029234"/>
            <a:chOff x="515257" y="2370666"/>
            <a:chExt cx="2915257" cy="2387577"/>
          </a:xfrm>
        </p:grpSpPr>
        <p:cxnSp>
          <p:nvCxnSpPr>
            <p:cNvPr id="112" name="直線矢印コネクタ 111"/>
            <p:cNvCxnSpPr/>
            <p:nvPr/>
          </p:nvCxnSpPr>
          <p:spPr>
            <a:xfrm>
              <a:off x="515257" y="4377956"/>
              <a:ext cx="2915257"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14" name="グループ化 113"/>
            <p:cNvGrpSpPr/>
            <p:nvPr/>
          </p:nvGrpSpPr>
          <p:grpSpPr>
            <a:xfrm>
              <a:off x="1156154" y="2370666"/>
              <a:ext cx="1914185" cy="2023703"/>
              <a:chOff x="992869" y="3730171"/>
              <a:chExt cx="1432833" cy="858242"/>
            </a:xfrm>
          </p:grpSpPr>
          <p:cxnSp>
            <p:nvCxnSpPr>
              <p:cNvPr id="119" name="直線矢印コネクタ 118"/>
              <p:cNvCxnSpPr/>
              <p:nvPr/>
            </p:nvCxnSpPr>
            <p:spPr>
              <a:xfrm flipV="1">
                <a:off x="992869"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V="1">
                <a:off x="1470480"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1948091"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flipV="1">
                <a:off x="2425702"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115" name="テキスト ボックス 114"/>
            <p:cNvSpPr txBox="1"/>
            <p:nvPr/>
          </p:nvSpPr>
          <p:spPr>
            <a:xfrm>
              <a:off x="981983" y="4394369"/>
              <a:ext cx="348342" cy="363874"/>
            </a:xfrm>
            <a:prstGeom prst="rect">
              <a:avLst/>
            </a:prstGeom>
            <a:noFill/>
          </p:spPr>
          <p:txBody>
            <a:bodyPr wrap="square" rtlCol="0">
              <a:spAutoFit/>
            </a:bodyPr>
            <a:lstStyle/>
            <a:p>
              <a:r>
                <a:rPr lang="en-US" altLang="ja-JP" sz="2400" dirty="0"/>
                <a:t>-1</a:t>
              </a:r>
              <a:endParaRPr kumimoji="1" lang="ja-JP" altLang="en-US" sz="2400" dirty="0"/>
            </a:p>
          </p:txBody>
        </p:sp>
        <p:sp>
          <p:nvSpPr>
            <p:cNvPr id="116" name="テキスト ボックス 115"/>
            <p:cNvSpPr txBox="1"/>
            <p:nvPr/>
          </p:nvSpPr>
          <p:spPr>
            <a:xfrm>
              <a:off x="1620044" y="4394369"/>
              <a:ext cx="348342" cy="363874"/>
            </a:xfrm>
            <a:prstGeom prst="rect">
              <a:avLst/>
            </a:prstGeom>
            <a:noFill/>
          </p:spPr>
          <p:txBody>
            <a:bodyPr wrap="square" rtlCol="0">
              <a:spAutoFit/>
            </a:bodyPr>
            <a:lstStyle/>
            <a:p>
              <a:r>
                <a:rPr lang="en-US" altLang="ja-JP" sz="2400" dirty="0"/>
                <a:t>0</a:t>
              </a:r>
              <a:endParaRPr kumimoji="1" lang="ja-JP" altLang="en-US" sz="2400" dirty="0"/>
            </a:p>
          </p:txBody>
        </p:sp>
        <p:sp>
          <p:nvSpPr>
            <p:cNvPr id="117" name="テキスト ボックス 116"/>
            <p:cNvSpPr txBox="1"/>
            <p:nvPr/>
          </p:nvSpPr>
          <p:spPr>
            <a:xfrm>
              <a:off x="2258105" y="4394369"/>
              <a:ext cx="348342" cy="363874"/>
            </a:xfrm>
            <a:prstGeom prst="rect">
              <a:avLst/>
            </a:prstGeom>
            <a:noFill/>
          </p:spPr>
          <p:txBody>
            <a:bodyPr wrap="square" rtlCol="0">
              <a:spAutoFit/>
            </a:bodyPr>
            <a:lstStyle/>
            <a:p>
              <a:r>
                <a:rPr lang="en-US" altLang="ja-JP" sz="2400" dirty="0"/>
                <a:t>1</a:t>
              </a:r>
              <a:endParaRPr kumimoji="1" lang="ja-JP" altLang="en-US" sz="2400" dirty="0"/>
            </a:p>
          </p:txBody>
        </p:sp>
        <p:sp>
          <p:nvSpPr>
            <p:cNvPr id="118" name="テキスト ボックス 117"/>
            <p:cNvSpPr txBox="1"/>
            <p:nvPr/>
          </p:nvSpPr>
          <p:spPr>
            <a:xfrm>
              <a:off x="2896166" y="4394369"/>
              <a:ext cx="348342" cy="363874"/>
            </a:xfrm>
            <a:prstGeom prst="rect">
              <a:avLst/>
            </a:prstGeom>
            <a:noFill/>
          </p:spPr>
          <p:txBody>
            <a:bodyPr wrap="square" rtlCol="0">
              <a:spAutoFit/>
            </a:bodyPr>
            <a:lstStyle/>
            <a:p>
              <a:r>
                <a:rPr lang="en-US" altLang="ja-JP" sz="2400" dirty="0"/>
                <a:t>2</a:t>
              </a:r>
              <a:endParaRPr kumimoji="1" lang="ja-JP" altLang="en-US" sz="2400" dirty="0"/>
            </a:p>
          </p:txBody>
        </p:sp>
      </p:grpSp>
      <p:sp>
        <p:nvSpPr>
          <p:cNvPr id="123" name="円/楕円 122"/>
          <p:cNvSpPr/>
          <p:nvPr/>
        </p:nvSpPr>
        <p:spPr>
          <a:xfrm>
            <a:off x="1151697" y="5119416"/>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1963037" y="4363004"/>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a:off x="2774372" y="4056471"/>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3585713" y="4509352"/>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2038604" y="4136605"/>
            <a:ext cx="815340" cy="299027"/>
          </a:xfrm>
          <a:custGeom>
            <a:avLst/>
            <a:gdLst>
              <a:gd name="connsiteX0" fmla="*/ 0 w 815340"/>
              <a:gd name="connsiteY0" fmla="*/ 304800 h 304800"/>
              <a:gd name="connsiteX1" fmla="*/ 815340 w 815340"/>
              <a:gd name="connsiteY1" fmla="*/ 0 h 304800"/>
              <a:gd name="connsiteX0" fmla="*/ 0 w 815340"/>
              <a:gd name="connsiteY0" fmla="*/ 308549 h 308549"/>
              <a:gd name="connsiteX1" fmla="*/ 815340 w 815340"/>
              <a:gd name="connsiteY1" fmla="*/ 3749 h 308549"/>
              <a:gd name="connsiteX0" fmla="*/ 0 w 815340"/>
              <a:gd name="connsiteY0" fmla="*/ 310132 h 310132"/>
              <a:gd name="connsiteX1" fmla="*/ 815340 w 815340"/>
              <a:gd name="connsiteY1" fmla="*/ 5332 h 310132"/>
              <a:gd name="connsiteX0" fmla="*/ 0 w 815340"/>
              <a:gd name="connsiteY0" fmla="*/ 298572 h 298572"/>
              <a:gd name="connsiteX1" fmla="*/ 815340 w 815340"/>
              <a:gd name="connsiteY1" fmla="*/ 5678 h 298572"/>
              <a:gd name="connsiteX0" fmla="*/ 0 w 815340"/>
              <a:gd name="connsiteY0" fmla="*/ 299027 h 299027"/>
              <a:gd name="connsiteX1" fmla="*/ 815340 w 815340"/>
              <a:gd name="connsiteY1" fmla="*/ 6133 h 299027"/>
            </a:gdLst>
            <a:ahLst/>
            <a:cxnLst>
              <a:cxn ang="0">
                <a:pos x="connsiteX0" y="connsiteY0"/>
              </a:cxn>
              <a:cxn ang="0">
                <a:pos x="connsiteX1" y="connsiteY1"/>
              </a:cxn>
            </a:cxnLst>
            <a:rect l="l" t="t" r="r" b="b"/>
            <a:pathLst>
              <a:path w="815340" h="299027">
                <a:moveTo>
                  <a:pt x="0" y="299027"/>
                </a:moveTo>
                <a:cubicBezTo>
                  <a:pt x="314642" y="99795"/>
                  <a:pt x="536416" y="-30380"/>
                  <a:pt x="815340" y="6133"/>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flipV="1">
            <a:off x="1855724" y="4321175"/>
            <a:ext cx="374650" cy="231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2608199" y="4108451"/>
            <a:ext cx="460375" cy="50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正方形/長方形 48"/>
              <p:cNvSpPr/>
              <p:nvPr/>
            </p:nvSpPr>
            <p:spPr>
              <a:xfrm>
                <a:off x="2104700" y="4349234"/>
                <a:ext cx="76072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𝑔</m:t>
                      </m:r>
                      <m:d>
                        <m:dPr>
                          <m:ctrlP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𝑥</m:t>
                          </m:r>
                        </m:e>
                      </m:d>
                    </m:oMath>
                  </m:oMathPara>
                </a14:m>
                <a:endParaRPr lang="ja-JP" altLang="en-US" sz="2000" dirty="0"/>
              </a:p>
            </p:txBody>
          </p:sp>
        </mc:Choice>
        <mc:Fallback xmlns="">
          <p:sp>
            <p:nvSpPr>
              <p:cNvPr id="49" name="正方形/長方形 48"/>
              <p:cNvSpPr>
                <a:spLocks noRot="1" noChangeAspect="1" noMove="1" noResize="1" noEditPoints="1" noAdjustHandles="1" noChangeArrowheads="1" noChangeShapeType="1" noTextEdit="1"/>
              </p:cNvSpPr>
              <p:nvPr/>
            </p:nvSpPr>
            <p:spPr>
              <a:xfrm>
                <a:off x="2104700" y="4349234"/>
                <a:ext cx="760721" cy="400110"/>
              </a:xfrm>
              <a:prstGeom prst="rect">
                <a:avLst/>
              </a:prstGeom>
              <a:blipFill rotWithShape="0">
                <a:blip r:embed="rId3"/>
                <a:stretch>
                  <a:fillRect b="-75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5114363" y="1183886"/>
                <a:ext cx="7517635" cy="3481594"/>
              </a:xfrm>
              <a:prstGeom prst="rect">
                <a:avLst/>
              </a:prstGeom>
            </p:spPr>
            <p:txBody>
              <a:bodyPr wrap="none">
                <a:spAutoFit/>
              </a:bodyPr>
              <a:lstStyle/>
              <a:p>
                <a:pPr>
                  <a:spcBef>
                    <a:spcPts val="600"/>
                  </a:spcBef>
                </a:pPr>
                <a14:m>
                  <m:oMath xmlns:m="http://schemas.openxmlformats.org/officeDocument/2006/math">
                    <m:r>
                      <a:rPr lang="ja-JP" altLang="en-US" sz="2000" i="1" smtClean="0">
                        <a:solidFill>
                          <a:schemeClr val="tx1"/>
                        </a:solidFill>
                        <a:latin typeface="Cambria Math" panose="02040503050406030204" pitchFamily="18" charset="0"/>
                      </a:rPr>
                      <m:t>𝑔</m:t>
                    </m:r>
                    <m:d>
                      <m:dPr>
                        <m:ctrlPr>
                          <a:rPr lang="ja-JP" altLang="en-US" sz="2000" i="1">
                            <a:solidFill>
                              <a:schemeClr val="tx1"/>
                            </a:solidFill>
                            <a:latin typeface="Cambria Math" panose="02040503050406030204" pitchFamily="18" charset="0"/>
                          </a:rPr>
                        </m:ctrlPr>
                      </m:dPr>
                      <m:e>
                        <m:r>
                          <a:rPr lang="ja-JP" altLang="en-US" sz="2000" i="1">
                            <a:solidFill>
                              <a:schemeClr val="tx1"/>
                            </a:solidFill>
                            <a:latin typeface="Cambria Math" panose="02040503050406030204" pitchFamily="18" charset="0"/>
                          </a:rPr>
                          <m:t>𝑥</m:t>
                        </m:r>
                      </m:e>
                    </m:d>
                  </m:oMath>
                </a14:m>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次の関数であるとする，</a:t>
                </a:r>
                <a:endParaRPr lang="en-US" altLang="ja-JP" sz="20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000" dirty="0">
                    <a:solidFill>
                      <a:schemeClr val="tx1"/>
                    </a:solidFill>
                  </a:rPr>
                  <a:t>    </a:t>
                </a:r>
                <a14:m>
                  <m:oMath xmlns:m="http://schemas.openxmlformats.org/officeDocument/2006/math">
                    <m:r>
                      <a:rPr lang="ja-JP" altLang="en-US" sz="2000" i="1">
                        <a:solidFill>
                          <a:schemeClr val="tx1"/>
                        </a:solidFill>
                        <a:latin typeface="Cambria Math" panose="02040503050406030204" pitchFamily="18" charset="0"/>
                      </a:rPr>
                      <m:t>𝑔</m:t>
                    </m:r>
                    <m:d>
                      <m:dPr>
                        <m:ctrlPr>
                          <a:rPr lang="ja-JP" altLang="en-US" sz="2000" i="1">
                            <a:solidFill>
                              <a:schemeClr val="tx1"/>
                            </a:solidFill>
                            <a:latin typeface="Cambria Math" panose="02040503050406030204" pitchFamily="18" charset="0"/>
                          </a:rPr>
                        </m:ctrlPr>
                      </m:dPr>
                      <m:e>
                        <m:r>
                          <a:rPr lang="ja-JP" altLang="en-US" sz="2000" i="1">
                            <a:solidFill>
                              <a:schemeClr val="tx1"/>
                            </a:solidFill>
                            <a:latin typeface="Cambria Math" panose="02040503050406030204" pitchFamily="18" charset="0"/>
                          </a:rPr>
                          <m:t>𝑥</m:t>
                        </m:r>
                      </m:e>
                    </m:d>
                    <m:r>
                      <a:rPr lang="ja-JP" altLang="en-US" sz="2000" i="0">
                        <a:solidFill>
                          <a:schemeClr val="tx1"/>
                        </a:solidFill>
                        <a:latin typeface="Cambria Math" panose="02040503050406030204" pitchFamily="18" charset="0"/>
                      </a:rPr>
                      <m:t>=</m:t>
                    </m:r>
                    <m:r>
                      <a:rPr lang="ja-JP" altLang="en-US" sz="2000" i="1">
                        <a:solidFill>
                          <a:schemeClr val="tx1"/>
                        </a:solidFill>
                        <a:latin typeface="Cambria Math" panose="02040503050406030204" pitchFamily="18" charset="0"/>
                      </a:rPr>
                      <m:t>𝑎</m:t>
                    </m:r>
                    <m:sSup>
                      <m:sSupPr>
                        <m:ctrlPr>
                          <a:rPr lang="ja-JP" altLang="en-US" sz="2000" i="1">
                            <a:solidFill>
                              <a:schemeClr val="tx1"/>
                            </a:solidFill>
                            <a:latin typeface="Cambria Math" panose="02040503050406030204" pitchFamily="18" charset="0"/>
                          </a:rPr>
                        </m:ctrlPr>
                      </m:sSupPr>
                      <m:e>
                        <m:r>
                          <a:rPr lang="ja-JP" altLang="en-US" sz="2000" i="1">
                            <a:solidFill>
                              <a:schemeClr val="tx1"/>
                            </a:solidFill>
                            <a:latin typeface="Cambria Math" panose="02040503050406030204" pitchFamily="18" charset="0"/>
                          </a:rPr>
                          <m:t>𝑥</m:t>
                        </m:r>
                      </m:e>
                      <m:sup>
                        <m:r>
                          <a:rPr lang="ja-JP" altLang="en-US" sz="2000" i="0">
                            <a:solidFill>
                              <a:schemeClr val="tx1"/>
                            </a:solidFill>
                            <a:latin typeface="Cambria Math" panose="02040503050406030204" pitchFamily="18" charset="0"/>
                          </a:rPr>
                          <m:t>3</m:t>
                        </m:r>
                      </m:sup>
                    </m:sSup>
                    <m:r>
                      <a:rPr lang="ja-JP" altLang="en-US" sz="2000" i="0">
                        <a:solidFill>
                          <a:schemeClr val="tx1"/>
                        </a:solidFill>
                        <a:latin typeface="Cambria Math" panose="02040503050406030204" pitchFamily="18" charset="0"/>
                      </a:rPr>
                      <m:t>+</m:t>
                    </m:r>
                    <m:r>
                      <a:rPr lang="ja-JP" altLang="en-US" sz="2000" i="1">
                        <a:solidFill>
                          <a:schemeClr val="tx1"/>
                        </a:solidFill>
                        <a:latin typeface="Cambria Math" panose="02040503050406030204" pitchFamily="18" charset="0"/>
                      </a:rPr>
                      <m:t>𝑏</m:t>
                    </m:r>
                    <m:sSup>
                      <m:sSupPr>
                        <m:ctrlPr>
                          <a:rPr lang="ja-JP" altLang="en-US" sz="2000" i="1">
                            <a:solidFill>
                              <a:schemeClr val="tx1"/>
                            </a:solidFill>
                            <a:latin typeface="Cambria Math" panose="02040503050406030204" pitchFamily="18" charset="0"/>
                          </a:rPr>
                        </m:ctrlPr>
                      </m:sSupPr>
                      <m:e>
                        <m:r>
                          <a:rPr lang="ja-JP" altLang="en-US" sz="2000" i="1">
                            <a:solidFill>
                              <a:schemeClr val="tx1"/>
                            </a:solidFill>
                            <a:latin typeface="Cambria Math" panose="02040503050406030204" pitchFamily="18" charset="0"/>
                          </a:rPr>
                          <m:t>𝑥</m:t>
                        </m:r>
                      </m:e>
                      <m:sup>
                        <m:r>
                          <a:rPr lang="ja-JP" altLang="en-US" sz="2000" i="0">
                            <a:solidFill>
                              <a:schemeClr val="tx1"/>
                            </a:solidFill>
                            <a:latin typeface="Cambria Math" panose="02040503050406030204" pitchFamily="18" charset="0"/>
                          </a:rPr>
                          <m:t>2</m:t>
                        </m:r>
                      </m:sup>
                    </m:sSup>
                    <m:r>
                      <a:rPr lang="ja-JP" altLang="en-US" sz="2000" i="0">
                        <a:solidFill>
                          <a:schemeClr val="tx1"/>
                        </a:solidFill>
                        <a:latin typeface="Cambria Math" panose="02040503050406030204" pitchFamily="18" charset="0"/>
                      </a:rPr>
                      <m:t>+</m:t>
                    </m:r>
                    <m:r>
                      <a:rPr lang="ja-JP" altLang="en-US" sz="2000" i="1">
                        <a:solidFill>
                          <a:schemeClr val="tx1"/>
                        </a:solidFill>
                        <a:latin typeface="Cambria Math" panose="02040503050406030204" pitchFamily="18" charset="0"/>
                      </a:rPr>
                      <m:t>𝑐𝑥</m:t>
                    </m:r>
                    <m:r>
                      <a:rPr lang="ja-JP" altLang="en-US" sz="2000" i="0">
                        <a:solidFill>
                          <a:schemeClr val="tx1"/>
                        </a:solidFill>
                        <a:latin typeface="Cambria Math" panose="02040503050406030204" pitchFamily="18" charset="0"/>
                      </a:rPr>
                      <m:t>+</m:t>
                    </m:r>
                    <m:r>
                      <a:rPr lang="ja-JP" altLang="en-US" sz="2000" i="1">
                        <a:solidFill>
                          <a:schemeClr val="tx1"/>
                        </a:solidFill>
                        <a:latin typeface="Cambria Math" panose="02040503050406030204" pitchFamily="18" charset="0"/>
                      </a:rPr>
                      <m:t>𝑑</m:t>
                    </m:r>
                    <m:r>
                      <a:rPr lang="en-US" altLang="ja-JP" sz="2000" b="0" i="0" smtClean="0">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𝑓𝑜𝑟</m:t>
                    </m:r>
                    <m:r>
                      <a:rPr lang="en-US" altLang="ja-JP" sz="2000" b="0" i="0" smtClean="0">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𝑥</m:t>
                    </m:r>
                    <m:r>
                      <a:rPr lang="en-US" altLang="ja-JP" sz="2000" b="0" i="1" smtClean="0">
                        <a:solidFill>
                          <a:schemeClr val="tx1"/>
                        </a:solidFill>
                        <a:latin typeface="Cambria Math" panose="02040503050406030204" pitchFamily="18" charset="0"/>
                      </a:rPr>
                      <m:t>∈</m:t>
                    </m:r>
                    <m:d>
                      <m:dPr>
                        <m:begChr m:val="["/>
                        <m:endChr m:val="]"/>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0,1</m:t>
                        </m:r>
                      </m:e>
                    </m:d>
                    <m:r>
                      <a:rPr lang="en-US" altLang="ja-JP" sz="2000" b="0" i="1" smtClean="0">
                        <a:solidFill>
                          <a:schemeClr val="tx1"/>
                        </a:solidFill>
                        <a:latin typeface="Cambria Math" panose="02040503050406030204" pitchFamily="18" charset="0"/>
                      </a:rPr>
                      <m:t>       …(1)</m:t>
                    </m:r>
                    <m:r>
                      <a:rPr lang="ja-JP" altLang="en-US" sz="2000" i="0">
                        <a:solidFill>
                          <a:schemeClr val="tx1"/>
                        </a:solidFill>
                        <a:latin typeface="Cambria Math" panose="02040503050406030204" pitchFamily="18" charset="0"/>
                      </a:rPr>
                      <m:t> </m:t>
                    </m:r>
                  </m:oMath>
                </a14:m>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境界において画素値を満たすため，</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000" dirty="0">
                    <a:solidFill>
                      <a:schemeClr val="tx1"/>
                    </a:solidFill>
                  </a:rPr>
                  <a:t>    </a:t>
                </a:r>
                <a14:m>
                  <m:oMath xmlns:m="http://schemas.openxmlformats.org/officeDocument/2006/math">
                    <m:r>
                      <a:rPr lang="ja-JP" altLang="en-US" sz="2000" i="1">
                        <a:solidFill>
                          <a:schemeClr val="tx1"/>
                        </a:solidFill>
                        <a:latin typeface="Cambria Math" panose="02040503050406030204" pitchFamily="18" charset="0"/>
                      </a:rPr>
                      <m:t>𝑔</m:t>
                    </m:r>
                    <m:d>
                      <m:dPr>
                        <m:ctrlPr>
                          <a:rPr lang="ja-JP" altLang="en-US" sz="2000" i="1">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0</m:t>
                        </m:r>
                      </m:e>
                    </m:d>
                    <m:r>
                      <a:rPr lang="en-US" altLang="ja-JP" sz="2000" b="0" i="1" smtClean="0">
                        <a:solidFill>
                          <a:schemeClr val="tx1"/>
                        </a:solidFill>
                        <a:latin typeface="Cambria Math" panose="02040503050406030204" pitchFamily="18" charset="0"/>
                      </a:rPr>
                      <m:t>=</m:t>
                    </m:r>
                    <m:sSub>
                      <m:sSubPr>
                        <m:ctrlPr>
                          <a:rPr lang="en-US" altLang="ja-JP" sz="2000" b="0" i="1" smtClean="0">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𝑓</m:t>
                        </m:r>
                      </m:e>
                      <m:sub>
                        <m:r>
                          <a:rPr lang="en-US" altLang="ja-JP" sz="2000" b="0" i="1" smtClean="0">
                            <a:solidFill>
                              <a:schemeClr val="tx1"/>
                            </a:solidFill>
                            <a:latin typeface="Cambria Math" panose="02040503050406030204" pitchFamily="18" charset="0"/>
                          </a:rPr>
                          <m:t>0</m:t>
                        </m:r>
                      </m:sub>
                    </m:sSub>
                    <m:r>
                      <a:rPr lang="en-US" altLang="ja-JP" sz="2000" b="0" i="1" smtClean="0">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𝑔</m:t>
                    </m:r>
                    <m:d>
                      <m:dPr>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1</m:t>
                        </m:r>
                      </m:e>
                    </m:d>
                    <m:r>
                      <a:rPr lang="en-US" altLang="ja-JP" sz="2000" b="0" i="1" smtClean="0">
                        <a:solidFill>
                          <a:schemeClr val="tx1"/>
                        </a:solidFill>
                        <a:latin typeface="Cambria Math" panose="02040503050406030204" pitchFamily="18" charset="0"/>
                      </a:rPr>
                      <m:t>=</m:t>
                    </m:r>
                    <m:sSub>
                      <m:sSubPr>
                        <m:ctrlPr>
                          <a:rPr lang="en-US" altLang="ja-JP" sz="2000" b="0" i="1" smtClean="0">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𝑓</m:t>
                        </m:r>
                      </m:e>
                      <m:sub>
                        <m:r>
                          <a:rPr lang="en-US" altLang="ja-JP" sz="2000" b="0" i="1" smtClean="0">
                            <a:solidFill>
                              <a:schemeClr val="tx1"/>
                            </a:solidFill>
                            <a:latin typeface="Cambria Math" panose="02040503050406030204" pitchFamily="18" charset="0"/>
                          </a:rPr>
                          <m:t>1</m:t>
                        </m:r>
                      </m:sub>
                    </m:sSub>
                    <m:r>
                      <a:rPr lang="en-US" altLang="ja-JP" sz="2000" b="0" i="1" smtClean="0">
                        <a:solidFill>
                          <a:schemeClr val="tx1"/>
                        </a:solidFill>
                        <a:latin typeface="Cambria Math" panose="02040503050406030204" pitchFamily="18" charset="0"/>
                      </a:rPr>
                      <m:t>       …(2)</m:t>
                    </m:r>
                  </m:oMath>
                </a14:m>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境界における勾配を４点を用いて指定</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000" dirty="0">
                    <a:solidFill>
                      <a:schemeClr val="tx1"/>
                    </a:solidFill>
                  </a:rPr>
                  <a:t>    </a:t>
                </a:r>
                <a14:m>
                  <m:oMath xmlns:m="http://schemas.openxmlformats.org/officeDocument/2006/math">
                    <m:sSup>
                      <m:sSupPr>
                        <m:ctrlPr>
                          <a:rPr lang="en-US" altLang="ja-JP" sz="2000" b="0" i="1" smtClean="0">
                            <a:solidFill>
                              <a:schemeClr val="tx1"/>
                            </a:solidFill>
                            <a:latin typeface="Cambria Math" panose="02040503050406030204" pitchFamily="18" charset="0"/>
                          </a:rPr>
                        </m:ctrlPr>
                      </m:sSupPr>
                      <m:e>
                        <m:r>
                          <a:rPr lang="ja-JP" altLang="en-US" sz="2000" i="1">
                            <a:solidFill>
                              <a:schemeClr val="tx1"/>
                            </a:solidFill>
                            <a:latin typeface="Cambria Math" panose="02040503050406030204" pitchFamily="18" charset="0"/>
                          </a:rPr>
                          <m:t>𝑔</m:t>
                        </m:r>
                      </m:e>
                      <m:sup>
                        <m:r>
                          <a:rPr lang="en-US" altLang="ja-JP" sz="2000" b="0" i="1" smtClean="0">
                            <a:solidFill>
                              <a:schemeClr val="tx1"/>
                            </a:solidFill>
                            <a:latin typeface="Cambria Math" panose="02040503050406030204" pitchFamily="18" charset="0"/>
                          </a:rPr>
                          <m:t>′</m:t>
                        </m:r>
                      </m:sup>
                    </m:sSup>
                    <m:d>
                      <m:dPr>
                        <m:ctrlPr>
                          <a:rPr lang="ja-JP" altLang="en-US"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0</m:t>
                        </m:r>
                      </m:e>
                    </m:d>
                    <m:r>
                      <a:rPr lang="en-US" altLang="ja-JP" sz="2000" i="1">
                        <a:solidFill>
                          <a:schemeClr val="tx1"/>
                        </a:solidFill>
                        <a:latin typeface="Cambria Math" panose="02040503050406030204" pitchFamily="18" charset="0"/>
                      </a:rPr>
                      <m:t>=</m:t>
                    </m:r>
                    <m:f>
                      <m:fPr>
                        <m:ctrlPr>
                          <a:rPr lang="en-US" altLang="ja-JP" sz="2000" b="0" i="1" smtClean="0">
                            <a:solidFill>
                              <a:schemeClr val="tx1"/>
                            </a:solidFill>
                            <a:latin typeface="Cambria Math" panose="02040503050406030204" pitchFamily="18" charset="0"/>
                          </a:rPr>
                        </m:ctrlPr>
                      </m:fPr>
                      <m:num>
                        <m:r>
                          <a:rPr lang="en-US" altLang="ja-JP" sz="2000" b="0" i="1" smtClean="0">
                            <a:solidFill>
                              <a:schemeClr val="tx1"/>
                            </a:solidFill>
                            <a:latin typeface="Cambria Math" panose="02040503050406030204" pitchFamily="18" charset="0"/>
                          </a:rPr>
                          <m:t>1</m:t>
                        </m:r>
                      </m:num>
                      <m:den>
                        <m:r>
                          <a:rPr lang="en-US" altLang="ja-JP" sz="2000" b="0" i="1" smtClean="0">
                            <a:solidFill>
                              <a:schemeClr val="tx1"/>
                            </a:solidFill>
                            <a:latin typeface="Cambria Math" panose="02040503050406030204" pitchFamily="18" charset="0"/>
                          </a:rPr>
                          <m:t>2</m:t>
                        </m:r>
                      </m:den>
                    </m:f>
                    <m:d>
                      <m:dPr>
                        <m:ctrlPr>
                          <a:rPr lang="en-US" altLang="ja-JP" sz="2000" b="0" i="1" smtClean="0">
                            <a:solidFill>
                              <a:schemeClr val="tx1"/>
                            </a:solidFill>
                            <a:latin typeface="Cambria Math" panose="02040503050406030204" pitchFamily="18" charset="0"/>
                          </a:rPr>
                        </m:ctrlPr>
                      </m:dPr>
                      <m:e>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𝑓</m:t>
                            </m:r>
                          </m:e>
                          <m:sub>
                            <m:r>
                              <a:rPr lang="en-US" altLang="ja-JP" sz="2000" b="0" i="1" smtClean="0">
                                <a:solidFill>
                                  <a:schemeClr val="tx1"/>
                                </a:solidFill>
                                <a:latin typeface="Cambria Math" panose="02040503050406030204" pitchFamily="18" charset="0"/>
                              </a:rPr>
                              <m:t>1</m:t>
                            </m:r>
                          </m:sub>
                        </m:sSub>
                        <m:r>
                          <a:rPr lang="en-US" altLang="ja-JP" sz="2000" b="0" i="1" smtClean="0">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𝑓</m:t>
                            </m:r>
                          </m:e>
                          <m:sub>
                            <m:r>
                              <a:rPr lang="en-US" altLang="ja-JP" sz="2000" b="0" i="1" smtClean="0">
                                <a:solidFill>
                                  <a:schemeClr val="tx1"/>
                                </a:solidFill>
                                <a:latin typeface="Cambria Math" panose="02040503050406030204" pitchFamily="18" charset="0"/>
                              </a:rPr>
                              <m:t>−1</m:t>
                            </m:r>
                          </m:sub>
                        </m:sSub>
                      </m:e>
                    </m:d>
                    <m:r>
                      <a:rPr lang="en-US" altLang="ja-JP" sz="2000" i="1">
                        <a:solidFill>
                          <a:schemeClr val="tx1"/>
                        </a:solidFill>
                        <a:latin typeface="Cambria Math" panose="02040503050406030204" pitchFamily="18" charset="0"/>
                      </a:rPr>
                      <m:t>,  </m:t>
                    </m:r>
                    <m:sSup>
                      <m:sSupPr>
                        <m:ctrlPr>
                          <a:rPr lang="en-US" altLang="ja-JP" sz="2000" b="0" i="1" smtClean="0">
                            <a:solidFill>
                              <a:schemeClr val="tx1"/>
                            </a:solidFill>
                            <a:latin typeface="Cambria Math" panose="02040503050406030204" pitchFamily="18" charset="0"/>
                          </a:rPr>
                        </m:ctrlPr>
                      </m:sSupPr>
                      <m:e>
                        <m:r>
                          <a:rPr lang="en-US" altLang="ja-JP" sz="2000" i="1">
                            <a:solidFill>
                              <a:schemeClr val="tx1"/>
                            </a:solidFill>
                            <a:latin typeface="Cambria Math" panose="02040503050406030204" pitchFamily="18" charset="0"/>
                          </a:rPr>
                          <m:t>𝑔</m:t>
                        </m:r>
                      </m:e>
                      <m:sup>
                        <m:r>
                          <a:rPr lang="en-US" altLang="ja-JP" sz="2000" b="0" i="1" smtClean="0">
                            <a:solidFill>
                              <a:schemeClr val="tx1"/>
                            </a:solidFill>
                            <a:latin typeface="Cambria Math" panose="02040503050406030204" pitchFamily="18" charset="0"/>
                          </a:rPr>
                          <m:t>′</m:t>
                        </m:r>
                      </m:sup>
                    </m:sSup>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1</m:t>
                        </m:r>
                      </m:e>
                    </m:d>
                    <m:r>
                      <a:rPr lang="en-US" altLang="ja-JP" sz="2000" i="1">
                        <a:solidFill>
                          <a:schemeClr val="tx1"/>
                        </a:solidFill>
                        <a:latin typeface="Cambria Math" panose="02040503050406030204" pitchFamily="18" charset="0"/>
                      </a:rPr>
                      <m:t>=</m:t>
                    </m:r>
                    <m:f>
                      <m:fPr>
                        <m:ctrlPr>
                          <a:rPr lang="en-US" altLang="ja-JP" sz="2000" i="1">
                            <a:solidFill>
                              <a:schemeClr val="tx1"/>
                            </a:solidFill>
                            <a:latin typeface="Cambria Math" panose="02040503050406030204" pitchFamily="18" charset="0"/>
                          </a:rPr>
                        </m:ctrlPr>
                      </m:fPr>
                      <m:num>
                        <m:r>
                          <a:rPr lang="en-US" altLang="ja-JP" sz="2000" i="1">
                            <a:solidFill>
                              <a:schemeClr val="tx1"/>
                            </a:solidFill>
                            <a:latin typeface="Cambria Math" panose="02040503050406030204" pitchFamily="18" charset="0"/>
                          </a:rPr>
                          <m:t>1</m:t>
                        </m:r>
                      </m:num>
                      <m:den>
                        <m:r>
                          <a:rPr lang="en-US" altLang="ja-JP" sz="2000" i="1">
                            <a:solidFill>
                              <a:schemeClr val="tx1"/>
                            </a:solidFill>
                            <a:latin typeface="Cambria Math" panose="02040503050406030204" pitchFamily="18" charset="0"/>
                          </a:rPr>
                          <m:t>2</m:t>
                        </m:r>
                      </m:den>
                    </m:f>
                    <m:d>
                      <m:dPr>
                        <m:ctrlPr>
                          <a:rPr lang="en-US" altLang="ja-JP" sz="2000" i="1">
                            <a:solidFill>
                              <a:schemeClr val="tx1"/>
                            </a:solidFill>
                            <a:latin typeface="Cambria Math" panose="02040503050406030204" pitchFamily="18" charset="0"/>
                          </a:rPr>
                        </m:ctrlPr>
                      </m:dPr>
                      <m:e>
                        <m:sSub>
                          <m:sSubPr>
                            <m:ctrlPr>
                              <a:rPr lang="en-US" altLang="ja-JP" sz="200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𝑓</m:t>
                            </m:r>
                          </m:e>
                          <m:sub>
                            <m:r>
                              <a:rPr lang="en-US" altLang="ja-JP" sz="2000" b="0" i="1" smtClean="0">
                                <a:solidFill>
                                  <a:schemeClr val="tx1"/>
                                </a:solidFill>
                                <a:latin typeface="Cambria Math" panose="02040503050406030204" pitchFamily="18" charset="0"/>
                              </a:rPr>
                              <m:t>2</m:t>
                            </m:r>
                          </m:sub>
                        </m:sSub>
                        <m:r>
                          <a:rPr lang="en-US" altLang="ja-JP" sz="2000" i="1">
                            <a:solidFill>
                              <a:schemeClr val="tx1"/>
                            </a:solidFill>
                            <a:latin typeface="Cambria Math" panose="02040503050406030204" pitchFamily="18" charset="0"/>
                          </a:rPr>
                          <m:t>−</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𝑓</m:t>
                            </m:r>
                          </m:e>
                          <m:sub>
                            <m:r>
                              <a:rPr lang="en-US" altLang="ja-JP" sz="2000" b="0" i="1" smtClean="0">
                                <a:solidFill>
                                  <a:schemeClr val="tx1"/>
                                </a:solidFill>
                                <a:latin typeface="Cambria Math" panose="02040503050406030204" pitchFamily="18" charset="0"/>
                              </a:rPr>
                              <m:t>0</m:t>
                            </m:r>
                          </m:sub>
                        </m:sSub>
                      </m:e>
                    </m:d>
                    <m:r>
                      <a:rPr lang="en-US" altLang="ja-JP" sz="2000" b="0" i="1" smtClean="0">
                        <a:solidFill>
                          <a:schemeClr val="tx1"/>
                        </a:solidFill>
                        <a:latin typeface="Cambria Math" panose="02040503050406030204" pitchFamily="18" charset="0"/>
                      </a:rPr>
                      <m:t>     …(3)</m:t>
                    </m:r>
                  </m:oMath>
                </a14:m>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式</a:t>
                </a: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(1)(2)(3)</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a:t>
                </a:r>
                <a14:m>
                  <m:oMath xmlns:m="http://schemas.openxmlformats.org/officeDocument/2006/math">
                    <m:r>
                      <a:rPr lang="ja-JP" altLang="en-US" sz="2000" i="1">
                        <a:solidFill>
                          <a:schemeClr val="tx1"/>
                        </a:solidFill>
                        <a:latin typeface="Cambria Math" panose="02040503050406030204" pitchFamily="18" charset="0"/>
                      </a:rPr>
                      <m:t>𝑔</m:t>
                    </m:r>
                    <m:d>
                      <m:dPr>
                        <m:ctrlPr>
                          <a:rPr lang="ja-JP" altLang="en-US" sz="2000" i="1">
                            <a:solidFill>
                              <a:schemeClr val="tx1"/>
                            </a:solidFill>
                            <a:latin typeface="Cambria Math" panose="02040503050406030204" pitchFamily="18" charset="0"/>
                          </a:rPr>
                        </m:ctrlPr>
                      </m:dPr>
                      <m:e>
                        <m:r>
                          <a:rPr lang="ja-JP" altLang="en-US" sz="2000" i="1">
                            <a:solidFill>
                              <a:schemeClr val="tx1"/>
                            </a:solidFill>
                            <a:latin typeface="Cambria Math" panose="02040503050406030204" pitchFamily="18" charset="0"/>
                          </a:rPr>
                          <m:t>𝑥</m:t>
                        </m:r>
                      </m:e>
                    </m:d>
                  </m:oMath>
                </a14:m>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が求まる</a:t>
                </a:r>
              </a:p>
            </p:txBody>
          </p:sp>
        </mc:Choice>
        <mc:Fallback xmlns="">
          <p:sp>
            <p:nvSpPr>
              <p:cNvPr id="3" name="正方形/長方形 2"/>
              <p:cNvSpPr>
                <a:spLocks noRot="1" noChangeAspect="1" noMove="1" noResize="1" noEditPoints="1" noAdjustHandles="1" noChangeArrowheads="1" noChangeShapeType="1" noTextEdit="1"/>
              </p:cNvSpPr>
              <p:nvPr/>
            </p:nvSpPr>
            <p:spPr>
              <a:xfrm>
                <a:off x="5114363" y="1183886"/>
                <a:ext cx="7517635" cy="3481594"/>
              </a:xfrm>
              <a:prstGeom prst="rect">
                <a:avLst/>
              </a:prstGeom>
              <a:blipFill>
                <a:blip r:embed="rId4"/>
                <a:stretch>
                  <a:fillRect l="-892" t="-876" b="-22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5073103" y="5001224"/>
                <a:ext cx="6450484" cy="1318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panose="02040503050406030204" pitchFamily="18" charset="0"/>
                        </a:rPr>
                        <m:t>𝑔</m:t>
                      </m:r>
                      <m:d>
                        <m:dPr>
                          <m:ctrlPr>
                            <a:rPr lang="ja-JP" altLang="en-US" sz="2000" i="1">
                              <a:latin typeface="Cambria Math" panose="02040503050406030204" pitchFamily="18" charset="0"/>
                            </a:rPr>
                          </m:ctrlPr>
                        </m:dPr>
                        <m:e>
                          <m:r>
                            <a:rPr lang="ja-JP" altLang="en-US" sz="2000" i="1">
                              <a:latin typeface="Cambria Math" panose="02040503050406030204" pitchFamily="18" charset="0"/>
                            </a:rPr>
                            <m:t>𝑥</m:t>
                          </m:r>
                        </m:e>
                      </m:d>
                      <m:r>
                        <a:rPr lang="ja-JP" altLang="en-US" sz="2000" i="0">
                          <a:latin typeface="Cambria Math" panose="02040503050406030204" pitchFamily="18" charset="0"/>
                        </a:rPr>
                        <m:t>=</m:t>
                      </m:r>
                      <m:f>
                        <m:fPr>
                          <m:ctrlPr>
                            <a:rPr lang="ja-JP" altLang="en-US" sz="2000" i="1">
                              <a:latin typeface="Cambria Math" panose="02040503050406030204" pitchFamily="18" charset="0"/>
                            </a:rPr>
                          </m:ctrlPr>
                        </m:fPr>
                        <m:num>
                          <m:r>
                            <a:rPr lang="ja-JP" altLang="en-US" sz="2000" i="0">
                              <a:latin typeface="Cambria Math" panose="02040503050406030204" pitchFamily="18" charset="0"/>
                            </a:rPr>
                            <m:t>1</m:t>
                          </m:r>
                        </m:num>
                        <m:den>
                          <m:r>
                            <a:rPr lang="ja-JP" altLang="en-US" sz="2000" i="0">
                              <a:latin typeface="Cambria Math" panose="02040503050406030204" pitchFamily="18" charset="0"/>
                            </a:rPr>
                            <m:t>2</m:t>
                          </m:r>
                        </m:den>
                      </m:f>
                      <m:d>
                        <m:dPr>
                          <m:ctrlPr>
                            <a:rPr lang="ja-JP" altLang="en-US" sz="2000" i="1">
                              <a:latin typeface="Cambria Math" panose="02040503050406030204" pitchFamily="18" charset="0"/>
                            </a:rPr>
                          </m:ctrlPr>
                        </m:dPr>
                        <m:e>
                          <m:m>
                            <m:mPr>
                              <m:mcs>
                                <m:mc>
                                  <m:mcPr>
                                    <m:count m:val="4"/>
                                    <m:mcJc m:val="center"/>
                                  </m:mcPr>
                                </m:mc>
                              </m:mcs>
                              <m:ctrlPr>
                                <a:rPr lang="ja-JP" altLang="en-US" sz="2000" i="1">
                                  <a:latin typeface="Cambria Math" panose="02040503050406030204" pitchFamily="18" charset="0"/>
                                </a:rPr>
                              </m:ctrlPr>
                            </m:mPr>
                            <m:mr>
                              <m:e>
                                <m:r>
                                  <a:rPr lang="ja-JP" altLang="en-US" sz="2000" i="0">
                                    <a:latin typeface="Cambria Math" panose="02040503050406030204" pitchFamily="18" charset="0"/>
                                  </a:rPr>
                                  <m:t>1</m:t>
                                </m:r>
                              </m:e>
                              <m:e>
                                <m:r>
                                  <a:rPr lang="ja-JP" altLang="en-US" sz="2000" i="1">
                                    <a:latin typeface="Cambria Math" panose="02040503050406030204" pitchFamily="18" charset="0"/>
                                  </a:rPr>
                                  <m:t>𝑥</m:t>
                                </m:r>
                              </m:e>
                              <m:e>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𝑥</m:t>
                                    </m:r>
                                  </m:e>
                                  <m:sup>
                                    <m:r>
                                      <a:rPr lang="ja-JP" altLang="en-US" sz="2000" i="0">
                                        <a:latin typeface="Cambria Math" panose="02040503050406030204" pitchFamily="18" charset="0"/>
                                      </a:rPr>
                                      <m:t>2</m:t>
                                    </m:r>
                                  </m:sup>
                                </m:sSup>
                              </m:e>
                              <m:e>
                                <m:sSup>
                                  <m:sSupPr>
                                    <m:ctrlPr>
                                      <a:rPr lang="ja-JP" altLang="en-US" sz="2000" i="1">
                                        <a:latin typeface="Cambria Math" panose="02040503050406030204" pitchFamily="18" charset="0"/>
                                      </a:rPr>
                                    </m:ctrlPr>
                                  </m:sSupPr>
                                  <m:e>
                                    <m:r>
                                      <a:rPr lang="ja-JP" altLang="en-US" sz="2000" i="1">
                                        <a:latin typeface="Cambria Math" panose="02040503050406030204" pitchFamily="18" charset="0"/>
                                      </a:rPr>
                                      <m:t>𝑥</m:t>
                                    </m:r>
                                  </m:e>
                                  <m:sup>
                                    <m:r>
                                      <a:rPr lang="ja-JP" altLang="en-US" sz="2000" i="0">
                                        <a:latin typeface="Cambria Math" panose="02040503050406030204" pitchFamily="18" charset="0"/>
                                      </a:rPr>
                                      <m:t>3</m:t>
                                    </m:r>
                                  </m:sup>
                                </m:sSup>
                              </m:e>
                            </m:mr>
                          </m:m>
                        </m:e>
                      </m:d>
                      <m:d>
                        <m:dPr>
                          <m:ctrlPr>
                            <a:rPr lang="ja-JP" altLang="en-US" sz="2000" i="1">
                              <a:latin typeface="Cambria Math" panose="02040503050406030204" pitchFamily="18" charset="0"/>
                            </a:rPr>
                          </m:ctrlPr>
                        </m:dPr>
                        <m:e>
                          <m:m>
                            <m:mPr>
                              <m:mcs>
                                <m:mc>
                                  <m:mcPr>
                                    <m:count m:val="4"/>
                                    <m:mcJc m:val="center"/>
                                  </m:mcPr>
                                </m:mc>
                              </m:mcs>
                              <m:ctrlPr>
                                <a:rPr lang="ja-JP" altLang="en-US" sz="2000" i="1">
                                  <a:latin typeface="Cambria Math" panose="02040503050406030204" pitchFamily="18" charset="0"/>
                                </a:rPr>
                              </m:ctrlPr>
                            </m:mPr>
                            <m:mr>
                              <m:e>
                                <m:r>
                                  <a:rPr lang="ja-JP" altLang="en-US" sz="2000" i="0">
                                    <a:latin typeface="Cambria Math" panose="02040503050406030204" pitchFamily="18" charset="0"/>
                                  </a:rPr>
                                  <m:t>0</m:t>
                                </m:r>
                              </m:e>
                              <m:e>
                                <m:r>
                                  <a:rPr lang="ja-JP" altLang="en-US" sz="2000" i="0">
                                    <a:latin typeface="Cambria Math" panose="02040503050406030204" pitchFamily="18" charset="0"/>
                                  </a:rPr>
                                  <m:t>2</m:t>
                                </m:r>
                              </m:e>
                              <m:e>
                                <m:r>
                                  <a:rPr lang="ja-JP" altLang="en-US" sz="2000" i="0">
                                    <a:latin typeface="Cambria Math" panose="02040503050406030204" pitchFamily="18" charset="0"/>
                                  </a:rPr>
                                  <m:t>0</m:t>
                                </m:r>
                              </m:e>
                              <m:e>
                                <m:r>
                                  <a:rPr lang="ja-JP" altLang="en-US" sz="2000" i="0">
                                    <a:latin typeface="Cambria Math" panose="02040503050406030204" pitchFamily="18" charset="0"/>
                                  </a:rPr>
                                  <m:t>0</m:t>
                                </m:r>
                              </m:e>
                            </m:mr>
                            <m:mr>
                              <m:e>
                                <m:r>
                                  <a:rPr lang="ja-JP" altLang="en-US" sz="2000" i="0">
                                    <a:latin typeface="Cambria Math" panose="02040503050406030204" pitchFamily="18" charset="0"/>
                                  </a:rPr>
                                  <m:t>−1</m:t>
                                </m:r>
                              </m:e>
                              <m:e>
                                <m:r>
                                  <a:rPr lang="ja-JP" altLang="en-US" sz="2000" i="0">
                                    <a:latin typeface="Cambria Math" panose="02040503050406030204" pitchFamily="18" charset="0"/>
                                  </a:rPr>
                                  <m:t>0</m:t>
                                </m:r>
                              </m:e>
                              <m:e>
                                <m:r>
                                  <a:rPr lang="ja-JP" altLang="en-US" sz="2000" i="0">
                                    <a:latin typeface="Cambria Math" panose="02040503050406030204" pitchFamily="18" charset="0"/>
                                  </a:rPr>
                                  <m:t>1</m:t>
                                </m:r>
                              </m:e>
                              <m:e>
                                <m:r>
                                  <a:rPr lang="ja-JP" altLang="en-US" sz="2000" i="0">
                                    <a:latin typeface="Cambria Math" panose="02040503050406030204" pitchFamily="18" charset="0"/>
                                  </a:rPr>
                                  <m:t>0</m:t>
                                </m:r>
                              </m:e>
                            </m:mr>
                            <m:mr>
                              <m:e>
                                <m:r>
                                  <a:rPr lang="ja-JP" altLang="en-US" sz="2000" i="0">
                                    <a:latin typeface="Cambria Math" panose="02040503050406030204" pitchFamily="18" charset="0"/>
                                  </a:rPr>
                                  <m:t>2</m:t>
                                </m:r>
                              </m:e>
                              <m:e>
                                <m:r>
                                  <a:rPr lang="ja-JP" altLang="en-US" sz="2000" i="0">
                                    <a:latin typeface="Cambria Math" panose="02040503050406030204" pitchFamily="18" charset="0"/>
                                  </a:rPr>
                                  <m:t>−5</m:t>
                                </m:r>
                              </m:e>
                              <m:e>
                                <m:r>
                                  <a:rPr lang="ja-JP" altLang="en-US" sz="2000" i="0">
                                    <a:latin typeface="Cambria Math" panose="02040503050406030204" pitchFamily="18" charset="0"/>
                                  </a:rPr>
                                  <m:t>4</m:t>
                                </m:r>
                              </m:e>
                              <m:e>
                                <m:r>
                                  <a:rPr lang="ja-JP" altLang="en-US" sz="2000" i="0">
                                    <a:latin typeface="Cambria Math" panose="02040503050406030204" pitchFamily="18" charset="0"/>
                                  </a:rPr>
                                  <m:t>−1</m:t>
                                </m:r>
                              </m:e>
                            </m:mr>
                            <m:mr>
                              <m:e>
                                <m:r>
                                  <a:rPr lang="ja-JP" altLang="en-US" sz="2000" i="0">
                                    <a:latin typeface="Cambria Math" panose="02040503050406030204" pitchFamily="18" charset="0"/>
                                  </a:rPr>
                                  <m:t>−1</m:t>
                                </m:r>
                              </m:e>
                              <m:e>
                                <m:r>
                                  <a:rPr lang="ja-JP" altLang="en-US" sz="2000" i="0">
                                    <a:latin typeface="Cambria Math" panose="02040503050406030204" pitchFamily="18" charset="0"/>
                                  </a:rPr>
                                  <m:t>3</m:t>
                                </m:r>
                              </m:e>
                              <m:e>
                                <m:r>
                                  <a:rPr lang="ja-JP" altLang="en-US" sz="2000" i="0">
                                    <a:latin typeface="Cambria Math" panose="02040503050406030204" pitchFamily="18" charset="0"/>
                                  </a:rPr>
                                  <m:t>−3</m:t>
                                </m:r>
                              </m:e>
                              <m:e>
                                <m:r>
                                  <a:rPr lang="ja-JP" altLang="en-US" sz="2000" i="0">
                                    <a:latin typeface="Cambria Math" panose="02040503050406030204" pitchFamily="18" charset="0"/>
                                  </a:rPr>
                                  <m:t>1</m:t>
                                </m:r>
                              </m:e>
                            </m:mr>
                          </m:m>
                        </m:e>
                      </m:d>
                      <m:d>
                        <m:dPr>
                          <m:ctrlPr>
                            <a:rPr lang="ja-JP" altLang="en-US" sz="2000" i="1">
                              <a:latin typeface="Cambria Math" panose="02040503050406030204" pitchFamily="18" charset="0"/>
                            </a:rPr>
                          </m:ctrlPr>
                        </m:dPr>
                        <m:e>
                          <m:m>
                            <m:mPr>
                              <m:mcs>
                                <m:mc>
                                  <m:mcPr>
                                    <m:count m:val="1"/>
                                    <m:mcJc m:val="center"/>
                                  </m:mcPr>
                                </m:mc>
                              </m:mcs>
                              <m:ctrlPr>
                                <a:rPr lang="ja-JP" altLang="en-US" sz="2000" i="1">
                                  <a:latin typeface="Cambria Math" panose="02040503050406030204" pitchFamily="18" charset="0"/>
                                </a:rPr>
                              </m:ctrlPr>
                            </m:mPr>
                            <m:mr>
                              <m:e>
                                <m:sSub>
                                  <m:sSubPr>
                                    <m:ctrlPr>
                                      <a:rPr lang="ja-JP" altLang="en-US" sz="2000" i="1">
                                        <a:latin typeface="Cambria Math" panose="02040503050406030204" pitchFamily="18" charset="0"/>
                                      </a:rPr>
                                    </m:ctrlPr>
                                  </m:sSubPr>
                                  <m:e>
                                    <m:r>
                                      <a:rPr lang="ja-JP" altLang="en-US" sz="2000" i="1">
                                        <a:latin typeface="Cambria Math" panose="02040503050406030204" pitchFamily="18" charset="0"/>
                                      </a:rPr>
                                      <m:t>𝑓</m:t>
                                    </m:r>
                                  </m:e>
                                  <m:sub>
                                    <m:r>
                                      <a:rPr lang="ja-JP" altLang="en-US" sz="2000" i="0">
                                        <a:latin typeface="Cambria Math" panose="02040503050406030204" pitchFamily="18" charset="0"/>
                                      </a:rPr>
                                      <m:t>−1</m:t>
                                    </m:r>
                                  </m:sub>
                                </m:sSub>
                              </m:e>
                            </m:mr>
                            <m:mr>
                              <m:e>
                                <m:sSub>
                                  <m:sSubPr>
                                    <m:ctrlPr>
                                      <a:rPr lang="ja-JP" altLang="en-US" sz="2000" i="1">
                                        <a:latin typeface="Cambria Math" panose="02040503050406030204" pitchFamily="18" charset="0"/>
                                      </a:rPr>
                                    </m:ctrlPr>
                                  </m:sSubPr>
                                  <m:e>
                                    <m:r>
                                      <a:rPr lang="ja-JP" altLang="en-US" sz="2000" i="1">
                                        <a:latin typeface="Cambria Math" panose="02040503050406030204" pitchFamily="18" charset="0"/>
                                      </a:rPr>
                                      <m:t>𝑓</m:t>
                                    </m:r>
                                  </m:e>
                                  <m:sub>
                                    <m:r>
                                      <a:rPr lang="ja-JP" altLang="en-US" sz="2000" i="0">
                                        <a:latin typeface="Cambria Math" panose="02040503050406030204" pitchFamily="18" charset="0"/>
                                      </a:rPr>
                                      <m:t>0</m:t>
                                    </m:r>
                                  </m:sub>
                                </m:sSub>
                              </m:e>
                            </m:mr>
                            <m:mr>
                              <m:e>
                                <m:sSub>
                                  <m:sSubPr>
                                    <m:ctrlPr>
                                      <a:rPr lang="ja-JP" altLang="en-US" sz="2000" i="1">
                                        <a:latin typeface="Cambria Math" panose="02040503050406030204" pitchFamily="18" charset="0"/>
                                      </a:rPr>
                                    </m:ctrlPr>
                                  </m:sSubPr>
                                  <m:e>
                                    <m:r>
                                      <a:rPr lang="ja-JP" altLang="en-US" sz="2000" i="1">
                                        <a:latin typeface="Cambria Math" panose="02040503050406030204" pitchFamily="18" charset="0"/>
                                      </a:rPr>
                                      <m:t>𝑓</m:t>
                                    </m:r>
                                  </m:e>
                                  <m:sub>
                                    <m:r>
                                      <a:rPr lang="ja-JP" altLang="en-US" sz="2000" i="0">
                                        <a:latin typeface="Cambria Math" panose="02040503050406030204" pitchFamily="18" charset="0"/>
                                      </a:rPr>
                                      <m:t>1</m:t>
                                    </m:r>
                                  </m:sub>
                                </m:sSub>
                              </m:e>
                            </m:mr>
                            <m:mr>
                              <m:e>
                                <m:sSub>
                                  <m:sSubPr>
                                    <m:ctrlPr>
                                      <a:rPr lang="ja-JP" altLang="en-US" sz="2000" i="1">
                                        <a:latin typeface="Cambria Math" panose="02040503050406030204" pitchFamily="18" charset="0"/>
                                      </a:rPr>
                                    </m:ctrlPr>
                                  </m:sSubPr>
                                  <m:e>
                                    <m:r>
                                      <a:rPr lang="ja-JP" altLang="en-US" sz="2000" i="1">
                                        <a:latin typeface="Cambria Math" panose="02040503050406030204" pitchFamily="18" charset="0"/>
                                      </a:rPr>
                                      <m:t>𝑓</m:t>
                                    </m:r>
                                  </m:e>
                                  <m:sub>
                                    <m:r>
                                      <a:rPr lang="ja-JP" altLang="en-US" sz="2000" i="0">
                                        <a:latin typeface="Cambria Math" panose="02040503050406030204" pitchFamily="18" charset="0"/>
                                      </a:rPr>
                                      <m:t>2</m:t>
                                    </m:r>
                                  </m:sub>
                                </m:sSub>
                              </m:e>
                            </m:mr>
                          </m:m>
                        </m:e>
                      </m:d>
                      <m:r>
                        <a:rPr lang="ja-JP" altLang="en-US" sz="2000" i="0">
                          <a:latin typeface="Cambria Math" panose="02040503050406030204" pitchFamily="18" charset="0"/>
                        </a:rPr>
                        <m:t> </m:t>
                      </m:r>
                    </m:oMath>
                  </m:oMathPara>
                </a14:m>
                <a:endParaRPr lang="ja-JP" altLang="en-US" sz="20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5073103" y="5001224"/>
                <a:ext cx="6450484" cy="131850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946630" y="4714994"/>
                <a:ext cx="59926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−1</m:t>
                          </m:r>
                        </m:sub>
                      </m:sSub>
                    </m:oMath>
                  </m:oMathPara>
                </a14:m>
                <a:endParaRPr lang="ja-JP" altLang="en-US" sz="20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946630" y="4714994"/>
                <a:ext cx="599267" cy="400110"/>
              </a:xfrm>
              <a:prstGeom prst="rect">
                <a:avLst/>
              </a:prstGeom>
              <a:blipFill rotWithShape="0">
                <a:blip r:embed="rId6"/>
                <a:stretch>
                  <a:fillRect b="-1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正方形/長方形 44"/>
              <p:cNvSpPr/>
              <p:nvPr/>
            </p:nvSpPr>
            <p:spPr>
              <a:xfrm>
                <a:off x="1859506" y="3954518"/>
                <a:ext cx="46301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0</m:t>
                          </m:r>
                        </m:sub>
                      </m:sSub>
                    </m:oMath>
                  </m:oMathPara>
                </a14:m>
                <a:endParaRPr lang="ja-JP" altLang="en-US" sz="2000" dirty="0"/>
              </a:p>
            </p:txBody>
          </p:sp>
        </mc:Choice>
        <mc:Fallback xmlns="">
          <p:sp>
            <p:nvSpPr>
              <p:cNvPr id="45" name="正方形/長方形 44"/>
              <p:cNvSpPr>
                <a:spLocks noRot="1" noChangeAspect="1" noMove="1" noResize="1" noEditPoints="1" noAdjustHandles="1" noChangeArrowheads="1" noChangeShapeType="1" noTextEdit="1"/>
              </p:cNvSpPr>
              <p:nvPr/>
            </p:nvSpPr>
            <p:spPr>
              <a:xfrm>
                <a:off x="1859506" y="3954518"/>
                <a:ext cx="463012" cy="400110"/>
              </a:xfrm>
              <a:prstGeom prst="rect">
                <a:avLst/>
              </a:prstGeom>
              <a:blipFill rotWithShape="0">
                <a:blip r:embed="rId7"/>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p:cNvSpPr/>
              <p:nvPr/>
            </p:nvSpPr>
            <p:spPr>
              <a:xfrm>
                <a:off x="2578834" y="3674102"/>
                <a:ext cx="45704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1</m:t>
                          </m:r>
                        </m:sub>
                      </m:sSub>
                    </m:oMath>
                  </m:oMathPara>
                </a14:m>
                <a:endParaRPr lang="ja-JP" altLang="en-US" sz="2000" dirty="0"/>
              </a:p>
            </p:txBody>
          </p:sp>
        </mc:Choice>
        <mc:Fallback xmlns="">
          <p:sp>
            <p:nvSpPr>
              <p:cNvPr id="46" name="正方形/長方形 45"/>
              <p:cNvSpPr>
                <a:spLocks noRot="1" noChangeAspect="1" noMove="1" noResize="1" noEditPoints="1" noAdjustHandles="1" noChangeArrowheads="1" noChangeShapeType="1" noTextEdit="1"/>
              </p:cNvSpPr>
              <p:nvPr/>
            </p:nvSpPr>
            <p:spPr>
              <a:xfrm>
                <a:off x="2578834" y="3674102"/>
                <a:ext cx="457048" cy="400110"/>
              </a:xfrm>
              <a:prstGeom prst="rect">
                <a:avLst/>
              </a:prstGeom>
              <a:blipFill rotWithShape="0">
                <a:blip r:embed="rId8"/>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正方形/長方形 46"/>
              <p:cNvSpPr/>
              <p:nvPr/>
            </p:nvSpPr>
            <p:spPr>
              <a:xfrm>
                <a:off x="3468850" y="4100822"/>
                <a:ext cx="46301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2</m:t>
                          </m:r>
                        </m:sub>
                      </m:sSub>
                    </m:oMath>
                  </m:oMathPara>
                </a14:m>
                <a:endParaRPr lang="ja-JP" altLang="en-US" sz="2000"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3468850" y="4100822"/>
                <a:ext cx="463012" cy="400110"/>
              </a:xfrm>
              <a:prstGeom prst="rect">
                <a:avLst/>
              </a:prstGeom>
              <a:blipFill rotWithShape="0">
                <a:blip r:embed="rId9"/>
                <a:stretch>
                  <a:fillRect b="-15385"/>
                </a:stretch>
              </a:blipFill>
            </p:spPr>
            <p:txBody>
              <a:bodyPr/>
              <a:lstStyle/>
              <a:p>
                <a:r>
                  <a:rPr lang="ja-JP" altLang="en-US">
                    <a:noFill/>
                  </a:rPr>
                  <a:t> </a:t>
                </a:r>
              </a:p>
            </p:txBody>
          </p:sp>
        </mc:Fallback>
      </mc:AlternateContent>
      <p:sp>
        <p:nvSpPr>
          <p:cNvPr id="6" name="スライド番号プレースホルダー 5"/>
          <p:cNvSpPr>
            <a:spLocks noGrp="1"/>
          </p:cNvSpPr>
          <p:nvPr>
            <p:ph type="sldNum" sz="quarter" idx="4294967295"/>
          </p:nvPr>
        </p:nvSpPr>
        <p:spPr/>
        <p:txBody>
          <a:bodyPr/>
          <a:lstStyle/>
          <a:p>
            <a:fld id="{F35DE295-420C-4265-BE54-AE59FA4027A6}" type="slidenum">
              <a:rPr lang="ja-JP" altLang="en-US" smtClean="0"/>
              <a:pPr/>
              <a:t>61</a:t>
            </a:fld>
            <a:endParaRPr lang="ja-JP" altLang="en-US"/>
          </a:p>
        </p:txBody>
      </p:sp>
    </p:spTree>
    <p:extLst>
      <p:ext uri="{BB962C8B-B14F-4D97-AF65-F5344CB8AC3E}">
        <p14:creationId xmlns:p14="http://schemas.microsoft.com/office/powerpoint/2010/main" val="322041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279" y="283483"/>
            <a:ext cx="11856721" cy="733270"/>
          </a:xfrm>
        </p:spPr>
        <p:txBody>
          <a:bodyPr>
            <a:normAutofit/>
          </a:bodyPr>
          <a:lstStyle/>
          <a:p>
            <a:r>
              <a:rPr lang="ja-JP" altLang="en-US" sz="3600" dirty="0"/>
              <a:t>補間法（</a:t>
            </a:r>
            <a:r>
              <a:rPr lang="en-US" altLang="ja-JP" sz="3600" dirty="0"/>
              <a:t>1D</a:t>
            </a:r>
            <a:r>
              <a:rPr lang="ja-JP" altLang="en-US" sz="3600" dirty="0"/>
              <a:t>）</a:t>
            </a:r>
            <a:r>
              <a:rPr lang="en-US" altLang="ja-JP" sz="3600" dirty="0"/>
              <a:t>: Cubic Convolution Interpolation </a:t>
            </a:r>
            <a:r>
              <a:rPr lang="en-US" altLang="ja-JP" sz="2400" dirty="0"/>
              <a:t>[1]</a:t>
            </a:r>
            <a:endParaRPr kumimoji="1" lang="ja-JP" altLang="en-US" sz="3600" dirty="0"/>
          </a:p>
        </p:txBody>
      </p:sp>
      <mc:AlternateContent xmlns:mc="http://schemas.openxmlformats.org/markup-compatibility/2006" xmlns:a14="http://schemas.microsoft.com/office/drawing/2010/main">
        <mc:Choice Requires="a14">
          <p:sp>
            <p:nvSpPr>
              <p:cNvPr id="105" name="テキスト ボックス 104"/>
              <p:cNvSpPr txBox="1"/>
              <p:nvPr/>
            </p:nvSpPr>
            <p:spPr>
              <a:xfrm>
                <a:off x="438912" y="1476700"/>
                <a:ext cx="4956048" cy="1661993"/>
              </a:xfrm>
              <a:prstGeom prst="rect">
                <a:avLst/>
              </a:prstGeom>
              <a:noFill/>
            </p:spPr>
            <p:txBody>
              <a:bodyPr wrap="square" rtlCol="0">
                <a:spAutoFit/>
              </a:bodyPr>
              <a:lstStyle/>
              <a:p>
                <a:pPr>
                  <a:spcBef>
                    <a:spcPts val="12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教科書で紹介されているのはこれ</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下図の区間</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[0,1]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の補間を考える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14:m>
                  <m:oMath xmlns:m="http://schemas.openxmlformats.org/officeDocument/2006/math">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𝑥</m:t>
                    </m:r>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=−1,0,1,2</m:t>
                    </m:r>
                  </m:oMath>
                </a14:m>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の画素値を</a:t>
                </a:r>
                <a14:m>
                  <m:oMath xmlns:m="http://schemas.openxmlformats.org/officeDocument/2006/math">
                    <m:sSub>
                      <m:sSubPr>
                        <m:ctrlP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−1</m:t>
                        </m:r>
                      </m:sub>
                    </m:s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0</m:t>
                        </m:r>
                      </m:sub>
                    </m:s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1</m:t>
                        </m:r>
                      </m:sub>
                    </m:s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 </m:t>
                    </m:r>
                    <m:sSub>
                      <m:sSubPr>
                        <m:ctrlP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2</m:t>
                        </m:r>
                      </m:sub>
                    </m:sSub>
                    <m:r>
                      <a:rPr lang="ja-JP" altLang="en-US" i="1" dirty="0">
                        <a:latin typeface="Cambria Math" panose="02040503050406030204" pitchFamily="18" charset="0"/>
                        <a:ea typeface="メイリオ" panose="020B0604030504040204" pitchFamily="50" charset="-128"/>
                        <a:cs typeface="メイリオ" panose="020B0604030504040204" pitchFamily="50" charset="-128"/>
                      </a:rPr>
                      <m:t>とする</m:t>
                    </m:r>
                  </m:oMath>
                </a14:m>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05" name="テキスト ボックス 104"/>
              <p:cNvSpPr txBox="1">
                <a:spLocks noRot="1" noChangeAspect="1" noMove="1" noResize="1" noEditPoints="1" noAdjustHandles="1" noChangeArrowheads="1" noChangeShapeType="1" noTextEdit="1"/>
              </p:cNvSpPr>
              <p:nvPr/>
            </p:nvSpPr>
            <p:spPr>
              <a:xfrm>
                <a:off x="438912" y="1476700"/>
                <a:ext cx="4956048" cy="1661993"/>
              </a:xfrm>
              <a:prstGeom prst="rect">
                <a:avLst/>
              </a:prstGeom>
              <a:blipFill rotWithShape="0">
                <a:blip r:embed="rId2"/>
                <a:stretch>
                  <a:fillRect l="-984" t="-1465"/>
                </a:stretch>
              </a:blipFill>
            </p:spPr>
            <p:txBody>
              <a:bodyPr/>
              <a:lstStyle/>
              <a:p>
                <a:r>
                  <a:rPr lang="ja-JP" altLang="en-US">
                    <a:noFill/>
                  </a:rPr>
                  <a:t> </a:t>
                </a:r>
              </a:p>
            </p:txBody>
          </p:sp>
        </mc:Fallback>
      </mc:AlternateContent>
      <p:grpSp>
        <p:nvGrpSpPr>
          <p:cNvPr id="107" name="グループ化 106"/>
          <p:cNvGrpSpPr/>
          <p:nvPr/>
        </p:nvGrpSpPr>
        <p:grpSpPr>
          <a:xfrm>
            <a:off x="566187" y="3243049"/>
            <a:ext cx="3698726" cy="2921286"/>
            <a:chOff x="515257" y="2370665"/>
            <a:chExt cx="2915257" cy="2302495"/>
          </a:xfrm>
        </p:grpSpPr>
        <p:cxnSp>
          <p:nvCxnSpPr>
            <p:cNvPr id="112" name="直線矢印コネクタ 111"/>
            <p:cNvCxnSpPr/>
            <p:nvPr/>
          </p:nvCxnSpPr>
          <p:spPr>
            <a:xfrm>
              <a:off x="515257" y="4377956"/>
              <a:ext cx="2915257"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14" name="グループ化 113"/>
            <p:cNvGrpSpPr/>
            <p:nvPr/>
          </p:nvGrpSpPr>
          <p:grpSpPr>
            <a:xfrm>
              <a:off x="1156154" y="2370665"/>
              <a:ext cx="1914185" cy="2038426"/>
              <a:chOff x="992869" y="3730171"/>
              <a:chExt cx="1432833" cy="864486"/>
            </a:xfrm>
          </p:grpSpPr>
          <p:cxnSp>
            <p:nvCxnSpPr>
              <p:cNvPr id="119" name="直線矢印コネクタ 118"/>
              <p:cNvCxnSpPr/>
              <p:nvPr/>
            </p:nvCxnSpPr>
            <p:spPr>
              <a:xfrm flipV="1">
                <a:off x="992869"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flipV="1">
                <a:off x="1470480"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1948091"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flipV="1">
                <a:off x="2425702"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1775758" y="3976389"/>
                <a:ext cx="0" cy="618268"/>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115" name="テキスト ボックス 114"/>
            <p:cNvSpPr txBox="1"/>
            <p:nvPr/>
          </p:nvSpPr>
          <p:spPr>
            <a:xfrm>
              <a:off x="956958" y="4309286"/>
              <a:ext cx="348342" cy="363874"/>
            </a:xfrm>
            <a:prstGeom prst="rect">
              <a:avLst/>
            </a:prstGeom>
            <a:noFill/>
          </p:spPr>
          <p:txBody>
            <a:bodyPr wrap="square" rtlCol="0">
              <a:spAutoFit/>
            </a:bodyPr>
            <a:lstStyle/>
            <a:p>
              <a:r>
                <a:rPr lang="en-US" altLang="ja-JP" sz="2400" dirty="0"/>
                <a:t>-1</a:t>
              </a:r>
              <a:endParaRPr kumimoji="1" lang="ja-JP" altLang="en-US" sz="2400" dirty="0"/>
            </a:p>
          </p:txBody>
        </p:sp>
        <p:sp>
          <p:nvSpPr>
            <p:cNvPr id="116" name="テキスト ボックス 115"/>
            <p:cNvSpPr txBox="1"/>
            <p:nvPr/>
          </p:nvSpPr>
          <p:spPr>
            <a:xfrm>
              <a:off x="1655079" y="4309286"/>
              <a:ext cx="348342" cy="363874"/>
            </a:xfrm>
            <a:prstGeom prst="rect">
              <a:avLst/>
            </a:prstGeom>
            <a:noFill/>
          </p:spPr>
          <p:txBody>
            <a:bodyPr wrap="square" rtlCol="0">
              <a:spAutoFit/>
            </a:bodyPr>
            <a:lstStyle/>
            <a:p>
              <a:r>
                <a:rPr lang="en-US" altLang="ja-JP" sz="2400" dirty="0"/>
                <a:t>0</a:t>
              </a:r>
              <a:endParaRPr kumimoji="1" lang="ja-JP" altLang="en-US" sz="2400" dirty="0"/>
            </a:p>
          </p:txBody>
        </p:sp>
        <p:sp>
          <p:nvSpPr>
            <p:cNvPr id="117" name="テキスト ボックス 116"/>
            <p:cNvSpPr txBox="1"/>
            <p:nvPr/>
          </p:nvSpPr>
          <p:spPr>
            <a:xfrm>
              <a:off x="2298145" y="4309286"/>
              <a:ext cx="348342" cy="363874"/>
            </a:xfrm>
            <a:prstGeom prst="rect">
              <a:avLst/>
            </a:prstGeom>
            <a:noFill/>
          </p:spPr>
          <p:txBody>
            <a:bodyPr wrap="square" rtlCol="0">
              <a:spAutoFit/>
            </a:bodyPr>
            <a:lstStyle/>
            <a:p>
              <a:r>
                <a:rPr lang="en-US" altLang="ja-JP" sz="2400" dirty="0"/>
                <a:t>1</a:t>
              </a:r>
              <a:endParaRPr kumimoji="1" lang="ja-JP" altLang="en-US" sz="2400" dirty="0"/>
            </a:p>
          </p:txBody>
        </p:sp>
        <p:sp>
          <p:nvSpPr>
            <p:cNvPr id="118" name="テキスト ボックス 117"/>
            <p:cNvSpPr txBox="1"/>
            <p:nvPr/>
          </p:nvSpPr>
          <p:spPr>
            <a:xfrm>
              <a:off x="2936205" y="4309286"/>
              <a:ext cx="348342" cy="363874"/>
            </a:xfrm>
            <a:prstGeom prst="rect">
              <a:avLst/>
            </a:prstGeom>
            <a:noFill/>
          </p:spPr>
          <p:txBody>
            <a:bodyPr wrap="square" rtlCol="0">
              <a:spAutoFit/>
            </a:bodyPr>
            <a:lstStyle/>
            <a:p>
              <a:r>
                <a:rPr lang="en-US" altLang="ja-JP" sz="2400" dirty="0"/>
                <a:t>2</a:t>
              </a:r>
              <a:endParaRPr kumimoji="1" lang="ja-JP" altLang="en-US" sz="2400" dirty="0"/>
            </a:p>
          </p:txBody>
        </p:sp>
      </p:grpSp>
      <p:sp>
        <p:nvSpPr>
          <p:cNvPr id="123" name="円/楕円 122"/>
          <p:cNvSpPr/>
          <p:nvPr/>
        </p:nvSpPr>
        <p:spPr>
          <a:xfrm>
            <a:off x="1285047" y="4928916"/>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2096387" y="4172504"/>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a:off x="2907722" y="3865971"/>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3719063" y="4318852"/>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2171954" y="3946105"/>
            <a:ext cx="815340" cy="299027"/>
          </a:xfrm>
          <a:custGeom>
            <a:avLst/>
            <a:gdLst>
              <a:gd name="connsiteX0" fmla="*/ 0 w 815340"/>
              <a:gd name="connsiteY0" fmla="*/ 304800 h 304800"/>
              <a:gd name="connsiteX1" fmla="*/ 815340 w 815340"/>
              <a:gd name="connsiteY1" fmla="*/ 0 h 304800"/>
              <a:gd name="connsiteX0" fmla="*/ 0 w 815340"/>
              <a:gd name="connsiteY0" fmla="*/ 308549 h 308549"/>
              <a:gd name="connsiteX1" fmla="*/ 815340 w 815340"/>
              <a:gd name="connsiteY1" fmla="*/ 3749 h 308549"/>
              <a:gd name="connsiteX0" fmla="*/ 0 w 815340"/>
              <a:gd name="connsiteY0" fmla="*/ 310132 h 310132"/>
              <a:gd name="connsiteX1" fmla="*/ 815340 w 815340"/>
              <a:gd name="connsiteY1" fmla="*/ 5332 h 310132"/>
              <a:gd name="connsiteX0" fmla="*/ 0 w 815340"/>
              <a:gd name="connsiteY0" fmla="*/ 298572 h 298572"/>
              <a:gd name="connsiteX1" fmla="*/ 815340 w 815340"/>
              <a:gd name="connsiteY1" fmla="*/ 5678 h 298572"/>
              <a:gd name="connsiteX0" fmla="*/ 0 w 815340"/>
              <a:gd name="connsiteY0" fmla="*/ 299027 h 299027"/>
              <a:gd name="connsiteX1" fmla="*/ 815340 w 815340"/>
              <a:gd name="connsiteY1" fmla="*/ 6133 h 299027"/>
            </a:gdLst>
            <a:ahLst/>
            <a:cxnLst>
              <a:cxn ang="0">
                <a:pos x="connsiteX0" y="connsiteY0"/>
              </a:cxn>
              <a:cxn ang="0">
                <a:pos x="connsiteX1" y="connsiteY1"/>
              </a:cxn>
            </a:cxnLst>
            <a:rect l="l" t="t" r="r" b="b"/>
            <a:pathLst>
              <a:path w="815340" h="299027">
                <a:moveTo>
                  <a:pt x="0" y="299027"/>
                </a:moveTo>
                <a:cubicBezTo>
                  <a:pt x="314642" y="99795"/>
                  <a:pt x="536416" y="-30380"/>
                  <a:pt x="815340" y="6133"/>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p:cNvSpPr/>
              <p:nvPr/>
            </p:nvSpPr>
            <p:spPr>
              <a:xfrm>
                <a:off x="2265482" y="4068818"/>
                <a:ext cx="76072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𝑔</m:t>
                      </m:r>
                      <m:d>
                        <m:dPr>
                          <m:ctrlP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𝑥</m:t>
                          </m:r>
                        </m:e>
                      </m:d>
                    </m:oMath>
                  </m:oMathPara>
                </a14:m>
                <a:endParaRPr lang="ja-JP" altLang="en-US" sz="2000" dirty="0"/>
              </a:p>
            </p:txBody>
          </p:sp>
        </mc:Choice>
        <mc:Fallback xmlns="">
          <p:sp>
            <p:nvSpPr>
              <p:cNvPr id="49" name="正方形/長方形 48"/>
              <p:cNvSpPr>
                <a:spLocks noRot="1" noChangeAspect="1" noMove="1" noResize="1" noEditPoints="1" noAdjustHandles="1" noChangeArrowheads="1" noChangeShapeType="1" noTextEdit="1"/>
              </p:cNvSpPr>
              <p:nvPr/>
            </p:nvSpPr>
            <p:spPr>
              <a:xfrm>
                <a:off x="2265482" y="4068818"/>
                <a:ext cx="760721" cy="400110"/>
              </a:xfrm>
              <a:prstGeom prst="rect">
                <a:avLst/>
              </a:prstGeom>
              <a:blipFill rotWithShape="0">
                <a:blip r:embed="rId3"/>
                <a:stretch>
                  <a:fillRect b="-75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5490978" y="1509217"/>
                <a:ext cx="5883662" cy="3603615"/>
              </a:xfrm>
              <a:prstGeom prst="rect">
                <a:avLst/>
              </a:prstGeom>
            </p:spPr>
            <p:txBody>
              <a:bodyPr wrap="none">
                <a:spAutoFit/>
              </a:bodyPr>
              <a:lstStyle/>
              <a:p>
                <a:pPr>
                  <a:spcBef>
                    <a:spcPts val="600"/>
                  </a:spcBef>
                </a:pPr>
                <a14:m>
                  <m:oMath xmlns:m="http://schemas.openxmlformats.org/officeDocument/2006/math">
                    <m:r>
                      <a:rPr lang="ja-JP" altLang="en-US" sz="2000" i="1" smtClean="0">
                        <a:latin typeface="Cambria Math" panose="02040503050406030204" pitchFamily="18" charset="0"/>
                      </a:rPr>
                      <m:t>𝑔</m:t>
                    </m:r>
                    <m:d>
                      <m:dPr>
                        <m:ctrlPr>
                          <a:rPr lang="ja-JP" altLang="en-US" sz="2000" i="1" smtClean="0">
                            <a:latin typeface="Cambria Math" panose="02040503050406030204" pitchFamily="18" charset="0"/>
                          </a:rPr>
                        </m:ctrlPr>
                      </m:dPr>
                      <m:e>
                        <m:r>
                          <a:rPr lang="ja-JP" altLang="en-US" sz="2000" i="1">
                            <a:latin typeface="Cambria Math" panose="02040503050406030204" pitchFamily="18" charset="0"/>
                          </a:rPr>
                          <m:t>𝑥</m:t>
                        </m:r>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を４つの画素値の重み付け和で表現する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000" i="1">
                        <a:latin typeface="Cambria Math" panose="02040503050406030204" pitchFamily="18" charset="0"/>
                      </a:rPr>
                      <m:t>𝑔</m:t>
                    </m:r>
                    <m:d>
                      <m:dPr>
                        <m:ctrlPr>
                          <a:rPr lang="ja-JP" altLang="ja-JP" sz="2000" i="1">
                            <a:latin typeface="Cambria Math" panose="02040503050406030204" pitchFamily="18" charset="0"/>
                          </a:rPr>
                        </m:ctrlPr>
                      </m:dPr>
                      <m:e>
                        <m:r>
                          <a:rPr lang="en-US" altLang="ja-JP" sz="2000" b="0" i="1" smtClean="0">
                            <a:latin typeface="Cambria Math" panose="02040503050406030204" pitchFamily="18" charset="0"/>
                          </a:rPr>
                          <m:t>𝑥</m:t>
                        </m:r>
                      </m:e>
                    </m:d>
                    <m:r>
                      <a:rPr lang="en-US" altLang="ja-JP" sz="2000" i="1">
                        <a:latin typeface="Cambria Math" panose="02040503050406030204" pitchFamily="18" charset="0"/>
                      </a:rPr>
                      <m:t>=</m:t>
                    </m:r>
                    <m:r>
                      <a:rPr lang="en-US" altLang="ja-JP" sz="2000" i="1">
                        <a:latin typeface="Cambria Math" panose="02040503050406030204" pitchFamily="18" charset="0"/>
                      </a:rPr>
                      <m:t>h</m:t>
                    </m:r>
                    <m:d>
                      <m:dPr>
                        <m:ctrlPr>
                          <a:rPr lang="ja-JP" altLang="ja-JP" sz="2000" i="1">
                            <a:latin typeface="Cambria Math" panose="02040503050406030204" pitchFamily="18" charset="0"/>
                          </a:rPr>
                        </m:ctrlPr>
                      </m:dPr>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𝑡</m:t>
                            </m:r>
                          </m:e>
                          <m:sub>
                            <m:r>
                              <a:rPr lang="en-US" altLang="ja-JP" sz="2000" b="0" i="1" smtClean="0">
                                <a:latin typeface="Cambria Math" panose="02040503050406030204" pitchFamily="18" charset="0"/>
                              </a:rPr>
                              <m:t>−1</m:t>
                            </m:r>
                          </m:sub>
                        </m:sSub>
                      </m:e>
                    </m:d>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𝑓</m:t>
                        </m:r>
                      </m:e>
                      <m:sub>
                        <m:r>
                          <a:rPr lang="en-US" altLang="ja-JP" sz="2000" i="1">
                            <a:latin typeface="Cambria Math" panose="02040503050406030204" pitchFamily="18" charset="0"/>
                          </a:rPr>
                          <m:t>−1</m:t>
                        </m:r>
                      </m:sub>
                    </m:sSub>
                    <m:r>
                      <a:rPr lang="en-US" altLang="ja-JP" sz="2000" i="1">
                        <a:latin typeface="Cambria Math" panose="02040503050406030204" pitchFamily="18" charset="0"/>
                      </a:rPr>
                      <m:t>+</m:t>
                    </m:r>
                    <m:r>
                      <a:rPr lang="en-US" altLang="ja-JP" sz="2000" i="1">
                        <a:latin typeface="Cambria Math" panose="02040503050406030204" pitchFamily="18" charset="0"/>
                      </a:rPr>
                      <m:t>h</m:t>
                    </m:r>
                    <m:d>
                      <m:dPr>
                        <m:ctrlPr>
                          <a:rPr lang="ja-JP" altLang="ja-JP" sz="2000" i="1">
                            <a:latin typeface="Cambria Math" panose="02040503050406030204" pitchFamily="18" charset="0"/>
                          </a:rPr>
                        </m:ctrlPr>
                      </m:dPr>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𝑡</m:t>
                            </m:r>
                          </m:e>
                          <m:sub>
                            <m:r>
                              <a:rPr lang="en-US" altLang="ja-JP" sz="2000" b="0" i="1" smtClean="0">
                                <a:latin typeface="Cambria Math" panose="02040503050406030204" pitchFamily="18" charset="0"/>
                              </a:rPr>
                              <m:t>0</m:t>
                            </m:r>
                          </m:sub>
                        </m:sSub>
                      </m:e>
                    </m:d>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𝑓</m:t>
                        </m:r>
                      </m:e>
                      <m:sub>
                        <m:r>
                          <a:rPr lang="en-US" altLang="ja-JP" sz="2000" i="1">
                            <a:latin typeface="Cambria Math" panose="02040503050406030204" pitchFamily="18" charset="0"/>
                          </a:rPr>
                          <m:t>0</m:t>
                        </m:r>
                      </m:sub>
                    </m:sSub>
                    <m:r>
                      <a:rPr lang="en-US" altLang="ja-JP" sz="2000" i="1">
                        <a:latin typeface="Cambria Math" panose="02040503050406030204" pitchFamily="18" charset="0"/>
                      </a:rPr>
                      <m:t>+</m:t>
                    </m:r>
                    <m:r>
                      <a:rPr lang="en-US" altLang="ja-JP" sz="2000" i="1">
                        <a:latin typeface="Cambria Math" panose="02040503050406030204" pitchFamily="18" charset="0"/>
                      </a:rPr>
                      <m:t>h</m:t>
                    </m:r>
                    <m:d>
                      <m:dPr>
                        <m:ctrlPr>
                          <a:rPr lang="ja-JP" altLang="ja-JP" sz="2000" i="1">
                            <a:latin typeface="Cambria Math" panose="02040503050406030204" pitchFamily="18" charset="0"/>
                          </a:rPr>
                        </m:ctrlPr>
                      </m:dPr>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𝑡</m:t>
                            </m:r>
                          </m:e>
                          <m:sub>
                            <m:r>
                              <a:rPr lang="en-US" altLang="ja-JP" sz="2000" b="0" i="1" smtClean="0">
                                <a:latin typeface="Cambria Math" panose="02040503050406030204" pitchFamily="18" charset="0"/>
                              </a:rPr>
                              <m:t>1</m:t>
                            </m:r>
                          </m:sub>
                        </m:sSub>
                      </m:e>
                    </m:d>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𝑓</m:t>
                        </m:r>
                      </m:e>
                      <m:sub>
                        <m:r>
                          <a:rPr lang="en-US" altLang="ja-JP" sz="2000" i="1">
                            <a:latin typeface="Cambria Math" panose="02040503050406030204" pitchFamily="18" charset="0"/>
                          </a:rPr>
                          <m:t>1</m:t>
                        </m:r>
                      </m:sub>
                    </m:sSub>
                    <m:r>
                      <a:rPr lang="en-US" altLang="ja-JP" sz="2000" i="1">
                        <a:latin typeface="Cambria Math" panose="02040503050406030204" pitchFamily="18" charset="0"/>
                      </a:rPr>
                      <m:t>+</m:t>
                    </m:r>
                    <m:r>
                      <a:rPr lang="en-US" altLang="ja-JP" sz="2000" i="1">
                        <a:latin typeface="Cambria Math" panose="02040503050406030204" pitchFamily="18" charset="0"/>
                      </a:rPr>
                      <m:t>h</m:t>
                    </m:r>
                    <m:d>
                      <m:dPr>
                        <m:ctrlPr>
                          <a:rPr lang="ja-JP" altLang="ja-JP" sz="2000" i="1">
                            <a:latin typeface="Cambria Math" panose="02040503050406030204" pitchFamily="18" charset="0"/>
                          </a:rPr>
                        </m:ctrlPr>
                      </m:dPr>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𝑡</m:t>
                            </m:r>
                          </m:e>
                          <m:sub>
                            <m:r>
                              <a:rPr lang="en-US" altLang="ja-JP" sz="2000" b="0" i="1" smtClean="0">
                                <a:latin typeface="Cambria Math" panose="02040503050406030204" pitchFamily="18" charset="0"/>
                              </a:rPr>
                              <m:t>2</m:t>
                            </m:r>
                          </m:sub>
                        </m:sSub>
                      </m:e>
                    </m:d>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𝑓</m:t>
                        </m:r>
                      </m:e>
                      <m:sub>
                        <m:r>
                          <a:rPr lang="en-US" altLang="ja-JP" sz="2000" i="1">
                            <a:latin typeface="Cambria Math" panose="02040503050406030204" pitchFamily="18" charset="0"/>
                          </a:rPr>
                          <m:t>2</m:t>
                        </m:r>
                      </m:sub>
                    </m:sSub>
                  </m:oMath>
                </a14:m>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ただし</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r>
                          <a:rPr lang="en-US" altLang="ja-JP" sz="2000" b="0" i="1" smtClean="0">
                            <a:latin typeface="Cambria Math" panose="02040503050406030204" pitchFamily="18" charset="0"/>
                          </a:rPr>
                          <m:t>𝑖</m:t>
                        </m:r>
                      </m:sub>
                    </m:sSub>
                  </m:oMath>
                </a14:m>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000" b="0" i="1" smtClean="0">
                        <a:latin typeface="Cambria Math" panose="02040503050406030204" pitchFamily="18" charset="0"/>
                      </a:rPr>
                      <m:t>𝑥</m:t>
                    </m:r>
                  </m:oMath>
                </a14:m>
                <a:r>
                  <a:rPr lang="ja-JP" altLang="en-US" sz="2000" i="1" dirty="0">
                    <a:latin typeface="メイリオ" panose="020B0604030504040204" pitchFamily="50" charset="-128"/>
                    <a:ea typeface="メイリオ" panose="020B0604030504040204" pitchFamily="50" charset="-128"/>
                    <a:cs typeface="メイリオ" panose="020B0604030504040204" pitchFamily="50" charset="-128"/>
                  </a:rPr>
                  <a:t>から画素までの距離</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p>
              <a:p>
                <a:pPr>
                  <a:spcBef>
                    <a:spcPts val="600"/>
                  </a:spcBef>
                </a:pPr>
                <a:r>
                  <a:rPr lang="en-US" altLang="ja-JP" sz="2000" dirty="0"/>
                  <a:t>      </a:t>
                </a:r>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r>
                          <a:rPr lang="en-US" altLang="ja-JP" sz="2000" i="1">
                            <a:latin typeface="Cambria Math" panose="02040503050406030204" pitchFamily="18" charset="0"/>
                          </a:rPr>
                          <m:t>−1</m:t>
                        </m:r>
                      </m:sub>
                    </m:sSub>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+1,   </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r>
                          <a:rPr lang="en-US" altLang="ja-JP" sz="2000" b="0" i="1" smtClean="0">
                            <a:latin typeface="Cambria Math" panose="02040503050406030204" pitchFamily="18" charset="0"/>
                          </a:rPr>
                          <m:t>0</m:t>
                        </m:r>
                      </m:sub>
                    </m:sSub>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     </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𝑡</m:t>
                        </m:r>
                      </m:e>
                      <m:sub>
                        <m:r>
                          <a:rPr lang="en-US" altLang="ja-JP" sz="2000" b="0" i="1" smtClean="0">
                            <a:latin typeface="Cambria Math" panose="02040503050406030204" pitchFamily="18" charset="0"/>
                          </a:rPr>
                          <m:t>1</m:t>
                        </m:r>
                      </m:sub>
                    </m:sSub>
                    <m:r>
                      <a:rPr lang="en-US" altLang="ja-JP" sz="2000" b="0" i="1" smtClean="0">
                        <a:latin typeface="Cambria Math" panose="02040503050406030204" pitchFamily="18" charset="0"/>
                      </a:rPr>
                      <m:t>=1−</m:t>
                    </m:r>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    </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𝑡</m:t>
                        </m:r>
                      </m:e>
                      <m:sub>
                        <m:r>
                          <a:rPr lang="en-US" altLang="ja-JP" sz="2000" b="0" i="1" smtClean="0">
                            <a:latin typeface="Cambria Math" panose="02040503050406030204" pitchFamily="18" charset="0"/>
                          </a:rPr>
                          <m:t>2</m:t>
                        </m:r>
                      </m:sub>
                    </m:sSub>
                    <m:r>
                      <a:rPr lang="en-US" altLang="ja-JP" sz="2000" b="0" i="1" smtClean="0">
                        <a:latin typeface="Cambria Math" panose="02040503050406030204" pitchFamily="18" charset="0"/>
                      </a:rPr>
                      <m:t>=2−</m:t>
                    </m:r>
                    <m:r>
                      <a:rPr lang="en-US" altLang="ja-JP" sz="2000" b="0" i="1" smtClean="0">
                        <a:latin typeface="Cambria Math" panose="02040503050406030204" pitchFamily="18" charset="0"/>
                      </a:rPr>
                      <m:t>𝑥</m:t>
                    </m:r>
                  </m:oMath>
                </a14:m>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p>
              <a:p>
                <a:pPr>
                  <a:spcBef>
                    <a:spcPts val="600"/>
                  </a:spcBef>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重み関数</a:t>
                </a:r>
                <a14:m>
                  <m:oMath xmlns:m="http://schemas.openxmlformats.org/officeDocument/2006/math">
                    <m:r>
                      <a:rPr lang="en-US" altLang="ja-JP" sz="2000" i="1">
                        <a:latin typeface="Cambria Math" panose="02040503050406030204" pitchFamily="18" charset="0"/>
                      </a:rPr>
                      <m:t>h</m:t>
                    </m:r>
                    <m:d>
                      <m:dPr>
                        <m:ctrlPr>
                          <a:rPr lang="ja-JP" altLang="ja-JP" sz="2000" i="1">
                            <a:latin typeface="Cambria Math" panose="02040503050406030204" pitchFamily="18" charset="0"/>
                          </a:rPr>
                        </m:ctrlPr>
                      </m:dPr>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は以下の通り定義される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p>
              <a:p>
                <a:pPr>
                  <a:spcBef>
                    <a:spcPts val="600"/>
                  </a:spcBef>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p>
              <a:p>
                <a:pPr>
                  <a:spcBef>
                    <a:spcPts val="600"/>
                  </a:spcBef>
                </a:pP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5490978" y="1509217"/>
                <a:ext cx="5883662" cy="3603615"/>
              </a:xfrm>
              <a:prstGeom prst="rect">
                <a:avLst/>
              </a:prstGeom>
              <a:blipFill>
                <a:blip r:embed="rId4"/>
                <a:stretch>
                  <a:fillRect l="-1140" t="-1015"/>
                </a:stretch>
              </a:blipFill>
            </p:spPr>
            <p:txBody>
              <a:bodyPr/>
              <a:lstStyle/>
              <a:p>
                <a:r>
                  <a:rPr lang="ja-JP" altLang="en-US">
                    <a:noFill/>
                  </a:rPr>
                  <a:t> </a:t>
                </a:r>
              </a:p>
            </p:txBody>
          </p:sp>
        </mc:Fallback>
      </mc:AlternateContent>
      <p:sp>
        <p:nvSpPr>
          <p:cNvPr id="5" name="正方形/長方形 4"/>
          <p:cNvSpPr/>
          <p:nvPr/>
        </p:nvSpPr>
        <p:spPr>
          <a:xfrm>
            <a:off x="312025" y="6488668"/>
            <a:ext cx="8587287" cy="369332"/>
          </a:xfrm>
          <a:prstGeom prst="rect">
            <a:avLst/>
          </a:prstGeom>
        </p:spPr>
        <p:txBody>
          <a:bodyPr wrap="none">
            <a:spAutoFit/>
          </a:bodyPr>
          <a:lstStyle/>
          <a:p>
            <a:r>
              <a:rPr lang="en-US" altLang="ja-JP" dirty="0"/>
              <a:t>[1] R. Keys, Cubic convolution interpolation for digital image processing, IEEE TASSP 1981. </a:t>
            </a:r>
            <a:endParaRPr lang="ja-JP" altLang="en-US" dirty="0"/>
          </a:p>
        </p:txBody>
      </p:sp>
      <mc:AlternateContent xmlns:mc="http://schemas.openxmlformats.org/markup-compatibility/2006" xmlns:a14="http://schemas.microsoft.com/office/drawing/2010/main">
        <mc:Choice Requires="a14">
          <p:sp>
            <p:nvSpPr>
              <p:cNvPr id="7" name="正方形/長方形 6"/>
              <p:cNvSpPr/>
              <p:nvPr/>
            </p:nvSpPr>
            <p:spPr>
              <a:xfrm>
                <a:off x="2524917" y="5711944"/>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𝑥</m:t>
                      </m:r>
                    </m:oMath>
                  </m:oMathPara>
                </a14:m>
                <a:endParaRPr lang="ja-JP" altLang="en-US" dirty="0"/>
              </a:p>
            </p:txBody>
          </p:sp>
        </mc:Choice>
        <mc:Fallback xmlns="">
          <p:sp>
            <p:nvSpPr>
              <p:cNvPr id="7" name="正方形/長方形 6"/>
              <p:cNvSpPr>
                <a:spLocks noRot="1" noChangeAspect="1" noMove="1" noResize="1" noEditPoints="1" noAdjustHandles="1" noChangeArrowheads="1" noChangeShapeType="1" noTextEdit="1"/>
              </p:cNvSpPr>
              <p:nvPr/>
            </p:nvSpPr>
            <p:spPr>
              <a:xfrm>
                <a:off x="2524917" y="5711944"/>
                <a:ext cx="367985" cy="36933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5750632" y="4293479"/>
                <a:ext cx="5989845" cy="984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smtClean="0">
                          <a:solidFill>
                            <a:schemeClr val="tx1"/>
                          </a:solidFill>
                          <a:latin typeface="Cambria Math" panose="02040503050406030204" pitchFamily="18" charset="0"/>
                        </a:rPr>
                        <m:t>h</m:t>
                      </m:r>
                      <m:d>
                        <m:dPr>
                          <m:ctrlPr>
                            <a:rPr lang="ja-JP" altLang="en-US" i="1">
                              <a:solidFill>
                                <a:schemeClr val="tx1"/>
                              </a:solidFill>
                              <a:latin typeface="Cambria Math" panose="02040503050406030204" pitchFamily="18" charset="0"/>
                            </a:rPr>
                          </m:ctrlPr>
                        </m:dPr>
                        <m:e>
                          <m:r>
                            <a:rPr lang="ja-JP" altLang="en-US" i="1">
                              <a:solidFill>
                                <a:schemeClr val="tx1"/>
                              </a:solidFill>
                              <a:latin typeface="Cambria Math" panose="02040503050406030204" pitchFamily="18" charset="0"/>
                            </a:rPr>
                            <m:t>𝑡</m:t>
                          </m:r>
                        </m:e>
                      </m:d>
                      <m:r>
                        <a:rPr lang="ja-JP" altLang="en-US" i="0">
                          <a:solidFill>
                            <a:schemeClr val="tx1"/>
                          </a:solidFill>
                          <a:latin typeface="Cambria Math" panose="02040503050406030204" pitchFamily="18" charset="0"/>
                        </a:rPr>
                        <m:t>= </m:t>
                      </m:r>
                      <m:d>
                        <m:dPr>
                          <m:endChr m:val=""/>
                          <m:ctrlPr>
                            <a:rPr lang="ja-JP" altLang="en-US" i="1">
                              <a:solidFill>
                                <a:schemeClr val="tx1"/>
                              </a:solidFill>
                              <a:latin typeface="Cambria Math" panose="02040503050406030204" pitchFamily="18" charset="0"/>
                            </a:rPr>
                          </m:ctrlPr>
                        </m:dPr>
                        <m:e>
                          <m:m>
                            <m:mPr>
                              <m:mcs>
                                <m:mc>
                                  <m:mcPr>
                                    <m:count m:val="1"/>
                                    <m:mcJc m:val="center"/>
                                  </m:mcPr>
                                </m:mc>
                              </m:mcs>
                              <m:ctrlPr>
                                <a:rPr lang="ja-JP" altLang="en-US" i="1">
                                  <a:solidFill>
                                    <a:schemeClr val="tx1"/>
                                  </a:solidFill>
                                  <a:latin typeface="Cambria Math" panose="02040503050406030204" pitchFamily="18" charset="0"/>
                                </a:rPr>
                              </m:ctrlPr>
                            </m:mPr>
                            <m:mr>
                              <m:e>
                                <m:d>
                                  <m:dPr>
                                    <m:ctrlPr>
                                      <a:rPr lang="ja-JP" altLang="en-US" i="1">
                                        <a:solidFill>
                                          <a:schemeClr val="tx1"/>
                                        </a:solidFill>
                                        <a:latin typeface="Cambria Math" panose="02040503050406030204" pitchFamily="18" charset="0"/>
                                      </a:rPr>
                                    </m:ctrlPr>
                                  </m:dPr>
                                  <m:e>
                                    <m:r>
                                      <a:rPr lang="ja-JP" altLang="en-US" i="1">
                                        <a:solidFill>
                                          <a:schemeClr val="tx1"/>
                                        </a:solidFill>
                                        <a:latin typeface="Cambria Math" panose="02040503050406030204" pitchFamily="18" charset="0"/>
                                      </a:rPr>
                                      <m:t>𝑎</m:t>
                                    </m:r>
                                    <m:r>
                                      <a:rPr lang="ja-JP" altLang="en-US" i="0">
                                        <a:solidFill>
                                          <a:schemeClr val="tx1"/>
                                        </a:solidFill>
                                        <a:latin typeface="Cambria Math" panose="02040503050406030204" pitchFamily="18" charset="0"/>
                                      </a:rPr>
                                      <m:t>+2</m:t>
                                    </m:r>
                                  </m:e>
                                </m:d>
                                <m:sSup>
                                  <m:sSupPr>
                                    <m:ctrlPr>
                                      <a:rPr lang="ja-JP" altLang="en-US" i="1">
                                        <a:solidFill>
                                          <a:schemeClr val="tx1"/>
                                        </a:solidFill>
                                        <a:latin typeface="Cambria Math" panose="02040503050406030204" pitchFamily="18" charset="0"/>
                                      </a:rPr>
                                    </m:ctrlPr>
                                  </m:sSupPr>
                                  <m:e>
                                    <m:d>
                                      <m:dPr>
                                        <m:begChr m:val="|"/>
                                        <m:endChr m:val="|"/>
                                        <m:ctrlPr>
                                          <a:rPr lang="ja-JP" altLang="en-US" i="1">
                                            <a:solidFill>
                                              <a:schemeClr val="tx1"/>
                                            </a:solidFill>
                                            <a:latin typeface="Cambria Math" panose="02040503050406030204" pitchFamily="18" charset="0"/>
                                          </a:rPr>
                                        </m:ctrlPr>
                                      </m:dPr>
                                      <m:e>
                                        <m:r>
                                          <a:rPr lang="ja-JP" altLang="en-US" i="1">
                                            <a:solidFill>
                                              <a:schemeClr val="tx1"/>
                                            </a:solidFill>
                                            <a:latin typeface="Cambria Math" panose="02040503050406030204" pitchFamily="18" charset="0"/>
                                          </a:rPr>
                                          <m:t>𝑡</m:t>
                                        </m:r>
                                      </m:e>
                                    </m:d>
                                  </m:e>
                                  <m:sup>
                                    <m:r>
                                      <a:rPr lang="ja-JP" altLang="en-US" i="0">
                                        <a:solidFill>
                                          <a:schemeClr val="tx1"/>
                                        </a:solidFill>
                                        <a:latin typeface="Cambria Math" panose="02040503050406030204" pitchFamily="18" charset="0"/>
                                      </a:rPr>
                                      <m:t>3</m:t>
                                    </m:r>
                                  </m:sup>
                                </m:sSup>
                                <m:r>
                                  <a:rPr lang="ja-JP" altLang="en-US" i="0">
                                    <a:solidFill>
                                      <a:schemeClr val="tx1"/>
                                    </a:solidFill>
                                    <a:latin typeface="Cambria Math" panose="02040503050406030204" pitchFamily="18" charset="0"/>
                                  </a:rPr>
                                  <m:t>−</m:t>
                                </m:r>
                                <m:d>
                                  <m:dPr>
                                    <m:ctrlPr>
                                      <a:rPr lang="ja-JP" altLang="en-US" i="1">
                                        <a:solidFill>
                                          <a:schemeClr val="tx1"/>
                                        </a:solidFill>
                                        <a:latin typeface="Cambria Math" panose="02040503050406030204" pitchFamily="18" charset="0"/>
                                      </a:rPr>
                                    </m:ctrlPr>
                                  </m:dPr>
                                  <m:e>
                                    <m:r>
                                      <a:rPr lang="ja-JP" altLang="en-US" i="1">
                                        <a:solidFill>
                                          <a:schemeClr val="tx1"/>
                                        </a:solidFill>
                                        <a:latin typeface="Cambria Math" panose="02040503050406030204" pitchFamily="18" charset="0"/>
                                      </a:rPr>
                                      <m:t>𝑎</m:t>
                                    </m:r>
                                    <m:r>
                                      <a:rPr lang="ja-JP" altLang="en-US" i="0">
                                        <a:solidFill>
                                          <a:schemeClr val="tx1"/>
                                        </a:solidFill>
                                        <a:latin typeface="Cambria Math" panose="02040503050406030204" pitchFamily="18" charset="0"/>
                                      </a:rPr>
                                      <m:t>+3</m:t>
                                    </m:r>
                                  </m:e>
                                </m:d>
                                <m:sSup>
                                  <m:sSupPr>
                                    <m:ctrlPr>
                                      <a:rPr lang="ja-JP" altLang="en-US" i="1">
                                        <a:solidFill>
                                          <a:schemeClr val="tx1"/>
                                        </a:solidFill>
                                        <a:latin typeface="Cambria Math" panose="02040503050406030204" pitchFamily="18" charset="0"/>
                                      </a:rPr>
                                    </m:ctrlPr>
                                  </m:sSupPr>
                                  <m:e>
                                    <m:d>
                                      <m:dPr>
                                        <m:begChr m:val="|"/>
                                        <m:endChr m:val="|"/>
                                        <m:ctrlPr>
                                          <a:rPr lang="ja-JP" altLang="en-US" i="1">
                                            <a:solidFill>
                                              <a:schemeClr val="tx1"/>
                                            </a:solidFill>
                                            <a:latin typeface="Cambria Math" panose="02040503050406030204" pitchFamily="18" charset="0"/>
                                          </a:rPr>
                                        </m:ctrlPr>
                                      </m:dPr>
                                      <m:e>
                                        <m:r>
                                          <a:rPr lang="ja-JP" altLang="en-US" i="1">
                                            <a:solidFill>
                                              <a:schemeClr val="tx1"/>
                                            </a:solidFill>
                                            <a:latin typeface="Cambria Math" panose="02040503050406030204" pitchFamily="18" charset="0"/>
                                          </a:rPr>
                                          <m:t>𝑡</m:t>
                                        </m:r>
                                      </m:e>
                                    </m:d>
                                  </m:e>
                                  <m:sup>
                                    <m:r>
                                      <a:rPr lang="ja-JP" altLang="en-US" i="0">
                                        <a:solidFill>
                                          <a:schemeClr val="tx1"/>
                                        </a:solidFill>
                                        <a:latin typeface="Cambria Math" panose="02040503050406030204" pitchFamily="18" charset="0"/>
                                      </a:rPr>
                                      <m:t>2</m:t>
                                    </m:r>
                                  </m:sup>
                                </m:sSup>
                                <m:r>
                                  <a:rPr lang="ja-JP" altLang="en-US" i="0">
                                    <a:solidFill>
                                      <a:schemeClr val="tx1"/>
                                    </a:solidFill>
                                    <a:latin typeface="Cambria Math" panose="02040503050406030204" pitchFamily="18" charset="0"/>
                                  </a:rPr>
                                  <m:t>+1          </m:t>
                                </m:r>
                                <m:r>
                                  <a:rPr lang="ja-JP" altLang="en-US" i="1">
                                    <a:solidFill>
                                      <a:schemeClr val="tx1"/>
                                    </a:solidFill>
                                    <a:latin typeface="Cambria Math" panose="02040503050406030204" pitchFamily="18" charset="0"/>
                                  </a:rPr>
                                  <m:t>𝑖𝑓</m:t>
                                </m:r>
                                <m:r>
                                  <a:rPr lang="ja-JP" altLang="en-US" i="0">
                                    <a:solidFill>
                                      <a:schemeClr val="tx1"/>
                                    </a:solidFill>
                                    <a:latin typeface="Cambria Math" panose="02040503050406030204" pitchFamily="18" charset="0"/>
                                  </a:rPr>
                                  <m:t>  </m:t>
                                </m:r>
                                <m:d>
                                  <m:dPr>
                                    <m:begChr m:val="|"/>
                                    <m:endChr m:val="|"/>
                                    <m:ctrlPr>
                                      <a:rPr lang="ja-JP" altLang="en-US" i="1">
                                        <a:solidFill>
                                          <a:schemeClr val="tx1"/>
                                        </a:solidFill>
                                        <a:latin typeface="Cambria Math" panose="02040503050406030204" pitchFamily="18" charset="0"/>
                                      </a:rPr>
                                    </m:ctrlPr>
                                  </m:dPr>
                                  <m:e>
                                    <m:r>
                                      <a:rPr lang="ja-JP" altLang="en-US" i="1">
                                        <a:solidFill>
                                          <a:schemeClr val="tx1"/>
                                        </a:solidFill>
                                        <a:latin typeface="Cambria Math" panose="02040503050406030204" pitchFamily="18" charset="0"/>
                                      </a:rPr>
                                      <m:t>𝑡</m:t>
                                    </m:r>
                                  </m:e>
                                </m:d>
                                <m:r>
                                  <a:rPr lang="ja-JP" altLang="en-US" i="0">
                                    <a:solidFill>
                                      <a:schemeClr val="tx1"/>
                                    </a:solidFill>
                                    <a:latin typeface="Cambria Math" panose="02040503050406030204" pitchFamily="18" charset="0"/>
                                  </a:rPr>
                                  <m:t>≤1       </m:t>
                                </m:r>
                              </m:e>
                            </m:mr>
                            <m:mr>
                              <m:e>
                                <m:r>
                                  <a:rPr lang="ja-JP" altLang="en-US" i="1">
                                    <a:solidFill>
                                      <a:schemeClr val="tx1"/>
                                    </a:solidFill>
                                    <a:latin typeface="Cambria Math" panose="02040503050406030204" pitchFamily="18" charset="0"/>
                                  </a:rPr>
                                  <m:t>𝑎</m:t>
                                </m:r>
                                <m:sSup>
                                  <m:sSupPr>
                                    <m:ctrlPr>
                                      <a:rPr lang="ja-JP" altLang="en-US" i="1">
                                        <a:solidFill>
                                          <a:schemeClr val="tx1"/>
                                        </a:solidFill>
                                        <a:latin typeface="Cambria Math" panose="02040503050406030204" pitchFamily="18" charset="0"/>
                                      </a:rPr>
                                    </m:ctrlPr>
                                  </m:sSupPr>
                                  <m:e>
                                    <m:d>
                                      <m:dPr>
                                        <m:begChr m:val="|"/>
                                        <m:endChr m:val="|"/>
                                        <m:ctrlPr>
                                          <a:rPr lang="ja-JP" altLang="en-US" i="1">
                                            <a:solidFill>
                                              <a:schemeClr val="tx1"/>
                                            </a:solidFill>
                                            <a:latin typeface="Cambria Math" panose="02040503050406030204" pitchFamily="18" charset="0"/>
                                          </a:rPr>
                                        </m:ctrlPr>
                                      </m:dPr>
                                      <m:e>
                                        <m:r>
                                          <a:rPr lang="ja-JP" altLang="en-US" i="1">
                                            <a:solidFill>
                                              <a:schemeClr val="tx1"/>
                                            </a:solidFill>
                                            <a:latin typeface="Cambria Math" panose="02040503050406030204" pitchFamily="18" charset="0"/>
                                          </a:rPr>
                                          <m:t>𝑡</m:t>
                                        </m:r>
                                      </m:e>
                                    </m:d>
                                  </m:e>
                                  <m:sup>
                                    <m:r>
                                      <a:rPr lang="ja-JP" altLang="en-US" i="0">
                                        <a:solidFill>
                                          <a:schemeClr val="tx1"/>
                                        </a:solidFill>
                                        <a:latin typeface="Cambria Math" panose="02040503050406030204" pitchFamily="18" charset="0"/>
                                      </a:rPr>
                                      <m:t>3</m:t>
                                    </m:r>
                                  </m:sup>
                                </m:sSup>
                                <m:r>
                                  <a:rPr lang="ja-JP" altLang="en-US" i="0">
                                    <a:solidFill>
                                      <a:schemeClr val="tx1"/>
                                    </a:solidFill>
                                    <a:latin typeface="Cambria Math" panose="02040503050406030204" pitchFamily="18" charset="0"/>
                                  </a:rPr>
                                  <m:t>−5</m:t>
                                </m:r>
                                <m:r>
                                  <a:rPr lang="ja-JP" altLang="en-US" i="1">
                                    <a:solidFill>
                                      <a:schemeClr val="tx1"/>
                                    </a:solidFill>
                                    <a:latin typeface="Cambria Math" panose="02040503050406030204" pitchFamily="18" charset="0"/>
                                  </a:rPr>
                                  <m:t>𝑎</m:t>
                                </m:r>
                                <m:sSup>
                                  <m:sSupPr>
                                    <m:ctrlPr>
                                      <a:rPr lang="ja-JP" altLang="en-US" i="1">
                                        <a:solidFill>
                                          <a:schemeClr val="tx1"/>
                                        </a:solidFill>
                                        <a:latin typeface="Cambria Math" panose="02040503050406030204" pitchFamily="18" charset="0"/>
                                      </a:rPr>
                                    </m:ctrlPr>
                                  </m:sSupPr>
                                  <m:e>
                                    <m:d>
                                      <m:dPr>
                                        <m:begChr m:val="|"/>
                                        <m:endChr m:val="|"/>
                                        <m:ctrlPr>
                                          <a:rPr lang="ja-JP" altLang="en-US" i="1">
                                            <a:solidFill>
                                              <a:schemeClr val="tx1"/>
                                            </a:solidFill>
                                            <a:latin typeface="Cambria Math" panose="02040503050406030204" pitchFamily="18" charset="0"/>
                                          </a:rPr>
                                        </m:ctrlPr>
                                      </m:dPr>
                                      <m:e>
                                        <m:r>
                                          <a:rPr lang="ja-JP" altLang="en-US" i="1">
                                            <a:solidFill>
                                              <a:schemeClr val="tx1"/>
                                            </a:solidFill>
                                            <a:latin typeface="Cambria Math" panose="02040503050406030204" pitchFamily="18" charset="0"/>
                                          </a:rPr>
                                          <m:t>𝑡</m:t>
                                        </m:r>
                                      </m:e>
                                    </m:d>
                                  </m:e>
                                  <m:sup>
                                    <m:r>
                                      <a:rPr lang="ja-JP" altLang="en-US" i="0">
                                        <a:solidFill>
                                          <a:schemeClr val="tx1"/>
                                        </a:solidFill>
                                        <a:latin typeface="Cambria Math" panose="02040503050406030204" pitchFamily="18" charset="0"/>
                                      </a:rPr>
                                      <m:t>2</m:t>
                                    </m:r>
                                  </m:sup>
                                </m:sSup>
                                <m:r>
                                  <a:rPr lang="ja-JP" altLang="en-US" i="0">
                                    <a:solidFill>
                                      <a:schemeClr val="tx1"/>
                                    </a:solidFill>
                                    <a:latin typeface="Cambria Math" panose="02040503050406030204" pitchFamily="18" charset="0"/>
                                  </a:rPr>
                                  <m:t>+8</m:t>
                                </m:r>
                                <m:r>
                                  <a:rPr lang="ja-JP" altLang="en-US" i="1">
                                    <a:solidFill>
                                      <a:schemeClr val="tx1"/>
                                    </a:solidFill>
                                    <a:latin typeface="Cambria Math" panose="02040503050406030204" pitchFamily="18" charset="0"/>
                                  </a:rPr>
                                  <m:t>𝑎</m:t>
                                </m:r>
                                <m:d>
                                  <m:dPr>
                                    <m:begChr m:val="|"/>
                                    <m:endChr m:val="|"/>
                                    <m:ctrlPr>
                                      <a:rPr lang="ja-JP" altLang="en-US" i="1">
                                        <a:solidFill>
                                          <a:schemeClr val="tx1"/>
                                        </a:solidFill>
                                        <a:latin typeface="Cambria Math" panose="02040503050406030204" pitchFamily="18" charset="0"/>
                                      </a:rPr>
                                    </m:ctrlPr>
                                  </m:dPr>
                                  <m:e>
                                    <m:r>
                                      <a:rPr lang="ja-JP" altLang="en-US" i="1">
                                        <a:solidFill>
                                          <a:schemeClr val="tx1"/>
                                        </a:solidFill>
                                        <a:latin typeface="Cambria Math" panose="02040503050406030204" pitchFamily="18" charset="0"/>
                                      </a:rPr>
                                      <m:t>𝑡</m:t>
                                    </m:r>
                                  </m:e>
                                </m:d>
                                <m:r>
                                  <a:rPr lang="ja-JP" altLang="en-US" i="0">
                                    <a:solidFill>
                                      <a:schemeClr val="tx1"/>
                                    </a:solidFill>
                                    <a:latin typeface="Cambria Math" panose="02040503050406030204" pitchFamily="18" charset="0"/>
                                  </a:rPr>
                                  <m:t>−4</m:t>
                                </m:r>
                                <m:r>
                                  <a:rPr lang="ja-JP" altLang="en-US" i="1">
                                    <a:solidFill>
                                      <a:schemeClr val="tx1"/>
                                    </a:solidFill>
                                    <a:latin typeface="Cambria Math" panose="02040503050406030204" pitchFamily="18" charset="0"/>
                                  </a:rPr>
                                  <m:t>𝑎</m:t>
                                </m:r>
                                <m:r>
                                  <a:rPr lang="ja-JP" altLang="en-US" i="0">
                                    <a:solidFill>
                                      <a:schemeClr val="tx1"/>
                                    </a:solidFill>
                                    <a:latin typeface="Cambria Math" panose="02040503050406030204" pitchFamily="18" charset="0"/>
                                  </a:rPr>
                                  <m:t>             </m:t>
                                </m:r>
                                <m:r>
                                  <a:rPr lang="ja-JP" altLang="en-US" i="1">
                                    <a:solidFill>
                                      <a:schemeClr val="tx1"/>
                                    </a:solidFill>
                                    <a:latin typeface="Cambria Math" panose="02040503050406030204" pitchFamily="18" charset="0"/>
                                  </a:rPr>
                                  <m:t>𝑖𝑓</m:t>
                                </m:r>
                                <m:r>
                                  <a:rPr lang="ja-JP" altLang="en-US" i="0">
                                    <a:solidFill>
                                      <a:schemeClr val="tx1"/>
                                    </a:solidFill>
                                    <a:latin typeface="Cambria Math" panose="02040503050406030204" pitchFamily="18" charset="0"/>
                                  </a:rPr>
                                  <m:t>  </m:t>
                                </m:r>
                                <m:r>
                                  <a:rPr lang="en-US" altLang="ja-JP" b="0" i="0" smtClean="0">
                                    <a:solidFill>
                                      <a:schemeClr val="tx1"/>
                                    </a:solidFill>
                                    <a:latin typeface="Cambria Math" panose="02040503050406030204" pitchFamily="18" charset="0"/>
                                  </a:rPr>
                                  <m:t>1</m:t>
                                </m:r>
                                <m:r>
                                  <a:rPr lang="ja-JP" altLang="en-US" i="0">
                                    <a:solidFill>
                                      <a:schemeClr val="tx1"/>
                                    </a:solidFill>
                                    <a:latin typeface="Cambria Math" panose="02040503050406030204" pitchFamily="18" charset="0"/>
                                  </a:rPr>
                                  <m:t>≤</m:t>
                                </m:r>
                                <m:d>
                                  <m:dPr>
                                    <m:begChr m:val="|"/>
                                    <m:endChr m:val="|"/>
                                    <m:ctrlPr>
                                      <a:rPr lang="ja-JP" altLang="en-US" i="1">
                                        <a:solidFill>
                                          <a:schemeClr val="tx1"/>
                                        </a:solidFill>
                                        <a:latin typeface="Cambria Math" panose="02040503050406030204" pitchFamily="18" charset="0"/>
                                      </a:rPr>
                                    </m:ctrlPr>
                                  </m:dPr>
                                  <m:e>
                                    <m:r>
                                      <a:rPr lang="ja-JP" altLang="en-US" i="1">
                                        <a:solidFill>
                                          <a:schemeClr val="tx1"/>
                                        </a:solidFill>
                                        <a:latin typeface="Cambria Math" panose="02040503050406030204" pitchFamily="18" charset="0"/>
                                      </a:rPr>
                                      <m:t>𝑡</m:t>
                                    </m:r>
                                  </m:e>
                                </m:d>
                                <m:r>
                                  <a:rPr lang="ja-JP" altLang="en-US" i="0">
                                    <a:solidFill>
                                      <a:schemeClr val="tx1"/>
                                    </a:solidFill>
                                    <a:latin typeface="Cambria Math" panose="02040503050406030204" pitchFamily="18" charset="0"/>
                                  </a:rPr>
                                  <m:t>≤</m:t>
                                </m:r>
                                <m:r>
                                  <a:rPr lang="en-US" altLang="ja-JP" b="0" i="0" smtClean="0">
                                    <a:solidFill>
                                      <a:schemeClr val="tx1"/>
                                    </a:solidFill>
                                    <a:latin typeface="Cambria Math" panose="02040503050406030204" pitchFamily="18" charset="0"/>
                                  </a:rPr>
                                  <m:t>2</m:t>
                                </m:r>
                              </m:e>
                            </m:mr>
                            <m:mr>
                              <m:e>
                                <m:r>
                                  <a:rPr lang="ja-JP" altLang="en-US" i="0">
                                    <a:solidFill>
                                      <a:schemeClr val="tx1"/>
                                    </a:solidFill>
                                    <a:latin typeface="Cambria Math" panose="02040503050406030204" pitchFamily="18" charset="0"/>
                                  </a:rPr>
                                  <m:t>0                                                     </m:t>
                                </m:r>
                                <m:r>
                                  <a:rPr lang="en-US" altLang="ja-JP" b="0" i="1" smtClean="0">
                                    <a:solidFill>
                                      <a:schemeClr val="tx1"/>
                                    </a:solidFill>
                                    <a:latin typeface="Cambria Math" panose="02040503050406030204" pitchFamily="18" charset="0"/>
                                  </a:rPr>
                                  <m:t>    </m:t>
                                </m:r>
                                <m:r>
                                  <a:rPr lang="ja-JP" altLang="en-US" i="1">
                                    <a:solidFill>
                                      <a:schemeClr val="tx1"/>
                                    </a:solidFill>
                                    <a:latin typeface="Cambria Math" panose="02040503050406030204" pitchFamily="18" charset="0"/>
                                  </a:rPr>
                                  <m:t>𝑜𝑡h𝑒𝑟𝑤𝑖𝑠𝑒</m:t>
                                </m:r>
                                <m:r>
                                  <a:rPr lang="ja-JP" altLang="en-US" i="0">
                                    <a:solidFill>
                                      <a:schemeClr val="tx1"/>
                                    </a:solidFill>
                                    <a:latin typeface="Cambria Math" panose="02040503050406030204" pitchFamily="18" charset="0"/>
                                  </a:rPr>
                                  <m:t> </m:t>
                                </m:r>
                              </m:e>
                            </m:mr>
                          </m:m>
                        </m:e>
                      </m:d>
                      <m:r>
                        <a:rPr lang="ja-JP" altLang="en-US" i="0">
                          <a:solidFill>
                            <a:schemeClr val="tx1"/>
                          </a:solidFill>
                          <a:latin typeface="Cambria Math" panose="02040503050406030204" pitchFamily="18" charset="0"/>
                        </a:rPr>
                        <m:t> </m:t>
                      </m:r>
                    </m:oMath>
                  </m:oMathPara>
                </a14:m>
                <a:endParaRPr lang="ja-JP" altLang="en-US" dirty="0">
                  <a:solidFill>
                    <a:schemeClr val="tx1"/>
                  </a:solidFill>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5750632" y="4293479"/>
                <a:ext cx="5989845" cy="984052"/>
              </a:xfrm>
              <a:prstGeom prst="rect">
                <a:avLst/>
              </a:prstGeom>
              <a:blipFill>
                <a:blip r:embed="rId6"/>
                <a:stretch>
                  <a:fillRect/>
                </a:stretch>
              </a:blipFill>
            </p:spPr>
            <p:txBody>
              <a:bodyPr/>
              <a:lstStyle/>
              <a:p>
                <a:r>
                  <a:rPr lang="ja-JP" altLang="en-US">
                    <a:noFill/>
                  </a:rPr>
                  <a:t> </a:t>
                </a:r>
              </a:p>
            </p:txBody>
          </p:sp>
        </mc:Fallback>
      </mc:AlternateContent>
      <p:sp>
        <p:nvSpPr>
          <p:cNvPr id="10" name="正方形/長方形 9"/>
          <p:cNvSpPr/>
          <p:nvPr/>
        </p:nvSpPr>
        <p:spPr>
          <a:xfrm>
            <a:off x="5803722" y="5609582"/>
            <a:ext cx="5835252" cy="369332"/>
          </a:xfrm>
          <a:prstGeom prst="rect">
            <a:avLst/>
          </a:prstGeom>
        </p:spPr>
        <p:txBody>
          <a:bodyPr wrap="none">
            <a:spAutoFit/>
          </a:bodyPr>
          <a:lstStyle/>
          <a:p>
            <a:r>
              <a:rPr lang="en-US" altLang="ja-JP" i="1"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はユーザが決める変数，</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a=-0.5</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などとするとよい</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dirty="0"/>
          </a:p>
        </p:txBody>
      </p:sp>
      <mc:AlternateContent xmlns:mc="http://schemas.openxmlformats.org/markup-compatibility/2006" xmlns:a14="http://schemas.microsoft.com/office/drawing/2010/main">
        <mc:Choice Requires="a14">
          <p:sp>
            <p:nvSpPr>
              <p:cNvPr id="31" name="正方形/長方形 30"/>
              <p:cNvSpPr/>
              <p:nvPr/>
            </p:nvSpPr>
            <p:spPr>
              <a:xfrm>
                <a:off x="1105126" y="4532114"/>
                <a:ext cx="59926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−1</m:t>
                          </m:r>
                        </m:sub>
                      </m:sSub>
                    </m:oMath>
                  </m:oMathPara>
                </a14:m>
                <a:endParaRPr lang="ja-JP" altLang="en-US" sz="2000" dirty="0"/>
              </a:p>
            </p:txBody>
          </p:sp>
        </mc:Choice>
        <mc:Fallback xmlns="">
          <p:sp>
            <p:nvSpPr>
              <p:cNvPr id="31" name="正方形/長方形 30"/>
              <p:cNvSpPr>
                <a:spLocks noRot="1" noChangeAspect="1" noMove="1" noResize="1" noEditPoints="1" noAdjustHandles="1" noChangeArrowheads="1" noChangeShapeType="1" noTextEdit="1"/>
              </p:cNvSpPr>
              <p:nvPr/>
            </p:nvSpPr>
            <p:spPr>
              <a:xfrm>
                <a:off x="1105126" y="4532114"/>
                <a:ext cx="599267" cy="400110"/>
              </a:xfrm>
              <a:prstGeom prst="rect">
                <a:avLst/>
              </a:prstGeom>
              <a:blipFill rotWithShape="0">
                <a:blip r:embed="rId7"/>
                <a:stretch>
                  <a:fillRect b="-1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正方形/長方形 31"/>
              <p:cNvSpPr/>
              <p:nvPr/>
            </p:nvSpPr>
            <p:spPr>
              <a:xfrm>
                <a:off x="2018002" y="3771638"/>
                <a:ext cx="46301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0</m:t>
                          </m:r>
                        </m:sub>
                      </m:sSub>
                    </m:oMath>
                  </m:oMathPara>
                </a14:m>
                <a:endParaRPr lang="ja-JP" altLang="en-US" sz="2000"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2018002" y="3771638"/>
                <a:ext cx="463012" cy="400110"/>
              </a:xfrm>
              <a:prstGeom prst="rect">
                <a:avLst/>
              </a:prstGeom>
              <a:blipFill rotWithShape="0">
                <a:blip r:embed="rId8"/>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正方形/長方形 32"/>
              <p:cNvSpPr/>
              <p:nvPr/>
            </p:nvSpPr>
            <p:spPr>
              <a:xfrm>
                <a:off x="2737330" y="3491222"/>
                <a:ext cx="45704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1</m:t>
                          </m:r>
                        </m:sub>
                      </m:sSub>
                    </m:oMath>
                  </m:oMathPara>
                </a14:m>
                <a:endParaRPr lang="ja-JP" altLang="en-US" sz="2000" dirty="0"/>
              </a:p>
            </p:txBody>
          </p:sp>
        </mc:Choice>
        <mc:Fallback xmlns="">
          <p:sp>
            <p:nvSpPr>
              <p:cNvPr id="33" name="正方形/長方形 32"/>
              <p:cNvSpPr>
                <a:spLocks noRot="1" noChangeAspect="1" noMove="1" noResize="1" noEditPoints="1" noAdjustHandles="1" noChangeArrowheads="1" noChangeShapeType="1" noTextEdit="1"/>
              </p:cNvSpPr>
              <p:nvPr/>
            </p:nvSpPr>
            <p:spPr>
              <a:xfrm>
                <a:off x="2737330" y="3491222"/>
                <a:ext cx="457048" cy="400110"/>
              </a:xfrm>
              <a:prstGeom prst="rect">
                <a:avLst/>
              </a:prstGeom>
              <a:blipFill rotWithShape="0">
                <a:blip r:embed="rId9"/>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p:cNvSpPr/>
              <p:nvPr/>
            </p:nvSpPr>
            <p:spPr>
              <a:xfrm>
                <a:off x="3627346" y="3917942"/>
                <a:ext cx="46301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00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2</m:t>
                          </m:r>
                        </m:sub>
                      </m:sSub>
                    </m:oMath>
                  </m:oMathPara>
                </a14:m>
                <a:endParaRPr lang="ja-JP" altLang="en-US" sz="2000" dirty="0"/>
              </a:p>
            </p:txBody>
          </p:sp>
        </mc:Choice>
        <mc:Fallback xmlns="">
          <p:sp>
            <p:nvSpPr>
              <p:cNvPr id="34" name="正方形/長方形 33"/>
              <p:cNvSpPr>
                <a:spLocks noRot="1" noChangeAspect="1" noMove="1" noResize="1" noEditPoints="1" noAdjustHandles="1" noChangeArrowheads="1" noChangeShapeType="1" noTextEdit="1"/>
              </p:cNvSpPr>
              <p:nvPr/>
            </p:nvSpPr>
            <p:spPr>
              <a:xfrm>
                <a:off x="3627346" y="3917942"/>
                <a:ext cx="463012" cy="400110"/>
              </a:xfrm>
              <a:prstGeom prst="rect">
                <a:avLst/>
              </a:prstGeom>
              <a:blipFill rotWithShape="0">
                <a:blip r:embed="rId10"/>
                <a:stretch>
                  <a:fillRect b="-1538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294967295"/>
          </p:nvPr>
        </p:nvSpPr>
        <p:spPr/>
        <p:txBody>
          <a:bodyPr/>
          <a:lstStyle/>
          <a:p>
            <a:fld id="{F35DE295-420C-4265-BE54-AE59FA4027A6}" type="slidenum">
              <a:rPr lang="ja-JP" altLang="en-US" smtClean="0"/>
              <a:pPr/>
              <a:t>62</a:t>
            </a:fld>
            <a:endParaRPr lang="ja-JP" altLang="en-US"/>
          </a:p>
        </p:txBody>
      </p:sp>
    </p:spTree>
    <p:extLst>
      <p:ext uri="{BB962C8B-B14F-4D97-AF65-F5344CB8AC3E}">
        <p14:creationId xmlns:p14="http://schemas.microsoft.com/office/powerpoint/2010/main" val="4157384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1005325" y="2401315"/>
            <a:ext cx="4401314" cy="3300985"/>
            <a:chOff x="1066793" y="3314699"/>
            <a:chExt cx="3581408" cy="2686056"/>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3" y="3314699"/>
              <a:ext cx="3581408" cy="2686056"/>
            </a:xfrm>
            <a:prstGeom prst="rect">
              <a:avLst/>
            </a:prstGeom>
          </p:spPr>
        </p:pic>
        <p:cxnSp>
          <p:nvCxnSpPr>
            <p:cNvPr id="36" name="直線矢印コネクタ 35"/>
            <p:cNvCxnSpPr/>
            <p:nvPr/>
          </p:nvCxnSpPr>
          <p:spPr>
            <a:xfrm>
              <a:off x="1505987" y="5364346"/>
              <a:ext cx="28024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335279" y="283483"/>
            <a:ext cx="11856721" cy="733270"/>
          </a:xfrm>
        </p:spPr>
        <p:txBody>
          <a:bodyPr>
            <a:normAutofit/>
          </a:bodyPr>
          <a:lstStyle/>
          <a:p>
            <a:r>
              <a:rPr lang="ja-JP" altLang="en-US" sz="3600" dirty="0"/>
              <a:t>補間法（</a:t>
            </a:r>
            <a:r>
              <a:rPr lang="en-US" altLang="ja-JP" sz="3600" dirty="0"/>
              <a:t>1D</a:t>
            </a:r>
            <a:r>
              <a:rPr lang="ja-JP" altLang="en-US" sz="3600" dirty="0"/>
              <a:t>）</a:t>
            </a:r>
            <a:r>
              <a:rPr lang="en-US" altLang="ja-JP" sz="3600" dirty="0"/>
              <a:t>: Cubic Convolution Interpolation </a:t>
            </a:r>
            <a:r>
              <a:rPr lang="en-US" altLang="ja-JP" sz="2400" dirty="0"/>
              <a:t>[1]</a:t>
            </a:r>
            <a:endParaRPr kumimoji="1" lang="ja-JP" altLang="en-US" sz="3600" dirty="0"/>
          </a:p>
        </p:txBody>
      </p:sp>
      <p:sp>
        <p:nvSpPr>
          <p:cNvPr id="5" name="正方形/長方形 4"/>
          <p:cNvSpPr/>
          <p:nvPr/>
        </p:nvSpPr>
        <p:spPr>
          <a:xfrm>
            <a:off x="312025" y="6488668"/>
            <a:ext cx="8587287" cy="369332"/>
          </a:xfrm>
          <a:prstGeom prst="rect">
            <a:avLst/>
          </a:prstGeom>
        </p:spPr>
        <p:txBody>
          <a:bodyPr wrap="none">
            <a:spAutoFit/>
          </a:bodyPr>
          <a:lstStyle/>
          <a:p>
            <a:r>
              <a:rPr lang="en-US" altLang="ja-JP" dirty="0"/>
              <a:t>[1] R. Keys, Cubic convolution interpolation for digital image processing, IEEE TASSP 1981. </a:t>
            </a:r>
            <a:endParaRPr lang="ja-JP" altLang="en-US" dirty="0"/>
          </a:p>
        </p:txBody>
      </p:sp>
      <mc:AlternateContent xmlns:mc="http://schemas.openxmlformats.org/markup-compatibility/2006" xmlns:a14="http://schemas.microsoft.com/office/drawing/2010/main">
        <mc:Choice Requires="a14">
          <p:sp>
            <p:nvSpPr>
              <p:cNvPr id="9" name="正方形/長方形 8"/>
              <p:cNvSpPr/>
              <p:nvPr/>
            </p:nvSpPr>
            <p:spPr>
              <a:xfrm>
                <a:off x="224100" y="1141847"/>
                <a:ext cx="5725029" cy="1117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smtClean="0">
                          <a:latin typeface="Cambria Math" panose="02040503050406030204" pitchFamily="18" charset="0"/>
                        </a:rPr>
                        <m:t>h</m:t>
                      </m:r>
                      <m:d>
                        <m:dPr>
                          <m:ctrlPr>
                            <a:rPr lang="ja-JP" altLang="en-US" i="1">
                              <a:latin typeface="Cambria Math" panose="02040503050406030204" pitchFamily="18" charset="0"/>
                            </a:rPr>
                          </m:ctrlPr>
                        </m:dPr>
                        <m:e>
                          <m:r>
                            <a:rPr lang="ja-JP" altLang="en-US" i="1">
                              <a:latin typeface="Cambria Math" panose="02040503050406030204" pitchFamily="18" charset="0"/>
                            </a:rPr>
                            <m:t>𝑡</m:t>
                          </m:r>
                        </m:e>
                      </m:d>
                      <m:r>
                        <a:rPr lang="ja-JP" altLang="en-US" i="0">
                          <a:latin typeface="Cambria Math" panose="02040503050406030204" pitchFamily="18" charset="0"/>
                        </a:rPr>
                        <m:t>= </m:t>
                      </m:r>
                      <m:d>
                        <m:dPr>
                          <m:begChr m:val="{"/>
                          <m:endChr m:val=""/>
                          <m:ctrlPr>
                            <a:rPr lang="ja-JP" altLang="en-US" i="1" smtClean="0">
                              <a:latin typeface="Cambria Math" panose="02040503050406030204" pitchFamily="18" charset="0"/>
                            </a:rPr>
                          </m:ctrlPr>
                        </m:dPr>
                        <m:e>
                          <m:m>
                            <m:mPr>
                              <m:mcs>
                                <m:mc>
                                  <m:mcPr>
                                    <m:count m:val="1"/>
                                    <m:mcJc m:val="center"/>
                                  </m:mcPr>
                                </m:mc>
                              </m:mcs>
                              <m:ctrlPr>
                                <a:rPr lang="ja-JP" altLang="en-US" i="1">
                                  <a:latin typeface="Cambria Math" panose="02040503050406030204" pitchFamily="18" charset="0"/>
                                </a:rPr>
                              </m:ctrlPr>
                            </m:mPr>
                            <m:mr>
                              <m:e>
                                <m:d>
                                  <m:dPr>
                                    <m:ctrlPr>
                                      <a:rPr lang="ja-JP" altLang="en-US" i="1">
                                        <a:latin typeface="Cambria Math" panose="02040503050406030204" pitchFamily="18" charset="0"/>
                                      </a:rPr>
                                    </m:ctrlPr>
                                  </m:dPr>
                                  <m:e>
                                    <m:r>
                                      <a:rPr lang="ja-JP" altLang="en-US" i="1">
                                        <a:latin typeface="Cambria Math" panose="02040503050406030204" pitchFamily="18" charset="0"/>
                                      </a:rPr>
                                      <m:t>𝑎</m:t>
                                    </m:r>
                                    <m:r>
                                      <a:rPr lang="ja-JP" altLang="en-US">
                                        <a:latin typeface="Cambria Math" panose="02040503050406030204" pitchFamily="18" charset="0"/>
                                      </a:rPr>
                                      <m:t>+2</m:t>
                                    </m:r>
                                  </m:e>
                                </m:d>
                                <m:sSup>
                                  <m:sSupPr>
                                    <m:ctrlPr>
                                      <a:rPr lang="ja-JP" altLang="en-US" i="1">
                                        <a:latin typeface="Cambria Math" panose="02040503050406030204" pitchFamily="18" charset="0"/>
                                      </a:rPr>
                                    </m:ctrlPr>
                                  </m:sSupPr>
                                  <m:e>
                                    <m:d>
                                      <m:dPr>
                                        <m:begChr m:val="|"/>
                                        <m:endChr m:val="|"/>
                                        <m:ctrlPr>
                                          <a:rPr lang="ja-JP" altLang="en-US" i="1">
                                            <a:latin typeface="Cambria Math" panose="02040503050406030204" pitchFamily="18" charset="0"/>
                                          </a:rPr>
                                        </m:ctrlPr>
                                      </m:dPr>
                                      <m:e>
                                        <m:r>
                                          <a:rPr lang="ja-JP" altLang="en-US" i="1">
                                            <a:latin typeface="Cambria Math" panose="02040503050406030204" pitchFamily="18" charset="0"/>
                                          </a:rPr>
                                          <m:t>𝑡</m:t>
                                        </m:r>
                                      </m:e>
                                    </m:d>
                                  </m:e>
                                  <m:sup>
                                    <m:r>
                                      <a:rPr lang="ja-JP" altLang="en-US">
                                        <a:latin typeface="Cambria Math" panose="02040503050406030204" pitchFamily="18" charset="0"/>
                                      </a:rPr>
                                      <m:t>3</m:t>
                                    </m:r>
                                  </m:sup>
                                </m:sSup>
                                <m:r>
                                  <a:rPr lang="ja-JP" altLang="en-US">
                                    <a:latin typeface="Cambria Math" panose="02040503050406030204" pitchFamily="18" charset="0"/>
                                  </a:rPr>
                                  <m:t>−</m:t>
                                </m:r>
                                <m:d>
                                  <m:dPr>
                                    <m:ctrlPr>
                                      <a:rPr lang="ja-JP" altLang="en-US" i="1">
                                        <a:latin typeface="Cambria Math" panose="02040503050406030204" pitchFamily="18" charset="0"/>
                                      </a:rPr>
                                    </m:ctrlPr>
                                  </m:dPr>
                                  <m:e>
                                    <m:r>
                                      <a:rPr lang="ja-JP" altLang="en-US" i="1">
                                        <a:latin typeface="Cambria Math" panose="02040503050406030204" pitchFamily="18" charset="0"/>
                                      </a:rPr>
                                      <m:t>𝑎</m:t>
                                    </m:r>
                                    <m:r>
                                      <a:rPr lang="ja-JP" altLang="en-US">
                                        <a:latin typeface="Cambria Math" panose="02040503050406030204" pitchFamily="18" charset="0"/>
                                      </a:rPr>
                                      <m:t>+3</m:t>
                                    </m:r>
                                  </m:e>
                                </m:d>
                                <m:sSup>
                                  <m:sSupPr>
                                    <m:ctrlPr>
                                      <a:rPr lang="ja-JP" altLang="en-US" i="1">
                                        <a:latin typeface="Cambria Math" panose="02040503050406030204" pitchFamily="18" charset="0"/>
                                      </a:rPr>
                                    </m:ctrlPr>
                                  </m:sSupPr>
                                  <m:e>
                                    <m:d>
                                      <m:dPr>
                                        <m:begChr m:val="|"/>
                                        <m:endChr m:val="|"/>
                                        <m:ctrlPr>
                                          <a:rPr lang="ja-JP" altLang="en-US" i="1">
                                            <a:latin typeface="Cambria Math" panose="02040503050406030204" pitchFamily="18" charset="0"/>
                                          </a:rPr>
                                        </m:ctrlPr>
                                      </m:dPr>
                                      <m:e>
                                        <m:r>
                                          <a:rPr lang="ja-JP" altLang="en-US" i="1">
                                            <a:latin typeface="Cambria Math" panose="02040503050406030204" pitchFamily="18" charset="0"/>
                                          </a:rPr>
                                          <m:t>𝑡</m:t>
                                        </m:r>
                                      </m:e>
                                    </m:d>
                                  </m:e>
                                  <m:sup>
                                    <m:r>
                                      <a:rPr lang="ja-JP" altLang="en-US">
                                        <a:latin typeface="Cambria Math" panose="02040503050406030204" pitchFamily="18" charset="0"/>
                                      </a:rPr>
                                      <m:t>2</m:t>
                                    </m:r>
                                  </m:sup>
                                </m:sSup>
                                <m:r>
                                  <a:rPr lang="ja-JP" altLang="en-US">
                                    <a:latin typeface="Cambria Math" panose="02040503050406030204" pitchFamily="18" charset="0"/>
                                  </a:rPr>
                                  <m:t>+1 </m:t>
                                </m:r>
                                <m:r>
                                  <a:rPr lang="en-US" altLang="ja-JP" b="0" i="0" smtClean="0">
                                    <a:latin typeface="Cambria Math" panose="02040503050406030204" pitchFamily="18" charset="0"/>
                                  </a:rPr>
                                  <m:t>  </m:t>
                                </m:r>
                                <m:r>
                                  <a:rPr lang="ja-JP" altLang="en-US">
                                    <a:latin typeface="Cambria Math" panose="02040503050406030204" pitchFamily="18" charset="0"/>
                                  </a:rPr>
                                  <m:t> </m:t>
                                </m:r>
                                <m:r>
                                  <a:rPr lang="ja-JP" altLang="en-US" i="1">
                                    <a:latin typeface="Cambria Math" panose="02040503050406030204" pitchFamily="18" charset="0"/>
                                  </a:rPr>
                                  <m:t>𝑖𝑓</m:t>
                                </m:r>
                                <m:r>
                                  <a:rPr lang="ja-JP" altLang="en-US">
                                    <a:latin typeface="Cambria Math" panose="02040503050406030204" pitchFamily="18" charset="0"/>
                                  </a:rPr>
                                  <m:t>  </m:t>
                                </m:r>
                                <m:d>
                                  <m:dPr>
                                    <m:begChr m:val="|"/>
                                    <m:endChr m:val="|"/>
                                    <m:ctrlPr>
                                      <a:rPr lang="ja-JP" altLang="en-US" i="1">
                                        <a:latin typeface="Cambria Math" panose="02040503050406030204" pitchFamily="18" charset="0"/>
                                      </a:rPr>
                                    </m:ctrlPr>
                                  </m:dPr>
                                  <m:e>
                                    <m:r>
                                      <a:rPr lang="ja-JP" altLang="en-US" i="1">
                                        <a:latin typeface="Cambria Math" panose="02040503050406030204" pitchFamily="18" charset="0"/>
                                      </a:rPr>
                                      <m:t>𝑡</m:t>
                                    </m:r>
                                  </m:e>
                                </m:d>
                                <m:r>
                                  <a:rPr lang="ja-JP" altLang="en-US">
                                    <a:latin typeface="Cambria Math" panose="02040503050406030204" pitchFamily="18" charset="0"/>
                                  </a:rPr>
                                  <m:t>≤1       </m:t>
                                </m:r>
                              </m:e>
                            </m:mr>
                            <m:mr>
                              <m:e>
                                <m:r>
                                  <a:rPr lang="ja-JP" altLang="en-US" i="1">
                                    <a:latin typeface="Cambria Math" panose="02040503050406030204" pitchFamily="18" charset="0"/>
                                  </a:rPr>
                                  <m:t>𝑎</m:t>
                                </m:r>
                                <m:sSup>
                                  <m:sSupPr>
                                    <m:ctrlPr>
                                      <a:rPr lang="ja-JP" altLang="en-US" i="1">
                                        <a:latin typeface="Cambria Math" panose="02040503050406030204" pitchFamily="18" charset="0"/>
                                      </a:rPr>
                                    </m:ctrlPr>
                                  </m:sSupPr>
                                  <m:e>
                                    <m:d>
                                      <m:dPr>
                                        <m:begChr m:val="|"/>
                                        <m:endChr m:val="|"/>
                                        <m:ctrlPr>
                                          <a:rPr lang="ja-JP" altLang="en-US" i="1">
                                            <a:latin typeface="Cambria Math" panose="02040503050406030204" pitchFamily="18" charset="0"/>
                                          </a:rPr>
                                        </m:ctrlPr>
                                      </m:dPr>
                                      <m:e>
                                        <m:r>
                                          <a:rPr lang="ja-JP" altLang="en-US" i="1">
                                            <a:latin typeface="Cambria Math" panose="02040503050406030204" pitchFamily="18" charset="0"/>
                                          </a:rPr>
                                          <m:t>𝑡</m:t>
                                        </m:r>
                                      </m:e>
                                    </m:d>
                                  </m:e>
                                  <m:sup>
                                    <m:r>
                                      <a:rPr lang="ja-JP" altLang="en-US">
                                        <a:latin typeface="Cambria Math" panose="02040503050406030204" pitchFamily="18" charset="0"/>
                                      </a:rPr>
                                      <m:t>3</m:t>
                                    </m:r>
                                  </m:sup>
                                </m:sSup>
                                <m:r>
                                  <a:rPr lang="ja-JP" altLang="en-US">
                                    <a:latin typeface="Cambria Math" panose="02040503050406030204" pitchFamily="18" charset="0"/>
                                  </a:rPr>
                                  <m:t>−5</m:t>
                                </m:r>
                                <m:r>
                                  <a:rPr lang="ja-JP" altLang="en-US" i="1">
                                    <a:latin typeface="Cambria Math" panose="02040503050406030204" pitchFamily="18" charset="0"/>
                                  </a:rPr>
                                  <m:t>𝑎</m:t>
                                </m:r>
                                <m:sSup>
                                  <m:sSupPr>
                                    <m:ctrlPr>
                                      <a:rPr lang="ja-JP" altLang="en-US" i="1">
                                        <a:latin typeface="Cambria Math" panose="02040503050406030204" pitchFamily="18" charset="0"/>
                                      </a:rPr>
                                    </m:ctrlPr>
                                  </m:sSupPr>
                                  <m:e>
                                    <m:d>
                                      <m:dPr>
                                        <m:begChr m:val="|"/>
                                        <m:endChr m:val="|"/>
                                        <m:ctrlPr>
                                          <a:rPr lang="ja-JP" altLang="en-US" i="1">
                                            <a:latin typeface="Cambria Math" panose="02040503050406030204" pitchFamily="18" charset="0"/>
                                          </a:rPr>
                                        </m:ctrlPr>
                                      </m:dPr>
                                      <m:e>
                                        <m:r>
                                          <a:rPr lang="ja-JP" altLang="en-US" i="1">
                                            <a:latin typeface="Cambria Math" panose="02040503050406030204" pitchFamily="18" charset="0"/>
                                          </a:rPr>
                                          <m:t>𝑡</m:t>
                                        </m:r>
                                      </m:e>
                                    </m:d>
                                  </m:e>
                                  <m:sup>
                                    <m:r>
                                      <a:rPr lang="ja-JP" altLang="en-US">
                                        <a:latin typeface="Cambria Math" panose="02040503050406030204" pitchFamily="18" charset="0"/>
                                      </a:rPr>
                                      <m:t>2</m:t>
                                    </m:r>
                                  </m:sup>
                                </m:sSup>
                                <m:r>
                                  <a:rPr lang="ja-JP" altLang="en-US">
                                    <a:latin typeface="Cambria Math" panose="02040503050406030204" pitchFamily="18" charset="0"/>
                                  </a:rPr>
                                  <m:t>+8</m:t>
                                </m:r>
                                <m:r>
                                  <a:rPr lang="ja-JP" altLang="en-US" i="1">
                                    <a:latin typeface="Cambria Math" panose="02040503050406030204" pitchFamily="18" charset="0"/>
                                  </a:rPr>
                                  <m:t>𝑎</m:t>
                                </m:r>
                                <m:d>
                                  <m:dPr>
                                    <m:begChr m:val="|"/>
                                    <m:endChr m:val="|"/>
                                    <m:ctrlPr>
                                      <a:rPr lang="ja-JP" altLang="en-US" i="1">
                                        <a:latin typeface="Cambria Math" panose="02040503050406030204" pitchFamily="18" charset="0"/>
                                      </a:rPr>
                                    </m:ctrlPr>
                                  </m:dPr>
                                  <m:e>
                                    <m:r>
                                      <a:rPr lang="ja-JP" altLang="en-US" i="1">
                                        <a:latin typeface="Cambria Math" panose="02040503050406030204" pitchFamily="18" charset="0"/>
                                      </a:rPr>
                                      <m:t>𝑡</m:t>
                                    </m:r>
                                  </m:e>
                                </m:d>
                                <m:r>
                                  <a:rPr lang="ja-JP" altLang="en-US">
                                    <a:latin typeface="Cambria Math" panose="02040503050406030204" pitchFamily="18" charset="0"/>
                                  </a:rPr>
                                  <m:t>−4</m:t>
                                </m:r>
                                <m:r>
                                  <a:rPr lang="ja-JP" altLang="en-US" i="1">
                                    <a:latin typeface="Cambria Math" panose="02040503050406030204" pitchFamily="18" charset="0"/>
                                  </a:rPr>
                                  <m:t>𝑎</m:t>
                                </m:r>
                                <m:r>
                                  <a:rPr lang="ja-JP" altLang="en-US">
                                    <a:latin typeface="Cambria Math" panose="02040503050406030204" pitchFamily="18" charset="0"/>
                                  </a:rPr>
                                  <m:t>    </m:t>
                                </m:r>
                                <m:r>
                                  <a:rPr lang="en-US" altLang="ja-JP" b="0" i="1" smtClean="0">
                                    <a:latin typeface="Cambria Math" panose="02040503050406030204" pitchFamily="18" charset="0"/>
                                  </a:rPr>
                                  <m:t> </m:t>
                                </m:r>
                                <m:r>
                                  <a:rPr lang="ja-JP" altLang="en-US" i="1">
                                    <a:latin typeface="Cambria Math" panose="02040503050406030204" pitchFamily="18" charset="0"/>
                                  </a:rPr>
                                  <m:t>𝑖𝑓</m:t>
                                </m:r>
                                <m:r>
                                  <a:rPr lang="ja-JP" altLang="en-US">
                                    <a:latin typeface="Cambria Math" panose="02040503050406030204" pitchFamily="18" charset="0"/>
                                  </a:rPr>
                                  <m:t>  0≤</m:t>
                                </m:r>
                                <m:d>
                                  <m:dPr>
                                    <m:begChr m:val="|"/>
                                    <m:endChr m:val="|"/>
                                    <m:ctrlPr>
                                      <a:rPr lang="ja-JP" altLang="en-US" i="1">
                                        <a:latin typeface="Cambria Math" panose="02040503050406030204" pitchFamily="18" charset="0"/>
                                      </a:rPr>
                                    </m:ctrlPr>
                                  </m:dPr>
                                  <m:e>
                                    <m:r>
                                      <a:rPr lang="ja-JP" altLang="en-US" i="1">
                                        <a:latin typeface="Cambria Math" panose="02040503050406030204" pitchFamily="18" charset="0"/>
                                      </a:rPr>
                                      <m:t>𝑡</m:t>
                                    </m:r>
                                  </m:e>
                                </m:d>
                                <m:r>
                                  <a:rPr lang="ja-JP" altLang="en-US">
                                    <a:latin typeface="Cambria Math" panose="02040503050406030204" pitchFamily="18" charset="0"/>
                                  </a:rPr>
                                  <m:t>≤1</m:t>
                                </m:r>
                              </m:e>
                            </m:mr>
                            <m:mr>
                              <m:e>
                                <m:r>
                                  <a:rPr lang="ja-JP" altLang="en-US">
                                    <a:latin typeface="Cambria Math" panose="02040503050406030204" pitchFamily="18" charset="0"/>
                                  </a:rPr>
                                  <m:t>0                                            </m:t>
                                </m:r>
                                <m:r>
                                  <a:rPr lang="en-US" altLang="ja-JP" b="0" i="1" smtClean="0">
                                    <a:latin typeface="Cambria Math" panose="02040503050406030204" pitchFamily="18" charset="0"/>
                                  </a:rPr>
                                  <m:t> </m:t>
                                </m:r>
                                <m:r>
                                  <a:rPr lang="en-US" altLang="ja-JP" i="1">
                                    <a:latin typeface="Cambria Math" panose="02040503050406030204" pitchFamily="18" charset="0"/>
                                  </a:rPr>
                                  <m:t>    </m:t>
                                </m:r>
                                <m:r>
                                  <a:rPr lang="ja-JP" altLang="en-US" i="1">
                                    <a:latin typeface="Cambria Math" panose="02040503050406030204" pitchFamily="18" charset="0"/>
                                  </a:rPr>
                                  <m:t>𝑜𝑡h𝑒𝑟𝑤𝑖𝑠𝑒</m:t>
                                </m:r>
                                <m:r>
                                  <a:rPr lang="ja-JP" altLang="en-US">
                                    <a:latin typeface="Cambria Math" panose="02040503050406030204" pitchFamily="18" charset="0"/>
                                  </a:rPr>
                                  <m:t> </m:t>
                                </m:r>
                              </m:e>
                            </m:mr>
                          </m:m>
                        </m:e>
                      </m:d>
                      <m:r>
                        <a:rPr lang="ja-JP" altLang="en-US" i="0">
                          <a:latin typeface="Cambria Math" panose="02040503050406030204" pitchFamily="18" charset="0"/>
                        </a:rPr>
                        <m:t> </m:t>
                      </m:r>
                    </m:oMath>
                  </m:oMathPara>
                </a14:m>
                <a:endParaRPr lang="ja-JP" altLang="en-US" dirty="0"/>
              </a:p>
            </p:txBody>
          </p:sp>
        </mc:Choice>
        <mc:Fallback xmlns="">
          <p:sp>
            <p:nvSpPr>
              <p:cNvPr id="9" name="正方形/長方形 8"/>
              <p:cNvSpPr>
                <a:spLocks noRot="1" noChangeAspect="1" noMove="1" noResize="1" noEditPoints="1" noAdjustHandles="1" noChangeArrowheads="1" noChangeShapeType="1" noTextEdit="1"/>
              </p:cNvSpPr>
              <p:nvPr/>
            </p:nvSpPr>
            <p:spPr>
              <a:xfrm>
                <a:off x="224100" y="1141847"/>
                <a:ext cx="5725029" cy="1117998"/>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3696707" y="3441184"/>
                <a:ext cx="6583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h</m:t>
                      </m:r>
                      <m:d>
                        <m:dPr>
                          <m:ctrlPr>
                            <a:rPr lang="ja-JP" altLang="en-US" i="1">
                              <a:latin typeface="Cambria Math" panose="02040503050406030204" pitchFamily="18" charset="0"/>
                            </a:rPr>
                          </m:ctrlPr>
                        </m:dPr>
                        <m:e>
                          <m:r>
                            <a:rPr lang="ja-JP" altLang="en-US" i="1">
                              <a:latin typeface="Cambria Math" panose="02040503050406030204" pitchFamily="18" charset="0"/>
                            </a:rPr>
                            <m:t>𝑡</m:t>
                          </m:r>
                        </m:e>
                      </m:d>
                    </m:oMath>
                  </m:oMathPara>
                </a14:m>
                <a:endParaRPr lang="ja-JP" altLang="en-US"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3696707" y="3441184"/>
                <a:ext cx="658385" cy="369332"/>
              </a:xfrm>
              <a:prstGeom prst="rect">
                <a:avLst/>
              </a:prstGeom>
              <a:blipFill rotWithShape="0">
                <a:blip r:embed="rId6"/>
                <a:stretch>
                  <a:fillRect/>
                </a:stretch>
              </a:blipFill>
            </p:spPr>
            <p:txBody>
              <a:bodyPr/>
              <a:lstStyle/>
              <a:p>
                <a:r>
                  <a:rPr lang="ja-JP" altLang="en-US">
                    <a:noFill/>
                  </a:rPr>
                  <a:t> </a:t>
                </a:r>
              </a:p>
            </p:txBody>
          </p:sp>
        </mc:Fallback>
      </mc:AlternateContent>
      <p:cxnSp>
        <p:nvCxnSpPr>
          <p:cNvPr id="40" name="直線矢印コネクタ 39"/>
          <p:cNvCxnSpPr/>
          <p:nvPr/>
        </p:nvCxnSpPr>
        <p:spPr>
          <a:xfrm flipV="1">
            <a:off x="3256782" y="2578100"/>
            <a:ext cx="0" cy="278765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7068587" y="2061951"/>
            <a:ext cx="3698726" cy="2921285"/>
            <a:chOff x="515257" y="2370666"/>
            <a:chExt cx="2915257" cy="2302494"/>
          </a:xfrm>
        </p:grpSpPr>
        <p:cxnSp>
          <p:nvCxnSpPr>
            <p:cNvPr id="47" name="直線矢印コネクタ 46"/>
            <p:cNvCxnSpPr/>
            <p:nvPr/>
          </p:nvCxnSpPr>
          <p:spPr>
            <a:xfrm>
              <a:off x="515257" y="4377956"/>
              <a:ext cx="2915257"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0" name="グループ化 49"/>
            <p:cNvGrpSpPr/>
            <p:nvPr/>
          </p:nvGrpSpPr>
          <p:grpSpPr>
            <a:xfrm>
              <a:off x="1156154" y="2370666"/>
              <a:ext cx="1914185" cy="2023703"/>
              <a:chOff x="992869" y="3730171"/>
              <a:chExt cx="1432833" cy="858242"/>
            </a:xfrm>
          </p:grpSpPr>
          <p:cxnSp>
            <p:nvCxnSpPr>
              <p:cNvPr id="55" name="直線矢印コネクタ 54"/>
              <p:cNvCxnSpPr/>
              <p:nvPr/>
            </p:nvCxnSpPr>
            <p:spPr>
              <a:xfrm flipV="1">
                <a:off x="992869"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1470480"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1948091"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2425702" y="3730171"/>
                <a:ext cx="0" cy="858242"/>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51" name="テキスト ボックス 50"/>
            <p:cNvSpPr txBox="1"/>
            <p:nvPr/>
          </p:nvSpPr>
          <p:spPr>
            <a:xfrm>
              <a:off x="956958" y="4309286"/>
              <a:ext cx="348342" cy="363874"/>
            </a:xfrm>
            <a:prstGeom prst="rect">
              <a:avLst/>
            </a:prstGeom>
            <a:noFill/>
          </p:spPr>
          <p:txBody>
            <a:bodyPr wrap="square" rtlCol="0">
              <a:spAutoFit/>
            </a:bodyPr>
            <a:lstStyle/>
            <a:p>
              <a:r>
                <a:rPr lang="en-US" altLang="ja-JP" sz="2400" dirty="0"/>
                <a:t>-1</a:t>
              </a:r>
              <a:endParaRPr kumimoji="1" lang="ja-JP" altLang="en-US" sz="2400" dirty="0"/>
            </a:p>
          </p:txBody>
        </p:sp>
        <p:sp>
          <p:nvSpPr>
            <p:cNvPr id="52" name="テキスト ボックス 51"/>
            <p:cNvSpPr txBox="1"/>
            <p:nvPr/>
          </p:nvSpPr>
          <p:spPr>
            <a:xfrm>
              <a:off x="1655079" y="4309286"/>
              <a:ext cx="348342" cy="363874"/>
            </a:xfrm>
            <a:prstGeom prst="rect">
              <a:avLst/>
            </a:prstGeom>
            <a:noFill/>
          </p:spPr>
          <p:txBody>
            <a:bodyPr wrap="square" rtlCol="0">
              <a:spAutoFit/>
            </a:bodyPr>
            <a:lstStyle/>
            <a:p>
              <a:r>
                <a:rPr lang="en-US" altLang="ja-JP" sz="2400" dirty="0"/>
                <a:t>0</a:t>
              </a:r>
              <a:endParaRPr kumimoji="1" lang="ja-JP" altLang="en-US" sz="2400" dirty="0"/>
            </a:p>
          </p:txBody>
        </p:sp>
        <p:sp>
          <p:nvSpPr>
            <p:cNvPr id="53" name="テキスト ボックス 52"/>
            <p:cNvSpPr txBox="1"/>
            <p:nvPr/>
          </p:nvSpPr>
          <p:spPr>
            <a:xfrm>
              <a:off x="2298145" y="4309286"/>
              <a:ext cx="348342" cy="363874"/>
            </a:xfrm>
            <a:prstGeom prst="rect">
              <a:avLst/>
            </a:prstGeom>
            <a:noFill/>
          </p:spPr>
          <p:txBody>
            <a:bodyPr wrap="square" rtlCol="0">
              <a:spAutoFit/>
            </a:bodyPr>
            <a:lstStyle/>
            <a:p>
              <a:r>
                <a:rPr lang="en-US" altLang="ja-JP" sz="2400" dirty="0"/>
                <a:t>1</a:t>
              </a:r>
              <a:endParaRPr kumimoji="1" lang="ja-JP" altLang="en-US" sz="2400" dirty="0"/>
            </a:p>
          </p:txBody>
        </p:sp>
        <p:sp>
          <p:nvSpPr>
            <p:cNvPr id="54" name="テキスト ボックス 53"/>
            <p:cNvSpPr txBox="1"/>
            <p:nvPr/>
          </p:nvSpPr>
          <p:spPr>
            <a:xfrm>
              <a:off x="2936205" y="4309286"/>
              <a:ext cx="348342" cy="363874"/>
            </a:xfrm>
            <a:prstGeom prst="rect">
              <a:avLst/>
            </a:prstGeom>
            <a:noFill/>
          </p:spPr>
          <p:txBody>
            <a:bodyPr wrap="square" rtlCol="0">
              <a:spAutoFit/>
            </a:bodyPr>
            <a:lstStyle/>
            <a:p>
              <a:r>
                <a:rPr lang="en-US" altLang="ja-JP" sz="2400" dirty="0"/>
                <a:t>2</a:t>
              </a:r>
              <a:endParaRPr kumimoji="1" lang="ja-JP" altLang="en-US" sz="2400" dirty="0"/>
            </a:p>
          </p:txBody>
        </p:sp>
      </p:grpSp>
      <p:sp>
        <p:nvSpPr>
          <p:cNvPr id="60" name="円/楕円 59"/>
          <p:cNvSpPr/>
          <p:nvPr/>
        </p:nvSpPr>
        <p:spPr>
          <a:xfrm>
            <a:off x="7787447" y="3747816"/>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8598787" y="2991404"/>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9410122" y="2684871"/>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0221463" y="3137752"/>
            <a:ext cx="159003" cy="159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5" name="正方形/長方形 64"/>
              <p:cNvSpPr/>
              <p:nvPr/>
            </p:nvSpPr>
            <p:spPr>
              <a:xfrm>
                <a:off x="8755690" y="2253734"/>
                <a:ext cx="76072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𝑔</m:t>
                      </m:r>
                      <m:d>
                        <m:dPr>
                          <m:ctrlP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𝑥</m:t>
                          </m:r>
                        </m:e>
                      </m:d>
                    </m:oMath>
                  </m:oMathPara>
                </a14:m>
                <a:endParaRPr lang="ja-JP" altLang="en-US" sz="2000" dirty="0"/>
              </a:p>
            </p:txBody>
          </p:sp>
        </mc:Choice>
        <mc:Fallback xmlns="">
          <p:sp>
            <p:nvSpPr>
              <p:cNvPr id="65" name="正方形/長方形 64"/>
              <p:cNvSpPr>
                <a:spLocks noRot="1" noChangeAspect="1" noMove="1" noResize="1" noEditPoints="1" noAdjustHandles="1" noChangeArrowheads="1" noChangeShapeType="1" noTextEdit="1"/>
              </p:cNvSpPr>
              <p:nvPr/>
            </p:nvSpPr>
            <p:spPr>
              <a:xfrm>
                <a:off x="8755690" y="2253734"/>
                <a:ext cx="760721" cy="400110"/>
              </a:xfrm>
              <a:prstGeom prst="rect">
                <a:avLst/>
              </a:prstGeom>
              <a:blipFill rotWithShape="0">
                <a:blip r:embed="rId7"/>
                <a:stretch>
                  <a:fillRect b="-7692"/>
                </a:stretch>
              </a:blipFill>
            </p:spPr>
            <p:txBody>
              <a:bodyPr/>
              <a:lstStyle/>
              <a:p>
                <a:r>
                  <a:rPr lang="ja-JP" altLang="en-US">
                    <a:noFill/>
                  </a:rPr>
                  <a:t> </a:t>
                </a:r>
              </a:p>
            </p:txBody>
          </p:sp>
        </mc:Fallback>
      </mc:AlternateContent>
      <p:grpSp>
        <p:nvGrpSpPr>
          <p:cNvPr id="21" name="グループ化 20"/>
          <p:cNvGrpSpPr/>
          <p:nvPr/>
        </p:nvGrpSpPr>
        <p:grpSpPr>
          <a:xfrm>
            <a:off x="7405370" y="2847339"/>
            <a:ext cx="3251200" cy="2113797"/>
            <a:chOff x="7418070" y="2987039"/>
            <a:chExt cx="3251200" cy="2113797"/>
          </a:xfrm>
        </p:grpSpPr>
        <mc:AlternateContent xmlns:mc="http://schemas.openxmlformats.org/markup-compatibility/2006" xmlns:a14="http://schemas.microsoft.com/office/drawing/2010/main">
          <mc:Choice Requires="a14">
            <p:sp>
              <p:nvSpPr>
                <p:cNvPr id="66" name="正方形/長方形 65"/>
                <p:cNvSpPr/>
                <p:nvPr/>
              </p:nvSpPr>
              <p:spPr>
                <a:xfrm>
                  <a:off x="8857137" y="4731504"/>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𝑥</m:t>
                        </m:r>
                      </m:oMath>
                    </m:oMathPara>
                  </a14:m>
                  <a:endParaRPr lang="ja-JP" altLang="en-US" dirty="0"/>
                </a:p>
              </p:txBody>
            </p:sp>
          </mc:Choice>
          <mc:Fallback xmlns="">
            <p:sp>
              <p:nvSpPr>
                <p:cNvPr id="66" name="正方形/長方形 65"/>
                <p:cNvSpPr>
                  <a:spLocks noRot="1" noChangeAspect="1" noMove="1" noResize="1" noEditPoints="1" noAdjustHandles="1" noChangeArrowheads="1" noChangeShapeType="1" noTextEdit="1"/>
                </p:cNvSpPr>
                <p:nvPr/>
              </p:nvSpPr>
              <p:spPr>
                <a:xfrm>
                  <a:off x="8857137" y="4731504"/>
                  <a:ext cx="367985" cy="369332"/>
                </a:xfrm>
                <a:prstGeom prst="rect">
                  <a:avLst/>
                </a:prstGeom>
                <a:blipFill rotWithShape="0">
                  <a:blip r:embed="rId8"/>
                  <a:stretch>
                    <a:fillRect/>
                  </a:stretch>
                </a:blipFill>
              </p:spPr>
              <p:txBody>
                <a:bodyPr/>
                <a:lstStyle/>
                <a:p>
                  <a:r>
                    <a:rPr lang="ja-JP" altLang="en-US">
                      <a:noFill/>
                    </a:rPr>
                    <a:t> </a:t>
                  </a:r>
                </a:p>
              </p:txBody>
            </p:sp>
          </mc:Fallback>
        </mc:AlternateContent>
        <p:pic>
          <p:nvPicPr>
            <p:cNvPr id="67" name="図 6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082" t="10333" r="10308" b="11350"/>
            <a:stretch/>
          </p:blipFill>
          <p:spPr>
            <a:xfrm>
              <a:off x="7418070" y="3115310"/>
              <a:ext cx="3251200" cy="1739900"/>
            </a:xfrm>
            <a:prstGeom prst="rect">
              <a:avLst/>
            </a:prstGeom>
          </p:spPr>
        </p:pic>
        <p:cxnSp>
          <p:nvCxnSpPr>
            <p:cNvPr id="68" name="直線矢印コネクタ 67"/>
            <p:cNvCxnSpPr/>
            <p:nvPr/>
          </p:nvCxnSpPr>
          <p:spPr>
            <a:xfrm flipV="1">
              <a:off x="9038521" y="2987039"/>
              <a:ext cx="0" cy="1838959"/>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69" name="正方形/長方形 68"/>
          <p:cNvSpPr/>
          <p:nvPr/>
        </p:nvSpPr>
        <p:spPr>
          <a:xfrm>
            <a:off x="1384122" y="5647682"/>
            <a:ext cx="2828018" cy="646331"/>
          </a:xfrm>
          <a:prstGeom prst="rect">
            <a:avLst/>
          </a:prstGeom>
        </p:spPr>
        <p:txBody>
          <a:bodyPr wrap="none">
            <a:spAutoFit/>
          </a:bodyPr>
          <a:lstStyle/>
          <a:p>
            <a:r>
              <a:rPr lang="en-US" altLang="ja-JP" i="1" dirty="0">
                <a:latin typeface="メイリオ" panose="020B0604030504040204" pitchFamily="50" charset="-128"/>
                <a:ea typeface="メイリオ" panose="020B0604030504040204" pitchFamily="50" charset="-128"/>
                <a:cs typeface="メイリオ" panose="020B0604030504040204" pitchFamily="50" charset="-128"/>
              </a:rPr>
              <a:t>h</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(0)=1</a:t>
            </a:r>
          </a:p>
          <a:p>
            <a:r>
              <a:rPr lang="en-US" altLang="ja-JP" i="1" dirty="0">
                <a:latin typeface="メイリオ" panose="020B0604030504040204" pitchFamily="50" charset="-128"/>
                <a:ea typeface="メイリオ" panose="020B0604030504040204" pitchFamily="50" charset="-128"/>
                <a:cs typeface="メイリオ" panose="020B0604030504040204" pitchFamily="50" charset="-128"/>
              </a:rPr>
              <a:t>h</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(n)=0  n</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でない整数</a:t>
            </a:r>
          </a:p>
        </p:txBody>
      </p:sp>
      <p:sp>
        <p:nvSpPr>
          <p:cNvPr id="70" name="正方形/長方形 69"/>
          <p:cNvSpPr/>
          <p:nvPr/>
        </p:nvSpPr>
        <p:spPr>
          <a:xfrm>
            <a:off x="7061022" y="5050782"/>
            <a:ext cx="4068743" cy="830997"/>
          </a:xfrm>
          <a:prstGeom prst="rect">
            <a:avLst/>
          </a:prstGeom>
        </p:spPr>
        <p:txBody>
          <a:bodyPr wrap="none">
            <a:spAutoFit/>
          </a:bodyPr>
          <a:lstStyle/>
          <a:p>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h</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を求めたい位置</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に重ね</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周囲</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画素の重みを決定する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4294967295"/>
          </p:nvPr>
        </p:nvSpPr>
        <p:spPr/>
        <p:txBody>
          <a:bodyPr/>
          <a:lstStyle/>
          <a:p>
            <a:fld id="{F35DE295-420C-4265-BE54-AE59FA4027A6}" type="slidenum">
              <a:rPr lang="ja-JP" altLang="en-US" smtClean="0"/>
              <a:pPr/>
              <a:t>63</a:t>
            </a:fld>
            <a:endParaRPr lang="ja-JP" altLang="en-US"/>
          </a:p>
        </p:txBody>
      </p:sp>
    </p:spTree>
    <p:extLst>
      <p:ext uri="{BB962C8B-B14F-4D97-AF65-F5344CB8AC3E}">
        <p14:creationId xmlns:p14="http://schemas.microsoft.com/office/powerpoint/2010/main" val="16219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56483"/>
            <a:ext cx="11473211" cy="733270"/>
          </a:xfrm>
        </p:spPr>
        <p:txBody>
          <a:bodyPr>
            <a:normAutofit/>
          </a:bodyPr>
          <a:lstStyle/>
          <a:p>
            <a:r>
              <a:rPr lang="ja-JP" altLang="en-US" sz="3200" dirty="0"/>
              <a:t>補間法（</a:t>
            </a:r>
            <a:r>
              <a:rPr lang="en-US" altLang="ja-JP" sz="3200" dirty="0"/>
              <a:t>2D</a:t>
            </a:r>
            <a:r>
              <a:rPr lang="ja-JP" altLang="en-US" sz="3200" dirty="0"/>
              <a:t>）</a:t>
            </a:r>
            <a:endParaRPr kumimoji="1" lang="ja-JP" altLang="en-US" sz="3200" dirty="0"/>
          </a:p>
        </p:txBody>
      </p:sp>
      <p:sp>
        <p:nvSpPr>
          <p:cNvPr id="6" name="正方形/長方形 5"/>
          <p:cNvSpPr/>
          <p:nvPr/>
        </p:nvSpPr>
        <p:spPr>
          <a:xfrm>
            <a:off x="482600" y="964168"/>
            <a:ext cx="5803900" cy="1508105"/>
          </a:xfrm>
          <a:prstGeom prst="rect">
            <a:avLst/>
          </a:prstGeom>
        </p:spPr>
        <p:txBody>
          <a:bodyPr wrap="square">
            <a:spAutoFit/>
          </a:bodyPr>
          <a:lstStyle/>
          <a:p>
            <a:pPr>
              <a:spcBef>
                <a:spcPts val="600"/>
              </a:spcBef>
              <a:spcAft>
                <a:spcPts val="600"/>
              </a:spcAft>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解説した各手法を</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次元に拡張する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軸方向に補間し，</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y</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軸方向に補完する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次元補間は、</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bi-*</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という名前になる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 name="グループ化 6"/>
          <p:cNvGrpSpPr/>
          <p:nvPr/>
        </p:nvGrpSpPr>
        <p:grpSpPr>
          <a:xfrm>
            <a:off x="954908" y="2855732"/>
            <a:ext cx="4150598" cy="2871232"/>
            <a:chOff x="1028060" y="2014484"/>
            <a:chExt cx="4150598" cy="2871232"/>
          </a:xfrm>
        </p:grpSpPr>
        <p:grpSp>
          <p:nvGrpSpPr>
            <p:cNvPr id="8" name="グループ化 7"/>
            <p:cNvGrpSpPr/>
            <p:nvPr/>
          </p:nvGrpSpPr>
          <p:grpSpPr>
            <a:xfrm>
              <a:off x="1187958" y="2827668"/>
              <a:ext cx="3879850" cy="1733865"/>
              <a:chOff x="323385" y="1607793"/>
              <a:chExt cx="4684996" cy="1592607"/>
            </a:xfrm>
          </p:grpSpPr>
          <p:cxnSp>
            <p:nvCxnSpPr>
              <p:cNvPr id="31" name="直線矢印コネクタ 30"/>
              <p:cNvCxnSpPr/>
              <p:nvPr/>
            </p:nvCxnSpPr>
            <p:spPr>
              <a:xfrm>
                <a:off x="444266" y="1739900"/>
                <a:ext cx="2262147" cy="0"/>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323385" y="1607793"/>
                <a:ext cx="1507039" cy="1592607"/>
              </a:xfrm>
              <a:prstGeom prst="straightConnector1">
                <a:avLst/>
              </a:prstGeom>
              <a:ln w="9525">
                <a:solidFill>
                  <a:schemeClr val="tx1"/>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1205452" y="1747181"/>
                <a:ext cx="1537750" cy="1442035"/>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1944431" y="1738857"/>
                <a:ext cx="1725868" cy="1453544"/>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694912" y="1742001"/>
                <a:ext cx="1907285" cy="1458399"/>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860926" y="2178780"/>
                <a:ext cx="2423444" cy="0"/>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1311524" y="2650400"/>
                <a:ext cx="2576682" cy="0"/>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1835150" y="3194050"/>
                <a:ext cx="3173231" cy="0"/>
              </a:xfrm>
              <a:prstGeom prst="straightConnector1">
                <a:avLst/>
              </a:prstGeom>
              <a:ln w="9525">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cxnSp>
        </p:grpSp>
        <p:cxnSp>
          <p:nvCxnSpPr>
            <p:cNvPr id="9" name="直線矢印コネクタ 8"/>
            <p:cNvCxnSpPr/>
            <p:nvPr/>
          </p:nvCxnSpPr>
          <p:spPr>
            <a:xfrm flipV="1">
              <a:off x="2310093" y="2596706"/>
              <a:ext cx="0" cy="866653"/>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2962555" y="2382393"/>
              <a:ext cx="0" cy="1080966"/>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719668" y="3287268"/>
              <a:ext cx="0" cy="671392"/>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3426898" y="3127724"/>
              <a:ext cx="0" cy="830935"/>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2276983" y="2356005"/>
              <a:ext cx="1190649" cy="1000149"/>
              <a:chOff x="-1176360" y="2586985"/>
              <a:chExt cx="1190649" cy="1000149"/>
            </a:xfrm>
          </p:grpSpPr>
          <p:sp>
            <p:nvSpPr>
              <p:cNvPr id="27" name="円/楕円 26"/>
              <p:cNvSpPr/>
              <p:nvPr/>
            </p:nvSpPr>
            <p:spPr>
              <a:xfrm>
                <a:off x="-1176360" y="2815585"/>
                <a:ext cx="76224" cy="7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528660" y="2586985"/>
                <a:ext cx="76224" cy="7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766785" y="3510910"/>
                <a:ext cx="76224" cy="7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1935" y="3334697"/>
                <a:ext cx="76224" cy="7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2326000" y="4516384"/>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030850" y="4516384"/>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811900" y="4516384"/>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4592950" y="4516384"/>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368738" y="3292421"/>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1759262" y="3797247"/>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1065525" y="2893959"/>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4891400" y="4224284"/>
              <a:ext cx="287258"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x</a:t>
              </a:r>
              <a:endParaRPr kumimoji="1" lang="ja-JP" altLang="en-US"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2" name="テキスト ボックス 21"/>
            <p:cNvSpPr txBox="1"/>
            <p:nvPr/>
          </p:nvSpPr>
          <p:spPr>
            <a:xfrm>
              <a:off x="1028060" y="2540264"/>
              <a:ext cx="287258"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y</a:t>
              </a:r>
              <a:endParaRPr kumimoji="1" lang="ja-JP" altLang="en-US"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3" name="テキスト ボックス 22"/>
            <p:cNvSpPr txBox="1"/>
            <p:nvPr/>
          </p:nvSpPr>
          <p:spPr>
            <a:xfrm>
              <a:off x="2834000" y="2014484"/>
              <a:ext cx="441146"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kumimoji="1"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2,2</a:t>
              </a:r>
              <a:endParaRPr kumimoji="1"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4" name="テキスト ボックス 23"/>
            <p:cNvSpPr txBox="1"/>
            <p:nvPr/>
          </p:nvSpPr>
          <p:spPr>
            <a:xfrm>
              <a:off x="3527420" y="2867924"/>
              <a:ext cx="441146"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kumimoji="1"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2,1</a:t>
              </a:r>
              <a:endParaRPr kumimoji="1"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5" name="テキスト ボックス 24"/>
            <p:cNvSpPr txBox="1"/>
            <p:nvPr/>
          </p:nvSpPr>
          <p:spPr>
            <a:xfrm>
              <a:off x="2027804" y="2198888"/>
              <a:ext cx="441146"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1</a:t>
              </a:r>
              <a:r>
                <a:rPr kumimoji="1"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,2</a:t>
              </a:r>
              <a:endParaRPr kumimoji="1"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6" name="テキスト ボックス 25"/>
            <p:cNvSpPr txBox="1"/>
            <p:nvPr/>
          </p:nvSpPr>
          <p:spPr>
            <a:xfrm>
              <a:off x="2524044" y="2908258"/>
              <a:ext cx="441146"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kumimoji="1"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1,1</a:t>
              </a:r>
              <a:endParaRPr kumimoji="1"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grpSp>
      <p:sp>
        <p:nvSpPr>
          <p:cNvPr id="40" name="テキスト ボックス 39"/>
          <p:cNvSpPr txBox="1"/>
          <p:nvPr/>
        </p:nvSpPr>
        <p:spPr>
          <a:xfrm>
            <a:off x="1415918" y="5814197"/>
            <a:ext cx="3057247" cy="584775"/>
          </a:xfrm>
          <a:prstGeom prst="rect">
            <a:avLst/>
          </a:prstGeom>
          <a:noFill/>
        </p:spPr>
        <p:txBody>
          <a:bodyPr wrap="none" rtlCol="0">
            <a:spAutoFit/>
          </a:bodyPr>
          <a:lstStyle/>
          <a:p>
            <a:r>
              <a:rPr kumimoji="1" lang="ja-JP" altLang="en-US" sz="2400" i="1" baseline="-25000" dirty="0">
                <a:latin typeface="Times New Roman" panose="02020603050405020304" pitchFamily="18" charset="0"/>
                <a:ea typeface="メイリオ" panose="020B0604030504040204" pitchFamily="50" charset="-128"/>
                <a:cs typeface="Times New Roman" panose="02020603050405020304" pitchFamily="18" charset="0"/>
              </a:rPr>
              <a:t>この図では，破線の交差部分に</a:t>
            </a:r>
            <a:endParaRPr kumimoji="1" lang="en-US" altLang="ja-JP" sz="2400" i="1" baseline="-25000" dirty="0">
              <a:latin typeface="Times New Roman" panose="02020603050405020304" pitchFamily="18" charset="0"/>
              <a:ea typeface="メイリオ" panose="020B0604030504040204" pitchFamily="50" charset="-128"/>
              <a:cs typeface="Times New Roman" panose="02020603050405020304" pitchFamily="18" charset="0"/>
            </a:endParaRPr>
          </a:p>
          <a:p>
            <a:r>
              <a:rPr kumimoji="1" lang="ja-JP" altLang="en-US" sz="2400" i="1" baseline="-25000" dirty="0">
                <a:latin typeface="Times New Roman" panose="02020603050405020304" pitchFamily="18" charset="0"/>
                <a:ea typeface="メイリオ" panose="020B0604030504040204" pitchFamily="50" charset="-128"/>
                <a:cs typeface="Times New Roman" panose="02020603050405020304" pitchFamily="18" charset="0"/>
              </a:rPr>
              <a:t>画素中心があるとする</a:t>
            </a:r>
          </a:p>
        </p:txBody>
      </p:sp>
      <p:sp>
        <p:nvSpPr>
          <p:cNvPr id="3" name="スライド番号プレースホルダー 2"/>
          <p:cNvSpPr>
            <a:spLocks noGrp="1"/>
          </p:cNvSpPr>
          <p:nvPr>
            <p:ph type="sldNum" sz="quarter" idx="4294967295"/>
          </p:nvPr>
        </p:nvSpPr>
        <p:spPr/>
        <p:txBody>
          <a:bodyPr/>
          <a:lstStyle/>
          <a:p>
            <a:fld id="{F35DE295-420C-4265-BE54-AE59FA4027A6}" type="slidenum">
              <a:rPr lang="ja-JP" altLang="en-US" smtClean="0"/>
              <a:pPr/>
              <a:t>64</a:t>
            </a:fld>
            <a:endParaRPr lang="ja-JP" altLang="en-US"/>
          </a:p>
        </p:txBody>
      </p:sp>
    </p:spTree>
    <p:extLst>
      <p:ext uri="{BB962C8B-B14F-4D97-AF65-F5344CB8AC3E}">
        <p14:creationId xmlns:p14="http://schemas.microsoft.com/office/powerpoint/2010/main" val="33252145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補間法（</a:t>
            </a:r>
            <a:r>
              <a:rPr lang="en-US" altLang="ja-JP" sz="3600" dirty="0"/>
              <a:t>2D</a:t>
            </a:r>
            <a:r>
              <a:rPr lang="ja-JP" altLang="en-US" sz="3600" dirty="0"/>
              <a:t>）</a:t>
            </a:r>
            <a:r>
              <a:rPr lang="en-US" altLang="ja-JP" sz="3600" dirty="0"/>
              <a:t>: Nearest neighbor</a:t>
            </a:r>
            <a:endParaRPr kumimoji="1" lang="ja-JP" altLang="en-US" sz="3600" dirty="0"/>
          </a:p>
        </p:txBody>
      </p:sp>
      <p:grpSp>
        <p:nvGrpSpPr>
          <p:cNvPr id="139" name="グループ化 138"/>
          <p:cNvGrpSpPr/>
          <p:nvPr/>
        </p:nvGrpSpPr>
        <p:grpSpPr>
          <a:xfrm>
            <a:off x="853943" y="1346210"/>
            <a:ext cx="4150598" cy="2871232"/>
            <a:chOff x="1028060" y="2014484"/>
            <a:chExt cx="4150598" cy="2871232"/>
          </a:xfrm>
        </p:grpSpPr>
        <p:grpSp>
          <p:nvGrpSpPr>
            <p:cNvPr id="88" name="グループ化 87"/>
            <p:cNvGrpSpPr/>
            <p:nvPr/>
          </p:nvGrpSpPr>
          <p:grpSpPr>
            <a:xfrm>
              <a:off x="1187958" y="2827668"/>
              <a:ext cx="3879850" cy="1733865"/>
              <a:chOff x="323385" y="1607793"/>
              <a:chExt cx="4684996" cy="1592607"/>
            </a:xfrm>
          </p:grpSpPr>
          <p:cxnSp>
            <p:nvCxnSpPr>
              <p:cNvPr id="89" name="直線矢印コネクタ 88"/>
              <p:cNvCxnSpPr/>
              <p:nvPr/>
            </p:nvCxnSpPr>
            <p:spPr>
              <a:xfrm>
                <a:off x="444266" y="1739900"/>
                <a:ext cx="2262147" cy="0"/>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323385" y="1607793"/>
                <a:ext cx="1507039" cy="1592607"/>
              </a:xfrm>
              <a:prstGeom prst="straightConnector1">
                <a:avLst/>
              </a:prstGeom>
              <a:ln w="9525">
                <a:solidFill>
                  <a:schemeClr val="tx1"/>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1205452" y="1747181"/>
                <a:ext cx="1537750" cy="1442035"/>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a:off x="1944431" y="1738857"/>
                <a:ext cx="1725868" cy="1453544"/>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2694912" y="1742001"/>
                <a:ext cx="1907285" cy="1458399"/>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a:off x="860926" y="2178780"/>
                <a:ext cx="2423444" cy="0"/>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a:off x="1311524" y="2650400"/>
                <a:ext cx="2576682" cy="0"/>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a:off x="1835150" y="3194050"/>
                <a:ext cx="3173231" cy="0"/>
              </a:xfrm>
              <a:prstGeom prst="straightConnector1">
                <a:avLst/>
              </a:prstGeom>
              <a:ln w="9525">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cxnSp>
        </p:grpSp>
        <p:cxnSp>
          <p:nvCxnSpPr>
            <p:cNvPr id="108" name="直線矢印コネクタ 107"/>
            <p:cNvCxnSpPr/>
            <p:nvPr/>
          </p:nvCxnSpPr>
          <p:spPr>
            <a:xfrm flipV="1">
              <a:off x="2310093" y="2596706"/>
              <a:ext cx="0" cy="866653"/>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flipV="1">
              <a:off x="2962555" y="2382393"/>
              <a:ext cx="0" cy="1080966"/>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flipV="1">
              <a:off x="2719668" y="3287268"/>
              <a:ext cx="0" cy="671392"/>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flipV="1">
              <a:off x="3426898" y="3127724"/>
              <a:ext cx="0" cy="830935"/>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7" name="グループ化 136"/>
            <p:cNvGrpSpPr/>
            <p:nvPr/>
          </p:nvGrpSpPr>
          <p:grpSpPr>
            <a:xfrm>
              <a:off x="2262694" y="2356005"/>
              <a:ext cx="1190649" cy="1000149"/>
              <a:chOff x="-1190649" y="2586985"/>
              <a:chExt cx="1190649" cy="1000149"/>
            </a:xfrm>
          </p:grpSpPr>
          <p:sp>
            <p:nvSpPr>
              <p:cNvPr id="110" name="円/楕円 109"/>
              <p:cNvSpPr/>
              <p:nvPr/>
            </p:nvSpPr>
            <p:spPr>
              <a:xfrm>
                <a:off x="-1190649" y="2815585"/>
                <a:ext cx="76224" cy="7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542949" y="2586985"/>
                <a:ext cx="76224" cy="7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p:nvSpPr>
            <p:spPr>
              <a:xfrm>
                <a:off x="-781074" y="3510910"/>
                <a:ext cx="76224" cy="7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楕円 120"/>
              <p:cNvSpPr/>
              <p:nvPr/>
            </p:nvSpPr>
            <p:spPr>
              <a:xfrm>
                <a:off x="-76224" y="3334697"/>
                <a:ext cx="76224" cy="7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2" name="テキスト ボックス 121"/>
            <p:cNvSpPr txBox="1"/>
            <p:nvPr/>
          </p:nvSpPr>
          <p:spPr>
            <a:xfrm>
              <a:off x="2326000" y="4516384"/>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テキスト ボックス 122"/>
            <p:cNvSpPr txBox="1"/>
            <p:nvPr/>
          </p:nvSpPr>
          <p:spPr>
            <a:xfrm>
              <a:off x="3030850" y="4516384"/>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4" name="テキスト ボックス 123"/>
            <p:cNvSpPr txBox="1"/>
            <p:nvPr/>
          </p:nvSpPr>
          <p:spPr>
            <a:xfrm>
              <a:off x="3811900" y="4516384"/>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5" name="テキスト ボックス 124"/>
            <p:cNvSpPr txBox="1"/>
            <p:nvPr/>
          </p:nvSpPr>
          <p:spPr>
            <a:xfrm>
              <a:off x="4592950" y="4516384"/>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6" name="テキスト ボックス 125"/>
            <p:cNvSpPr txBox="1"/>
            <p:nvPr/>
          </p:nvSpPr>
          <p:spPr>
            <a:xfrm>
              <a:off x="1368738" y="3292421"/>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7" name="テキスト ボックス 126"/>
            <p:cNvSpPr txBox="1"/>
            <p:nvPr/>
          </p:nvSpPr>
          <p:spPr>
            <a:xfrm>
              <a:off x="1759262" y="3797247"/>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8" name="テキスト ボックス 127"/>
            <p:cNvSpPr txBox="1"/>
            <p:nvPr/>
          </p:nvSpPr>
          <p:spPr>
            <a:xfrm>
              <a:off x="1065525" y="2893959"/>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0" name="テキスト ボックス 129"/>
            <p:cNvSpPr txBox="1"/>
            <p:nvPr/>
          </p:nvSpPr>
          <p:spPr>
            <a:xfrm>
              <a:off x="4891400" y="4224284"/>
              <a:ext cx="287258"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x</a:t>
              </a:r>
              <a:endParaRPr kumimoji="1" lang="ja-JP" altLang="en-US"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32" name="テキスト ボックス 131"/>
            <p:cNvSpPr txBox="1"/>
            <p:nvPr/>
          </p:nvSpPr>
          <p:spPr>
            <a:xfrm>
              <a:off x="1028060" y="2540264"/>
              <a:ext cx="287258"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y</a:t>
              </a:r>
              <a:endParaRPr kumimoji="1" lang="ja-JP" altLang="en-US"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33" name="テキスト ボックス 132"/>
            <p:cNvSpPr txBox="1"/>
            <p:nvPr/>
          </p:nvSpPr>
          <p:spPr>
            <a:xfrm>
              <a:off x="2834000" y="2014484"/>
              <a:ext cx="441146"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kumimoji="1"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2,2</a:t>
              </a:r>
              <a:endParaRPr kumimoji="1"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34" name="テキスト ボックス 133"/>
            <p:cNvSpPr txBox="1"/>
            <p:nvPr/>
          </p:nvSpPr>
          <p:spPr>
            <a:xfrm>
              <a:off x="3527420" y="2867924"/>
              <a:ext cx="441146"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kumimoji="1"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2,1</a:t>
              </a:r>
              <a:endParaRPr kumimoji="1"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35" name="テキスト ボックス 134"/>
            <p:cNvSpPr txBox="1"/>
            <p:nvPr/>
          </p:nvSpPr>
          <p:spPr>
            <a:xfrm>
              <a:off x="2027804" y="2198888"/>
              <a:ext cx="441146"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kumimoji="1"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1,2</a:t>
              </a:r>
              <a:endParaRPr kumimoji="1"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36" name="テキスト ボックス 135"/>
            <p:cNvSpPr txBox="1"/>
            <p:nvPr/>
          </p:nvSpPr>
          <p:spPr>
            <a:xfrm>
              <a:off x="2524044" y="2908258"/>
              <a:ext cx="441146"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f</a:t>
              </a:r>
              <a:r>
                <a:rPr kumimoji="1"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1,1</a:t>
              </a:r>
              <a:endParaRPr kumimoji="1"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grpSp>
      <p:grpSp>
        <p:nvGrpSpPr>
          <p:cNvPr id="239" name="グループ化 238"/>
          <p:cNvGrpSpPr/>
          <p:nvPr/>
        </p:nvGrpSpPr>
        <p:grpSpPr>
          <a:xfrm>
            <a:off x="5474711" y="1456900"/>
            <a:ext cx="4150598" cy="2760542"/>
            <a:chOff x="5429372" y="1856950"/>
            <a:chExt cx="4150598" cy="2760542"/>
          </a:xfrm>
        </p:grpSpPr>
        <p:grpSp>
          <p:nvGrpSpPr>
            <p:cNvPr id="174" name="グループ化 173"/>
            <p:cNvGrpSpPr/>
            <p:nvPr/>
          </p:nvGrpSpPr>
          <p:grpSpPr>
            <a:xfrm>
              <a:off x="5589270" y="2559445"/>
              <a:ext cx="3879850" cy="1733865"/>
              <a:chOff x="323384" y="1607792"/>
              <a:chExt cx="4684991" cy="1592606"/>
            </a:xfrm>
          </p:grpSpPr>
          <p:cxnSp>
            <p:nvCxnSpPr>
              <p:cNvPr id="197" name="直線矢印コネクタ 196"/>
              <p:cNvCxnSpPr/>
              <p:nvPr/>
            </p:nvCxnSpPr>
            <p:spPr>
              <a:xfrm>
                <a:off x="444265" y="1739899"/>
                <a:ext cx="2262145" cy="0"/>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p:nvPr/>
            </p:nvCxnSpPr>
            <p:spPr>
              <a:xfrm>
                <a:off x="323384" y="1607792"/>
                <a:ext cx="1507038" cy="1592606"/>
              </a:xfrm>
              <a:prstGeom prst="straightConnector1">
                <a:avLst/>
              </a:prstGeom>
              <a:ln w="9525">
                <a:solidFill>
                  <a:schemeClr val="tx1"/>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99" name="直線矢印コネクタ 198"/>
              <p:cNvCxnSpPr/>
              <p:nvPr/>
            </p:nvCxnSpPr>
            <p:spPr>
              <a:xfrm>
                <a:off x="1205450" y="1747179"/>
                <a:ext cx="1537748" cy="1442035"/>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0" name="直線矢印コネクタ 199"/>
              <p:cNvCxnSpPr/>
              <p:nvPr/>
            </p:nvCxnSpPr>
            <p:spPr>
              <a:xfrm>
                <a:off x="1944428" y="1738856"/>
                <a:ext cx="1725867" cy="1453543"/>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1" name="直線矢印コネクタ 200"/>
              <p:cNvCxnSpPr/>
              <p:nvPr/>
            </p:nvCxnSpPr>
            <p:spPr>
              <a:xfrm>
                <a:off x="2694908" y="1742000"/>
                <a:ext cx="1907283" cy="1458398"/>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2" name="直線矢印コネクタ 201"/>
              <p:cNvCxnSpPr/>
              <p:nvPr/>
            </p:nvCxnSpPr>
            <p:spPr>
              <a:xfrm>
                <a:off x="860924" y="2178778"/>
                <a:ext cx="2423441" cy="0"/>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3" name="直線矢印コネクタ 202"/>
              <p:cNvCxnSpPr/>
              <p:nvPr/>
            </p:nvCxnSpPr>
            <p:spPr>
              <a:xfrm>
                <a:off x="1311522" y="2650398"/>
                <a:ext cx="2576679" cy="0"/>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4" name="直線矢印コネクタ 203"/>
              <p:cNvCxnSpPr/>
              <p:nvPr/>
            </p:nvCxnSpPr>
            <p:spPr>
              <a:xfrm>
                <a:off x="1835148" y="3194048"/>
                <a:ext cx="3173227" cy="0"/>
              </a:xfrm>
              <a:prstGeom prst="straightConnector1">
                <a:avLst/>
              </a:prstGeom>
              <a:ln w="9525">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cxnSp>
        </p:grpSp>
        <p:cxnSp>
          <p:nvCxnSpPr>
            <p:cNvPr id="175" name="直線矢印コネクタ 174"/>
            <p:cNvCxnSpPr/>
            <p:nvPr/>
          </p:nvCxnSpPr>
          <p:spPr>
            <a:xfrm flipV="1">
              <a:off x="6711405" y="2328482"/>
              <a:ext cx="0" cy="866653"/>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6" name="直線矢印コネクタ 175"/>
            <p:cNvCxnSpPr/>
            <p:nvPr/>
          </p:nvCxnSpPr>
          <p:spPr>
            <a:xfrm flipV="1">
              <a:off x="7363867" y="2114169"/>
              <a:ext cx="0" cy="1080966"/>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7" name="直線矢印コネクタ 176"/>
            <p:cNvCxnSpPr/>
            <p:nvPr/>
          </p:nvCxnSpPr>
          <p:spPr>
            <a:xfrm flipV="1">
              <a:off x="7120980" y="3019044"/>
              <a:ext cx="0" cy="671392"/>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8" name="直線矢印コネクタ 177"/>
            <p:cNvCxnSpPr/>
            <p:nvPr/>
          </p:nvCxnSpPr>
          <p:spPr>
            <a:xfrm flipV="1">
              <a:off x="7828210" y="2859500"/>
              <a:ext cx="0" cy="830935"/>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79" name="グループ化 178"/>
            <p:cNvGrpSpPr/>
            <p:nvPr/>
          </p:nvGrpSpPr>
          <p:grpSpPr>
            <a:xfrm>
              <a:off x="6676706" y="2087781"/>
              <a:ext cx="1189856" cy="1000149"/>
              <a:chOff x="-1177949" y="2586985"/>
              <a:chExt cx="1189856" cy="1000149"/>
            </a:xfrm>
          </p:grpSpPr>
          <p:sp>
            <p:nvSpPr>
              <p:cNvPr id="193" name="円/楕円 192"/>
              <p:cNvSpPr/>
              <p:nvPr/>
            </p:nvSpPr>
            <p:spPr>
              <a:xfrm>
                <a:off x="-1177949" y="2815585"/>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円/楕円 193"/>
              <p:cNvSpPr/>
              <p:nvPr/>
            </p:nvSpPr>
            <p:spPr>
              <a:xfrm>
                <a:off x="-527073" y="2586985"/>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p:nvPr/>
            </p:nvSpPr>
            <p:spPr>
              <a:xfrm>
                <a:off x="-771549" y="3510910"/>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円/楕円 195"/>
              <p:cNvSpPr/>
              <p:nvPr/>
            </p:nvSpPr>
            <p:spPr>
              <a:xfrm>
                <a:off x="-64317" y="3334697"/>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0" name="テキスト ボックス 179"/>
            <p:cNvSpPr txBox="1"/>
            <p:nvPr/>
          </p:nvSpPr>
          <p:spPr>
            <a:xfrm>
              <a:off x="6727312" y="4248160"/>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1" name="テキスト ボックス 180"/>
            <p:cNvSpPr txBox="1"/>
            <p:nvPr/>
          </p:nvSpPr>
          <p:spPr>
            <a:xfrm>
              <a:off x="7432162" y="4248160"/>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2" name="テキスト ボックス 181"/>
            <p:cNvSpPr txBox="1"/>
            <p:nvPr/>
          </p:nvSpPr>
          <p:spPr>
            <a:xfrm>
              <a:off x="8213212" y="4248160"/>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3" name="テキスト ボックス 182"/>
            <p:cNvSpPr txBox="1"/>
            <p:nvPr/>
          </p:nvSpPr>
          <p:spPr>
            <a:xfrm>
              <a:off x="8994262" y="4248160"/>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4" name="テキスト ボックス 183"/>
            <p:cNvSpPr txBox="1"/>
            <p:nvPr/>
          </p:nvSpPr>
          <p:spPr>
            <a:xfrm>
              <a:off x="5770050" y="3024197"/>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5" name="テキスト ボックス 184"/>
            <p:cNvSpPr txBox="1"/>
            <p:nvPr/>
          </p:nvSpPr>
          <p:spPr>
            <a:xfrm>
              <a:off x="6160574" y="3529023"/>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6" name="テキスト ボックス 185"/>
            <p:cNvSpPr txBox="1"/>
            <p:nvPr/>
          </p:nvSpPr>
          <p:spPr>
            <a:xfrm>
              <a:off x="5466837" y="2625735"/>
              <a:ext cx="327334"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7" name="テキスト ボックス 186"/>
            <p:cNvSpPr txBox="1"/>
            <p:nvPr/>
          </p:nvSpPr>
          <p:spPr>
            <a:xfrm>
              <a:off x="9292712" y="3956060"/>
              <a:ext cx="287258"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x</a:t>
              </a:r>
              <a:endParaRPr kumimoji="1" lang="ja-JP" altLang="en-US"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88" name="テキスト ボックス 187"/>
            <p:cNvSpPr txBox="1"/>
            <p:nvPr/>
          </p:nvSpPr>
          <p:spPr>
            <a:xfrm>
              <a:off x="5429372" y="2272040"/>
              <a:ext cx="287258" cy="369332"/>
            </a:xfrm>
            <a:prstGeom prst="rect">
              <a:avLst/>
            </a:prstGeom>
            <a:noFill/>
          </p:spPr>
          <p:txBody>
            <a:bodyPr wrap="none" rtlCol="0">
              <a:spAutoFit/>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y</a:t>
              </a:r>
              <a:endParaRPr kumimoji="1" lang="ja-JP" altLang="en-US"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06" name="テキスト ボックス 205"/>
            <p:cNvSpPr txBox="1"/>
            <p:nvPr/>
          </p:nvSpPr>
          <p:spPr>
            <a:xfrm>
              <a:off x="7195307" y="3190250"/>
              <a:ext cx="287258" cy="369332"/>
            </a:xfrm>
            <a:prstGeom prst="rect">
              <a:avLst/>
            </a:prstGeom>
            <a:noFill/>
          </p:spPr>
          <p:txBody>
            <a:bodyPr wrap="none" rtlCol="0">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x</a:t>
              </a:r>
              <a:endParaRPr kumimoji="1" lang="ja-JP" altLang="en-US"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05" name="円/楕円 204"/>
            <p:cNvSpPr/>
            <p:nvPr/>
          </p:nvSpPr>
          <p:spPr>
            <a:xfrm>
              <a:off x="7248206" y="3272056"/>
              <a:ext cx="76224" cy="7622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7" name="直線矢印コネクタ 206"/>
            <p:cNvCxnSpPr/>
            <p:nvPr/>
          </p:nvCxnSpPr>
          <p:spPr>
            <a:xfrm flipH="1">
              <a:off x="6738143" y="3054350"/>
              <a:ext cx="723899" cy="1"/>
            </a:xfrm>
            <a:prstGeom prst="straightConnector1">
              <a:avLst/>
            </a:prstGeom>
            <a:ln w="31750">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flipH="1">
              <a:off x="7462039" y="2873375"/>
              <a:ext cx="723899" cy="1"/>
            </a:xfrm>
            <a:prstGeom prst="straightConnector1">
              <a:avLst/>
            </a:prstGeom>
            <a:ln w="31750">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212" name="直線矢印コネクタ 211"/>
            <p:cNvCxnSpPr/>
            <p:nvPr/>
          </p:nvCxnSpPr>
          <p:spPr>
            <a:xfrm flipH="1">
              <a:off x="7460456" y="2876550"/>
              <a:ext cx="4763" cy="176213"/>
            </a:xfrm>
            <a:prstGeom prst="straightConnector1">
              <a:avLst/>
            </a:prstGeom>
            <a:ln w="31750">
              <a:solidFill>
                <a:srgbClr val="92D050"/>
              </a:solidFill>
              <a:tailEnd type="none"/>
            </a:ln>
          </p:spPr>
          <p:style>
            <a:lnRef idx="1">
              <a:schemeClr val="accent1"/>
            </a:lnRef>
            <a:fillRef idx="0">
              <a:schemeClr val="accent1"/>
            </a:fillRef>
            <a:effectRef idx="0">
              <a:schemeClr val="accent1"/>
            </a:effectRef>
            <a:fontRef idx="minor">
              <a:schemeClr val="tx1"/>
            </a:fontRef>
          </p:style>
        </p:cxnSp>
        <p:grpSp>
          <p:nvGrpSpPr>
            <p:cNvPr id="219" name="グループ化 218"/>
            <p:cNvGrpSpPr/>
            <p:nvPr/>
          </p:nvGrpSpPr>
          <p:grpSpPr>
            <a:xfrm>
              <a:off x="6361907" y="2124075"/>
              <a:ext cx="1339057" cy="230189"/>
              <a:chOff x="6042818" y="2992438"/>
              <a:chExt cx="1447795" cy="180976"/>
            </a:xfrm>
          </p:grpSpPr>
          <p:cxnSp>
            <p:nvCxnSpPr>
              <p:cNvPr id="216" name="直線矢印コネクタ 215"/>
              <p:cNvCxnSpPr/>
              <p:nvPr/>
            </p:nvCxnSpPr>
            <p:spPr>
              <a:xfrm flipH="1">
                <a:off x="6042818" y="3173413"/>
                <a:ext cx="723899" cy="1"/>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17" name="直線矢印コネクタ 216"/>
              <p:cNvCxnSpPr/>
              <p:nvPr/>
            </p:nvCxnSpPr>
            <p:spPr>
              <a:xfrm flipH="1">
                <a:off x="6766714" y="2992438"/>
                <a:ext cx="723899" cy="1"/>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18" name="直線矢印コネクタ 217"/>
              <p:cNvCxnSpPr/>
              <p:nvPr/>
            </p:nvCxnSpPr>
            <p:spPr>
              <a:xfrm flipH="1">
                <a:off x="6765131" y="2995613"/>
                <a:ext cx="4763" cy="176213"/>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cxnSp>
          <p:nvCxnSpPr>
            <p:cNvPr id="226" name="直線矢印コネクタ 225"/>
            <p:cNvCxnSpPr/>
            <p:nvPr/>
          </p:nvCxnSpPr>
          <p:spPr>
            <a:xfrm>
              <a:off x="6958401" y="1856950"/>
              <a:ext cx="491324" cy="543988"/>
            </a:xfrm>
            <a:prstGeom prst="straightConnector1">
              <a:avLst/>
            </a:prstGeom>
            <a:ln w="31750">
              <a:solidFill>
                <a:srgbClr val="00B0F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7" name="直線矢印コネクタ 226"/>
            <p:cNvCxnSpPr/>
            <p:nvPr/>
          </p:nvCxnSpPr>
          <p:spPr>
            <a:xfrm>
              <a:off x="7434263" y="2671363"/>
              <a:ext cx="472661" cy="523325"/>
            </a:xfrm>
            <a:prstGeom prst="straightConnector1">
              <a:avLst/>
            </a:prstGeom>
            <a:ln w="31750">
              <a:solidFill>
                <a:srgbClr val="00B0F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8" name="直線矢印コネクタ 227"/>
            <p:cNvCxnSpPr/>
            <p:nvPr/>
          </p:nvCxnSpPr>
          <p:spPr>
            <a:xfrm flipH="1">
              <a:off x="7441406" y="2395538"/>
              <a:ext cx="4765" cy="280987"/>
            </a:xfrm>
            <a:prstGeom prst="straightConnector1">
              <a:avLst/>
            </a:prstGeom>
            <a:ln w="31750">
              <a:solidFill>
                <a:srgbClr val="00B0F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6" name="直線矢印コネクタ 235"/>
            <p:cNvCxnSpPr/>
            <p:nvPr/>
          </p:nvCxnSpPr>
          <p:spPr>
            <a:xfrm flipV="1">
              <a:off x="7284492" y="2223707"/>
              <a:ext cx="0" cy="1080966"/>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37" name="円/楕円 236"/>
            <p:cNvSpPr/>
            <p:nvPr/>
          </p:nvSpPr>
          <p:spPr>
            <a:xfrm>
              <a:off x="7248206" y="2176681"/>
              <a:ext cx="76224" cy="76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円/楕円 224"/>
            <p:cNvSpPr/>
            <p:nvPr/>
          </p:nvSpPr>
          <p:spPr>
            <a:xfrm>
              <a:off x="7172801" y="2092543"/>
              <a:ext cx="52963" cy="52963"/>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円/楕円 237"/>
            <p:cNvSpPr/>
            <p:nvPr/>
          </p:nvSpPr>
          <p:spPr>
            <a:xfrm>
              <a:off x="7593489" y="2845018"/>
              <a:ext cx="52963" cy="52963"/>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241" name="正方形/長方形 240"/>
              <p:cNvSpPr/>
              <p:nvPr/>
            </p:nvSpPr>
            <p:spPr>
              <a:xfrm>
                <a:off x="5756384" y="4358759"/>
                <a:ext cx="3570208" cy="860172"/>
              </a:xfrm>
              <a:prstGeom prst="rect">
                <a:avLst/>
              </a:prstGeom>
            </p:spPr>
            <p:txBody>
              <a:bodyPr wrap="none">
                <a:spAutoFit/>
              </a:bodyPr>
              <a:lstStyle/>
              <a:p>
                <a:pPr>
                  <a:spcBef>
                    <a:spcPts val="600"/>
                  </a:spcBef>
                </a:pPr>
                <a:r>
                  <a:rPr lang="ja-JP" altLang="en-US" sz="2400" i="1" dirty="0">
                    <a:latin typeface="Cambria Math" panose="02040503050406030204" pitchFamily="18" charset="0"/>
                    <a:ea typeface="メイリオ" panose="020B0604030504040204" pitchFamily="50" charset="-128"/>
                    <a:cs typeface="メイリオ" panose="020B0604030504040204" pitchFamily="50" charset="-128"/>
                  </a:rPr>
                  <a:t>最近傍画素値を利用する</a:t>
                </a:r>
                <a:endParaRPr lang="en-US" altLang="ja-JP" sz="2400" i="1" dirty="0">
                  <a:latin typeface="Cambria Math" panose="02040503050406030204" pitchFamily="18" charset="0"/>
                  <a:ea typeface="メイリオ" panose="020B0604030504040204" pitchFamily="50" charset="-128"/>
                  <a:cs typeface="メイリオ" panose="020B0604030504040204" pitchFamily="50" charset="-128"/>
                </a:endParaRPr>
              </a:p>
              <a:p>
                <a:pPr>
                  <a:spcBef>
                    <a:spcPts val="600"/>
                  </a:spcBef>
                </a:pPr>
                <a14:m>
                  <m:oMathPara xmlns:m="http://schemas.openxmlformats.org/officeDocument/2006/math">
                    <m:oMathParaPr>
                      <m:jc m:val="centerGroup"/>
                    </m:oMathParaPr>
                    <m:oMath xmlns:m="http://schemas.openxmlformats.org/officeDocument/2006/math">
                      <m: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t>𝑔</m:t>
                      </m:r>
                      <m:d>
                        <m:d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𝑥</m:t>
                          </m:r>
                        </m:e>
                      </m:d>
                      <m:r>
                        <a:rPr lang="en-US" altLang="ja-JP" sz="2400" dirty="0">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d>
                            <m:dPr>
                              <m:begChr m:val="⌊"/>
                              <m:endChr m:val="⌋"/>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𝑥</m:t>
                              </m:r>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+0.5</m:t>
                              </m:r>
                            </m:e>
                          </m:d>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m:t>
                          </m:r>
                          <m:d>
                            <m:dPr>
                              <m:begChr m:val="⌊"/>
                              <m:endChr m:val="⌋"/>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𝑦</m:t>
                              </m:r>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+0.5</m:t>
                              </m:r>
                            </m:e>
                          </m:d>
                        </m:sub>
                      </m:sSub>
                    </m:oMath>
                  </m:oMathPara>
                </a14:m>
                <a:endParaRPr lang="ja-JP" altLang="en-US" sz="2400" dirty="0"/>
              </a:p>
            </p:txBody>
          </p:sp>
        </mc:Choice>
        <mc:Fallback xmlns="">
          <p:sp>
            <p:nvSpPr>
              <p:cNvPr id="241" name="正方形/長方形 240"/>
              <p:cNvSpPr>
                <a:spLocks noRot="1" noChangeAspect="1" noMove="1" noResize="1" noEditPoints="1" noAdjustHandles="1" noChangeArrowheads="1" noChangeShapeType="1" noTextEdit="1"/>
              </p:cNvSpPr>
              <p:nvPr/>
            </p:nvSpPr>
            <p:spPr>
              <a:xfrm>
                <a:off x="5756384" y="4358759"/>
                <a:ext cx="3570208" cy="860172"/>
              </a:xfrm>
              <a:prstGeom prst="rect">
                <a:avLst/>
              </a:prstGeom>
              <a:blipFill rotWithShape="0">
                <a:blip r:embed="rId2"/>
                <a:stretch>
                  <a:fillRect l="-2560" t="-4255" r="-1706" b="-6383"/>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4294967295"/>
          </p:nvPr>
        </p:nvSpPr>
        <p:spPr/>
        <p:txBody>
          <a:bodyPr/>
          <a:lstStyle/>
          <a:p>
            <a:fld id="{F35DE295-420C-4265-BE54-AE59FA4027A6}" type="slidenum">
              <a:rPr lang="ja-JP" altLang="en-US" smtClean="0"/>
              <a:pPr/>
              <a:t>65</a:t>
            </a:fld>
            <a:endParaRPr lang="ja-JP" altLang="en-US"/>
          </a:p>
        </p:txBody>
      </p:sp>
    </p:spTree>
    <p:extLst>
      <p:ext uri="{BB962C8B-B14F-4D97-AF65-F5344CB8AC3E}">
        <p14:creationId xmlns:p14="http://schemas.microsoft.com/office/powerpoint/2010/main" val="40159986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49371"/>
            <a:ext cx="11473211" cy="733270"/>
          </a:xfrm>
        </p:spPr>
        <p:txBody>
          <a:bodyPr>
            <a:normAutofit/>
          </a:bodyPr>
          <a:lstStyle/>
          <a:p>
            <a:r>
              <a:rPr lang="ja-JP" altLang="en-US" sz="3600" dirty="0"/>
              <a:t>補間法（</a:t>
            </a:r>
            <a:r>
              <a:rPr lang="en-US" altLang="ja-JP" sz="3600" dirty="0"/>
              <a:t>2D</a:t>
            </a:r>
            <a:r>
              <a:rPr lang="ja-JP" altLang="en-US" sz="3600" dirty="0"/>
              <a:t>）</a:t>
            </a:r>
            <a:r>
              <a:rPr lang="en-US" altLang="ja-JP" sz="3600" dirty="0"/>
              <a:t>: Linear</a:t>
            </a:r>
            <a:r>
              <a:rPr lang="ja-JP" altLang="en-US" sz="3600" dirty="0"/>
              <a:t> </a:t>
            </a:r>
            <a:r>
              <a:rPr lang="en-US" altLang="ja-JP" sz="3600" dirty="0"/>
              <a:t>Interpolation</a:t>
            </a:r>
            <a:endParaRPr kumimoji="1" lang="ja-JP" altLang="en-US" sz="3600" dirty="0"/>
          </a:p>
        </p:txBody>
      </p:sp>
      <mc:AlternateContent xmlns:mc="http://schemas.openxmlformats.org/markup-compatibility/2006" xmlns:a14="http://schemas.microsoft.com/office/drawing/2010/main">
        <mc:Choice Requires="a14">
          <p:sp>
            <p:nvSpPr>
              <p:cNvPr id="241" name="正方形/長方形 240"/>
              <p:cNvSpPr/>
              <p:nvPr/>
            </p:nvSpPr>
            <p:spPr>
              <a:xfrm>
                <a:off x="6323820" y="1625719"/>
                <a:ext cx="5603329" cy="2371098"/>
              </a:xfrm>
              <a:prstGeom prst="rect">
                <a:avLst/>
              </a:prstGeom>
            </p:spPr>
            <p:txBody>
              <a:bodyPr wrap="none">
                <a:spAutoFit/>
              </a:bodyPr>
              <a:lstStyle/>
              <a:p>
                <a:pPr>
                  <a:spcBef>
                    <a:spcPts val="600"/>
                  </a:spcBef>
                  <a:spcAft>
                    <a:spcPts val="600"/>
                  </a:spcAft>
                </a:pPr>
                <a14:m>
                  <m:oMath xmlns:m="http://schemas.openxmlformats.org/officeDocument/2006/math">
                    <m:r>
                      <a:rPr lang="en-US" altLang="ja-JP" sz="2400" i="1" dirty="0" smtClean="0">
                        <a:latin typeface="Cambria Math" panose="02040503050406030204" pitchFamily="18" charset="0"/>
                        <a:ea typeface="メイリオ" panose="020B0604030504040204" pitchFamily="50" charset="-128"/>
                        <a:cs typeface="メイリオ" panose="020B0604030504040204" pitchFamily="50" charset="-128"/>
                      </a:rPr>
                      <m:t>𝑥</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m:t>
                    </m:r>
                    <m:d>
                      <m:dPr>
                        <m:begChr m:val="["/>
                        <m:endChr m:val="]"/>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1,2</m:t>
                        </m:r>
                      </m:e>
                    </m:d>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 </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𝑦</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∈[1,2]</m:t>
                    </m:r>
                  </m:oMath>
                </a14:m>
                <a:r>
                  <a:rPr lang="ja-JP" altLang="en-US" sz="2400" i="1" dirty="0">
                    <a:latin typeface="Cambria Math" panose="02040503050406030204" pitchFamily="18" charset="0"/>
                    <a:ea typeface="メイリオ" panose="020B0604030504040204" pitchFamily="50" charset="-128"/>
                    <a:cs typeface="メイリオ" panose="020B0604030504040204" pitchFamily="50" charset="-128"/>
                  </a:rPr>
                  <a:t>の範囲を</a:t>
                </a:r>
                <a:endParaRPr lang="en-US" altLang="ja-JP" sz="2400" i="1" dirty="0">
                  <a:latin typeface="Cambria Math" panose="02040503050406030204" pitchFamily="18" charset="0"/>
                  <a:ea typeface="メイリオ" panose="020B0604030504040204" pitchFamily="50" charset="-128"/>
                  <a:cs typeface="メイリオ" panose="020B0604030504040204" pitchFamily="50" charset="-128"/>
                </a:endParaRPr>
              </a:p>
              <a:p>
                <a:pPr>
                  <a:spcBef>
                    <a:spcPts val="600"/>
                  </a:spcBef>
                  <a:spcAft>
                    <a:spcPts val="600"/>
                  </a:spcAft>
                </a:pPr>
                <a:r>
                  <a:rPr lang="ja-JP" altLang="en-US" sz="2400" i="1" dirty="0">
                    <a:latin typeface="Cambria Math" panose="02040503050406030204" pitchFamily="18" charset="0"/>
                    <a:ea typeface="メイリオ" panose="020B0604030504040204" pitchFamily="50" charset="-128"/>
                    <a:cs typeface="メイリオ" panose="020B0604030504040204" pitchFamily="50" charset="-128"/>
                  </a:rPr>
                  <a:t>画素</a:t>
                </a:r>
                <a14:m>
                  <m:oMath xmlns:m="http://schemas.openxmlformats.org/officeDocument/2006/math">
                    <m:sSub>
                      <m:sSubPr>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11</m:t>
                        </m:r>
                      </m:sub>
                    </m:s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1</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2</m:t>
                        </m:r>
                      </m:sub>
                    </m:sSub>
                  </m:oMath>
                </a14:m>
                <a: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a:t>,</a:t>
                </a:r>
                <a:r>
                  <a:rPr lang="en-US" altLang="ja-JP" sz="2400" dirty="0">
                    <a:ea typeface="メイリオ" panose="020B0604030504040204" pitchFamily="50" charset="-128"/>
                    <a:cs typeface="メイリオ" panose="020B0604030504040204" pitchFamily="50" charset="-128"/>
                  </a:rPr>
                  <a:t> </a:t>
                </a:r>
                <a14:m>
                  <m:oMath xmlns:m="http://schemas.openxmlformats.org/officeDocument/2006/math">
                    <m:sSub>
                      <m:sSub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2</m:t>
                        </m:r>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1</m:t>
                        </m:r>
                      </m:sub>
                    </m:sSub>
                  </m:oMath>
                </a14:m>
                <a: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a:t>,</a:t>
                </a:r>
                <a:r>
                  <a:rPr lang="en-US" altLang="ja-JP" sz="2400" dirty="0">
                    <a:ea typeface="メイリオ" panose="020B0604030504040204" pitchFamily="50" charset="-128"/>
                    <a:cs typeface="メイリオ" panose="020B0604030504040204" pitchFamily="50" charset="-128"/>
                  </a:rPr>
                  <a:t> </a:t>
                </a:r>
                <a14:m>
                  <m:oMath xmlns:m="http://schemas.openxmlformats.org/officeDocument/2006/math">
                    <m:sSub>
                      <m:sSub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22</m:t>
                        </m:r>
                      </m:sub>
                    </m:sSub>
                  </m:oMath>
                </a14:m>
                <a:r>
                  <a:rPr lang="ja-JP" altLang="en-US" sz="2400" i="1" dirty="0">
                    <a:latin typeface="Cambria Math" panose="02040503050406030204" pitchFamily="18" charset="0"/>
                    <a:ea typeface="メイリオ" panose="020B0604030504040204" pitchFamily="50" charset="-128"/>
                    <a:cs typeface="メイリオ" panose="020B0604030504040204" pitchFamily="50" charset="-128"/>
                  </a:rPr>
                  <a:t>より補間する</a:t>
                </a:r>
                <a:endParaRPr lang="en-US" altLang="ja-JP" sz="500" i="1" dirty="0">
                  <a:latin typeface="Cambria Math" panose="02040503050406030204" pitchFamily="18" charset="0"/>
                  <a:ea typeface="メイリオ" panose="020B0604030504040204" pitchFamily="50" charset="-128"/>
                  <a:cs typeface="メイリオ" panose="020B0604030504040204" pitchFamily="50" charset="-128"/>
                </a:endParaRPr>
              </a:p>
              <a:p>
                <a:pPr>
                  <a:spcBef>
                    <a:spcPts val="600"/>
                  </a:spcBef>
                  <a:spcAft>
                    <a:spcPts val="600"/>
                  </a:spcAft>
                </a:pPr>
                <a:r>
                  <a:rPr lang="en-US" altLang="ja-JP" sz="2400" b="0" dirty="0">
                    <a:ea typeface="メイリオ" panose="020B0604030504040204" pitchFamily="50" charset="-128"/>
                    <a:cs typeface="メイリオ" panose="020B0604030504040204" pitchFamily="50" charset="-128"/>
                  </a:rPr>
                  <a:t>    </a:t>
                </a:r>
                <a14:m>
                  <m:oMath xmlns:m="http://schemas.openxmlformats.org/officeDocument/2006/math">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𝑔</m:t>
                    </m:r>
                    <m:d>
                      <m:dPr>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𝑥</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𝑦</m:t>
                        </m:r>
                      </m:e>
                    </m:d>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m:t>
                    </m:r>
                  </m:oMath>
                </a14:m>
                <a:r>
                  <a:rPr lang="ja-JP" altLang="en-US" sz="2400" dirty="0"/>
                  <a:t> </a:t>
                </a:r>
                <a14:m>
                  <m:oMath xmlns:m="http://schemas.openxmlformats.org/officeDocument/2006/math">
                    <m:d>
                      <m:dPr>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m>
                          <m:mPr>
                            <m:mcs>
                              <m:mc>
                                <m:mcPr>
                                  <m:count m:val="2"/>
                                  <m:mcJc m:val="center"/>
                                </m:mcPr>
                              </m:mc>
                            </m:mcs>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mPr>
                          <m:mr>
                            <m:e>
                              <m:r>
                                <m:rPr>
                                  <m:brk m:alnAt="7"/>
                                </m:r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1</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𝑡</m:t>
                              </m:r>
                            </m:e>
                            <m:e>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𝑡</m:t>
                              </m:r>
                            </m:e>
                          </m:mr>
                        </m:m>
                      </m:e>
                    </m:d>
                    <m:d>
                      <m:dPr>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m>
                          <m:mPr>
                            <m:mcs>
                              <m:mc>
                                <m:mcPr>
                                  <m:count m:val="2"/>
                                  <m:mcJc m:val="center"/>
                                </m:mcPr>
                              </m:mc>
                            </m:mcs>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mPr>
                          <m:mr>
                            <m:e>
                              <m:sSub>
                                <m:sSub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11</m:t>
                                  </m:r>
                                </m:sub>
                              </m:sSub>
                            </m:e>
                            <m:e>
                              <m:sSub>
                                <m:sSub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12</m:t>
                                  </m:r>
                                </m:sub>
                              </m:sSub>
                            </m:e>
                          </m:mr>
                          <m:mr>
                            <m:e>
                              <m:sSub>
                                <m:sSub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21</m:t>
                                  </m:r>
                                </m:sub>
                              </m:sSub>
                            </m:e>
                            <m:e>
                              <m:sSub>
                                <m:sSubPr>
                                  <m:ctrl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2</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2</m:t>
                                  </m:r>
                                </m:sub>
                              </m:sSub>
                            </m:e>
                          </m:mr>
                        </m:m>
                      </m:e>
                    </m:d>
                    <m:d>
                      <m:dPr>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m>
                          <m:mPr>
                            <m:mcs>
                              <m:mc>
                                <m:mcPr>
                                  <m:count m:val="1"/>
                                  <m:mcJc m:val="center"/>
                                </m:mcPr>
                              </m:mc>
                            </m:mcs>
                            <m:ctrl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ctrlPr>
                          </m:mPr>
                          <m:mr>
                            <m:e>
                              <m:r>
                                <m:rPr>
                                  <m:brk m:alnAt="7"/>
                                </m:rP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1</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𝑠</m:t>
                              </m:r>
                            </m:e>
                          </m:mr>
                          <m:mr>
                            <m:e>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𝑠</m:t>
                              </m:r>
                            </m:e>
                          </m:mr>
                        </m:m>
                      </m:e>
                    </m:d>
                  </m:oMath>
                </a14:m>
                <a:endParaRPr lang="en-US" altLang="ja-JP" sz="2400" dirty="0"/>
              </a:p>
              <a:p>
                <a:pPr>
                  <a:spcBef>
                    <a:spcPts val="600"/>
                  </a:spcBef>
                  <a:spcAft>
                    <a:spcPts val="600"/>
                  </a:spcAft>
                </a:pPr>
                <a:r>
                  <a:rPr lang="en-US" altLang="ja-JP" sz="2400" dirty="0">
                    <a:ea typeface="メイリオ" panose="020B0604030504040204" pitchFamily="50" charset="-128"/>
                    <a:cs typeface="メイリオ" panose="020B0604030504040204" pitchFamily="50" charset="-128"/>
                  </a:rPr>
                  <a:t>    </a:t>
                </a:r>
                <a14:m>
                  <m:oMath xmlns:m="http://schemas.openxmlformats.org/officeDocument/2006/math">
                    <m:r>
                      <m:rPr>
                        <m:brk m:alnAt="7"/>
                      </m:rPr>
                      <a:rPr lang="en-US" altLang="ja-JP" sz="2400" i="1" dirty="0">
                        <a:latin typeface="Cambria Math" panose="02040503050406030204" pitchFamily="18" charset="0"/>
                        <a:ea typeface="メイリオ" panose="020B0604030504040204" pitchFamily="50" charset="-128"/>
                        <a:cs typeface="メイリオ" panose="020B0604030504040204" pitchFamily="50" charset="-128"/>
                      </a:rPr>
                      <m:t>𝑡</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𝑥</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−1, </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𝑠</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𝑦</m:t>
                    </m:r>
                    <m:r>
                      <a:rPr lang="en-US" altLang="ja-JP" sz="2400" b="0" i="1" dirty="0" smtClean="0">
                        <a:latin typeface="Cambria Math" panose="02040503050406030204" pitchFamily="18" charset="0"/>
                        <a:ea typeface="メイリオ" panose="020B0604030504040204" pitchFamily="50" charset="-128"/>
                        <a:cs typeface="メイリオ" panose="020B0604030504040204" pitchFamily="50" charset="-128"/>
                      </a:rPr>
                      <m:t>−1</m:t>
                    </m:r>
                  </m:oMath>
                </a14:m>
                <a:r>
                  <a:rPr lang="ja-JP" altLang="en-US" sz="2400" dirty="0"/>
                  <a:t> </a:t>
                </a:r>
              </a:p>
            </p:txBody>
          </p:sp>
        </mc:Choice>
        <mc:Fallback xmlns="">
          <p:sp>
            <p:nvSpPr>
              <p:cNvPr id="241" name="正方形/長方形 240"/>
              <p:cNvSpPr>
                <a:spLocks noRot="1" noChangeAspect="1" noMove="1" noResize="1" noEditPoints="1" noAdjustHandles="1" noChangeArrowheads="1" noChangeShapeType="1" noTextEdit="1"/>
              </p:cNvSpPr>
              <p:nvPr/>
            </p:nvSpPr>
            <p:spPr>
              <a:xfrm>
                <a:off x="6323820" y="1625719"/>
                <a:ext cx="5603329" cy="2371098"/>
              </a:xfrm>
              <a:prstGeom prst="rect">
                <a:avLst/>
              </a:prstGeom>
              <a:blipFill rotWithShape="0">
                <a:blip r:embed="rId2"/>
                <a:stretch>
                  <a:fillRect l="-1630" t="-1542" b="-1028"/>
                </a:stretch>
              </a:blipFill>
            </p:spPr>
            <p:txBody>
              <a:bodyPr/>
              <a:lstStyle/>
              <a:p>
                <a:r>
                  <a:rPr lang="ja-JP" altLang="en-US">
                    <a:noFill/>
                  </a:rPr>
                  <a:t> </a:t>
                </a:r>
              </a:p>
            </p:txBody>
          </p:sp>
        </mc:Fallback>
      </mc:AlternateContent>
      <p:grpSp>
        <p:nvGrpSpPr>
          <p:cNvPr id="18" name="グループ化 17"/>
          <p:cNvGrpSpPr/>
          <p:nvPr/>
        </p:nvGrpSpPr>
        <p:grpSpPr>
          <a:xfrm>
            <a:off x="427730" y="1231180"/>
            <a:ext cx="5431212" cy="3287734"/>
            <a:chOff x="415030" y="1305565"/>
            <a:chExt cx="5431212" cy="3287734"/>
          </a:xfrm>
        </p:grpSpPr>
        <p:grpSp>
          <p:nvGrpSpPr>
            <p:cNvPr id="174" name="グループ化 173"/>
            <p:cNvGrpSpPr/>
            <p:nvPr/>
          </p:nvGrpSpPr>
          <p:grpSpPr>
            <a:xfrm>
              <a:off x="626537" y="1935032"/>
              <a:ext cx="5132129" cy="2293496"/>
              <a:chOff x="323384" y="1607792"/>
              <a:chExt cx="4684991" cy="1592606"/>
            </a:xfrm>
          </p:grpSpPr>
          <p:cxnSp>
            <p:nvCxnSpPr>
              <p:cNvPr id="197" name="直線矢印コネクタ 196"/>
              <p:cNvCxnSpPr/>
              <p:nvPr/>
            </p:nvCxnSpPr>
            <p:spPr>
              <a:xfrm>
                <a:off x="444265" y="1739899"/>
                <a:ext cx="2262145" cy="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p:nvPr/>
            </p:nvCxnSpPr>
            <p:spPr>
              <a:xfrm>
                <a:off x="323384" y="1607792"/>
                <a:ext cx="1507038" cy="1592606"/>
              </a:xfrm>
              <a:prstGeom prst="straightConnector1">
                <a:avLst/>
              </a:prstGeom>
              <a:ln w="25400">
                <a:solidFill>
                  <a:schemeClr val="tx1"/>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99" name="直線矢印コネクタ 198"/>
              <p:cNvCxnSpPr/>
              <p:nvPr/>
            </p:nvCxnSpPr>
            <p:spPr>
              <a:xfrm>
                <a:off x="1205450" y="1747179"/>
                <a:ext cx="1537748" cy="1442035"/>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0" name="直線矢印コネクタ 199"/>
              <p:cNvCxnSpPr/>
              <p:nvPr/>
            </p:nvCxnSpPr>
            <p:spPr>
              <a:xfrm>
                <a:off x="1944428" y="1738856"/>
                <a:ext cx="1725867" cy="1453543"/>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1" name="直線矢印コネクタ 200"/>
              <p:cNvCxnSpPr/>
              <p:nvPr/>
            </p:nvCxnSpPr>
            <p:spPr>
              <a:xfrm>
                <a:off x="2694908" y="1742000"/>
                <a:ext cx="1907283" cy="1458398"/>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2" name="直線矢印コネクタ 201"/>
              <p:cNvCxnSpPr/>
              <p:nvPr/>
            </p:nvCxnSpPr>
            <p:spPr>
              <a:xfrm>
                <a:off x="860924" y="2178778"/>
                <a:ext cx="2423441" cy="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3" name="直線矢印コネクタ 202"/>
              <p:cNvCxnSpPr/>
              <p:nvPr/>
            </p:nvCxnSpPr>
            <p:spPr>
              <a:xfrm>
                <a:off x="1311522" y="2650398"/>
                <a:ext cx="2576679" cy="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4" name="直線矢印コネクタ 203"/>
              <p:cNvCxnSpPr/>
              <p:nvPr/>
            </p:nvCxnSpPr>
            <p:spPr>
              <a:xfrm>
                <a:off x="1835148" y="3194048"/>
                <a:ext cx="3173227" cy="0"/>
              </a:xfrm>
              <a:prstGeom prst="straightConnector1">
                <a:avLst/>
              </a:prstGeom>
              <a:ln w="254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cxnSp>
        </p:grpSp>
        <p:cxnSp>
          <p:nvCxnSpPr>
            <p:cNvPr id="175" name="直線矢印コネクタ 174"/>
            <p:cNvCxnSpPr/>
            <p:nvPr/>
          </p:nvCxnSpPr>
          <p:spPr>
            <a:xfrm flipV="1">
              <a:off x="2110858" y="1629522"/>
              <a:ext cx="0" cy="1146378"/>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6" name="直線矢印コネクタ 175"/>
            <p:cNvCxnSpPr/>
            <p:nvPr/>
          </p:nvCxnSpPr>
          <p:spPr>
            <a:xfrm flipV="1">
              <a:off x="2973912" y="1346036"/>
              <a:ext cx="0" cy="1429864"/>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8" name="直線矢印コネクタ 177"/>
            <p:cNvCxnSpPr/>
            <p:nvPr/>
          </p:nvCxnSpPr>
          <p:spPr>
            <a:xfrm flipV="1">
              <a:off x="3588129" y="2387060"/>
              <a:ext cx="0" cy="1044007"/>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0" name="テキスト ボックス 179"/>
            <p:cNvSpPr txBox="1"/>
            <p:nvPr/>
          </p:nvSpPr>
          <p:spPr>
            <a:xfrm>
              <a:off x="2192859" y="4193189"/>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1" name="テキスト ボックス 180"/>
            <p:cNvSpPr txBox="1"/>
            <p:nvPr/>
          </p:nvSpPr>
          <p:spPr>
            <a:xfrm>
              <a:off x="3125210" y="4193189"/>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2" name="テキスト ボックス 181"/>
            <p:cNvSpPr txBox="1"/>
            <p:nvPr/>
          </p:nvSpPr>
          <p:spPr>
            <a:xfrm>
              <a:off x="4158356" y="4193189"/>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3" name="テキスト ボックス 182"/>
            <p:cNvSpPr txBox="1"/>
            <p:nvPr/>
          </p:nvSpPr>
          <p:spPr>
            <a:xfrm>
              <a:off x="5191501" y="4193189"/>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4" name="テキスト ボックス 183"/>
            <p:cNvSpPr txBox="1"/>
            <p:nvPr/>
          </p:nvSpPr>
          <p:spPr>
            <a:xfrm>
              <a:off x="865667" y="2549789"/>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5" name="テキスト ボックス 184"/>
            <p:cNvSpPr txBox="1"/>
            <p:nvPr/>
          </p:nvSpPr>
          <p:spPr>
            <a:xfrm>
              <a:off x="1382238" y="3217555"/>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6" name="テキスト ボックス 185"/>
            <p:cNvSpPr txBox="1"/>
            <p:nvPr/>
          </p:nvSpPr>
          <p:spPr>
            <a:xfrm>
              <a:off x="464587" y="2022718"/>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7" name="テキスト ボックス 186"/>
            <p:cNvSpPr txBox="1"/>
            <p:nvPr/>
          </p:nvSpPr>
          <p:spPr>
            <a:xfrm>
              <a:off x="5525320" y="3782425"/>
              <a:ext cx="320922" cy="461665"/>
            </a:xfrm>
            <a:prstGeom prst="rect">
              <a:avLst/>
            </a:prstGeom>
            <a:noFill/>
          </p:spPr>
          <p:txBody>
            <a:bodyPr wrap="none" rtlCol="0">
              <a:spAutoFit/>
            </a:bodyPr>
            <a:lstStyle/>
            <a:p>
              <a:r>
                <a:rPr kumimoji="1"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x</a:t>
              </a:r>
              <a:endParaRPr kumimoji="1" lang="ja-JP" altLang="en-US" sz="2400"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88" name="テキスト ボックス 187"/>
            <p:cNvSpPr txBox="1"/>
            <p:nvPr/>
          </p:nvSpPr>
          <p:spPr>
            <a:xfrm>
              <a:off x="415030" y="1554862"/>
              <a:ext cx="298480" cy="400110"/>
            </a:xfrm>
            <a:prstGeom prst="rect">
              <a:avLst/>
            </a:prstGeom>
            <a:noFill/>
          </p:spPr>
          <p:txBody>
            <a:bodyPr wrap="none" rtlCol="0">
              <a:spAutoFit/>
            </a:bodyPr>
            <a:lstStyle/>
            <a:p>
              <a:r>
                <a:rPr kumimoji="1" lang="en-US" altLang="ja-JP" sz="2000" i="1" dirty="0">
                  <a:latin typeface="Times New Roman" panose="02020603050405020304" pitchFamily="18" charset="0"/>
                  <a:ea typeface="メイリオ" panose="020B0604030504040204" pitchFamily="50" charset="-128"/>
                  <a:cs typeface="Times New Roman" panose="02020603050405020304" pitchFamily="18" charset="0"/>
                </a:rPr>
                <a:t>y</a:t>
              </a:r>
              <a:endParaRPr kumimoji="1" lang="ja-JP" altLang="en-US" sz="2000"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06" name="テキスト ボックス 205"/>
            <p:cNvSpPr txBox="1"/>
            <p:nvPr/>
          </p:nvSpPr>
          <p:spPr>
            <a:xfrm>
              <a:off x="2600262" y="2904217"/>
              <a:ext cx="646331" cy="400110"/>
            </a:xfrm>
            <a:prstGeom prst="rect">
              <a:avLst/>
            </a:prstGeom>
            <a:noFill/>
          </p:spPr>
          <p:txBody>
            <a:bodyPr wrap="none" rtlCol="0">
              <a:spAutoFit/>
            </a:bodyPr>
            <a:lstStyle/>
            <a:p>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000" i="1" dirty="0" err="1">
                  <a:latin typeface="Times New Roman" panose="02020603050405020304" pitchFamily="18" charset="0"/>
                  <a:ea typeface="メイリオ" panose="020B0604030504040204" pitchFamily="50" charset="-128"/>
                  <a:cs typeface="Times New Roman" panose="02020603050405020304" pitchFamily="18" charset="0"/>
                </a:rPr>
                <a:t>x,y</a:t>
              </a: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a:t>
              </a:r>
              <a:endParaRPr kumimoji="1" lang="ja-JP" altLang="en-US" sz="2000"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236" name="直線矢印コネクタ 235"/>
            <p:cNvCxnSpPr/>
            <p:nvPr/>
          </p:nvCxnSpPr>
          <p:spPr>
            <a:xfrm flipV="1">
              <a:off x="2868917" y="1779842"/>
              <a:ext cx="0" cy="1212388"/>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H="1">
              <a:off x="2121599" y="1360742"/>
              <a:ext cx="857250" cy="276226"/>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6" name="フリーフォーム 15"/>
            <p:cNvSpPr/>
            <p:nvPr/>
          </p:nvSpPr>
          <p:spPr>
            <a:xfrm>
              <a:off x="2278761" y="1694117"/>
              <a:ext cx="904875" cy="1285875"/>
            </a:xfrm>
            <a:custGeom>
              <a:avLst/>
              <a:gdLst>
                <a:gd name="connsiteX0" fmla="*/ 0 w 904875"/>
                <a:gd name="connsiteY0" fmla="*/ 1285875 h 1285875"/>
                <a:gd name="connsiteX1" fmla="*/ 904875 w 904875"/>
                <a:gd name="connsiteY1" fmla="*/ 1285875 h 1285875"/>
                <a:gd name="connsiteX2" fmla="*/ 904875 w 904875"/>
                <a:gd name="connsiteY2" fmla="*/ 0 h 1285875"/>
                <a:gd name="connsiteX3" fmla="*/ 61913 w 904875"/>
                <a:gd name="connsiteY3" fmla="*/ 0 h 1285875"/>
                <a:gd name="connsiteX4" fmla="*/ 0 w 904875"/>
                <a:gd name="connsiteY4" fmla="*/ 1285875 h 1285875"/>
                <a:gd name="connsiteX0" fmla="*/ 0 w 904875"/>
                <a:gd name="connsiteY0" fmla="*/ 1285875 h 1285875"/>
                <a:gd name="connsiteX1" fmla="*/ 904875 w 904875"/>
                <a:gd name="connsiteY1" fmla="*/ 1285875 h 1285875"/>
                <a:gd name="connsiteX2" fmla="*/ 904875 w 904875"/>
                <a:gd name="connsiteY2" fmla="*/ 0 h 1285875"/>
                <a:gd name="connsiteX3" fmla="*/ 52388 w 904875"/>
                <a:gd name="connsiteY3" fmla="*/ 304800 h 1285875"/>
                <a:gd name="connsiteX4" fmla="*/ 0 w 904875"/>
                <a:gd name="connsiteY4" fmla="*/ 1285875 h 1285875"/>
                <a:gd name="connsiteX0" fmla="*/ 0 w 904875"/>
                <a:gd name="connsiteY0" fmla="*/ 1285875 h 1285875"/>
                <a:gd name="connsiteX1" fmla="*/ 904875 w 904875"/>
                <a:gd name="connsiteY1" fmla="*/ 1285875 h 1285875"/>
                <a:gd name="connsiteX2" fmla="*/ 904875 w 904875"/>
                <a:gd name="connsiteY2" fmla="*/ 0 h 1285875"/>
                <a:gd name="connsiteX3" fmla="*/ 23813 w 904875"/>
                <a:gd name="connsiteY3" fmla="*/ 278606 h 1285875"/>
                <a:gd name="connsiteX4" fmla="*/ 0 w 904875"/>
                <a:gd name="connsiteY4" fmla="*/ 1285875 h 1285875"/>
                <a:gd name="connsiteX0" fmla="*/ 0 w 904875"/>
                <a:gd name="connsiteY0" fmla="*/ 1285875 h 1285875"/>
                <a:gd name="connsiteX1" fmla="*/ 904875 w 904875"/>
                <a:gd name="connsiteY1" fmla="*/ 1285875 h 1285875"/>
                <a:gd name="connsiteX2" fmla="*/ 904875 w 904875"/>
                <a:gd name="connsiteY2" fmla="*/ 0 h 1285875"/>
                <a:gd name="connsiteX3" fmla="*/ 2381 w 904875"/>
                <a:gd name="connsiteY3" fmla="*/ 245268 h 1285875"/>
                <a:gd name="connsiteX4" fmla="*/ 0 w 904875"/>
                <a:gd name="connsiteY4" fmla="*/ 1285875 h 128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1285875">
                  <a:moveTo>
                    <a:pt x="0" y="1285875"/>
                  </a:moveTo>
                  <a:lnTo>
                    <a:pt x="904875" y="1285875"/>
                  </a:lnTo>
                  <a:lnTo>
                    <a:pt x="904875" y="0"/>
                  </a:lnTo>
                  <a:lnTo>
                    <a:pt x="2381" y="245268"/>
                  </a:lnTo>
                  <a:cubicBezTo>
                    <a:pt x="1587" y="592137"/>
                    <a:pt x="794" y="939006"/>
                    <a:pt x="0" y="1285875"/>
                  </a:cubicBezTo>
                  <a:close/>
                </a:path>
              </a:pathLst>
            </a:custGeom>
            <a:solidFill>
              <a:srgbClr val="FFC000">
                <a:alpha val="23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矢印コネクタ 82"/>
            <p:cNvCxnSpPr/>
            <p:nvPr/>
          </p:nvCxnSpPr>
          <p:spPr>
            <a:xfrm flipH="1" flipV="1">
              <a:off x="2117459" y="1622752"/>
              <a:ext cx="542302" cy="1014340"/>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77" name="直線矢印コネクタ 176"/>
            <p:cNvCxnSpPr/>
            <p:nvPr/>
          </p:nvCxnSpPr>
          <p:spPr>
            <a:xfrm flipV="1">
              <a:off x="2652630" y="2641854"/>
              <a:ext cx="0" cy="789213"/>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flipH="1">
              <a:off x="2640711" y="2391823"/>
              <a:ext cx="950119" cy="235745"/>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05" name="円/楕円 204"/>
            <p:cNvSpPr/>
            <p:nvPr/>
          </p:nvSpPr>
          <p:spPr>
            <a:xfrm>
              <a:off x="2818539" y="2930037"/>
              <a:ext cx="100826" cy="1008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円/楕円 236"/>
            <p:cNvSpPr/>
            <p:nvPr/>
          </p:nvSpPr>
          <p:spPr>
            <a:xfrm>
              <a:off x="2832827" y="1747817"/>
              <a:ext cx="67441" cy="6744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7" name="直線矢印コネクタ 216"/>
            <p:cNvCxnSpPr/>
            <p:nvPr/>
          </p:nvCxnSpPr>
          <p:spPr>
            <a:xfrm flipH="1" flipV="1">
              <a:off x="2974709" y="1351288"/>
              <a:ext cx="616121" cy="1045297"/>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38" name="円/楕円 237"/>
            <p:cNvSpPr/>
            <p:nvPr/>
          </p:nvSpPr>
          <p:spPr>
            <a:xfrm>
              <a:off x="3118103" y="1639348"/>
              <a:ext cx="102933" cy="102933"/>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a:off x="2225134" y="1896523"/>
              <a:ext cx="102933" cy="102933"/>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9" name="グループ化 178"/>
            <p:cNvGrpSpPr/>
            <p:nvPr/>
          </p:nvGrpSpPr>
          <p:grpSpPr>
            <a:xfrm>
              <a:off x="2062578" y="1305565"/>
              <a:ext cx="1573900" cy="1353921"/>
              <a:chOff x="-1177949" y="2563579"/>
              <a:chExt cx="1189856" cy="1023555"/>
            </a:xfrm>
          </p:grpSpPr>
          <p:sp>
            <p:nvSpPr>
              <p:cNvPr id="193" name="円/楕円 192"/>
              <p:cNvSpPr/>
              <p:nvPr/>
            </p:nvSpPr>
            <p:spPr>
              <a:xfrm>
                <a:off x="-1177949" y="2775979"/>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円/楕円 193"/>
              <p:cNvSpPr/>
              <p:nvPr/>
            </p:nvSpPr>
            <p:spPr>
              <a:xfrm>
                <a:off x="-527073" y="2563579"/>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p:nvPr/>
            </p:nvSpPr>
            <p:spPr>
              <a:xfrm>
                <a:off x="-771549" y="3510910"/>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円/楕円 195"/>
              <p:cNvSpPr/>
              <p:nvPr/>
            </p:nvSpPr>
            <p:spPr>
              <a:xfrm>
                <a:off x="-64317" y="3334697"/>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00" name="直線矢印コネクタ 99"/>
          <p:cNvCxnSpPr/>
          <p:nvPr/>
        </p:nvCxnSpPr>
        <p:spPr>
          <a:xfrm flipV="1">
            <a:off x="1928812" y="4904486"/>
            <a:ext cx="0" cy="1544548"/>
          </a:xfrm>
          <a:prstGeom prst="straightConnector1">
            <a:avLst/>
          </a:prstGeom>
          <a:ln w="254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3452812" y="4904486"/>
            <a:ext cx="0" cy="1544548"/>
          </a:xfrm>
          <a:prstGeom prst="straightConnector1">
            <a:avLst/>
          </a:prstGeom>
          <a:ln w="254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1928812" y="4917186"/>
            <a:ext cx="1522032" cy="0"/>
          </a:xfrm>
          <a:prstGeom prst="straightConnector1">
            <a:avLst/>
          </a:prstGeom>
          <a:ln w="254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1928812" y="6453886"/>
            <a:ext cx="1522032" cy="0"/>
          </a:xfrm>
          <a:prstGeom prst="straightConnector1">
            <a:avLst/>
          </a:prstGeom>
          <a:ln w="254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2698306" y="4953018"/>
            <a:ext cx="646331" cy="400110"/>
          </a:xfrm>
          <a:prstGeom prst="rect">
            <a:avLst/>
          </a:prstGeom>
          <a:noFill/>
        </p:spPr>
        <p:txBody>
          <a:bodyPr wrap="none" rtlCol="0">
            <a:spAutoFit/>
          </a:bodyPr>
          <a:lstStyle/>
          <a:p>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000" i="1" dirty="0" err="1">
                <a:latin typeface="Times New Roman" panose="02020603050405020304" pitchFamily="18" charset="0"/>
                <a:ea typeface="メイリオ" panose="020B0604030504040204" pitchFamily="50" charset="-128"/>
                <a:cs typeface="Times New Roman" panose="02020603050405020304" pitchFamily="18" charset="0"/>
              </a:rPr>
              <a:t>x,y</a:t>
            </a: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a:t>
            </a:r>
            <a:endParaRPr kumimoji="1" lang="ja-JP" altLang="en-US" sz="2000"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14" name="円/楕円 113"/>
          <p:cNvSpPr/>
          <p:nvPr/>
        </p:nvSpPr>
        <p:spPr>
          <a:xfrm>
            <a:off x="2948333" y="5321738"/>
            <a:ext cx="100826" cy="1008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1521454" y="6457890"/>
            <a:ext cx="816249"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8" name="テキスト ボックス 117"/>
          <p:cNvSpPr txBox="1"/>
          <p:nvPr/>
        </p:nvSpPr>
        <p:spPr>
          <a:xfrm>
            <a:off x="2988304" y="6457890"/>
            <a:ext cx="816249"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(2,1)</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9" name="テキスト ボックス 128"/>
          <p:cNvSpPr txBox="1"/>
          <p:nvPr/>
        </p:nvSpPr>
        <p:spPr>
          <a:xfrm>
            <a:off x="1527804" y="4565590"/>
            <a:ext cx="816249"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(1,2)</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1" name="テキスト ボックス 130"/>
          <p:cNvSpPr txBox="1"/>
          <p:nvPr/>
        </p:nvSpPr>
        <p:spPr>
          <a:xfrm>
            <a:off x="3077204" y="4565590"/>
            <a:ext cx="816249"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(2,2)</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8" name="直線矢印コネクタ 137"/>
          <p:cNvCxnSpPr/>
          <p:nvPr/>
        </p:nvCxnSpPr>
        <p:spPr>
          <a:xfrm flipV="1">
            <a:off x="2995612" y="5429153"/>
            <a:ext cx="0" cy="1022350"/>
          </a:xfrm>
          <a:prstGeom prst="straightConnector1">
            <a:avLst/>
          </a:prstGeom>
          <a:ln w="15875" cmpd="dbl">
            <a:solidFill>
              <a:schemeClr val="tx1"/>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a:off x="1933194" y="5375180"/>
            <a:ext cx="1010444" cy="0"/>
          </a:xfrm>
          <a:prstGeom prst="straightConnector1">
            <a:avLst/>
          </a:prstGeom>
          <a:ln w="15875" cmpd="dbl">
            <a:solidFill>
              <a:schemeClr val="tx1"/>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41" name="テキスト ボックス 140"/>
          <p:cNvSpPr txBox="1"/>
          <p:nvPr/>
        </p:nvSpPr>
        <p:spPr>
          <a:xfrm>
            <a:off x="2940679" y="5757802"/>
            <a:ext cx="311304" cy="400110"/>
          </a:xfrm>
          <a:prstGeom prst="rect">
            <a:avLst/>
          </a:prstGeom>
          <a:noFill/>
        </p:spPr>
        <p:txBody>
          <a:bodyPr wrap="none" rtlCol="0">
            <a:spAutoFit/>
          </a:bodyPr>
          <a:lstStyle/>
          <a:p>
            <a:r>
              <a:rPr lang="en-US" altLang="ja-JP" sz="2000" i="1" dirty="0">
                <a:latin typeface="メイリオ" panose="020B0604030504040204" pitchFamily="50" charset="-128"/>
                <a:ea typeface="メイリオ" panose="020B0604030504040204" pitchFamily="50" charset="-128"/>
                <a:cs typeface="メイリオ" panose="020B0604030504040204" pitchFamily="50" charset="-128"/>
              </a:rPr>
              <a:t>s</a:t>
            </a:r>
            <a:endParaRPr kumimoji="1" lang="ja-JP" altLang="en-US" sz="2000"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2" name="テキスト ボックス 141"/>
          <p:cNvSpPr txBox="1"/>
          <p:nvPr/>
        </p:nvSpPr>
        <p:spPr>
          <a:xfrm>
            <a:off x="2240591" y="5191065"/>
            <a:ext cx="282450" cy="400110"/>
          </a:xfrm>
          <a:prstGeom prst="rect">
            <a:avLst/>
          </a:prstGeom>
          <a:noFill/>
        </p:spPr>
        <p:txBody>
          <a:bodyPr wrap="none" rtlCol="0">
            <a:spAutoFit/>
          </a:bodyPr>
          <a:lstStyle/>
          <a:p>
            <a:r>
              <a:rPr lang="en-US" altLang="ja-JP" sz="2000" i="1" dirty="0">
                <a:latin typeface="メイリオ" panose="020B0604030504040204" pitchFamily="50" charset="-128"/>
                <a:ea typeface="メイリオ" panose="020B0604030504040204" pitchFamily="50" charset="-128"/>
                <a:cs typeface="メイリオ" panose="020B0604030504040204" pitchFamily="50" charset="-128"/>
              </a:rPr>
              <a:t>t</a:t>
            </a:r>
            <a:endParaRPr kumimoji="1" lang="ja-JP" altLang="en-US" sz="2000" i="1"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43" name="正方形/長方形 142"/>
              <p:cNvSpPr/>
              <p:nvPr/>
            </p:nvSpPr>
            <p:spPr>
              <a:xfrm>
                <a:off x="6323820" y="4674051"/>
                <a:ext cx="6037230" cy="2586285"/>
              </a:xfrm>
              <a:prstGeom prst="rect">
                <a:avLst/>
              </a:prstGeom>
            </p:spPr>
            <p:txBody>
              <a:bodyPr wrap="none">
                <a:spAutoFit/>
              </a:bodyPr>
              <a:lstStyle/>
              <a:p>
                <a:pPr>
                  <a:spcBef>
                    <a:spcPts val="600"/>
                  </a:spcBef>
                  <a:spcAft>
                    <a:spcPts val="600"/>
                  </a:spcAft>
                </a:pPr>
                <a:r>
                  <a:rPr lang="ja-JP" altLang="en-US" sz="1600" i="1" dirty="0">
                    <a:latin typeface="Cambria Math" panose="02040503050406030204" pitchFamily="18" charset="0"/>
                    <a:ea typeface="メイリオ" panose="020B0604030504040204" pitchFamily="50" charset="-128"/>
                    <a:cs typeface="メイリオ" panose="020B0604030504040204" pitchFamily="50" charset="-128"/>
                  </a:rPr>
                  <a:t>上式はなにをしてるのか？</a:t>
                </a:r>
                <a:endParaRPr lang="en-US" altLang="ja-JP" sz="1600" i="1" dirty="0">
                  <a:latin typeface="Cambria Math" panose="02040503050406030204" pitchFamily="18" charset="0"/>
                  <a:ea typeface="メイリオ" panose="020B0604030504040204" pitchFamily="50" charset="-128"/>
                  <a:cs typeface="メイリオ" panose="020B0604030504040204" pitchFamily="50" charset="-128"/>
                </a:endParaRPr>
              </a:p>
              <a:p>
                <a:pPr>
                  <a:spcBef>
                    <a:spcPts val="600"/>
                  </a:spcBef>
                  <a:spcAft>
                    <a:spcPts val="600"/>
                  </a:spcAft>
                </a:pPr>
                <a:r>
                  <a:rPr lang="en-US" altLang="ja-JP" sz="1600" b="0" dirty="0">
                    <a:ea typeface="メイリオ" panose="020B0604030504040204" pitchFamily="50" charset="-128"/>
                    <a:cs typeface="メイリオ" panose="020B0604030504040204" pitchFamily="50" charset="-128"/>
                  </a:rPr>
                  <a:t>1. </a:t>
                </a:r>
                <a:r>
                  <a:rPr lang="ja-JP" altLang="en-US" sz="1600" b="0" dirty="0">
                    <a:ea typeface="メイリオ" panose="020B0604030504040204" pitchFamily="50" charset="-128"/>
                    <a:cs typeface="メイリオ" panose="020B0604030504040204" pitchFamily="50" charset="-128"/>
                  </a:rPr>
                  <a:t>まず</a:t>
                </a:r>
                <a:r>
                  <a:rPr lang="en-US" altLang="ja-JP" sz="1600" b="0" dirty="0">
                    <a:ea typeface="メイリオ" panose="020B0604030504040204" pitchFamily="50" charset="-128"/>
                    <a:cs typeface="メイリオ" panose="020B0604030504040204" pitchFamily="50" charset="-128"/>
                  </a:rPr>
                  <a:t>x=1, x=2</a:t>
                </a:r>
                <a:r>
                  <a:rPr lang="ja-JP" altLang="en-US" sz="1600" b="0" dirty="0">
                    <a:ea typeface="メイリオ" panose="020B0604030504040204" pitchFamily="50" charset="-128"/>
                    <a:cs typeface="メイリオ" panose="020B0604030504040204" pitchFamily="50" charset="-128"/>
                  </a:rPr>
                  <a:t>において</a:t>
                </a:r>
                <a:r>
                  <a:rPr lang="en-US" altLang="ja-JP" sz="1600" b="0" dirty="0">
                    <a:ea typeface="メイリオ" panose="020B0604030504040204" pitchFamily="50" charset="-128"/>
                    <a:cs typeface="メイリオ" panose="020B0604030504040204" pitchFamily="50" charset="-128"/>
                  </a:rPr>
                  <a:t>y</a:t>
                </a:r>
                <a:r>
                  <a:rPr lang="ja-JP" altLang="en-US" sz="1600" b="0" dirty="0">
                    <a:ea typeface="メイリオ" panose="020B0604030504040204" pitchFamily="50" charset="-128"/>
                    <a:cs typeface="メイリオ" panose="020B0604030504040204" pitchFamily="50" charset="-128"/>
                  </a:rPr>
                  <a:t>軸方向に線形補間</a:t>
                </a:r>
                <a:r>
                  <a:rPr lang="ja-JP" altLang="en-US" sz="1600" dirty="0">
                    <a:ea typeface="メイリオ" panose="020B0604030504040204" pitchFamily="50" charset="-128"/>
                    <a:cs typeface="メイリオ" panose="020B0604030504040204" pitchFamily="50" charset="-128"/>
                  </a:rPr>
                  <a:t>し</a:t>
                </a:r>
                <a:r>
                  <a:rPr lang="en-US" altLang="ja-JP" sz="1600" dirty="0">
                    <a:ea typeface="メイリオ" panose="020B0604030504040204" pitchFamily="50" charset="-128"/>
                    <a:cs typeface="メイリオ" panose="020B0604030504040204" pitchFamily="50" charset="-128"/>
                  </a:rPr>
                  <a:t>2</a:t>
                </a:r>
                <a:r>
                  <a:rPr lang="ja-JP" altLang="en-US" sz="1600" dirty="0">
                    <a:ea typeface="メイリオ" panose="020B0604030504040204" pitchFamily="50" charset="-128"/>
                    <a:cs typeface="メイリオ" panose="020B0604030504040204" pitchFamily="50" charset="-128"/>
                  </a:rPr>
                  <a:t>点を取得</a:t>
                </a:r>
                <a:r>
                  <a:rPr lang="ja-JP" altLang="en-US" sz="1600" b="0" dirty="0">
                    <a:ea typeface="メイリオ" panose="020B0604030504040204" pitchFamily="50" charset="-128"/>
                    <a:cs typeface="メイリオ" panose="020B0604030504040204" pitchFamily="50" charset="-128"/>
                  </a:rPr>
                  <a:t>（</a:t>
                </a:r>
                <a:r>
                  <a:rPr lang="ja-JP" altLang="en-US" sz="1600" b="0" dirty="0">
                    <a:solidFill>
                      <a:srgbClr val="FFC000"/>
                    </a:solidFill>
                    <a:effectLst>
                      <a:outerShdw blurRad="38100" dist="38100" dir="2700000" algn="tl">
                        <a:srgbClr val="000000">
                          <a:alpha val="43137"/>
                        </a:srgbClr>
                      </a:outerShdw>
                    </a:effectLst>
                    <a:ea typeface="メイリオ" panose="020B0604030504040204" pitchFamily="50" charset="-128"/>
                    <a:cs typeface="メイリオ" panose="020B0604030504040204" pitchFamily="50" charset="-128"/>
                  </a:rPr>
                  <a:t>黄点</a:t>
                </a:r>
                <a:r>
                  <a:rPr lang="ja-JP" altLang="en-US" sz="1600" b="0" dirty="0">
                    <a:ea typeface="メイリオ" panose="020B0604030504040204" pitchFamily="50" charset="-128"/>
                    <a:cs typeface="メイリオ" panose="020B0604030504040204" pitchFamily="50" charset="-128"/>
                  </a:rPr>
                  <a:t>） </a:t>
                </a:r>
                <a:endParaRPr lang="en-US" altLang="ja-JP" sz="1600" b="0" dirty="0">
                  <a:ea typeface="メイリオ" panose="020B0604030504040204" pitchFamily="50" charset="-128"/>
                  <a:cs typeface="メイリオ" panose="020B0604030504040204" pitchFamily="50" charset="-128"/>
                </a:endParaRPr>
              </a:p>
              <a:p>
                <a:pPr>
                  <a:spcBef>
                    <a:spcPts val="600"/>
                  </a:spcBef>
                  <a:spcAft>
                    <a:spcPts val="600"/>
                  </a:spcAft>
                </a:pPr>
                <a:r>
                  <a:rPr lang="en-US" altLang="ja-JP" sz="1600" dirty="0">
                    <a:ea typeface="メイリオ" panose="020B0604030504040204" pitchFamily="50" charset="-128"/>
                    <a:cs typeface="メイリオ" panose="020B0604030504040204" pitchFamily="50" charset="-128"/>
                  </a:rPr>
                  <a:t>      </a:t>
                </a:r>
                <a14:m>
                  <m:oMath xmlns:m="http://schemas.openxmlformats.org/officeDocument/2006/math">
                    <m:d>
                      <m:dPr>
                        <m:ctrl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ctrlPr>
                      </m:dPr>
                      <m:e>
                        <m:r>
                          <m:rPr>
                            <m:brk m:alnAt="7"/>
                          </m:r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1</m:t>
                        </m:r>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m:t>
                        </m:r>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𝑠</m:t>
                        </m:r>
                      </m:e>
                    </m:d>
                    <m:sSub>
                      <m:sSubPr>
                        <m:ctrl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11</m:t>
                        </m:r>
                      </m:sub>
                    </m:sSub>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m:t>
                    </m:r>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𝑠</m:t>
                    </m:r>
                    <m:sSub>
                      <m:sSubPr>
                        <m:ctrl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12</m:t>
                        </m:r>
                      </m:sub>
                    </m:sSub>
                    <m:r>
                      <a:rPr lang="en-US" altLang="ja-JP" sz="1600" b="0" i="1" dirty="0" smtClean="0">
                        <a:latin typeface="Cambria Math" panose="02040503050406030204" pitchFamily="18" charset="0"/>
                        <a:ea typeface="メイリオ" panose="020B0604030504040204" pitchFamily="50" charset="-128"/>
                        <a:cs typeface="メイリオ" panose="020B0604030504040204" pitchFamily="50" charset="-128"/>
                      </a:rPr>
                      <m:t>,   </m:t>
                    </m:r>
                    <m:d>
                      <m:dPr>
                        <m:ctrl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ctrlPr>
                      </m:dPr>
                      <m:e>
                        <m:r>
                          <m:rPr>
                            <m:brk m:alnAt="7"/>
                          </m:r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1</m:t>
                        </m:r>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m:t>
                        </m:r>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𝑠</m:t>
                        </m:r>
                      </m:e>
                    </m:d>
                    <m:sSub>
                      <m:sSubPr>
                        <m:ctrl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21</m:t>
                        </m:r>
                      </m:sub>
                    </m:sSub>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m:t>
                    </m:r>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𝑠</m:t>
                    </m:r>
                    <m:sSub>
                      <m:sSubPr>
                        <m:ctrl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22</m:t>
                        </m:r>
                      </m:sub>
                    </m:sSub>
                  </m:oMath>
                </a14:m>
                <a:r>
                  <a:rPr lang="en-US" altLang="ja-JP" sz="1600" dirty="0"/>
                  <a:t> </a:t>
                </a:r>
                <a:endParaRPr lang="en-US" altLang="ja-JP" sz="500" dirty="0"/>
              </a:p>
              <a:p>
                <a:pPr>
                  <a:spcBef>
                    <a:spcPts val="600"/>
                  </a:spcBef>
                  <a:spcAft>
                    <a:spcPts val="600"/>
                  </a:spcAft>
                </a:pPr>
                <a:r>
                  <a:rPr lang="en-US" altLang="ja-JP" sz="1600" dirty="0"/>
                  <a:t>2.</a:t>
                </a:r>
                <a:r>
                  <a:rPr lang="ja-JP" altLang="en-US" sz="1600" dirty="0"/>
                  <a:t>得られた</a:t>
                </a:r>
                <a:r>
                  <a:rPr lang="en-US" altLang="ja-JP" sz="1600" dirty="0"/>
                  <a:t>2</a:t>
                </a:r>
                <a:r>
                  <a:rPr lang="ja-JP" altLang="en-US" sz="1600" dirty="0"/>
                  <a:t>点を</a:t>
                </a:r>
                <a:r>
                  <a:rPr lang="en-US" altLang="ja-JP" sz="1600" dirty="0"/>
                  <a:t>x</a:t>
                </a:r>
                <a:r>
                  <a:rPr lang="ja-JP" altLang="en-US" sz="1600" dirty="0"/>
                  <a:t>軸方向に線形補間（</a:t>
                </a:r>
                <a:r>
                  <a:rPr lang="ja-JP" altLang="en-US" sz="1600" dirty="0">
                    <a:solidFill>
                      <a:srgbClr val="FF0000"/>
                    </a:solidFill>
                    <a:effectLst>
                      <a:outerShdw blurRad="38100" dist="38100" dir="2700000" algn="tl">
                        <a:srgbClr val="000000">
                          <a:alpha val="43137"/>
                        </a:srgbClr>
                      </a:outerShdw>
                    </a:effectLst>
                  </a:rPr>
                  <a:t>赤点</a:t>
                </a:r>
                <a:r>
                  <a:rPr lang="ja-JP" altLang="en-US" sz="1600" dirty="0"/>
                  <a:t>）</a:t>
                </a:r>
                <a:endParaRPr lang="en-US" altLang="ja-JP" sz="1600" dirty="0"/>
              </a:p>
              <a:p>
                <a:pPr>
                  <a:spcBef>
                    <a:spcPts val="600"/>
                  </a:spcBef>
                  <a:spcAft>
                    <a:spcPts val="600"/>
                  </a:spcAft>
                </a:pPr>
                <a:r>
                  <a:rPr lang="en-US" altLang="ja-JP" sz="1600" b="0" dirty="0">
                    <a:ea typeface="メイリオ" panose="020B0604030504040204" pitchFamily="50" charset="-128"/>
                    <a:cs typeface="メイリオ" panose="020B0604030504040204" pitchFamily="50" charset="-128"/>
                  </a:rPr>
                  <a:t>      </a:t>
                </a:r>
                <a14:m>
                  <m:oMath xmlns:m="http://schemas.openxmlformats.org/officeDocument/2006/math">
                    <m:d>
                      <m:dPr>
                        <m:ctrlPr>
                          <a:rPr lang="en-US" altLang="ja-JP" sz="16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1600" b="0" i="1" dirty="0" smtClean="0">
                            <a:latin typeface="Cambria Math" panose="02040503050406030204" pitchFamily="18" charset="0"/>
                            <a:ea typeface="メイリオ" panose="020B0604030504040204" pitchFamily="50" charset="-128"/>
                            <a:cs typeface="メイリオ" panose="020B0604030504040204" pitchFamily="50" charset="-128"/>
                          </a:rPr>
                          <m:t>1−</m:t>
                        </m:r>
                        <m:r>
                          <a:rPr lang="en-US" altLang="ja-JP" sz="1600" b="0" i="1" dirty="0" smtClean="0">
                            <a:latin typeface="Cambria Math" panose="02040503050406030204" pitchFamily="18" charset="0"/>
                            <a:ea typeface="メイリオ" panose="020B0604030504040204" pitchFamily="50" charset="-128"/>
                            <a:cs typeface="メイリオ" panose="020B0604030504040204" pitchFamily="50" charset="-128"/>
                          </a:rPr>
                          <m:t>𝑡</m:t>
                        </m:r>
                      </m:e>
                    </m:d>
                    <m:d>
                      <m:dPr>
                        <m:ctrlPr>
                          <a:rPr lang="en-US" altLang="ja-JP" sz="16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d>
                          <m:dPr>
                            <m:ctrl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ctrlPr>
                          </m:dPr>
                          <m:e>
                            <m:r>
                              <m:rPr>
                                <m:brk m:alnAt="7"/>
                              </m:r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1</m:t>
                            </m:r>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m:t>
                            </m:r>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𝑠</m:t>
                            </m:r>
                          </m:e>
                        </m:d>
                        <m:sSub>
                          <m:sSubPr>
                            <m:ctrl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11</m:t>
                            </m:r>
                          </m:sub>
                        </m:sSub>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m:t>
                        </m:r>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𝑠</m:t>
                        </m:r>
                        <m:sSub>
                          <m:sSubPr>
                            <m:ctrl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12</m:t>
                            </m:r>
                          </m:sub>
                        </m:sSub>
                      </m:e>
                    </m:d>
                    <m:r>
                      <a:rPr lang="en-US" altLang="ja-JP" sz="1600" b="0" i="1" dirty="0" smtClean="0">
                        <a:latin typeface="Cambria Math" panose="02040503050406030204" pitchFamily="18" charset="0"/>
                        <a:ea typeface="メイリオ" panose="020B0604030504040204" pitchFamily="50" charset="-128"/>
                        <a:cs typeface="メイリオ" panose="020B0604030504040204" pitchFamily="50" charset="-128"/>
                      </a:rPr>
                      <m:t>+</m:t>
                    </m:r>
                    <m:r>
                      <a:rPr lang="en-US" altLang="ja-JP" sz="1600" b="0" i="1" dirty="0" smtClean="0">
                        <a:latin typeface="Cambria Math" panose="02040503050406030204" pitchFamily="18" charset="0"/>
                        <a:ea typeface="メイリオ" panose="020B0604030504040204" pitchFamily="50" charset="-128"/>
                        <a:cs typeface="メイリオ" panose="020B0604030504040204" pitchFamily="50" charset="-128"/>
                      </a:rPr>
                      <m:t>𝑡</m:t>
                    </m:r>
                    <m:d>
                      <m:dPr>
                        <m:ctrlPr>
                          <a:rPr lang="en-US" altLang="ja-JP" sz="16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d>
                          <m:dPr>
                            <m:ctrl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ctrlPr>
                          </m:dPr>
                          <m:e>
                            <m:r>
                              <m:rPr>
                                <m:brk m:alnAt="7"/>
                              </m:r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1</m:t>
                            </m:r>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m:t>
                            </m:r>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𝑠</m:t>
                            </m:r>
                          </m:e>
                        </m:d>
                        <m:sSub>
                          <m:sSubPr>
                            <m:ctrl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21</m:t>
                            </m:r>
                          </m:sub>
                        </m:sSub>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m:t>
                        </m:r>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𝑠</m:t>
                        </m:r>
                        <m:sSub>
                          <m:sSubPr>
                            <m:ctrlP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1600" i="1" dirty="0">
                                <a:latin typeface="Cambria Math" panose="02040503050406030204" pitchFamily="18" charset="0"/>
                                <a:ea typeface="メイリオ" panose="020B0604030504040204" pitchFamily="50" charset="-128"/>
                                <a:cs typeface="メイリオ" panose="020B0604030504040204" pitchFamily="50" charset="-128"/>
                              </a:rPr>
                              <m:t>22</m:t>
                            </m:r>
                          </m:sub>
                        </m:sSub>
                      </m:e>
                    </m:d>
                  </m:oMath>
                </a14:m>
                <a:r>
                  <a:rPr lang="ja-JP" altLang="en-US" sz="1600" dirty="0"/>
                  <a:t>　</a:t>
                </a:r>
                <a:endParaRPr lang="en-US" altLang="ja-JP" sz="1600" dirty="0"/>
              </a:p>
              <a:p>
                <a:pPr>
                  <a:spcBef>
                    <a:spcPts val="600"/>
                  </a:spcBef>
                  <a:spcAft>
                    <a:spcPts val="600"/>
                  </a:spcAft>
                </a:pPr>
                <a:endParaRPr lang="en-US" altLang="ja-JP" sz="400" dirty="0"/>
              </a:p>
              <a:p>
                <a:pPr>
                  <a:spcBef>
                    <a:spcPts val="600"/>
                  </a:spcBef>
                  <a:spcAft>
                    <a:spcPts val="600"/>
                  </a:spcAft>
                </a:pPr>
                <a:r>
                  <a:rPr lang="en-US" altLang="ja-JP" sz="1400" dirty="0"/>
                  <a:t>※</a:t>
                </a:r>
                <a:r>
                  <a:rPr lang="ja-JP" altLang="en-US" sz="1400" dirty="0"/>
                  <a:t>もちろん</a:t>
                </a:r>
                <a:r>
                  <a:rPr lang="en-US" altLang="ja-JP" sz="1400" dirty="0"/>
                  <a:t>,</a:t>
                </a:r>
                <a:r>
                  <a:rPr lang="ja-JP" altLang="en-US" sz="1400" dirty="0"/>
                  <a:t>どちらの軸を最初に補間するか解釈の問題なのでどちらでもよい</a:t>
                </a:r>
                <a:endParaRPr lang="en-US" altLang="ja-JP" sz="1400" dirty="0"/>
              </a:p>
            </p:txBody>
          </p:sp>
        </mc:Choice>
        <mc:Fallback xmlns="">
          <p:sp>
            <p:nvSpPr>
              <p:cNvPr id="143" name="正方形/長方形 142"/>
              <p:cNvSpPr>
                <a:spLocks noRot="1" noChangeAspect="1" noMove="1" noResize="1" noEditPoints="1" noAdjustHandles="1" noChangeArrowheads="1" noChangeShapeType="1" noTextEdit="1"/>
              </p:cNvSpPr>
              <p:nvPr/>
            </p:nvSpPr>
            <p:spPr>
              <a:xfrm>
                <a:off x="6323820" y="4674051"/>
                <a:ext cx="6037230" cy="2586285"/>
              </a:xfrm>
              <a:prstGeom prst="rect">
                <a:avLst/>
              </a:prstGeom>
              <a:blipFill rotWithShape="0">
                <a:blip r:embed="rId3"/>
                <a:stretch>
                  <a:fillRect l="-505" t="-472" b="-4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p:cNvSpPr/>
              <p:nvPr/>
            </p:nvSpPr>
            <p:spPr>
              <a:xfrm>
                <a:off x="3822303" y="1269230"/>
                <a:ext cx="19245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i="1" dirty="0" smtClean="0">
                              <a:latin typeface="Cambria Math" panose="02040503050406030204" pitchFamily="18" charset="0"/>
                              <a:ea typeface="メイリオ" panose="020B0604030504040204" pitchFamily="50" charset="-128"/>
                              <a:cs typeface="メイリオ" panose="020B0604030504040204" pitchFamily="50" charset="-128"/>
                            </a:rPr>
                          </m:ctrlPr>
                        </m:dPr>
                        <m:e>
                          <m:r>
                            <m:rPr>
                              <m:brk m:alnAt="7"/>
                            </m:rPr>
                            <a:rPr lang="en-US" altLang="ja-JP" i="1" dirty="0">
                              <a:latin typeface="Cambria Math" panose="02040503050406030204" pitchFamily="18" charset="0"/>
                              <a:ea typeface="メイリオ" panose="020B0604030504040204" pitchFamily="50" charset="-128"/>
                              <a:cs typeface="メイリオ" panose="020B0604030504040204" pitchFamily="50" charset="-128"/>
                            </a:rPr>
                            <m:t>1</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𝑠</m:t>
                          </m:r>
                        </m:e>
                      </m:d>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2</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1</m:t>
                          </m:r>
                        </m:sub>
                      </m:s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𝑠</m:t>
                      </m:r>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2</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2</m:t>
                          </m:r>
                        </m:sub>
                      </m:sSub>
                    </m:oMath>
                  </m:oMathPara>
                </a14:m>
                <a:endParaRPr lang="ja-JP" altLang="en-US"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3822303" y="1269230"/>
                <a:ext cx="1924566" cy="369332"/>
              </a:xfrm>
              <a:prstGeom prst="rect">
                <a:avLst/>
              </a:prstGeom>
              <a:blipFill rotWithShape="0">
                <a:blip r:embed="rId4"/>
                <a:stretch>
                  <a:fillRect b="-13115"/>
                </a:stretch>
              </a:blipFill>
            </p:spPr>
            <p:txBody>
              <a:bodyPr/>
              <a:lstStyle/>
              <a:p>
                <a:r>
                  <a:rPr lang="ja-JP" altLang="en-US">
                    <a:noFill/>
                  </a:rPr>
                  <a:t> </a:t>
                </a:r>
              </a:p>
            </p:txBody>
          </p:sp>
        </mc:Fallback>
      </mc:AlternateContent>
      <p:cxnSp>
        <p:nvCxnSpPr>
          <p:cNvPr id="144" name="直線矢印コネクタ 143"/>
          <p:cNvCxnSpPr/>
          <p:nvPr/>
        </p:nvCxnSpPr>
        <p:spPr>
          <a:xfrm flipH="1">
            <a:off x="3245644" y="1453896"/>
            <a:ext cx="697309" cy="136684"/>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5" name="正方形/長方形 144"/>
              <p:cNvSpPr/>
              <p:nvPr/>
            </p:nvSpPr>
            <p:spPr>
              <a:xfrm>
                <a:off x="136128" y="946142"/>
                <a:ext cx="19139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ja-JP" i="1" dirty="0" smtClean="0">
                              <a:latin typeface="Cambria Math" panose="02040503050406030204" pitchFamily="18" charset="0"/>
                              <a:ea typeface="メイリオ" panose="020B0604030504040204" pitchFamily="50" charset="-128"/>
                              <a:cs typeface="メイリオ" panose="020B0604030504040204" pitchFamily="50" charset="-128"/>
                            </a:rPr>
                          </m:ctrlPr>
                        </m:dPr>
                        <m:e>
                          <m:r>
                            <m:rPr>
                              <m:brk m:alnAt="7"/>
                            </m:rPr>
                            <a:rPr lang="en-US" altLang="ja-JP" i="1" dirty="0">
                              <a:latin typeface="Cambria Math" panose="02040503050406030204" pitchFamily="18" charset="0"/>
                              <a:ea typeface="メイリオ" panose="020B0604030504040204" pitchFamily="50" charset="-128"/>
                              <a:cs typeface="メイリオ" panose="020B0604030504040204" pitchFamily="50" charset="-128"/>
                            </a:rPr>
                            <m:t>1</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𝑠</m:t>
                          </m:r>
                        </m:e>
                      </m:d>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1</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1</m:t>
                          </m:r>
                        </m:sub>
                      </m:s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𝑠</m:t>
                      </m:r>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1</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2</m:t>
                          </m:r>
                        </m:sub>
                      </m:sSub>
                    </m:oMath>
                  </m:oMathPara>
                </a14:m>
                <a:endParaRPr lang="ja-JP" altLang="en-US" dirty="0"/>
              </a:p>
            </p:txBody>
          </p:sp>
        </mc:Choice>
        <mc:Fallback xmlns="">
          <p:sp>
            <p:nvSpPr>
              <p:cNvPr id="145" name="正方形/長方形 144"/>
              <p:cNvSpPr>
                <a:spLocks noRot="1" noChangeAspect="1" noMove="1" noResize="1" noEditPoints="1" noAdjustHandles="1" noChangeArrowheads="1" noChangeShapeType="1" noTextEdit="1"/>
              </p:cNvSpPr>
              <p:nvPr/>
            </p:nvSpPr>
            <p:spPr>
              <a:xfrm>
                <a:off x="136128" y="946142"/>
                <a:ext cx="1913922" cy="369332"/>
              </a:xfrm>
              <a:prstGeom prst="rect">
                <a:avLst/>
              </a:prstGeom>
              <a:blipFill rotWithShape="0">
                <a:blip r:embed="rId5"/>
                <a:stretch>
                  <a:fillRect b="-13115"/>
                </a:stretch>
              </a:blipFill>
            </p:spPr>
            <p:txBody>
              <a:bodyPr/>
              <a:lstStyle/>
              <a:p>
                <a:r>
                  <a:rPr lang="ja-JP" altLang="en-US">
                    <a:noFill/>
                  </a:rPr>
                  <a:t> </a:t>
                </a:r>
              </a:p>
            </p:txBody>
          </p:sp>
        </mc:Fallback>
      </mc:AlternateContent>
      <p:cxnSp>
        <p:nvCxnSpPr>
          <p:cNvPr id="146" name="直線矢印コネクタ 145"/>
          <p:cNvCxnSpPr/>
          <p:nvPr/>
        </p:nvCxnSpPr>
        <p:spPr>
          <a:xfrm>
            <a:off x="1190625" y="1314450"/>
            <a:ext cx="1047209" cy="530580"/>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294967295"/>
          </p:nvPr>
        </p:nvSpPr>
        <p:spPr/>
        <p:txBody>
          <a:bodyPr/>
          <a:lstStyle/>
          <a:p>
            <a:fld id="{F35DE295-420C-4265-BE54-AE59FA4027A6}" type="slidenum">
              <a:rPr lang="ja-JP" altLang="en-US" smtClean="0"/>
              <a:pPr/>
              <a:t>66</a:t>
            </a:fld>
            <a:endParaRPr lang="ja-JP" altLang="en-US"/>
          </a:p>
        </p:txBody>
      </p:sp>
    </p:spTree>
    <p:extLst>
      <p:ext uri="{BB962C8B-B14F-4D97-AF65-F5344CB8AC3E}">
        <p14:creationId xmlns:p14="http://schemas.microsoft.com/office/powerpoint/2010/main" val="17601032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12795"/>
            <a:ext cx="11473211" cy="733270"/>
          </a:xfrm>
        </p:spPr>
        <p:txBody>
          <a:bodyPr>
            <a:normAutofit/>
          </a:bodyPr>
          <a:lstStyle/>
          <a:p>
            <a:r>
              <a:rPr lang="ja-JP" altLang="en-US" sz="3200" dirty="0"/>
              <a:t>補間法（</a:t>
            </a:r>
            <a:r>
              <a:rPr lang="en-US" altLang="ja-JP" sz="3200" dirty="0"/>
              <a:t>2D</a:t>
            </a:r>
            <a:r>
              <a:rPr lang="ja-JP" altLang="en-US" sz="3200" dirty="0"/>
              <a:t>）</a:t>
            </a:r>
            <a:r>
              <a:rPr lang="en-US" altLang="ja-JP" sz="3200" dirty="0"/>
              <a:t>: </a:t>
            </a:r>
            <a:r>
              <a:rPr lang="en-US" altLang="ja-JP" sz="3200" dirty="0" err="1"/>
              <a:t>Bicubic</a:t>
            </a:r>
            <a:r>
              <a:rPr lang="en-US" altLang="ja-JP" sz="3200" dirty="0"/>
              <a:t> Convolution Interpolation</a:t>
            </a:r>
            <a:endParaRPr kumimoji="1" lang="ja-JP" altLang="en-US" sz="3200" dirty="0"/>
          </a:p>
        </p:txBody>
      </p:sp>
      <mc:AlternateContent xmlns:mc="http://schemas.openxmlformats.org/markup-compatibility/2006" xmlns:a14="http://schemas.microsoft.com/office/drawing/2010/main">
        <mc:Choice Requires="a14">
          <p:sp>
            <p:nvSpPr>
              <p:cNvPr id="241" name="正方形/長方形 240"/>
              <p:cNvSpPr/>
              <p:nvPr/>
            </p:nvSpPr>
            <p:spPr>
              <a:xfrm>
                <a:off x="764487" y="4570831"/>
                <a:ext cx="7129259" cy="2180149"/>
              </a:xfrm>
              <a:prstGeom prst="rect">
                <a:avLst/>
              </a:prstGeom>
            </p:spPr>
            <p:txBody>
              <a:bodyPr wrap="none">
                <a:spAutoFit/>
              </a:bodyPr>
              <a:lstStyle/>
              <a:p>
                <a:pPr>
                  <a:spcBef>
                    <a:spcPts val="600"/>
                  </a:spcBef>
                  <a:spcAft>
                    <a:spcPts val="600"/>
                  </a:spcAft>
                </a:pPr>
                <a14:m>
                  <m:oMath xmlns:m="http://schemas.openxmlformats.org/officeDocument/2006/math">
                    <m:r>
                      <a:rPr lang="en-US" altLang="ja-JP" sz="2000" i="1" dirty="0" smtClean="0">
                        <a:latin typeface="Cambria Math" panose="02040503050406030204" pitchFamily="18" charset="0"/>
                        <a:ea typeface="メイリオ" panose="020B0604030504040204" pitchFamily="50" charset="-128"/>
                        <a:cs typeface="メイリオ" panose="020B0604030504040204" pitchFamily="50" charset="-128"/>
                      </a:rPr>
                      <m:t>𝑥</m:t>
                    </m:r>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m:t>
                    </m:r>
                    <m:d>
                      <m:dPr>
                        <m:begChr m:val="["/>
                        <m:endChr m:val="]"/>
                        <m:ctrlP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1,2</m:t>
                        </m:r>
                      </m:e>
                    </m:d>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 </m:t>
                    </m:r>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𝑦</m:t>
                    </m:r>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∈[1,2]</m:t>
                    </m:r>
                  </m:oMath>
                </a14:m>
                <a:r>
                  <a:rPr lang="ja-JP" altLang="en-US" sz="2000" i="1" dirty="0">
                    <a:latin typeface="Cambria Math" panose="02040503050406030204" pitchFamily="18" charset="0"/>
                    <a:ea typeface="メイリオ" panose="020B0604030504040204" pitchFamily="50" charset="-128"/>
                    <a:cs typeface="メイリオ" panose="020B0604030504040204" pitchFamily="50" charset="-128"/>
                  </a:rPr>
                  <a:t>の範囲を近傍</a:t>
                </a:r>
                <a:r>
                  <a:rPr lang="en-US" altLang="ja-JP" sz="2000" dirty="0">
                    <a:latin typeface="Cambria Math" panose="02040503050406030204" pitchFamily="18" charset="0"/>
                    <a:ea typeface="メイリオ" panose="020B0604030504040204" pitchFamily="50" charset="-128"/>
                    <a:cs typeface="メイリオ" panose="020B0604030504040204" pitchFamily="50" charset="-128"/>
                  </a:rPr>
                  <a:t>16</a:t>
                </a:r>
                <a:r>
                  <a:rPr lang="ja-JP" altLang="en-US" sz="2000" i="1" dirty="0">
                    <a:latin typeface="Cambria Math" panose="02040503050406030204" pitchFamily="18" charset="0"/>
                    <a:ea typeface="メイリオ" panose="020B0604030504040204" pitchFamily="50" charset="-128"/>
                    <a:cs typeface="メイリオ" panose="020B0604030504040204" pitchFamily="50" charset="-128"/>
                  </a:rPr>
                  <a:t>画素</a:t>
                </a:r>
                <a14:m>
                  <m:oMath xmlns:m="http://schemas.openxmlformats.org/officeDocument/2006/math">
                    <m:sSub>
                      <m:sSubPr>
                        <m:ctrlP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𝑥𝑦</m:t>
                        </m:r>
                      </m:sub>
                    </m:sSub>
                  </m:oMath>
                </a14:m>
                <a:r>
                  <a:rPr lang="ja-JP" altLang="en-US" sz="2000" i="1" dirty="0">
                    <a:latin typeface="Cambria Math" panose="02040503050406030204" pitchFamily="18" charset="0"/>
                    <a:ea typeface="メイリオ" panose="020B0604030504040204" pitchFamily="50" charset="-128"/>
                    <a:cs typeface="メイリオ" panose="020B0604030504040204" pitchFamily="50" charset="-128"/>
                  </a:rPr>
                  <a:t>より補間する</a:t>
                </a:r>
                <a:endParaRPr lang="en-US" altLang="ja-JP" sz="400" i="1" dirty="0">
                  <a:latin typeface="Cambria Math" panose="02040503050406030204" pitchFamily="18" charset="0"/>
                  <a:ea typeface="メイリオ" panose="020B0604030504040204" pitchFamily="50" charset="-128"/>
                  <a:cs typeface="メイリオ" panose="020B0604030504040204" pitchFamily="50" charset="-128"/>
                </a:endParaRPr>
              </a:p>
              <a:p>
                <a:pPr>
                  <a:spcBef>
                    <a:spcPts val="600"/>
                  </a:spcBef>
                  <a:spcAft>
                    <a:spcPts val="600"/>
                  </a:spcAft>
                </a:pPr>
                <a14:m>
                  <m:oMath xmlns:m="http://schemas.openxmlformats.org/officeDocument/2006/math">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𝑔</m:t>
                    </m:r>
                    <m:d>
                      <m:dPr>
                        <m:ctrlP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𝑥</m:t>
                        </m:r>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m:t>
                        </m:r>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𝑦</m:t>
                        </m:r>
                      </m:e>
                    </m:d>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m:t>
                    </m:r>
                  </m:oMath>
                </a14:m>
                <a:r>
                  <a:rPr lang="en-US" altLang="ja-JP" dirty="0"/>
                  <a:t> </a:t>
                </a:r>
                <a:r>
                  <a:rPr lang="ja-JP" altLang="en-US" dirty="0"/>
                  <a:t> </a:t>
                </a:r>
                <a14:m>
                  <m:oMath xmlns:m="http://schemas.openxmlformats.org/officeDocument/2006/math">
                    <m:d>
                      <m:dPr>
                        <m:ctrlP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h</m:t>
                        </m:r>
                        <m:d>
                          <m:dPr>
                            <m:ctrlP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ctrlPr>
                          </m:dPr>
                          <m:e>
                            <m:sSub>
                              <m:sSubPr>
                                <m:ctrlP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1</m:t>
                                </m:r>
                              </m:sub>
                            </m:sSub>
                          </m:e>
                        </m:d>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  </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h</m:t>
                        </m:r>
                        <m:d>
                          <m:d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dPr>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2</m:t>
                                </m:r>
                              </m:sub>
                            </m:sSub>
                          </m:e>
                        </m:d>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  </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h</m:t>
                        </m:r>
                        <m:d>
                          <m:d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dPr>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3</m:t>
                                </m:r>
                              </m:sub>
                            </m:sSub>
                          </m:e>
                        </m:d>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  </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h</m:t>
                        </m:r>
                        <m:d>
                          <m:d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dPr>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4</m:t>
                                </m:r>
                              </m:sub>
                            </m:sSub>
                          </m:e>
                        </m:d>
                      </m:e>
                    </m:d>
                    <m:d>
                      <m:dPr>
                        <m:ctrlP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ctrlPr>
                      </m:dPr>
                      <m:e>
                        <m:m>
                          <m:mPr>
                            <m:mcs>
                              <m:mc>
                                <m:mcPr>
                                  <m:count m:val="4"/>
                                  <m:mcJc m:val="center"/>
                                </m:mcPr>
                              </m:mc>
                            </m:mcs>
                            <m:ctrlP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ctrlPr>
                          </m:mPr>
                          <m:mr>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11</m:t>
                                  </m:r>
                                </m:sub>
                              </m:sSub>
                            </m:e>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1</m:t>
                                  </m:r>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2</m:t>
                                  </m:r>
                                </m:sub>
                              </m:sSub>
                            </m:e>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13</m:t>
                                  </m:r>
                                </m:sub>
                              </m:sSub>
                            </m:e>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14</m:t>
                                  </m:r>
                                </m:sub>
                              </m:sSub>
                            </m:e>
                          </m:mr>
                          <m:mr>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2</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1</m:t>
                                  </m:r>
                                </m:sub>
                              </m:sSub>
                            </m:e>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22</m:t>
                                  </m:r>
                                </m:sub>
                              </m:sSub>
                            </m:e>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23</m:t>
                                  </m:r>
                                </m:sub>
                              </m:sSub>
                            </m:e>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24</m:t>
                                  </m:r>
                                </m:sub>
                              </m:sSub>
                            </m:e>
                          </m:mr>
                          <m:mr>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3</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1</m:t>
                                  </m:r>
                                </m:sub>
                              </m:sSub>
                            </m:e>
                            <m:e>
                              <m:sSub>
                                <m:sSubPr>
                                  <m:ctrlPr>
                                    <a:rPr lang="en-US" altLang="ja-JP"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32</m:t>
                                  </m:r>
                                </m:sub>
                              </m:sSub>
                            </m:e>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33</m:t>
                                  </m:r>
                                </m:sub>
                              </m:sSub>
                            </m:e>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34</m:t>
                                  </m:r>
                                </m:sub>
                              </m:sSub>
                            </m:e>
                          </m:mr>
                          <m:mr>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4</m:t>
                                  </m:r>
                                  <m:r>
                                    <a:rPr lang="en-US" altLang="ja-JP" i="1" dirty="0">
                                      <a:latin typeface="Cambria Math" panose="02040503050406030204" pitchFamily="18" charset="0"/>
                                      <a:ea typeface="メイリオ" panose="020B0604030504040204" pitchFamily="50" charset="-128"/>
                                      <a:cs typeface="メイリオ" panose="020B0604030504040204" pitchFamily="50" charset="-128"/>
                                    </a:rPr>
                                    <m:t>1</m:t>
                                  </m:r>
                                </m:sub>
                              </m:sSub>
                            </m:e>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42</m:t>
                                  </m:r>
                                </m:sub>
                              </m:sSub>
                            </m:e>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43</m:t>
                                  </m:r>
                                </m:sub>
                              </m:sSub>
                            </m:e>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𝑓</m:t>
                                  </m:r>
                                </m:e>
                                <m: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4</m:t>
                                  </m:r>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4</m:t>
                                  </m:r>
                                </m:sub>
                              </m:sSub>
                            </m:e>
                          </m:mr>
                        </m:m>
                      </m:e>
                    </m:d>
                    <m:d>
                      <m:dPr>
                        <m:ctrlP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ctrlPr>
                      </m:dPr>
                      <m:e>
                        <m:m>
                          <m:mPr>
                            <m:mcs>
                              <m:mc>
                                <m:mcPr>
                                  <m:count m:val="1"/>
                                  <m:mcJc m:val="center"/>
                                </m:mcPr>
                              </m:mc>
                            </m:mcs>
                            <m:ctrlP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ctrlPr>
                          </m:mPr>
                          <m:m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h</m:t>
                              </m:r>
                              <m:d>
                                <m:d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dPr>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𝑦</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1</m:t>
                                      </m:r>
                                    </m:sub>
                                  </m:sSub>
                                </m:e>
                              </m:d>
                            </m:e>
                          </m:mr>
                          <m:m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h</m:t>
                              </m:r>
                              <m:d>
                                <m:d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dPr>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𝑦</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2</m:t>
                                      </m:r>
                                    </m:sub>
                                  </m:sSub>
                                </m:e>
                              </m:d>
                            </m:e>
                          </m:mr>
                          <m:m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h</m:t>
                              </m:r>
                              <m:d>
                                <m:d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dPr>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𝑦</m:t>
                                      </m:r>
                                    </m:e>
                                    <m:sub>
                                      <m:r>
                                        <a:rPr lang="en-US" altLang="ja-JP" b="0" i="1" dirty="0" smtClean="0">
                                          <a:latin typeface="Cambria Math" panose="02040503050406030204" pitchFamily="18" charset="0"/>
                                          <a:ea typeface="メイリオ" panose="020B0604030504040204" pitchFamily="50" charset="-128"/>
                                          <a:cs typeface="メイリオ" panose="020B0604030504040204" pitchFamily="50" charset="-128"/>
                                        </a:rPr>
                                        <m:t>3</m:t>
                                      </m:r>
                                    </m:sub>
                                  </m:sSub>
                                </m:e>
                              </m:d>
                            </m:e>
                          </m:mr>
                          <m:m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h</m:t>
                              </m:r>
                              <m:d>
                                <m:d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dPr>
                                <m:e>
                                  <m:sSub>
                                    <m:sSubPr>
                                      <m:ctrlPr>
                                        <a:rPr lang="en-US" altLang="ja-JP"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i="1" dirty="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i="1" dirty="0">
                                          <a:latin typeface="Cambria Math" panose="02040503050406030204" pitchFamily="18" charset="0"/>
                                          <a:ea typeface="メイリオ" panose="020B0604030504040204" pitchFamily="50" charset="-128"/>
                                          <a:cs typeface="メイリオ" panose="020B0604030504040204" pitchFamily="50" charset="-128"/>
                                        </a:rPr>
                                        <m:t>4</m:t>
                                      </m:r>
                                    </m:sub>
                                  </m:sSub>
                                </m:e>
                              </m:d>
                            </m:e>
                          </m:mr>
                        </m:m>
                      </m:e>
                    </m:d>
                  </m:oMath>
                </a14:m>
                <a:endParaRPr lang="en-US" altLang="ja-JP" dirty="0"/>
              </a:p>
              <a:p>
                <a:pPr>
                  <a:spcBef>
                    <a:spcPts val="600"/>
                  </a:spcBef>
                  <a:spcAft>
                    <a:spcPts val="600"/>
                  </a:spcAft>
                </a:pPr>
                <a14:m>
                  <m:oMath xmlns:m="http://schemas.openxmlformats.org/officeDocument/2006/math">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h</m:t>
                    </m:r>
                    <m:d>
                      <m:dPr>
                        <m:ctrlP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ctrlPr>
                      </m:dPr>
                      <m:e>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𝑡</m:t>
                        </m:r>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次元補間と同様</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sSub>
                      <m:sSubPr>
                        <m:ctrlP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i="1" dirty="0">
                            <a:latin typeface="Cambria Math" panose="02040503050406030204" pitchFamily="18" charset="0"/>
                            <a:ea typeface="メイリオ" panose="020B0604030504040204" pitchFamily="50" charset="-128"/>
                            <a:cs typeface="メイリオ" panose="020B0604030504040204" pitchFamily="50" charset="-128"/>
                          </a:rPr>
                          <m:t>𝑥</m:t>
                        </m:r>
                      </m:e>
                      <m:sub>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𝑖</m:t>
                        </m:r>
                      </m:sub>
                    </m:sSub>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m:t>
                    </m:r>
                    <m:sSub>
                      <m:sSubPr>
                        <m:ctrlP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ctrlPr>
                      </m:sSubPr>
                      <m:e>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𝑦</m:t>
                        </m:r>
                      </m:e>
                      <m:sub>
                        <m:r>
                          <a:rPr lang="en-US" altLang="ja-JP" sz="2000" b="0" i="1" dirty="0" smtClean="0">
                            <a:latin typeface="Cambria Math" panose="02040503050406030204" pitchFamily="18" charset="0"/>
                            <a:ea typeface="メイリオ" panose="020B0604030504040204" pitchFamily="50" charset="-128"/>
                            <a:cs typeface="メイリオ" panose="020B0604030504040204" pitchFamily="50" charset="-128"/>
                          </a:rPr>
                          <m:t>𝑖</m:t>
                        </m:r>
                      </m:sub>
                    </m:sSub>
                    <m:r>
                      <a:rPr lang="ja-JP" altLang="en-US" sz="2000" i="1" dirty="0">
                        <a:latin typeface="Cambria Math" panose="02040503050406030204" pitchFamily="18" charset="0"/>
                        <a:ea typeface="メイリオ" panose="020B0604030504040204" pitchFamily="50" charset="-128"/>
                        <a:cs typeface="メイリオ" panose="020B0604030504040204" pitchFamily="50" charset="-128"/>
                      </a:rPr>
                      <m:t>は</m:t>
                    </m:r>
                  </m:oMath>
                </a14:m>
                <a:r>
                  <a:rPr lang="ja-JP" altLang="en-US" sz="2000" dirty="0"/>
                  <a:t>右上図の通り定義される</a:t>
                </a:r>
                <a:r>
                  <a:rPr lang="en-US" altLang="ja-JP" sz="2000" dirty="0"/>
                  <a:t>.</a:t>
                </a:r>
                <a:endParaRPr lang="ja-JP" altLang="en-US" sz="2000" dirty="0"/>
              </a:p>
            </p:txBody>
          </p:sp>
        </mc:Choice>
        <mc:Fallback xmlns="">
          <p:sp>
            <p:nvSpPr>
              <p:cNvPr id="241" name="正方形/長方形 240"/>
              <p:cNvSpPr>
                <a:spLocks noRot="1" noChangeAspect="1" noMove="1" noResize="1" noEditPoints="1" noAdjustHandles="1" noChangeArrowheads="1" noChangeShapeType="1" noTextEdit="1"/>
              </p:cNvSpPr>
              <p:nvPr/>
            </p:nvSpPr>
            <p:spPr>
              <a:xfrm>
                <a:off x="764487" y="4570831"/>
                <a:ext cx="7129259" cy="2180149"/>
              </a:xfrm>
              <a:prstGeom prst="rect">
                <a:avLst/>
              </a:prstGeom>
              <a:blipFill rotWithShape="0">
                <a:blip r:embed="rId3"/>
                <a:stretch>
                  <a:fillRect t="-1961" b="-4482"/>
                </a:stretch>
              </a:blipFill>
            </p:spPr>
            <p:txBody>
              <a:bodyPr/>
              <a:lstStyle/>
              <a:p>
                <a:r>
                  <a:rPr lang="ja-JP" altLang="en-US">
                    <a:noFill/>
                  </a:rPr>
                  <a:t> </a:t>
                </a:r>
              </a:p>
            </p:txBody>
          </p:sp>
        </mc:Fallback>
      </mc:AlternateContent>
      <p:grpSp>
        <p:nvGrpSpPr>
          <p:cNvPr id="24" name="グループ化 23"/>
          <p:cNvGrpSpPr/>
          <p:nvPr/>
        </p:nvGrpSpPr>
        <p:grpSpPr>
          <a:xfrm>
            <a:off x="805682" y="824484"/>
            <a:ext cx="5431212" cy="3414014"/>
            <a:chOff x="427730" y="1104900"/>
            <a:chExt cx="5431212" cy="3414014"/>
          </a:xfrm>
        </p:grpSpPr>
        <p:cxnSp>
          <p:nvCxnSpPr>
            <p:cNvPr id="197" name="直線矢印コネクタ 196"/>
            <p:cNvCxnSpPr/>
            <p:nvPr/>
          </p:nvCxnSpPr>
          <p:spPr>
            <a:xfrm>
              <a:off x="771655" y="2050893"/>
              <a:ext cx="2478045" cy="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p:nvPr/>
          </p:nvCxnSpPr>
          <p:spPr>
            <a:xfrm>
              <a:off x="639237" y="1860647"/>
              <a:ext cx="1650870" cy="2293496"/>
            </a:xfrm>
            <a:prstGeom prst="straightConnector1">
              <a:avLst/>
            </a:prstGeom>
            <a:ln w="25400">
              <a:solidFill>
                <a:schemeClr val="tx1"/>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99" name="直線矢印コネクタ 198"/>
            <p:cNvCxnSpPr/>
            <p:nvPr/>
          </p:nvCxnSpPr>
          <p:spPr>
            <a:xfrm>
              <a:off x="1605488" y="2061377"/>
              <a:ext cx="1684511" cy="207666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0" name="直線矢印コネクタ 199"/>
            <p:cNvCxnSpPr/>
            <p:nvPr/>
          </p:nvCxnSpPr>
          <p:spPr>
            <a:xfrm>
              <a:off x="2414994" y="2049391"/>
              <a:ext cx="1890585" cy="2093233"/>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1" name="直線矢印コネクタ 200"/>
            <p:cNvCxnSpPr/>
            <p:nvPr/>
          </p:nvCxnSpPr>
          <p:spPr>
            <a:xfrm>
              <a:off x="3237100" y="2053919"/>
              <a:ext cx="2089315" cy="2100224"/>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2" name="直線矢印コネクタ 201"/>
            <p:cNvCxnSpPr/>
            <p:nvPr/>
          </p:nvCxnSpPr>
          <p:spPr>
            <a:xfrm>
              <a:off x="1228080" y="2682918"/>
              <a:ext cx="2654735" cy="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3" name="直線矢印コネクタ 202"/>
            <p:cNvCxnSpPr/>
            <p:nvPr/>
          </p:nvCxnSpPr>
          <p:spPr>
            <a:xfrm>
              <a:off x="1721683" y="3362093"/>
              <a:ext cx="2822599" cy="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04" name="直線矢印コネクタ 203"/>
            <p:cNvCxnSpPr/>
            <p:nvPr/>
          </p:nvCxnSpPr>
          <p:spPr>
            <a:xfrm>
              <a:off x="2295285" y="4144998"/>
              <a:ext cx="3476081" cy="0"/>
            </a:xfrm>
            <a:prstGeom prst="straightConnector1">
              <a:avLst/>
            </a:prstGeom>
            <a:ln w="254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78" name="直線矢印コネクタ 177"/>
            <p:cNvCxnSpPr/>
            <p:nvPr/>
          </p:nvCxnSpPr>
          <p:spPr>
            <a:xfrm flipV="1">
              <a:off x="3600829" y="2312675"/>
              <a:ext cx="0" cy="1044007"/>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180" name="テキスト ボックス 179"/>
            <p:cNvSpPr txBox="1"/>
            <p:nvPr/>
          </p:nvSpPr>
          <p:spPr>
            <a:xfrm>
              <a:off x="2205559" y="4118804"/>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1" name="テキスト ボックス 180"/>
            <p:cNvSpPr txBox="1"/>
            <p:nvPr/>
          </p:nvSpPr>
          <p:spPr>
            <a:xfrm>
              <a:off x="3137910" y="4118804"/>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2" name="テキスト ボックス 181"/>
            <p:cNvSpPr txBox="1"/>
            <p:nvPr/>
          </p:nvSpPr>
          <p:spPr>
            <a:xfrm>
              <a:off x="4171056" y="4118804"/>
              <a:ext cx="343364" cy="400110"/>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3" name="テキスト ボックス 182"/>
            <p:cNvSpPr txBox="1"/>
            <p:nvPr/>
          </p:nvSpPr>
          <p:spPr>
            <a:xfrm>
              <a:off x="5204201" y="4118804"/>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4" name="テキスト ボックス 183"/>
            <p:cNvSpPr txBox="1"/>
            <p:nvPr/>
          </p:nvSpPr>
          <p:spPr>
            <a:xfrm>
              <a:off x="878367" y="2475404"/>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5" name="テキスト ボックス 184"/>
            <p:cNvSpPr txBox="1"/>
            <p:nvPr/>
          </p:nvSpPr>
          <p:spPr>
            <a:xfrm>
              <a:off x="1394938" y="3143170"/>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6" name="テキスト ボックス 185"/>
            <p:cNvSpPr txBox="1"/>
            <p:nvPr/>
          </p:nvSpPr>
          <p:spPr>
            <a:xfrm>
              <a:off x="477287" y="1948333"/>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7" name="テキスト ボックス 186"/>
            <p:cNvSpPr txBox="1"/>
            <p:nvPr/>
          </p:nvSpPr>
          <p:spPr>
            <a:xfrm>
              <a:off x="5538020" y="3708040"/>
              <a:ext cx="320922" cy="461665"/>
            </a:xfrm>
            <a:prstGeom prst="rect">
              <a:avLst/>
            </a:prstGeom>
            <a:noFill/>
          </p:spPr>
          <p:txBody>
            <a:bodyPr wrap="none" rtlCol="0">
              <a:spAutoFit/>
            </a:bodyPr>
            <a:lstStyle/>
            <a:p>
              <a:r>
                <a:rPr kumimoji="1"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x</a:t>
              </a:r>
              <a:endParaRPr kumimoji="1" lang="ja-JP" altLang="en-US" sz="2400"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88" name="テキスト ボックス 187"/>
            <p:cNvSpPr txBox="1"/>
            <p:nvPr/>
          </p:nvSpPr>
          <p:spPr>
            <a:xfrm>
              <a:off x="427730" y="1480477"/>
              <a:ext cx="298480" cy="400110"/>
            </a:xfrm>
            <a:prstGeom prst="rect">
              <a:avLst/>
            </a:prstGeom>
            <a:noFill/>
          </p:spPr>
          <p:txBody>
            <a:bodyPr wrap="none" rtlCol="0">
              <a:spAutoFit/>
            </a:bodyPr>
            <a:lstStyle/>
            <a:p>
              <a:r>
                <a:rPr kumimoji="1" lang="en-US" altLang="ja-JP" sz="2000" i="1" dirty="0">
                  <a:latin typeface="Times New Roman" panose="02020603050405020304" pitchFamily="18" charset="0"/>
                  <a:ea typeface="メイリオ" panose="020B0604030504040204" pitchFamily="50" charset="-128"/>
                  <a:cs typeface="Times New Roman" panose="02020603050405020304" pitchFamily="18" charset="0"/>
                </a:rPr>
                <a:t>y</a:t>
              </a:r>
              <a:endParaRPr kumimoji="1" lang="ja-JP" altLang="en-US" sz="2000"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06" name="テキスト ボックス 205"/>
            <p:cNvSpPr txBox="1"/>
            <p:nvPr/>
          </p:nvSpPr>
          <p:spPr>
            <a:xfrm>
              <a:off x="2612962" y="2829832"/>
              <a:ext cx="646331" cy="400110"/>
            </a:xfrm>
            <a:prstGeom prst="rect">
              <a:avLst/>
            </a:prstGeom>
            <a:noFill/>
          </p:spPr>
          <p:txBody>
            <a:bodyPr wrap="none" rtlCol="0">
              <a:spAutoFit/>
            </a:bodyPr>
            <a:lstStyle/>
            <a:p>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000" i="1" dirty="0" err="1">
                  <a:latin typeface="Times New Roman" panose="02020603050405020304" pitchFamily="18" charset="0"/>
                  <a:ea typeface="メイリオ" panose="020B0604030504040204" pitchFamily="50" charset="-128"/>
                  <a:cs typeface="Times New Roman" panose="02020603050405020304" pitchFamily="18" charset="0"/>
                </a:rPr>
                <a:t>x,y</a:t>
              </a: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a:t>
              </a:r>
              <a:endParaRPr kumimoji="1" lang="ja-JP" altLang="en-US" sz="2000"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236" name="直線矢印コネクタ 235"/>
            <p:cNvCxnSpPr/>
            <p:nvPr/>
          </p:nvCxnSpPr>
          <p:spPr>
            <a:xfrm flipV="1">
              <a:off x="2881617" y="1457325"/>
              <a:ext cx="0" cy="1460520"/>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77" name="直線矢印コネクタ 176"/>
            <p:cNvCxnSpPr/>
            <p:nvPr/>
          </p:nvCxnSpPr>
          <p:spPr>
            <a:xfrm flipV="1">
              <a:off x="2665330" y="2567469"/>
              <a:ext cx="0" cy="789213"/>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205" name="円/楕円 204"/>
            <p:cNvSpPr/>
            <p:nvPr/>
          </p:nvSpPr>
          <p:spPr>
            <a:xfrm>
              <a:off x="2831239" y="2855652"/>
              <a:ext cx="100826" cy="1008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矢印コネクタ 61"/>
            <p:cNvCxnSpPr/>
            <p:nvPr/>
          </p:nvCxnSpPr>
          <p:spPr>
            <a:xfrm flipV="1">
              <a:off x="5332093" y="2908300"/>
              <a:ext cx="0" cy="1253056"/>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3247261" y="1109472"/>
              <a:ext cx="0" cy="954860"/>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2418205" y="1308100"/>
              <a:ext cx="0" cy="731848"/>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1605405" y="1638300"/>
              <a:ext cx="0" cy="427048"/>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V="1">
              <a:off x="779905" y="1409700"/>
              <a:ext cx="0" cy="642948"/>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75" name="直線矢印コネクタ 174"/>
            <p:cNvCxnSpPr/>
            <p:nvPr/>
          </p:nvCxnSpPr>
          <p:spPr>
            <a:xfrm flipV="1">
              <a:off x="2123558" y="1555137"/>
              <a:ext cx="0" cy="1146378"/>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76" name="直線矢印コネクタ 175"/>
            <p:cNvCxnSpPr/>
            <p:nvPr/>
          </p:nvCxnSpPr>
          <p:spPr>
            <a:xfrm flipV="1">
              <a:off x="2986612" y="1271651"/>
              <a:ext cx="0" cy="1429864"/>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V="1">
              <a:off x="1232971" y="1933575"/>
              <a:ext cx="0" cy="765559"/>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V="1">
              <a:off x="3862912" y="1247839"/>
              <a:ext cx="0" cy="1429864"/>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V="1">
              <a:off x="1715571" y="2362200"/>
              <a:ext cx="0" cy="997335"/>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V="1">
              <a:off x="4534279" y="2489200"/>
              <a:ext cx="0" cy="861133"/>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V="1">
              <a:off x="4284343" y="3238500"/>
              <a:ext cx="0" cy="922856"/>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flipV="1">
              <a:off x="3293743" y="3511550"/>
              <a:ext cx="0" cy="649806"/>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flipV="1">
              <a:off x="2277743" y="3168650"/>
              <a:ext cx="0" cy="992706"/>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8" name="フリーフォーム 7"/>
            <p:cNvSpPr/>
            <p:nvPr/>
          </p:nvSpPr>
          <p:spPr>
            <a:xfrm>
              <a:off x="777875" y="1104900"/>
              <a:ext cx="2476500" cy="538040"/>
            </a:xfrm>
            <a:custGeom>
              <a:avLst/>
              <a:gdLst>
                <a:gd name="connsiteX0" fmla="*/ 0 w 2476500"/>
                <a:gd name="connsiteY0" fmla="*/ 304800 h 538040"/>
                <a:gd name="connsiteX1" fmla="*/ 831850 w 2476500"/>
                <a:gd name="connsiteY1" fmla="*/ 536575 h 538040"/>
                <a:gd name="connsiteX2" fmla="*/ 1651000 w 2476500"/>
                <a:gd name="connsiteY2" fmla="*/ 206375 h 538040"/>
                <a:gd name="connsiteX3" fmla="*/ 2476500 w 2476500"/>
                <a:gd name="connsiteY3" fmla="*/ 0 h 538040"/>
              </a:gdLst>
              <a:ahLst/>
              <a:cxnLst>
                <a:cxn ang="0">
                  <a:pos x="connsiteX0" y="connsiteY0"/>
                </a:cxn>
                <a:cxn ang="0">
                  <a:pos x="connsiteX1" y="connsiteY1"/>
                </a:cxn>
                <a:cxn ang="0">
                  <a:pos x="connsiteX2" y="connsiteY2"/>
                </a:cxn>
                <a:cxn ang="0">
                  <a:pos x="connsiteX3" y="connsiteY3"/>
                </a:cxn>
              </a:cxnLst>
              <a:rect l="l" t="t" r="r" b="b"/>
              <a:pathLst>
                <a:path w="2476500" h="538040">
                  <a:moveTo>
                    <a:pt x="0" y="304800"/>
                  </a:moveTo>
                  <a:cubicBezTo>
                    <a:pt x="278341" y="428889"/>
                    <a:pt x="556683" y="552979"/>
                    <a:pt x="831850" y="536575"/>
                  </a:cubicBezTo>
                  <a:cubicBezTo>
                    <a:pt x="1107017" y="520171"/>
                    <a:pt x="1376892" y="295804"/>
                    <a:pt x="1651000" y="206375"/>
                  </a:cubicBezTo>
                  <a:cubicBezTo>
                    <a:pt x="1925108" y="116946"/>
                    <a:pt x="2200804" y="58473"/>
                    <a:pt x="2476500" y="0"/>
                  </a:cubicBez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1238250" y="1232735"/>
              <a:ext cx="2628901" cy="700840"/>
            </a:xfrm>
            <a:custGeom>
              <a:avLst/>
              <a:gdLst>
                <a:gd name="connsiteX0" fmla="*/ 0 w 2633663"/>
                <a:gd name="connsiteY0" fmla="*/ 689070 h 689070"/>
                <a:gd name="connsiteX1" fmla="*/ 890588 w 2633663"/>
                <a:gd name="connsiteY1" fmla="*/ 322358 h 689070"/>
                <a:gd name="connsiteX2" fmla="*/ 1752600 w 2633663"/>
                <a:gd name="connsiteY2" fmla="*/ 36608 h 689070"/>
                <a:gd name="connsiteX3" fmla="*/ 2633663 w 2633663"/>
                <a:gd name="connsiteY3" fmla="*/ 12795 h 689070"/>
                <a:gd name="connsiteX0" fmla="*/ 0 w 2633663"/>
                <a:gd name="connsiteY0" fmla="*/ 688265 h 688265"/>
                <a:gd name="connsiteX1" fmla="*/ 890588 w 2633663"/>
                <a:gd name="connsiteY1" fmla="*/ 307265 h 688265"/>
                <a:gd name="connsiteX2" fmla="*/ 1752600 w 2633663"/>
                <a:gd name="connsiteY2" fmla="*/ 35803 h 688265"/>
                <a:gd name="connsiteX3" fmla="*/ 2633663 w 2633663"/>
                <a:gd name="connsiteY3" fmla="*/ 11990 h 688265"/>
                <a:gd name="connsiteX0" fmla="*/ 0 w 2633663"/>
                <a:gd name="connsiteY0" fmla="*/ 694175 h 694175"/>
                <a:gd name="connsiteX1" fmla="*/ 890588 w 2633663"/>
                <a:gd name="connsiteY1" fmla="*/ 313175 h 694175"/>
                <a:gd name="connsiteX2" fmla="*/ 1745456 w 2633663"/>
                <a:gd name="connsiteY2" fmla="*/ 29806 h 694175"/>
                <a:gd name="connsiteX3" fmla="*/ 2633663 w 2633663"/>
                <a:gd name="connsiteY3" fmla="*/ 17900 h 694175"/>
                <a:gd name="connsiteX0" fmla="*/ 0 w 2628901"/>
                <a:gd name="connsiteY0" fmla="*/ 700840 h 700840"/>
                <a:gd name="connsiteX1" fmla="*/ 890588 w 2628901"/>
                <a:gd name="connsiteY1" fmla="*/ 319840 h 700840"/>
                <a:gd name="connsiteX2" fmla="*/ 1745456 w 2628901"/>
                <a:gd name="connsiteY2" fmla="*/ 36471 h 700840"/>
                <a:gd name="connsiteX3" fmla="*/ 2628901 w 2628901"/>
                <a:gd name="connsiteY3" fmla="*/ 12659 h 700840"/>
              </a:gdLst>
              <a:ahLst/>
              <a:cxnLst>
                <a:cxn ang="0">
                  <a:pos x="connsiteX0" y="connsiteY0"/>
                </a:cxn>
                <a:cxn ang="0">
                  <a:pos x="connsiteX1" y="connsiteY1"/>
                </a:cxn>
                <a:cxn ang="0">
                  <a:pos x="connsiteX2" y="connsiteY2"/>
                </a:cxn>
                <a:cxn ang="0">
                  <a:pos x="connsiteX3" y="connsiteY3"/>
                </a:cxn>
              </a:cxnLst>
              <a:rect l="l" t="t" r="r" b="b"/>
              <a:pathLst>
                <a:path w="2628901" h="700840">
                  <a:moveTo>
                    <a:pt x="0" y="700840"/>
                  </a:moveTo>
                  <a:cubicBezTo>
                    <a:pt x="299244" y="571856"/>
                    <a:pt x="599679" y="430568"/>
                    <a:pt x="890588" y="319840"/>
                  </a:cubicBezTo>
                  <a:cubicBezTo>
                    <a:pt x="1181497" y="209112"/>
                    <a:pt x="1455737" y="87668"/>
                    <a:pt x="1745456" y="36471"/>
                  </a:cubicBezTo>
                  <a:cubicBezTo>
                    <a:pt x="2035175" y="-14726"/>
                    <a:pt x="2333626" y="-1232"/>
                    <a:pt x="2628901" y="12659"/>
                  </a:cubicBez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1714500" y="2310076"/>
              <a:ext cx="2822575" cy="262201"/>
            </a:xfrm>
            <a:custGeom>
              <a:avLst/>
              <a:gdLst>
                <a:gd name="connsiteX0" fmla="*/ 0 w 2822575"/>
                <a:gd name="connsiteY0" fmla="*/ 55299 h 262201"/>
                <a:gd name="connsiteX1" fmla="*/ 952500 w 2822575"/>
                <a:gd name="connsiteY1" fmla="*/ 261674 h 262201"/>
                <a:gd name="connsiteX2" fmla="*/ 1892300 w 2822575"/>
                <a:gd name="connsiteY2" fmla="*/ 1324 h 262201"/>
                <a:gd name="connsiteX3" fmla="*/ 2822575 w 2822575"/>
                <a:gd name="connsiteY3" fmla="*/ 179124 h 262201"/>
              </a:gdLst>
              <a:ahLst/>
              <a:cxnLst>
                <a:cxn ang="0">
                  <a:pos x="connsiteX0" y="connsiteY0"/>
                </a:cxn>
                <a:cxn ang="0">
                  <a:pos x="connsiteX1" y="connsiteY1"/>
                </a:cxn>
                <a:cxn ang="0">
                  <a:pos x="connsiteX2" y="connsiteY2"/>
                </a:cxn>
                <a:cxn ang="0">
                  <a:pos x="connsiteX3" y="connsiteY3"/>
                </a:cxn>
              </a:cxnLst>
              <a:rect l="l" t="t" r="r" b="b"/>
              <a:pathLst>
                <a:path w="2822575" h="262201">
                  <a:moveTo>
                    <a:pt x="0" y="55299"/>
                  </a:moveTo>
                  <a:cubicBezTo>
                    <a:pt x="318558" y="162984"/>
                    <a:pt x="637117" y="270670"/>
                    <a:pt x="952500" y="261674"/>
                  </a:cubicBezTo>
                  <a:cubicBezTo>
                    <a:pt x="1267883" y="252678"/>
                    <a:pt x="1580621" y="15082"/>
                    <a:pt x="1892300" y="1324"/>
                  </a:cubicBezTo>
                  <a:cubicBezTo>
                    <a:pt x="2203979" y="-12434"/>
                    <a:pt x="2513277" y="83345"/>
                    <a:pt x="2822575" y="179124"/>
                  </a:cubicBez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2273300" y="2908300"/>
              <a:ext cx="3063875" cy="606953"/>
            </a:xfrm>
            <a:custGeom>
              <a:avLst/>
              <a:gdLst>
                <a:gd name="connsiteX0" fmla="*/ 0 w 3063875"/>
                <a:gd name="connsiteY0" fmla="*/ 263525 h 606953"/>
                <a:gd name="connsiteX1" fmla="*/ 1019175 w 3063875"/>
                <a:gd name="connsiteY1" fmla="*/ 606425 h 606953"/>
                <a:gd name="connsiteX2" fmla="*/ 2012950 w 3063875"/>
                <a:gd name="connsiteY2" fmla="*/ 333375 h 606953"/>
                <a:gd name="connsiteX3" fmla="*/ 3063875 w 3063875"/>
                <a:gd name="connsiteY3" fmla="*/ 0 h 606953"/>
              </a:gdLst>
              <a:ahLst/>
              <a:cxnLst>
                <a:cxn ang="0">
                  <a:pos x="connsiteX0" y="connsiteY0"/>
                </a:cxn>
                <a:cxn ang="0">
                  <a:pos x="connsiteX1" y="connsiteY1"/>
                </a:cxn>
                <a:cxn ang="0">
                  <a:pos x="connsiteX2" y="connsiteY2"/>
                </a:cxn>
                <a:cxn ang="0">
                  <a:pos x="connsiteX3" y="connsiteY3"/>
                </a:cxn>
              </a:cxnLst>
              <a:rect l="l" t="t" r="r" b="b"/>
              <a:pathLst>
                <a:path w="3063875" h="606953">
                  <a:moveTo>
                    <a:pt x="0" y="263525"/>
                  </a:moveTo>
                  <a:cubicBezTo>
                    <a:pt x="341841" y="429154"/>
                    <a:pt x="683683" y="594783"/>
                    <a:pt x="1019175" y="606425"/>
                  </a:cubicBezTo>
                  <a:cubicBezTo>
                    <a:pt x="1354667" y="618067"/>
                    <a:pt x="1672167" y="434446"/>
                    <a:pt x="2012950" y="333375"/>
                  </a:cubicBezTo>
                  <a:cubicBezTo>
                    <a:pt x="2353733" y="232304"/>
                    <a:pt x="2708804" y="116152"/>
                    <a:pt x="3063875" y="0"/>
                  </a:cubicBez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2175034" y="1252643"/>
              <a:ext cx="1892141" cy="2056343"/>
            </a:xfrm>
            <a:custGeom>
              <a:avLst/>
              <a:gdLst>
                <a:gd name="connsiteX0" fmla="*/ 0 w 1889760"/>
                <a:gd name="connsiteY0" fmla="*/ 146843 h 2067083"/>
                <a:gd name="connsiteX1" fmla="*/ 579120 w 1889760"/>
                <a:gd name="connsiteY1" fmla="*/ 78263 h 2067083"/>
                <a:gd name="connsiteX2" fmla="*/ 1196340 w 1889760"/>
                <a:gd name="connsiteY2" fmla="*/ 1099343 h 2067083"/>
                <a:gd name="connsiteX3" fmla="*/ 1889760 w 1889760"/>
                <a:gd name="connsiteY3" fmla="*/ 2067083 h 2067083"/>
                <a:gd name="connsiteX0" fmla="*/ 0 w 1863566"/>
                <a:gd name="connsiteY0" fmla="*/ 172372 h 2054512"/>
                <a:gd name="connsiteX1" fmla="*/ 552926 w 1863566"/>
                <a:gd name="connsiteY1" fmla="*/ 65692 h 2054512"/>
                <a:gd name="connsiteX2" fmla="*/ 1170146 w 1863566"/>
                <a:gd name="connsiteY2" fmla="*/ 1086772 h 2054512"/>
                <a:gd name="connsiteX3" fmla="*/ 1863566 w 1863566"/>
                <a:gd name="connsiteY3" fmla="*/ 2054512 h 2054512"/>
                <a:gd name="connsiteX0" fmla="*/ 0 w 1863566"/>
                <a:gd name="connsiteY0" fmla="*/ 163268 h 2045408"/>
                <a:gd name="connsiteX1" fmla="*/ 567213 w 1863566"/>
                <a:gd name="connsiteY1" fmla="*/ 68494 h 2045408"/>
                <a:gd name="connsiteX2" fmla="*/ 1170146 w 1863566"/>
                <a:gd name="connsiteY2" fmla="*/ 1077668 h 2045408"/>
                <a:gd name="connsiteX3" fmla="*/ 1863566 w 1863566"/>
                <a:gd name="connsiteY3" fmla="*/ 2045408 h 2045408"/>
                <a:gd name="connsiteX0" fmla="*/ 0 w 1863566"/>
                <a:gd name="connsiteY0" fmla="*/ 165030 h 2047170"/>
                <a:gd name="connsiteX1" fmla="*/ 567213 w 1863566"/>
                <a:gd name="connsiteY1" fmla="*/ 70256 h 2047170"/>
                <a:gd name="connsiteX2" fmla="*/ 1174909 w 1863566"/>
                <a:gd name="connsiteY2" fmla="*/ 1103242 h 2047170"/>
                <a:gd name="connsiteX3" fmla="*/ 1863566 w 1863566"/>
                <a:gd name="connsiteY3" fmla="*/ 2047170 h 2047170"/>
                <a:gd name="connsiteX0" fmla="*/ 0 w 1892141"/>
                <a:gd name="connsiteY0" fmla="*/ 165030 h 2056695"/>
                <a:gd name="connsiteX1" fmla="*/ 567213 w 1892141"/>
                <a:gd name="connsiteY1" fmla="*/ 70256 h 2056695"/>
                <a:gd name="connsiteX2" fmla="*/ 1174909 w 1892141"/>
                <a:gd name="connsiteY2" fmla="*/ 1103242 h 2056695"/>
                <a:gd name="connsiteX3" fmla="*/ 1892141 w 1892141"/>
                <a:gd name="connsiteY3" fmla="*/ 2056695 h 2056695"/>
                <a:gd name="connsiteX0" fmla="*/ 0 w 1892141"/>
                <a:gd name="connsiteY0" fmla="*/ 165030 h 2056695"/>
                <a:gd name="connsiteX1" fmla="*/ 567213 w 1892141"/>
                <a:gd name="connsiteY1" fmla="*/ 70256 h 2056695"/>
                <a:gd name="connsiteX2" fmla="*/ 1174909 w 1892141"/>
                <a:gd name="connsiteY2" fmla="*/ 1103242 h 2056695"/>
                <a:gd name="connsiteX3" fmla="*/ 1892141 w 1892141"/>
                <a:gd name="connsiteY3" fmla="*/ 2056695 h 2056695"/>
                <a:gd name="connsiteX0" fmla="*/ 0 w 1892141"/>
                <a:gd name="connsiteY0" fmla="*/ 164678 h 2056343"/>
                <a:gd name="connsiteX1" fmla="*/ 567213 w 1892141"/>
                <a:gd name="connsiteY1" fmla="*/ 69904 h 2056343"/>
                <a:gd name="connsiteX2" fmla="*/ 1193959 w 1892141"/>
                <a:gd name="connsiteY2" fmla="*/ 1098127 h 2056343"/>
                <a:gd name="connsiteX3" fmla="*/ 1892141 w 1892141"/>
                <a:gd name="connsiteY3" fmla="*/ 2056343 h 2056343"/>
                <a:gd name="connsiteX0" fmla="*/ 0 w 1892141"/>
                <a:gd name="connsiteY0" fmla="*/ 164678 h 2056343"/>
                <a:gd name="connsiteX1" fmla="*/ 567213 w 1892141"/>
                <a:gd name="connsiteY1" fmla="*/ 69904 h 2056343"/>
                <a:gd name="connsiteX2" fmla="*/ 1193959 w 1892141"/>
                <a:gd name="connsiteY2" fmla="*/ 1098127 h 2056343"/>
                <a:gd name="connsiteX3" fmla="*/ 1892141 w 1892141"/>
                <a:gd name="connsiteY3" fmla="*/ 2056343 h 2056343"/>
              </a:gdLst>
              <a:ahLst/>
              <a:cxnLst>
                <a:cxn ang="0">
                  <a:pos x="connsiteX0" y="connsiteY0"/>
                </a:cxn>
                <a:cxn ang="0">
                  <a:pos x="connsiteX1" y="connsiteY1"/>
                </a:cxn>
                <a:cxn ang="0">
                  <a:pos x="connsiteX2" y="connsiteY2"/>
                </a:cxn>
                <a:cxn ang="0">
                  <a:pos x="connsiteX3" y="connsiteY3"/>
                </a:cxn>
              </a:cxnLst>
              <a:rect l="l" t="t" r="r" b="b"/>
              <a:pathLst>
                <a:path w="1892141" h="2056343">
                  <a:moveTo>
                    <a:pt x="0" y="164678"/>
                  </a:moveTo>
                  <a:cubicBezTo>
                    <a:pt x="189865" y="51013"/>
                    <a:pt x="368220" y="-85671"/>
                    <a:pt x="567213" y="69904"/>
                  </a:cubicBezTo>
                  <a:cubicBezTo>
                    <a:pt x="766206" y="225479"/>
                    <a:pt x="1063625" y="681329"/>
                    <a:pt x="1193959" y="1098127"/>
                  </a:cubicBezTo>
                  <a:cubicBezTo>
                    <a:pt x="1324293" y="1514925"/>
                    <a:pt x="1616551" y="1838220"/>
                    <a:pt x="1892141" y="2056343"/>
                  </a:cubicBez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円/楕円 236"/>
            <p:cNvSpPr/>
            <p:nvPr/>
          </p:nvSpPr>
          <p:spPr>
            <a:xfrm>
              <a:off x="2850290" y="1435307"/>
              <a:ext cx="67441" cy="6744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3333207" y="2316687"/>
              <a:ext cx="67441" cy="674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4041867" y="3276807"/>
              <a:ext cx="67441" cy="674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p:nvPr/>
          </p:nvSpPr>
          <p:spPr>
            <a:xfrm>
              <a:off x="2144487" y="1383872"/>
              <a:ext cx="67441" cy="674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p:nvPr/>
          </p:nvSpPr>
          <p:spPr>
            <a:xfrm>
              <a:off x="2715987" y="1292432"/>
              <a:ext cx="67441" cy="674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p:cNvSpPr txBox="1"/>
            <p:nvPr/>
          </p:nvSpPr>
          <p:spPr>
            <a:xfrm>
              <a:off x="1959483" y="4005089"/>
              <a:ext cx="343364"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44" name="グループ化 243"/>
          <p:cNvGrpSpPr/>
          <p:nvPr/>
        </p:nvGrpSpPr>
        <p:grpSpPr>
          <a:xfrm>
            <a:off x="7671291" y="555517"/>
            <a:ext cx="4044460" cy="3651436"/>
            <a:chOff x="7686941" y="555516"/>
            <a:chExt cx="4429399" cy="3998969"/>
          </a:xfrm>
        </p:grpSpPr>
        <p:sp>
          <p:nvSpPr>
            <p:cNvPr id="117" name="テキスト ボックス 116"/>
            <p:cNvSpPr txBox="1"/>
            <p:nvPr/>
          </p:nvSpPr>
          <p:spPr>
            <a:xfrm>
              <a:off x="7686941" y="3984474"/>
              <a:ext cx="816249"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9" name="グループ化 28"/>
            <p:cNvGrpSpPr/>
            <p:nvPr/>
          </p:nvGrpSpPr>
          <p:grpSpPr>
            <a:xfrm>
              <a:off x="8447994" y="1091075"/>
              <a:ext cx="2935264" cy="2928475"/>
              <a:chOff x="8286069" y="1348250"/>
              <a:chExt cx="2553381" cy="2547475"/>
            </a:xfrm>
          </p:grpSpPr>
          <p:cxnSp>
            <p:nvCxnSpPr>
              <p:cNvPr id="103" name="直線矢印コネクタ 102"/>
              <p:cNvCxnSpPr/>
              <p:nvPr/>
            </p:nvCxnSpPr>
            <p:spPr>
              <a:xfrm flipV="1">
                <a:off x="8286069" y="1353475"/>
                <a:ext cx="0" cy="2542250"/>
              </a:xfrm>
              <a:prstGeom prst="straightConnector1">
                <a:avLst/>
              </a:prstGeom>
              <a:ln w="254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8" name="直線矢印コネクタ 147"/>
              <p:cNvCxnSpPr/>
              <p:nvPr/>
            </p:nvCxnSpPr>
            <p:spPr>
              <a:xfrm flipV="1">
                <a:off x="9130619" y="1353475"/>
                <a:ext cx="0" cy="2542250"/>
              </a:xfrm>
              <a:prstGeom prst="straightConnector1">
                <a:avLst/>
              </a:prstGeom>
              <a:ln w="254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49" name="直線矢印コネクタ 148"/>
              <p:cNvCxnSpPr/>
              <p:nvPr/>
            </p:nvCxnSpPr>
            <p:spPr>
              <a:xfrm flipV="1">
                <a:off x="9975169" y="1353475"/>
                <a:ext cx="0" cy="2542250"/>
              </a:xfrm>
              <a:prstGeom prst="straightConnector1">
                <a:avLst/>
              </a:prstGeom>
              <a:ln w="254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50" name="直線矢印コネクタ 149"/>
              <p:cNvCxnSpPr/>
              <p:nvPr/>
            </p:nvCxnSpPr>
            <p:spPr>
              <a:xfrm flipV="1">
                <a:off x="10819719" y="1353475"/>
                <a:ext cx="0" cy="2542250"/>
              </a:xfrm>
              <a:prstGeom prst="straightConnector1">
                <a:avLst/>
              </a:prstGeom>
              <a:ln w="254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p:nvPr/>
            </p:nvCxnSpPr>
            <p:spPr>
              <a:xfrm rot="5400000" flipV="1">
                <a:off x="9574897" y="83697"/>
                <a:ext cx="0" cy="2529106"/>
              </a:xfrm>
              <a:prstGeom prst="straightConnector1">
                <a:avLst/>
              </a:prstGeom>
              <a:ln w="254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rot="5400000" flipV="1">
                <a:off x="9574897" y="928247"/>
                <a:ext cx="0" cy="2529106"/>
              </a:xfrm>
              <a:prstGeom prst="straightConnector1">
                <a:avLst/>
              </a:prstGeom>
              <a:ln w="254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54" name="直線矢印コネクタ 153"/>
              <p:cNvCxnSpPr/>
              <p:nvPr/>
            </p:nvCxnSpPr>
            <p:spPr>
              <a:xfrm rot="5400000" flipV="1">
                <a:off x="9574897" y="1772797"/>
                <a:ext cx="0" cy="2529106"/>
              </a:xfrm>
              <a:prstGeom prst="straightConnector1">
                <a:avLst/>
              </a:prstGeom>
              <a:ln w="254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rot="5400000" flipV="1">
                <a:off x="9574897" y="2617347"/>
                <a:ext cx="0" cy="2529106"/>
              </a:xfrm>
              <a:prstGeom prst="straightConnector1">
                <a:avLst/>
              </a:prstGeom>
              <a:ln w="254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flipV="1">
                <a:off x="9676881" y="1353475"/>
                <a:ext cx="0" cy="2542250"/>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92" name="直線矢印コネクタ 191"/>
              <p:cNvCxnSpPr/>
              <p:nvPr/>
            </p:nvCxnSpPr>
            <p:spPr>
              <a:xfrm rot="5400000" flipV="1">
                <a:off x="9574897" y="1176821"/>
                <a:ext cx="0" cy="2529106"/>
              </a:xfrm>
              <a:prstGeom prst="straightConnector1">
                <a:avLst/>
              </a:prstGeom>
              <a:ln w="12700">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158" name="円/楕円 157"/>
            <p:cNvSpPr/>
            <p:nvPr/>
          </p:nvSpPr>
          <p:spPr>
            <a:xfrm>
              <a:off x="10003691" y="2295836"/>
              <a:ext cx="100826" cy="1008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テキスト ボックス 158"/>
            <p:cNvSpPr txBox="1"/>
            <p:nvPr/>
          </p:nvSpPr>
          <p:spPr>
            <a:xfrm>
              <a:off x="11300091" y="3789529"/>
              <a:ext cx="816249"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(4,1)</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0" name="テキスト ボックス 159"/>
            <p:cNvSpPr txBox="1"/>
            <p:nvPr/>
          </p:nvSpPr>
          <p:spPr>
            <a:xfrm>
              <a:off x="10983861" y="700254"/>
              <a:ext cx="816249"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(4,4)</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1" name="テキスト ボックス 160"/>
            <p:cNvSpPr txBox="1"/>
            <p:nvPr/>
          </p:nvSpPr>
          <p:spPr>
            <a:xfrm>
              <a:off x="8050161" y="700254"/>
              <a:ext cx="816249"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(1,4)</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2" name="テキスト ボックス 161"/>
            <p:cNvSpPr txBox="1"/>
            <p:nvPr/>
          </p:nvSpPr>
          <p:spPr>
            <a:xfrm>
              <a:off x="10090214" y="555516"/>
              <a:ext cx="646331" cy="400110"/>
            </a:xfrm>
            <a:prstGeom prst="rect">
              <a:avLst/>
            </a:prstGeom>
            <a:noFill/>
          </p:spPr>
          <p:txBody>
            <a:bodyPr wrap="none" rtlCol="0">
              <a:spAutoFit/>
            </a:bodyPr>
            <a:lstStyle/>
            <a:p>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000" i="1" dirty="0" err="1">
                  <a:latin typeface="Times New Roman" panose="02020603050405020304" pitchFamily="18" charset="0"/>
                  <a:ea typeface="メイリオ" panose="020B0604030504040204" pitchFamily="50" charset="-128"/>
                  <a:cs typeface="Times New Roman" panose="02020603050405020304" pitchFamily="18" charset="0"/>
                </a:rPr>
                <a:t>x,y</a:t>
              </a: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a:t>
              </a:r>
              <a:endParaRPr kumimoji="1" lang="ja-JP" altLang="en-US" sz="2000"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26" name="正方形/長方形 225"/>
            <p:cNvSpPr/>
            <p:nvPr/>
          </p:nvSpPr>
          <p:spPr>
            <a:xfrm>
              <a:off x="9583301" y="3503447"/>
              <a:ext cx="364202"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x</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2</a:t>
              </a:r>
              <a:endParaRPr lang="ja-JP" altLang="en-US" baseline="-25000" dirty="0"/>
            </a:p>
          </p:txBody>
        </p:sp>
        <p:sp>
          <p:nvSpPr>
            <p:cNvPr id="230" name="左中かっこ 229"/>
            <p:cNvSpPr/>
            <p:nvPr/>
          </p:nvSpPr>
          <p:spPr>
            <a:xfrm rot="16200000" flipH="1">
              <a:off x="9680468" y="3603828"/>
              <a:ext cx="90866" cy="617601"/>
            </a:xfrm>
            <a:prstGeom prst="leftBrace">
              <a:avLst>
                <a:gd name="adj1" fmla="val 59395"/>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1" name="左中かっこ 170"/>
            <p:cNvSpPr/>
            <p:nvPr/>
          </p:nvSpPr>
          <p:spPr>
            <a:xfrm rot="16200000">
              <a:off x="9114032" y="3343075"/>
              <a:ext cx="239270" cy="1611376"/>
            </a:xfrm>
            <a:prstGeom prst="leftBrace">
              <a:avLst>
                <a:gd name="adj1" fmla="val 59395"/>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2" name="正方形/長方形 171"/>
            <p:cNvSpPr/>
            <p:nvPr/>
          </p:nvSpPr>
          <p:spPr>
            <a:xfrm>
              <a:off x="9070313" y="4185153"/>
              <a:ext cx="364202"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x</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1</a:t>
              </a:r>
              <a:endParaRPr lang="ja-JP" altLang="en-US" baseline="-25000" dirty="0"/>
            </a:p>
          </p:txBody>
        </p:sp>
        <p:sp>
          <p:nvSpPr>
            <p:cNvPr id="173" name="正方形/長方形 172"/>
            <p:cNvSpPr/>
            <p:nvPr/>
          </p:nvSpPr>
          <p:spPr>
            <a:xfrm>
              <a:off x="10065902" y="3503447"/>
              <a:ext cx="364202"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x</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3</a:t>
              </a:r>
              <a:endParaRPr lang="ja-JP" altLang="en-US" baseline="-25000" dirty="0"/>
            </a:p>
          </p:txBody>
        </p:sp>
        <p:sp>
          <p:nvSpPr>
            <p:cNvPr id="189" name="左中かっこ 188"/>
            <p:cNvSpPr/>
            <p:nvPr/>
          </p:nvSpPr>
          <p:spPr>
            <a:xfrm rot="16200000" flipH="1">
              <a:off x="10164658" y="3760989"/>
              <a:ext cx="90866" cy="303277"/>
            </a:xfrm>
            <a:prstGeom prst="leftBrace">
              <a:avLst>
                <a:gd name="adj1" fmla="val 59395"/>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0" name="左中かっこ 189"/>
            <p:cNvSpPr/>
            <p:nvPr/>
          </p:nvSpPr>
          <p:spPr>
            <a:xfrm rot="16200000">
              <a:off x="10580880" y="3495477"/>
              <a:ext cx="239272" cy="1306573"/>
            </a:xfrm>
            <a:prstGeom prst="leftBrace">
              <a:avLst>
                <a:gd name="adj1" fmla="val 59395"/>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1" name="正方形/長方形 190"/>
            <p:cNvSpPr/>
            <p:nvPr/>
          </p:nvSpPr>
          <p:spPr>
            <a:xfrm>
              <a:off x="10530813" y="4185153"/>
              <a:ext cx="364202"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x</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4</a:t>
              </a:r>
              <a:endParaRPr lang="ja-JP" altLang="en-US" baseline="-25000" dirty="0"/>
            </a:p>
          </p:txBody>
        </p:sp>
        <p:sp>
          <p:nvSpPr>
            <p:cNvPr id="207" name="左中かっこ 206"/>
            <p:cNvSpPr/>
            <p:nvPr/>
          </p:nvSpPr>
          <p:spPr>
            <a:xfrm flipH="1">
              <a:off x="8493981" y="2368041"/>
              <a:ext cx="103703" cy="651384"/>
            </a:xfrm>
            <a:prstGeom prst="leftBrace">
              <a:avLst>
                <a:gd name="adj1" fmla="val 59395"/>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8" name="左中かっこ 207"/>
            <p:cNvSpPr/>
            <p:nvPr/>
          </p:nvSpPr>
          <p:spPr>
            <a:xfrm flipH="1">
              <a:off x="8493981" y="2052637"/>
              <a:ext cx="103703" cy="295275"/>
            </a:xfrm>
            <a:prstGeom prst="leftBrace">
              <a:avLst>
                <a:gd name="adj1" fmla="val 59395"/>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9" name="左中かっこ 208"/>
            <p:cNvSpPr/>
            <p:nvPr/>
          </p:nvSpPr>
          <p:spPr>
            <a:xfrm>
              <a:off x="8186402" y="1115377"/>
              <a:ext cx="195441" cy="1246823"/>
            </a:xfrm>
            <a:prstGeom prst="leftBrace">
              <a:avLst>
                <a:gd name="adj1" fmla="val 59395"/>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0" name="左中かっこ 209"/>
            <p:cNvSpPr/>
            <p:nvPr/>
          </p:nvSpPr>
          <p:spPr>
            <a:xfrm>
              <a:off x="8186402" y="2372678"/>
              <a:ext cx="195441" cy="1627823"/>
            </a:xfrm>
            <a:prstGeom prst="leftBrace">
              <a:avLst>
                <a:gd name="adj1" fmla="val 59395"/>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1" name="正方形/長方形 210"/>
            <p:cNvSpPr/>
            <p:nvPr/>
          </p:nvSpPr>
          <p:spPr>
            <a:xfrm>
              <a:off x="8555247" y="2448183"/>
              <a:ext cx="364202"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y</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2</a:t>
              </a:r>
              <a:endParaRPr lang="ja-JP" altLang="en-US" baseline="-25000" dirty="0"/>
            </a:p>
          </p:txBody>
        </p:sp>
        <p:sp>
          <p:nvSpPr>
            <p:cNvPr id="212" name="正方形/長方形 211"/>
            <p:cNvSpPr/>
            <p:nvPr/>
          </p:nvSpPr>
          <p:spPr>
            <a:xfrm>
              <a:off x="7857351" y="3011289"/>
              <a:ext cx="364202"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y</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1</a:t>
              </a:r>
              <a:endParaRPr lang="ja-JP" altLang="en-US" baseline="-25000" dirty="0"/>
            </a:p>
          </p:txBody>
        </p:sp>
        <p:sp>
          <p:nvSpPr>
            <p:cNvPr id="213" name="正方形/長方形 212"/>
            <p:cNvSpPr/>
            <p:nvPr/>
          </p:nvSpPr>
          <p:spPr>
            <a:xfrm>
              <a:off x="7857351" y="1544439"/>
              <a:ext cx="364202"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y</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4</a:t>
              </a:r>
              <a:endParaRPr lang="ja-JP" altLang="en-US" baseline="-25000" dirty="0"/>
            </a:p>
          </p:txBody>
        </p:sp>
        <p:sp>
          <p:nvSpPr>
            <p:cNvPr id="214" name="正方形/長方形 213"/>
            <p:cNvSpPr/>
            <p:nvPr/>
          </p:nvSpPr>
          <p:spPr>
            <a:xfrm>
              <a:off x="8544816" y="1963539"/>
              <a:ext cx="364202" cy="369332"/>
            </a:xfrm>
            <a:prstGeom prst="rect">
              <a:avLst/>
            </a:prstGeom>
          </p:spPr>
          <p:txBody>
            <a:bodyPr wrap="none">
              <a:spAutoFit/>
            </a:bodyPr>
            <a:lstStyle/>
            <a:p>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y</a:t>
              </a:r>
              <a:r>
                <a:rPr lang="en-US" altLang="ja-JP" i="1" baseline="-25000" dirty="0">
                  <a:latin typeface="Times New Roman" panose="02020603050405020304" pitchFamily="18" charset="0"/>
                  <a:ea typeface="メイリオ" panose="020B0604030504040204" pitchFamily="50" charset="-128"/>
                  <a:cs typeface="Times New Roman" panose="02020603050405020304" pitchFamily="18" charset="0"/>
                </a:rPr>
                <a:t>3</a:t>
              </a:r>
              <a:endParaRPr lang="ja-JP" altLang="en-US" baseline="-25000" dirty="0"/>
            </a:p>
          </p:txBody>
        </p:sp>
        <p:sp>
          <p:nvSpPr>
            <p:cNvPr id="215" name="円/楕円 214"/>
            <p:cNvSpPr/>
            <p:nvPr/>
          </p:nvSpPr>
          <p:spPr>
            <a:xfrm>
              <a:off x="11311791" y="3943661"/>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円/楕円 215"/>
            <p:cNvSpPr/>
            <p:nvPr/>
          </p:nvSpPr>
          <p:spPr>
            <a:xfrm>
              <a:off x="11311791" y="2974982"/>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17"/>
            <p:cNvSpPr/>
            <p:nvPr/>
          </p:nvSpPr>
          <p:spPr>
            <a:xfrm>
              <a:off x="11311791" y="2006302"/>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円/楕円 218"/>
            <p:cNvSpPr/>
            <p:nvPr/>
          </p:nvSpPr>
          <p:spPr>
            <a:xfrm>
              <a:off x="11311791" y="1037622"/>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円/楕円 219"/>
            <p:cNvSpPr/>
            <p:nvPr/>
          </p:nvSpPr>
          <p:spPr>
            <a:xfrm>
              <a:off x="10352941" y="3943661"/>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円/楕円 220"/>
            <p:cNvSpPr/>
            <p:nvPr/>
          </p:nvSpPr>
          <p:spPr>
            <a:xfrm>
              <a:off x="10352941" y="2974982"/>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円/楕円 221"/>
            <p:cNvSpPr/>
            <p:nvPr/>
          </p:nvSpPr>
          <p:spPr>
            <a:xfrm>
              <a:off x="10352941" y="2006302"/>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円/楕円 222"/>
            <p:cNvSpPr/>
            <p:nvPr/>
          </p:nvSpPr>
          <p:spPr>
            <a:xfrm>
              <a:off x="10352941" y="1037622"/>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円/楕円 230"/>
            <p:cNvSpPr/>
            <p:nvPr/>
          </p:nvSpPr>
          <p:spPr>
            <a:xfrm>
              <a:off x="9368691" y="3943661"/>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円/楕円 231"/>
            <p:cNvSpPr/>
            <p:nvPr/>
          </p:nvSpPr>
          <p:spPr>
            <a:xfrm>
              <a:off x="9368691" y="2974982"/>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円/楕円 232"/>
            <p:cNvSpPr/>
            <p:nvPr/>
          </p:nvSpPr>
          <p:spPr>
            <a:xfrm>
              <a:off x="9368691" y="2006302"/>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円/楕円 233"/>
            <p:cNvSpPr/>
            <p:nvPr/>
          </p:nvSpPr>
          <p:spPr>
            <a:xfrm>
              <a:off x="9368691" y="1037622"/>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円/楕円 234"/>
            <p:cNvSpPr/>
            <p:nvPr/>
          </p:nvSpPr>
          <p:spPr>
            <a:xfrm>
              <a:off x="8397141" y="3943661"/>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円/楕円 238"/>
            <p:cNvSpPr/>
            <p:nvPr/>
          </p:nvSpPr>
          <p:spPr>
            <a:xfrm>
              <a:off x="8397141" y="2974982"/>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円/楕円 239"/>
            <p:cNvSpPr/>
            <p:nvPr/>
          </p:nvSpPr>
          <p:spPr>
            <a:xfrm>
              <a:off x="8397141" y="2006302"/>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p:cNvSpPr/>
            <p:nvPr/>
          </p:nvSpPr>
          <p:spPr>
            <a:xfrm>
              <a:off x="8397141" y="1037622"/>
              <a:ext cx="100826" cy="1008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3" name="正方形/長方形 242"/>
          <p:cNvSpPr/>
          <p:nvPr/>
        </p:nvSpPr>
        <p:spPr>
          <a:xfrm>
            <a:off x="8276585" y="4914384"/>
            <a:ext cx="3324866" cy="1508105"/>
          </a:xfrm>
          <a:prstGeom prst="rect">
            <a:avLst/>
          </a:prstGeom>
        </p:spPr>
        <p:txBody>
          <a:bodyPr wrap="square">
            <a:spAutoFit/>
          </a:bodyPr>
          <a:lstStyle/>
          <a:p>
            <a:pPr>
              <a:spcBef>
                <a:spcPts val="600"/>
              </a:spcBef>
              <a:spcAft>
                <a:spcPts val="600"/>
              </a:spcAft>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左上図の通り</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600"/>
              </a:spcBef>
              <a:spcAft>
                <a:spcPts val="600"/>
              </a:spcAft>
              <a:buAutoNum type="arabicPeriod"/>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まず</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x</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軸に沿って</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cubic</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補間</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600"/>
              </a:spcBef>
              <a:spcAft>
                <a:spcPts val="600"/>
              </a:spcAft>
              <a:buAutoNum type="arabicPeriod"/>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得られた</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点を利用し</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y</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軸に沿って</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cubic</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補間</a:t>
            </a:r>
          </a:p>
        </p:txBody>
      </p:sp>
      <p:sp>
        <p:nvSpPr>
          <p:cNvPr id="3" name="スライド番号プレースホルダー 2"/>
          <p:cNvSpPr>
            <a:spLocks noGrp="1"/>
          </p:cNvSpPr>
          <p:nvPr>
            <p:ph type="sldNum" sz="quarter" idx="4294967295"/>
          </p:nvPr>
        </p:nvSpPr>
        <p:spPr/>
        <p:txBody>
          <a:bodyPr/>
          <a:lstStyle/>
          <a:p>
            <a:fld id="{F35DE295-420C-4265-BE54-AE59FA4027A6}" type="slidenum">
              <a:rPr lang="ja-JP" altLang="en-US" smtClean="0"/>
              <a:pPr/>
              <a:t>67</a:t>
            </a:fld>
            <a:endParaRPr lang="ja-JP" altLang="en-US"/>
          </a:p>
        </p:txBody>
      </p:sp>
    </p:spTree>
    <p:extLst>
      <p:ext uri="{BB962C8B-B14F-4D97-AF65-F5344CB8AC3E}">
        <p14:creationId xmlns:p14="http://schemas.microsoft.com/office/powerpoint/2010/main" val="4238595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まとめ</a:t>
            </a:r>
            <a:r>
              <a:rPr lang="en-US" altLang="ja-JP" sz="3600" dirty="0"/>
              <a:t>: </a:t>
            </a:r>
            <a:r>
              <a:rPr lang="ja-JP" altLang="en-US" sz="3600" dirty="0"/>
              <a:t>画像の補間法</a:t>
            </a:r>
            <a:endParaRPr kumimoji="1" lang="ja-JP" altLang="en-US" sz="3600" dirty="0"/>
          </a:p>
        </p:txBody>
      </p:sp>
      <p:sp>
        <p:nvSpPr>
          <p:cNvPr id="3" name="コンテンツ プレースホルダー 2"/>
          <p:cNvSpPr>
            <a:spLocks noGrp="1"/>
          </p:cNvSpPr>
          <p:nvPr>
            <p:ph idx="1"/>
          </p:nvPr>
        </p:nvSpPr>
        <p:spPr>
          <a:xfrm>
            <a:off x="457199" y="1262080"/>
            <a:ext cx="11473211" cy="1016664"/>
          </a:xfrm>
        </p:spPr>
        <p:txBody>
          <a:bodyPr>
            <a:normAutofit/>
          </a:bodyPr>
          <a:lstStyle/>
          <a:p>
            <a:r>
              <a:rPr lang="ja-JP" altLang="en-US" sz="2400" dirty="0"/>
              <a:t>画像の変換（特に拡大）の際，画像の画素と画素の間を参照する</a:t>
            </a:r>
            <a:endParaRPr lang="en-US" altLang="ja-JP" sz="2400" dirty="0"/>
          </a:p>
          <a:p>
            <a:r>
              <a:rPr lang="ja-JP" altLang="en-US" sz="2400" dirty="0"/>
              <a:t>周囲の画素を利用し，参照位置の画素値を決定する</a:t>
            </a:r>
            <a:endParaRPr lang="en-US" altLang="ja-JP" sz="2400" dirty="0"/>
          </a:p>
        </p:txBody>
      </p:sp>
      <p:grpSp>
        <p:nvGrpSpPr>
          <p:cNvPr id="4" name="グループ化 3"/>
          <p:cNvGrpSpPr/>
          <p:nvPr/>
        </p:nvGrpSpPr>
        <p:grpSpPr>
          <a:xfrm>
            <a:off x="531518" y="2492639"/>
            <a:ext cx="3472319" cy="2315306"/>
            <a:chOff x="5411317" y="1856950"/>
            <a:chExt cx="4216601" cy="2811585"/>
          </a:xfrm>
        </p:grpSpPr>
        <p:grpSp>
          <p:nvGrpSpPr>
            <p:cNvPr id="5" name="グループ化 4"/>
            <p:cNvGrpSpPr/>
            <p:nvPr/>
          </p:nvGrpSpPr>
          <p:grpSpPr>
            <a:xfrm>
              <a:off x="5589270" y="2559445"/>
              <a:ext cx="3879850" cy="1733865"/>
              <a:chOff x="323384" y="1607792"/>
              <a:chExt cx="4684991" cy="1592606"/>
            </a:xfrm>
          </p:grpSpPr>
          <p:cxnSp>
            <p:nvCxnSpPr>
              <p:cNvPr id="40" name="直線矢印コネクタ 39"/>
              <p:cNvCxnSpPr/>
              <p:nvPr/>
            </p:nvCxnSpPr>
            <p:spPr>
              <a:xfrm>
                <a:off x="444265" y="1739899"/>
                <a:ext cx="226214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323384" y="1607792"/>
                <a:ext cx="1507038" cy="1592606"/>
              </a:xfrm>
              <a:prstGeom prst="straightConnector1">
                <a:avLst/>
              </a:prstGeom>
              <a:ln w="19050">
                <a:solidFill>
                  <a:schemeClr val="tx1"/>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1205450" y="1747179"/>
                <a:ext cx="1537748" cy="1442035"/>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1944428" y="1738856"/>
                <a:ext cx="1725867" cy="1453543"/>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2694908" y="1742000"/>
                <a:ext cx="1907283" cy="1458398"/>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860924" y="2178778"/>
                <a:ext cx="2423441"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1311522" y="2650398"/>
                <a:ext cx="2576679"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1835148" y="3194048"/>
                <a:ext cx="3173227" cy="0"/>
              </a:xfrm>
              <a:prstGeom prst="straightConnector1">
                <a:avLst/>
              </a:prstGeom>
              <a:ln w="1905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cxnSp>
        </p:grpSp>
        <p:cxnSp>
          <p:nvCxnSpPr>
            <p:cNvPr id="6" name="直線矢印コネクタ 5"/>
            <p:cNvCxnSpPr/>
            <p:nvPr/>
          </p:nvCxnSpPr>
          <p:spPr>
            <a:xfrm flipV="1">
              <a:off x="6711405" y="2328482"/>
              <a:ext cx="0" cy="866653"/>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7363867" y="2114169"/>
              <a:ext cx="0" cy="1080966"/>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7120980" y="3019044"/>
              <a:ext cx="0" cy="671392"/>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7828210" y="2859500"/>
              <a:ext cx="0" cy="830935"/>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6676706" y="2087781"/>
              <a:ext cx="1189856" cy="1000149"/>
              <a:chOff x="-1177949" y="2586985"/>
              <a:chExt cx="1189856" cy="1000149"/>
            </a:xfrm>
          </p:grpSpPr>
          <p:sp>
            <p:nvSpPr>
              <p:cNvPr id="36" name="円/楕円 35"/>
              <p:cNvSpPr/>
              <p:nvPr/>
            </p:nvSpPr>
            <p:spPr>
              <a:xfrm>
                <a:off x="-1177949" y="2815585"/>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7" name="円/楕円 36"/>
              <p:cNvSpPr/>
              <p:nvPr/>
            </p:nvSpPr>
            <p:spPr>
              <a:xfrm>
                <a:off x="-527073" y="2586985"/>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8" name="円/楕円 37"/>
              <p:cNvSpPr/>
              <p:nvPr/>
            </p:nvSpPr>
            <p:spPr>
              <a:xfrm>
                <a:off x="-771549" y="3510910"/>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9" name="円/楕円 38"/>
              <p:cNvSpPr/>
              <p:nvPr/>
            </p:nvSpPr>
            <p:spPr>
              <a:xfrm>
                <a:off x="-64317" y="3334697"/>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11" name="テキスト ボックス 10"/>
            <p:cNvSpPr txBox="1"/>
            <p:nvPr/>
          </p:nvSpPr>
          <p:spPr>
            <a:xfrm>
              <a:off x="6671792" y="4257413"/>
              <a:ext cx="379977" cy="411122"/>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7432162" y="4248160"/>
              <a:ext cx="379977" cy="411122"/>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8213212" y="4248160"/>
              <a:ext cx="379977" cy="411122"/>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8994262" y="4248160"/>
              <a:ext cx="379977" cy="411122"/>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5714531" y="3033451"/>
              <a:ext cx="379977" cy="411122"/>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6105054" y="3538277"/>
              <a:ext cx="379977" cy="411122"/>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5411317" y="2634988"/>
              <a:ext cx="379977" cy="411122"/>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9292712" y="3885557"/>
              <a:ext cx="335206" cy="411122"/>
            </a:xfrm>
            <a:prstGeom prst="rect">
              <a:avLst/>
            </a:prstGeom>
            <a:noFill/>
          </p:spPr>
          <p:txBody>
            <a:bodyPr wrap="none" rtlCol="0">
              <a:spAutoFit/>
            </a:bodyPr>
            <a:lstStyle/>
            <a:p>
              <a:r>
                <a:rPr kumimoji="1"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x</a:t>
              </a:r>
              <a:endParaRPr kumimoji="1" lang="ja-JP" altLang="en-US" sz="1600"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9" name="テキスト ボックス 18"/>
            <p:cNvSpPr txBox="1"/>
            <p:nvPr/>
          </p:nvSpPr>
          <p:spPr>
            <a:xfrm>
              <a:off x="5429372" y="2201539"/>
              <a:ext cx="335206" cy="411122"/>
            </a:xfrm>
            <a:prstGeom prst="rect">
              <a:avLst/>
            </a:prstGeom>
            <a:noFill/>
          </p:spPr>
          <p:txBody>
            <a:bodyPr wrap="none" rtlCol="0">
              <a:spAutoFit/>
            </a:bodyPr>
            <a:lstStyle/>
            <a:p>
              <a:r>
                <a:rPr kumimoji="1"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y</a:t>
              </a:r>
              <a:endParaRPr kumimoji="1" lang="ja-JP" altLang="en-US" sz="1600"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0" name="テキスト ボックス 19"/>
            <p:cNvSpPr txBox="1"/>
            <p:nvPr/>
          </p:nvSpPr>
          <p:spPr>
            <a:xfrm>
              <a:off x="7195307" y="3190250"/>
              <a:ext cx="335206" cy="411122"/>
            </a:xfrm>
            <a:prstGeom prst="rect">
              <a:avLst/>
            </a:prstGeom>
            <a:noFill/>
          </p:spPr>
          <p:txBody>
            <a:bodyPr wrap="none" rtlCol="0">
              <a:spAutoFit/>
            </a:bodyPr>
            <a:lstStyle/>
            <a:p>
              <a:r>
                <a:rPr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x</a:t>
              </a:r>
              <a:endParaRPr kumimoji="1" lang="ja-JP" altLang="en-US" sz="1600"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1" name="円/楕円 20"/>
            <p:cNvSpPr/>
            <p:nvPr/>
          </p:nvSpPr>
          <p:spPr>
            <a:xfrm>
              <a:off x="7248206" y="3272056"/>
              <a:ext cx="76224" cy="7622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22" name="直線矢印コネクタ 21"/>
            <p:cNvCxnSpPr/>
            <p:nvPr/>
          </p:nvCxnSpPr>
          <p:spPr>
            <a:xfrm flipH="1">
              <a:off x="6738143" y="3054350"/>
              <a:ext cx="723899" cy="1"/>
            </a:xfrm>
            <a:prstGeom prst="straightConnector1">
              <a:avLst/>
            </a:prstGeom>
            <a:ln w="31750">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7462039" y="2873375"/>
              <a:ext cx="723899" cy="1"/>
            </a:xfrm>
            <a:prstGeom prst="straightConnector1">
              <a:avLst/>
            </a:prstGeom>
            <a:ln w="31750">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7460456" y="2876550"/>
              <a:ext cx="4763" cy="176213"/>
            </a:xfrm>
            <a:prstGeom prst="straightConnector1">
              <a:avLst/>
            </a:prstGeom>
            <a:ln w="31750">
              <a:solidFill>
                <a:srgbClr val="92D050"/>
              </a:solidFill>
              <a:tailEnd type="none"/>
            </a:ln>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6361907" y="2124075"/>
              <a:ext cx="1339057" cy="230189"/>
              <a:chOff x="6042818" y="2992438"/>
              <a:chExt cx="1447795" cy="180976"/>
            </a:xfrm>
          </p:grpSpPr>
          <p:cxnSp>
            <p:nvCxnSpPr>
              <p:cNvPr id="33" name="直線矢印コネクタ 32"/>
              <p:cNvCxnSpPr/>
              <p:nvPr/>
            </p:nvCxnSpPr>
            <p:spPr>
              <a:xfrm flipH="1">
                <a:off x="6042818" y="3173413"/>
                <a:ext cx="723899" cy="1"/>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6766714" y="2992438"/>
                <a:ext cx="723899" cy="1"/>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6765131" y="2995613"/>
                <a:ext cx="4763" cy="176213"/>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cxnSp>
          <p:nvCxnSpPr>
            <p:cNvPr id="26" name="直線矢印コネクタ 25"/>
            <p:cNvCxnSpPr/>
            <p:nvPr/>
          </p:nvCxnSpPr>
          <p:spPr>
            <a:xfrm>
              <a:off x="6958401" y="1856950"/>
              <a:ext cx="491324" cy="543988"/>
            </a:xfrm>
            <a:prstGeom prst="straightConnector1">
              <a:avLst/>
            </a:prstGeom>
            <a:ln w="31750">
              <a:solidFill>
                <a:srgbClr val="00B0F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7434263" y="2671363"/>
              <a:ext cx="472661" cy="523325"/>
            </a:xfrm>
            <a:prstGeom prst="straightConnector1">
              <a:avLst/>
            </a:prstGeom>
            <a:ln w="31750">
              <a:solidFill>
                <a:srgbClr val="00B0F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7441406" y="2395538"/>
              <a:ext cx="4765" cy="280987"/>
            </a:xfrm>
            <a:prstGeom prst="straightConnector1">
              <a:avLst/>
            </a:prstGeom>
            <a:ln w="31750">
              <a:solidFill>
                <a:srgbClr val="00B0F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7284492" y="2223707"/>
              <a:ext cx="0" cy="1080966"/>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7248206" y="2176681"/>
              <a:ext cx="76224" cy="76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円/楕円 30"/>
            <p:cNvSpPr/>
            <p:nvPr/>
          </p:nvSpPr>
          <p:spPr>
            <a:xfrm>
              <a:off x="7172801" y="2092543"/>
              <a:ext cx="52963" cy="52963"/>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2" name="円/楕円 31"/>
            <p:cNvSpPr/>
            <p:nvPr/>
          </p:nvSpPr>
          <p:spPr>
            <a:xfrm>
              <a:off x="7593489" y="2845018"/>
              <a:ext cx="52963" cy="52963"/>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48" name="グループ化 47"/>
          <p:cNvGrpSpPr/>
          <p:nvPr/>
        </p:nvGrpSpPr>
        <p:grpSpPr>
          <a:xfrm>
            <a:off x="3930481" y="2570227"/>
            <a:ext cx="3820879" cy="2342752"/>
            <a:chOff x="398462" y="1305565"/>
            <a:chExt cx="5526088" cy="3388291"/>
          </a:xfrm>
        </p:grpSpPr>
        <p:grpSp>
          <p:nvGrpSpPr>
            <p:cNvPr id="49" name="グループ化 48"/>
            <p:cNvGrpSpPr/>
            <p:nvPr/>
          </p:nvGrpSpPr>
          <p:grpSpPr>
            <a:xfrm>
              <a:off x="626537" y="1935032"/>
              <a:ext cx="5132129" cy="2293496"/>
              <a:chOff x="323384" y="1607792"/>
              <a:chExt cx="4684991" cy="1592606"/>
            </a:xfrm>
          </p:grpSpPr>
          <p:cxnSp>
            <p:nvCxnSpPr>
              <p:cNvPr id="79" name="直線矢印コネクタ 78"/>
              <p:cNvCxnSpPr/>
              <p:nvPr/>
            </p:nvCxnSpPr>
            <p:spPr>
              <a:xfrm>
                <a:off x="444265" y="1739899"/>
                <a:ext cx="2262145" cy="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323384" y="1607792"/>
                <a:ext cx="1507038" cy="1592606"/>
              </a:xfrm>
              <a:prstGeom prst="straightConnector1">
                <a:avLst/>
              </a:prstGeom>
              <a:ln w="25400">
                <a:solidFill>
                  <a:schemeClr val="tx1"/>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1205450" y="1747179"/>
                <a:ext cx="1537748" cy="1442035"/>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1944428" y="1738856"/>
                <a:ext cx="1725867" cy="1453543"/>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2694908" y="1742000"/>
                <a:ext cx="1907283" cy="1458398"/>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a:off x="860924" y="2178778"/>
                <a:ext cx="2423441" cy="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a:off x="1311522" y="2650398"/>
                <a:ext cx="2576679" cy="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1835148" y="3194048"/>
                <a:ext cx="3173227" cy="0"/>
              </a:xfrm>
              <a:prstGeom prst="straightConnector1">
                <a:avLst/>
              </a:prstGeom>
              <a:ln w="254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cxnSp>
        </p:grpSp>
        <p:cxnSp>
          <p:nvCxnSpPr>
            <p:cNvPr id="50" name="直線矢印コネクタ 49"/>
            <p:cNvCxnSpPr/>
            <p:nvPr/>
          </p:nvCxnSpPr>
          <p:spPr>
            <a:xfrm flipV="1">
              <a:off x="2110858" y="1629522"/>
              <a:ext cx="0" cy="1146378"/>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2973912" y="1346036"/>
              <a:ext cx="0" cy="1429864"/>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3588129" y="2387060"/>
              <a:ext cx="0" cy="1044007"/>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2126736" y="4204210"/>
              <a:ext cx="452552" cy="489646"/>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3125210" y="4193188"/>
              <a:ext cx="452552" cy="489646"/>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4158356" y="4193188"/>
              <a:ext cx="452552" cy="489646"/>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5191501" y="4193188"/>
              <a:ext cx="452552" cy="489646"/>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799542" y="2560809"/>
              <a:ext cx="452552" cy="489646"/>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p:cNvSpPr txBox="1"/>
            <p:nvPr/>
          </p:nvSpPr>
          <p:spPr>
            <a:xfrm>
              <a:off x="1316114" y="3228576"/>
              <a:ext cx="452552" cy="489646"/>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p:cNvSpPr txBox="1"/>
            <p:nvPr/>
          </p:nvSpPr>
          <p:spPr>
            <a:xfrm>
              <a:off x="398462" y="2033739"/>
              <a:ext cx="452552" cy="489646"/>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5525320" y="3782425"/>
              <a:ext cx="399230" cy="489646"/>
            </a:xfrm>
            <a:prstGeom prst="rect">
              <a:avLst/>
            </a:prstGeom>
            <a:noFill/>
          </p:spPr>
          <p:txBody>
            <a:bodyPr wrap="none" rtlCol="0">
              <a:spAutoFit/>
            </a:bodyPr>
            <a:lstStyle/>
            <a:p>
              <a:r>
                <a:rPr kumimoji="1"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x</a:t>
              </a:r>
              <a:endParaRPr kumimoji="1" lang="ja-JP" altLang="en-US" sz="1600"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61" name="テキスト ボックス 60"/>
            <p:cNvSpPr txBox="1"/>
            <p:nvPr/>
          </p:nvSpPr>
          <p:spPr>
            <a:xfrm>
              <a:off x="415030" y="1554861"/>
              <a:ext cx="399230" cy="489646"/>
            </a:xfrm>
            <a:prstGeom prst="rect">
              <a:avLst/>
            </a:prstGeom>
            <a:noFill/>
          </p:spPr>
          <p:txBody>
            <a:bodyPr wrap="none" rtlCol="0">
              <a:spAutoFit/>
            </a:bodyPr>
            <a:lstStyle/>
            <a:p>
              <a:r>
                <a:rPr kumimoji="1"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y</a:t>
              </a:r>
              <a:endParaRPr kumimoji="1" lang="ja-JP" altLang="en-US" sz="1600"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62" name="テキスト ボックス 61"/>
            <p:cNvSpPr txBox="1"/>
            <p:nvPr/>
          </p:nvSpPr>
          <p:spPr>
            <a:xfrm>
              <a:off x="2600263" y="2904217"/>
              <a:ext cx="804950" cy="489646"/>
            </a:xfrm>
            <a:prstGeom prst="rect">
              <a:avLst/>
            </a:prstGeom>
            <a:noFill/>
          </p:spPr>
          <p:txBody>
            <a:bodyPr wrap="none" rtlCol="0">
              <a:spAutoFit/>
            </a:bodyPr>
            <a:lstStyle/>
            <a:p>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1600" i="1" dirty="0" err="1">
                  <a:latin typeface="Times New Roman" panose="02020603050405020304" pitchFamily="18" charset="0"/>
                  <a:ea typeface="メイリオ" panose="020B0604030504040204" pitchFamily="50" charset="-128"/>
                  <a:cs typeface="Times New Roman" panose="02020603050405020304" pitchFamily="18" charset="0"/>
                </a:rPr>
                <a:t>x,y</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a:t>
              </a:r>
              <a:endParaRPr kumimoji="1" lang="ja-JP" altLang="en-US" sz="1600"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63" name="直線矢印コネクタ 62"/>
            <p:cNvCxnSpPr/>
            <p:nvPr/>
          </p:nvCxnSpPr>
          <p:spPr>
            <a:xfrm flipV="1">
              <a:off x="2868917" y="1779842"/>
              <a:ext cx="0" cy="1212388"/>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H="1">
              <a:off x="2121599" y="1360742"/>
              <a:ext cx="857250" cy="276226"/>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5" name="フリーフォーム 64"/>
            <p:cNvSpPr/>
            <p:nvPr/>
          </p:nvSpPr>
          <p:spPr>
            <a:xfrm>
              <a:off x="2278761" y="1694117"/>
              <a:ext cx="904875" cy="1285875"/>
            </a:xfrm>
            <a:custGeom>
              <a:avLst/>
              <a:gdLst>
                <a:gd name="connsiteX0" fmla="*/ 0 w 904875"/>
                <a:gd name="connsiteY0" fmla="*/ 1285875 h 1285875"/>
                <a:gd name="connsiteX1" fmla="*/ 904875 w 904875"/>
                <a:gd name="connsiteY1" fmla="*/ 1285875 h 1285875"/>
                <a:gd name="connsiteX2" fmla="*/ 904875 w 904875"/>
                <a:gd name="connsiteY2" fmla="*/ 0 h 1285875"/>
                <a:gd name="connsiteX3" fmla="*/ 61913 w 904875"/>
                <a:gd name="connsiteY3" fmla="*/ 0 h 1285875"/>
                <a:gd name="connsiteX4" fmla="*/ 0 w 904875"/>
                <a:gd name="connsiteY4" fmla="*/ 1285875 h 1285875"/>
                <a:gd name="connsiteX0" fmla="*/ 0 w 904875"/>
                <a:gd name="connsiteY0" fmla="*/ 1285875 h 1285875"/>
                <a:gd name="connsiteX1" fmla="*/ 904875 w 904875"/>
                <a:gd name="connsiteY1" fmla="*/ 1285875 h 1285875"/>
                <a:gd name="connsiteX2" fmla="*/ 904875 w 904875"/>
                <a:gd name="connsiteY2" fmla="*/ 0 h 1285875"/>
                <a:gd name="connsiteX3" fmla="*/ 52388 w 904875"/>
                <a:gd name="connsiteY3" fmla="*/ 304800 h 1285875"/>
                <a:gd name="connsiteX4" fmla="*/ 0 w 904875"/>
                <a:gd name="connsiteY4" fmla="*/ 1285875 h 1285875"/>
                <a:gd name="connsiteX0" fmla="*/ 0 w 904875"/>
                <a:gd name="connsiteY0" fmla="*/ 1285875 h 1285875"/>
                <a:gd name="connsiteX1" fmla="*/ 904875 w 904875"/>
                <a:gd name="connsiteY1" fmla="*/ 1285875 h 1285875"/>
                <a:gd name="connsiteX2" fmla="*/ 904875 w 904875"/>
                <a:gd name="connsiteY2" fmla="*/ 0 h 1285875"/>
                <a:gd name="connsiteX3" fmla="*/ 23813 w 904875"/>
                <a:gd name="connsiteY3" fmla="*/ 278606 h 1285875"/>
                <a:gd name="connsiteX4" fmla="*/ 0 w 904875"/>
                <a:gd name="connsiteY4" fmla="*/ 1285875 h 1285875"/>
                <a:gd name="connsiteX0" fmla="*/ 0 w 904875"/>
                <a:gd name="connsiteY0" fmla="*/ 1285875 h 1285875"/>
                <a:gd name="connsiteX1" fmla="*/ 904875 w 904875"/>
                <a:gd name="connsiteY1" fmla="*/ 1285875 h 1285875"/>
                <a:gd name="connsiteX2" fmla="*/ 904875 w 904875"/>
                <a:gd name="connsiteY2" fmla="*/ 0 h 1285875"/>
                <a:gd name="connsiteX3" fmla="*/ 2381 w 904875"/>
                <a:gd name="connsiteY3" fmla="*/ 245268 h 1285875"/>
                <a:gd name="connsiteX4" fmla="*/ 0 w 904875"/>
                <a:gd name="connsiteY4" fmla="*/ 1285875 h 128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1285875">
                  <a:moveTo>
                    <a:pt x="0" y="1285875"/>
                  </a:moveTo>
                  <a:lnTo>
                    <a:pt x="904875" y="1285875"/>
                  </a:lnTo>
                  <a:lnTo>
                    <a:pt x="904875" y="0"/>
                  </a:lnTo>
                  <a:lnTo>
                    <a:pt x="2381" y="245268"/>
                  </a:lnTo>
                  <a:cubicBezTo>
                    <a:pt x="1587" y="592137"/>
                    <a:pt x="794" y="939006"/>
                    <a:pt x="0" y="1285875"/>
                  </a:cubicBezTo>
                  <a:close/>
                </a:path>
              </a:pathLst>
            </a:custGeom>
            <a:solidFill>
              <a:srgbClr val="FFC000">
                <a:alpha val="23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66" name="直線矢印コネクタ 65"/>
            <p:cNvCxnSpPr/>
            <p:nvPr/>
          </p:nvCxnSpPr>
          <p:spPr>
            <a:xfrm flipH="1" flipV="1">
              <a:off x="2117459" y="1622752"/>
              <a:ext cx="542302" cy="1014340"/>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V="1">
              <a:off x="2652630" y="2641854"/>
              <a:ext cx="0" cy="789213"/>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a:off x="2640711" y="2391823"/>
              <a:ext cx="950119" cy="235745"/>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9" name="円/楕円 68"/>
            <p:cNvSpPr/>
            <p:nvPr/>
          </p:nvSpPr>
          <p:spPr>
            <a:xfrm>
              <a:off x="2818539" y="2930037"/>
              <a:ext cx="100826" cy="1008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0" name="円/楕円 69"/>
            <p:cNvSpPr/>
            <p:nvPr/>
          </p:nvSpPr>
          <p:spPr>
            <a:xfrm>
              <a:off x="2832827" y="1747817"/>
              <a:ext cx="67441" cy="6744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71" name="直線矢印コネクタ 70"/>
            <p:cNvCxnSpPr/>
            <p:nvPr/>
          </p:nvCxnSpPr>
          <p:spPr>
            <a:xfrm flipH="1" flipV="1">
              <a:off x="2974709" y="1351288"/>
              <a:ext cx="616121" cy="1045297"/>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72" name="円/楕円 71"/>
            <p:cNvSpPr/>
            <p:nvPr/>
          </p:nvSpPr>
          <p:spPr>
            <a:xfrm>
              <a:off x="3118103" y="1639348"/>
              <a:ext cx="102933" cy="102933"/>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3" name="円/楕円 72"/>
            <p:cNvSpPr/>
            <p:nvPr/>
          </p:nvSpPr>
          <p:spPr>
            <a:xfrm>
              <a:off x="2225134" y="1896523"/>
              <a:ext cx="102933" cy="102933"/>
            </a:xfrm>
            <a:prstGeom prst="ellipse">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74" name="グループ化 73"/>
            <p:cNvGrpSpPr/>
            <p:nvPr/>
          </p:nvGrpSpPr>
          <p:grpSpPr>
            <a:xfrm>
              <a:off x="2062578" y="1305565"/>
              <a:ext cx="1573900" cy="1353921"/>
              <a:chOff x="-1177949" y="2563579"/>
              <a:chExt cx="1189856" cy="1023555"/>
            </a:xfrm>
          </p:grpSpPr>
          <p:sp>
            <p:nvSpPr>
              <p:cNvPr id="75" name="円/楕円 74"/>
              <p:cNvSpPr/>
              <p:nvPr/>
            </p:nvSpPr>
            <p:spPr>
              <a:xfrm>
                <a:off x="-1177949" y="2775979"/>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6" name="円/楕円 75"/>
              <p:cNvSpPr/>
              <p:nvPr/>
            </p:nvSpPr>
            <p:spPr>
              <a:xfrm>
                <a:off x="-527073" y="2563579"/>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7" name="円/楕円 76"/>
              <p:cNvSpPr/>
              <p:nvPr/>
            </p:nvSpPr>
            <p:spPr>
              <a:xfrm>
                <a:off x="-771549" y="3510910"/>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8" name="円/楕円 77"/>
              <p:cNvSpPr/>
              <p:nvPr/>
            </p:nvSpPr>
            <p:spPr>
              <a:xfrm>
                <a:off x="-64317" y="3334697"/>
                <a:ext cx="76224" cy="76224"/>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sp>
        <p:nvSpPr>
          <p:cNvPr id="135" name="正方形/長方形 134"/>
          <p:cNvSpPr/>
          <p:nvPr/>
        </p:nvSpPr>
        <p:spPr>
          <a:xfrm>
            <a:off x="982194" y="4914638"/>
            <a:ext cx="2390911" cy="461665"/>
          </a:xfrm>
          <a:prstGeom prst="rect">
            <a:avLst/>
          </a:prstGeom>
        </p:spPr>
        <p:txBody>
          <a:bodyPr wrap="none">
            <a:spAutoFit/>
          </a:bodyPr>
          <a:lstStyle/>
          <a:p>
            <a:r>
              <a:rPr lang="en-US" altLang="ja-JP" sz="2400" dirty="0"/>
              <a:t>Nearest Neighbor</a:t>
            </a:r>
            <a:endParaRPr lang="ja-JP" altLang="en-US" sz="2400" dirty="0"/>
          </a:p>
        </p:txBody>
      </p:sp>
      <p:sp>
        <p:nvSpPr>
          <p:cNvPr id="136" name="正方形/長方形 135"/>
          <p:cNvSpPr/>
          <p:nvPr/>
        </p:nvSpPr>
        <p:spPr>
          <a:xfrm>
            <a:off x="4530066" y="4914638"/>
            <a:ext cx="2834943" cy="461665"/>
          </a:xfrm>
          <a:prstGeom prst="rect">
            <a:avLst/>
          </a:prstGeom>
        </p:spPr>
        <p:txBody>
          <a:bodyPr wrap="none">
            <a:spAutoFit/>
          </a:bodyPr>
          <a:lstStyle/>
          <a:p>
            <a:r>
              <a:rPr lang="en-US" altLang="ja-JP" sz="2400" dirty="0"/>
              <a:t>Bilinear Interpolation</a:t>
            </a:r>
            <a:endParaRPr lang="ja-JP" altLang="en-US" sz="2400" dirty="0"/>
          </a:p>
        </p:txBody>
      </p:sp>
      <p:sp>
        <p:nvSpPr>
          <p:cNvPr id="137" name="正方形/長方形 136"/>
          <p:cNvSpPr/>
          <p:nvPr/>
        </p:nvSpPr>
        <p:spPr>
          <a:xfrm>
            <a:off x="8772882" y="4914638"/>
            <a:ext cx="2777235" cy="461665"/>
          </a:xfrm>
          <a:prstGeom prst="rect">
            <a:avLst/>
          </a:prstGeom>
        </p:spPr>
        <p:txBody>
          <a:bodyPr wrap="none">
            <a:spAutoFit/>
          </a:bodyPr>
          <a:lstStyle/>
          <a:p>
            <a:r>
              <a:rPr lang="en-US" altLang="ja-JP" sz="2400" dirty="0" err="1"/>
              <a:t>Bicubic</a:t>
            </a:r>
            <a:r>
              <a:rPr lang="en-US" altLang="ja-JP" sz="2400" dirty="0"/>
              <a:t> Interpolation</a:t>
            </a:r>
            <a:endParaRPr lang="ja-JP" altLang="en-US" sz="2400" dirty="0"/>
          </a:p>
        </p:txBody>
      </p:sp>
      <p:grpSp>
        <p:nvGrpSpPr>
          <p:cNvPr id="138" name="グループ化 137"/>
          <p:cNvGrpSpPr/>
          <p:nvPr/>
        </p:nvGrpSpPr>
        <p:grpSpPr>
          <a:xfrm>
            <a:off x="7755122" y="2353122"/>
            <a:ext cx="4083657" cy="2609580"/>
            <a:chOff x="427730" y="1104900"/>
            <a:chExt cx="5480767" cy="3502376"/>
          </a:xfrm>
        </p:grpSpPr>
        <p:cxnSp>
          <p:nvCxnSpPr>
            <p:cNvPr id="139" name="直線矢印コネクタ 138"/>
            <p:cNvCxnSpPr/>
            <p:nvPr/>
          </p:nvCxnSpPr>
          <p:spPr>
            <a:xfrm>
              <a:off x="771655" y="2050893"/>
              <a:ext cx="2478045" cy="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a:off x="639237" y="1860647"/>
              <a:ext cx="1650870" cy="2293496"/>
            </a:xfrm>
            <a:prstGeom prst="straightConnector1">
              <a:avLst/>
            </a:prstGeom>
            <a:ln w="25400">
              <a:solidFill>
                <a:schemeClr val="tx1"/>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a:off x="1605488" y="2061377"/>
              <a:ext cx="1684511" cy="207666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2414994" y="2049391"/>
              <a:ext cx="1890585" cy="2093233"/>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p:nvPr/>
          </p:nvCxnSpPr>
          <p:spPr>
            <a:xfrm>
              <a:off x="3237100" y="2053919"/>
              <a:ext cx="2089315" cy="2100224"/>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p:nvPr/>
          </p:nvCxnSpPr>
          <p:spPr>
            <a:xfrm>
              <a:off x="1228080" y="2682918"/>
              <a:ext cx="2654735" cy="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a:off x="1721683" y="3362093"/>
              <a:ext cx="2822599" cy="0"/>
            </a:xfrm>
            <a:prstGeom prst="straightConnector1">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p:nvPr/>
          </p:nvCxnSpPr>
          <p:spPr>
            <a:xfrm>
              <a:off x="2295285" y="4144998"/>
              <a:ext cx="3476081" cy="0"/>
            </a:xfrm>
            <a:prstGeom prst="straightConnector1">
              <a:avLst/>
            </a:prstGeom>
            <a:ln w="254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p:nvPr/>
          </p:nvCxnSpPr>
          <p:spPr>
            <a:xfrm flipV="1">
              <a:off x="3600829" y="2312675"/>
              <a:ext cx="0" cy="1044007"/>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148" name="テキスト ボックス 147"/>
            <p:cNvSpPr txBox="1"/>
            <p:nvPr/>
          </p:nvSpPr>
          <p:spPr>
            <a:xfrm>
              <a:off x="2162946" y="4152895"/>
              <a:ext cx="419958" cy="454381"/>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9" name="テキスト ボックス 148"/>
            <p:cNvSpPr txBox="1"/>
            <p:nvPr/>
          </p:nvSpPr>
          <p:spPr>
            <a:xfrm>
              <a:off x="3137910" y="4118804"/>
              <a:ext cx="419958" cy="454381"/>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0" name="テキスト ボックス 149"/>
            <p:cNvSpPr txBox="1"/>
            <p:nvPr/>
          </p:nvSpPr>
          <p:spPr>
            <a:xfrm>
              <a:off x="4171055" y="4118804"/>
              <a:ext cx="419958" cy="454381"/>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テキスト ボックス 150"/>
            <p:cNvSpPr txBox="1"/>
            <p:nvPr/>
          </p:nvSpPr>
          <p:spPr>
            <a:xfrm>
              <a:off x="5204201" y="4118804"/>
              <a:ext cx="419958" cy="454381"/>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2" name="テキスト ボックス 151"/>
            <p:cNvSpPr txBox="1"/>
            <p:nvPr/>
          </p:nvSpPr>
          <p:spPr>
            <a:xfrm>
              <a:off x="835754" y="2509494"/>
              <a:ext cx="419958" cy="454381"/>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3" name="テキスト ボックス 152"/>
            <p:cNvSpPr txBox="1"/>
            <p:nvPr/>
          </p:nvSpPr>
          <p:spPr>
            <a:xfrm>
              <a:off x="1352326" y="3177261"/>
              <a:ext cx="419958" cy="454381"/>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4" name="テキスト ボックス 153"/>
            <p:cNvSpPr txBox="1"/>
            <p:nvPr/>
          </p:nvSpPr>
          <p:spPr>
            <a:xfrm>
              <a:off x="434674" y="1982423"/>
              <a:ext cx="419958" cy="454381"/>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5" name="テキスト ボックス 154"/>
            <p:cNvSpPr txBox="1"/>
            <p:nvPr/>
          </p:nvSpPr>
          <p:spPr>
            <a:xfrm>
              <a:off x="5538020" y="3708040"/>
              <a:ext cx="370477" cy="454381"/>
            </a:xfrm>
            <a:prstGeom prst="rect">
              <a:avLst/>
            </a:prstGeom>
            <a:noFill/>
          </p:spPr>
          <p:txBody>
            <a:bodyPr wrap="none" rtlCol="0">
              <a:spAutoFit/>
            </a:bodyPr>
            <a:lstStyle/>
            <a:p>
              <a:r>
                <a:rPr kumimoji="1"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x</a:t>
              </a:r>
              <a:endParaRPr kumimoji="1" lang="ja-JP" altLang="en-US" sz="1600"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56" name="テキスト ボックス 155"/>
            <p:cNvSpPr txBox="1"/>
            <p:nvPr/>
          </p:nvSpPr>
          <p:spPr>
            <a:xfrm>
              <a:off x="427730" y="1480477"/>
              <a:ext cx="370477" cy="454381"/>
            </a:xfrm>
            <a:prstGeom prst="rect">
              <a:avLst/>
            </a:prstGeom>
            <a:noFill/>
          </p:spPr>
          <p:txBody>
            <a:bodyPr wrap="none" rtlCol="0">
              <a:spAutoFit/>
            </a:bodyPr>
            <a:lstStyle/>
            <a:p>
              <a:r>
                <a:rPr kumimoji="1" lang="en-US" altLang="ja-JP" sz="1600" i="1" dirty="0">
                  <a:latin typeface="Times New Roman" panose="02020603050405020304" pitchFamily="18" charset="0"/>
                  <a:ea typeface="メイリオ" panose="020B0604030504040204" pitchFamily="50" charset="-128"/>
                  <a:cs typeface="Times New Roman" panose="02020603050405020304" pitchFamily="18" charset="0"/>
                </a:rPr>
                <a:t>y</a:t>
              </a:r>
              <a:endParaRPr kumimoji="1" lang="ja-JP" altLang="en-US" sz="1600" i="1"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57" name="テキスト ボックス 156"/>
            <p:cNvSpPr txBox="1"/>
            <p:nvPr/>
          </p:nvSpPr>
          <p:spPr>
            <a:xfrm>
              <a:off x="2612961" y="2829832"/>
              <a:ext cx="746976" cy="454381"/>
            </a:xfrm>
            <a:prstGeom prst="rect">
              <a:avLst/>
            </a:prstGeom>
            <a:noFill/>
          </p:spPr>
          <p:txBody>
            <a:bodyPr wrap="none" rtlCol="0">
              <a:spAutoFit/>
            </a:bodyPr>
            <a:lstStyle/>
            <a:p>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1600" i="1" dirty="0" err="1">
                  <a:latin typeface="Times New Roman" panose="02020603050405020304" pitchFamily="18" charset="0"/>
                  <a:ea typeface="メイリオ" panose="020B0604030504040204" pitchFamily="50" charset="-128"/>
                  <a:cs typeface="Times New Roman" panose="02020603050405020304" pitchFamily="18" charset="0"/>
                </a:rPr>
                <a:t>x,y</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a:t>
              </a:r>
              <a:endParaRPr kumimoji="1" lang="ja-JP" altLang="en-US" sz="1600"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158" name="直線矢印コネクタ 157"/>
            <p:cNvCxnSpPr/>
            <p:nvPr/>
          </p:nvCxnSpPr>
          <p:spPr>
            <a:xfrm flipV="1">
              <a:off x="2881617" y="1457325"/>
              <a:ext cx="0" cy="1460520"/>
            </a:xfrm>
            <a:prstGeom prst="straightConnector1">
              <a:avLst/>
            </a:prstGeom>
            <a:ln w="952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9" name="直線矢印コネクタ 158"/>
            <p:cNvCxnSpPr/>
            <p:nvPr/>
          </p:nvCxnSpPr>
          <p:spPr>
            <a:xfrm flipV="1">
              <a:off x="2665330" y="2567469"/>
              <a:ext cx="0" cy="789213"/>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160" name="円/楕円 159"/>
            <p:cNvSpPr/>
            <p:nvPr/>
          </p:nvSpPr>
          <p:spPr>
            <a:xfrm>
              <a:off x="2831239" y="2855652"/>
              <a:ext cx="100826" cy="1008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161" name="直線矢印コネクタ 160"/>
            <p:cNvCxnSpPr/>
            <p:nvPr/>
          </p:nvCxnSpPr>
          <p:spPr>
            <a:xfrm flipV="1">
              <a:off x="5332093" y="2908300"/>
              <a:ext cx="0" cy="1253056"/>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2" name="直線矢印コネクタ 161"/>
            <p:cNvCxnSpPr/>
            <p:nvPr/>
          </p:nvCxnSpPr>
          <p:spPr>
            <a:xfrm flipV="1">
              <a:off x="3247261" y="1109472"/>
              <a:ext cx="0" cy="954860"/>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3" name="直線矢印コネクタ 162"/>
            <p:cNvCxnSpPr/>
            <p:nvPr/>
          </p:nvCxnSpPr>
          <p:spPr>
            <a:xfrm flipV="1">
              <a:off x="2418205" y="1308100"/>
              <a:ext cx="0" cy="731848"/>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4" name="直線矢印コネクタ 163"/>
            <p:cNvCxnSpPr/>
            <p:nvPr/>
          </p:nvCxnSpPr>
          <p:spPr>
            <a:xfrm flipV="1">
              <a:off x="1605405" y="1638300"/>
              <a:ext cx="0" cy="427048"/>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flipV="1">
              <a:off x="779905" y="1409700"/>
              <a:ext cx="0" cy="642948"/>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6" name="直線矢印コネクタ 165"/>
            <p:cNvCxnSpPr/>
            <p:nvPr/>
          </p:nvCxnSpPr>
          <p:spPr>
            <a:xfrm flipV="1">
              <a:off x="2123558" y="1555137"/>
              <a:ext cx="0" cy="1146378"/>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7" name="直線矢印コネクタ 166"/>
            <p:cNvCxnSpPr/>
            <p:nvPr/>
          </p:nvCxnSpPr>
          <p:spPr>
            <a:xfrm flipV="1">
              <a:off x="2986612" y="1271651"/>
              <a:ext cx="0" cy="1429864"/>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8" name="直線矢印コネクタ 167"/>
            <p:cNvCxnSpPr/>
            <p:nvPr/>
          </p:nvCxnSpPr>
          <p:spPr>
            <a:xfrm flipV="1">
              <a:off x="1232971" y="1933575"/>
              <a:ext cx="0" cy="765559"/>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V="1">
              <a:off x="3862912" y="1247839"/>
              <a:ext cx="0" cy="1429864"/>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70" name="直線矢印コネクタ 169"/>
            <p:cNvCxnSpPr/>
            <p:nvPr/>
          </p:nvCxnSpPr>
          <p:spPr>
            <a:xfrm flipV="1">
              <a:off x="1715571" y="2362200"/>
              <a:ext cx="0" cy="997335"/>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flipV="1">
              <a:off x="4534279" y="2489200"/>
              <a:ext cx="0" cy="861133"/>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72" name="直線矢印コネクタ 171"/>
            <p:cNvCxnSpPr/>
            <p:nvPr/>
          </p:nvCxnSpPr>
          <p:spPr>
            <a:xfrm flipV="1">
              <a:off x="4284343" y="3238500"/>
              <a:ext cx="0" cy="922856"/>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73" name="直線矢印コネクタ 172"/>
            <p:cNvCxnSpPr/>
            <p:nvPr/>
          </p:nvCxnSpPr>
          <p:spPr>
            <a:xfrm flipV="1">
              <a:off x="3293743" y="3511550"/>
              <a:ext cx="0" cy="649806"/>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74" name="直線矢印コネクタ 173"/>
            <p:cNvCxnSpPr/>
            <p:nvPr/>
          </p:nvCxnSpPr>
          <p:spPr>
            <a:xfrm flipV="1">
              <a:off x="2277743" y="3168650"/>
              <a:ext cx="0" cy="992706"/>
            </a:xfrm>
            <a:prstGeom prst="straightConnector1">
              <a:avLst/>
            </a:prstGeom>
            <a:ln w="1587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175" name="フリーフォーム 174"/>
            <p:cNvSpPr/>
            <p:nvPr/>
          </p:nvSpPr>
          <p:spPr>
            <a:xfrm>
              <a:off x="777875" y="1104900"/>
              <a:ext cx="2476500" cy="538040"/>
            </a:xfrm>
            <a:custGeom>
              <a:avLst/>
              <a:gdLst>
                <a:gd name="connsiteX0" fmla="*/ 0 w 2476500"/>
                <a:gd name="connsiteY0" fmla="*/ 304800 h 538040"/>
                <a:gd name="connsiteX1" fmla="*/ 831850 w 2476500"/>
                <a:gd name="connsiteY1" fmla="*/ 536575 h 538040"/>
                <a:gd name="connsiteX2" fmla="*/ 1651000 w 2476500"/>
                <a:gd name="connsiteY2" fmla="*/ 206375 h 538040"/>
                <a:gd name="connsiteX3" fmla="*/ 2476500 w 2476500"/>
                <a:gd name="connsiteY3" fmla="*/ 0 h 538040"/>
              </a:gdLst>
              <a:ahLst/>
              <a:cxnLst>
                <a:cxn ang="0">
                  <a:pos x="connsiteX0" y="connsiteY0"/>
                </a:cxn>
                <a:cxn ang="0">
                  <a:pos x="connsiteX1" y="connsiteY1"/>
                </a:cxn>
                <a:cxn ang="0">
                  <a:pos x="connsiteX2" y="connsiteY2"/>
                </a:cxn>
                <a:cxn ang="0">
                  <a:pos x="connsiteX3" y="connsiteY3"/>
                </a:cxn>
              </a:cxnLst>
              <a:rect l="l" t="t" r="r" b="b"/>
              <a:pathLst>
                <a:path w="2476500" h="538040">
                  <a:moveTo>
                    <a:pt x="0" y="304800"/>
                  </a:moveTo>
                  <a:cubicBezTo>
                    <a:pt x="278341" y="428889"/>
                    <a:pt x="556683" y="552979"/>
                    <a:pt x="831850" y="536575"/>
                  </a:cubicBezTo>
                  <a:cubicBezTo>
                    <a:pt x="1107017" y="520171"/>
                    <a:pt x="1376892" y="295804"/>
                    <a:pt x="1651000" y="206375"/>
                  </a:cubicBezTo>
                  <a:cubicBezTo>
                    <a:pt x="1925108" y="116946"/>
                    <a:pt x="2200804" y="58473"/>
                    <a:pt x="2476500" y="0"/>
                  </a:cubicBez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6" name="フリーフォーム 175"/>
            <p:cNvSpPr/>
            <p:nvPr/>
          </p:nvSpPr>
          <p:spPr>
            <a:xfrm>
              <a:off x="1238250" y="1232735"/>
              <a:ext cx="2628901" cy="700840"/>
            </a:xfrm>
            <a:custGeom>
              <a:avLst/>
              <a:gdLst>
                <a:gd name="connsiteX0" fmla="*/ 0 w 2633663"/>
                <a:gd name="connsiteY0" fmla="*/ 689070 h 689070"/>
                <a:gd name="connsiteX1" fmla="*/ 890588 w 2633663"/>
                <a:gd name="connsiteY1" fmla="*/ 322358 h 689070"/>
                <a:gd name="connsiteX2" fmla="*/ 1752600 w 2633663"/>
                <a:gd name="connsiteY2" fmla="*/ 36608 h 689070"/>
                <a:gd name="connsiteX3" fmla="*/ 2633663 w 2633663"/>
                <a:gd name="connsiteY3" fmla="*/ 12795 h 689070"/>
                <a:gd name="connsiteX0" fmla="*/ 0 w 2633663"/>
                <a:gd name="connsiteY0" fmla="*/ 688265 h 688265"/>
                <a:gd name="connsiteX1" fmla="*/ 890588 w 2633663"/>
                <a:gd name="connsiteY1" fmla="*/ 307265 h 688265"/>
                <a:gd name="connsiteX2" fmla="*/ 1752600 w 2633663"/>
                <a:gd name="connsiteY2" fmla="*/ 35803 h 688265"/>
                <a:gd name="connsiteX3" fmla="*/ 2633663 w 2633663"/>
                <a:gd name="connsiteY3" fmla="*/ 11990 h 688265"/>
                <a:gd name="connsiteX0" fmla="*/ 0 w 2633663"/>
                <a:gd name="connsiteY0" fmla="*/ 694175 h 694175"/>
                <a:gd name="connsiteX1" fmla="*/ 890588 w 2633663"/>
                <a:gd name="connsiteY1" fmla="*/ 313175 h 694175"/>
                <a:gd name="connsiteX2" fmla="*/ 1745456 w 2633663"/>
                <a:gd name="connsiteY2" fmla="*/ 29806 h 694175"/>
                <a:gd name="connsiteX3" fmla="*/ 2633663 w 2633663"/>
                <a:gd name="connsiteY3" fmla="*/ 17900 h 694175"/>
                <a:gd name="connsiteX0" fmla="*/ 0 w 2628901"/>
                <a:gd name="connsiteY0" fmla="*/ 700840 h 700840"/>
                <a:gd name="connsiteX1" fmla="*/ 890588 w 2628901"/>
                <a:gd name="connsiteY1" fmla="*/ 319840 h 700840"/>
                <a:gd name="connsiteX2" fmla="*/ 1745456 w 2628901"/>
                <a:gd name="connsiteY2" fmla="*/ 36471 h 700840"/>
                <a:gd name="connsiteX3" fmla="*/ 2628901 w 2628901"/>
                <a:gd name="connsiteY3" fmla="*/ 12659 h 700840"/>
              </a:gdLst>
              <a:ahLst/>
              <a:cxnLst>
                <a:cxn ang="0">
                  <a:pos x="connsiteX0" y="connsiteY0"/>
                </a:cxn>
                <a:cxn ang="0">
                  <a:pos x="connsiteX1" y="connsiteY1"/>
                </a:cxn>
                <a:cxn ang="0">
                  <a:pos x="connsiteX2" y="connsiteY2"/>
                </a:cxn>
                <a:cxn ang="0">
                  <a:pos x="connsiteX3" y="connsiteY3"/>
                </a:cxn>
              </a:cxnLst>
              <a:rect l="l" t="t" r="r" b="b"/>
              <a:pathLst>
                <a:path w="2628901" h="700840">
                  <a:moveTo>
                    <a:pt x="0" y="700840"/>
                  </a:moveTo>
                  <a:cubicBezTo>
                    <a:pt x="299244" y="571856"/>
                    <a:pt x="599679" y="430568"/>
                    <a:pt x="890588" y="319840"/>
                  </a:cubicBezTo>
                  <a:cubicBezTo>
                    <a:pt x="1181497" y="209112"/>
                    <a:pt x="1455737" y="87668"/>
                    <a:pt x="1745456" y="36471"/>
                  </a:cubicBezTo>
                  <a:cubicBezTo>
                    <a:pt x="2035175" y="-14726"/>
                    <a:pt x="2333626" y="-1232"/>
                    <a:pt x="2628901" y="12659"/>
                  </a:cubicBez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7" name="フリーフォーム 176"/>
            <p:cNvSpPr/>
            <p:nvPr/>
          </p:nvSpPr>
          <p:spPr>
            <a:xfrm>
              <a:off x="1714500" y="2310076"/>
              <a:ext cx="2822575" cy="262201"/>
            </a:xfrm>
            <a:custGeom>
              <a:avLst/>
              <a:gdLst>
                <a:gd name="connsiteX0" fmla="*/ 0 w 2822575"/>
                <a:gd name="connsiteY0" fmla="*/ 55299 h 262201"/>
                <a:gd name="connsiteX1" fmla="*/ 952500 w 2822575"/>
                <a:gd name="connsiteY1" fmla="*/ 261674 h 262201"/>
                <a:gd name="connsiteX2" fmla="*/ 1892300 w 2822575"/>
                <a:gd name="connsiteY2" fmla="*/ 1324 h 262201"/>
                <a:gd name="connsiteX3" fmla="*/ 2822575 w 2822575"/>
                <a:gd name="connsiteY3" fmla="*/ 179124 h 262201"/>
              </a:gdLst>
              <a:ahLst/>
              <a:cxnLst>
                <a:cxn ang="0">
                  <a:pos x="connsiteX0" y="connsiteY0"/>
                </a:cxn>
                <a:cxn ang="0">
                  <a:pos x="connsiteX1" y="connsiteY1"/>
                </a:cxn>
                <a:cxn ang="0">
                  <a:pos x="connsiteX2" y="connsiteY2"/>
                </a:cxn>
                <a:cxn ang="0">
                  <a:pos x="connsiteX3" y="connsiteY3"/>
                </a:cxn>
              </a:cxnLst>
              <a:rect l="l" t="t" r="r" b="b"/>
              <a:pathLst>
                <a:path w="2822575" h="262201">
                  <a:moveTo>
                    <a:pt x="0" y="55299"/>
                  </a:moveTo>
                  <a:cubicBezTo>
                    <a:pt x="318558" y="162984"/>
                    <a:pt x="637117" y="270670"/>
                    <a:pt x="952500" y="261674"/>
                  </a:cubicBezTo>
                  <a:cubicBezTo>
                    <a:pt x="1267883" y="252678"/>
                    <a:pt x="1580621" y="15082"/>
                    <a:pt x="1892300" y="1324"/>
                  </a:cubicBezTo>
                  <a:cubicBezTo>
                    <a:pt x="2203979" y="-12434"/>
                    <a:pt x="2513277" y="83345"/>
                    <a:pt x="2822575" y="179124"/>
                  </a:cubicBez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8" name="フリーフォーム 177"/>
            <p:cNvSpPr/>
            <p:nvPr/>
          </p:nvSpPr>
          <p:spPr>
            <a:xfrm>
              <a:off x="2273300" y="2908300"/>
              <a:ext cx="3063875" cy="606953"/>
            </a:xfrm>
            <a:custGeom>
              <a:avLst/>
              <a:gdLst>
                <a:gd name="connsiteX0" fmla="*/ 0 w 3063875"/>
                <a:gd name="connsiteY0" fmla="*/ 263525 h 606953"/>
                <a:gd name="connsiteX1" fmla="*/ 1019175 w 3063875"/>
                <a:gd name="connsiteY1" fmla="*/ 606425 h 606953"/>
                <a:gd name="connsiteX2" fmla="*/ 2012950 w 3063875"/>
                <a:gd name="connsiteY2" fmla="*/ 333375 h 606953"/>
                <a:gd name="connsiteX3" fmla="*/ 3063875 w 3063875"/>
                <a:gd name="connsiteY3" fmla="*/ 0 h 606953"/>
              </a:gdLst>
              <a:ahLst/>
              <a:cxnLst>
                <a:cxn ang="0">
                  <a:pos x="connsiteX0" y="connsiteY0"/>
                </a:cxn>
                <a:cxn ang="0">
                  <a:pos x="connsiteX1" y="connsiteY1"/>
                </a:cxn>
                <a:cxn ang="0">
                  <a:pos x="connsiteX2" y="connsiteY2"/>
                </a:cxn>
                <a:cxn ang="0">
                  <a:pos x="connsiteX3" y="connsiteY3"/>
                </a:cxn>
              </a:cxnLst>
              <a:rect l="l" t="t" r="r" b="b"/>
              <a:pathLst>
                <a:path w="3063875" h="606953">
                  <a:moveTo>
                    <a:pt x="0" y="263525"/>
                  </a:moveTo>
                  <a:cubicBezTo>
                    <a:pt x="341841" y="429154"/>
                    <a:pt x="683683" y="594783"/>
                    <a:pt x="1019175" y="606425"/>
                  </a:cubicBezTo>
                  <a:cubicBezTo>
                    <a:pt x="1354667" y="618067"/>
                    <a:pt x="1672167" y="434446"/>
                    <a:pt x="2012950" y="333375"/>
                  </a:cubicBezTo>
                  <a:cubicBezTo>
                    <a:pt x="2353733" y="232304"/>
                    <a:pt x="2708804" y="116152"/>
                    <a:pt x="3063875" y="0"/>
                  </a:cubicBez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9" name="フリーフォーム 178"/>
            <p:cNvSpPr/>
            <p:nvPr/>
          </p:nvSpPr>
          <p:spPr>
            <a:xfrm>
              <a:off x="2175034" y="1252643"/>
              <a:ext cx="1892141" cy="2056343"/>
            </a:xfrm>
            <a:custGeom>
              <a:avLst/>
              <a:gdLst>
                <a:gd name="connsiteX0" fmla="*/ 0 w 1889760"/>
                <a:gd name="connsiteY0" fmla="*/ 146843 h 2067083"/>
                <a:gd name="connsiteX1" fmla="*/ 579120 w 1889760"/>
                <a:gd name="connsiteY1" fmla="*/ 78263 h 2067083"/>
                <a:gd name="connsiteX2" fmla="*/ 1196340 w 1889760"/>
                <a:gd name="connsiteY2" fmla="*/ 1099343 h 2067083"/>
                <a:gd name="connsiteX3" fmla="*/ 1889760 w 1889760"/>
                <a:gd name="connsiteY3" fmla="*/ 2067083 h 2067083"/>
                <a:gd name="connsiteX0" fmla="*/ 0 w 1863566"/>
                <a:gd name="connsiteY0" fmla="*/ 172372 h 2054512"/>
                <a:gd name="connsiteX1" fmla="*/ 552926 w 1863566"/>
                <a:gd name="connsiteY1" fmla="*/ 65692 h 2054512"/>
                <a:gd name="connsiteX2" fmla="*/ 1170146 w 1863566"/>
                <a:gd name="connsiteY2" fmla="*/ 1086772 h 2054512"/>
                <a:gd name="connsiteX3" fmla="*/ 1863566 w 1863566"/>
                <a:gd name="connsiteY3" fmla="*/ 2054512 h 2054512"/>
                <a:gd name="connsiteX0" fmla="*/ 0 w 1863566"/>
                <a:gd name="connsiteY0" fmla="*/ 163268 h 2045408"/>
                <a:gd name="connsiteX1" fmla="*/ 567213 w 1863566"/>
                <a:gd name="connsiteY1" fmla="*/ 68494 h 2045408"/>
                <a:gd name="connsiteX2" fmla="*/ 1170146 w 1863566"/>
                <a:gd name="connsiteY2" fmla="*/ 1077668 h 2045408"/>
                <a:gd name="connsiteX3" fmla="*/ 1863566 w 1863566"/>
                <a:gd name="connsiteY3" fmla="*/ 2045408 h 2045408"/>
                <a:gd name="connsiteX0" fmla="*/ 0 w 1863566"/>
                <a:gd name="connsiteY0" fmla="*/ 165030 h 2047170"/>
                <a:gd name="connsiteX1" fmla="*/ 567213 w 1863566"/>
                <a:gd name="connsiteY1" fmla="*/ 70256 h 2047170"/>
                <a:gd name="connsiteX2" fmla="*/ 1174909 w 1863566"/>
                <a:gd name="connsiteY2" fmla="*/ 1103242 h 2047170"/>
                <a:gd name="connsiteX3" fmla="*/ 1863566 w 1863566"/>
                <a:gd name="connsiteY3" fmla="*/ 2047170 h 2047170"/>
                <a:gd name="connsiteX0" fmla="*/ 0 w 1892141"/>
                <a:gd name="connsiteY0" fmla="*/ 165030 h 2056695"/>
                <a:gd name="connsiteX1" fmla="*/ 567213 w 1892141"/>
                <a:gd name="connsiteY1" fmla="*/ 70256 h 2056695"/>
                <a:gd name="connsiteX2" fmla="*/ 1174909 w 1892141"/>
                <a:gd name="connsiteY2" fmla="*/ 1103242 h 2056695"/>
                <a:gd name="connsiteX3" fmla="*/ 1892141 w 1892141"/>
                <a:gd name="connsiteY3" fmla="*/ 2056695 h 2056695"/>
                <a:gd name="connsiteX0" fmla="*/ 0 w 1892141"/>
                <a:gd name="connsiteY0" fmla="*/ 165030 h 2056695"/>
                <a:gd name="connsiteX1" fmla="*/ 567213 w 1892141"/>
                <a:gd name="connsiteY1" fmla="*/ 70256 h 2056695"/>
                <a:gd name="connsiteX2" fmla="*/ 1174909 w 1892141"/>
                <a:gd name="connsiteY2" fmla="*/ 1103242 h 2056695"/>
                <a:gd name="connsiteX3" fmla="*/ 1892141 w 1892141"/>
                <a:gd name="connsiteY3" fmla="*/ 2056695 h 2056695"/>
                <a:gd name="connsiteX0" fmla="*/ 0 w 1892141"/>
                <a:gd name="connsiteY0" fmla="*/ 164678 h 2056343"/>
                <a:gd name="connsiteX1" fmla="*/ 567213 w 1892141"/>
                <a:gd name="connsiteY1" fmla="*/ 69904 h 2056343"/>
                <a:gd name="connsiteX2" fmla="*/ 1193959 w 1892141"/>
                <a:gd name="connsiteY2" fmla="*/ 1098127 h 2056343"/>
                <a:gd name="connsiteX3" fmla="*/ 1892141 w 1892141"/>
                <a:gd name="connsiteY3" fmla="*/ 2056343 h 2056343"/>
                <a:gd name="connsiteX0" fmla="*/ 0 w 1892141"/>
                <a:gd name="connsiteY0" fmla="*/ 164678 h 2056343"/>
                <a:gd name="connsiteX1" fmla="*/ 567213 w 1892141"/>
                <a:gd name="connsiteY1" fmla="*/ 69904 h 2056343"/>
                <a:gd name="connsiteX2" fmla="*/ 1193959 w 1892141"/>
                <a:gd name="connsiteY2" fmla="*/ 1098127 h 2056343"/>
                <a:gd name="connsiteX3" fmla="*/ 1892141 w 1892141"/>
                <a:gd name="connsiteY3" fmla="*/ 2056343 h 2056343"/>
              </a:gdLst>
              <a:ahLst/>
              <a:cxnLst>
                <a:cxn ang="0">
                  <a:pos x="connsiteX0" y="connsiteY0"/>
                </a:cxn>
                <a:cxn ang="0">
                  <a:pos x="connsiteX1" y="connsiteY1"/>
                </a:cxn>
                <a:cxn ang="0">
                  <a:pos x="connsiteX2" y="connsiteY2"/>
                </a:cxn>
                <a:cxn ang="0">
                  <a:pos x="connsiteX3" y="connsiteY3"/>
                </a:cxn>
              </a:cxnLst>
              <a:rect l="l" t="t" r="r" b="b"/>
              <a:pathLst>
                <a:path w="1892141" h="2056343">
                  <a:moveTo>
                    <a:pt x="0" y="164678"/>
                  </a:moveTo>
                  <a:cubicBezTo>
                    <a:pt x="189865" y="51013"/>
                    <a:pt x="368220" y="-85671"/>
                    <a:pt x="567213" y="69904"/>
                  </a:cubicBezTo>
                  <a:cubicBezTo>
                    <a:pt x="766206" y="225479"/>
                    <a:pt x="1063625" y="681329"/>
                    <a:pt x="1193959" y="1098127"/>
                  </a:cubicBezTo>
                  <a:cubicBezTo>
                    <a:pt x="1324293" y="1514925"/>
                    <a:pt x="1616551" y="1838220"/>
                    <a:pt x="1892141" y="2056343"/>
                  </a:cubicBez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80" name="円/楕円 179"/>
            <p:cNvSpPr/>
            <p:nvPr/>
          </p:nvSpPr>
          <p:spPr>
            <a:xfrm>
              <a:off x="2850290" y="1435307"/>
              <a:ext cx="67441" cy="6744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81" name="円/楕円 180"/>
            <p:cNvSpPr/>
            <p:nvPr/>
          </p:nvSpPr>
          <p:spPr>
            <a:xfrm>
              <a:off x="3333207" y="2316687"/>
              <a:ext cx="67441" cy="674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82" name="円/楕円 181"/>
            <p:cNvSpPr/>
            <p:nvPr/>
          </p:nvSpPr>
          <p:spPr>
            <a:xfrm>
              <a:off x="4041867" y="3276807"/>
              <a:ext cx="67441" cy="674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83" name="円/楕円 182"/>
            <p:cNvSpPr/>
            <p:nvPr/>
          </p:nvSpPr>
          <p:spPr>
            <a:xfrm>
              <a:off x="2144487" y="1383872"/>
              <a:ext cx="67441" cy="674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84" name="円/楕円 183"/>
            <p:cNvSpPr/>
            <p:nvPr/>
          </p:nvSpPr>
          <p:spPr>
            <a:xfrm>
              <a:off x="2715987" y="1292432"/>
              <a:ext cx="67441" cy="674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185" name="正方形/長方形 184"/>
          <p:cNvSpPr/>
          <p:nvPr/>
        </p:nvSpPr>
        <p:spPr>
          <a:xfrm>
            <a:off x="604242" y="5755886"/>
            <a:ext cx="10163360" cy="1508105"/>
          </a:xfrm>
          <a:prstGeom prst="rect">
            <a:avLst/>
          </a:prstGeom>
        </p:spPr>
        <p:txBody>
          <a:bodyPr wrap="none">
            <a:spAutoFit/>
          </a:bodyPr>
          <a:lstStyle/>
          <a:p>
            <a:pPr marL="342900" indent="-342900">
              <a:spcBef>
                <a:spcPts val="600"/>
              </a:spcBef>
              <a:spcAft>
                <a:spcPts val="6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様々なソフトウエアがこの変換</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err="1">
                <a:latin typeface="メイリオ" panose="020B0604030504040204" pitchFamily="50" charset="-128"/>
                <a:ea typeface="メイリオ" panose="020B0604030504040204" pitchFamily="50" charset="-128"/>
                <a:cs typeface="メイリオ" panose="020B0604030504040204" pitchFamily="50" charset="-128"/>
              </a:rPr>
              <a:t>Bicubic</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が多い</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を自動でかけてくれる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600"/>
              </a:spcBef>
              <a:spcAft>
                <a:spcPts val="600"/>
              </a:spcAft>
              <a:buFont typeface="Arial" panose="020B0604020202020204" pitchFamily="34" charset="0"/>
              <a:buChar char="•"/>
            </a:pPr>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研究目的のデータ処理においては注意</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が必要</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Bef>
                <a:spcPts val="600"/>
              </a:spcBef>
              <a:spcAft>
                <a:spcPts val="600"/>
              </a:spcAft>
              <a:buFont typeface="Arial" panose="020B0604020202020204" pitchFamily="34" charset="0"/>
              <a:buChar char="•"/>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6" name="正方形/長方形 185"/>
          <p:cNvSpPr/>
          <p:nvPr/>
        </p:nvSpPr>
        <p:spPr>
          <a:xfrm>
            <a:off x="7617012" y="6316718"/>
            <a:ext cx="4078104" cy="369332"/>
          </a:xfrm>
          <a:prstGeom prst="rect">
            <a:avLst/>
          </a:prstGeom>
          <a:solidFill>
            <a:srgbClr val="FFC000"/>
          </a:solidFill>
        </p:spPr>
        <p:txBody>
          <a:bodyPr wrap="none">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デモ </a:t>
            </a:r>
            <a:r>
              <a:rPr lang="en-US" altLang="ja-JP" dirty="0" err="1">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VoTraver</a:t>
            </a:r>
            <a:r>
              <a:rPr lang="en-US" altLang="ja-JP"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volume rendering</a:t>
            </a:r>
            <a:endParaRPr lang="ja-JP" altLang="en-US" dirty="0"/>
          </a:p>
        </p:txBody>
      </p:sp>
      <p:sp>
        <p:nvSpPr>
          <p:cNvPr id="87" name="スライド番号プレースホルダー 86"/>
          <p:cNvSpPr>
            <a:spLocks noGrp="1"/>
          </p:cNvSpPr>
          <p:nvPr>
            <p:ph type="sldNum" sz="quarter" idx="4294967295"/>
          </p:nvPr>
        </p:nvSpPr>
        <p:spPr/>
        <p:txBody>
          <a:bodyPr/>
          <a:lstStyle/>
          <a:p>
            <a:fld id="{F35DE295-420C-4265-BE54-AE59FA4027A6}" type="slidenum">
              <a:rPr lang="ja-JP" altLang="en-US" smtClean="0"/>
              <a:pPr/>
              <a:t>68</a:t>
            </a:fld>
            <a:endParaRPr lang="ja-JP" altLang="en-US"/>
          </a:p>
        </p:txBody>
      </p:sp>
    </p:spTree>
    <p:extLst>
      <p:ext uri="{BB962C8B-B14F-4D97-AF65-F5344CB8AC3E}">
        <p14:creationId xmlns:p14="http://schemas.microsoft.com/office/powerpoint/2010/main" val="25851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フリーフォーム 23"/>
          <p:cNvSpPr/>
          <p:nvPr/>
        </p:nvSpPr>
        <p:spPr>
          <a:xfrm>
            <a:off x="960665" y="4592289"/>
            <a:ext cx="3892550" cy="1162050"/>
          </a:xfrm>
          <a:custGeom>
            <a:avLst/>
            <a:gdLst>
              <a:gd name="connsiteX0" fmla="*/ 0 w 3892550"/>
              <a:gd name="connsiteY0" fmla="*/ 514350 h 1162050"/>
              <a:gd name="connsiteX1" fmla="*/ 2279650 w 3892550"/>
              <a:gd name="connsiteY1" fmla="*/ 0 h 1162050"/>
              <a:gd name="connsiteX2" fmla="*/ 3892550 w 3892550"/>
              <a:gd name="connsiteY2" fmla="*/ 647700 h 1162050"/>
              <a:gd name="connsiteX3" fmla="*/ 1587500 w 3892550"/>
              <a:gd name="connsiteY3" fmla="*/ 1162050 h 1162050"/>
              <a:gd name="connsiteX4" fmla="*/ 0 w 3892550"/>
              <a:gd name="connsiteY4" fmla="*/ 5143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550" h="1162050">
                <a:moveTo>
                  <a:pt x="0" y="514350"/>
                </a:moveTo>
                <a:lnTo>
                  <a:pt x="2279650" y="0"/>
                </a:lnTo>
                <a:lnTo>
                  <a:pt x="3892550" y="647700"/>
                </a:lnTo>
                <a:lnTo>
                  <a:pt x="1587500" y="1162050"/>
                </a:lnTo>
                <a:lnTo>
                  <a:pt x="0" y="51435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pPr algn="ctr"/>
            <a:r>
              <a:rPr kumimoji="1" lang="ja-JP" altLang="en-US" sz="4000" dirty="0"/>
              <a:t>外積の意味</a:t>
            </a:r>
          </a:p>
        </p:txBody>
      </p:sp>
      <mc:AlternateContent xmlns:mc="http://schemas.openxmlformats.org/markup-compatibility/2006" xmlns:a14="http://schemas.microsoft.com/office/drawing/2010/main">
        <mc:Choice Requires="a14">
          <p:sp>
            <p:nvSpPr>
              <p:cNvPr id="4" name="正方形/長方形 3"/>
              <p:cNvSpPr/>
              <p:nvPr/>
            </p:nvSpPr>
            <p:spPr>
              <a:xfrm>
                <a:off x="819385" y="1658647"/>
                <a:ext cx="4725461" cy="10831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smtClean="0">
                          <a:latin typeface="Cambria Math" panose="02040503050406030204" pitchFamily="18" charset="0"/>
                        </a:rPr>
                        <m:t>𝐚</m:t>
                      </m:r>
                      <m:r>
                        <a:rPr lang="en-US" altLang="ja-JP" sz="2000" b="1" i="1" smtClean="0">
                          <a:latin typeface="Cambria Math" panose="02040503050406030204" pitchFamily="18" charset="0"/>
                        </a:rPr>
                        <m:t>×</m:t>
                      </m:r>
                      <m:r>
                        <a:rPr lang="en-US" altLang="ja-JP" sz="2000" b="1" i="0" smtClean="0">
                          <a:latin typeface="Cambria Math" panose="02040503050406030204" pitchFamily="18" charset="0"/>
                        </a:rPr>
                        <m:t>𝐛</m:t>
                      </m:r>
                      <m:r>
                        <a:rPr lang="en-US" altLang="ja-JP" sz="2000" b="1" i="0" smtClean="0">
                          <a:latin typeface="Cambria Math" panose="02040503050406030204" pitchFamily="18" charset="0"/>
                        </a:rPr>
                        <m:t>=</m:t>
                      </m:r>
                      <m:d>
                        <m:dPr>
                          <m:ctrlPr>
                            <a:rPr lang="en-US" altLang="ja-JP" sz="2000" b="1" i="1" smtClean="0">
                              <a:latin typeface="Cambria Math" panose="02040503050406030204" pitchFamily="18" charset="0"/>
                            </a:rPr>
                          </m:ctrlPr>
                        </m:dPr>
                        <m:e>
                          <m:m>
                            <m:mPr>
                              <m:mcs>
                                <m:mc>
                                  <m:mcPr>
                                    <m:count m:val="1"/>
                                    <m:mcJc m:val="center"/>
                                  </m:mcPr>
                                </m:mc>
                              </m:mcs>
                              <m:ctrlPr>
                                <a:rPr lang="en-US" altLang="ja-JP" sz="2000" i="1" smtClean="0">
                                  <a:latin typeface="Cambria Math" panose="02040503050406030204" pitchFamily="18" charset="0"/>
                                </a:rPr>
                              </m:ctrlPr>
                            </m:mPr>
                            <m:mr>
                              <m:e>
                                <m:sSub>
                                  <m:sSubPr>
                                    <m:ctrlPr>
                                      <a:rPr lang="en-US" altLang="ja-JP" sz="2000" i="1">
                                        <a:latin typeface="Cambria Math" panose="02040503050406030204" pitchFamily="18" charset="0"/>
                                      </a:rPr>
                                    </m:ctrlPr>
                                  </m:sSubPr>
                                  <m:e>
                                    <m:r>
                                      <a:rPr lang="en-US" altLang="ja-JP" sz="2000" b="0" i="1">
                                        <a:latin typeface="Cambria Math" panose="02040503050406030204" pitchFamily="18" charset="0"/>
                                      </a:rPr>
                                      <m:t>𝑎</m:t>
                                    </m:r>
                                  </m:e>
                                  <m:sub>
                                    <m:r>
                                      <a:rPr lang="en-US" altLang="ja-JP" sz="2000" b="0" i="1">
                                        <a:latin typeface="Cambria Math" panose="02040503050406030204" pitchFamily="18" charset="0"/>
                                      </a:rPr>
                                      <m:t>𝑥</m:t>
                                    </m:r>
                                  </m:sub>
                                </m:sSub>
                              </m:e>
                            </m:mr>
                            <m:mr>
                              <m:e>
                                <m:sSub>
                                  <m:sSubPr>
                                    <m:ctrlPr>
                                      <a:rPr lang="en-US" altLang="ja-JP" sz="2000" i="1">
                                        <a:latin typeface="Cambria Math" panose="02040503050406030204" pitchFamily="18" charset="0"/>
                                      </a:rPr>
                                    </m:ctrlPr>
                                  </m:sSubPr>
                                  <m:e>
                                    <m:r>
                                      <a:rPr lang="en-US" altLang="ja-JP" sz="2000" b="0" i="1">
                                        <a:latin typeface="Cambria Math" panose="02040503050406030204" pitchFamily="18" charset="0"/>
                                      </a:rPr>
                                      <m:t>𝑎</m:t>
                                    </m:r>
                                  </m:e>
                                  <m:sub>
                                    <m:r>
                                      <a:rPr lang="en-US" altLang="ja-JP" sz="2000" b="0" i="1" smtClean="0">
                                        <a:latin typeface="Cambria Math" panose="02040503050406030204" pitchFamily="18" charset="0"/>
                                      </a:rPr>
                                      <m:t>𝑦</m:t>
                                    </m:r>
                                  </m:sub>
                                </m:sSub>
                              </m:e>
                            </m:mr>
                            <m:mr>
                              <m:e>
                                <m:sSub>
                                  <m:sSubPr>
                                    <m:ctrlPr>
                                      <a:rPr lang="en-US" altLang="ja-JP" sz="2000" i="1">
                                        <a:latin typeface="Cambria Math" panose="02040503050406030204" pitchFamily="18" charset="0"/>
                                      </a:rPr>
                                    </m:ctrlPr>
                                  </m:sSubPr>
                                  <m:e>
                                    <m:r>
                                      <a:rPr lang="en-US" altLang="ja-JP" sz="2000" b="0" i="1">
                                        <a:latin typeface="Cambria Math" panose="02040503050406030204" pitchFamily="18" charset="0"/>
                                      </a:rPr>
                                      <m:t>𝑎</m:t>
                                    </m:r>
                                  </m:e>
                                  <m:sub>
                                    <m:r>
                                      <a:rPr lang="en-US" altLang="ja-JP" sz="2000" b="0" i="1" smtClean="0">
                                        <a:latin typeface="Cambria Math" panose="02040503050406030204" pitchFamily="18" charset="0"/>
                                      </a:rPr>
                                      <m:t>𝑧</m:t>
                                    </m:r>
                                  </m:sub>
                                </m:sSub>
                              </m:e>
                            </m:mr>
                          </m:m>
                        </m:e>
                      </m:d>
                      <m:r>
                        <a:rPr lang="en-US" altLang="ja-JP" sz="2000" b="1" i="1" smtClean="0">
                          <a:latin typeface="Cambria Math" panose="02040503050406030204" pitchFamily="18" charset="0"/>
                        </a:rPr>
                        <m:t>×</m:t>
                      </m:r>
                      <m:d>
                        <m:dPr>
                          <m:ctrlPr>
                            <a:rPr lang="en-US" altLang="ja-JP" sz="2000" b="1" i="1" smtClean="0">
                              <a:latin typeface="Cambria Math" panose="02040503050406030204" pitchFamily="18" charset="0"/>
                            </a:rPr>
                          </m:ctrlPr>
                        </m:dPr>
                        <m:e>
                          <m:m>
                            <m:mPr>
                              <m:mcs>
                                <m:mc>
                                  <m:mcPr>
                                    <m:count m:val="1"/>
                                    <m:mcJc m:val="center"/>
                                  </m:mcPr>
                                </m:mc>
                              </m:mcs>
                              <m:ctrlPr>
                                <a:rPr lang="en-US" altLang="ja-JP" sz="2000" i="1">
                                  <a:latin typeface="Cambria Math" panose="02040503050406030204" pitchFamily="18" charset="0"/>
                                </a:rPr>
                              </m:ctrlPr>
                            </m:mPr>
                            <m:mr>
                              <m:e>
                                <m:sSub>
                                  <m:sSubPr>
                                    <m:ctrlPr>
                                      <a:rPr lang="en-US" altLang="ja-JP" sz="2000" i="1">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i="1">
                                        <a:latin typeface="Cambria Math" panose="02040503050406030204" pitchFamily="18" charset="0"/>
                                      </a:rPr>
                                      <m:t>𝑥</m:t>
                                    </m:r>
                                  </m:sub>
                                </m:sSub>
                              </m:e>
                            </m:mr>
                            <m:mr>
                              <m:e>
                                <m:sSub>
                                  <m:sSubPr>
                                    <m:ctrlPr>
                                      <a:rPr lang="en-US" altLang="ja-JP" sz="2000" i="1">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i="1">
                                        <a:latin typeface="Cambria Math" panose="02040503050406030204" pitchFamily="18" charset="0"/>
                                      </a:rPr>
                                      <m:t>𝑦</m:t>
                                    </m:r>
                                  </m:sub>
                                </m:sSub>
                              </m:e>
                            </m:mr>
                            <m:mr>
                              <m:e>
                                <m:sSub>
                                  <m:sSubPr>
                                    <m:ctrlPr>
                                      <a:rPr lang="en-US" altLang="ja-JP" sz="2000" i="1">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i="1">
                                        <a:latin typeface="Cambria Math" panose="02040503050406030204" pitchFamily="18" charset="0"/>
                                      </a:rPr>
                                      <m:t>𝑧</m:t>
                                    </m:r>
                                  </m:sub>
                                </m:sSub>
                              </m:e>
                            </m:mr>
                          </m:m>
                        </m:e>
                      </m:d>
                      <m:r>
                        <a:rPr lang="en-US" altLang="ja-JP" sz="2000" b="1">
                          <a:latin typeface="Cambria Math" panose="02040503050406030204" pitchFamily="18" charset="0"/>
                        </a:rPr>
                        <m:t>=</m:t>
                      </m:r>
                      <m:d>
                        <m:dPr>
                          <m:ctrlPr>
                            <a:rPr lang="en-US" altLang="ja-JP" sz="2000" b="1" i="1">
                              <a:latin typeface="Cambria Math" panose="02040503050406030204" pitchFamily="18" charset="0"/>
                            </a:rPr>
                          </m:ctrlPr>
                        </m:dPr>
                        <m:e>
                          <m:m>
                            <m:mPr>
                              <m:mcs>
                                <m:mc>
                                  <m:mcPr>
                                    <m:count m:val="1"/>
                                    <m:mcJc m:val="center"/>
                                  </m:mcPr>
                                </m:mc>
                              </m:mcs>
                              <m:ctrlPr>
                                <a:rPr lang="en-US" altLang="ja-JP" sz="2000" i="1">
                                  <a:latin typeface="Cambria Math" panose="02040503050406030204" pitchFamily="18" charset="0"/>
                                </a:rPr>
                              </m:ctrlPr>
                            </m:mPr>
                            <m:m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𝑎</m:t>
                                    </m:r>
                                  </m:e>
                                  <m:sub>
                                    <m:r>
                                      <a:rPr lang="en-US" altLang="ja-JP" sz="2000" b="0" i="1" smtClean="0">
                                        <a:latin typeface="Cambria Math" panose="02040503050406030204" pitchFamily="18" charset="0"/>
                                      </a:rPr>
                                      <m:t>𝑦</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b="0" i="1" smtClean="0">
                                        <a:latin typeface="Cambria Math" panose="02040503050406030204" pitchFamily="18" charset="0"/>
                                      </a:rPr>
                                      <m:t>𝑧</m:t>
                                    </m:r>
                                  </m:sub>
                                </m:sSub>
                                <m:r>
                                  <a:rPr lang="en-US" altLang="ja-JP" sz="2000" b="0" i="1" smtClean="0">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𝑎</m:t>
                                    </m:r>
                                  </m:e>
                                  <m:sub>
                                    <m:r>
                                      <a:rPr lang="en-US" altLang="ja-JP" sz="2000" b="0" i="1" smtClean="0">
                                        <a:latin typeface="Cambria Math" panose="02040503050406030204" pitchFamily="18" charset="0"/>
                                      </a:rPr>
                                      <m:t>𝑧</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i="1">
                                        <a:latin typeface="Cambria Math" panose="02040503050406030204" pitchFamily="18" charset="0"/>
                                      </a:rPr>
                                      <m:t>𝑦</m:t>
                                    </m:r>
                                  </m:sub>
                                </m:sSub>
                              </m:e>
                            </m:mr>
                            <m:m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𝑎</m:t>
                                    </m:r>
                                  </m:e>
                                  <m:sub>
                                    <m:r>
                                      <a:rPr lang="en-US" altLang="ja-JP" sz="2000" b="0" i="1" smtClean="0">
                                        <a:latin typeface="Cambria Math" panose="02040503050406030204" pitchFamily="18" charset="0"/>
                                      </a:rPr>
                                      <m:t>𝑧</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b="0" i="1" smtClean="0">
                                        <a:latin typeface="Cambria Math" panose="02040503050406030204" pitchFamily="18" charset="0"/>
                                      </a:rPr>
                                      <m:t>𝑥</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𝑎</m:t>
                                    </m:r>
                                  </m:e>
                                  <m:sub>
                                    <m:r>
                                      <a:rPr lang="en-US" altLang="ja-JP" sz="2000" b="0" i="1" smtClean="0">
                                        <a:latin typeface="Cambria Math" panose="02040503050406030204" pitchFamily="18" charset="0"/>
                                      </a:rPr>
                                      <m:t>𝑥</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b="0" i="1" smtClean="0">
                                        <a:latin typeface="Cambria Math" panose="02040503050406030204" pitchFamily="18" charset="0"/>
                                      </a:rPr>
                                      <m:t>𝑧</m:t>
                                    </m:r>
                                  </m:sub>
                                </m:sSub>
                              </m:e>
                            </m:mr>
                            <m:m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𝑎</m:t>
                                    </m:r>
                                  </m:e>
                                  <m:sub>
                                    <m:r>
                                      <a:rPr lang="en-US" altLang="ja-JP" sz="2000" b="0" i="1" smtClean="0">
                                        <a:latin typeface="Cambria Math" panose="02040503050406030204" pitchFamily="18" charset="0"/>
                                      </a:rPr>
                                      <m:t>𝑥</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b="0" i="1" smtClean="0">
                                        <a:latin typeface="Cambria Math" panose="02040503050406030204" pitchFamily="18" charset="0"/>
                                      </a:rPr>
                                      <m:t>𝑦</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𝑎</m:t>
                                    </m:r>
                                  </m:e>
                                  <m:sub>
                                    <m:r>
                                      <a:rPr lang="en-US" altLang="ja-JP" sz="2000" b="0" i="1" smtClean="0">
                                        <a:latin typeface="Cambria Math" panose="02040503050406030204" pitchFamily="18" charset="0"/>
                                      </a:rPr>
                                      <m:t>𝑦</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b="0" i="1" smtClean="0">
                                        <a:latin typeface="Cambria Math" panose="02040503050406030204" pitchFamily="18" charset="0"/>
                                      </a:rPr>
                                      <m:t>𝑥</m:t>
                                    </m:r>
                                  </m:sub>
                                </m:sSub>
                              </m:e>
                            </m:mr>
                          </m:m>
                        </m:e>
                      </m:d>
                    </m:oMath>
                  </m:oMathPara>
                </a14:m>
                <a:endParaRPr lang="ja-JP" altLang="en-US" sz="2000" dirty="0">
                  <a:solidFill>
                    <a:srgbClr val="0000FF"/>
                  </a:solidFill>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819385" y="1658647"/>
                <a:ext cx="4725461" cy="1083182"/>
              </a:xfrm>
              <a:prstGeom prst="rect">
                <a:avLst/>
              </a:prstGeom>
              <a:blipFill rotWithShape="0">
                <a:blip r:embed="rId3"/>
                <a:stretch>
                  <a:fillRect/>
                </a:stretch>
              </a:blipFill>
            </p:spPr>
            <p:txBody>
              <a:bodyPr/>
              <a:lstStyle/>
              <a:p>
                <a:r>
                  <a:rPr lang="ja-JP" altLang="en-US">
                    <a:noFill/>
                  </a:rPr>
                  <a:t> </a:t>
                </a:r>
              </a:p>
            </p:txBody>
          </p:sp>
        </mc:Fallback>
      </mc:AlternateContent>
      <p:cxnSp>
        <p:nvCxnSpPr>
          <p:cNvPr id="5" name="直線矢印コネクタ 4"/>
          <p:cNvCxnSpPr/>
          <p:nvPr/>
        </p:nvCxnSpPr>
        <p:spPr>
          <a:xfrm>
            <a:off x="951267" y="5108417"/>
            <a:ext cx="1615948" cy="652272"/>
          </a:xfrm>
          <a:prstGeom prst="straightConnector1">
            <a:avLst/>
          </a:prstGeom>
          <a:ln w="539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957363" y="4592289"/>
            <a:ext cx="2308352" cy="510034"/>
          </a:xfrm>
          <a:prstGeom prst="straightConnector1">
            <a:avLst/>
          </a:prstGeom>
          <a:ln w="539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正方形/長方形 16"/>
              <p:cNvSpPr/>
              <p:nvPr/>
            </p:nvSpPr>
            <p:spPr>
              <a:xfrm>
                <a:off x="1743957" y="5406387"/>
                <a:ext cx="623889"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0" smtClean="0">
                          <a:solidFill>
                            <a:srgbClr val="0000FF"/>
                          </a:solidFill>
                          <a:latin typeface="Cambria Math" panose="02040503050406030204" pitchFamily="18" charset="0"/>
                        </a:rPr>
                        <m:t>𝐚</m:t>
                      </m:r>
                    </m:oMath>
                  </m:oMathPara>
                </a14:m>
                <a:endParaRPr lang="ja-JP" altLang="en-US" sz="4400" dirty="0">
                  <a:solidFill>
                    <a:srgbClr val="0000FF"/>
                  </a:solidFill>
                </a:endParaRPr>
              </a:p>
            </p:txBody>
          </p:sp>
        </mc:Choice>
        <mc:Fallback xmlns="">
          <p:sp>
            <p:nvSpPr>
              <p:cNvPr id="17" name="正方形/長方形 16"/>
              <p:cNvSpPr>
                <a:spLocks noRot="1" noChangeAspect="1" noMove="1" noResize="1" noEditPoints="1" noAdjustHandles="1" noChangeArrowheads="1" noChangeShapeType="1" noTextEdit="1"/>
              </p:cNvSpPr>
              <p:nvPr/>
            </p:nvSpPr>
            <p:spPr>
              <a:xfrm>
                <a:off x="1743957" y="5406387"/>
                <a:ext cx="623889" cy="769441"/>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2459693" y="4000769"/>
                <a:ext cx="65434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4400" b="1" i="0" smtClean="0">
                          <a:solidFill>
                            <a:srgbClr val="FF0000"/>
                          </a:solidFill>
                          <a:latin typeface="Cambria Math" panose="02040503050406030204" pitchFamily="18" charset="0"/>
                        </a:rPr>
                        <m:t>𝐛</m:t>
                      </m:r>
                    </m:oMath>
                  </m:oMathPara>
                </a14:m>
                <a:endParaRPr lang="ja-JP" altLang="en-US" sz="4400" dirty="0">
                  <a:solidFill>
                    <a:srgbClr val="FF0000"/>
                  </a:solidFill>
                </a:endParaRPr>
              </a:p>
            </p:txBody>
          </p:sp>
        </mc:Choice>
        <mc:Fallback xmlns="">
          <p:sp>
            <p:nvSpPr>
              <p:cNvPr id="18" name="正方形/長方形 17"/>
              <p:cNvSpPr>
                <a:spLocks noRot="1" noChangeAspect="1" noMove="1" noResize="1" noEditPoints="1" noAdjustHandles="1" noChangeArrowheads="1" noChangeShapeType="1" noTextEdit="1"/>
              </p:cNvSpPr>
              <p:nvPr/>
            </p:nvSpPr>
            <p:spPr>
              <a:xfrm>
                <a:off x="2459693" y="4000769"/>
                <a:ext cx="654346" cy="769441"/>
              </a:xfrm>
              <a:prstGeom prst="rect">
                <a:avLst/>
              </a:prstGeom>
              <a:blipFill rotWithShape="0">
                <a:blip r:embed="rId5"/>
                <a:stretch>
                  <a:fillRect/>
                </a:stretch>
              </a:blipFill>
            </p:spPr>
            <p:txBody>
              <a:bodyPr/>
              <a:lstStyle/>
              <a:p>
                <a:r>
                  <a:rPr lang="ja-JP" altLang="en-US">
                    <a:noFill/>
                  </a:rPr>
                  <a:t> </a:t>
                </a:r>
              </a:p>
            </p:txBody>
          </p:sp>
        </mc:Fallback>
      </mc:AlternateContent>
      <p:cxnSp>
        <p:nvCxnSpPr>
          <p:cNvPr id="21" name="直線矢印コネクタ 20"/>
          <p:cNvCxnSpPr/>
          <p:nvPr/>
        </p:nvCxnSpPr>
        <p:spPr>
          <a:xfrm>
            <a:off x="3249967" y="4600417"/>
            <a:ext cx="1615948" cy="65227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2570263" y="5246339"/>
            <a:ext cx="2308352" cy="51003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973039" y="2946400"/>
            <a:ext cx="71990" cy="2140247"/>
          </a:xfrm>
          <a:prstGeom prst="straightConnector1">
            <a:avLst/>
          </a:prstGeom>
          <a:ln w="539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正方形/長方形 27"/>
              <p:cNvSpPr/>
              <p:nvPr/>
            </p:nvSpPr>
            <p:spPr>
              <a:xfrm>
                <a:off x="1109290" y="3072309"/>
                <a:ext cx="122783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a:latin typeface="Cambria Math" panose="02040503050406030204" pitchFamily="18" charset="0"/>
                        </a:rPr>
                        <m:t>𝐚</m:t>
                      </m:r>
                      <m:r>
                        <a:rPr lang="en-US" altLang="ja-JP" sz="3200" b="1" i="1">
                          <a:latin typeface="Cambria Math" panose="02040503050406030204" pitchFamily="18" charset="0"/>
                        </a:rPr>
                        <m:t>×</m:t>
                      </m:r>
                      <m:r>
                        <a:rPr lang="en-US" altLang="ja-JP" sz="3200" b="1">
                          <a:latin typeface="Cambria Math" panose="02040503050406030204" pitchFamily="18" charset="0"/>
                        </a:rPr>
                        <m:t>𝐛</m:t>
                      </m:r>
                    </m:oMath>
                  </m:oMathPara>
                </a14:m>
                <a:endParaRPr lang="ja-JP" altLang="en-US" sz="3200" dirty="0"/>
              </a:p>
            </p:txBody>
          </p:sp>
        </mc:Choice>
        <mc:Fallback xmlns="">
          <p:sp>
            <p:nvSpPr>
              <p:cNvPr id="28" name="正方形/長方形 27"/>
              <p:cNvSpPr>
                <a:spLocks noRot="1" noChangeAspect="1" noMove="1" noResize="1" noEditPoints="1" noAdjustHandles="1" noChangeArrowheads="1" noChangeShapeType="1" noTextEdit="1"/>
              </p:cNvSpPr>
              <p:nvPr/>
            </p:nvSpPr>
            <p:spPr>
              <a:xfrm>
                <a:off x="1109290" y="3072309"/>
                <a:ext cx="1227837" cy="584775"/>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p:cNvSpPr/>
              <p:nvPr/>
            </p:nvSpPr>
            <p:spPr>
              <a:xfrm>
                <a:off x="601287" y="5968425"/>
                <a:ext cx="5450018" cy="707886"/>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二つのベクトル</a:t>
                </a:r>
                <a14:m>
                  <m:oMath xmlns:m="http://schemas.openxmlformats.org/officeDocument/2006/math">
                    <m:r>
                      <a:rPr lang="en-US" altLang="ja-JP" sz="2000" b="1">
                        <a:latin typeface="Cambria Math" panose="02040503050406030204" pitchFamily="18" charset="0"/>
                      </a:rPr>
                      <m:t>𝐚</m:t>
                    </m:r>
                    <m:r>
                      <a:rPr lang="en-US" altLang="ja-JP" sz="2000" b="1" i="1" smtClean="0">
                        <a:latin typeface="Cambria Math" panose="02040503050406030204" pitchFamily="18" charset="0"/>
                      </a:rPr>
                      <m:t>, </m:t>
                    </m:r>
                    <m:r>
                      <a:rPr lang="en-US" altLang="ja-JP" sz="2000" b="1">
                        <a:latin typeface="Cambria Math" panose="02040503050406030204" pitchFamily="18" charset="0"/>
                      </a:rPr>
                      <m:t>𝐛</m:t>
                    </m:r>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に直交するベクトルを返す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長さはベクトル</a:t>
                </a:r>
                <a14:m>
                  <m:oMath xmlns:m="http://schemas.openxmlformats.org/officeDocument/2006/math">
                    <m:r>
                      <a:rPr lang="en-US" altLang="ja-JP" sz="2000" b="1">
                        <a:latin typeface="Cambria Math" panose="02040503050406030204" pitchFamily="18" charset="0"/>
                      </a:rPr>
                      <m:t>𝐚</m:t>
                    </m:r>
                    <m:r>
                      <a:rPr lang="en-US" altLang="ja-JP" sz="2000" b="1" i="1">
                        <a:latin typeface="Cambria Math" panose="02040503050406030204" pitchFamily="18" charset="0"/>
                      </a:rPr>
                      <m:t>, </m:t>
                    </m:r>
                    <m:r>
                      <a:rPr lang="en-US" altLang="ja-JP" sz="2000" b="1">
                        <a:latin typeface="Cambria Math" panose="02040503050406030204" pitchFamily="18" charset="0"/>
                      </a:rPr>
                      <m:t>𝐛</m:t>
                    </m:r>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が作る平行四辺形の面積</a:t>
                </a:r>
              </a:p>
            </p:txBody>
          </p:sp>
        </mc:Choice>
        <mc:Fallback xmlns="">
          <p:sp>
            <p:nvSpPr>
              <p:cNvPr id="29" name="正方形/長方形 28"/>
              <p:cNvSpPr>
                <a:spLocks noRot="1" noChangeAspect="1" noMove="1" noResize="1" noEditPoints="1" noAdjustHandles="1" noChangeArrowheads="1" noChangeShapeType="1" noTextEdit="1"/>
              </p:cNvSpPr>
              <p:nvPr/>
            </p:nvSpPr>
            <p:spPr>
              <a:xfrm>
                <a:off x="601287" y="5968425"/>
                <a:ext cx="5450018" cy="707886"/>
              </a:xfrm>
              <a:prstGeom prst="rect">
                <a:avLst/>
              </a:prstGeom>
              <a:blipFill rotWithShape="0">
                <a:blip r:embed="rId7"/>
                <a:stretch>
                  <a:fillRect l="-1230" t="-4310" r="-559" b="-14655"/>
                </a:stretch>
              </a:blipFill>
            </p:spPr>
            <p:txBody>
              <a:bodyPr/>
              <a:lstStyle/>
              <a:p>
                <a:r>
                  <a:rPr lang="ja-JP" altLang="en-US">
                    <a:noFill/>
                  </a:rPr>
                  <a:t> </a:t>
                </a:r>
              </a:p>
            </p:txBody>
          </p:sp>
        </mc:Fallback>
      </mc:AlternateContent>
      <p:sp>
        <p:nvSpPr>
          <p:cNvPr id="31" name="正方形/長方形 30"/>
          <p:cNvSpPr/>
          <p:nvPr/>
        </p:nvSpPr>
        <p:spPr>
          <a:xfrm>
            <a:off x="7292372" y="1701224"/>
            <a:ext cx="4031873" cy="707886"/>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よくある応用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三角形ポリゴンの法線・面積計算</a:t>
            </a:r>
          </a:p>
        </p:txBody>
      </p:sp>
      <p:sp>
        <p:nvSpPr>
          <p:cNvPr id="32" name="フリーフォーム 31"/>
          <p:cNvSpPr/>
          <p:nvPr/>
        </p:nvSpPr>
        <p:spPr>
          <a:xfrm>
            <a:off x="7910285" y="3251200"/>
            <a:ext cx="1799772" cy="899885"/>
          </a:xfrm>
          <a:custGeom>
            <a:avLst/>
            <a:gdLst>
              <a:gd name="connsiteX0" fmla="*/ 0 w 1799772"/>
              <a:gd name="connsiteY0" fmla="*/ 1509485 h 1509485"/>
              <a:gd name="connsiteX1" fmla="*/ 406400 w 1799772"/>
              <a:gd name="connsiteY1" fmla="*/ 0 h 1509485"/>
              <a:gd name="connsiteX2" fmla="*/ 1799772 w 1799772"/>
              <a:gd name="connsiteY2" fmla="*/ 986971 h 1509485"/>
              <a:gd name="connsiteX3" fmla="*/ 0 w 1799772"/>
              <a:gd name="connsiteY3" fmla="*/ 1509485 h 1509485"/>
            </a:gdLst>
            <a:ahLst/>
            <a:cxnLst>
              <a:cxn ang="0">
                <a:pos x="connsiteX0" y="connsiteY0"/>
              </a:cxn>
              <a:cxn ang="0">
                <a:pos x="connsiteX1" y="connsiteY1"/>
              </a:cxn>
              <a:cxn ang="0">
                <a:pos x="connsiteX2" y="connsiteY2"/>
              </a:cxn>
              <a:cxn ang="0">
                <a:pos x="connsiteX3" y="connsiteY3"/>
              </a:cxn>
            </a:cxnLst>
            <a:rect l="l" t="t" r="r" b="b"/>
            <a:pathLst>
              <a:path w="1799772" h="1509485">
                <a:moveTo>
                  <a:pt x="0" y="1509485"/>
                </a:moveTo>
                <a:lnTo>
                  <a:pt x="406400" y="0"/>
                </a:lnTo>
                <a:lnTo>
                  <a:pt x="1799772" y="986971"/>
                </a:lnTo>
                <a:lnTo>
                  <a:pt x="0" y="1509485"/>
                </a:lnTo>
                <a:close/>
              </a:path>
            </a:pathLst>
          </a:cu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3" name="正方形/長方形 32"/>
              <p:cNvSpPr/>
              <p:nvPr/>
            </p:nvSpPr>
            <p:spPr>
              <a:xfrm>
                <a:off x="7568527" y="4028105"/>
                <a:ext cx="63414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latin typeface="Cambria Math" panose="02040503050406030204" pitchFamily="18" charset="0"/>
                            </a:rPr>
                          </m:ctrlPr>
                        </m:sSubPr>
                        <m:e>
                          <m:r>
                            <a:rPr lang="en-US" altLang="ja-JP" sz="2800" b="1" i="0" smtClean="0">
                              <a:latin typeface="Cambria Math" panose="02040503050406030204" pitchFamily="18" charset="0"/>
                            </a:rPr>
                            <m:t>𝐱</m:t>
                          </m:r>
                        </m:e>
                        <m:sub>
                          <m:r>
                            <a:rPr lang="en-US" altLang="ja-JP" sz="2800" b="0" i="0" smtClean="0">
                              <a:latin typeface="Cambria Math" panose="02040503050406030204" pitchFamily="18" charset="0"/>
                            </a:rPr>
                            <m:t>0</m:t>
                          </m:r>
                        </m:sub>
                      </m:sSub>
                    </m:oMath>
                  </m:oMathPara>
                </a14:m>
                <a:endParaRPr lang="ja-JP" altLang="en-US" sz="2800" dirty="0"/>
              </a:p>
            </p:txBody>
          </p:sp>
        </mc:Choice>
        <mc:Fallback xmlns="">
          <p:sp>
            <p:nvSpPr>
              <p:cNvPr id="33" name="正方形/長方形 32"/>
              <p:cNvSpPr>
                <a:spLocks noRot="1" noChangeAspect="1" noMove="1" noResize="1" noEditPoints="1" noAdjustHandles="1" noChangeArrowheads="1" noChangeShapeType="1" noTextEdit="1"/>
              </p:cNvSpPr>
              <p:nvPr/>
            </p:nvSpPr>
            <p:spPr>
              <a:xfrm>
                <a:off x="7568527" y="4028105"/>
                <a:ext cx="634148" cy="523220"/>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p:cNvSpPr/>
              <p:nvPr/>
            </p:nvSpPr>
            <p:spPr>
              <a:xfrm>
                <a:off x="9702127" y="3650734"/>
                <a:ext cx="63414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latin typeface="Cambria Math" panose="02040503050406030204" pitchFamily="18" charset="0"/>
                            </a:rPr>
                          </m:ctrlPr>
                        </m:sSubPr>
                        <m:e>
                          <m:r>
                            <a:rPr lang="en-US" altLang="ja-JP" sz="2800" b="1" i="0" smtClean="0">
                              <a:latin typeface="Cambria Math" panose="02040503050406030204" pitchFamily="18" charset="0"/>
                            </a:rPr>
                            <m:t>𝐱</m:t>
                          </m:r>
                        </m:e>
                        <m:sub>
                          <m:r>
                            <a:rPr lang="en-US" altLang="ja-JP" sz="2800" b="0" i="0" smtClean="0">
                              <a:latin typeface="Cambria Math" panose="02040503050406030204" pitchFamily="18" charset="0"/>
                            </a:rPr>
                            <m:t>1</m:t>
                          </m:r>
                        </m:sub>
                      </m:sSub>
                    </m:oMath>
                  </m:oMathPara>
                </a14:m>
                <a:endParaRPr lang="ja-JP" altLang="en-US" sz="2800" dirty="0"/>
              </a:p>
            </p:txBody>
          </p:sp>
        </mc:Choice>
        <mc:Fallback xmlns="">
          <p:sp>
            <p:nvSpPr>
              <p:cNvPr id="34" name="正方形/長方形 33"/>
              <p:cNvSpPr>
                <a:spLocks noRot="1" noChangeAspect="1" noMove="1" noResize="1" noEditPoints="1" noAdjustHandles="1" noChangeArrowheads="1" noChangeShapeType="1" noTextEdit="1"/>
              </p:cNvSpPr>
              <p:nvPr/>
            </p:nvSpPr>
            <p:spPr>
              <a:xfrm>
                <a:off x="9702127" y="3650734"/>
                <a:ext cx="634148" cy="523220"/>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p:cNvSpPr/>
              <p:nvPr/>
            </p:nvSpPr>
            <p:spPr>
              <a:xfrm>
                <a:off x="7728184" y="2910505"/>
                <a:ext cx="63414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latin typeface="Cambria Math" panose="02040503050406030204" pitchFamily="18" charset="0"/>
                            </a:rPr>
                          </m:ctrlPr>
                        </m:sSubPr>
                        <m:e>
                          <m:r>
                            <a:rPr lang="en-US" altLang="ja-JP" sz="2800" b="1" i="0" smtClean="0">
                              <a:latin typeface="Cambria Math" panose="02040503050406030204" pitchFamily="18" charset="0"/>
                            </a:rPr>
                            <m:t>𝐱</m:t>
                          </m:r>
                        </m:e>
                        <m:sub>
                          <m:r>
                            <a:rPr lang="en-US" altLang="ja-JP" sz="2800" b="0" i="0" smtClean="0">
                              <a:latin typeface="Cambria Math" panose="02040503050406030204" pitchFamily="18" charset="0"/>
                            </a:rPr>
                            <m:t>2</m:t>
                          </m:r>
                        </m:sub>
                      </m:sSub>
                    </m:oMath>
                  </m:oMathPara>
                </a14:m>
                <a:endParaRPr lang="ja-JP" altLang="en-US" sz="2800" dirty="0"/>
              </a:p>
            </p:txBody>
          </p:sp>
        </mc:Choice>
        <mc:Fallback xmlns="">
          <p:sp>
            <p:nvSpPr>
              <p:cNvPr id="35" name="正方形/長方形 34"/>
              <p:cNvSpPr>
                <a:spLocks noRot="1" noChangeAspect="1" noMove="1" noResize="1" noEditPoints="1" noAdjustHandles="1" noChangeArrowheads="1" noChangeShapeType="1" noTextEdit="1"/>
              </p:cNvSpPr>
              <p:nvPr/>
            </p:nvSpPr>
            <p:spPr>
              <a:xfrm>
                <a:off x="7728184" y="2910505"/>
                <a:ext cx="634148" cy="523220"/>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p:cNvSpPr/>
              <p:nvPr/>
            </p:nvSpPr>
            <p:spPr>
              <a:xfrm>
                <a:off x="7118584" y="4536105"/>
                <a:ext cx="4168321" cy="787780"/>
              </a:xfrm>
              <a:prstGeom prst="rect">
                <a:avLst/>
              </a:prstGeom>
            </p:spPr>
            <p:txBody>
              <a:bodyPr wrap="none">
                <a:spAutoFit/>
              </a:bodyPr>
              <a:lstStyle/>
              <a:p>
                <a:r>
                  <a:rPr lang="ja-JP" altLang="en-US" sz="2800" b="1" dirty="0"/>
                  <a:t>法線</a:t>
                </a:r>
                <a:r>
                  <a:rPr lang="en-US" altLang="ja-JP" sz="2800" b="1" dirty="0"/>
                  <a:t>:  </a:t>
                </a:r>
                <a14:m>
                  <m:oMath xmlns:m="http://schemas.openxmlformats.org/officeDocument/2006/math">
                    <m:r>
                      <a:rPr lang="en-US" altLang="ja-JP" sz="2800" b="1">
                        <a:latin typeface="Cambria Math" panose="02040503050406030204" pitchFamily="18" charset="0"/>
                      </a:rPr>
                      <m:t>𝐧</m:t>
                    </m:r>
                    <m:r>
                      <a:rPr lang="en-US" altLang="ja-JP" sz="2800" b="1" i="0" smtClean="0">
                        <a:latin typeface="Cambria Math" panose="02040503050406030204" pitchFamily="18" charset="0"/>
                      </a:rPr>
                      <m:t>=</m:t>
                    </m:r>
                    <m:f>
                      <m:fPr>
                        <m:ctrlPr>
                          <a:rPr lang="en-US" altLang="ja-JP" sz="2800" b="1" i="1" smtClean="0">
                            <a:latin typeface="Cambria Math" panose="02040503050406030204" pitchFamily="18" charset="0"/>
                          </a:rPr>
                        </m:ctrlPr>
                      </m:fPr>
                      <m:num>
                        <m:d>
                          <m:dPr>
                            <m:ctrlPr>
                              <a:rPr lang="en-US" altLang="ja-JP" sz="2800" b="1" i="1">
                                <a:latin typeface="Cambria Math" panose="02040503050406030204" pitchFamily="18" charset="0"/>
                              </a:rPr>
                            </m:ctrlPr>
                          </m:dPr>
                          <m:e>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2</m:t>
                                </m:r>
                              </m:sub>
                            </m:sSub>
                            <m:r>
                              <a:rPr lang="en-US" altLang="ja-JP" sz="2800" b="1" i="1">
                                <a:latin typeface="Cambria Math" panose="02040503050406030204" pitchFamily="18" charset="0"/>
                              </a:rPr>
                              <m:t>−</m:t>
                            </m:r>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0</m:t>
                                </m:r>
                              </m:sub>
                            </m:sSub>
                          </m:e>
                        </m:d>
                        <m:r>
                          <a:rPr lang="en-US" altLang="ja-JP" sz="2800" b="1" i="1">
                            <a:latin typeface="Cambria Math" panose="02040503050406030204" pitchFamily="18" charset="0"/>
                          </a:rPr>
                          <m:t>×</m:t>
                        </m:r>
                        <m:d>
                          <m:dPr>
                            <m:ctrlPr>
                              <a:rPr lang="en-US" altLang="ja-JP" sz="2800" b="1" i="1">
                                <a:latin typeface="Cambria Math" panose="02040503050406030204" pitchFamily="18" charset="0"/>
                              </a:rPr>
                            </m:ctrlPr>
                          </m:dPr>
                          <m:e>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1</m:t>
                                </m:r>
                              </m:sub>
                            </m:sSub>
                            <m:r>
                              <a:rPr lang="en-US" altLang="ja-JP" sz="2800" b="1" i="1">
                                <a:latin typeface="Cambria Math" panose="02040503050406030204" pitchFamily="18" charset="0"/>
                              </a:rPr>
                              <m:t>−</m:t>
                            </m:r>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0</m:t>
                                </m:r>
                              </m:sub>
                            </m:sSub>
                          </m:e>
                        </m:d>
                      </m:num>
                      <m:den>
                        <m:d>
                          <m:dPr>
                            <m:begChr m:val="|"/>
                            <m:endChr m:val="|"/>
                            <m:ctrlPr>
                              <a:rPr lang="en-US" altLang="ja-JP" sz="2800" b="1" i="1" smtClean="0">
                                <a:latin typeface="Cambria Math" panose="02040503050406030204" pitchFamily="18" charset="0"/>
                              </a:rPr>
                            </m:ctrlPr>
                          </m:dPr>
                          <m:e>
                            <m:d>
                              <m:dPr>
                                <m:ctrlPr>
                                  <a:rPr lang="en-US" altLang="ja-JP" sz="2800" b="1" i="1">
                                    <a:latin typeface="Cambria Math" panose="02040503050406030204" pitchFamily="18" charset="0"/>
                                  </a:rPr>
                                </m:ctrlPr>
                              </m:dPr>
                              <m:e>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2</m:t>
                                    </m:r>
                                  </m:sub>
                                </m:sSub>
                                <m:r>
                                  <a:rPr lang="en-US" altLang="ja-JP" sz="2800" b="1" i="1">
                                    <a:latin typeface="Cambria Math" panose="02040503050406030204" pitchFamily="18" charset="0"/>
                                  </a:rPr>
                                  <m:t>−</m:t>
                                </m:r>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0</m:t>
                                    </m:r>
                                  </m:sub>
                                </m:sSub>
                              </m:e>
                            </m:d>
                            <m:r>
                              <a:rPr lang="en-US" altLang="ja-JP" sz="2800" b="1" i="1">
                                <a:latin typeface="Cambria Math" panose="02040503050406030204" pitchFamily="18" charset="0"/>
                              </a:rPr>
                              <m:t>×</m:t>
                            </m:r>
                            <m:d>
                              <m:dPr>
                                <m:ctrlPr>
                                  <a:rPr lang="en-US" altLang="ja-JP" sz="2800" b="1" i="1">
                                    <a:latin typeface="Cambria Math" panose="02040503050406030204" pitchFamily="18" charset="0"/>
                                  </a:rPr>
                                </m:ctrlPr>
                              </m:dPr>
                              <m:e>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1</m:t>
                                    </m:r>
                                  </m:sub>
                                </m:sSub>
                                <m:r>
                                  <a:rPr lang="en-US" altLang="ja-JP" sz="2800" b="1" i="1">
                                    <a:latin typeface="Cambria Math" panose="02040503050406030204" pitchFamily="18" charset="0"/>
                                  </a:rPr>
                                  <m:t>−</m:t>
                                </m:r>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0</m:t>
                                    </m:r>
                                  </m:sub>
                                </m:sSub>
                              </m:e>
                            </m:d>
                          </m:e>
                        </m:d>
                      </m:den>
                    </m:f>
                  </m:oMath>
                </a14:m>
                <a:endParaRPr lang="ja-JP" altLang="en-US" sz="2800"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7118584" y="4536105"/>
                <a:ext cx="4168321" cy="787780"/>
              </a:xfrm>
              <a:prstGeom prst="rect">
                <a:avLst/>
              </a:prstGeom>
              <a:blipFill rotWithShape="0">
                <a:blip r:embed="rId11"/>
                <a:stretch>
                  <a:fillRect l="-3070" b="-38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p:cNvSpPr/>
              <p:nvPr/>
            </p:nvSpPr>
            <p:spPr>
              <a:xfrm>
                <a:off x="7118584" y="5610162"/>
                <a:ext cx="4956293" cy="613886"/>
              </a:xfrm>
              <a:prstGeom prst="rect">
                <a:avLst/>
              </a:prstGeom>
            </p:spPr>
            <p:txBody>
              <a:bodyPr wrap="none">
                <a:spAutoFit/>
              </a:bodyPr>
              <a:lstStyle/>
              <a:p>
                <a:r>
                  <a:rPr lang="ja-JP" altLang="en-US" sz="2800" b="1" dirty="0"/>
                  <a:t>面積</a:t>
                </a:r>
                <a:r>
                  <a:rPr lang="en-US" altLang="ja-JP" sz="2800" b="1" dirty="0"/>
                  <a:t>:  </a:t>
                </a:r>
                <a14:m>
                  <m:oMath xmlns:m="http://schemas.openxmlformats.org/officeDocument/2006/math">
                    <m:r>
                      <a:rPr lang="en-US" altLang="ja-JP" sz="2400" b="1" i="0" dirty="0" smtClean="0">
                        <a:latin typeface="Cambria Math" panose="02040503050406030204" pitchFamily="18" charset="0"/>
                      </a:rPr>
                      <m:t>𝐒</m:t>
                    </m:r>
                    <m:r>
                      <a:rPr lang="en-US" altLang="ja-JP" sz="2400" b="1" i="0" smtClean="0">
                        <a:latin typeface="Cambria Math" panose="02040503050406030204" pitchFamily="18" charset="0"/>
                      </a:rPr>
                      <m:t>=</m:t>
                    </m:r>
                    <m:f>
                      <m:fPr>
                        <m:ctrlPr>
                          <a:rPr lang="en-US" altLang="ja-JP" sz="2400" i="1" smtClean="0">
                            <a:latin typeface="Cambria Math" panose="02040503050406030204" pitchFamily="18" charset="0"/>
                          </a:rPr>
                        </m:ctrlPr>
                      </m:fPr>
                      <m:num>
                        <m:r>
                          <a:rPr lang="en-US" altLang="ja-JP" sz="2400" b="0" i="0" smtClean="0">
                            <a:latin typeface="Cambria Math" panose="02040503050406030204" pitchFamily="18" charset="0"/>
                          </a:rPr>
                          <m:t>1</m:t>
                        </m:r>
                      </m:num>
                      <m:den>
                        <m:r>
                          <a:rPr lang="en-US" altLang="ja-JP" sz="2400" b="0" i="0" smtClean="0">
                            <a:latin typeface="Cambria Math" panose="02040503050406030204" pitchFamily="18" charset="0"/>
                          </a:rPr>
                          <m:t>2</m:t>
                        </m:r>
                      </m:den>
                    </m:f>
                    <m:d>
                      <m:dPr>
                        <m:begChr m:val="|"/>
                        <m:endChr m:val="|"/>
                        <m:ctrlPr>
                          <a:rPr lang="en-US" altLang="ja-JP" sz="2400" b="1" i="1">
                            <a:latin typeface="Cambria Math" panose="02040503050406030204" pitchFamily="18" charset="0"/>
                          </a:rPr>
                        </m:ctrlPr>
                      </m:dPr>
                      <m:e>
                        <m:d>
                          <m:dPr>
                            <m:ctrlPr>
                              <a:rPr lang="en-US" altLang="ja-JP" sz="2400" b="1" i="1">
                                <a:latin typeface="Cambria Math" panose="02040503050406030204" pitchFamily="18" charset="0"/>
                              </a:rPr>
                            </m:ctrlPr>
                          </m:dPr>
                          <m:e>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2</m:t>
                                </m:r>
                              </m:sub>
                            </m:sSub>
                            <m:r>
                              <a:rPr lang="en-US" altLang="ja-JP" sz="2400" b="1" i="1">
                                <a:latin typeface="Cambria Math" panose="02040503050406030204" pitchFamily="18" charset="0"/>
                              </a:rPr>
                              <m:t>−</m:t>
                            </m:r>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0</m:t>
                                </m:r>
                              </m:sub>
                            </m:sSub>
                          </m:e>
                        </m:d>
                        <m:r>
                          <a:rPr lang="en-US" altLang="ja-JP" sz="2400" b="1" i="1">
                            <a:latin typeface="Cambria Math" panose="02040503050406030204" pitchFamily="18" charset="0"/>
                          </a:rPr>
                          <m:t>×</m:t>
                        </m:r>
                        <m:d>
                          <m:dPr>
                            <m:ctrlPr>
                              <a:rPr lang="en-US" altLang="ja-JP" sz="2400" b="1" i="1">
                                <a:latin typeface="Cambria Math" panose="02040503050406030204" pitchFamily="18" charset="0"/>
                              </a:rPr>
                            </m:ctrlPr>
                          </m:dPr>
                          <m:e>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1</m:t>
                                </m:r>
                              </m:sub>
                            </m:sSub>
                            <m:r>
                              <a:rPr lang="en-US" altLang="ja-JP" sz="2400" b="1" i="1">
                                <a:latin typeface="Cambria Math" panose="02040503050406030204" pitchFamily="18" charset="0"/>
                              </a:rPr>
                              <m:t>−</m:t>
                            </m:r>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0</m:t>
                                </m:r>
                              </m:sub>
                            </m:sSub>
                          </m:e>
                        </m:d>
                      </m:e>
                    </m:d>
                  </m:oMath>
                </a14:m>
                <a:endParaRPr lang="ja-JP" altLang="en-US" sz="2800" dirty="0"/>
              </a:p>
            </p:txBody>
          </p:sp>
        </mc:Choice>
        <mc:Fallback xmlns="">
          <p:sp>
            <p:nvSpPr>
              <p:cNvPr id="37" name="正方形/長方形 36"/>
              <p:cNvSpPr>
                <a:spLocks noRot="1" noChangeAspect="1" noMove="1" noResize="1" noEditPoints="1" noAdjustHandles="1" noChangeArrowheads="1" noChangeShapeType="1" noTextEdit="1"/>
              </p:cNvSpPr>
              <p:nvPr/>
            </p:nvSpPr>
            <p:spPr>
              <a:xfrm>
                <a:off x="7118584" y="5610162"/>
                <a:ext cx="4956293" cy="613886"/>
              </a:xfrm>
              <a:prstGeom prst="rect">
                <a:avLst/>
              </a:prstGeom>
              <a:blipFill rotWithShape="0">
                <a:blip r:embed="rId12"/>
                <a:stretch>
                  <a:fillRect l="-2583" t="-9901" b="-17822"/>
                </a:stretch>
              </a:blipFill>
            </p:spPr>
            <p:txBody>
              <a:bodyPr/>
              <a:lstStyle/>
              <a:p>
                <a:r>
                  <a:rPr lang="ja-JP" altLang="en-US">
                    <a:noFill/>
                  </a:rPr>
                  <a:t> </a:t>
                </a:r>
              </a:p>
            </p:txBody>
          </p:sp>
        </mc:Fallback>
      </mc:AlternateContent>
      <p:cxnSp>
        <p:nvCxnSpPr>
          <p:cNvPr id="23" name="直線矢印コネクタ 22"/>
          <p:cNvCxnSpPr/>
          <p:nvPr/>
        </p:nvCxnSpPr>
        <p:spPr>
          <a:xfrm flipH="1" flipV="1">
            <a:off x="8474499" y="2649417"/>
            <a:ext cx="139868" cy="1029289"/>
          </a:xfrm>
          <a:prstGeom prst="straightConnector1">
            <a:avLst/>
          </a:prstGeom>
          <a:ln w="539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正方形/長方形 6"/>
              <p:cNvSpPr/>
              <p:nvPr/>
            </p:nvSpPr>
            <p:spPr>
              <a:xfrm rot="21110889">
                <a:off x="8468639" y="2743605"/>
                <a:ext cx="53091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200" b="1" smtClean="0">
                          <a:solidFill>
                            <a:srgbClr val="FF0000"/>
                          </a:solidFill>
                          <a:latin typeface="Cambria Math" panose="02040503050406030204" pitchFamily="18" charset="0"/>
                        </a:rPr>
                        <m:t>𝐧</m:t>
                      </m:r>
                    </m:oMath>
                  </m:oMathPara>
                </a14:m>
                <a:endParaRPr lang="ja-JP" altLang="en-US" sz="3200" dirty="0">
                  <a:solidFill>
                    <a:srgbClr val="FF0000"/>
                  </a:solidFill>
                </a:endParaRPr>
              </a:p>
            </p:txBody>
          </p:sp>
        </mc:Choice>
        <mc:Fallback xmlns="">
          <p:sp>
            <p:nvSpPr>
              <p:cNvPr id="7" name="正方形/長方形 6"/>
              <p:cNvSpPr>
                <a:spLocks noRot="1" noChangeAspect="1" noMove="1" noResize="1" noEditPoints="1" noAdjustHandles="1" noChangeArrowheads="1" noChangeShapeType="1" noTextEdit="1"/>
              </p:cNvSpPr>
              <p:nvPr/>
            </p:nvSpPr>
            <p:spPr>
              <a:xfrm rot="21110889">
                <a:off x="8468639" y="2743605"/>
                <a:ext cx="530915" cy="584775"/>
              </a:xfrm>
              <a:prstGeom prst="rect">
                <a:avLst/>
              </a:prstGeom>
              <a:blipFill rotWithShape="0">
                <a:blip r:embed="rId1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6222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1617" y="283483"/>
            <a:ext cx="11473211" cy="733270"/>
          </a:xfrm>
        </p:spPr>
        <p:txBody>
          <a:bodyPr>
            <a:normAutofit/>
          </a:bodyPr>
          <a:lstStyle/>
          <a:p>
            <a:r>
              <a:rPr lang="ja-JP" altLang="en-US" sz="3600" dirty="0"/>
              <a:t>線形代数の復習</a:t>
            </a:r>
            <a:r>
              <a:rPr lang="en-US" altLang="ja-JP" sz="3600" dirty="0"/>
              <a:t>(2)</a:t>
            </a:r>
            <a:endParaRPr kumimoji="1" lang="ja-JP" altLang="en-US" sz="36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811617" y="1279451"/>
                <a:ext cx="7645491" cy="813877"/>
              </a:xfrm>
              <a:prstGeom prst="rect">
                <a:avLst/>
              </a:prstGeom>
              <a:noFill/>
            </p:spPr>
            <p:txBody>
              <a:bodyPr wrap="none" lIns="0" tIns="0" rIns="0" bIns="0" rtlCol="0">
                <a:spAutoFit/>
              </a:bodyPr>
              <a:lstStyle/>
              <a:p>
                <a14:m>
                  <m:oMath xmlns:m="http://schemas.openxmlformats.org/officeDocument/2006/math">
                    <m:r>
                      <a:rPr kumimoji="1" lang="en-US" altLang="ja-JP" sz="2000" b="1" i="0" smtClean="0">
                        <a:latin typeface="Cambria Math" panose="02040503050406030204" pitchFamily="18" charset="0"/>
                      </a:rPr>
                      <m:t>𝐚</m:t>
                    </m:r>
                    <m:r>
                      <a:rPr kumimoji="1" lang="en-US" altLang="ja-JP" sz="2000" b="0" i="1" smtClean="0">
                        <a:latin typeface="Cambria Math" panose="02040503050406030204" pitchFamily="18" charset="0"/>
                      </a:rPr>
                      <m:t>=</m:t>
                    </m:r>
                    <m:d>
                      <m:dPr>
                        <m:ctrlPr>
                          <a:rPr kumimoji="1" lang="en-US" altLang="ja-JP" sz="2000" b="0" i="1" smtClean="0">
                            <a:latin typeface="Cambria Math" panose="02040503050406030204" pitchFamily="18" charset="0"/>
                          </a:rPr>
                        </m:ctrlPr>
                      </m:dPr>
                      <m:e>
                        <m:m>
                          <m:mPr>
                            <m:mcs>
                              <m:mc>
                                <m:mcPr>
                                  <m:count m:val="1"/>
                                  <m:mcJc m:val="center"/>
                                </m:mcPr>
                              </m:mc>
                            </m:mcs>
                            <m:ctrlPr>
                              <a:rPr kumimoji="1" lang="en-US" altLang="ja-JP" sz="2000" b="0" i="1" smtClean="0">
                                <a:latin typeface="Cambria Math" panose="02040503050406030204" pitchFamily="18" charset="0"/>
                              </a:rPr>
                            </m:ctrlPr>
                          </m:mPr>
                          <m:mr>
                            <m:e>
                              <m:r>
                                <m:rPr>
                                  <m:brk m:alnAt="7"/>
                                </m:rPr>
                                <a:rPr kumimoji="1" lang="en-US" altLang="ja-JP" sz="2000" b="0" i="1" smtClean="0">
                                  <a:latin typeface="Cambria Math" panose="02040503050406030204" pitchFamily="18" charset="0"/>
                                </a:rPr>
                                <m:t>1</m:t>
                              </m:r>
                            </m:e>
                          </m:mr>
                          <m:mr>
                            <m:e>
                              <m:r>
                                <a:rPr kumimoji="1" lang="en-US" altLang="ja-JP" sz="2000" b="0" i="1" smtClean="0">
                                  <a:latin typeface="Cambria Math" panose="02040503050406030204" pitchFamily="18" charset="0"/>
                                </a:rPr>
                                <m:t>2</m:t>
                              </m:r>
                            </m:e>
                          </m:mr>
                          <m:mr>
                            <m:e>
                              <m:r>
                                <a:rPr kumimoji="1" lang="en-US" altLang="ja-JP" sz="2000" b="0" i="1" smtClean="0">
                                  <a:latin typeface="Cambria Math" panose="02040503050406030204" pitchFamily="18" charset="0"/>
                                </a:rPr>
                                <m:t>3</m:t>
                              </m:r>
                            </m:e>
                          </m:mr>
                        </m:m>
                      </m:e>
                    </m:d>
                    <m:r>
                      <a:rPr kumimoji="1" lang="en-US" altLang="ja-JP" sz="2000" b="0" i="1" smtClean="0">
                        <a:latin typeface="Cambria Math" panose="02040503050406030204" pitchFamily="18" charset="0"/>
                      </a:rPr>
                      <m:t>, </m:t>
                    </m:r>
                    <m:r>
                      <a:rPr kumimoji="1" lang="en-US" altLang="ja-JP" sz="2000" b="1" i="0" smtClean="0">
                        <a:latin typeface="Cambria Math" panose="02040503050406030204" pitchFamily="18" charset="0"/>
                      </a:rPr>
                      <m:t>𝐀</m:t>
                    </m:r>
                    <m:r>
                      <a:rPr kumimoji="1" lang="en-US" altLang="ja-JP" sz="2000" b="1" i="0" smtClean="0">
                        <a:latin typeface="Cambria Math" panose="02040503050406030204" pitchFamily="18" charset="0"/>
                      </a:rPr>
                      <m:t>=</m:t>
                    </m:r>
                    <m:d>
                      <m:dPr>
                        <m:ctrlPr>
                          <a:rPr lang="en-US" altLang="ja-JP" sz="2000" i="1">
                            <a:latin typeface="Cambria Math" panose="02040503050406030204" pitchFamily="18" charset="0"/>
                          </a:rPr>
                        </m:ctrlPr>
                      </m:dPr>
                      <m:e>
                        <m:m>
                          <m:mPr>
                            <m:mcs>
                              <m:mc>
                                <m:mcPr>
                                  <m:count m:val="3"/>
                                  <m:mcJc m:val="center"/>
                                </m:mcPr>
                              </m:mc>
                            </m:mcs>
                            <m:ctrlPr>
                              <a:rPr lang="en-US" altLang="ja-JP" sz="2000" i="1" smtClean="0">
                                <a:latin typeface="Cambria Math" panose="02040503050406030204" pitchFamily="18" charset="0"/>
                              </a:rPr>
                            </m:ctrlPr>
                          </m:mPr>
                          <m:mr>
                            <m:e>
                              <m:r>
                                <m:rPr>
                                  <m:brk m:alnAt="7"/>
                                </m:rPr>
                                <a:rPr lang="en-US" altLang="ja-JP" sz="2000" b="0" i="1" smtClean="0">
                                  <a:latin typeface="Cambria Math" panose="02040503050406030204" pitchFamily="18" charset="0"/>
                                </a:rPr>
                                <m:t>1</m:t>
                              </m:r>
                            </m:e>
                            <m:e>
                              <m:r>
                                <a:rPr lang="en-US" altLang="ja-JP" sz="2000" b="0" i="1" smtClean="0">
                                  <a:latin typeface="Cambria Math" panose="02040503050406030204" pitchFamily="18" charset="0"/>
                                </a:rPr>
                                <m:t>0</m:t>
                              </m:r>
                            </m:e>
                            <m:e>
                              <m:r>
                                <a:rPr lang="en-US" altLang="ja-JP" sz="2000" b="0" i="1" smtClean="0">
                                  <a:latin typeface="Cambria Math" panose="02040503050406030204" pitchFamily="18" charset="0"/>
                                </a:rPr>
                                <m:t>3</m:t>
                              </m:r>
                            </m:e>
                          </m:mr>
                          <m:mr>
                            <m:e>
                              <m:r>
                                <a:rPr lang="en-US" altLang="ja-JP" sz="2000" b="0" i="1" smtClean="0">
                                  <a:latin typeface="Cambria Math" panose="02040503050406030204" pitchFamily="18" charset="0"/>
                                </a:rPr>
                                <m:t>4</m:t>
                              </m:r>
                            </m:e>
                            <m:e>
                              <m:r>
                                <a:rPr lang="en-US" altLang="ja-JP" sz="2000" b="0" i="1" smtClean="0">
                                  <a:latin typeface="Cambria Math" panose="02040503050406030204" pitchFamily="18" charset="0"/>
                                </a:rPr>
                                <m:t>5</m:t>
                              </m:r>
                            </m:e>
                            <m:e>
                              <m:r>
                                <a:rPr lang="en-US" altLang="ja-JP" sz="2000" b="0" i="1" smtClean="0">
                                  <a:latin typeface="Cambria Math" panose="02040503050406030204" pitchFamily="18" charset="0"/>
                                </a:rPr>
                                <m:t>0</m:t>
                              </m:r>
                            </m:e>
                          </m:mr>
                          <m:mr>
                            <m:e>
                              <m:r>
                                <a:rPr lang="en-US" altLang="ja-JP" sz="2000" b="0" i="1" smtClean="0">
                                  <a:latin typeface="Cambria Math" panose="02040503050406030204" pitchFamily="18" charset="0"/>
                                </a:rPr>
                                <m:t>0</m:t>
                              </m:r>
                            </m:e>
                            <m:e>
                              <m:r>
                                <a:rPr lang="en-US" altLang="ja-JP" sz="2000" b="0" i="1" smtClean="0">
                                  <a:latin typeface="Cambria Math" panose="02040503050406030204" pitchFamily="18" charset="0"/>
                                </a:rPr>
                                <m:t>2</m:t>
                              </m:r>
                            </m:e>
                            <m:e>
                              <m:r>
                                <a:rPr lang="en-US" altLang="ja-JP" sz="2000" b="0" i="1" smtClean="0">
                                  <a:latin typeface="Cambria Math" panose="02040503050406030204" pitchFamily="18" charset="0"/>
                                </a:rPr>
                                <m:t>1</m:t>
                              </m:r>
                            </m:e>
                          </m:mr>
                        </m:m>
                      </m:e>
                    </m:d>
                    <m:r>
                      <a:rPr lang="en-US" altLang="ja-JP" sz="2000" b="0" i="1" smtClean="0">
                        <a:latin typeface="Cambria Math" panose="02040503050406030204" pitchFamily="18" charset="0"/>
                      </a:rPr>
                      <m:t>, </m:t>
                    </m:r>
                    <m:r>
                      <a:rPr lang="en-US" altLang="ja-JP" sz="2000" b="1" i="0" smtClean="0">
                        <a:latin typeface="Cambria Math" panose="02040503050406030204" pitchFamily="18" charset="0"/>
                      </a:rPr>
                      <m:t>𝐁</m:t>
                    </m:r>
                    <m:r>
                      <a:rPr lang="en-US" altLang="ja-JP" sz="2000" b="1" i="0" smtClean="0">
                        <a:latin typeface="Cambria Math" panose="02040503050406030204" pitchFamily="18" charset="0"/>
                      </a:rPr>
                      <m:t>=</m:t>
                    </m:r>
                    <m:d>
                      <m:dPr>
                        <m:ctrlPr>
                          <a:rPr lang="en-US" altLang="ja-JP" sz="2000" i="1">
                            <a:latin typeface="Cambria Math" panose="02040503050406030204" pitchFamily="18" charset="0"/>
                          </a:rPr>
                        </m:ctrlPr>
                      </m:dPr>
                      <m:e>
                        <m:m>
                          <m:mPr>
                            <m:mcs>
                              <m:mc>
                                <m:mcPr>
                                  <m:count m:val="3"/>
                                  <m:mcJc m:val="center"/>
                                </m:mcPr>
                              </m:mc>
                            </m:mcs>
                            <m:ctrlPr>
                              <a:rPr lang="en-US" altLang="ja-JP" sz="2000" i="1">
                                <a:latin typeface="Cambria Math" panose="02040503050406030204" pitchFamily="18" charset="0"/>
                              </a:rPr>
                            </m:ctrlPr>
                          </m:mPr>
                          <m:mr>
                            <m:e>
                              <m:r>
                                <m:rPr>
                                  <m:brk m:alnAt="7"/>
                                </m:rPr>
                                <a:rPr lang="en-US" altLang="ja-JP" sz="2000" i="1">
                                  <a:latin typeface="Cambria Math" panose="02040503050406030204" pitchFamily="18" charset="0"/>
                                </a:rPr>
                                <m:t>1</m:t>
                              </m:r>
                            </m:e>
                            <m:e>
                              <m:r>
                                <a:rPr lang="en-US" altLang="ja-JP" sz="2000" i="1">
                                  <a:latin typeface="Cambria Math" panose="02040503050406030204" pitchFamily="18" charset="0"/>
                                </a:rPr>
                                <m:t>2</m:t>
                              </m:r>
                            </m:e>
                            <m:e>
                              <m:r>
                                <a:rPr lang="en-US" altLang="ja-JP" sz="2000" i="1">
                                  <a:latin typeface="Cambria Math" panose="02040503050406030204" pitchFamily="18" charset="0"/>
                                </a:rPr>
                                <m:t>3</m:t>
                              </m:r>
                            </m:e>
                          </m:mr>
                          <m:mr>
                            <m:e>
                              <m:r>
                                <a:rPr lang="en-US" altLang="ja-JP" sz="2000" b="0" i="1" smtClean="0">
                                  <a:latin typeface="Cambria Math" panose="02040503050406030204" pitchFamily="18" charset="0"/>
                                </a:rPr>
                                <m:t>2</m:t>
                              </m:r>
                            </m:e>
                            <m:e>
                              <m:r>
                                <a:rPr lang="en-US" altLang="ja-JP" sz="2000" b="0" i="1" smtClean="0">
                                  <a:latin typeface="Cambria Math" panose="02040503050406030204" pitchFamily="18" charset="0"/>
                                </a:rPr>
                                <m:t>1</m:t>
                              </m:r>
                            </m:e>
                            <m:e>
                              <m:r>
                                <a:rPr lang="en-US" altLang="ja-JP" sz="2000" b="0" i="1" smtClean="0">
                                  <a:latin typeface="Cambria Math" panose="02040503050406030204" pitchFamily="18" charset="0"/>
                                </a:rPr>
                                <m:t>2</m:t>
                              </m:r>
                            </m:e>
                          </m:mr>
                          <m:mr>
                            <m:e>
                              <m:r>
                                <a:rPr lang="en-US" altLang="ja-JP" sz="2000" b="0" i="1" smtClean="0">
                                  <a:latin typeface="Cambria Math" panose="02040503050406030204" pitchFamily="18" charset="0"/>
                                </a:rPr>
                                <m:t>3</m:t>
                              </m:r>
                            </m:e>
                            <m:e>
                              <m:r>
                                <a:rPr lang="en-US" altLang="ja-JP" sz="2000" b="0" i="1" smtClean="0">
                                  <a:latin typeface="Cambria Math" panose="02040503050406030204" pitchFamily="18" charset="0"/>
                                </a:rPr>
                                <m:t>2</m:t>
                              </m:r>
                            </m:e>
                            <m:e>
                              <m:r>
                                <a:rPr lang="en-US" altLang="ja-JP" sz="2000" b="0" i="1" smtClean="0">
                                  <a:latin typeface="Cambria Math" panose="02040503050406030204" pitchFamily="18" charset="0"/>
                                </a:rPr>
                                <m:t>1</m:t>
                              </m:r>
                            </m:e>
                          </m:mr>
                        </m:m>
                      </m:e>
                    </m:d>
                  </m:oMath>
                </a14:m>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のとき以下の計算をせよ</a:t>
                </a: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811617" y="1279451"/>
                <a:ext cx="7645491" cy="813877"/>
              </a:xfrm>
              <a:prstGeom prst="rect">
                <a:avLst/>
              </a:prstGeom>
              <a:blipFill rotWithShape="0">
                <a:blip r:embed="rId3"/>
                <a:stretch>
                  <a:fillRect r="-15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811617" y="3052949"/>
                <a:ext cx="970137"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 </a:t>
                </a:r>
                <a14:m>
                  <m:oMath xmlns:m="http://schemas.openxmlformats.org/officeDocument/2006/math">
                    <m:r>
                      <a:rPr lang="en-US" altLang="ja-JP" sz="2000" b="1" i="0" smtClean="0">
                        <a:latin typeface="Cambria Math" panose="02040503050406030204" pitchFamily="18" charset="0"/>
                      </a:rPr>
                      <m:t>𝐀</m:t>
                    </m:r>
                    <m:r>
                      <a:rPr lang="en-US" altLang="ja-JP" sz="2000" b="1" i="0" smtClean="0">
                        <a:latin typeface="Cambria Math" panose="02040503050406030204" pitchFamily="18" charset="0"/>
                        <a:ea typeface="Cambria Math" panose="02040503050406030204" pitchFamily="18" charset="0"/>
                      </a:rPr>
                      <m:t>𝐚</m:t>
                    </m:r>
                  </m:oMath>
                </a14:m>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6" name="正方形/長方形 5"/>
              <p:cNvSpPr>
                <a:spLocks noRot="1" noChangeAspect="1" noMove="1" noResize="1" noEditPoints="1" noAdjustHandles="1" noChangeArrowheads="1" noChangeShapeType="1" noTextEdit="1"/>
              </p:cNvSpPr>
              <p:nvPr/>
            </p:nvSpPr>
            <p:spPr>
              <a:xfrm>
                <a:off x="811617" y="3052949"/>
                <a:ext cx="970137" cy="400110"/>
              </a:xfrm>
              <a:prstGeom prst="rect">
                <a:avLst/>
              </a:prstGeom>
              <a:blipFill rotWithShape="0">
                <a:blip r:embed="rId4"/>
                <a:stretch>
                  <a:fillRect l="-6289" t="-9231" b="-2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811617" y="3906504"/>
                <a:ext cx="1101840"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 </a:t>
                </a:r>
                <a14:m>
                  <m:oMath xmlns:m="http://schemas.openxmlformats.org/officeDocument/2006/math">
                    <m:sSup>
                      <m:sSupPr>
                        <m:ctrlPr>
                          <a:rPr lang="en-US" altLang="ja-JP" sz="2000" b="1" i="1" smtClean="0">
                            <a:latin typeface="Cambria Math" panose="02040503050406030204" pitchFamily="18" charset="0"/>
                          </a:rPr>
                        </m:ctrlPr>
                      </m:sSupPr>
                      <m:e>
                        <m:r>
                          <a:rPr lang="en-US" altLang="ja-JP" sz="2000" b="1">
                            <a:latin typeface="Cambria Math" panose="02040503050406030204" pitchFamily="18" charset="0"/>
                          </a:rPr>
                          <m:t>𝐚</m:t>
                        </m:r>
                      </m:e>
                      <m:sup>
                        <m:r>
                          <a:rPr lang="en-US" altLang="ja-JP" sz="2000" b="0" i="1" smtClean="0">
                            <a:latin typeface="Cambria Math" panose="02040503050406030204" pitchFamily="18" charset="0"/>
                          </a:rPr>
                          <m:t>𝑇</m:t>
                        </m:r>
                      </m:sup>
                    </m:sSup>
                    <m:r>
                      <a:rPr lang="en-US" altLang="ja-JP" sz="2000" b="1" i="0" smtClean="0">
                        <a:latin typeface="Cambria Math" panose="02040503050406030204" pitchFamily="18" charset="0"/>
                        <a:ea typeface="Cambria Math" panose="02040503050406030204" pitchFamily="18" charset="0"/>
                      </a:rPr>
                      <m:t>𝐀</m:t>
                    </m:r>
                  </m:oMath>
                </a14:m>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811617" y="3906504"/>
                <a:ext cx="1101840" cy="400110"/>
              </a:xfrm>
              <a:prstGeom prst="rect">
                <a:avLst/>
              </a:prstGeom>
              <a:blipFill rotWithShape="0">
                <a:blip r:embed="rId5"/>
                <a:stretch>
                  <a:fillRect l="-5525"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811617" y="5613613"/>
                <a:ext cx="3391121"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(4) </a:t>
                </a:r>
                <a14:m>
                  <m:oMath xmlns:m="http://schemas.openxmlformats.org/officeDocument/2006/math">
                    <m:r>
                      <a:rPr lang="en-US" altLang="ja-JP" sz="2000" b="1">
                        <a:latin typeface="Cambria Math" panose="02040503050406030204" pitchFamily="18" charset="0"/>
                      </a:rPr>
                      <m:t>𝐀</m:t>
                    </m:r>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の行列式</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d>
                      <m:dPr>
                        <m:begChr m:val="|"/>
                        <m:endChr m:val="|"/>
                        <m:ctrlPr>
                          <a:rPr lang="en-US" altLang="ja-JP" sz="2000" b="0" i="1" smtClean="0">
                            <a:latin typeface="Cambria Math" panose="02040503050406030204" pitchFamily="18" charset="0"/>
                          </a:rPr>
                        </m:ctrlPr>
                      </m:dPr>
                      <m:e>
                        <m:r>
                          <a:rPr lang="en-US" altLang="ja-JP" sz="2000" b="1" i="0" smtClean="0">
                            <a:latin typeface="Cambria Math" panose="02040503050406030204" pitchFamily="18" charset="0"/>
                          </a:rPr>
                          <m:t>𝐀</m:t>
                        </m:r>
                      </m:e>
                    </m:d>
                  </m:oMath>
                </a14:m>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を求めよ</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811617" y="5613613"/>
                <a:ext cx="3391121" cy="400110"/>
              </a:xfrm>
              <a:prstGeom prst="rect">
                <a:avLst/>
              </a:prstGeom>
              <a:blipFill rotWithShape="0">
                <a:blip r:embed="rId6"/>
                <a:stretch>
                  <a:fillRect l="-1799" t="-9091" r="-1259"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811616" y="4760059"/>
                <a:ext cx="1000595"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 </a:t>
                </a:r>
                <a14:m>
                  <m:oMath xmlns:m="http://schemas.openxmlformats.org/officeDocument/2006/math">
                    <m:r>
                      <a:rPr lang="en-US" altLang="ja-JP" sz="2000" b="1" i="0" smtClean="0">
                        <a:latin typeface="Cambria Math" panose="02040503050406030204" pitchFamily="18" charset="0"/>
                        <a:ea typeface="Cambria Math" panose="02040503050406030204" pitchFamily="18" charset="0"/>
                      </a:rPr>
                      <m:t>𝐀𝐁</m:t>
                    </m:r>
                  </m:oMath>
                </a14:m>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811616" y="4760059"/>
                <a:ext cx="1000595" cy="400110"/>
              </a:xfrm>
              <a:prstGeom prst="rect">
                <a:avLst/>
              </a:prstGeom>
              <a:blipFill rotWithShape="0">
                <a:blip r:embed="rId7"/>
                <a:stretch>
                  <a:fillRect l="-6098" t="-9231" b="-276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5342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1617" y="283483"/>
            <a:ext cx="11473211" cy="733270"/>
          </a:xfrm>
        </p:spPr>
        <p:txBody>
          <a:bodyPr>
            <a:normAutofit/>
          </a:bodyPr>
          <a:lstStyle/>
          <a:p>
            <a:r>
              <a:rPr lang="ja-JP" altLang="en-US" sz="3600" dirty="0"/>
              <a:t>線形代数の復習</a:t>
            </a:r>
            <a:r>
              <a:rPr lang="en-US" altLang="ja-JP" sz="3600" dirty="0"/>
              <a:t>(3)</a:t>
            </a:r>
            <a:endParaRPr kumimoji="1" lang="ja-JP" altLang="en-US" sz="36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811617" y="1279451"/>
                <a:ext cx="10728899" cy="1176604"/>
              </a:xfrm>
              <a:prstGeom prst="rect">
                <a:avLst/>
              </a:prstGeom>
              <a:noFill/>
            </p:spPr>
            <p:txBody>
              <a:bodyPr wrap="none" lIns="0" tIns="0" rIns="0" bIns="0" rtlCol="0">
                <a:spAutoFit/>
              </a:bodyPr>
              <a:lstStyle/>
              <a:p>
                <a14:m>
                  <m:oMath xmlns:m="http://schemas.openxmlformats.org/officeDocument/2006/math">
                    <m:r>
                      <a:rPr kumimoji="1" lang="en-US" altLang="ja-JP" sz="2800" b="1" i="0" smtClean="0">
                        <a:latin typeface="Cambria Math" panose="02040503050406030204" pitchFamily="18" charset="0"/>
                      </a:rPr>
                      <m:t>𝐀</m:t>
                    </m:r>
                    <m:r>
                      <a:rPr kumimoji="1" lang="en-US" altLang="ja-JP" sz="2800" b="1" i="0" smtClean="0">
                        <a:latin typeface="Cambria Math" panose="02040503050406030204" pitchFamily="18" charset="0"/>
                      </a:rPr>
                      <m:t>=</m:t>
                    </m:r>
                    <m:d>
                      <m:dPr>
                        <m:ctrlPr>
                          <a:rPr lang="en-US" altLang="ja-JP" sz="2800" i="1">
                            <a:latin typeface="Cambria Math" panose="02040503050406030204" pitchFamily="18" charset="0"/>
                          </a:rPr>
                        </m:ctrlPr>
                      </m:dPr>
                      <m:e>
                        <m:m>
                          <m:mPr>
                            <m:mcs>
                              <m:mc>
                                <m:mcPr>
                                  <m:count m:val="2"/>
                                  <m:mcJc m:val="center"/>
                                </m:mcPr>
                              </m:mc>
                            </m:mcs>
                            <m:ctrlPr>
                              <a:rPr lang="en-US" altLang="ja-JP" sz="2800" i="1" smtClean="0">
                                <a:latin typeface="Cambria Math" panose="02040503050406030204" pitchFamily="18" charset="0"/>
                              </a:rPr>
                            </m:ctrlPr>
                          </m:mPr>
                          <m:mr>
                            <m:e>
                              <m:r>
                                <m:rPr>
                                  <m:brk m:alnAt="7"/>
                                </m:rPr>
                                <a:rPr lang="en-US" altLang="ja-JP" sz="2800" b="0" i="1" smtClean="0">
                                  <a:latin typeface="Cambria Math" panose="02040503050406030204" pitchFamily="18" charset="0"/>
                                </a:rPr>
                                <m:t>2</m:t>
                              </m:r>
                            </m:e>
                            <m:e>
                              <m:r>
                                <a:rPr lang="en-US" altLang="ja-JP" sz="2800" b="0" i="1" smtClean="0">
                                  <a:latin typeface="Cambria Math" panose="02040503050406030204" pitchFamily="18" charset="0"/>
                                </a:rPr>
                                <m:t>−1</m:t>
                              </m:r>
                            </m:e>
                          </m:mr>
                          <m:mr>
                            <m:e>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3</m:t>
                                  </m:r>
                                </m:num>
                                <m:den>
                                  <m:r>
                                    <a:rPr lang="en-US" altLang="ja-JP" sz="2800" b="0" i="1" smtClean="0">
                                      <a:latin typeface="Cambria Math" panose="02040503050406030204" pitchFamily="18" charset="0"/>
                                    </a:rPr>
                                    <m:t>2</m:t>
                                  </m:r>
                                </m:den>
                              </m:f>
                            </m:e>
                            <m:e>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1</m:t>
                                  </m:r>
                                </m:num>
                                <m:den>
                                  <m:r>
                                    <a:rPr lang="en-US" altLang="ja-JP" sz="2800" b="0" i="1" smtClean="0">
                                      <a:latin typeface="Cambria Math" panose="02040503050406030204" pitchFamily="18" charset="0"/>
                                    </a:rPr>
                                    <m:t>2</m:t>
                                  </m:r>
                                </m:den>
                              </m:f>
                            </m:e>
                          </m:mr>
                        </m:m>
                      </m:e>
                    </m:d>
                    <m:r>
                      <a:rPr lang="en-US" altLang="ja-JP" sz="2800" b="0" i="1" smtClean="0">
                        <a:latin typeface="Cambria Math" panose="02040503050406030204" pitchFamily="18" charset="0"/>
                      </a:rPr>
                      <m:t>, </m:t>
                    </m:r>
                    <m:r>
                      <a:rPr lang="en-US" altLang="ja-JP" sz="2800" b="1" i="0" smtClean="0">
                        <a:latin typeface="Cambria Math" panose="02040503050406030204" pitchFamily="18" charset="0"/>
                      </a:rPr>
                      <m:t>𝐁</m:t>
                    </m:r>
                    <m:r>
                      <a:rPr lang="en-US" altLang="ja-JP" sz="2800" b="1" i="0" smtClean="0">
                        <a:latin typeface="Cambria Math" panose="02040503050406030204" pitchFamily="18" charset="0"/>
                      </a:rPr>
                      <m:t>=</m:t>
                    </m:r>
                    <m:d>
                      <m:dPr>
                        <m:ctrlPr>
                          <a:rPr lang="en-US" altLang="ja-JP" sz="2800" i="1">
                            <a:latin typeface="Cambria Math" panose="02040503050406030204" pitchFamily="18" charset="0"/>
                          </a:rPr>
                        </m:ctrlPr>
                      </m:dPr>
                      <m:e>
                        <m:m>
                          <m:mPr>
                            <m:mcs>
                              <m:mc>
                                <m:mcPr>
                                  <m:count m:val="3"/>
                                  <m:mcJc m:val="center"/>
                                </m:mcPr>
                              </m:mc>
                            </m:mcs>
                            <m:ctrlPr>
                              <a:rPr lang="en-US" altLang="ja-JP" sz="2800" i="1" smtClean="0">
                                <a:latin typeface="Cambria Math" panose="02040503050406030204" pitchFamily="18" charset="0"/>
                              </a:rPr>
                            </m:ctrlPr>
                          </m:mPr>
                          <m:mr>
                            <m:e>
                              <m:r>
                                <m:rPr>
                                  <m:brk m:alnAt="7"/>
                                </m:rPr>
                                <a:rPr lang="en-US" altLang="ja-JP" sz="2800" b="0" i="1" smtClean="0">
                                  <a:latin typeface="Cambria Math" panose="02040503050406030204" pitchFamily="18" charset="0"/>
                                </a:rPr>
                                <m:t>3</m:t>
                              </m:r>
                            </m:e>
                            <m:e>
                              <m:r>
                                <a:rPr lang="en-US" altLang="ja-JP" sz="2800" b="0" i="1" smtClean="0">
                                  <a:latin typeface="Cambria Math" panose="02040503050406030204" pitchFamily="18" charset="0"/>
                                </a:rPr>
                                <m:t>0</m:t>
                              </m:r>
                            </m:e>
                            <m:e>
                              <m:r>
                                <a:rPr lang="en-US" altLang="ja-JP" sz="2800" b="0" i="1" smtClean="0">
                                  <a:latin typeface="Cambria Math" panose="02040503050406030204" pitchFamily="18" charset="0"/>
                                </a:rPr>
                                <m:t>−2</m:t>
                              </m:r>
                            </m:e>
                          </m:mr>
                          <m:mr>
                            <m:e>
                              <m:r>
                                <a:rPr lang="en-US" altLang="ja-JP" sz="2800" b="0" i="1" smtClean="0">
                                  <a:latin typeface="Cambria Math" panose="02040503050406030204" pitchFamily="18" charset="0"/>
                                </a:rPr>
                                <m:t>0</m:t>
                              </m:r>
                            </m:e>
                            <m:e>
                              <m:r>
                                <a:rPr lang="en-US" altLang="ja-JP" sz="2800" b="0" i="1" smtClean="0">
                                  <a:latin typeface="Cambria Math" panose="02040503050406030204" pitchFamily="18" charset="0"/>
                                </a:rPr>
                                <m:t>3</m:t>
                              </m:r>
                            </m:e>
                            <m:e>
                              <m:r>
                                <a:rPr lang="en-US" altLang="ja-JP" sz="2800" b="0" i="1" smtClean="0">
                                  <a:latin typeface="Cambria Math" panose="02040503050406030204" pitchFamily="18" charset="0"/>
                                </a:rPr>
                                <m:t>0</m:t>
                              </m:r>
                            </m:e>
                          </m:mr>
                          <m:mr>
                            <m:e>
                              <m:r>
                                <a:rPr lang="en-US" altLang="ja-JP" sz="2800" b="0" i="1" smtClean="0">
                                  <a:latin typeface="Cambria Math" panose="02040503050406030204" pitchFamily="18" charset="0"/>
                                </a:rPr>
                                <m:t>1</m:t>
                              </m:r>
                            </m:e>
                            <m:e>
                              <m:r>
                                <a:rPr lang="en-US" altLang="ja-JP" sz="2800" b="0" i="1" smtClean="0">
                                  <a:latin typeface="Cambria Math" panose="02040503050406030204" pitchFamily="18" charset="0"/>
                                </a:rPr>
                                <m:t>0</m:t>
                              </m:r>
                            </m:e>
                            <m:e>
                              <m:r>
                                <a:rPr lang="en-US" altLang="ja-JP" sz="2800" b="0" i="1" smtClean="0">
                                  <a:latin typeface="Cambria Math" panose="02040503050406030204" pitchFamily="18" charset="0"/>
                                </a:rPr>
                                <m:t>0</m:t>
                              </m:r>
                            </m:e>
                          </m:mr>
                        </m:m>
                      </m:e>
                    </m:d>
                  </m:oMath>
                </a14:m>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固有値と固有ベクトルを求めよ</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811617" y="1279451"/>
                <a:ext cx="10728899" cy="1176604"/>
              </a:xfrm>
              <a:prstGeom prst="rect">
                <a:avLst/>
              </a:prstGeom>
              <a:blipFill rotWithShape="0">
                <a:blip r:embed="rId3"/>
                <a:stretch>
                  <a:fillRect/>
                </a:stretch>
              </a:blipFill>
            </p:spPr>
            <p:txBody>
              <a:bodyPr/>
              <a:lstStyle/>
              <a:p>
                <a:r>
                  <a:rPr lang="ja-JP" altLang="en-US">
                    <a:noFill/>
                  </a:rPr>
                  <a:t> </a:t>
                </a:r>
              </a:p>
            </p:txBody>
          </p:sp>
        </mc:Fallback>
      </mc:AlternateContent>
      <p:pic>
        <p:nvPicPr>
          <p:cNvPr id="8" name="図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147" y="7212704"/>
            <a:ext cx="10058199" cy="3269868"/>
          </a:xfrm>
          <a:prstGeom prst="rect">
            <a:avLst/>
          </a:prstGeom>
          <a:noFill/>
          <a:ln>
            <a:noFill/>
          </a:ln>
        </p:spPr>
      </p:pic>
    </p:spTree>
    <p:extLst>
      <p:ext uri="{BB962C8B-B14F-4D97-AF65-F5344CB8AC3E}">
        <p14:creationId xmlns:p14="http://schemas.microsoft.com/office/powerpoint/2010/main" val="469307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17183</TotalTime>
  <Words>4244</Words>
  <Application>Microsoft Office PowerPoint</Application>
  <PresentationFormat>ワイド画面</PresentationFormat>
  <Paragraphs>1263</Paragraphs>
  <Slides>68</Slides>
  <Notes>31</Notes>
  <HiddenSlides>1</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68</vt:i4>
      </vt:variant>
    </vt:vector>
  </HeadingPairs>
  <TitlesOfParts>
    <vt:vector size="77" baseType="lpstr">
      <vt:lpstr>ＭＳ Ｐゴシック</vt:lpstr>
      <vt:lpstr>メイリオ</vt:lpstr>
      <vt:lpstr>Arial</vt:lpstr>
      <vt:lpstr>Calibri</vt:lpstr>
      <vt:lpstr>Cambria Math</vt:lpstr>
      <vt:lpstr>Times New Roman</vt:lpstr>
      <vt:lpstr>Wingdings</vt:lpstr>
      <vt:lpstr>Office テーマ</vt:lpstr>
      <vt:lpstr>ビットマップ イメージ</vt:lpstr>
      <vt:lpstr>デジタルメディア処理 </vt:lpstr>
      <vt:lpstr>TODO</vt:lpstr>
      <vt:lpstr>Contents</vt:lpstr>
      <vt:lpstr>表記について</vt:lpstr>
      <vt:lpstr>線形代数の復習(1)</vt:lpstr>
      <vt:lpstr>内積の意味</vt:lpstr>
      <vt:lpstr>外積の意味</vt:lpstr>
      <vt:lpstr>線形代数の復習(2)</vt:lpstr>
      <vt:lpstr>線形代数の復習(3)</vt:lpstr>
      <vt:lpstr>線形代数の復習(4)</vt:lpstr>
      <vt:lpstr>線形代数の復習(5)</vt:lpstr>
      <vt:lpstr>PowerPoint プレゼンテーション</vt:lpstr>
      <vt:lpstr>PowerPoint プレゼンテーション</vt:lpstr>
      <vt:lpstr>行列による変換（固有値・固有ベクトル）の意味</vt:lpstr>
      <vt:lpstr>行列による変換（固有値・固有ベクトル）の意味</vt:lpstr>
      <vt:lpstr>行列による変換（固有値・固有ベクトル）の意味</vt:lpstr>
      <vt:lpstr>まとめ : ベクトルと行列の復習</vt:lpstr>
      <vt:lpstr>画像の線形変換</vt:lpstr>
      <vt:lpstr>線形変換</vt:lpstr>
      <vt:lpstr>拡大縮小</vt:lpstr>
      <vt:lpstr>回転</vt:lpstr>
      <vt:lpstr>せん断（スキュー）</vt:lpstr>
      <vt:lpstr>鏡映: 直線に対して反転する変換</vt:lpstr>
      <vt:lpstr>線形変換 : 合成</vt:lpstr>
      <vt:lpstr>PowerPoint プレゼンテーション</vt:lpstr>
      <vt:lpstr>ちょっと蛇足ですが。。。</vt:lpstr>
      <vt:lpstr>画像の線形変換 : まとめ</vt:lpstr>
      <vt:lpstr>PowerPoint プレゼンテーション</vt:lpstr>
      <vt:lpstr>平行移動</vt:lpstr>
      <vt:lpstr>Affine 変換 </vt:lpstr>
      <vt:lpstr>同次座標系表現</vt:lpstr>
      <vt:lpstr>Affine変換の 同次座標表現</vt:lpstr>
      <vt:lpstr>同時座標表現の利点</vt:lpstr>
      <vt:lpstr>同時座標表現の利点</vt:lpstr>
      <vt:lpstr>同時座標表現の利点 : もう少し複雑な例</vt:lpstr>
      <vt:lpstr>まとめ : Affine 変換と同次座標系</vt:lpstr>
      <vt:lpstr>射影変換</vt:lpstr>
      <vt:lpstr>変換の名称と包含関係</vt:lpstr>
      <vt:lpstr>イメージモザイキング（パノラマ合成）</vt:lpstr>
      <vt:lpstr>イメージモザイキング</vt:lpstr>
      <vt:lpstr>パノラマ合成1: 入力画像について特頂点を検出する</vt:lpstr>
      <vt:lpstr>パノラマ合成2. 特徴点の対応付け</vt:lpstr>
      <vt:lpstr>パノラマ合成3.  変換行列の計算</vt:lpstr>
      <vt:lpstr>パノラマ合成4. 画像の合成</vt:lpstr>
      <vt:lpstr>  画像の変換  画像変換を行う際に変形後の画像の画素値を実際に計算する方法を紹介します</vt:lpstr>
      <vt:lpstr>画像の変換</vt:lpstr>
      <vt:lpstr>画像の変換</vt:lpstr>
      <vt:lpstr>画像の変換</vt:lpstr>
      <vt:lpstr>画像の変換</vt:lpstr>
      <vt:lpstr>画像の変換</vt:lpstr>
      <vt:lpstr>画像の変換</vt:lpstr>
      <vt:lpstr>画像の変換</vt:lpstr>
      <vt:lpstr>画像の変換</vt:lpstr>
      <vt:lpstr>画像の補間</vt:lpstr>
      <vt:lpstr>なぜ画像補間が必要か？</vt:lpstr>
      <vt:lpstr>なぜ画像補間が必要か？</vt:lpstr>
      <vt:lpstr>補間法（1D）</vt:lpstr>
      <vt:lpstr>補間法（1D）: Nearest Neighbor </vt:lpstr>
      <vt:lpstr>補間法（1D）: Linear Interpolation</vt:lpstr>
      <vt:lpstr>補間法（1D）: Hermite Cubic Spline Interpolation</vt:lpstr>
      <vt:lpstr>補間法（1D）: Hermite Cubic Spline Interpolation</vt:lpstr>
      <vt:lpstr>補間法（1D）: Cubic Convolution Interpolation [1]</vt:lpstr>
      <vt:lpstr>補間法（1D）: Cubic Convolution Interpolation [1]</vt:lpstr>
      <vt:lpstr>補間法（2D）</vt:lpstr>
      <vt:lpstr>補間法（2D）: Nearest neighbor</vt:lpstr>
      <vt:lpstr>補間法（2D）: Linear Interpolation</vt:lpstr>
      <vt:lpstr>補間法（2D）: Bicubic Convolution Interpolation</vt:lpstr>
      <vt:lpstr>まとめ: 画像の補間法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Takashi Ijiri</dc:creator>
  <cp:lastModifiedBy> </cp:lastModifiedBy>
  <cp:revision>307</cp:revision>
  <cp:lastPrinted>2023-08-15T09:12:47Z</cp:lastPrinted>
  <dcterms:created xsi:type="dcterms:W3CDTF">2017-01-19T02:23:36Z</dcterms:created>
  <dcterms:modified xsi:type="dcterms:W3CDTF">2023-08-15T09:12:57Z</dcterms:modified>
</cp:coreProperties>
</file>