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69" r:id="rId2"/>
    <p:sldId id="366" r:id="rId3"/>
    <p:sldId id="336" r:id="rId4"/>
    <p:sldId id="356" r:id="rId5"/>
    <p:sldId id="335" r:id="rId6"/>
    <p:sldId id="441" r:id="rId7"/>
    <p:sldId id="442" r:id="rId8"/>
    <p:sldId id="443" r:id="rId9"/>
    <p:sldId id="353" r:id="rId10"/>
    <p:sldId id="355" r:id="rId11"/>
    <p:sldId id="358" r:id="rId12"/>
    <p:sldId id="357" r:id="rId13"/>
    <p:sldId id="361" r:id="rId14"/>
    <p:sldId id="362" r:id="rId15"/>
    <p:sldId id="400" r:id="rId16"/>
    <p:sldId id="401" r:id="rId17"/>
    <p:sldId id="439" r:id="rId18"/>
    <p:sldId id="444" r:id="rId19"/>
    <p:sldId id="445" r:id="rId20"/>
    <p:sldId id="403" r:id="rId21"/>
    <p:sldId id="404" r:id="rId22"/>
    <p:sldId id="405" r:id="rId23"/>
    <p:sldId id="406" r:id="rId24"/>
    <p:sldId id="407" r:id="rId25"/>
    <p:sldId id="408" r:id="rId26"/>
    <p:sldId id="409" r:id="rId27"/>
    <p:sldId id="410" r:id="rId28"/>
    <p:sldId id="411" r:id="rId29"/>
    <p:sldId id="412" r:id="rId30"/>
    <p:sldId id="413" r:id="rId31"/>
    <p:sldId id="435" r:id="rId32"/>
    <p:sldId id="414" r:id="rId33"/>
    <p:sldId id="329" r:id="rId34"/>
    <p:sldId id="333" r:id="rId35"/>
    <p:sldId id="323" r:id="rId36"/>
    <p:sldId id="415" r:id="rId37"/>
    <p:sldId id="398" r:id="rId38"/>
    <p:sldId id="416" r:id="rId39"/>
    <p:sldId id="417" r:id="rId40"/>
    <p:sldId id="420" r:id="rId41"/>
    <p:sldId id="421" r:id="rId42"/>
    <p:sldId id="440" r:id="rId43"/>
    <p:sldId id="425" r:id="rId44"/>
    <p:sldId id="446" r:id="rId45"/>
    <p:sldId id="424" r:id="rId46"/>
    <p:sldId id="426" r:id="rId47"/>
    <p:sldId id="427" r:id="rId48"/>
    <p:sldId id="428" r:id="rId49"/>
    <p:sldId id="429" r:id="rId50"/>
    <p:sldId id="431" r:id="rId51"/>
    <p:sldId id="432" r:id="rId52"/>
    <p:sldId id="438" r:id="rId53"/>
    <p:sldId id="430" r:id="rId54"/>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42" autoAdjust="0"/>
    <p:restoredTop sz="72891" autoAdjust="0"/>
  </p:normalViewPr>
  <p:slideViewPr>
    <p:cSldViewPr snapToGrid="0">
      <p:cViewPr>
        <p:scale>
          <a:sx n="75" d="100"/>
          <a:sy n="75" d="100"/>
        </p:scale>
        <p:origin x="4050" y="105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5D18E4F-8904-49F0-A966-ED8BC304F0DA}" type="datetimeFigureOut">
              <a:rPr kumimoji="1" lang="ja-JP" altLang="en-US" smtClean="0"/>
              <a:t>2023/8/14</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15B3230-1262-4AAB-8ECE-8CE048B285BF}" type="slidenum">
              <a:rPr kumimoji="1" lang="ja-JP" altLang="en-US" smtClean="0"/>
              <a:t>‹#›</a:t>
            </a:fld>
            <a:endParaRPr kumimoji="1" lang="ja-JP" altLang="en-US"/>
          </a:p>
        </p:txBody>
      </p:sp>
    </p:spTree>
    <p:extLst>
      <p:ext uri="{BB962C8B-B14F-4D97-AF65-F5344CB8AC3E}">
        <p14:creationId xmlns:p14="http://schemas.microsoft.com/office/powerpoint/2010/main" val="421166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a:t>
            </a:fld>
            <a:endParaRPr kumimoji="1" lang="ja-JP" altLang="en-US"/>
          </a:p>
        </p:txBody>
      </p:sp>
    </p:spTree>
    <p:extLst>
      <p:ext uri="{BB962C8B-B14F-4D97-AF65-F5344CB8AC3E}">
        <p14:creationId xmlns:p14="http://schemas.microsoft.com/office/powerpoint/2010/main" val="17345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kumimoji="1" lang="en-US" altLang="ja-JP" dirty="0"/>
              <a:t>sin </a:t>
            </a:r>
            <a:r>
              <a:rPr kumimoji="1" lang="en-US" altLang="ja-JP" baseline="0" dirty="0"/>
              <a:t>θ cos φ = ½( sin (θ + φ)  + sin (θ - φ) )</a:t>
            </a:r>
          </a:p>
          <a:p>
            <a:pPr defTabSz="990478">
              <a:defRPr/>
            </a:pPr>
            <a:r>
              <a:rPr kumimoji="1" lang="en-US" altLang="ja-JP" dirty="0"/>
              <a:t>sin </a:t>
            </a:r>
            <a:r>
              <a:rPr kumimoji="1" lang="en-US" altLang="ja-JP" baseline="0" dirty="0"/>
              <a:t>θ sin φ  = ½(-cos (θ + φ)  + cos (θ - φ) )</a:t>
            </a:r>
            <a:endParaRPr kumimoji="1" lang="en-US" altLang="ja-JP" dirty="0"/>
          </a:p>
          <a:p>
            <a:r>
              <a:rPr kumimoji="1" lang="en-US" altLang="ja-JP" dirty="0"/>
              <a:t>cos </a:t>
            </a:r>
            <a:r>
              <a:rPr kumimoji="1" lang="en-US" altLang="ja-JP" baseline="0" dirty="0"/>
              <a:t>θ cos φ = ½(cos (θ + φ)  + cos (θ - φ) )</a:t>
            </a:r>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16</a:t>
            </a:fld>
            <a:endParaRPr kumimoji="1" lang="ja-JP" altLang="en-US"/>
          </a:p>
        </p:txBody>
      </p:sp>
    </p:spTree>
    <p:extLst>
      <p:ext uri="{BB962C8B-B14F-4D97-AF65-F5344CB8AC3E}">
        <p14:creationId xmlns:p14="http://schemas.microsoft.com/office/powerpoint/2010/main" val="284716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kumimoji="1" lang="en-US" altLang="ja-JP" dirty="0"/>
              <a:t>sin </a:t>
            </a:r>
            <a:r>
              <a:rPr kumimoji="1" lang="en-US" altLang="ja-JP" baseline="0" dirty="0"/>
              <a:t>θ cos φ = ½( sin (θ + φ)  + sin (θ - φ) )</a:t>
            </a:r>
          </a:p>
          <a:p>
            <a:pPr defTabSz="990478">
              <a:defRPr/>
            </a:pPr>
            <a:r>
              <a:rPr kumimoji="1" lang="en-US" altLang="ja-JP" dirty="0"/>
              <a:t>sin </a:t>
            </a:r>
            <a:r>
              <a:rPr kumimoji="1" lang="en-US" altLang="ja-JP" baseline="0" dirty="0"/>
              <a:t>θ sin φ  = ½(-cos (θ + φ)  + cos (θ - φ) )</a:t>
            </a:r>
            <a:endParaRPr kumimoji="1" lang="en-US" altLang="ja-JP" dirty="0"/>
          </a:p>
          <a:p>
            <a:r>
              <a:rPr kumimoji="1" lang="en-US" altLang="ja-JP" dirty="0"/>
              <a:t>cos </a:t>
            </a:r>
            <a:r>
              <a:rPr kumimoji="1" lang="en-US" altLang="ja-JP" baseline="0" dirty="0"/>
              <a:t>θ cos φ = ½(cos (θ + φ)  + cos (θ - φ) )</a:t>
            </a:r>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19</a:t>
            </a:fld>
            <a:endParaRPr kumimoji="1" lang="ja-JP" altLang="en-US"/>
          </a:p>
        </p:txBody>
      </p:sp>
    </p:spTree>
    <p:extLst>
      <p:ext uri="{BB962C8B-B14F-4D97-AF65-F5344CB8AC3E}">
        <p14:creationId xmlns:p14="http://schemas.microsoft.com/office/powerpoint/2010/main" val="2929627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dirty="0"/>
                  <a:t>T</a:t>
                </a:r>
                <a:r>
                  <a:rPr kumimoji="1" lang="ja-JP" altLang="en-US" dirty="0"/>
                  <a:t>は周期、</a:t>
                </a:r>
                <a:endParaRPr kumimoji="1" lang="en-US" altLang="ja-JP" i="1" dirty="0"/>
              </a:p>
              <a:p>
                <a14:m>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𝜔</m:t>
                        </m:r>
                      </m:e>
                      <m:sub>
                        <m:r>
                          <a:rPr lang="en-US" altLang="ja-JP" sz="1400" i="1">
                            <a:latin typeface="Cambria Math" panose="02040503050406030204" pitchFamily="18" charset="0"/>
                          </a:rPr>
                          <m:t>0</m:t>
                        </m:r>
                      </m:sub>
                    </m:sSub>
                  </m:oMath>
                </a14:m>
                <a:r>
                  <a:rPr kumimoji="1" lang="ja-JP" altLang="en-US" i="1" dirty="0"/>
                  <a:t>は基本周波数、</a:t>
                </a:r>
                <a:endParaRPr kumimoji="1" lang="en-US" altLang="ja-JP" i="1" dirty="0"/>
              </a:p>
              <a:p>
                <a:endParaRPr kumimoji="1" lang="en-US" altLang="ja-JP" dirty="0"/>
              </a:p>
              <a:p>
                <a:r>
                  <a:rPr kumimoji="1" lang="ja-JP" altLang="en-US" dirty="0"/>
                  <a:t>とても天下り的なんだけど、「フーリエ級数展開ができる」ことは納得済みで先に進む</a:t>
                </a:r>
              </a:p>
            </p:txBody>
          </p:sp>
        </mc:Choice>
        <mc:Fallback xmlns="">
          <p:sp>
            <p:nvSpPr>
              <p:cNvPr id="3" name="ノート プレースホルダー 2"/>
              <p:cNvSpPr>
                <a:spLocks noGrp="1"/>
              </p:cNvSpPr>
              <p:nvPr>
                <p:ph type="body" idx="1"/>
              </p:nvPr>
            </p:nvSpPr>
            <p:spPr/>
            <p:txBody>
              <a:bodyPr/>
              <a:lstStyle/>
              <a:p>
                <a:r>
                  <a:rPr kumimoji="1" lang="en-US" altLang="ja-JP" dirty="0" smtClean="0"/>
                  <a:t>T</a:t>
                </a:r>
                <a:r>
                  <a:rPr kumimoji="1" lang="ja-JP" altLang="en-US" dirty="0" smtClean="0"/>
                  <a:t>は周期、</a:t>
                </a:r>
                <a:endParaRPr kumimoji="1" lang="en-US" altLang="ja-JP" dirty="0" smtClean="0"/>
              </a:p>
              <a:p>
                <a:endParaRPr kumimoji="1" lang="en-US" altLang="ja-JP" dirty="0" smtClean="0"/>
              </a:p>
              <a:p>
                <a:r>
                  <a:rPr lang="en-US" altLang="ja-JP" sz="1200" i="0">
                    <a:latin typeface="Cambria Math" panose="02040503050406030204" pitchFamily="18" charset="0"/>
                  </a:rPr>
                  <a:t>𝜔</a:t>
                </a:r>
                <a:r>
                  <a:rPr lang="en-US" altLang="ja-JP" sz="1200" i="0" smtClean="0">
                    <a:latin typeface="Cambria Math" panose="02040503050406030204" pitchFamily="18" charset="0"/>
                  </a:rPr>
                  <a:t>_</a:t>
                </a:r>
                <a:r>
                  <a:rPr lang="en-US" altLang="ja-JP" sz="1200" i="0">
                    <a:latin typeface="Cambria Math" panose="02040503050406030204" pitchFamily="18" charset="0"/>
                  </a:rPr>
                  <a:t>0</a:t>
                </a:r>
                <a:r>
                  <a:rPr kumimoji="1" lang="ja-JP" altLang="en-US" dirty="0" smtClean="0"/>
                  <a:t>は基本周波数</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29</a:t>
            </a:fld>
            <a:endParaRPr kumimoji="1" lang="ja-JP" altLang="en-US"/>
          </a:p>
        </p:txBody>
      </p:sp>
    </p:spTree>
    <p:extLst>
      <p:ext uri="{BB962C8B-B14F-4D97-AF65-F5344CB8AC3E}">
        <p14:creationId xmlns:p14="http://schemas.microsoft.com/office/powerpoint/2010/main" val="56483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i="1" dirty="0">
                    <a:latin typeface="Cambria Math" panose="02040503050406030204" pitchFamily="18" charset="0"/>
                  </a:rPr>
                  <a:t>つまり関数を周波数の異なる</a:t>
                </a:r>
                <a:r>
                  <a:rPr lang="en-US" altLang="ja-JP" i="1" dirty="0">
                    <a:latin typeface="Cambria Math" panose="02040503050406030204" pitchFamily="18" charset="0"/>
                  </a:rPr>
                  <a:t>sin </a:t>
                </a:r>
                <a:r>
                  <a:rPr lang="ja-JP" altLang="en-US" i="1" dirty="0">
                    <a:latin typeface="Cambria Math" panose="02040503050406030204" pitchFamily="18" charset="0"/>
                  </a:rPr>
                  <a:t>と </a:t>
                </a:r>
                <a:r>
                  <a:rPr lang="en-US" altLang="ja-JP" i="1" dirty="0">
                    <a:latin typeface="Cambria Math" panose="02040503050406030204" pitchFamily="18" charset="0"/>
                  </a:rPr>
                  <a:t>cos</a:t>
                </a:r>
                <a:r>
                  <a:rPr lang="ja-JP" altLang="en-US" i="1" dirty="0">
                    <a:latin typeface="Cambria Math" panose="02040503050406030204" pitchFamily="18" charset="0"/>
                  </a:rPr>
                  <a:t>の和で表現するよ、ってこと</a:t>
                </a:r>
                <a:endParaRPr lang="pt-BR" altLang="ja-JP"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pt-BR" altLang="ja-JP" i="1">
                              <a:latin typeface="Cambria Math" panose="02040503050406030204" pitchFamily="18" charset="0"/>
                            </a:rPr>
                          </m:ctrlPr>
                        </m:sSubPr>
                        <m:e>
                          <m:r>
                            <a:rPr lang="pt-BR" altLang="ja-JP" i="1">
                              <a:latin typeface="Cambria Math" panose="02040503050406030204" pitchFamily="18" charset="0"/>
                            </a:rPr>
                            <m:t>𝑎</m:t>
                          </m:r>
                        </m:e>
                        <m:sub>
                          <m:r>
                            <a:rPr lang="en-US" altLang="ja-JP" i="1">
                              <a:latin typeface="Cambria Math" panose="02040503050406030204" pitchFamily="18" charset="0"/>
                            </a:rPr>
                            <m:t>1</m:t>
                          </m:r>
                        </m:sub>
                      </m:sSub>
                      <m:func>
                        <m:funcPr>
                          <m:ctrlPr>
                            <a:rPr lang="pt-BR" altLang="ja-JP" i="1">
                              <a:latin typeface="Cambria Math" panose="02040503050406030204" pitchFamily="18" charset="0"/>
                            </a:rPr>
                          </m:ctrlPr>
                        </m:funcPr>
                        <m:fName>
                          <m:r>
                            <m:rPr>
                              <m:sty m:val="p"/>
                            </m:rPr>
                            <a:rPr lang="pt-BR" altLang="ja-JP">
                              <a:latin typeface="Cambria Math" panose="02040503050406030204" pitchFamily="18" charset="0"/>
                            </a:rPr>
                            <m:t>cos</m:t>
                          </m:r>
                        </m:fName>
                        <m:e>
                          <m:r>
                            <a:rPr lang="en-US" altLang="ja-JP" i="1">
                              <a:latin typeface="Cambria Math" panose="02040503050406030204" pitchFamily="18" charset="0"/>
                            </a:rPr>
                            <m:t>𝑘</m:t>
                          </m:r>
                          <m:f>
                            <m:fPr>
                              <m:ctrlPr>
                                <a:rPr lang="en-US" altLang="ja-JP" i="1" smtClean="0">
                                  <a:latin typeface="Cambria Math" panose="02040503050406030204" pitchFamily="18" charset="0"/>
                                </a:rPr>
                              </m:ctrlPr>
                            </m:fPr>
                            <m:num>
                              <m:r>
                                <a:rPr lang="en-US" altLang="ja-JP" i="1">
                                  <a:latin typeface="Cambria Math" panose="02040503050406030204" pitchFamily="18" charset="0"/>
                                </a:rPr>
                                <m:t>2</m:t>
                              </m:r>
                              <m:r>
                                <a:rPr lang="en-US" altLang="ja-JP" i="1">
                                  <a:latin typeface="Cambria Math" panose="02040503050406030204" pitchFamily="18" charset="0"/>
                                </a:rPr>
                                <m:t>𝜋</m:t>
                              </m:r>
                            </m:num>
                            <m:den>
                              <m:r>
                                <a:rPr lang="en-US" altLang="ja-JP" i="1">
                                  <a:latin typeface="Cambria Math" panose="02040503050406030204" pitchFamily="18" charset="0"/>
                                </a:rPr>
                                <m:t>𝑇</m:t>
                              </m:r>
                            </m:den>
                          </m:f>
                          <m:r>
                            <a:rPr lang="en-US" altLang="ja-JP" i="1">
                              <a:latin typeface="Cambria Math" panose="02040503050406030204" pitchFamily="18" charset="0"/>
                            </a:rPr>
                            <m:t>𝑡</m:t>
                          </m:r>
                        </m:e>
                      </m:func>
                    </m:oMath>
                  </m:oMathPara>
                </a14:m>
                <a:endParaRPr kumimoji="1" lang="ja-JP" altLang="en-US" dirty="0"/>
              </a:p>
            </p:txBody>
          </p:sp>
        </mc:Choice>
        <mc:Fallback xmlns="">
          <p:sp>
            <p:nvSpPr>
              <p:cNvPr id="3" name="ノート プレースホルダー 2"/>
              <p:cNvSpPr>
                <a:spLocks noGrp="1"/>
              </p:cNvSpPr>
              <p:nvPr>
                <p:ph type="body" idx="1"/>
              </p:nvPr>
            </p:nvSpPr>
            <p:spPr/>
            <p:txBody>
              <a:bodyPr/>
              <a:lstStyle/>
              <a:p>
                <a:r>
                  <a:rPr lang="pt-BR" altLang="ja-JP" sz="1000" i="0">
                    <a:latin typeface="Cambria Math" panose="02040503050406030204" pitchFamily="18" charset="0"/>
                  </a:rPr>
                  <a:t>𝑎</a:t>
                </a:r>
                <a:r>
                  <a:rPr lang="pt-BR" altLang="ja-JP" sz="1000" i="0" smtClean="0">
                    <a:latin typeface="Cambria Math" panose="02040503050406030204" pitchFamily="18" charset="0"/>
                  </a:rPr>
                  <a:t>_</a:t>
                </a:r>
                <a:r>
                  <a:rPr lang="en-US" altLang="ja-JP" sz="1000" b="0" i="0" smtClean="0">
                    <a:latin typeface="Cambria Math" panose="02040503050406030204" pitchFamily="18" charset="0"/>
                  </a:rPr>
                  <a:t>1</a:t>
                </a:r>
                <a:r>
                  <a:rPr lang="pt-BR" altLang="ja-JP" sz="1000" b="0" i="0">
                    <a:latin typeface="Cambria Math" panose="02040503050406030204" pitchFamily="18" charset="0"/>
                  </a:rPr>
                  <a:t> </a:t>
                </a:r>
                <a:r>
                  <a:rPr lang="pt-BR" altLang="ja-JP" sz="1000" i="0">
                    <a:latin typeface="Cambria Math" panose="02040503050406030204" pitchFamily="18" charset="0"/>
                  </a:rPr>
                  <a:t> cos⁡〖</a:t>
                </a:r>
                <a:r>
                  <a:rPr lang="en-US" altLang="ja-JP" sz="1000" b="0" i="0" smtClean="0">
                    <a:latin typeface="Cambria Math" panose="02040503050406030204" pitchFamily="18" charset="0"/>
                  </a:rPr>
                  <a:t>𝑘</a:t>
                </a:r>
                <a:r>
                  <a:rPr lang="en-US" altLang="ja-JP" sz="1000" b="0" i="0">
                    <a:latin typeface="Cambria Math" panose="02040503050406030204" pitchFamily="18" charset="0"/>
                  </a:rPr>
                  <a:t> </a:t>
                </a:r>
                <a:r>
                  <a:rPr lang="en-US" altLang="ja-JP" i="0">
                    <a:latin typeface="Cambria Math" panose="02040503050406030204" pitchFamily="18" charset="0"/>
                  </a:rPr>
                  <a:t>2𝜋</a:t>
                </a:r>
                <a:r>
                  <a:rPr lang="en-US" altLang="ja-JP" i="0" smtClean="0">
                    <a:latin typeface="Cambria Math" panose="02040503050406030204" pitchFamily="18" charset="0"/>
                  </a:rPr>
                  <a:t>/</a:t>
                </a:r>
                <a:r>
                  <a:rPr lang="en-US" altLang="ja-JP" i="0">
                    <a:latin typeface="Cambria Math" panose="02040503050406030204" pitchFamily="18" charset="0"/>
                  </a:rPr>
                  <a:t>𝑇</a:t>
                </a:r>
                <a:r>
                  <a:rPr lang="en-US" altLang="ja-JP" sz="1000" i="0">
                    <a:latin typeface="Cambria Math" panose="02040503050406030204" pitchFamily="18" charset="0"/>
                  </a:rPr>
                  <a:t> 𝑡</a:t>
                </a:r>
                <a:r>
                  <a:rPr lang="pt-BR" altLang="ja-JP" sz="1000" i="0">
                    <a:latin typeface="Cambria Math" panose="02040503050406030204" pitchFamily="18" charset="0"/>
                  </a:rPr>
                  <a:t>〗</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30</a:t>
            </a:fld>
            <a:endParaRPr kumimoji="1" lang="ja-JP" altLang="en-US"/>
          </a:p>
        </p:txBody>
      </p:sp>
    </p:spTree>
    <p:extLst>
      <p:ext uri="{BB962C8B-B14F-4D97-AF65-F5344CB8AC3E}">
        <p14:creationId xmlns:p14="http://schemas.microsoft.com/office/powerpoint/2010/main" val="314745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sz="1100" i="1" dirty="0">
                    <a:latin typeface="Cambria Math" panose="02040503050406030204" pitchFamily="18" charset="0"/>
                  </a:rPr>
                  <a:t>三角関数の合成を使うと、ある周波数の</a:t>
                </a:r>
                <a:r>
                  <a:rPr lang="en-US" altLang="ja-JP" sz="1100" i="1" dirty="0">
                    <a:latin typeface="Cambria Math" panose="02040503050406030204" pitchFamily="18" charset="0"/>
                  </a:rPr>
                  <a:t>sin</a:t>
                </a:r>
                <a:r>
                  <a:rPr lang="ja-JP" altLang="en-US" sz="1100" i="1" dirty="0">
                    <a:latin typeface="Cambria Math" panose="02040503050406030204" pitchFamily="18" charset="0"/>
                  </a:rPr>
                  <a:t>を位相と振幅を変えて足したとも思える。</a:t>
                </a:r>
                <a:endParaRPr lang="en-US" altLang="ja-JP" sz="1100" i="1" dirty="0">
                  <a:latin typeface="Cambria Math" panose="02040503050406030204" pitchFamily="18" charset="0"/>
                </a:endParaRPr>
              </a:p>
              <a:p>
                <a:r>
                  <a:rPr lang="ja-JP" altLang="en-US" sz="1100" i="1" dirty="0">
                    <a:latin typeface="Cambria Math" panose="02040503050406030204" pitchFamily="18" charset="0"/>
                  </a:rPr>
                  <a:t>フーリエ級数展開の定義をこうしても良いんだけど、先の表現のほうが都合がよい、との説明が「これならわかる応用数学教室」ではなされていた。</a:t>
                </a:r>
                <a:endParaRPr lang="en-US" altLang="ja-JP" sz="1100" i="1" dirty="0">
                  <a:latin typeface="Cambria Math" panose="02040503050406030204" pitchFamily="18" charset="0"/>
                </a:endParaRPr>
              </a:p>
              <a:p>
                <a:endParaRPr lang="en-US" altLang="ja-JP" sz="1100" i="1" dirty="0">
                  <a:latin typeface="Cambria Math" panose="02040503050406030204" pitchFamily="18" charset="0"/>
                </a:endParaRPr>
              </a:p>
              <a:p>
                <a:endParaRPr lang="en-US" altLang="ja-JP" sz="1100" i="1" dirty="0">
                  <a:latin typeface="Cambria Math" panose="02040503050406030204" pitchFamily="18" charset="0"/>
                </a:endParaRPr>
              </a:p>
              <a:p>
                <a:endParaRPr lang="pt-BR" altLang="ja-JP" sz="1100" i="1" dirty="0">
                  <a:latin typeface="Cambria Math" panose="02040503050406030204" pitchFamily="18" charset="0"/>
                </a:endParaRPr>
              </a:p>
            </p:txBody>
          </p:sp>
        </mc:Choice>
        <mc:Fallback xmlns="">
          <p:sp>
            <p:nvSpPr>
              <p:cNvPr id="3" name="ノート プレースホルダー 2"/>
              <p:cNvSpPr>
                <a:spLocks noGrp="1"/>
              </p:cNvSpPr>
              <p:nvPr>
                <p:ph type="body" idx="1"/>
              </p:nvPr>
            </p:nvSpPr>
            <p:spPr/>
            <p:txBody>
              <a:bodyPr/>
              <a:lstStyle/>
              <a:p>
                <a:r>
                  <a:rPr lang="pt-BR" altLang="ja-JP" sz="1000" i="0">
                    <a:latin typeface="Cambria Math" panose="02040503050406030204" pitchFamily="18" charset="0"/>
                  </a:rPr>
                  <a:t>𝑎</a:t>
                </a:r>
                <a:r>
                  <a:rPr lang="pt-BR" altLang="ja-JP" sz="1000" i="0" smtClean="0">
                    <a:latin typeface="Cambria Math" panose="02040503050406030204" pitchFamily="18" charset="0"/>
                  </a:rPr>
                  <a:t>_</a:t>
                </a:r>
                <a:r>
                  <a:rPr lang="en-US" altLang="ja-JP" sz="1000" b="0" i="0" smtClean="0">
                    <a:latin typeface="Cambria Math" panose="02040503050406030204" pitchFamily="18" charset="0"/>
                  </a:rPr>
                  <a:t>1</a:t>
                </a:r>
                <a:r>
                  <a:rPr lang="pt-BR" altLang="ja-JP" sz="1000" b="0" i="0">
                    <a:latin typeface="Cambria Math" panose="02040503050406030204" pitchFamily="18" charset="0"/>
                  </a:rPr>
                  <a:t> </a:t>
                </a:r>
                <a:r>
                  <a:rPr lang="pt-BR" altLang="ja-JP" sz="1000" i="0">
                    <a:latin typeface="Cambria Math" panose="02040503050406030204" pitchFamily="18" charset="0"/>
                  </a:rPr>
                  <a:t> cos⁡〖</a:t>
                </a:r>
                <a:r>
                  <a:rPr lang="en-US" altLang="ja-JP" sz="1000" b="0" i="0" smtClean="0">
                    <a:latin typeface="Cambria Math" panose="02040503050406030204" pitchFamily="18" charset="0"/>
                  </a:rPr>
                  <a:t>𝑘</a:t>
                </a:r>
                <a:r>
                  <a:rPr lang="en-US" altLang="ja-JP" sz="1000" b="0" i="0">
                    <a:latin typeface="Cambria Math" panose="02040503050406030204" pitchFamily="18" charset="0"/>
                  </a:rPr>
                  <a:t> </a:t>
                </a:r>
                <a:r>
                  <a:rPr lang="en-US" altLang="ja-JP" i="0">
                    <a:latin typeface="Cambria Math" panose="02040503050406030204" pitchFamily="18" charset="0"/>
                  </a:rPr>
                  <a:t>2𝜋</a:t>
                </a:r>
                <a:r>
                  <a:rPr lang="en-US" altLang="ja-JP" i="0" smtClean="0">
                    <a:latin typeface="Cambria Math" panose="02040503050406030204" pitchFamily="18" charset="0"/>
                  </a:rPr>
                  <a:t>/</a:t>
                </a:r>
                <a:r>
                  <a:rPr lang="en-US" altLang="ja-JP" i="0">
                    <a:latin typeface="Cambria Math" panose="02040503050406030204" pitchFamily="18" charset="0"/>
                  </a:rPr>
                  <a:t>𝑇</a:t>
                </a:r>
                <a:r>
                  <a:rPr lang="en-US" altLang="ja-JP" sz="1000" i="0">
                    <a:latin typeface="Cambria Math" panose="02040503050406030204" pitchFamily="18" charset="0"/>
                  </a:rPr>
                  <a:t> 𝑡</a:t>
                </a:r>
                <a:r>
                  <a:rPr lang="pt-BR" altLang="ja-JP" sz="1000" i="0">
                    <a:latin typeface="Cambria Math" panose="02040503050406030204" pitchFamily="18" charset="0"/>
                  </a:rPr>
                  <a:t>〗</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31</a:t>
            </a:fld>
            <a:endParaRPr kumimoji="1" lang="ja-JP" altLang="en-US"/>
          </a:p>
        </p:txBody>
      </p:sp>
    </p:spTree>
    <p:extLst>
      <p:ext uri="{BB962C8B-B14F-4D97-AF65-F5344CB8AC3E}">
        <p14:creationId xmlns:p14="http://schemas.microsoft.com/office/powerpoint/2010/main" val="344706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dirty="0"/>
                  <a:t>sin </a:t>
                </a:r>
                <a:r>
                  <a:rPr kumimoji="1" lang="en-US" altLang="ja-JP" dirty="0" err="1"/>
                  <a:t>a+b</a:t>
                </a:r>
                <a:r>
                  <a:rPr kumimoji="1" lang="en-US" altLang="ja-JP" baseline="0" dirty="0"/>
                  <a:t> = sin a cos b + cos a sin b</a:t>
                </a:r>
              </a:p>
              <a:p>
                <a:pPr defTabSz="990478">
                  <a:defRPr/>
                </a:pPr>
                <a:r>
                  <a:rPr kumimoji="1" lang="en-US" altLang="ja-JP" dirty="0"/>
                  <a:t>cos </a:t>
                </a:r>
                <a:r>
                  <a:rPr kumimoji="1" lang="en-US" altLang="ja-JP" dirty="0" err="1"/>
                  <a:t>a+b</a:t>
                </a:r>
                <a:r>
                  <a:rPr kumimoji="1" lang="en-US" altLang="ja-JP" baseline="0" dirty="0"/>
                  <a:t> = cos a cos b - sin a sin b</a:t>
                </a:r>
              </a:p>
              <a:p>
                <a:endParaRPr kumimoji="1" lang="en-US" altLang="ja-JP" baseline="0" dirty="0"/>
              </a:p>
              <a:p>
                <a:endParaRPr kumimoji="1" lang="en-US" altLang="ja-JP" baseline="0" dirty="0"/>
              </a:p>
              <a:p>
                <a:r>
                  <a:rPr kumimoji="1" lang="ja-JP" altLang="en-US" dirty="0"/>
                  <a:t>両辺</a:t>
                </a:r>
                <a:endParaRPr kumimoji="1" lang="en-US" altLang="ja-JP" dirty="0"/>
              </a:p>
              <a:p>
                <a:endParaRPr kumimoji="1" lang="en-US" altLang="ja-JP" dirty="0"/>
              </a:p>
              <a:p>
                <a:pPr defTabSz="990478">
                  <a:defRPr/>
                </a:pPr>
                <a14:m>
                  <m:oMath xmlns:m="http://schemas.openxmlformats.org/officeDocument/2006/math">
                    <m:r>
                      <a:rPr lang="en-US" altLang="ja-JP" sz="1300" i="1">
                        <a:latin typeface="Cambria Math" panose="02040503050406030204" pitchFamily="18" charset="0"/>
                      </a:rPr>
                      <m:t>𝑎</m:t>
                    </m:r>
                    <m:func>
                      <m:funcPr>
                        <m:ctrlPr>
                          <a:rPr lang="en-US" altLang="ja-JP" sz="1300" i="1">
                            <a:latin typeface="Cambria Math" panose="02040503050406030204" pitchFamily="18" charset="0"/>
                          </a:rPr>
                        </m:ctrlPr>
                      </m:funcPr>
                      <m:fName>
                        <m:r>
                          <m:rPr>
                            <m:sty m:val="p"/>
                          </m:rPr>
                          <a:rPr lang="en-US" altLang="ja-JP" sz="1300">
                            <a:latin typeface="Cambria Math" panose="02040503050406030204" pitchFamily="18" charset="0"/>
                          </a:rPr>
                          <m:t>sin</m:t>
                        </m:r>
                      </m:fName>
                      <m:e>
                        <m:r>
                          <a:rPr lang="en-US" altLang="ja-JP" sz="1300" i="1">
                            <a:latin typeface="Cambria Math" panose="02040503050406030204" pitchFamily="18" charset="0"/>
                          </a:rPr>
                          <m:t>𝜃</m:t>
                        </m:r>
                      </m:e>
                    </m:func>
                    <m:r>
                      <a:rPr lang="en-US" altLang="ja-JP" sz="1300" i="1">
                        <a:latin typeface="Cambria Math" panose="02040503050406030204" pitchFamily="18" charset="0"/>
                      </a:rPr>
                      <m:t>+</m:t>
                    </m:r>
                    <m:r>
                      <a:rPr lang="en-US" altLang="ja-JP" sz="1300" i="1">
                        <a:latin typeface="Cambria Math" panose="02040503050406030204" pitchFamily="18" charset="0"/>
                      </a:rPr>
                      <m:t>𝑏</m:t>
                    </m:r>
                    <m:func>
                      <m:funcPr>
                        <m:ctrlPr>
                          <a:rPr lang="en-US" altLang="ja-JP" sz="1300" i="1">
                            <a:latin typeface="Cambria Math" panose="02040503050406030204" pitchFamily="18" charset="0"/>
                          </a:rPr>
                        </m:ctrlPr>
                      </m:funcPr>
                      <m:fName>
                        <m:r>
                          <m:rPr>
                            <m:sty m:val="p"/>
                          </m:rPr>
                          <a:rPr lang="en-US" altLang="ja-JP" sz="1300">
                            <a:latin typeface="Cambria Math" panose="02040503050406030204" pitchFamily="18" charset="0"/>
                          </a:rPr>
                          <m:t>cos</m:t>
                        </m:r>
                      </m:fName>
                      <m:e>
                        <m:r>
                          <a:rPr lang="en-US" altLang="ja-JP" sz="1300" i="1">
                            <a:latin typeface="Cambria Math" panose="02040503050406030204" pitchFamily="18" charset="0"/>
                          </a:rPr>
                          <m:t>𝜃</m:t>
                        </m:r>
                      </m:e>
                    </m:func>
                    <m:r>
                      <a:rPr lang="en-US" altLang="ja-JP" sz="1300" i="1">
                        <a:latin typeface="Cambria Math" panose="02040503050406030204" pitchFamily="18" charset="0"/>
                      </a:rPr>
                      <m:t> </m:t>
                    </m:r>
                  </m:oMath>
                </a14:m>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 A( a/A sin t + b/A cos t)</a:t>
                </a:r>
              </a:p>
              <a:p>
                <a:pPr defTabSz="990478">
                  <a:defRPr/>
                </a:pP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A = </a:t>
                </a:r>
                <a:r>
                  <a:rPr lang="en-US" altLang="ja-JP" sz="1300" dirty="0" err="1">
                    <a:latin typeface="メイリオ" panose="020B0604030504040204" pitchFamily="50" charset="-128"/>
                    <a:ea typeface="メイリオ" panose="020B0604030504040204" pitchFamily="50" charset="-128"/>
                    <a:cs typeface="メイリオ" panose="020B0604030504040204" pitchFamily="50" charset="-128"/>
                  </a:rPr>
                  <a:t>rt</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(a^2 + b^2)</a:t>
                </a:r>
              </a:p>
              <a:p>
                <a:pPr defTabSz="990478">
                  <a:defRPr/>
                </a:pP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あ、これ、</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a/A ^2 + b/A ^2 = 1</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を満たすってことは、</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a/A = cos k, b/A = sin k</a:t>
                </a:r>
                <a:r>
                  <a:rPr lang="ja-JP" altLang="en-US" sz="1300" dirty="0" err="1">
                    <a:latin typeface="メイリオ" panose="020B0604030504040204" pitchFamily="50" charset="-128"/>
                    <a:ea typeface="メイリオ" panose="020B0604030504040204" pitchFamily="50" charset="-128"/>
                    <a:cs typeface="メイリオ" panose="020B0604030504040204" pitchFamily="50" charset="-128"/>
                  </a:rPr>
                  <a:t>って</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いう角度ｋがある。</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A (sin t </a:t>
                </a:r>
                <a:r>
                  <a:rPr lang="en-US" altLang="ja-JP" sz="1300" dirty="0" err="1">
                    <a:latin typeface="メイリオ" panose="020B0604030504040204" pitchFamily="50" charset="-128"/>
                    <a:ea typeface="メイリオ" panose="020B0604030504040204" pitchFamily="50" charset="-128"/>
                    <a:cs typeface="メイリオ" panose="020B0604030504040204" pitchFamily="50" charset="-128"/>
                  </a:rPr>
                  <a:t>cosk</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 + cos t sin k) </a:t>
                </a:r>
              </a:p>
              <a:p>
                <a:pPr defTabSz="990478">
                  <a:defRPr/>
                </a:pP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 A sin </a:t>
                </a:r>
                <a:r>
                  <a:rPr lang="en-US" altLang="ja-JP" sz="1300" dirty="0" err="1">
                    <a:latin typeface="メイリオ" panose="020B0604030504040204" pitchFamily="50" charset="-128"/>
                    <a:ea typeface="メイリオ" panose="020B0604030504040204" pitchFamily="50" charset="-128"/>
                    <a:cs typeface="メイリオ" panose="020B0604030504040204" pitchFamily="50" charset="-128"/>
                  </a:rPr>
                  <a:t>t+k</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 </a:t>
                </a:r>
              </a:p>
              <a:p>
                <a:pPr defTabSz="990478">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で良いじゃ</a:t>
                </a:r>
                <a:r>
                  <a:rPr lang="ja-JP" altLang="en-US" sz="1300" dirty="0" err="1">
                    <a:latin typeface="メイリオ" panose="020B0604030504040204" pitchFamily="50" charset="-128"/>
                    <a:ea typeface="メイリオ" panose="020B0604030504040204" pitchFamily="50" charset="-128"/>
                    <a:cs typeface="メイリオ" panose="020B0604030504040204" pitchFamily="50" charset="-128"/>
                  </a:rPr>
                  <a:t>ん</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。見たいな感じで説明できる。後者は気合．</a:t>
                </a: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pPr defTabSz="990478">
                  <a:defRPr/>
                </a:pPr>
                <a:endParaRPr lang="en-US" altLang="ja-JP" sz="1300"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a:t>　</a:t>
                </a:r>
              </a:p>
            </p:txBody>
          </p:sp>
        </mc:Choice>
        <mc:Fallback xmlns="">
          <p:sp>
            <p:nvSpPr>
              <p:cNvPr id="3" name="ノート プレースホルダー 2"/>
              <p:cNvSpPr>
                <a:spLocks noGrp="1"/>
              </p:cNvSpPr>
              <p:nvPr>
                <p:ph type="body" idx="1"/>
              </p:nvPr>
            </p:nvSpPr>
            <p:spPr/>
            <p:txBody>
              <a:bodyPr/>
              <a:lstStyle/>
              <a:p>
                <a:r>
                  <a:rPr kumimoji="1" lang="en-US" altLang="ja-JP" dirty="0" smtClean="0"/>
                  <a:t>sin </a:t>
                </a:r>
                <a:r>
                  <a:rPr kumimoji="1" lang="en-US" altLang="ja-JP" dirty="0" err="1" smtClean="0"/>
                  <a:t>a+b</a:t>
                </a:r>
                <a:r>
                  <a:rPr kumimoji="1" lang="en-US" altLang="ja-JP" baseline="0" dirty="0" smtClean="0"/>
                  <a:t> = sin a cos b + cos a sin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cos </a:t>
                </a:r>
                <a:r>
                  <a:rPr kumimoji="1" lang="en-US" altLang="ja-JP" dirty="0" err="1" smtClean="0"/>
                  <a:t>a+b</a:t>
                </a:r>
                <a:r>
                  <a:rPr kumimoji="1" lang="en-US" altLang="ja-JP" baseline="0" dirty="0" smtClean="0"/>
                  <a:t> = cos a cos b - sin a sin b</a:t>
                </a:r>
              </a:p>
              <a:p>
                <a:endParaRPr kumimoji="1" lang="en-US" altLang="ja-JP" baseline="0" dirty="0" smtClean="0"/>
              </a:p>
              <a:p>
                <a:endParaRPr kumimoji="1" lang="en-US" altLang="ja-JP" baseline="0" dirty="0" smtClean="0"/>
              </a:p>
              <a:p>
                <a:r>
                  <a:rPr kumimoji="1" lang="ja-JP" altLang="en-US" dirty="0" smtClean="0"/>
                  <a:t>両辺</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smtClean="0">
                    <a:latin typeface="Cambria Math" panose="02040503050406030204" pitchFamily="18" charset="0"/>
                  </a:rPr>
                  <a:t>𝑎</a:t>
                </a:r>
                <a:r>
                  <a:rPr lang="en-US" altLang="ja-JP" sz="1200" i="0">
                    <a:latin typeface="Cambria Math" panose="02040503050406030204" pitchFamily="18" charset="0"/>
                  </a:rPr>
                  <a:t> sin⁡𝜃</a:t>
                </a:r>
                <a:r>
                  <a:rPr lang="en-US" altLang="ja-JP" sz="1200" b="0" i="0" smtClean="0">
                    <a:latin typeface="Cambria Math" panose="02040503050406030204" pitchFamily="18" charset="0"/>
                  </a:rPr>
                  <a:t>+𝑏 cos⁡𝜃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 a/A sin t + b/A cos</a:t>
                </a:r>
                <a:r>
                  <a:rPr lang="en-US" altLang="ja-JP" sz="1200" baseline="0" dirty="0" smtClean="0">
                    <a:latin typeface="メイリオ" panose="020B0604030504040204" pitchFamily="50" charset="-128"/>
                    <a:ea typeface="メイリオ" panose="020B0604030504040204" pitchFamily="50" charset="-128"/>
                    <a:cs typeface="メイリオ" panose="020B0604030504040204" pitchFamily="50" charset="-128"/>
                  </a:rPr>
                  <a:t> t</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 = </a:t>
                </a:r>
                <a:r>
                  <a:rPr lang="en-US" altLang="ja-JP" sz="1200" dirty="0" err="1" smtClean="0">
                    <a:latin typeface="メイリオ" panose="020B0604030504040204" pitchFamily="50" charset="-128"/>
                    <a:ea typeface="メイリオ" panose="020B0604030504040204" pitchFamily="50" charset="-128"/>
                    <a:cs typeface="メイリオ" panose="020B0604030504040204" pitchFamily="50" charset="-128"/>
                  </a:rPr>
                  <a:t>rt</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(a^2 + b^2)</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あ、これ、</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a/A ^2</a:t>
                </a:r>
                <a:r>
                  <a:rPr lang="en-US" altLang="ja-JP" sz="1200" baseline="0" dirty="0" smtClean="0">
                    <a:latin typeface="メイリオ" panose="020B0604030504040204" pitchFamily="50" charset="-128"/>
                    <a:ea typeface="メイリオ" panose="020B0604030504040204" pitchFamily="50" charset="-128"/>
                    <a:cs typeface="メイリオ" panose="020B0604030504040204" pitchFamily="50" charset="-128"/>
                  </a:rPr>
                  <a:t> + b</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 ^2 = 1</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を満たすってことは、</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a/A = cos k,</a:t>
                </a:r>
                <a:r>
                  <a:rPr lang="en-US" altLang="ja-JP" sz="1200" baseline="0" dirty="0" smtClean="0">
                    <a:latin typeface="メイリオ" panose="020B0604030504040204" pitchFamily="50" charset="-128"/>
                    <a:ea typeface="メイリオ" panose="020B0604030504040204" pitchFamily="50" charset="-128"/>
                    <a:cs typeface="メイリオ" panose="020B0604030504040204" pitchFamily="50" charset="-128"/>
                  </a:rPr>
                  <a:t> b</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 = sin k</a:t>
                </a:r>
                <a:r>
                  <a:rPr lang="ja-JP" altLang="en-US" sz="1200" dirty="0" err="1" smtClean="0">
                    <a:latin typeface="メイリオ" panose="020B0604030504040204" pitchFamily="50" charset="-128"/>
                    <a:ea typeface="メイリオ" panose="020B0604030504040204" pitchFamily="50" charset="-128"/>
                    <a:cs typeface="メイリオ" panose="020B0604030504040204" pitchFamily="50" charset="-128"/>
                  </a:rPr>
                  <a:t>って</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いう角度ｋがある。</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 (sin t </a:t>
                </a:r>
                <a:r>
                  <a:rPr lang="en-US" altLang="ja-JP" sz="1200" dirty="0" err="1" smtClean="0">
                    <a:latin typeface="メイリオ" panose="020B0604030504040204" pitchFamily="50" charset="-128"/>
                    <a:ea typeface="メイリオ" panose="020B0604030504040204" pitchFamily="50" charset="-128"/>
                    <a:cs typeface="メイリオ" panose="020B0604030504040204" pitchFamily="50" charset="-128"/>
                  </a:rPr>
                  <a:t>cosk</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 cos</a:t>
                </a:r>
                <a:r>
                  <a:rPr lang="en-US" altLang="ja-JP" sz="1200" baseline="0" dirty="0" smtClean="0">
                    <a:latin typeface="メイリオ" panose="020B0604030504040204" pitchFamily="50" charset="-128"/>
                    <a:ea typeface="メイリオ" panose="020B0604030504040204" pitchFamily="50" charset="-128"/>
                    <a:cs typeface="メイリオ" panose="020B0604030504040204" pitchFamily="50" charset="-128"/>
                  </a:rPr>
                  <a:t> t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sin 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 sin </a:t>
                </a:r>
                <a:r>
                  <a:rPr lang="en-US" altLang="ja-JP" sz="1200" dirty="0" err="1" smtClean="0">
                    <a:latin typeface="メイリオ" panose="020B0604030504040204" pitchFamily="50" charset="-128"/>
                    <a:ea typeface="メイリオ" panose="020B0604030504040204" pitchFamily="50" charset="-128"/>
                    <a:cs typeface="メイリオ" panose="020B0604030504040204" pitchFamily="50" charset="-128"/>
                  </a:rPr>
                  <a:t>t+k</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で良いじゃ</a:t>
                </a:r>
                <a:r>
                  <a:rPr lang="ja-JP" altLang="en-US" sz="1200" dirty="0" err="1" smtClean="0">
                    <a:latin typeface="メイリオ" panose="020B0604030504040204" pitchFamily="50" charset="-128"/>
                    <a:ea typeface="メイリオ" panose="020B0604030504040204" pitchFamily="50" charset="-128"/>
                    <a:cs typeface="メイリオ" panose="020B0604030504040204" pitchFamily="50" charset="-128"/>
                  </a:rPr>
                  <a:t>ん</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。見たいな感じで説明できる。後者は気合．</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smtClean="0"/>
                  <a:t>　</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34</a:t>
            </a:fld>
            <a:endParaRPr kumimoji="1" lang="ja-JP" altLang="en-US"/>
          </a:p>
        </p:txBody>
      </p:sp>
    </p:spTree>
    <p:extLst>
      <p:ext uri="{BB962C8B-B14F-4D97-AF65-F5344CB8AC3E}">
        <p14:creationId xmlns:p14="http://schemas.microsoft.com/office/powerpoint/2010/main" val="14903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en-US" altLang="ja-JP" dirty="0"/>
                  <a:t>T</a:t>
                </a:r>
                <a:r>
                  <a:rPr kumimoji="1" lang="ja-JP" altLang="en-US" dirty="0"/>
                  <a:t>は周期、</a:t>
                </a:r>
                <a:endParaRPr kumimoji="1" lang="en-US" altLang="ja-JP" i="1" dirty="0"/>
              </a:p>
              <a:p>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panose="02040503050406030204" pitchFamily="18" charset="0"/>
                          </a:rPr>
                          <m:t>𝜔</m:t>
                        </m:r>
                      </m:e>
                      <m:sub>
                        <m:r>
                          <a:rPr lang="en-US" altLang="ja-JP" sz="1300" i="1">
                            <a:latin typeface="Cambria Math" panose="02040503050406030204" pitchFamily="18" charset="0"/>
                          </a:rPr>
                          <m:t>0</m:t>
                        </m:r>
                      </m:sub>
                    </m:sSub>
                  </m:oMath>
                </a14:m>
                <a:r>
                  <a:rPr kumimoji="1" lang="ja-JP" altLang="en-US" i="1" dirty="0"/>
                  <a:t>は基本周波数、</a:t>
                </a:r>
                <a:endParaRPr kumimoji="1" lang="en-US" altLang="ja-JP" i="1" dirty="0"/>
              </a:p>
              <a:p>
                <a:endParaRPr kumimoji="1" lang="en-US" altLang="ja-JP" dirty="0"/>
              </a:p>
              <a:p>
                <a:r>
                  <a:rPr kumimoji="1" lang="ja-JP" altLang="en-US" dirty="0"/>
                  <a:t>とても天下り的なんだけど、「フーリエ級数展開ができる」ことは納得済みで先に進む</a:t>
                </a:r>
              </a:p>
            </p:txBody>
          </p:sp>
        </mc:Choice>
        <mc:Fallback xmlns="">
          <p:sp>
            <p:nvSpPr>
              <p:cNvPr id="3" name="ノート プレースホルダー 2"/>
              <p:cNvSpPr>
                <a:spLocks noGrp="1"/>
              </p:cNvSpPr>
              <p:nvPr>
                <p:ph type="body" idx="1"/>
              </p:nvPr>
            </p:nvSpPr>
            <p:spPr/>
            <p:txBody>
              <a:bodyPr/>
              <a:lstStyle/>
              <a:p>
                <a:r>
                  <a:rPr kumimoji="1" lang="en-US" altLang="ja-JP" dirty="0" smtClean="0"/>
                  <a:t>T</a:t>
                </a:r>
                <a:r>
                  <a:rPr kumimoji="1" lang="ja-JP" altLang="en-US" dirty="0" smtClean="0"/>
                  <a:t>は周期、</a:t>
                </a:r>
                <a:endParaRPr kumimoji="1" lang="en-US" altLang="ja-JP" dirty="0" smtClean="0"/>
              </a:p>
              <a:p>
                <a:endParaRPr kumimoji="1" lang="en-US" altLang="ja-JP" dirty="0" smtClean="0"/>
              </a:p>
              <a:p>
                <a:r>
                  <a:rPr lang="en-US" altLang="ja-JP" sz="1200" i="0">
                    <a:latin typeface="Cambria Math" panose="02040503050406030204" pitchFamily="18" charset="0"/>
                  </a:rPr>
                  <a:t>𝜔</a:t>
                </a:r>
                <a:r>
                  <a:rPr lang="en-US" altLang="ja-JP" sz="1200" i="0" smtClean="0">
                    <a:latin typeface="Cambria Math" panose="02040503050406030204" pitchFamily="18" charset="0"/>
                  </a:rPr>
                  <a:t>_</a:t>
                </a:r>
                <a:r>
                  <a:rPr lang="en-US" altLang="ja-JP" sz="1200" i="0">
                    <a:latin typeface="Cambria Math" panose="02040503050406030204" pitchFamily="18" charset="0"/>
                  </a:rPr>
                  <a:t>0</a:t>
                </a:r>
                <a:r>
                  <a:rPr kumimoji="1" lang="ja-JP" altLang="en-US" dirty="0" smtClean="0"/>
                  <a:t>は基本周波数</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35</a:t>
            </a:fld>
            <a:endParaRPr kumimoji="1" lang="ja-JP" altLang="en-US"/>
          </a:p>
        </p:txBody>
      </p:sp>
    </p:spTree>
    <p:extLst>
      <p:ext uri="{BB962C8B-B14F-4D97-AF65-F5344CB8AC3E}">
        <p14:creationId xmlns:p14="http://schemas.microsoft.com/office/powerpoint/2010/main" val="329445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入力はりんごをナイフで切った音</a:t>
            </a:r>
            <a:endParaRPr kumimoji="1" lang="en-US" altLang="ja-JP" dirty="0"/>
          </a:p>
          <a:p>
            <a:endParaRPr kumimoji="1" lang="en-US" altLang="ja-JP" dirty="0"/>
          </a:p>
          <a:p>
            <a:r>
              <a:rPr kumimoji="1" lang="ja-JP" altLang="en-US" dirty="0"/>
              <a:t>出力は </a:t>
            </a:r>
            <a:r>
              <a:rPr kumimoji="1" lang="en-US" altLang="ja-JP" dirty="0"/>
              <a:t>log10(|</a:t>
            </a:r>
            <a:r>
              <a:rPr kumimoji="1" lang="en-US" altLang="ja-JP" dirty="0" err="1"/>
              <a:t>Fk</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42</a:t>
            </a:fld>
            <a:endParaRPr kumimoji="1" lang="ja-JP" altLang="en-US"/>
          </a:p>
        </p:txBody>
      </p:sp>
    </p:spTree>
    <p:extLst>
      <p:ext uri="{BB962C8B-B14F-4D97-AF65-F5344CB8AC3E}">
        <p14:creationId xmlns:p14="http://schemas.microsoft.com/office/powerpoint/2010/main" val="3034856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フーリエ級数展開から、このフーリエ変換へはジャンプが有る．この講義では説明する時間がない</a:t>
                </a:r>
                <a:r>
                  <a:rPr kumimoji="1" lang="en-US" altLang="ja-JP" dirty="0"/>
                  <a:t>…</a:t>
                </a:r>
              </a:p>
              <a:p>
                <a:endParaRPr kumimoji="1" lang="en-US" altLang="ja-JP" dirty="0"/>
              </a:p>
              <a:p>
                <a:r>
                  <a:rPr kumimoji="1" lang="ja-JP" altLang="en-US" dirty="0"/>
                  <a:t>フーリエ級数展開 </a:t>
                </a:r>
                <a:r>
                  <a:rPr kumimoji="1" lang="en-US" altLang="ja-JP" dirty="0">
                    <a:sym typeface="Wingdings" panose="05000000000000000000" pitchFamily="2" charset="2"/>
                  </a:rPr>
                  <a:t> </a:t>
                </a:r>
                <a:r>
                  <a:rPr kumimoji="1" lang="ja-JP" altLang="en-US" dirty="0">
                    <a:sym typeface="Wingdings" panose="05000000000000000000" pitchFamily="2" charset="2"/>
                  </a:rPr>
                  <a:t>任意の周期関数（周期</a:t>
                </a:r>
                <a:r>
                  <a:rPr kumimoji="1" lang="en-US" altLang="ja-JP" dirty="0">
                    <a:sym typeface="Wingdings" panose="05000000000000000000" pitchFamily="2" charset="2"/>
                  </a:rPr>
                  <a:t>T</a:t>
                </a:r>
                <a:r>
                  <a:rPr kumimoji="1" lang="ja-JP" altLang="en-US" dirty="0">
                    <a:sym typeface="Wingdings" panose="05000000000000000000" pitchFamily="2" charset="2"/>
                  </a:rPr>
                  <a:t>）について、周期</a:t>
                </a:r>
                <a:r>
                  <a:rPr kumimoji="1" lang="en-US" altLang="ja-JP" dirty="0">
                    <a:sym typeface="Wingdings" panose="05000000000000000000" pitchFamily="2" charset="2"/>
                  </a:rPr>
                  <a:t>T, T/2</a:t>
                </a:r>
                <a:r>
                  <a:rPr kumimoji="1" lang="ja-JP" altLang="en-US" dirty="0">
                    <a:sym typeface="Wingdings" panose="05000000000000000000" pitchFamily="2" charset="2"/>
                  </a:rPr>
                  <a:t>，</a:t>
                </a:r>
                <a:r>
                  <a:rPr kumimoji="1" lang="en-US" altLang="ja-JP" dirty="0">
                    <a:sym typeface="Wingdings" panose="05000000000000000000" pitchFamily="2" charset="2"/>
                  </a:rPr>
                  <a:t>T/2,,,</a:t>
                </a:r>
                <a:r>
                  <a:rPr kumimoji="1" lang="ja-JP" altLang="en-US" dirty="0">
                    <a:sym typeface="Wingdings" panose="05000000000000000000" pitchFamily="2" charset="2"/>
                  </a:rPr>
                  <a:t>という正弦波の和の形で表現できた．</a:t>
                </a:r>
                <a:endParaRPr kumimoji="1" lang="en-US" altLang="ja-JP" dirty="0"/>
              </a:p>
              <a:p>
                <a:r>
                  <a:rPr lang="ja-JP" altLang="en-US" sz="1300" dirty="0"/>
                  <a:t>これを離散数列でも同様のことを行える</a:t>
                </a:r>
                <a:r>
                  <a:rPr lang="en-US" altLang="ja-JP" sz="1300" dirty="0"/>
                  <a:t>‥</a:t>
                </a:r>
              </a:p>
              <a:p>
                <a:endParaRPr lang="en-US" altLang="ja-JP" sz="1300" dirty="0"/>
              </a:p>
              <a:p>
                <a:r>
                  <a:rPr lang="ja-JP" altLang="en-US" sz="1300" dirty="0"/>
                  <a:t>具体的には，</a:t>
                </a:r>
                <a:endParaRPr lang="en-US" altLang="ja-JP" sz="1300" dirty="0"/>
              </a:p>
              <a:p>
                <a:r>
                  <a:rPr lang="ja-JP" altLang="en-US" sz="1300" dirty="0"/>
                  <a:t>周期</a:t>
                </a:r>
                <a:r>
                  <a:rPr lang="en-US" altLang="ja-JP" sz="1300" dirty="0"/>
                  <a:t>N</a:t>
                </a:r>
                <a:r>
                  <a:rPr lang="ja-JP" altLang="en-US" sz="1300" dirty="0"/>
                  <a:t>の離散値</a:t>
                </a:r>
                <a:r>
                  <a:rPr lang="en-US" altLang="ja-JP" sz="1300" dirty="0" err="1"/>
                  <a:t>fl</a:t>
                </a:r>
                <a:r>
                  <a:rPr lang="ja-JP" altLang="en-US" sz="1300" dirty="0"/>
                  <a:t>について，周期</a:t>
                </a:r>
                <a:r>
                  <a:rPr lang="en-US" altLang="ja-JP" sz="1300" dirty="0"/>
                  <a:t>N, 2N, 3N… </a:t>
                </a:r>
              </a:p>
              <a:p>
                <a:endParaRPr lang="en-US" altLang="ja-JP" sz="1300" dirty="0"/>
              </a:p>
              <a:p>
                <a:endParaRPr lang="en-US" altLang="ja-JP" sz="1300" dirty="0"/>
              </a:p>
              <a:p>
                <a:r>
                  <a:rPr lang="en-US" altLang="ja-JP" sz="1300" dirty="0"/>
                  <a:t>f(l) = F0 exp{ </a:t>
                </a:r>
                <a:r>
                  <a:rPr lang="en-US" altLang="ja-JP" sz="1300" dirty="0" err="1"/>
                  <a:t>i</a:t>
                </a:r>
                <a:r>
                  <a:rPr lang="en-US" altLang="ja-JP" sz="1300" dirty="0"/>
                  <a:t> (2 x pi x l) 0 }    </a:t>
                </a:r>
                <a:r>
                  <a:rPr lang="en-US" altLang="ja-JP" sz="1300" dirty="0">
                    <a:sym typeface="Wingdings" panose="05000000000000000000" pitchFamily="2" charset="2"/>
                  </a:rPr>
                  <a:t> </a:t>
                </a:r>
                <a:r>
                  <a:rPr lang="ja-JP" altLang="en-US" sz="1300" dirty="0">
                    <a:sym typeface="Wingdings" panose="05000000000000000000" pitchFamily="2" charset="2"/>
                  </a:rPr>
                  <a:t>周期 なし（定数）</a:t>
                </a:r>
                <a:endParaRPr lang="en-US" altLang="ja-JP" sz="1300" dirty="0"/>
              </a:p>
              <a:p>
                <a:r>
                  <a:rPr lang="en-US" altLang="ja-JP" sz="1300" dirty="0"/>
                  <a:t> +  F1 exp{ </a:t>
                </a:r>
                <a:r>
                  <a:rPr lang="en-US" altLang="ja-JP" sz="1300" dirty="0" err="1"/>
                  <a:t>i</a:t>
                </a:r>
                <a:r>
                  <a:rPr lang="en-US" altLang="ja-JP" sz="1300" dirty="0"/>
                  <a:t> (2 x pi x l) 1 }       </a:t>
                </a:r>
                <a:r>
                  <a:rPr lang="en-US" altLang="ja-JP" sz="1300" dirty="0">
                    <a:sym typeface="Wingdings" panose="05000000000000000000" pitchFamily="2" charset="2"/>
                  </a:rPr>
                  <a:t> </a:t>
                </a:r>
                <a:r>
                  <a:rPr lang="ja-JP" altLang="en-US" sz="1300" dirty="0">
                    <a:sym typeface="Wingdings" panose="05000000000000000000" pitchFamily="2" charset="2"/>
                  </a:rPr>
                  <a:t>周期 </a:t>
                </a:r>
                <a:r>
                  <a:rPr lang="en-US" altLang="ja-JP" sz="1300" dirty="0">
                    <a:sym typeface="Wingdings" panose="05000000000000000000" pitchFamily="2" charset="2"/>
                  </a:rPr>
                  <a:t>N/1  (l</a:t>
                </a:r>
                <a:r>
                  <a:rPr lang="ja-JP" altLang="en-US" sz="1300" dirty="0">
                    <a:sym typeface="Wingdings" panose="05000000000000000000" pitchFamily="2" charset="2"/>
                  </a:rPr>
                  <a:t>が</a:t>
                </a:r>
                <a:r>
                  <a:rPr lang="en-US" altLang="ja-JP" sz="1300" dirty="0">
                    <a:sym typeface="Wingdings" panose="05000000000000000000" pitchFamily="2" charset="2"/>
                  </a:rPr>
                  <a:t>N</a:t>
                </a:r>
                <a:r>
                  <a:rPr lang="ja-JP" altLang="en-US" sz="1300" dirty="0">
                    <a:sym typeface="Wingdings" panose="05000000000000000000" pitchFamily="2" charset="2"/>
                  </a:rPr>
                  <a:t>行くとちょうど</a:t>
                </a:r>
                <a:r>
                  <a:rPr lang="en-US" altLang="ja-JP" sz="1300" dirty="0">
                    <a:sym typeface="Wingdings" panose="05000000000000000000" pitchFamily="2" charset="2"/>
                  </a:rPr>
                  <a:t>2pi)</a:t>
                </a:r>
                <a:endParaRPr lang="en-US" altLang="ja-JP" sz="1300" dirty="0"/>
              </a:p>
              <a:p>
                <a:pPr defTabSz="990478">
                  <a:defRPr/>
                </a:pPr>
                <a:r>
                  <a:rPr lang="en-US" altLang="ja-JP" sz="1300" dirty="0"/>
                  <a:t> +  F2 exp{ </a:t>
                </a:r>
                <a:r>
                  <a:rPr lang="en-US" altLang="ja-JP" sz="1300" dirty="0" err="1"/>
                  <a:t>i</a:t>
                </a:r>
                <a:r>
                  <a:rPr lang="en-US" altLang="ja-JP" sz="1300" dirty="0"/>
                  <a:t> (2 x pi x l) 2 }       </a:t>
                </a:r>
                <a:r>
                  <a:rPr lang="en-US" altLang="ja-JP" sz="1300" dirty="0">
                    <a:sym typeface="Wingdings" panose="05000000000000000000" pitchFamily="2" charset="2"/>
                  </a:rPr>
                  <a:t> </a:t>
                </a:r>
                <a:r>
                  <a:rPr lang="ja-JP" altLang="en-US" sz="1300" dirty="0">
                    <a:sym typeface="Wingdings" panose="05000000000000000000" pitchFamily="2" charset="2"/>
                  </a:rPr>
                  <a:t>周期 </a:t>
                </a:r>
                <a:r>
                  <a:rPr lang="en-US" altLang="ja-JP" sz="1300" dirty="0">
                    <a:sym typeface="Wingdings" panose="05000000000000000000" pitchFamily="2" charset="2"/>
                  </a:rPr>
                  <a:t>N/2  (l</a:t>
                </a:r>
                <a:r>
                  <a:rPr lang="ja-JP" altLang="en-US" sz="1300" dirty="0">
                    <a:sym typeface="Wingdings" panose="05000000000000000000" pitchFamily="2" charset="2"/>
                  </a:rPr>
                  <a:t>が</a:t>
                </a:r>
                <a:r>
                  <a:rPr lang="en-US" altLang="ja-JP" sz="1300" dirty="0">
                    <a:sym typeface="Wingdings" panose="05000000000000000000" pitchFamily="2" charset="2"/>
                  </a:rPr>
                  <a:t>N</a:t>
                </a:r>
                <a:r>
                  <a:rPr lang="ja-JP" altLang="en-US" sz="1300" dirty="0">
                    <a:sym typeface="Wingdings" panose="05000000000000000000" pitchFamily="2" charset="2"/>
                  </a:rPr>
                  <a:t>行くとちょうど</a:t>
                </a:r>
                <a:r>
                  <a:rPr lang="en-US" altLang="ja-JP" sz="1300" dirty="0">
                    <a:sym typeface="Wingdings" panose="05000000000000000000" pitchFamily="2" charset="2"/>
                  </a:rPr>
                  <a:t>4pi)</a:t>
                </a:r>
                <a:endParaRPr lang="en-US" altLang="ja-JP" sz="1300" dirty="0"/>
              </a:p>
              <a:p>
                <a:pPr defTabSz="990478">
                  <a:defRPr/>
                </a:pPr>
                <a:r>
                  <a:rPr lang="en-US" altLang="ja-JP" sz="1300" dirty="0"/>
                  <a:t> +  F3 exp{ </a:t>
                </a:r>
                <a:r>
                  <a:rPr lang="en-US" altLang="ja-JP" sz="1300" dirty="0" err="1"/>
                  <a:t>i</a:t>
                </a:r>
                <a:r>
                  <a:rPr lang="en-US" altLang="ja-JP" sz="1300" dirty="0"/>
                  <a:t> (2 x pi x l) 3 }       </a:t>
                </a:r>
                <a:r>
                  <a:rPr lang="en-US" altLang="ja-JP" sz="1300" dirty="0">
                    <a:sym typeface="Wingdings" panose="05000000000000000000" pitchFamily="2" charset="2"/>
                  </a:rPr>
                  <a:t> </a:t>
                </a:r>
                <a:r>
                  <a:rPr lang="ja-JP" altLang="en-US" sz="1300" dirty="0">
                    <a:sym typeface="Wingdings" panose="05000000000000000000" pitchFamily="2" charset="2"/>
                  </a:rPr>
                  <a:t>周期 </a:t>
                </a:r>
                <a:r>
                  <a:rPr lang="en-US" altLang="ja-JP" sz="1300" dirty="0">
                    <a:sym typeface="Wingdings" panose="05000000000000000000" pitchFamily="2" charset="2"/>
                  </a:rPr>
                  <a:t>N/3  (l</a:t>
                </a:r>
                <a:r>
                  <a:rPr lang="ja-JP" altLang="en-US" sz="1300" dirty="0">
                    <a:sym typeface="Wingdings" panose="05000000000000000000" pitchFamily="2" charset="2"/>
                  </a:rPr>
                  <a:t>が</a:t>
                </a:r>
                <a:r>
                  <a:rPr lang="en-US" altLang="ja-JP" sz="1300" dirty="0">
                    <a:sym typeface="Wingdings" panose="05000000000000000000" pitchFamily="2" charset="2"/>
                  </a:rPr>
                  <a:t>N</a:t>
                </a:r>
                <a:r>
                  <a:rPr lang="ja-JP" altLang="en-US" sz="1300" dirty="0">
                    <a:sym typeface="Wingdings" panose="05000000000000000000" pitchFamily="2" charset="2"/>
                  </a:rPr>
                  <a:t>行くとちょうど</a:t>
                </a:r>
                <a:r>
                  <a:rPr lang="en-US" altLang="ja-JP" sz="1300" dirty="0">
                    <a:sym typeface="Wingdings" panose="05000000000000000000" pitchFamily="2" charset="2"/>
                  </a:rPr>
                  <a:t>6pi)</a:t>
                </a:r>
                <a:endParaRPr lang="en-US" altLang="ja-JP" sz="1300" dirty="0"/>
              </a:p>
              <a:p>
                <a:pPr defTabSz="990478">
                  <a:defRPr/>
                </a:pPr>
                <a:r>
                  <a:rPr lang="en-US" altLang="ja-JP" sz="1300" dirty="0"/>
                  <a:t> +  F4 exp{ </a:t>
                </a:r>
                <a:r>
                  <a:rPr lang="en-US" altLang="ja-JP" sz="1300" dirty="0" err="1"/>
                  <a:t>i</a:t>
                </a:r>
                <a:r>
                  <a:rPr lang="en-US" altLang="ja-JP" sz="1300" dirty="0"/>
                  <a:t> (2 x pi x l) 4 }       </a:t>
                </a:r>
                <a:r>
                  <a:rPr lang="en-US" altLang="ja-JP" sz="1300" dirty="0">
                    <a:sym typeface="Wingdings" panose="05000000000000000000" pitchFamily="2" charset="2"/>
                  </a:rPr>
                  <a:t> </a:t>
                </a:r>
                <a:r>
                  <a:rPr lang="ja-JP" altLang="en-US" sz="1300" dirty="0">
                    <a:sym typeface="Wingdings" panose="05000000000000000000" pitchFamily="2" charset="2"/>
                  </a:rPr>
                  <a:t>周期 </a:t>
                </a:r>
                <a:r>
                  <a:rPr lang="en-US" altLang="ja-JP" sz="1300" dirty="0">
                    <a:sym typeface="Wingdings" panose="05000000000000000000" pitchFamily="2" charset="2"/>
                  </a:rPr>
                  <a:t>N/4  (l</a:t>
                </a:r>
                <a:r>
                  <a:rPr lang="ja-JP" altLang="en-US" sz="1300" dirty="0">
                    <a:sym typeface="Wingdings" panose="05000000000000000000" pitchFamily="2" charset="2"/>
                  </a:rPr>
                  <a:t>が</a:t>
                </a:r>
                <a:r>
                  <a:rPr lang="en-US" altLang="ja-JP" sz="1300" dirty="0">
                    <a:sym typeface="Wingdings" panose="05000000000000000000" pitchFamily="2" charset="2"/>
                  </a:rPr>
                  <a:t>N</a:t>
                </a:r>
                <a:r>
                  <a:rPr lang="ja-JP" altLang="en-US" sz="1300" dirty="0">
                    <a:sym typeface="Wingdings" panose="05000000000000000000" pitchFamily="2" charset="2"/>
                  </a:rPr>
                  <a:t>行くとちょうど</a:t>
                </a:r>
                <a:r>
                  <a:rPr lang="en-US" altLang="ja-JP" sz="1300" dirty="0">
                    <a:sym typeface="Wingdings" panose="05000000000000000000" pitchFamily="2" charset="2"/>
                  </a:rPr>
                  <a:t>8pi)</a:t>
                </a:r>
                <a:endParaRPr lang="en-US" altLang="ja-JP" sz="1300" dirty="0"/>
              </a:p>
              <a:p>
                <a:pPr defTabSz="990478">
                  <a:defRPr/>
                </a:pPr>
                <a:r>
                  <a:rPr lang="en-US" altLang="ja-JP" sz="1300" dirty="0"/>
                  <a:t> +</a:t>
                </a:r>
              </a:p>
              <a:p>
                <a:pPr defTabSz="990478">
                  <a:defRPr/>
                </a:pPr>
                <a:r>
                  <a:rPr lang="en-US" altLang="ja-JP" sz="1300" dirty="0"/>
                  <a:t> + </a:t>
                </a:r>
              </a:p>
              <a:p>
                <a:pPr defTabSz="990478">
                  <a:defRPr/>
                </a:pPr>
                <a:r>
                  <a:rPr lang="en-US" altLang="ja-JP" sz="1300" dirty="0"/>
                  <a:t> +  FN-1 exp{ </a:t>
                </a:r>
                <a:r>
                  <a:rPr lang="en-US" altLang="ja-JP" sz="1300" dirty="0" err="1"/>
                  <a:t>i</a:t>
                </a:r>
                <a:r>
                  <a:rPr lang="en-US" altLang="ja-JP" sz="1300" dirty="0"/>
                  <a:t> (2 x pi x l) N-1 } </a:t>
                </a:r>
                <a:r>
                  <a:rPr lang="en-US" altLang="ja-JP" sz="1300" dirty="0">
                    <a:sym typeface="Wingdings" panose="05000000000000000000" pitchFamily="2" charset="2"/>
                  </a:rPr>
                  <a:t> </a:t>
                </a:r>
                <a:r>
                  <a:rPr lang="ja-JP" altLang="en-US" sz="1300" dirty="0">
                    <a:sym typeface="Wingdings" panose="05000000000000000000" pitchFamily="2" charset="2"/>
                  </a:rPr>
                  <a:t>周期 </a:t>
                </a:r>
                <a:r>
                  <a:rPr lang="en-US" altLang="ja-JP" sz="1300" dirty="0">
                    <a:sym typeface="Wingdings" panose="05000000000000000000" pitchFamily="2" charset="2"/>
                  </a:rPr>
                  <a:t>N/(N-1)  (l</a:t>
                </a:r>
                <a:r>
                  <a:rPr lang="ja-JP" altLang="en-US" sz="1300" dirty="0">
                    <a:sym typeface="Wingdings" panose="05000000000000000000" pitchFamily="2" charset="2"/>
                  </a:rPr>
                  <a:t>が</a:t>
                </a:r>
                <a:r>
                  <a:rPr lang="en-US" altLang="ja-JP" sz="1300" dirty="0">
                    <a:sym typeface="Wingdings" panose="05000000000000000000" pitchFamily="2" charset="2"/>
                  </a:rPr>
                  <a:t>N</a:t>
                </a:r>
                <a:r>
                  <a:rPr lang="ja-JP" altLang="en-US" sz="1300" dirty="0">
                    <a:sym typeface="Wingdings" panose="05000000000000000000" pitchFamily="2" charset="2"/>
                  </a:rPr>
                  <a:t>行くとちょうど</a:t>
                </a:r>
                <a:r>
                  <a:rPr lang="en-US" altLang="ja-JP" sz="1300" dirty="0">
                    <a:sym typeface="Wingdings" panose="05000000000000000000" pitchFamily="2" charset="2"/>
                  </a:rPr>
                  <a:t>8pi)</a:t>
                </a:r>
                <a:endParaRPr lang="en-US" altLang="ja-JP" sz="1300" dirty="0"/>
              </a:p>
              <a:p>
                <a:pPr defTabSz="990478">
                  <a:defRPr/>
                </a:pPr>
                <a:endParaRPr lang="en-US" altLang="ja-JP" sz="1300" dirty="0"/>
              </a:p>
              <a:p>
                <a:endParaRPr lang="en-US" altLang="ja-JP" sz="1300" dirty="0"/>
              </a:p>
              <a:p>
                <a:endParaRPr lang="en-US" altLang="ja-JP" sz="1300" dirty="0"/>
              </a:p>
              <a:p>
                <a:endParaRPr lang="en-US" altLang="ja-JP" sz="1300" dirty="0"/>
              </a:p>
              <a:p>
                <a:endParaRPr lang="en-US" altLang="ja-JP" sz="1300" dirty="0"/>
              </a:p>
              <a:p>
                <a:endParaRPr lang="en-US" altLang="ja-JP" sz="1300" dirty="0"/>
              </a:p>
              <a:p>
                <a:endParaRPr lang="en-US" altLang="ja-JP" sz="1300" dirty="0"/>
              </a:p>
              <a:p>
                <a:r>
                  <a:rPr lang="ja-JP" altLang="en-US" sz="1300" dirty="0"/>
                  <a:t>複素数列</a:t>
                </a:r>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𝑓</m:t>
                        </m:r>
                      </m:e>
                      <m:sub>
                        <m:r>
                          <a:rPr lang="en-US" altLang="ja-JP" sz="1300" i="1">
                            <a:latin typeface="Cambria Math"/>
                          </a:rPr>
                          <m:t>𝑙</m:t>
                        </m:r>
                      </m:sub>
                    </m:sSub>
                    <m:d>
                      <m:dPr>
                        <m:ctrlPr>
                          <a:rPr lang="en-US" altLang="ja-JP" sz="1300" i="1">
                            <a:latin typeface="Cambria Math" panose="02040503050406030204" pitchFamily="18" charset="0"/>
                          </a:rPr>
                        </m:ctrlPr>
                      </m:dPr>
                      <m:e>
                        <m:r>
                          <a:rPr lang="en-US" altLang="ja-JP" sz="1300" i="1">
                            <a:latin typeface="Cambria Math"/>
                          </a:rPr>
                          <m:t>𝑙</m:t>
                        </m:r>
                        <m:r>
                          <a:rPr lang="en-US" altLang="ja-JP" sz="1300" i="1">
                            <a:latin typeface="Cambria Math"/>
                          </a:rPr>
                          <m:t>=0,…,</m:t>
                        </m:r>
                        <m:r>
                          <a:rPr lang="en-US" altLang="ja-JP" sz="1300" i="1">
                            <a:latin typeface="Cambria Math"/>
                          </a:rPr>
                          <m:t>𝑁</m:t>
                        </m:r>
                        <m:r>
                          <a:rPr lang="en-US" altLang="ja-JP" sz="1300" i="1">
                            <a:latin typeface="Cambria Math"/>
                          </a:rPr>
                          <m:t>−1</m:t>
                        </m:r>
                      </m:e>
                    </m:d>
                  </m:oMath>
                </a14:m>
                <a:r>
                  <a:rPr lang="ja-JP" altLang="en-US" sz="1300" dirty="0"/>
                  <a:t>を、複素数列</a:t>
                </a:r>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𝐹</m:t>
                        </m:r>
                      </m:e>
                      <m:sub>
                        <m:r>
                          <a:rPr lang="en-US" altLang="ja-JP" sz="1300" i="1">
                            <a:latin typeface="Cambria Math"/>
                          </a:rPr>
                          <m:t>𝑘</m:t>
                        </m:r>
                      </m:sub>
                    </m:sSub>
                    <m:d>
                      <m:dPr>
                        <m:ctrlPr>
                          <a:rPr lang="en-US" altLang="ja-JP" sz="1300" i="1">
                            <a:latin typeface="Cambria Math" panose="02040503050406030204" pitchFamily="18" charset="0"/>
                          </a:rPr>
                        </m:ctrlPr>
                      </m:dPr>
                      <m:e>
                        <m:r>
                          <a:rPr lang="en-US" altLang="ja-JP" sz="1300" i="1">
                            <a:latin typeface="Cambria Math" panose="02040503050406030204" pitchFamily="18" charset="0"/>
                          </a:rPr>
                          <m:t>𝑘</m:t>
                        </m:r>
                        <m:r>
                          <a:rPr lang="en-US" altLang="ja-JP" sz="1300" i="1">
                            <a:latin typeface="Cambria Math"/>
                          </a:rPr>
                          <m:t>=0,…,</m:t>
                        </m:r>
                        <m:r>
                          <a:rPr lang="en-US" altLang="ja-JP" sz="1300" i="1">
                            <a:latin typeface="Cambria Math"/>
                          </a:rPr>
                          <m:t>𝑁</m:t>
                        </m:r>
                        <m:r>
                          <a:rPr lang="en-US" altLang="ja-JP" sz="1300" i="1">
                            <a:latin typeface="Cambria Math"/>
                          </a:rPr>
                          <m:t>−1</m:t>
                        </m:r>
                      </m:e>
                    </m:d>
                  </m:oMath>
                </a14:m>
                <a:r>
                  <a:rPr lang="ja-JP" altLang="en-US" sz="1300" dirty="0"/>
                  <a:t>に変換する</a:t>
                </a:r>
                <a:r>
                  <a:rPr lang="ja-JP" altLang="en-US" sz="1100" dirty="0"/>
                  <a:t>（</a:t>
                </a:r>
                <a14:m>
                  <m:oMath xmlns:m="http://schemas.openxmlformats.org/officeDocument/2006/math">
                    <m:sSub>
                      <m:sSubPr>
                        <m:ctrlPr>
                          <a:rPr lang="en-US" altLang="ja-JP" sz="1100" i="1">
                            <a:latin typeface="Cambria Math" panose="02040503050406030204" pitchFamily="18" charset="0"/>
                          </a:rPr>
                        </m:ctrlPr>
                      </m:sSubPr>
                      <m:e>
                        <m:r>
                          <a:rPr lang="en-US" altLang="ja-JP" sz="1100" i="1">
                            <a:latin typeface="Cambria Math"/>
                          </a:rPr>
                          <m:t>𝑓</m:t>
                        </m:r>
                      </m:e>
                      <m:sub>
                        <m:r>
                          <a:rPr lang="en-US" altLang="ja-JP" sz="1100" i="1">
                            <a:latin typeface="Cambria Math"/>
                          </a:rPr>
                          <m:t>𝑙</m:t>
                        </m:r>
                      </m:sub>
                    </m:sSub>
                  </m:oMath>
                </a14:m>
                <a:r>
                  <a:rPr lang="ja-JP" altLang="en-US" sz="1100" dirty="0"/>
                  <a:t>は実数列のことが多い）</a:t>
                </a:r>
                <a:r>
                  <a:rPr lang="en-US" altLang="ja-JP" sz="1100" dirty="0"/>
                  <a:t> </a:t>
                </a:r>
                <a:endParaRPr lang="en-US" altLang="ja-JP" sz="1300" dirty="0"/>
              </a:p>
              <a:p>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𝐹</m:t>
                        </m:r>
                      </m:e>
                      <m:sub>
                        <m:r>
                          <a:rPr lang="en-US" altLang="ja-JP" sz="1300" i="1">
                            <a:latin typeface="Cambria Math"/>
                          </a:rPr>
                          <m:t>𝑘</m:t>
                        </m:r>
                      </m:sub>
                    </m:sSub>
                  </m:oMath>
                </a14:m>
                <a:r>
                  <a:rPr lang="ja-JP" altLang="en-US" sz="1300" dirty="0"/>
                  <a:t>は，</a:t>
                </a:r>
                <a:r>
                  <a:rPr lang="en-US" altLang="ja-JP" sz="1300" dirty="0"/>
                  <a:t>k</a:t>
                </a:r>
                <a:r>
                  <a:rPr lang="ja-JP" altLang="en-US" sz="1300" dirty="0"/>
                  <a:t>番目の正弦波</a:t>
                </a:r>
                <a14:m>
                  <m:oMath xmlns:m="http://schemas.openxmlformats.org/officeDocument/2006/math">
                    <m:sSup>
                      <m:sSupPr>
                        <m:ctrlPr>
                          <a:rPr lang="en-US" altLang="ja-JP" sz="1300" i="1">
                            <a:latin typeface="Cambria Math" panose="02040503050406030204" pitchFamily="18" charset="0"/>
                          </a:rPr>
                        </m:ctrlPr>
                      </m:sSupPr>
                      <m:e>
                        <m:r>
                          <a:rPr lang="en-US" altLang="ja-JP" sz="1300" i="1">
                            <a:latin typeface="Cambria Math"/>
                          </a:rPr>
                          <m:t>𝑒</m:t>
                        </m:r>
                      </m:e>
                      <m:sup>
                        <m:f>
                          <m:fPr>
                            <m:ctrlPr>
                              <a:rPr lang="en-US" altLang="ja-JP" sz="1300" i="1">
                                <a:latin typeface="Cambria Math" panose="02040503050406030204" pitchFamily="18" charset="0"/>
                              </a:rPr>
                            </m:ctrlPr>
                          </m:fPr>
                          <m:num>
                            <m:r>
                              <a:rPr lang="en-US" altLang="ja-JP" sz="1300" i="1">
                                <a:latin typeface="Cambria Math"/>
                              </a:rPr>
                              <m:t>𝑖</m:t>
                            </m:r>
                            <m:r>
                              <a:rPr lang="en-US" altLang="ja-JP" sz="1300" i="1">
                                <a:latin typeface="Cambria Math"/>
                              </a:rPr>
                              <m:t>2</m:t>
                            </m:r>
                            <m:r>
                              <a:rPr lang="en-US" altLang="ja-JP" sz="1300" i="1">
                                <a:latin typeface="Cambria Math"/>
                              </a:rPr>
                              <m:t>𝜋</m:t>
                            </m:r>
                          </m:num>
                          <m:den>
                            <m:r>
                              <a:rPr lang="en-US" altLang="ja-JP" sz="1300" i="1">
                                <a:latin typeface="Cambria Math"/>
                              </a:rPr>
                              <m:t>𝑁</m:t>
                            </m:r>
                          </m:den>
                        </m:f>
                        <m:r>
                          <a:rPr lang="en-US" altLang="ja-JP" sz="1300" i="1">
                            <a:latin typeface="Cambria Math"/>
                          </a:rPr>
                          <m:t>𝑘𝑙</m:t>
                        </m:r>
                      </m:sup>
                    </m:sSup>
                  </m:oMath>
                </a14:m>
                <a:r>
                  <a:rPr lang="ja-JP" altLang="en-US" sz="1300" dirty="0"/>
                  <a:t>の，大きさと偏角を表す</a:t>
                </a:r>
                <a:endParaRPr lang="en-US" altLang="ja-JP" sz="1300" dirty="0"/>
              </a:p>
              <a:p>
                <a:endParaRPr lang="en-US" altLang="ja-JP" sz="1300" dirty="0"/>
              </a:p>
              <a:p>
                <a:r>
                  <a:rPr lang="ja-JP" altLang="en-US" sz="1300" dirty="0"/>
                  <a:t>半分より右に行くと逆に低周波になる </a:t>
                </a:r>
                <a:r>
                  <a:rPr lang="en-US" altLang="ja-JP" sz="1300" dirty="0">
                    <a:sym typeface="Wingdings" panose="05000000000000000000" pitchFamily="2" charset="2"/>
                  </a:rPr>
                  <a:t></a:t>
                </a:r>
              </a:p>
              <a:p>
                <a:r>
                  <a:rPr lang="en-US" altLang="ja-JP" sz="1300" dirty="0">
                    <a:sym typeface="Wingdings" panose="05000000000000000000" pitchFamily="2" charset="2"/>
                  </a:rPr>
                  <a:t>『</a:t>
                </a:r>
                <a:r>
                  <a:rPr lang="ja-JP" altLang="en-US" sz="1300" dirty="0">
                    <a:sym typeface="Wingdings" panose="05000000000000000000" pitchFamily="2" charset="2"/>
                  </a:rPr>
                  <a:t>一回あたり動く角度が大きくなると，それは小さい角度で逆方向に回っていると思えるから</a:t>
                </a:r>
                <a:r>
                  <a:rPr lang="en-US" altLang="ja-JP" sz="1300" dirty="0">
                    <a:sym typeface="Wingdings" panose="05000000000000000000" pitchFamily="2" charset="2"/>
                  </a:rPr>
                  <a:t>』</a:t>
                </a:r>
              </a:p>
              <a:p>
                <a:r>
                  <a:rPr lang="ja-JP" altLang="en-US" sz="1300" dirty="0">
                    <a:sym typeface="Wingdings" panose="05000000000000000000" pitchFamily="2" charset="2"/>
                  </a:rPr>
                  <a:t>という説明が分かりやすいかも</a:t>
                </a:r>
                <a:endParaRPr lang="en-US" altLang="ja-JP" sz="1300" dirty="0">
                  <a:sym typeface="Wingdings" panose="05000000000000000000" pitchFamily="2" charset="2"/>
                </a:endParaRPr>
              </a:p>
              <a:p>
                <a:endParaRPr lang="en-US" altLang="ja-JP" sz="1300" dirty="0">
                  <a:sym typeface="Wingdings" panose="05000000000000000000" pitchFamily="2" charset="2"/>
                </a:endParaRPr>
              </a:p>
              <a:p>
                <a:endParaRPr lang="ja-JP" altLang="en-US" sz="1300" dirty="0"/>
              </a:p>
              <a:p>
                <a:endParaRPr kumimoji="1" lang="ja-JP" altLang="en-US" dirty="0"/>
              </a:p>
            </p:txBody>
          </p:sp>
        </mc:Choice>
        <mc:Fallback xmlns="">
          <p:sp>
            <p:nvSpPr>
              <p:cNvPr id="3" name="ノート プレースホルダー 2"/>
              <p:cNvSpPr>
                <a:spLocks noGrp="1"/>
              </p:cNvSpPr>
              <p:nvPr>
                <p:ph type="body" idx="1"/>
              </p:nvPr>
            </p:nvSpPr>
            <p:spPr/>
            <p:txBody>
              <a:bodyPr/>
              <a:lstStyle/>
              <a:p>
                <a:r>
                  <a:rPr lang="ja-JP" altLang="en-US" sz="1200" dirty="0" smtClean="0"/>
                  <a:t>複素数列</a:t>
                </a:r>
                <a:r>
                  <a:rPr lang="en-US" altLang="ja-JP" sz="1200" i="0">
                    <a:latin typeface="Cambria Math"/>
                  </a:rPr>
                  <a:t>𝑓</a:t>
                </a:r>
                <a:r>
                  <a:rPr lang="en-US" altLang="ja-JP" sz="1200" i="0">
                    <a:latin typeface="Cambria Math" panose="02040503050406030204" pitchFamily="18" charset="0"/>
                  </a:rPr>
                  <a:t>_</a:t>
                </a:r>
                <a:r>
                  <a:rPr lang="en-US" altLang="ja-JP" sz="1200" i="0">
                    <a:latin typeface="Cambria Math"/>
                  </a:rPr>
                  <a:t>𝑙</a:t>
                </a:r>
                <a:r>
                  <a:rPr lang="en-US" altLang="ja-JP" sz="1200" i="0">
                    <a:latin typeface="Cambria Math" panose="02040503050406030204" pitchFamily="18" charset="0"/>
                  </a:rPr>
                  <a:t> (</a:t>
                </a:r>
                <a:r>
                  <a:rPr lang="en-US" altLang="ja-JP" sz="1200" i="0">
                    <a:latin typeface="Cambria Math"/>
                  </a:rPr>
                  <a:t>𝑙=0,…,𝑁−1</a:t>
                </a:r>
                <a:r>
                  <a:rPr lang="en-US" altLang="ja-JP" sz="1200" i="0">
                    <a:latin typeface="Cambria Math" panose="02040503050406030204" pitchFamily="18" charset="0"/>
                  </a:rPr>
                  <a:t>)</a:t>
                </a:r>
                <a:r>
                  <a:rPr lang="ja-JP" altLang="en-US" sz="1200" dirty="0" smtClean="0"/>
                  <a:t>を、</a:t>
                </a:r>
                <a:r>
                  <a:rPr lang="ja-JP" altLang="en-US" sz="1200" dirty="0"/>
                  <a:t>複素数列</a:t>
                </a:r>
                <a:r>
                  <a:rPr lang="en-US" altLang="ja-JP" sz="1200" i="0">
                    <a:latin typeface="Cambria Math"/>
                  </a:rPr>
                  <a:t>𝐹</a:t>
                </a:r>
                <a:r>
                  <a:rPr lang="en-US" altLang="ja-JP" sz="1200" i="0">
                    <a:latin typeface="Cambria Math" panose="02040503050406030204" pitchFamily="18" charset="0"/>
                  </a:rPr>
                  <a:t>_</a:t>
                </a:r>
                <a:r>
                  <a:rPr lang="en-US" altLang="ja-JP" sz="1200" i="0">
                    <a:latin typeface="Cambria Math"/>
                  </a:rPr>
                  <a:t>𝑘</a:t>
                </a:r>
                <a:r>
                  <a:rPr lang="en-US" altLang="ja-JP" sz="1200" i="0">
                    <a:latin typeface="Cambria Math" panose="02040503050406030204" pitchFamily="18" charset="0"/>
                  </a:rPr>
                  <a:t> (</a:t>
                </a:r>
                <a:r>
                  <a:rPr lang="en-US" altLang="ja-JP" sz="1200" b="0" i="0" smtClean="0">
                    <a:latin typeface="Cambria Math" panose="02040503050406030204" pitchFamily="18" charset="0"/>
                  </a:rPr>
                  <a:t>𝑘</a:t>
                </a:r>
                <a:r>
                  <a:rPr lang="en-US" altLang="ja-JP" sz="1200" i="0">
                    <a:latin typeface="Cambria Math"/>
                  </a:rPr>
                  <a:t>=0,…,𝑁−1</a:t>
                </a:r>
                <a:r>
                  <a:rPr lang="en-US" altLang="ja-JP" sz="1200" i="0">
                    <a:latin typeface="Cambria Math" panose="02040503050406030204" pitchFamily="18" charset="0"/>
                  </a:rPr>
                  <a:t>)</a:t>
                </a:r>
                <a:r>
                  <a:rPr lang="ja-JP" altLang="en-US" sz="1200" dirty="0" smtClean="0"/>
                  <a:t>に変換する</a:t>
                </a:r>
                <a:r>
                  <a:rPr lang="ja-JP" altLang="en-US" sz="1050" dirty="0" smtClean="0"/>
                  <a:t>（</a:t>
                </a:r>
                <a:r>
                  <a:rPr lang="en-US" altLang="ja-JP" sz="1050" i="0">
                    <a:latin typeface="Cambria Math"/>
                  </a:rPr>
                  <a:t>𝑓</a:t>
                </a:r>
                <a:r>
                  <a:rPr lang="en-US" altLang="ja-JP" sz="1050" i="0">
                    <a:latin typeface="Cambria Math" panose="02040503050406030204" pitchFamily="18" charset="0"/>
                  </a:rPr>
                  <a:t>_</a:t>
                </a:r>
                <a:r>
                  <a:rPr lang="en-US" altLang="ja-JP" sz="1050" i="0">
                    <a:latin typeface="Cambria Math"/>
                  </a:rPr>
                  <a:t>𝑙</a:t>
                </a:r>
                <a:r>
                  <a:rPr lang="ja-JP" altLang="en-US" sz="1050" dirty="0" smtClean="0"/>
                  <a:t>は実数列のことが多い）</a:t>
                </a:r>
                <a:r>
                  <a:rPr lang="en-US" altLang="ja-JP" sz="1050" dirty="0" smtClean="0"/>
                  <a:t> </a:t>
                </a:r>
                <a:endParaRPr lang="en-US" altLang="ja-JP" sz="1200" dirty="0" smtClean="0"/>
              </a:p>
              <a:p>
                <a:r>
                  <a:rPr lang="en-US" altLang="ja-JP" sz="1200" i="0">
                    <a:latin typeface="Cambria Math"/>
                  </a:rPr>
                  <a:t>𝐹</a:t>
                </a:r>
                <a:r>
                  <a:rPr lang="en-US" altLang="ja-JP" sz="1200" i="0">
                    <a:latin typeface="Cambria Math" panose="02040503050406030204" pitchFamily="18" charset="0"/>
                  </a:rPr>
                  <a:t>_</a:t>
                </a:r>
                <a:r>
                  <a:rPr lang="en-US" altLang="ja-JP" sz="1200" i="0">
                    <a:latin typeface="Cambria Math"/>
                  </a:rPr>
                  <a:t>𝑘</a:t>
                </a:r>
                <a:r>
                  <a:rPr kumimoji="1" lang="ja-JP" altLang="en-US" sz="1200" dirty="0" smtClean="0"/>
                  <a:t>は</a:t>
                </a:r>
                <a:r>
                  <a:rPr lang="ja-JP" altLang="en-US" sz="1200" dirty="0"/>
                  <a:t>，</a:t>
                </a:r>
                <a:r>
                  <a:rPr kumimoji="1" lang="en-US" altLang="ja-JP" sz="1200" dirty="0" smtClean="0"/>
                  <a:t>k</a:t>
                </a:r>
                <a:r>
                  <a:rPr kumimoji="1" lang="ja-JP" altLang="en-US" sz="1200" dirty="0" smtClean="0"/>
                  <a:t>番目の正弦波</a:t>
                </a:r>
                <a:r>
                  <a:rPr lang="en-US" altLang="ja-JP" sz="1200" i="0">
                    <a:latin typeface="Cambria Math"/>
                  </a:rPr>
                  <a:t>𝑒</a:t>
                </a:r>
                <a:r>
                  <a:rPr lang="en-US" altLang="ja-JP" sz="1200" i="0">
                    <a:latin typeface="Cambria Math" panose="02040503050406030204" pitchFamily="18" charset="0"/>
                  </a:rPr>
                  <a:t>^(</a:t>
                </a:r>
                <a:r>
                  <a:rPr lang="en-US" altLang="ja-JP" sz="1200" i="0">
                    <a:latin typeface="Cambria Math"/>
                  </a:rPr>
                  <a:t>𝑖2𝜋</a:t>
                </a:r>
                <a:r>
                  <a:rPr lang="en-US" altLang="ja-JP" sz="1200" i="0">
                    <a:latin typeface="Cambria Math" panose="02040503050406030204" pitchFamily="18" charset="0"/>
                  </a:rPr>
                  <a:t>/</a:t>
                </a:r>
                <a:r>
                  <a:rPr lang="en-US" altLang="ja-JP" sz="1200" i="0">
                    <a:latin typeface="Cambria Math"/>
                  </a:rPr>
                  <a:t>𝑁 𝑘𝑙</a:t>
                </a:r>
                <a:r>
                  <a:rPr lang="en-US" altLang="ja-JP" sz="1200" i="0">
                    <a:latin typeface="Cambria Math" panose="02040503050406030204" pitchFamily="18" charset="0"/>
                  </a:rPr>
                  <a:t>)</a:t>
                </a:r>
                <a:r>
                  <a:rPr kumimoji="1" lang="ja-JP" altLang="en-US" sz="1200" dirty="0" smtClean="0"/>
                  <a:t>の，大きさと偏角を表す</a:t>
                </a:r>
                <a:endParaRPr kumimoji="1" lang="en-US" altLang="ja-JP" sz="1200" dirty="0" smtClean="0"/>
              </a:p>
              <a:p>
                <a:endParaRPr kumimoji="1" lang="ja-JP" altLang="en-US" sz="1200" dirty="0"/>
              </a:p>
              <a:p>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43</a:t>
            </a:fld>
            <a:endParaRPr kumimoji="1" lang="ja-JP" altLang="en-US"/>
          </a:p>
        </p:txBody>
      </p:sp>
    </p:spTree>
    <p:extLst>
      <p:ext uri="{BB962C8B-B14F-4D97-AF65-F5344CB8AC3E}">
        <p14:creationId xmlns:p14="http://schemas.microsoft.com/office/powerpoint/2010/main" val="3946112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sz="1300" dirty="0"/>
                  <a:t>複素数列</a:t>
                </a:r>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𝑓</m:t>
                        </m:r>
                      </m:e>
                      <m:sub>
                        <m:r>
                          <a:rPr lang="en-US" altLang="ja-JP" sz="1300" i="1">
                            <a:latin typeface="Cambria Math"/>
                          </a:rPr>
                          <m:t>𝑙</m:t>
                        </m:r>
                      </m:sub>
                    </m:sSub>
                    <m:d>
                      <m:dPr>
                        <m:ctrlPr>
                          <a:rPr lang="en-US" altLang="ja-JP" sz="1300" i="1">
                            <a:latin typeface="Cambria Math" panose="02040503050406030204" pitchFamily="18" charset="0"/>
                          </a:rPr>
                        </m:ctrlPr>
                      </m:dPr>
                      <m:e>
                        <m:r>
                          <a:rPr lang="en-US" altLang="ja-JP" sz="1300" i="1">
                            <a:latin typeface="Cambria Math"/>
                          </a:rPr>
                          <m:t>𝑙</m:t>
                        </m:r>
                        <m:r>
                          <a:rPr lang="en-US" altLang="ja-JP" sz="1300" i="1">
                            <a:latin typeface="Cambria Math"/>
                          </a:rPr>
                          <m:t>=0,…,</m:t>
                        </m:r>
                        <m:r>
                          <a:rPr lang="en-US" altLang="ja-JP" sz="1300" i="1">
                            <a:latin typeface="Cambria Math"/>
                          </a:rPr>
                          <m:t>𝑁</m:t>
                        </m:r>
                        <m:r>
                          <a:rPr lang="en-US" altLang="ja-JP" sz="1300" i="1">
                            <a:latin typeface="Cambria Math"/>
                          </a:rPr>
                          <m:t>−1</m:t>
                        </m:r>
                      </m:e>
                    </m:d>
                  </m:oMath>
                </a14:m>
                <a:r>
                  <a:rPr lang="ja-JP" altLang="en-US" sz="1300" dirty="0"/>
                  <a:t>を、複素数列</a:t>
                </a:r>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𝐹</m:t>
                        </m:r>
                      </m:e>
                      <m:sub>
                        <m:r>
                          <a:rPr lang="en-US" altLang="ja-JP" sz="1300" i="1">
                            <a:latin typeface="Cambria Math"/>
                          </a:rPr>
                          <m:t>𝑘</m:t>
                        </m:r>
                      </m:sub>
                    </m:sSub>
                    <m:d>
                      <m:dPr>
                        <m:ctrlPr>
                          <a:rPr lang="en-US" altLang="ja-JP" sz="1300" i="1">
                            <a:latin typeface="Cambria Math" panose="02040503050406030204" pitchFamily="18" charset="0"/>
                          </a:rPr>
                        </m:ctrlPr>
                      </m:dPr>
                      <m:e>
                        <m:r>
                          <a:rPr lang="en-US" altLang="ja-JP" sz="1300" i="1">
                            <a:latin typeface="Cambria Math" panose="02040503050406030204" pitchFamily="18" charset="0"/>
                          </a:rPr>
                          <m:t>𝑘</m:t>
                        </m:r>
                        <m:r>
                          <a:rPr lang="en-US" altLang="ja-JP" sz="1300" i="1">
                            <a:latin typeface="Cambria Math"/>
                          </a:rPr>
                          <m:t>=0,…,</m:t>
                        </m:r>
                        <m:r>
                          <a:rPr lang="en-US" altLang="ja-JP" sz="1300" i="1">
                            <a:latin typeface="Cambria Math"/>
                          </a:rPr>
                          <m:t>𝑁</m:t>
                        </m:r>
                        <m:r>
                          <a:rPr lang="en-US" altLang="ja-JP" sz="1300" i="1">
                            <a:latin typeface="Cambria Math"/>
                          </a:rPr>
                          <m:t>−1</m:t>
                        </m:r>
                      </m:e>
                    </m:d>
                  </m:oMath>
                </a14:m>
                <a:r>
                  <a:rPr lang="ja-JP" altLang="en-US" sz="1300" dirty="0"/>
                  <a:t>に変換する</a:t>
                </a:r>
                <a:r>
                  <a:rPr lang="ja-JP" altLang="en-US" sz="1100" dirty="0"/>
                  <a:t>（</a:t>
                </a:r>
                <a14:m>
                  <m:oMath xmlns:m="http://schemas.openxmlformats.org/officeDocument/2006/math">
                    <m:sSub>
                      <m:sSubPr>
                        <m:ctrlPr>
                          <a:rPr lang="en-US" altLang="ja-JP" sz="1100" i="1">
                            <a:latin typeface="Cambria Math" panose="02040503050406030204" pitchFamily="18" charset="0"/>
                          </a:rPr>
                        </m:ctrlPr>
                      </m:sSubPr>
                      <m:e>
                        <m:r>
                          <a:rPr lang="en-US" altLang="ja-JP" sz="1100" i="1">
                            <a:latin typeface="Cambria Math"/>
                          </a:rPr>
                          <m:t>𝑓</m:t>
                        </m:r>
                      </m:e>
                      <m:sub>
                        <m:r>
                          <a:rPr lang="en-US" altLang="ja-JP" sz="1100" i="1">
                            <a:latin typeface="Cambria Math"/>
                          </a:rPr>
                          <m:t>𝑙</m:t>
                        </m:r>
                      </m:sub>
                    </m:sSub>
                  </m:oMath>
                </a14:m>
                <a:r>
                  <a:rPr lang="ja-JP" altLang="en-US" sz="1100" dirty="0"/>
                  <a:t>は実数列のことが多い）</a:t>
                </a:r>
                <a:r>
                  <a:rPr lang="en-US" altLang="ja-JP" sz="1100" dirty="0"/>
                  <a:t> </a:t>
                </a:r>
                <a:endParaRPr lang="en-US" altLang="ja-JP" sz="1300" dirty="0"/>
              </a:p>
              <a:p>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𝐹</m:t>
                        </m:r>
                      </m:e>
                      <m:sub>
                        <m:r>
                          <a:rPr lang="en-US" altLang="ja-JP" sz="1300" i="1">
                            <a:latin typeface="Cambria Math"/>
                          </a:rPr>
                          <m:t>𝑘</m:t>
                        </m:r>
                      </m:sub>
                    </m:sSub>
                  </m:oMath>
                </a14:m>
                <a:r>
                  <a:rPr lang="ja-JP" altLang="en-US" sz="1300" dirty="0"/>
                  <a:t>は，</a:t>
                </a:r>
                <a:r>
                  <a:rPr lang="en-US" altLang="ja-JP" sz="1300" dirty="0"/>
                  <a:t>k</a:t>
                </a:r>
                <a:r>
                  <a:rPr lang="ja-JP" altLang="en-US" sz="1300" dirty="0"/>
                  <a:t>番目の正弦波</a:t>
                </a:r>
                <a14:m>
                  <m:oMath xmlns:m="http://schemas.openxmlformats.org/officeDocument/2006/math">
                    <m:sSup>
                      <m:sSupPr>
                        <m:ctrlPr>
                          <a:rPr lang="en-US" altLang="ja-JP" sz="1300" i="1">
                            <a:latin typeface="Cambria Math" panose="02040503050406030204" pitchFamily="18" charset="0"/>
                          </a:rPr>
                        </m:ctrlPr>
                      </m:sSupPr>
                      <m:e>
                        <m:r>
                          <a:rPr lang="en-US" altLang="ja-JP" sz="1300" i="1">
                            <a:latin typeface="Cambria Math"/>
                          </a:rPr>
                          <m:t>𝑒</m:t>
                        </m:r>
                      </m:e>
                      <m:sup>
                        <m:f>
                          <m:fPr>
                            <m:ctrlPr>
                              <a:rPr lang="en-US" altLang="ja-JP" sz="1300" i="1">
                                <a:latin typeface="Cambria Math" panose="02040503050406030204" pitchFamily="18" charset="0"/>
                              </a:rPr>
                            </m:ctrlPr>
                          </m:fPr>
                          <m:num>
                            <m:r>
                              <a:rPr lang="en-US" altLang="ja-JP" sz="1300" i="1">
                                <a:latin typeface="Cambria Math"/>
                              </a:rPr>
                              <m:t>𝑖</m:t>
                            </m:r>
                            <m:r>
                              <a:rPr lang="en-US" altLang="ja-JP" sz="1300" i="1">
                                <a:latin typeface="Cambria Math"/>
                              </a:rPr>
                              <m:t>2</m:t>
                            </m:r>
                            <m:r>
                              <a:rPr lang="en-US" altLang="ja-JP" sz="1300" i="1">
                                <a:latin typeface="Cambria Math"/>
                              </a:rPr>
                              <m:t>𝜋</m:t>
                            </m:r>
                          </m:num>
                          <m:den>
                            <m:r>
                              <a:rPr lang="en-US" altLang="ja-JP" sz="1300" i="1">
                                <a:latin typeface="Cambria Math"/>
                              </a:rPr>
                              <m:t>𝑁</m:t>
                            </m:r>
                          </m:den>
                        </m:f>
                        <m:r>
                          <a:rPr lang="en-US" altLang="ja-JP" sz="1300" i="1">
                            <a:latin typeface="Cambria Math"/>
                          </a:rPr>
                          <m:t>𝑘𝑙</m:t>
                        </m:r>
                      </m:sup>
                    </m:sSup>
                  </m:oMath>
                </a14:m>
                <a:r>
                  <a:rPr lang="ja-JP" altLang="en-US" sz="1300" dirty="0"/>
                  <a:t>の，大きさと偏角を表す</a:t>
                </a:r>
                <a:endParaRPr lang="en-US" altLang="ja-JP" sz="1300" dirty="0"/>
              </a:p>
              <a:p>
                <a:endParaRPr lang="en-US" altLang="ja-JP" sz="1300" dirty="0"/>
              </a:p>
              <a:p>
                <a:endParaRPr lang="en-US" altLang="ja-JP" sz="1300" dirty="0"/>
              </a:p>
              <a:p>
                <a:endParaRPr lang="en-US" altLang="ja-JP" sz="1300" dirty="0"/>
              </a:p>
              <a:p>
                <a14:m>
                  <m:oMath xmlns:m="http://schemas.openxmlformats.org/officeDocument/2006/math">
                    <m:f>
                      <m:fPr>
                        <m:ctrlPr>
                          <a:rPr lang="en-US" altLang="ja-JP" sz="1300" i="1">
                            <a:latin typeface="Cambria Math" panose="02040503050406030204" pitchFamily="18" charset="0"/>
                          </a:rPr>
                        </m:ctrlPr>
                      </m:fPr>
                      <m:num>
                        <m:r>
                          <a:rPr lang="en-US" altLang="ja-JP" sz="1300" i="1">
                            <a:latin typeface="Cambria Math"/>
                          </a:rPr>
                          <m:t>2</m:t>
                        </m:r>
                        <m:r>
                          <a:rPr lang="en-US" altLang="ja-JP" sz="1300" i="1">
                            <a:latin typeface="Cambria Math"/>
                          </a:rPr>
                          <m:t>𝜋</m:t>
                        </m:r>
                        <m:r>
                          <a:rPr lang="en-US" altLang="ja-JP" sz="1300" i="1">
                            <a:latin typeface="Cambria Math"/>
                          </a:rPr>
                          <m:t>𝑙</m:t>
                        </m:r>
                      </m:num>
                      <m:den>
                        <m:r>
                          <a:rPr lang="en-US" altLang="ja-JP" sz="1300" i="1">
                            <a:latin typeface="Cambria Math" panose="02040503050406030204" pitchFamily="18" charset="0"/>
                          </a:rPr>
                          <m:t>𝑁</m:t>
                        </m:r>
                      </m:den>
                    </m:f>
                    <m:d>
                      <m:dPr>
                        <m:ctrlPr>
                          <a:rPr lang="en-US" altLang="ja-JP" sz="1300" i="1">
                            <a:latin typeface="Cambria Math" panose="02040503050406030204" pitchFamily="18" charset="0"/>
                          </a:rPr>
                        </m:ctrlPr>
                      </m:dPr>
                      <m:e>
                        <m:r>
                          <a:rPr lang="en-US" altLang="ja-JP" sz="1300" i="1">
                            <a:latin typeface="Cambria Math" panose="02040503050406030204" pitchFamily="18" charset="0"/>
                          </a:rPr>
                          <m:t>𝑁</m:t>
                        </m:r>
                        <m:r>
                          <a:rPr lang="en-US" altLang="ja-JP" sz="1300" i="1">
                            <a:latin typeface="Cambria Math" panose="02040503050406030204" pitchFamily="18" charset="0"/>
                          </a:rPr>
                          <m:t>−1</m:t>
                        </m:r>
                      </m:e>
                    </m:d>
                    <m:r>
                      <a:rPr lang="en-US" altLang="ja-JP" sz="1300" i="1">
                        <a:latin typeface="Cambria Math" panose="02040503050406030204" pitchFamily="18" charset="0"/>
                      </a:rPr>
                      <m:t>=</m:t>
                    </m:r>
                    <m:r>
                      <a:rPr lang="en-US" altLang="ja-JP" sz="1300" i="1">
                        <a:latin typeface="Cambria Math"/>
                      </a:rPr>
                      <m:t>2</m:t>
                    </m:r>
                    <m:r>
                      <a:rPr lang="en-US" altLang="ja-JP" sz="1300" i="1">
                        <a:latin typeface="Cambria Math"/>
                      </a:rPr>
                      <m:t>𝜋</m:t>
                    </m:r>
                    <m:r>
                      <a:rPr lang="en-US" altLang="ja-JP" sz="1300" i="1">
                        <a:latin typeface="Cambria Math"/>
                      </a:rPr>
                      <m:t>𝑙</m:t>
                    </m:r>
                    <m:r>
                      <a:rPr lang="en-US" altLang="ja-JP" sz="1300" i="1">
                        <a:latin typeface="Cambria Math" panose="02040503050406030204" pitchFamily="18" charset="0"/>
                      </a:rPr>
                      <m:t>−</m:t>
                    </m:r>
                    <m:f>
                      <m:fPr>
                        <m:ctrlPr>
                          <a:rPr lang="en-US" altLang="ja-JP" sz="1300" i="1">
                            <a:latin typeface="Cambria Math" panose="02040503050406030204" pitchFamily="18" charset="0"/>
                          </a:rPr>
                        </m:ctrlPr>
                      </m:fPr>
                      <m:num>
                        <m:r>
                          <a:rPr lang="en-US" altLang="ja-JP" sz="1300" i="1">
                            <a:latin typeface="Cambria Math"/>
                          </a:rPr>
                          <m:t>2</m:t>
                        </m:r>
                        <m:r>
                          <a:rPr lang="en-US" altLang="ja-JP" sz="1300" i="1">
                            <a:latin typeface="Cambria Math"/>
                          </a:rPr>
                          <m:t>𝜋</m:t>
                        </m:r>
                        <m:r>
                          <a:rPr lang="en-US" altLang="ja-JP" sz="1300" i="1">
                            <a:latin typeface="Cambria Math"/>
                          </a:rPr>
                          <m:t>𝑙</m:t>
                        </m:r>
                      </m:num>
                      <m:den>
                        <m:r>
                          <a:rPr lang="en-US" altLang="ja-JP" sz="1300" i="1">
                            <a:latin typeface="Cambria Math" panose="02040503050406030204" pitchFamily="18" charset="0"/>
                          </a:rPr>
                          <m:t>𝑁</m:t>
                        </m:r>
                      </m:den>
                    </m:f>
                    <m:r>
                      <a:rPr lang="en-US" altLang="ja-JP" sz="1300" i="1">
                        <a:latin typeface="Cambria Math" panose="02040503050406030204" pitchFamily="18" charset="0"/>
                      </a:rPr>
                      <m:t>=−</m:t>
                    </m:r>
                    <m:f>
                      <m:fPr>
                        <m:ctrlPr>
                          <a:rPr lang="en-US" altLang="ja-JP" sz="1300" i="1">
                            <a:latin typeface="Cambria Math" panose="02040503050406030204" pitchFamily="18" charset="0"/>
                          </a:rPr>
                        </m:ctrlPr>
                      </m:fPr>
                      <m:num>
                        <m:r>
                          <a:rPr lang="en-US" altLang="ja-JP" sz="1300" i="1">
                            <a:latin typeface="Cambria Math"/>
                          </a:rPr>
                          <m:t>2</m:t>
                        </m:r>
                        <m:r>
                          <a:rPr lang="en-US" altLang="ja-JP" sz="1300" i="1">
                            <a:latin typeface="Cambria Math"/>
                          </a:rPr>
                          <m:t>𝜋</m:t>
                        </m:r>
                        <m:r>
                          <a:rPr lang="en-US" altLang="ja-JP" sz="1300" i="1">
                            <a:latin typeface="Cambria Math"/>
                          </a:rPr>
                          <m:t>𝑙</m:t>
                        </m:r>
                      </m:num>
                      <m:den>
                        <m:r>
                          <a:rPr lang="en-US" altLang="ja-JP" sz="1300" i="1">
                            <a:latin typeface="Cambria Math" panose="02040503050406030204" pitchFamily="18" charset="0"/>
                          </a:rPr>
                          <m:t>𝑁</m:t>
                        </m:r>
                      </m:den>
                    </m:f>
                  </m:oMath>
                </a14:m>
                <a:r>
                  <a:rPr lang="en-US" altLang="ja-JP" sz="1300" dirty="0"/>
                  <a:t> </a:t>
                </a:r>
              </a:p>
              <a:p>
                <a:r>
                  <a:rPr lang="ja-JP" altLang="en-US" sz="1300" dirty="0"/>
                  <a:t>位相について↑の変形が成り立つので、</a:t>
                </a:r>
                <a:r>
                  <a:rPr lang="en-US" altLang="ja-JP" sz="1300" dirty="0"/>
                  <a:t>k=1</a:t>
                </a:r>
                <a:r>
                  <a:rPr lang="ja-JP" altLang="en-US" sz="1300" dirty="0"/>
                  <a:t>と</a:t>
                </a:r>
                <a:r>
                  <a:rPr lang="en-US" altLang="ja-JP" sz="1300" dirty="0"/>
                  <a:t>k=N-1</a:t>
                </a:r>
                <a:r>
                  <a:rPr lang="ja-JP" altLang="en-US" sz="1300" dirty="0"/>
                  <a:t>は位相が逆転しているだけ</a:t>
                </a:r>
                <a:endParaRPr lang="en-US" altLang="ja-JP" sz="1300" dirty="0"/>
              </a:p>
              <a:p>
                <a:endParaRPr lang="ja-JP" altLang="en-US" sz="1300" dirty="0"/>
              </a:p>
              <a:p>
                <a:endParaRPr kumimoji="1" lang="en-US" altLang="ja-JP" dirty="0"/>
              </a:p>
              <a:p>
                <a:pPr defTabSz="990478">
                  <a:defRPr/>
                </a:pPr>
                <a14:m>
                  <m:oMath xmlns:m="http://schemas.openxmlformats.org/officeDocument/2006/math">
                    <m:f>
                      <m:fPr>
                        <m:ctrlPr>
                          <a:rPr lang="en-US" altLang="ja-JP" sz="1300" i="1">
                            <a:latin typeface="Cambria Math" panose="02040503050406030204" pitchFamily="18" charset="0"/>
                          </a:rPr>
                        </m:ctrlPr>
                      </m:fPr>
                      <m:num>
                        <m:r>
                          <a:rPr lang="en-US" altLang="ja-JP" sz="1300" i="1">
                            <a:latin typeface="Cambria Math"/>
                          </a:rPr>
                          <m:t>2</m:t>
                        </m:r>
                        <m:r>
                          <a:rPr lang="en-US" altLang="ja-JP" sz="1300" i="1">
                            <a:latin typeface="Cambria Math"/>
                          </a:rPr>
                          <m:t>𝜋</m:t>
                        </m:r>
                        <m:r>
                          <a:rPr lang="en-US" altLang="ja-JP" sz="1300" i="1">
                            <a:latin typeface="Cambria Math"/>
                          </a:rPr>
                          <m:t>𝑙</m:t>
                        </m:r>
                      </m:num>
                      <m:den>
                        <m:r>
                          <a:rPr lang="en-US" altLang="ja-JP" sz="1300" i="1">
                            <a:latin typeface="Cambria Math" panose="02040503050406030204" pitchFamily="18" charset="0"/>
                          </a:rPr>
                          <m:t>𝑁</m:t>
                        </m:r>
                      </m:den>
                    </m:f>
                    <m:d>
                      <m:dPr>
                        <m:ctrlPr>
                          <a:rPr lang="en-US" altLang="ja-JP" sz="1300" i="1">
                            <a:latin typeface="Cambria Math" panose="02040503050406030204" pitchFamily="18" charset="0"/>
                          </a:rPr>
                        </m:ctrlPr>
                      </m:dPr>
                      <m:e>
                        <m:r>
                          <a:rPr lang="en-US" altLang="ja-JP" sz="1300" i="1">
                            <a:latin typeface="Cambria Math" panose="02040503050406030204" pitchFamily="18" charset="0"/>
                          </a:rPr>
                          <m:t>𝑁</m:t>
                        </m:r>
                        <m:r>
                          <a:rPr lang="en-US" altLang="ja-JP" sz="1300" i="1">
                            <a:latin typeface="Cambria Math" panose="02040503050406030204" pitchFamily="18" charset="0"/>
                          </a:rPr>
                          <m:t>−</m:t>
                        </m:r>
                        <m:r>
                          <a:rPr lang="en-US" altLang="ja-JP" sz="1300" i="1">
                            <a:latin typeface="Cambria Math" panose="02040503050406030204" pitchFamily="18" charset="0"/>
                          </a:rPr>
                          <m:t>𝑘</m:t>
                        </m:r>
                      </m:e>
                    </m:d>
                    <m:r>
                      <a:rPr lang="en-US" altLang="ja-JP" sz="1300" i="1">
                        <a:latin typeface="Cambria Math" panose="02040503050406030204" pitchFamily="18" charset="0"/>
                      </a:rPr>
                      <m:t>=</m:t>
                    </m:r>
                    <m:r>
                      <a:rPr lang="en-US" altLang="ja-JP" sz="1300" i="1">
                        <a:latin typeface="Cambria Math"/>
                      </a:rPr>
                      <m:t>2</m:t>
                    </m:r>
                    <m:r>
                      <a:rPr lang="en-US" altLang="ja-JP" sz="1300" i="1">
                        <a:latin typeface="Cambria Math"/>
                      </a:rPr>
                      <m:t>𝜋</m:t>
                    </m:r>
                    <m:r>
                      <a:rPr lang="en-US" altLang="ja-JP" sz="1300" i="1">
                        <a:latin typeface="Cambria Math"/>
                      </a:rPr>
                      <m:t>𝑙</m:t>
                    </m:r>
                    <m:r>
                      <a:rPr lang="en-US" altLang="ja-JP" sz="1300" i="1">
                        <a:latin typeface="Cambria Math" panose="02040503050406030204" pitchFamily="18" charset="0"/>
                      </a:rPr>
                      <m:t>−</m:t>
                    </m:r>
                    <m:f>
                      <m:fPr>
                        <m:ctrlPr>
                          <a:rPr lang="en-US" altLang="ja-JP" sz="1300" i="1">
                            <a:latin typeface="Cambria Math" panose="02040503050406030204" pitchFamily="18" charset="0"/>
                          </a:rPr>
                        </m:ctrlPr>
                      </m:fPr>
                      <m:num>
                        <m:r>
                          <a:rPr lang="en-US" altLang="ja-JP" sz="1300" i="1">
                            <a:latin typeface="Cambria Math"/>
                          </a:rPr>
                          <m:t>2</m:t>
                        </m:r>
                        <m:r>
                          <a:rPr lang="en-US" altLang="ja-JP" sz="1300" i="1">
                            <a:latin typeface="Cambria Math"/>
                          </a:rPr>
                          <m:t>𝜋</m:t>
                        </m:r>
                        <m:r>
                          <a:rPr lang="en-US" altLang="ja-JP" sz="1300" i="1">
                            <a:latin typeface="Cambria Math"/>
                          </a:rPr>
                          <m:t>𝑙</m:t>
                        </m:r>
                      </m:num>
                      <m:den>
                        <m:r>
                          <a:rPr lang="en-US" altLang="ja-JP" sz="1300" i="1">
                            <a:latin typeface="Cambria Math" panose="02040503050406030204" pitchFamily="18" charset="0"/>
                          </a:rPr>
                          <m:t>𝑁</m:t>
                        </m:r>
                      </m:den>
                    </m:f>
                    <m:r>
                      <a:rPr lang="en-US" altLang="ja-JP" sz="1300" i="1">
                        <a:latin typeface="Cambria Math" panose="02040503050406030204" pitchFamily="18" charset="0"/>
                      </a:rPr>
                      <m:t>𝑘</m:t>
                    </m:r>
                    <m:r>
                      <a:rPr lang="en-US" altLang="ja-JP" sz="1300" i="1">
                        <a:latin typeface="Cambria Math" panose="02040503050406030204" pitchFamily="18" charset="0"/>
                      </a:rPr>
                      <m:t>=−</m:t>
                    </m:r>
                    <m:f>
                      <m:fPr>
                        <m:ctrlPr>
                          <a:rPr lang="en-US" altLang="ja-JP" sz="1300" i="1">
                            <a:latin typeface="Cambria Math" panose="02040503050406030204" pitchFamily="18" charset="0"/>
                          </a:rPr>
                        </m:ctrlPr>
                      </m:fPr>
                      <m:num>
                        <m:r>
                          <a:rPr lang="en-US" altLang="ja-JP" sz="1300" i="1">
                            <a:latin typeface="Cambria Math"/>
                          </a:rPr>
                          <m:t>2</m:t>
                        </m:r>
                        <m:r>
                          <a:rPr lang="en-US" altLang="ja-JP" sz="1300" i="1">
                            <a:latin typeface="Cambria Math"/>
                          </a:rPr>
                          <m:t>𝜋</m:t>
                        </m:r>
                        <m:r>
                          <a:rPr lang="en-US" altLang="ja-JP" sz="1300" i="1">
                            <a:latin typeface="Cambria Math"/>
                          </a:rPr>
                          <m:t>𝑙</m:t>
                        </m:r>
                      </m:num>
                      <m:den>
                        <m:r>
                          <a:rPr lang="en-US" altLang="ja-JP" sz="1300" i="1">
                            <a:latin typeface="Cambria Math" panose="02040503050406030204" pitchFamily="18" charset="0"/>
                          </a:rPr>
                          <m:t>𝑁</m:t>
                        </m:r>
                      </m:den>
                    </m:f>
                    <m:r>
                      <a:rPr lang="en-US" altLang="ja-JP" sz="1300" i="1">
                        <a:latin typeface="Cambria Math" panose="02040503050406030204" pitchFamily="18" charset="0"/>
                      </a:rPr>
                      <m:t>𝑘</m:t>
                    </m:r>
                  </m:oMath>
                </a14:m>
                <a:r>
                  <a:rPr lang="en-US" altLang="ja-JP" sz="1300" dirty="0"/>
                  <a:t> </a:t>
                </a:r>
              </a:p>
              <a:p>
                <a:pPr defTabSz="990478">
                  <a:defRPr/>
                </a:pPr>
                <a:endParaRPr lang="en-US" altLang="ja-JP" sz="1300" dirty="0"/>
              </a:p>
              <a:p>
                <a:pPr defTabSz="990478">
                  <a:defRPr/>
                </a:pPr>
                <a:r>
                  <a:rPr lang="en-US" altLang="ja-JP" sz="1300" dirty="0"/>
                  <a:t>N=5, 0, 1~4, 2~3</a:t>
                </a:r>
              </a:p>
              <a:p>
                <a:pPr defTabSz="990478">
                  <a:defRPr/>
                </a:pPr>
                <a:r>
                  <a:rPr lang="en-US" altLang="ja-JP" sz="1300" dirty="0"/>
                  <a:t>N=6, 0, 1~5, 2~4, 3 </a:t>
                </a:r>
              </a:p>
              <a:p>
                <a:pPr defTabSz="990478">
                  <a:defRPr/>
                </a:pPr>
                <a:endParaRPr lang="en-US" altLang="ja-JP" sz="1300" dirty="0"/>
              </a:p>
              <a:p>
                <a:pPr defTabSz="990478">
                  <a:defRPr/>
                </a:pPr>
                <a:endParaRPr lang="en-US" altLang="ja-JP" sz="1300" dirty="0"/>
              </a:p>
              <a:p>
                <a:pPr defTabSz="990478">
                  <a:defRPr/>
                </a:pPr>
                <a:r>
                  <a:rPr lang="en-US" altLang="ja-JP" sz="1300" dirty="0"/>
                  <a:t> </a:t>
                </a:r>
              </a:p>
              <a:p>
                <a:endParaRPr kumimoji="1" lang="ja-JP" altLang="en-US" dirty="0"/>
              </a:p>
            </p:txBody>
          </p:sp>
        </mc:Choice>
        <mc:Fallback xmlns="">
          <p:sp>
            <p:nvSpPr>
              <p:cNvPr id="3" name="ノート プレースホルダー 2"/>
              <p:cNvSpPr>
                <a:spLocks noGrp="1"/>
              </p:cNvSpPr>
              <p:nvPr>
                <p:ph type="body" idx="1"/>
              </p:nvPr>
            </p:nvSpPr>
            <p:spPr/>
            <p:txBody>
              <a:bodyPr/>
              <a:lstStyle/>
              <a:p>
                <a:r>
                  <a:rPr lang="ja-JP" altLang="en-US" sz="1200" dirty="0" smtClean="0"/>
                  <a:t>複素数列</a:t>
                </a:r>
                <a:r>
                  <a:rPr lang="en-US" altLang="ja-JP" sz="1200" i="0">
                    <a:latin typeface="Cambria Math"/>
                  </a:rPr>
                  <a:t>𝑓</a:t>
                </a:r>
                <a:r>
                  <a:rPr lang="en-US" altLang="ja-JP" sz="1200" i="0">
                    <a:latin typeface="Cambria Math" panose="02040503050406030204" pitchFamily="18" charset="0"/>
                  </a:rPr>
                  <a:t>_</a:t>
                </a:r>
                <a:r>
                  <a:rPr lang="en-US" altLang="ja-JP" sz="1200" i="0">
                    <a:latin typeface="Cambria Math"/>
                  </a:rPr>
                  <a:t>𝑙</a:t>
                </a:r>
                <a:r>
                  <a:rPr lang="en-US" altLang="ja-JP" sz="1200" i="0">
                    <a:latin typeface="Cambria Math" panose="02040503050406030204" pitchFamily="18" charset="0"/>
                  </a:rPr>
                  <a:t> (</a:t>
                </a:r>
                <a:r>
                  <a:rPr lang="en-US" altLang="ja-JP" sz="1200" i="0">
                    <a:latin typeface="Cambria Math"/>
                  </a:rPr>
                  <a:t>𝑙=0,…,𝑁−1</a:t>
                </a:r>
                <a:r>
                  <a:rPr lang="en-US" altLang="ja-JP" sz="1200" i="0">
                    <a:latin typeface="Cambria Math" panose="02040503050406030204" pitchFamily="18" charset="0"/>
                  </a:rPr>
                  <a:t>)</a:t>
                </a:r>
                <a:r>
                  <a:rPr lang="ja-JP" altLang="en-US" sz="1200" dirty="0" smtClean="0"/>
                  <a:t>を、</a:t>
                </a:r>
                <a:r>
                  <a:rPr lang="ja-JP" altLang="en-US" sz="1200" dirty="0"/>
                  <a:t>複素数列</a:t>
                </a:r>
                <a:r>
                  <a:rPr lang="en-US" altLang="ja-JP" sz="1200" i="0">
                    <a:latin typeface="Cambria Math"/>
                  </a:rPr>
                  <a:t>𝐹</a:t>
                </a:r>
                <a:r>
                  <a:rPr lang="en-US" altLang="ja-JP" sz="1200" i="0">
                    <a:latin typeface="Cambria Math" panose="02040503050406030204" pitchFamily="18" charset="0"/>
                  </a:rPr>
                  <a:t>_</a:t>
                </a:r>
                <a:r>
                  <a:rPr lang="en-US" altLang="ja-JP" sz="1200" i="0">
                    <a:latin typeface="Cambria Math"/>
                  </a:rPr>
                  <a:t>𝑘</a:t>
                </a:r>
                <a:r>
                  <a:rPr lang="en-US" altLang="ja-JP" sz="1200" i="0">
                    <a:latin typeface="Cambria Math" panose="02040503050406030204" pitchFamily="18" charset="0"/>
                  </a:rPr>
                  <a:t> (</a:t>
                </a:r>
                <a:r>
                  <a:rPr lang="en-US" altLang="ja-JP" sz="1200" b="0" i="0" smtClean="0">
                    <a:latin typeface="Cambria Math" panose="02040503050406030204" pitchFamily="18" charset="0"/>
                  </a:rPr>
                  <a:t>𝑘</a:t>
                </a:r>
                <a:r>
                  <a:rPr lang="en-US" altLang="ja-JP" sz="1200" i="0">
                    <a:latin typeface="Cambria Math"/>
                  </a:rPr>
                  <a:t>=0,…,𝑁−1</a:t>
                </a:r>
                <a:r>
                  <a:rPr lang="en-US" altLang="ja-JP" sz="1200" i="0">
                    <a:latin typeface="Cambria Math" panose="02040503050406030204" pitchFamily="18" charset="0"/>
                  </a:rPr>
                  <a:t>)</a:t>
                </a:r>
                <a:r>
                  <a:rPr lang="ja-JP" altLang="en-US" sz="1200" dirty="0" smtClean="0"/>
                  <a:t>に変換する</a:t>
                </a:r>
                <a:r>
                  <a:rPr lang="ja-JP" altLang="en-US" sz="1050" dirty="0" smtClean="0"/>
                  <a:t>（</a:t>
                </a:r>
                <a:r>
                  <a:rPr lang="en-US" altLang="ja-JP" sz="1050" i="0">
                    <a:latin typeface="Cambria Math"/>
                  </a:rPr>
                  <a:t>𝑓</a:t>
                </a:r>
                <a:r>
                  <a:rPr lang="en-US" altLang="ja-JP" sz="1050" i="0">
                    <a:latin typeface="Cambria Math" panose="02040503050406030204" pitchFamily="18" charset="0"/>
                  </a:rPr>
                  <a:t>_</a:t>
                </a:r>
                <a:r>
                  <a:rPr lang="en-US" altLang="ja-JP" sz="1050" i="0">
                    <a:latin typeface="Cambria Math"/>
                  </a:rPr>
                  <a:t>𝑙</a:t>
                </a:r>
                <a:r>
                  <a:rPr lang="ja-JP" altLang="en-US" sz="1050" dirty="0" smtClean="0"/>
                  <a:t>は実数列のことが多い）</a:t>
                </a:r>
                <a:r>
                  <a:rPr lang="en-US" altLang="ja-JP" sz="1050" dirty="0" smtClean="0"/>
                  <a:t> </a:t>
                </a:r>
                <a:endParaRPr lang="en-US" altLang="ja-JP" sz="1200" dirty="0" smtClean="0"/>
              </a:p>
              <a:p>
                <a:r>
                  <a:rPr lang="en-US" altLang="ja-JP" sz="1200" i="0">
                    <a:latin typeface="Cambria Math"/>
                  </a:rPr>
                  <a:t>𝐹</a:t>
                </a:r>
                <a:r>
                  <a:rPr lang="en-US" altLang="ja-JP" sz="1200" i="0">
                    <a:latin typeface="Cambria Math" panose="02040503050406030204" pitchFamily="18" charset="0"/>
                  </a:rPr>
                  <a:t>_</a:t>
                </a:r>
                <a:r>
                  <a:rPr lang="en-US" altLang="ja-JP" sz="1200" i="0">
                    <a:latin typeface="Cambria Math"/>
                  </a:rPr>
                  <a:t>𝑘</a:t>
                </a:r>
                <a:r>
                  <a:rPr kumimoji="1" lang="ja-JP" altLang="en-US" sz="1200" dirty="0" smtClean="0"/>
                  <a:t>は</a:t>
                </a:r>
                <a:r>
                  <a:rPr lang="ja-JP" altLang="en-US" sz="1200" dirty="0"/>
                  <a:t>，</a:t>
                </a:r>
                <a:r>
                  <a:rPr kumimoji="1" lang="en-US" altLang="ja-JP" sz="1200" dirty="0" smtClean="0"/>
                  <a:t>k</a:t>
                </a:r>
                <a:r>
                  <a:rPr kumimoji="1" lang="ja-JP" altLang="en-US" sz="1200" dirty="0" smtClean="0"/>
                  <a:t>番目の正弦波</a:t>
                </a:r>
                <a:r>
                  <a:rPr lang="en-US" altLang="ja-JP" sz="1200" i="0">
                    <a:latin typeface="Cambria Math"/>
                  </a:rPr>
                  <a:t>𝑒</a:t>
                </a:r>
                <a:r>
                  <a:rPr lang="en-US" altLang="ja-JP" sz="1200" i="0">
                    <a:latin typeface="Cambria Math" panose="02040503050406030204" pitchFamily="18" charset="0"/>
                  </a:rPr>
                  <a:t>^(</a:t>
                </a:r>
                <a:r>
                  <a:rPr lang="en-US" altLang="ja-JP" sz="1200" i="0">
                    <a:latin typeface="Cambria Math"/>
                  </a:rPr>
                  <a:t>𝑖2𝜋</a:t>
                </a:r>
                <a:r>
                  <a:rPr lang="en-US" altLang="ja-JP" sz="1200" i="0">
                    <a:latin typeface="Cambria Math" panose="02040503050406030204" pitchFamily="18" charset="0"/>
                  </a:rPr>
                  <a:t>/</a:t>
                </a:r>
                <a:r>
                  <a:rPr lang="en-US" altLang="ja-JP" sz="1200" i="0">
                    <a:latin typeface="Cambria Math"/>
                  </a:rPr>
                  <a:t>𝑁 𝑘𝑙</a:t>
                </a:r>
                <a:r>
                  <a:rPr lang="en-US" altLang="ja-JP" sz="1200" i="0">
                    <a:latin typeface="Cambria Math" panose="02040503050406030204" pitchFamily="18" charset="0"/>
                  </a:rPr>
                  <a:t>)</a:t>
                </a:r>
                <a:r>
                  <a:rPr kumimoji="1" lang="ja-JP" altLang="en-US" sz="1200" dirty="0" smtClean="0"/>
                  <a:t>の，大きさと偏角を</a:t>
                </a:r>
                <a:r>
                  <a:rPr kumimoji="1" lang="ja-JP" altLang="en-US" sz="1200" dirty="0" smtClean="0"/>
                  <a:t>表す</a:t>
                </a:r>
                <a:endParaRPr kumimoji="1" lang="en-US" altLang="ja-JP" sz="1200" dirty="0" smtClean="0"/>
              </a:p>
              <a:p>
                <a:endParaRPr kumimoji="1" lang="en-US" altLang="ja-JP" sz="1200" dirty="0" smtClean="0"/>
              </a:p>
              <a:p>
                <a:endParaRPr kumimoji="1" lang="en-US" altLang="ja-JP" sz="1200" dirty="0" smtClean="0"/>
              </a:p>
              <a:p>
                <a:endParaRPr kumimoji="1" lang="en-US" altLang="ja-JP" sz="1200" dirty="0" smtClean="0"/>
              </a:p>
              <a:p>
                <a:r>
                  <a:rPr lang="en-US" altLang="ja-JP" sz="1200" i="0">
                    <a:latin typeface="Cambria Math"/>
                  </a:rPr>
                  <a:t>2𝜋𝑙</a:t>
                </a:r>
                <a:r>
                  <a:rPr lang="en-US" altLang="ja-JP" sz="1200" i="0" smtClean="0">
                    <a:latin typeface="Cambria Math" panose="02040503050406030204" pitchFamily="18" charset="0"/>
                  </a:rPr>
                  <a:t>/</a:t>
                </a:r>
                <a:r>
                  <a:rPr lang="en-US" altLang="ja-JP" sz="1200" i="0">
                    <a:latin typeface="Cambria Math" panose="02040503050406030204" pitchFamily="18" charset="0"/>
                  </a:rPr>
                  <a:t>𝑁 (𝑁−1)</a:t>
                </a:r>
                <a:r>
                  <a:rPr lang="en-US" altLang="ja-JP" sz="1200" b="0" i="0" smtClean="0">
                    <a:latin typeface="Cambria Math" panose="02040503050406030204" pitchFamily="18" charset="0"/>
                  </a:rPr>
                  <a:t>=</a:t>
                </a:r>
                <a:r>
                  <a:rPr lang="en-US" altLang="ja-JP" sz="1200" i="0" smtClean="0">
                    <a:latin typeface="Cambria Math"/>
                  </a:rPr>
                  <a:t>2𝜋𝑙</a:t>
                </a:r>
                <a:r>
                  <a:rPr lang="en-US" altLang="ja-JP" sz="1200" b="0" i="0" smtClean="0">
                    <a:latin typeface="Cambria Math" panose="02040503050406030204" pitchFamily="18" charset="0"/>
                  </a:rPr>
                  <a:t>−</a:t>
                </a:r>
                <a:r>
                  <a:rPr lang="en-US" altLang="ja-JP" sz="1200" i="0">
                    <a:latin typeface="Cambria Math"/>
                  </a:rPr>
                  <a:t>2𝜋𝑙</a:t>
                </a:r>
                <a:r>
                  <a:rPr lang="en-US" altLang="ja-JP" sz="1200" i="0" smtClean="0">
                    <a:latin typeface="Cambria Math" panose="02040503050406030204" pitchFamily="18" charset="0"/>
                  </a:rPr>
                  <a:t>/</a:t>
                </a:r>
                <a:r>
                  <a:rPr lang="en-US" altLang="ja-JP" sz="1200" i="0">
                    <a:latin typeface="Cambria Math" panose="02040503050406030204" pitchFamily="18" charset="0"/>
                  </a:rPr>
                  <a:t>𝑁</a:t>
                </a:r>
                <a:r>
                  <a:rPr lang="en-US" altLang="ja-JP" sz="1200" b="0" i="0" smtClean="0">
                    <a:latin typeface="Cambria Math" panose="02040503050406030204" pitchFamily="18" charset="0"/>
                  </a:rPr>
                  <a:t>=−</a:t>
                </a:r>
                <a:r>
                  <a:rPr lang="en-US" altLang="ja-JP" sz="1200" i="0">
                    <a:latin typeface="Cambria Math"/>
                  </a:rPr>
                  <a:t>2𝜋𝑙</a:t>
                </a:r>
                <a:r>
                  <a:rPr lang="en-US" altLang="ja-JP" sz="1200" i="0" smtClean="0">
                    <a:latin typeface="Cambria Math" panose="02040503050406030204" pitchFamily="18" charset="0"/>
                  </a:rPr>
                  <a:t>/</a:t>
                </a:r>
                <a:r>
                  <a:rPr lang="en-US" altLang="ja-JP" sz="1200" i="0">
                    <a:latin typeface="Cambria Math" panose="02040503050406030204" pitchFamily="18" charset="0"/>
                  </a:rPr>
                  <a:t>𝑁</a:t>
                </a:r>
                <a:r>
                  <a:rPr kumimoji="1" lang="en-US" altLang="ja-JP" sz="1200" dirty="0" smtClean="0"/>
                  <a:t> </a:t>
                </a:r>
              </a:p>
              <a:p>
                <a:r>
                  <a:rPr kumimoji="1" lang="ja-JP" altLang="en-US" sz="1200" dirty="0" smtClean="0"/>
                  <a:t>位相について↑の変形が成り立つので、</a:t>
                </a:r>
                <a:r>
                  <a:rPr kumimoji="1" lang="en-US" altLang="ja-JP" sz="1200" dirty="0" smtClean="0"/>
                  <a:t>k=1</a:t>
                </a:r>
                <a:r>
                  <a:rPr kumimoji="1" lang="ja-JP" altLang="en-US" sz="1200" dirty="0" smtClean="0"/>
                  <a:t>と</a:t>
                </a:r>
                <a:r>
                  <a:rPr kumimoji="1" lang="en-US" altLang="ja-JP" sz="1200" dirty="0" smtClean="0"/>
                  <a:t>k=N-1</a:t>
                </a:r>
                <a:r>
                  <a:rPr kumimoji="1" lang="ja-JP" altLang="en-US" sz="1200" dirty="0" smtClean="0"/>
                  <a:t>は位相が逆転しているだけ</a:t>
                </a:r>
                <a:endParaRPr kumimoji="1" lang="en-US" altLang="ja-JP" sz="1200" dirty="0" smtClean="0"/>
              </a:p>
              <a:p>
                <a:endParaRPr kumimoji="1" lang="ja-JP" altLang="en-US" sz="1200" dirty="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i="0">
                    <a:latin typeface="Cambria Math"/>
                  </a:rPr>
                  <a:t>2𝜋𝑙</a:t>
                </a:r>
                <a:r>
                  <a:rPr lang="en-US" altLang="ja-JP" sz="1200" i="0" smtClean="0">
                    <a:latin typeface="Cambria Math" panose="02040503050406030204" pitchFamily="18" charset="0"/>
                  </a:rPr>
                  <a:t>/</a:t>
                </a:r>
                <a:r>
                  <a:rPr lang="en-US" altLang="ja-JP" sz="1200" i="0">
                    <a:latin typeface="Cambria Math" panose="02040503050406030204" pitchFamily="18" charset="0"/>
                  </a:rPr>
                  <a:t>𝑁 (𝑁−</a:t>
                </a:r>
                <a:r>
                  <a:rPr lang="en-US" altLang="ja-JP" sz="1200" b="0" i="0" smtClean="0">
                    <a:latin typeface="Cambria Math" panose="02040503050406030204" pitchFamily="18" charset="0"/>
                  </a:rPr>
                  <a:t>𝑘</a:t>
                </a:r>
                <a:r>
                  <a:rPr lang="en-US" altLang="ja-JP" sz="1200" b="0" i="0">
                    <a:latin typeface="Cambria Math" panose="02040503050406030204" pitchFamily="18" charset="0"/>
                  </a:rPr>
                  <a:t>)</a:t>
                </a:r>
                <a:r>
                  <a:rPr lang="en-US" altLang="ja-JP" sz="1200" b="0" i="0" smtClean="0">
                    <a:latin typeface="Cambria Math" panose="02040503050406030204" pitchFamily="18" charset="0"/>
                  </a:rPr>
                  <a:t>=</a:t>
                </a:r>
                <a:r>
                  <a:rPr lang="en-US" altLang="ja-JP" sz="1200" i="0" smtClean="0">
                    <a:latin typeface="Cambria Math"/>
                  </a:rPr>
                  <a:t>2𝜋𝑙</a:t>
                </a:r>
                <a:r>
                  <a:rPr lang="en-US" altLang="ja-JP" sz="1200" b="0" i="0" smtClean="0">
                    <a:latin typeface="Cambria Math" panose="02040503050406030204" pitchFamily="18" charset="0"/>
                  </a:rPr>
                  <a:t>−</a:t>
                </a:r>
                <a:r>
                  <a:rPr lang="en-US" altLang="ja-JP" sz="1200" i="0">
                    <a:latin typeface="Cambria Math"/>
                  </a:rPr>
                  <a:t>2𝜋𝑙</a:t>
                </a:r>
                <a:r>
                  <a:rPr lang="en-US" altLang="ja-JP" sz="1200" i="0" smtClean="0">
                    <a:latin typeface="Cambria Math" panose="02040503050406030204" pitchFamily="18" charset="0"/>
                  </a:rPr>
                  <a:t>/</a:t>
                </a:r>
                <a:r>
                  <a:rPr lang="en-US" altLang="ja-JP" sz="1200" i="0">
                    <a:latin typeface="Cambria Math" panose="02040503050406030204" pitchFamily="18" charset="0"/>
                  </a:rPr>
                  <a:t>𝑁</a:t>
                </a:r>
                <a:r>
                  <a:rPr lang="en-US" altLang="ja-JP" sz="1200" b="0" i="0" smtClean="0">
                    <a:latin typeface="Cambria Math" panose="02040503050406030204" pitchFamily="18" charset="0"/>
                  </a:rPr>
                  <a:t> 𝑘</a:t>
                </a:r>
                <a:r>
                  <a:rPr lang="en-US" altLang="ja-JP" sz="1200" b="0" i="0" smtClean="0">
                    <a:latin typeface="Cambria Math" panose="02040503050406030204" pitchFamily="18" charset="0"/>
                  </a:rPr>
                  <a:t>=−</a:t>
                </a:r>
                <a:r>
                  <a:rPr lang="en-US" altLang="ja-JP" sz="1200" i="0">
                    <a:latin typeface="Cambria Math"/>
                  </a:rPr>
                  <a:t>2𝜋𝑙</a:t>
                </a:r>
                <a:r>
                  <a:rPr lang="en-US" altLang="ja-JP" sz="1200" i="0" smtClean="0">
                    <a:latin typeface="Cambria Math" panose="02040503050406030204" pitchFamily="18" charset="0"/>
                  </a:rPr>
                  <a:t>/</a:t>
                </a:r>
                <a:r>
                  <a:rPr lang="en-US" altLang="ja-JP" sz="1200" i="0">
                    <a:latin typeface="Cambria Math" panose="02040503050406030204" pitchFamily="18" charset="0"/>
                  </a:rPr>
                  <a:t>𝑁</a:t>
                </a:r>
                <a:r>
                  <a:rPr lang="en-US" altLang="ja-JP" sz="1200" b="0" i="0" smtClean="0">
                    <a:latin typeface="Cambria Math" panose="02040503050406030204" pitchFamily="18" charset="0"/>
                  </a:rPr>
                  <a:t> 𝑘</a:t>
                </a:r>
                <a:r>
                  <a:rPr kumimoji="1" lang="en-US" altLang="ja-JP" sz="120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t>N=5, 0, 1~4,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t>N=6, 0, 1~5, 2~4,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t> </a:t>
                </a:r>
                <a:endParaRPr kumimoji="1" lang="en-US" altLang="ja-JP" sz="1200" dirty="0" smtClean="0"/>
              </a:p>
              <a:p>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44</a:t>
            </a:fld>
            <a:endParaRPr kumimoji="1" lang="ja-JP" altLang="en-US"/>
          </a:p>
        </p:txBody>
      </p:sp>
    </p:spTree>
    <p:extLst>
      <p:ext uri="{BB962C8B-B14F-4D97-AF65-F5344CB8AC3E}">
        <p14:creationId xmlns:p14="http://schemas.microsoft.com/office/powerpoint/2010/main" val="197345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入力はりんごをナイフで切った音</a:t>
            </a:r>
            <a:endParaRPr kumimoji="1" lang="en-US" altLang="ja-JP" dirty="0"/>
          </a:p>
          <a:p>
            <a:endParaRPr kumimoji="1" lang="en-US" altLang="ja-JP" dirty="0"/>
          </a:p>
          <a:p>
            <a:r>
              <a:rPr kumimoji="1" lang="ja-JP" altLang="en-US" dirty="0"/>
              <a:t>出力は </a:t>
            </a:r>
            <a:r>
              <a:rPr kumimoji="1" lang="en-US" altLang="ja-JP" dirty="0"/>
              <a:t>log10(|</a:t>
            </a:r>
            <a:r>
              <a:rPr kumimoji="1" lang="en-US" altLang="ja-JP" dirty="0" err="1"/>
              <a:t>Fk</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a:t>
            </a:fld>
            <a:endParaRPr kumimoji="1" lang="ja-JP" altLang="en-US"/>
          </a:p>
        </p:txBody>
      </p:sp>
    </p:spTree>
    <p:extLst>
      <p:ext uri="{BB962C8B-B14F-4D97-AF65-F5344CB8AC3E}">
        <p14:creationId xmlns:p14="http://schemas.microsoft.com/office/powerpoint/2010/main" val="241332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en-US" sz="1300" dirty="0"/>
                  <a:t>複素数列</a:t>
                </a:r>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𝑓</m:t>
                        </m:r>
                      </m:e>
                      <m:sub>
                        <m:r>
                          <a:rPr lang="en-US" altLang="ja-JP" sz="1300" i="1">
                            <a:latin typeface="Cambria Math"/>
                          </a:rPr>
                          <m:t>𝑙</m:t>
                        </m:r>
                      </m:sub>
                    </m:sSub>
                    <m:d>
                      <m:dPr>
                        <m:ctrlPr>
                          <a:rPr lang="en-US" altLang="ja-JP" sz="1300" i="1">
                            <a:latin typeface="Cambria Math" panose="02040503050406030204" pitchFamily="18" charset="0"/>
                          </a:rPr>
                        </m:ctrlPr>
                      </m:dPr>
                      <m:e>
                        <m:r>
                          <a:rPr lang="en-US" altLang="ja-JP" sz="1300" i="1">
                            <a:latin typeface="Cambria Math"/>
                          </a:rPr>
                          <m:t>𝑙</m:t>
                        </m:r>
                        <m:r>
                          <a:rPr lang="en-US" altLang="ja-JP" sz="1300" i="1">
                            <a:latin typeface="Cambria Math"/>
                          </a:rPr>
                          <m:t>=0,…,</m:t>
                        </m:r>
                        <m:r>
                          <a:rPr lang="en-US" altLang="ja-JP" sz="1300" i="1">
                            <a:latin typeface="Cambria Math"/>
                          </a:rPr>
                          <m:t>𝑁</m:t>
                        </m:r>
                        <m:r>
                          <a:rPr lang="en-US" altLang="ja-JP" sz="1300" i="1">
                            <a:latin typeface="Cambria Math"/>
                          </a:rPr>
                          <m:t>−1</m:t>
                        </m:r>
                      </m:e>
                    </m:d>
                  </m:oMath>
                </a14:m>
                <a:r>
                  <a:rPr lang="ja-JP" altLang="en-US" sz="1300" dirty="0"/>
                  <a:t>を、複素数列</a:t>
                </a:r>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𝐹</m:t>
                        </m:r>
                      </m:e>
                      <m:sub>
                        <m:r>
                          <a:rPr lang="en-US" altLang="ja-JP" sz="1300" i="1">
                            <a:latin typeface="Cambria Math"/>
                          </a:rPr>
                          <m:t>𝑘</m:t>
                        </m:r>
                      </m:sub>
                    </m:sSub>
                    <m:d>
                      <m:dPr>
                        <m:ctrlPr>
                          <a:rPr lang="en-US" altLang="ja-JP" sz="1300" i="1">
                            <a:latin typeface="Cambria Math" panose="02040503050406030204" pitchFamily="18" charset="0"/>
                          </a:rPr>
                        </m:ctrlPr>
                      </m:dPr>
                      <m:e>
                        <m:r>
                          <a:rPr lang="en-US" altLang="ja-JP" sz="1300" i="1">
                            <a:latin typeface="Cambria Math" panose="02040503050406030204" pitchFamily="18" charset="0"/>
                          </a:rPr>
                          <m:t>𝑘</m:t>
                        </m:r>
                        <m:r>
                          <a:rPr lang="en-US" altLang="ja-JP" sz="1300" i="1">
                            <a:latin typeface="Cambria Math"/>
                          </a:rPr>
                          <m:t>=0,…,</m:t>
                        </m:r>
                        <m:r>
                          <a:rPr lang="en-US" altLang="ja-JP" sz="1300" i="1">
                            <a:latin typeface="Cambria Math"/>
                          </a:rPr>
                          <m:t>𝑁</m:t>
                        </m:r>
                        <m:r>
                          <a:rPr lang="en-US" altLang="ja-JP" sz="1300" i="1">
                            <a:latin typeface="Cambria Math"/>
                          </a:rPr>
                          <m:t>−1</m:t>
                        </m:r>
                      </m:e>
                    </m:d>
                  </m:oMath>
                </a14:m>
                <a:r>
                  <a:rPr lang="ja-JP" altLang="en-US" sz="1300" dirty="0"/>
                  <a:t>に変換する</a:t>
                </a:r>
                <a:r>
                  <a:rPr lang="ja-JP" altLang="en-US" sz="1100" dirty="0"/>
                  <a:t>（</a:t>
                </a:r>
                <a14:m>
                  <m:oMath xmlns:m="http://schemas.openxmlformats.org/officeDocument/2006/math">
                    <m:sSub>
                      <m:sSubPr>
                        <m:ctrlPr>
                          <a:rPr lang="en-US" altLang="ja-JP" sz="1100" i="1">
                            <a:latin typeface="Cambria Math" panose="02040503050406030204" pitchFamily="18" charset="0"/>
                          </a:rPr>
                        </m:ctrlPr>
                      </m:sSubPr>
                      <m:e>
                        <m:r>
                          <a:rPr lang="en-US" altLang="ja-JP" sz="1100" i="1">
                            <a:latin typeface="Cambria Math"/>
                          </a:rPr>
                          <m:t>𝑓</m:t>
                        </m:r>
                      </m:e>
                      <m:sub>
                        <m:r>
                          <a:rPr lang="en-US" altLang="ja-JP" sz="1100" i="1">
                            <a:latin typeface="Cambria Math"/>
                          </a:rPr>
                          <m:t>𝑙</m:t>
                        </m:r>
                      </m:sub>
                    </m:sSub>
                  </m:oMath>
                </a14:m>
                <a:r>
                  <a:rPr lang="ja-JP" altLang="en-US" sz="1100" dirty="0"/>
                  <a:t>は実数列のことが多い）</a:t>
                </a:r>
                <a:r>
                  <a:rPr lang="en-US" altLang="ja-JP" sz="1100" dirty="0"/>
                  <a:t> </a:t>
                </a:r>
                <a:endParaRPr lang="en-US" altLang="ja-JP" sz="1300" dirty="0"/>
              </a:p>
              <a:p>
                <a14:m>
                  <m:oMath xmlns:m="http://schemas.openxmlformats.org/officeDocument/2006/math">
                    <m:sSub>
                      <m:sSubPr>
                        <m:ctrlPr>
                          <a:rPr lang="en-US" altLang="ja-JP" sz="1300" i="1">
                            <a:latin typeface="Cambria Math" panose="02040503050406030204" pitchFamily="18" charset="0"/>
                          </a:rPr>
                        </m:ctrlPr>
                      </m:sSubPr>
                      <m:e>
                        <m:r>
                          <a:rPr lang="en-US" altLang="ja-JP" sz="1300" i="1">
                            <a:latin typeface="Cambria Math"/>
                          </a:rPr>
                          <m:t>𝐹</m:t>
                        </m:r>
                      </m:e>
                      <m:sub>
                        <m:r>
                          <a:rPr lang="en-US" altLang="ja-JP" sz="1300" i="1">
                            <a:latin typeface="Cambria Math"/>
                          </a:rPr>
                          <m:t>𝑘</m:t>
                        </m:r>
                      </m:sub>
                    </m:sSub>
                  </m:oMath>
                </a14:m>
                <a:r>
                  <a:rPr lang="ja-JP" altLang="en-US" sz="1300" dirty="0"/>
                  <a:t>は，</a:t>
                </a:r>
                <a:r>
                  <a:rPr lang="en-US" altLang="ja-JP" sz="1300" dirty="0"/>
                  <a:t>k</a:t>
                </a:r>
                <a:r>
                  <a:rPr lang="ja-JP" altLang="en-US" sz="1300" dirty="0"/>
                  <a:t>番目の正弦波</a:t>
                </a:r>
                <a14:m>
                  <m:oMath xmlns:m="http://schemas.openxmlformats.org/officeDocument/2006/math">
                    <m:sSup>
                      <m:sSupPr>
                        <m:ctrlPr>
                          <a:rPr lang="en-US" altLang="ja-JP" sz="1300" i="1">
                            <a:latin typeface="Cambria Math" panose="02040503050406030204" pitchFamily="18" charset="0"/>
                          </a:rPr>
                        </m:ctrlPr>
                      </m:sSupPr>
                      <m:e>
                        <m:r>
                          <a:rPr lang="en-US" altLang="ja-JP" sz="1300" i="1">
                            <a:latin typeface="Cambria Math"/>
                          </a:rPr>
                          <m:t>𝑒</m:t>
                        </m:r>
                      </m:e>
                      <m:sup>
                        <m:f>
                          <m:fPr>
                            <m:ctrlPr>
                              <a:rPr lang="en-US" altLang="ja-JP" sz="1300" i="1">
                                <a:latin typeface="Cambria Math" panose="02040503050406030204" pitchFamily="18" charset="0"/>
                              </a:rPr>
                            </m:ctrlPr>
                          </m:fPr>
                          <m:num>
                            <m:r>
                              <a:rPr lang="en-US" altLang="ja-JP" sz="1300" i="1">
                                <a:latin typeface="Cambria Math"/>
                              </a:rPr>
                              <m:t>𝑖</m:t>
                            </m:r>
                            <m:r>
                              <a:rPr lang="en-US" altLang="ja-JP" sz="1300" i="1">
                                <a:latin typeface="Cambria Math"/>
                              </a:rPr>
                              <m:t>2</m:t>
                            </m:r>
                            <m:r>
                              <a:rPr lang="en-US" altLang="ja-JP" sz="1300" i="1">
                                <a:latin typeface="Cambria Math"/>
                              </a:rPr>
                              <m:t>𝜋</m:t>
                            </m:r>
                          </m:num>
                          <m:den>
                            <m:r>
                              <a:rPr lang="en-US" altLang="ja-JP" sz="1300" i="1">
                                <a:latin typeface="Cambria Math"/>
                              </a:rPr>
                              <m:t>𝑁</m:t>
                            </m:r>
                          </m:den>
                        </m:f>
                        <m:r>
                          <a:rPr lang="en-US" altLang="ja-JP" sz="1300" i="1">
                            <a:latin typeface="Cambria Math"/>
                          </a:rPr>
                          <m:t>𝑘𝑙</m:t>
                        </m:r>
                      </m:sup>
                    </m:sSup>
                  </m:oMath>
                </a14:m>
                <a:r>
                  <a:rPr lang="ja-JP" altLang="en-US" sz="1300" dirty="0"/>
                  <a:t>の，大きさと偏角を表す</a:t>
                </a:r>
                <a:endParaRPr lang="en-US" altLang="ja-JP" sz="1300" dirty="0"/>
              </a:p>
              <a:p>
                <a:endParaRPr lang="en-US" altLang="ja-JP" sz="1300" dirty="0"/>
              </a:p>
              <a:p>
                <a:r>
                  <a:rPr lang="ja-JP" altLang="en-US" sz="1300" dirty="0"/>
                  <a:t>半分より右に行くと逆に低周波になる </a:t>
                </a:r>
                <a:r>
                  <a:rPr lang="en-US" altLang="ja-JP" sz="1300" dirty="0">
                    <a:sym typeface="Wingdings" panose="05000000000000000000" pitchFamily="2" charset="2"/>
                  </a:rPr>
                  <a:t></a:t>
                </a:r>
              </a:p>
              <a:p>
                <a:r>
                  <a:rPr lang="en-US" altLang="ja-JP" sz="1300" dirty="0">
                    <a:sym typeface="Wingdings" panose="05000000000000000000" pitchFamily="2" charset="2"/>
                  </a:rPr>
                  <a:t>『</a:t>
                </a:r>
                <a:r>
                  <a:rPr lang="ja-JP" altLang="en-US" sz="1300" dirty="0">
                    <a:sym typeface="Wingdings" panose="05000000000000000000" pitchFamily="2" charset="2"/>
                  </a:rPr>
                  <a:t>一回あたり動く角度が大きくなると，それは小さい角度で逆方向に回っていると思えるから</a:t>
                </a:r>
                <a:r>
                  <a:rPr lang="en-US" altLang="ja-JP" sz="1300" dirty="0">
                    <a:sym typeface="Wingdings" panose="05000000000000000000" pitchFamily="2" charset="2"/>
                  </a:rPr>
                  <a:t>』</a:t>
                </a:r>
              </a:p>
              <a:p>
                <a:r>
                  <a:rPr lang="ja-JP" altLang="en-US" sz="1300" dirty="0">
                    <a:sym typeface="Wingdings" panose="05000000000000000000" pitchFamily="2" charset="2"/>
                  </a:rPr>
                  <a:t>という説明が分かりやすいかも</a:t>
                </a:r>
                <a:endParaRPr lang="en-US" altLang="ja-JP" sz="1300" dirty="0">
                  <a:sym typeface="Wingdings" panose="05000000000000000000" pitchFamily="2" charset="2"/>
                </a:endParaRPr>
              </a:p>
              <a:p>
                <a:endParaRPr lang="en-US" altLang="ja-JP" sz="1300" dirty="0">
                  <a:sym typeface="Wingdings" panose="05000000000000000000" pitchFamily="2" charset="2"/>
                </a:endParaRPr>
              </a:p>
              <a:p>
                <a:endParaRPr lang="ja-JP" altLang="en-US" sz="1300" dirty="0"/>
              </a:p>
              <a:p>
                <a:endParaRPr kumimoji="1" lang="ja-JP" altLang="en-US" dirty="0"/>
              </a:p>
            </p:txBody>
          </p:sp>
        </mc:Choice>
        <mc:Fallback xmlns="">
          <p:sp>
            <p:nvSpPr>
              <p:cNvPr id="3" name="ノート プレースホルダー 2"/>
              <p:cNvSpPr>
                <a:spLocks noGrp="1"/>
              </p:cNvSpPr>
              <p:nvPr>
                <p:ph type="body" idx="1"/>
              </p:nvPr>
            </p:nvSpPr>
            <p:spPr/>
            <p:txBody>
              <a:bodyPr/>
              <a:lstStyle/>
              <a:p>
                <a:r>
                  <a:rPr lang="ja-JP" altLang="en-US" sz="1200" dirty="0" smtClean="0"/>
                  <a:t>複素数列</a:t>
                </a:r>
                <a:r>
                  <a:rPr lang="en-US" altLang="ja-JP" sz="1200" i="0">
                    <a:latin typeface="Cambria Math"/>
                  </a:rPr>
                  <a:t>𝑓</a:t>
                </a:r>
                <a:r>
                  <a:rPr lang="en-US" altLang="ja-JP" sz="1200" i="0">
                    <a:latin typeface="Cambria Math" panose="02040503050406030204" pitchFamily="18" charset="0"/>
                  </a:rPr>
                  <a:t>_</a:t>
                </a:r>
                <a:r>
                  <a:rPr lang="en-US" altLang="ja-JP" sz="1200" i="0">
                    <a:latin typeface="Cambria Math"/>
                  </a:rPr>
                  <a:t>𝑙</a:t>
                </a:r>
                <a:r>
                  <a:rPr lang="en-US" altLang="ja-JP" sz="1200" i="0">
                    <a:latin typeface="Cambria Math" panose="02040503050406030204" pitchFamily="18" charset="0"/>
                  </a:rPr>
                  <a:t> (</a:t>
                </a:r>
                <a:r>
                  <a:rPr lang="en-US" altLang="ja-JP" sz="1200" i="0">
                    <a:latin typeface="Cambria Math"/>
                  </a:rPr>
                  <a:t>𝑙=0,…,𝑁−1</a:t>
                </a:r>
                <a:r>
                  <a:rPr lang="en-US" altLang="ja-JP" sz="1200" i="0">
                    <a:latin typeface="Cambria Math" panose="02040503050406030204" pitchFamily="18" charset="0"/>
                  </a:rPr>
                  <a:t>)</a:t>
                </a:r>
                <a:r>
                  <a:rPr lang="ja-JP" altLang="en-US" sz="1200" dirty="0" smtClean="0"/>
                  <a:t>を、</a:t>
                </a:r>
                <a:r>
                  <a:rPr lang="ja-JP" altLang="en-US" sz="1200" dirty="0"/>
                  <a:t>複素数列</a:t>
                </a:r>
                <a:r>
                  <a:rPr lang="en-US" altLang="ja-JP" sz="1200" i="0">
                    <a:latin typeface="Cambria Math"/>
                  </a:rPr>
                  <a:t>𝐹</a:t>
                </a:r>
                <a:r>
                  <a:rPr lang="en-US" altLang="ja-JP" sz="1200" i="0">
                    <a:latin typeface="Cambria Math" panose="02040503050406030204" pitchFamily="18" charset="0"/>
                  </a:rPr>
                  <a:t>_</a:t>
                </a:r>
                <a:r>
                  <a:rPr lang="en-US" altLang="ja-JP" sz="1200" i="0">
                    <a:latin typeface="Cambria Math"/>
                  </a:rPr>
                  <a:t>𝑘</a:t>
                </a:r>
                <a:r>
                  <a:rPr lang="en-US" altLang="ja-JP" sz="1200" i="0">
                    <a:latin typeface="Cambria Math" panose="02040503050406030204" pitchFamily="18" charset="0"/>
                  </a:rPr>
                  <a:t> (</a:t>
                </a:r>
                <a:r>
                  <a:rPr lang="en-US" altLang="ja-JP" sz="1200" b="0" i="0" smtClean="0">
                    <a:latin typeface="Cambria Math" panose="02040503050406030204" pitchFamily="18" charset="0"/>
                  </a:rPr>
                  <a:t>𝑘</a:t>
                </a:r>
                <a:r>
                  <a:rPr lang="en-US" altLang="ja-JP" sz="1200" i="0">
                    <a:latin typeface="Cambria Math"/>
                  </a:rPr>
                  <a:t>=0,…,𝑁−1</a:t>
                </a:r>
                <a:r>
                  <a:rPr lang="en-US" altLang="ja-JP" sz="1200" i="0">
                    <a:latin typeface="Cambria Math" panose="02040503050406030204" pitchFamily="18" charset="0"/>
                  </a:rPr>
                  <a:t>)</a:t>
                </a:r>
                <a:r>
                  <a:rPr lang="ja-JP" altLang="en-US" sz="1200" dirty="0" smtClean="0"/>
                  <a:t>に変換する</a:t>
                </a:r>
                <a:r>
                  <a:rPr lang="ja-JP" altLang="en-US" sz="1050" dirty="0" smtClean="0"/>
                  <a:t>（</a:t>
                </a:r>
                <a:r>
                  <a:rPr lang="en-US" altLang="ja-JP" sz="1050" i="0">
                    <a:latin typeface="Cambria Math"/>
                  </a:rPr>
                  <a:t>𝑓</a:t>
                </a:r>
                <a:r>
                  <a:rPr lang="en-US" altLang="ja-JP" sz="1050" i="0">
                    <a:latin typeface="Cambria Math" panose="02040503050406030204" pitchFamily="18" charset="0"/>
                  </a:rPr>
                  <a:t>_</a:t>
                </a:r>
                <a:r>
                  <a:rPr lang="en-US" altLang="ja-JP" sz="1050" i="0">
                    <a:latin typeface="Cambria Math"/>
                  </a:rPr>
                  <a:t>𝑙</a:t>
                </a:r>
                <a:r>
                  <a:rPr lang="ja-JP" altLang="en-US" sz="1050" dirty="0" smtClean="0"/>
                  <a:t>は実数列のことが多い）</a:t>
                </a:r>
                <a:r>
                  <a:rPr lang="en-US" altLang="ja-JP" sz="1050" dirty="0" smtClean="0"/>
                  <a:t> </a:t>
                </a:r>
                <a:endParaRPr lang="en-US" altLang="ja-JP" sz="1200" dirty="0" smtClean="0"/>
              </a:p>
              <a:p>
                <a:r>
                  <a:rPr lang="en-US" altLang="ja-JP" sz="1200" i="0">
                    <a:latin typeface="Cambria Math"/>
                  </a:rPr>
                  <a:t>𝐹</a:t>
                </a:r>
                <a:r>
                  <a:rPr lang="en-US" altLang="ja-JP" sz="1200" i="0">
                    <a:latin typeface="Cambria Math" panose="02040503050406030204" pitchFamily="18" charset="0"/>
                  </a:rPr>
                  <a:t>_</a:t>
                </a:r>
                <a:r>
                  <a:rPr lang="en-US" altLang="ja-JP" sz="1200" i="0">
                    <a:latin typeface="Cambria Math"/>
                  </a:rPr>
                  <a:t>𝑘</a:t>
                </a:r>
                <a:r>
                  <a:rPr kumimoji="1" lang="ja-JP" altLang="en-US" sz="1200" dirty="0" smtClean="0"/>
                  <a:t>は</a:t>
                </a:r>
                <a:r>
                  <a:rPr lang="ja-JP" altLang="en-US" sz="1200" dirty="0"/>
                  <a:t>，</a:t>
                </a:r>
                <a:r>
                  <a:rPr kumimoji="1" lang="en-US" altLang="ja-JP" sz="1200" dirty="0" smtClean="0"/>
                  <a:t>k</a:t>
                </a:r>
                <a:r>
                  <a:rPr kumimoji="1" lang="ja-JP" altLang="en-US" sz="1200" dirty="0" smtClean="0"/>
                  <a:t>番目の正弦波</a:t>
                </a:r>
                <a:r>
                  <a:rPr lang="en-US" altLang="ja-JP" sz="1200" i="0">
                    <a:latin typeface="Cambria Math"/>
                  </a:rPr>
                  <a:t>𝑒</a:t>
                </a:r>
                <a:r>
                  <a:rPr lang="en-US" altLang="ja-JP" sz="1200" i="0">
                    <a:latin typeface="Cambria Math" panose="02040503050406030204" pitchFamily="18" charset="0"/>
                  </a:rPr>
                  <a:t>^(</a:t>
                </a:r>
                <a:r>
                  <a:rPr lang="en-US" altLang="ja-JP" sz="1200" i="0">
                    <a:latin typeface="Cambria Math"/>
                  </a:rPr>
                  <a:t>𝑖2𝜋</a:t>
                </a:r>
                <a:r>
                  <a:rPr lang="en-US" altLang="ja-JP" sz="1200" i="0">
                    <a:latin typeface="Cambria Math" panose="02040503050406030204" pitchFamily="18" charset="0"/>
                  </a:rPr>
                  <a:t>/</a:t>
                </a:r>
                <a:r>
                  <a:rPr lang="en-US" altLang="ja-JP" sz="1200" i="0">
                    <a:latin typeface="Cambria Math"/>
                  </a:rPr>
                  <a:t>𝑁 𝑘𝑙</a:t>
                </a:r>
                <a:r>
                  <a:rPr lang="en-US" altLang="ja-JP" sz="1200" i="0">
                    <a:latin typeface="Cambria Math" panose="02040503050406030204" pitchFamily="18" charset="0"/>
                  </a:rPr>
                  <a:t>)</a:t>
                </a:r>
                <a:r>
                  <a:rPr kumimoji="1" lang="ja-JP" altLang="en-US" sz="1200" dirty="0" smtClean="0"/>
                  <a:t>の，大きさと偏角を表す</a:t>
                </a:r>
                <a:endParaRPr kumimoji="1" lang="en-US" altLang="ja-JP" sz="1200" dirty="0" smtClean="0"/>
              </a:p>
              <a:p>
                <a:endParaRPr kumimoji="1" lang="ja-JP" altLang="en-US" sz="1200" dirty="0"/>
              </a:p>
              <a:p>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45</a:t>
            </a:fld>
            <a:endParaRPr kumimoji="1" lang="ja-JP" altLang="en-US"/>
          </a:p>
        </p:txBody>
      </p:sp>
    </p:spTree>
    <p:extLst>
      <p:ext uri="{BB962C8B-B14F-4D97-AF65-F5344CB8AC3E}">
        <p14:creationId xmlns:p14="http://schemas.microsoft.com/office/powerpoint/2010/main" val="2349120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lang="en-US" altLang="ja-JP" sz="1300" dirty="0"/>
              <a:t>K=16</a:t>
            </a:r>
            <a:r>
              <a:rPr lang="ja-JP" altLang="en-US" sz="1300" dirty="0"/>
              <a:t>だと位相は、 </a:t>
            </a:r>
            <a:r>
              <a:rPr lang="en-US" altLang="ja-JP" sz="1300" dirty="0"/>
              <a:t>2πy16/32 = πy </a:t>
            </a:r>
          </a:p>
          <a:p>
            <a:pPr defTabSz="990478">
              <a:defRPr/>
            </a:pPr>
            <a:r>
              <a:rPr lang="en-US" altLang="ja-JP" sz="1300" dirty="0"/>
              <a:t>Sin(πx) </a:t>
            </a:r>
            <a:r>
              <a:rPr lang="ja-JP" altLang="en-US" sz="1300" dirty="0"/>
              <a:t>は、</a:t>
            </a:r>
            <a:r>
              <a:rPr lang="en-US" altLang="ja-JP" sz="1300" dirty="0"/>
              <a:t>x</a:t>
            </a:r>
            <a:r>
              <a:rPr lang="ja-JP" altLang="en-US" sz="1300" dirty="0"/>
              <a:t>が</a:t>
            </a:r>
            <a:r>
              <a:rPr lang="en-US" altLang="ja-JP" sz="1300" dirty="0"/>
              <a:t>0,1,2,3,4,5…31</a:t>
            </a:r>
            <a:r>
              <a:rPr lang="ja-JP" altLang="en-US" sz="1300" dirty="0"/>
              <a:t>と動くとき、</a:t>
            </a:r>
            <a:r>
              <a:rPr lang="en-US" altLang="ja-JP" sz="1300" dirty="0"/>
              <a:t>16</a:t>
            </a:r>
            <a:r>
              <a:rPr lang="ja-JP" altLang="en-US" sz="1300" dirty="0"/>
              <a:t>回回転する、</a:t>
            </a:r>
            <a:endParaRPr lang="en-US" altLang="ja-JP" sz="1300" dirty="0"/>
          </a:p>
          <a:p>
            <a:pPr defTabSz="990478">
              <a:defRPr/>
            </a:pPr>
            <a:r>
              <a:rPr lang="ja-JP" altLang="en-US" sz="1300" dirty="0"/>
              <a:t>ただ、毎回 </a:t>
            </a:r>
            <a:r>
              <a:rPr lang="en-US" altLang="ja-JP" sz="1300" dirty="0"/>
              <a:t>sin xπ = 0</a:t>
            </a:r>
            <a:r>
              <a:rPr lang="ja-JP" altLang="en-US" sz="1300" dirty="0"/>
              <a:t>になるので波がちょうど見えなくなる</a:t>
            </a:r>
            <a:endParaRPr lang="en-US" altLang="ja-JP" sz="1300" dirty="0"/>
          </a:p>
          <a:p>
            <a:pPr defTabSz="990478">
              <a:defRPr/>
            </a:pPr>
            <a:r>
              <a:rPr lang="ja-JP" altLang="en-US" sz="1300" dirty="0"/>
              <a:t>でも</a:t>
            </a:r>
            <a:r>
              <a:rPr lang="en-US" altLang="ja-JP" sz="1300" dirty="0"/>
              <a:t>y = 1</a:t>
            </a:r>
            <a:r>
              <a:rPr lang="ja-JP" altLang="en-US" sz="1300" dirty="0"/>
              <a:t>などと</a:t>
            </a:r>
            <a:r>
              <a:rPr lang="en-US" altLang="ja-JP" sz="1300" dirty="0"/>
              <a:t>y</a:t>
            </a:r>
            <a:r>
              <a:rPr lang="ja-JP" altLang="en-US" sz="1300" dirty="0"/>
              <a:t>方向に少しでも波ができるとこの高周波が見える．</a:t>
            </a:r>
            <a:endParaRPr lang="en-US" altLang="ja-JP" sz="1300" dirty="0"/>
          </a:p>
          <a:p>
            <a:pPr defTabSz="990478">
              <a:defRPr/>
            </a:pPr>
            <a:endParaRPr lang="en-US" altLang="ja-JP" sz="13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48</a:t>
            </a:fld>
            <a:endParaRPr kumimoji="1" lang="ja-JP" altLang="en-US"/>
          </a:p>
        </p:txBody>
      </p:sp>
    </p:spTree>
    <p:extLst>
      <p:ext uri="{BB962C8B-B14F-4D97-AF65-F5344CB8AC3E}">
        <p14:creationId xmlns:p14="http://schemas.microsoft.com/office/powerpoint/2010/main" val="308000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478">
              <a:defRPr/>
            </a:pPr>
            <a:r>
              <a:rPr lang="ja-JP" altLang="en-US" sz="1300" dirty="0"/>
              <a:t>変換結果は周期を持つ数列なのでこのような移動ができる</a:t>
            </a:r>
            <a:endParaRPr lang="en-US" altLang="ja-JP" sz="13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49</a:t>
            </a:fld>
            <a:endParaRPr kumimoji="1" lang="ja-JP" altLang="en-US"/>
          </a:p>
        </p:txBody>
      </p:sp>
    </p:spTree>
    <p:extLst>
      <p:ext uri="{BB962C8B-B14F-4D97-AF65-F5344CB8AC3E}">
        <p14:creationId xmlns:p14="http://schemas.microsoft.com/office/powerpoint/2010/main" val="230926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図は</a:t>
            </a:r>
            <a:r>
              <a:rPr kumimoji="1" lang="en-US" altLang="ja-JP" dirty="0"/>
              <a:t>log(</a:t>
            </a:r>
            <a:r>
              <a:rPr kumimoji="1" lang="ja-JP" altLang="en-US" dirty="0"/>
              <a:t>パワースペクトル</a:t>
            </a:r>
            <a:r>
              <a:rPr kumimoji="1" lang="en-US" altLang="ja-JP" dirty="0"/>
              <a:t>)</a:t>
            </a:r>
            <a:r>
              <a:rPr kumimoji="1" lang="ja-JP" altLang="en-US" dirty="0"/>
              <a:t>の図なので原点が縦軸原点はー∞。</a:t>
            </a:r>
            <a:endParaRPr kumimoji="1" lang="en-US" altLang="ja-JP" dirty="0"/>
          </a:p>
          <a:p>
            <a:r>
              <a:rPr kumimoji="1" lang="ja-JP" altLang="en-US" dirty="0"/>
              <a:t>分かりやすさ優先でそのまま利用する？</a:t>
            </a:r>
            <a:endParaRPr kumimoji="1" lang="en-US" altLang="ja-JP"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50</a:t>
            </a:fld>
            <a:endParaRPr kumimoji="1" lang="ja-JP" altLang="en-US"/>
          </a:p>
        </p:txBody>
      </p:sp>
    </p:spTree>
    <p:extLst>
      <p:ext uri="{BB962C8B-B14F-4D97-AF65-F5344CB8AC3E}">
        <p14:creationId xmlns:p14="http://schemas.microsoft.com/office/powerpoint/2010/main" val="3586434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15B3230-1262-4AAB-8ECE-8CE048B285BF}" type="slidenum">
              <a:rPr kumimoji="1" lang="ja-JP" altLang="en-US" smtClean="0"/>
              <a:t>52</a:t>
            </a:fld>
            <a:endParaRPr kumimoji="1" lang="ja-JP" altLang="en-US"/>
          </a:p>
        </p:txBody>
      </p:sp>
    </p:spTree>
    <p:extLst>
      <p:ext uri="{BB962C8B-B14F-4D97-AF65-F5344CB8AC3E}">
        <p14:creationId xmlns:p14="http://schemas.microsoft.com/office/powerpoint/2010/main" val="310275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入力はりんごをナイフで切った音</a:t>
            </a:r>
            <a:endParaRPr kumimoji="1" lang="en-US" altLang="ja-JP" dirty="0"/>
          </a:p>
          <a:p>
            <a:endParaRPr kumimoji="1" lang="en-US" altLang="ja-JP" dirty="0"/>
          </a:p>
          <a:p>
            <a:r>
              <a:rPr kumimoji="1" lang="ja-JP" altLang="en-US" dirty="0"/>
              <a:t>出力は </a:t>
            </a:r>
            <a:r>
              <a:rPr kumimoji="1" lang="en-US" altLang="ja-JP" dirty="0"/>
              <a:t>log10(|</a:t>
            </a:r>
            <a:r>
              <a:rPr kumimoji="1" lang="en-US" altLang="ja-JP" dirty="0" err="1"/>
              <a:t>Fk</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a:t>
            </a:fld>
            <a:endParaRPr kumimoji="1" lang="ja-JP" altLang="en-US"/>
          </a:p>
        </p:txBody>
      </p:sp>
    </p:spTree>
    <p:extLst>
      <p:ext uri="{BB962C8B-B14F-4D97-AF65-F5344CB8AC3E}">
        <p14:creationId xmlns:p14="http://schemas.microsoft.com/office/powerpoint/2010/main" val="93116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AudioRecorderV2</a:t>
            </a:r>
            <a:r>
              <a:rPr kumimoji="1" lang="ja-JP" altLang="en-US" dirty="0"/>
              <a:t>を</a:t>
            </a:r>
            <a:r>
              <a:rPr kumimoji="1" lang="en-US" altLang="ja-JP" dirty="0" err="1"/>
              <a:t>fire</a:t>
            </a:r>
            <a:r>
              <a:rPr kumimoji="1" lang="en-US" altLang="ja-JP" baseline="0" dirty="0" err="1"/>
              <a:t>fox</a:t>
            </a:r>
            <a:r>
              <a:rPr kumimoji="1" lang="ja-JP" altLang="en-US" baseline="0" dirty="0"/>
              <a:t>で開く</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5</a:t>
            </a:fld>
            <a:endParaRPr kumimoji="1" lang="ja-JP" altLang="en-US"/>
          </a:p>
        </p:txBody>
      </p:sp>
    </p:spTree>
    <p:extLst>
      <p:ext uri="{BB962C8B-B14F-4D97-AF65-F5344CB8AC3E}">
        <p14:creationId xmlns:p14="http://schemas.microsoft.com/office/powerpoint/2010/main" val="3260746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図は</a:t>
            </a:r>
            <a:r>
              <a:rPr kumimoji="1" lang="en-US" altLang="ja-JP" dirty="0"/>
              <a:t>log(</a:t>
            </a:r>
            <a:r>
              <a:rPr kumimoji="1" lang="ja-JP" altLang="en-US" dirty="0"/>
              <a:t>パワースペクトル</a:t>
            </a:r>
            <a:r>
              <a:rPr kumimoji="1" lang="en-US" altLang="ja-JP" dirty="0"/>
              <a:t>)</a:t>
            </a:r>
            <a:r>
              <a:rPr kumimoji="1" lang="ja-JP" altLang="en-US" dirty="0"/>
              <a:t>の図なので原点が縦軸原点はー∞。</a:t>
            </a:r>
            <a:endParaRPr kumimoji="1" lang="en-US" altLang="ja-JP" dirty="0"/>
          </a:p>
          <a:p>
            <a:r>
              <a:rPr kumimoji="1" lang="ja-JP" altLang="en-US" dirty="0"/>
              <a:t>分かりやすさ優先でそのまま利用する？</a:t>
            </a:r>
            <a:endParaRPr kumimoji="1" lang="en-US" altLang="ja-JP"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6</a:t>
            </a:fld>
            <a:endParaRPr kumimoji="1" lang="ja-JP" altLang="en-US"/>
          </a:p>
        </p:txBody>
      </p:sp>
    </p:spTree>
    <p:extLst>
      <p:ext uri="{BB962C8B-B14F-4D97-AF65-F5344CB8AC3E}">
        <p14:creationId xmlns:p14="http://schemas.microsoft.com/office/powerpoint/2010/main" val="337810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AudioRecorderV2</a:t>
            </a:r>
            <a:r>
              <a:rPr kumimoji="1" lang="ja-JP" altLang="en-US" dirty="0"/>
              <a:t>を</a:t>
            </a:r>
            <a:r>
              <a:rPr kumimoji="1" lang="en-US" altLang="ja-JP" dirty="0" err="1"/>
              <a:t>fire</a:t>
            </a:r>
            <a:r>
              <a:rPr kumimoji="1" lang="en-US" altLang="ja-JP" baseline="0" dirty="0" err="1"/>
              <a:t>fox</a:t>
            </a:r>
            <a:r>
              <a:rPr kumimoji="1" lang="ja-JP" altLang="en-US" baseline="0" dirty="0"/>
              <a:t>で開く</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7</a:t>
            </a:fld>
            <a:endParaRPr kumimoji="1" lang="ja-JP" altLang="en-US"/>
          </a:p>
        </p:txBody>
      </p:sp>
    </p:spTree>
    <p:extLst>
      <p:ext uri="{BB962C8B-B14F-4D97-AF65-F5344CB8AC3E}">
        <p14:creationId xmlns:p14="http://schemas.microsoft.com/office/powerpoint/2010/main" val="153887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講義中に各種ノイズの聞き比べをやったところ、本当に反応が薄かった</a:t>
            </a:r>
            <a:r>
              <a:rPr kumimoji="1" lang="ja-JP" altLang="en-US" dirty="0" err="1"/>
              <a:t>。。</a:t>
            </a:r>
            <a:r>
              <a:rPr kumimoji="1" lang="ja-JP" altLang="en-US" dirty="0" err="1"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8</a:t>
            </a:fld>
            <a:endParaRPr kumimoji="1" lang="ja-JP" altLang="en-US"/>
          </a:p>
        </p:txBody>
      </p:sp>
    </p:spTree>
    <p:extLst>
      <p:ext uri="{BB962C8B-B14F-4D97-AF65-F5344CB8AC3E}">
        <p14:creationId xmlns:p14="http://schemas.microsoft.com/office/powerpoint/2010/main" val="86449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9</a:t>
            </a:fld>
            <a:endParaRPr kumimoji="1" lang="ja-JP" altLang="en-US"/>
          </a:p>
        </p:txBody>
      </p:sp>
    </p:spTree>
    <p:extLst>
      <p:ext uri="{BB962C8B-B14F-4D97-AF65-F5344CB8AC3E}">
        <p14:creationId xmlns:p14="http://schemas.microsoft.com/office/powerpoint/2010/main" val="337079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この図は</a:t>
                </a:r>
                <a14:m>
                  <m:oMath xmlns:m="http://schemas.openxmlformats.org/officeDocument/2006/math">
                    <m:func>
                      <m:funcPr>
                        <m:ctrlPr>
                          <a:rPr lang="ja-JP" altLang="en-US" sz="1300" i="1">
                            <a:latin typeface="Cambria Math" panose="02040503050406030204" pitchFamily="18" charset="0"/>
                          </a:rPr>
                        </m:ctrlPr>
                      </m:funcPr>
                      <m:fName>
                        <m:r>
                          <m:rPr>
                            <m:sty m:val="p"/>
                          </m:rPr>
                          <a:rPr lang="en-US" altLang="ja-JP" sz="1300">
                            <a:latin typeface="Cambria Math" panose="02040503050406030204" pitchFamily="18" charset="0"/>
                          </a:rPr>
                          <m:t>sin</m:t>
                        </m:r>
                      </m:fName>
                      <m:e>
                        <m:r>
                          <a:rPr lang="en-US" altLang="ja-JP" sz="1300" i="1">
                            <a:latin typeface="Cambria Math"/>
                          </a:rPr>
                          <m:t>2</m:t>
                        </m:r>
                        <m:r>
                          <a:rPr lang="en-US" altLang="ja-JP" sz="1300" i="1">
                            <a:latin typeface="Cambria Math"/>
                          </a:rPr>
                          <m:t>𝜋</m:t>
                        </m:r>
                      </m:e>
                    </m:func>
                    <m:d>
                      <m:dPr>
                        <m:ctrlPr>
                          <a:rPr lang="en-US" altLang="ja-JP" sz="1300" i="1">
                            <a:latin typeface="Cambria Math" panose="02040503050406030204" pitchFamily="18" charset="0"/>
                          </a:rPr>
                        </m:ctrlPr>
                      </m:dPr>
                      <m:e>
                        <m:f>
                          <m:fPr>
                            <m:ctrlPr>
                              <a:rPr lang="en-US" altLang="ja-JP" sz="1300" i="1">
                                <a:latin typeface="Cambria Math" panose="02040503050406030204" pitchFamily="18" charset="0"/>
                              </a:rPr>
                            </m:ctrlPr>
                          </m:fPr>
                          <m:num>
                            <m:r>
                              <a:rPr lang="en-US" altLang="ja-JP" sz="1300" i="1">
                                <a:latin typeface="Cambria Math"/>
                              </a:rPr>
                              <m:t>𝑥𝑢</m:t>
                            </m:r>
                          </m:num>
                          <m:den>
                            <m:r>
                              <a:rPr lang="en-US" altLang="ja-JP" sz="1300" i="1">
                                <a:latin typeface="Cambria Math"/>
                              </a:rPr>
                              <m:t>𝑊</m:t>
                            </m:r>
                          </m:den>
                        </m:f>
                        <m:r>
                          <a:rPr lang="en-US" altLang="ja-JP" sz="1300" i="1">
                            <a:latin typeface="Cambria Math"/>
                          </a:rPr>
                          <m:t>+</m:t>
                        </m:r>
                        <m:f>
                          <m:fPr>
                            <m:ctrlPr>
                              <a:rPr lang="en-US" altLang="ja-JP" sz="1300" i="1">
                                <a:latin typeface="Cambria Math" panose="02040503050406030204" pitchFamily="18" charset="0"/>
                              </a:rPr>
                            </m:ctrlPr>
                          </m:fPr>
                          <m:num>
                            <m:r>
                              <a:rPr lang="en-US" altLang="ja-JP" sz="1300" i="1">
                                <a:latin typeface="Cambria Math"/>
                              </a:rPr>
                              <m:t>𝑦𝑣</m:t>
                            </m:r>
                          </m:num>
                          <m:den>
                            <m:r>
                              <a:rPr lang="en-US" altLang="ja-JP" sz="1300" i="1">
                                <a:latin typeface="Cambria Math"/>
                              </a:rPr>
                              <m:t>𝐻</m:t>
                            </m:r>
                          </m:den>
                        </m:f>
                      </m:e>
                    </m:d>
                    <m:r>
                      <a:rPr lang="ja-JP" altLang="en-US" sz="1300" i="1">
                        <a:latin typeface="Cambria Math" panose="02040503050406030204" pitchFamily="18" charset="0"/>
                      </a:rPr>
                      <m:t>　</m:t>
                    </m:r>
                  </m:oMath>
                </a14:m>
                <a:r>
                  <a:rPr kumimoji="1" lang="en-US" altLang="ja-JP" dirty="0"/>
                  <a:t>W=H=32</a:t>
                </a:r>
                <a:r>
                  <a:rPr kumimoji="1" lang="ja-JP" altLang="en-US" dirty="0"/>
                  <a:t>のときの</a:t>
                </a:r>
                <a:r>
                  <a:rPr kumimoji="1" lang="ja-JP" altLang="en-US" baseline="0" dirty="0"/>
                  <a:t> </a:t>
                </a:r>
                <a:r>
                  <a:rPr kumimoji="1" lang="en-US" altLang="ja-JP" baseline="0" dirty="0"/>
                  <a:t>u=v= 0,1,2,16</a:t>
                </a:r>
                <a:r>
                  <a:rPr kumimoji="1" lang="ja-JP" altLang="en-US" baseline="0" dirty="0"/>
                  <a:t>と動かしたもの</a:t>
                </a:r>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ja-JP" altLang="en-US" dirty="0" smtClean="0"/>
                  <a:t>この図は</a:t>
                </a:r>
                <a:r>
                  <a:rPr lang="en-US" altLang="ja-JP" sz="1200" b="0" i="0" smtClean="0">
                    <a:latin typeface="Cambria Math" panose="02040503050406030204" pitchFamily="18" charset="0"/>
                  </a:rPr>
                  <a:t>sin</a:t>
                </a:r>
                <a:r>
                  <a:rPr lang="ja-JP" altLang="en-US" sz="1200" b="0" i="0" smtClean="0">
                    <a:latin typeface="Cambria Math" panose="02040503050406030204" pitchFamily="18" charset="0"/>
                  </a:rPr>
                  <a:t>⁡</a:t>
                </a:r>
                <a:r>
                  <a:rPr lang="en-US" altLang="ja-JP" sz="1200" i="0">
                    <a:latin typeface="Cambria Math"/>
                  </a:rPr>
                  <a:t>2𝜋</a:t>
                </a:r>
                <a:r>
                  <a:rPr lang="en-US" altLang="ja-JP" sz="1200" i="0">
                    <a:latin typeface="Cambria Math" panose="02040503050406030204" pitchFamily="18" charset="0"/>
                  </a:rPr>
                  <a:t> (</a:t>
                </a:r>
                <a:r>
                  <a:rPr lang="en-US" altLang="ja-JP" sz="1200" i="0">
                    <a:latin typeface="Cambria Math"/>
                  </a:rPr>
                  <a:t>𝑥𝑢</a:t>
                </a:r>
                <a:r>
                  <a:rPr lang="en-US" altLang="ja-JP" sz="1200" i="0">
                    <a:latin typeface="Cambria Math" panose="02040503050406030204" pitchFamily="18" charset="0"/>
                  </a:rPr>
                  <a:t>/</a:t>
                </a:r>
                <a:r>
                  <a:rPr lang="en-US" altLang="ja-JP" sz="1200" i="0">
                    <a:latin typeface="Cambria Math"/>
                  </a:rPr>
                  <a:t>𝑊+𝑦𝑣</a:t>
                </a:r>
                <a:r>
                  <a:rPr lang="en-US" altLang="ja-JP" sz="1200" i="0">
                    <a:latin typeface="Cambria Math" panose="02040503050406030204" pitchFamily="18" charset="0"/>
                  </a:rPr>
                  <a:t>/</a:t>
                </a:r>
                <a:r>
                  <a:rPr lang="en-US" altLang="ja-JP" sz="1200" i="0">
                    <a:latin typeface="Cambria Math"/>
                  </a:rPr>
                  <a:t>𝐻</a:t>
                </a:r>
                <a:r>
                  <a:rPr lang="en-US" altLang="ja-JP" sz="1200" i="0">
                    <a:latin typeface="Cambria Math" panose="02040503050406030204" pitchFamily="18" charset="0"/>
                  </a:rPr>
                  <a:t>)</a:t>
                </a:r>
                <a:r>
                  <a:rPr lang="ja-JP" altLang="en-US" sz="1200" i="0" smtClean="0">
                    <a:latin typeface="Cambria Math" panose="02040503050406030204" pitchFamily="18" charset="0"/>
                  </a:rPr>
                  <a:t>　</a:t>
                </a:r>
                <a:r>
                  <a:rPr kumimoji="1" lang="en-US" altLang="ja-JP" dirty="0" smtClean="0"/>
                  <a:t>W=H=32</a:t>
                </a:r>
                <a:r>
                  <a:rPr kumimoji="1" lang="ja-JP" altLang="en-US" dirty="0" smtClean="0"/>
                  <a:t>のときの</a:t>
                </a:r>
                <a:r>
                  <a:rPr kumimoji="1" lang="ja-JP" altLang="en-US" baseline="0" dirty="0" smtClean="0"/>
                  <a:t> </a:t>
                </a:r>
                <a:r>
                  <a:rPr kumimoji="1" lang="en-US" altLang="ja-JP" baseline="0" dirty="0" smtClean="0"/>
                  <a:t>u=v= 0,1,2,16</a:t>
                </a:r>
                <a:r>
                  <a:rPr kumimoji="1" lang="ja-JP" altLang="en-US" baseline="0" dirty="0" smtClean="0"/>
                  <a:t>と動かしたもの</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10</a:t>
            </a:fld>
            <a:endParaRPr kumimoji="1" lang="ja-JP" altLang="en-US"/>
          </a:p>
        </p:txBody>
      </p:sp>
    </p:spTree>
    <p:extLst>
      <p:ext uri="{BB962C8B-B14F-4D97-AF65-F5344CB8AC3E}">
        <p14:creationId xmlns:p14="http://schemas.microsoft.com/office/powerpoint/2010/main" val="241142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7580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32222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4478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83483"/>
            <a:ext cx="11473211" cy="733270"/>
          </a:xfr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457199" y="1262079"/>
            <a:ext cx="11473211" cy="529682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73008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5510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2023/8/14</a:t>
            </a:fld>
            <a:endParaRPr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81070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2023/8/14</a:t>
            </a:fld>
            <a:endParaRPr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9" name="スライド番号プレースホルダー 8"/>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9679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59861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409948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2967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81177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8781" y="365126"/>
            <a:ext cx="11708780" cy="73327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78781" y="1343722"/>
            <a:ext cx="11708780" cy="529682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p:cNvSpPr/>
          <p:nvPr userDrawn="1"/>
        </p:nvSpPr>
        <p:spPr>
          <a:xfrm>
            <a:off x="-1" y="0"/>
            <a:ext cx="201781" cy="69026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62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7.png"/><Relationship Id="rId7" Type="http://schemas.openxmlformats.org/officeDocument/2006/relationships/image" Target="../media/image33.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46.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490.png"/><Relationship Id="rId12"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81.png"/><Relationship Id="rId11" Type="http://schemas.openxmlformats.org/officeDocument/2006/relationships/image" Target="../media/image53.png"/><Relationship Id="rId5" Type="http://schemas.openxmlformats.org/officeDocument/2006/relationships/image" Target="../media/image471.png"/><Relationship Id="rId10" Type="http://schemas.openxmlformats.org/officeDocument/2006/relationships/image" Target="../media/image52.png"/><Relationship Id="rId4" Type="http://schemas.openxmlformats.org/officeDocument/2006/relationships/image" Target="../media/image460.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5.png"/><Relationship Id="rId7" Type="http://schemas.openxmlformats.org/officeDocument/2006/relationships/image" Target="../media/image52.png"/><Relationship Id="rId12"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67.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0.png"/><Relationship Id="rId7" Type="http://schemas.openxmlformats.org/officeDocument/2006/relationships/image" Target="../media/image52.png"/><Relationship Id="rId12"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72.png"/><Relationship Id="rId10" Type="http://schemas.openxmlformats.org/officeDocument/2006/relationships/image" Target="../media/image68.png"/><Relationship Id="rId4" Type="http://schemas.openxmlformats.org/officeDocument/2006/relationships/image" Target="../media/image71.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461.png"/><Relationship Id="rId3" Type="http://schemas.openxmlformats.org/officeDocument/2006/relationships/image" Target="../media/image74.png"/><Relationship Id="rId21" Type="http://schemas.openxmlformats.org/officeDocument/2006/relationships/image" Target="../media/image491.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451.png"/><Relationship Id="rId25" Type="http://schemas.openxmlformats.org/officeDocument/2006/relationships/image" Target="../media/image531.png"/><Relationship Id="rId2" Type="http://schemas.openxmlformats.org/officeDocument/2006/relationships/image" Target="../media/image73.png"/><Relationship Id="rId16" Type="http://schemas.openxmlformats.org/officeDocument/2006/relationships/image" Target="../media/image440.png"/><Relationship Id="rId20"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522.png"/><Relationship Id="rId5" Type="http://schemas.openxmlformats.org/officeDocument/2006/relationships/image" Target="../media/image76.png"/><Relationship Id="rId15" Type="http://schemas.openxmlformats.org/officeDocument/2006/relationships/image" Target="../media/image431.png"/><Relationship Id="rId23" Type="http://schemas.openxmlformats.org/officeDocument/2006/relationships/image" Target="../media/image512.png"/><Relationship Id="rId10" Type="http://schemas.openxmlformats.org/officeDocument/2006/relationships/image" Target="../media/image81.png"/><Relationship Id="rId19" Type="http://schemas.openxmlformats.org/officeDocument/2006/relationships/image" Target="../media/image47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421.png"/><Relationship Id="rId22" Type="http://schemas.openxmlformats.org/officeDocument/2006/relationships/image" Target="../media/image500.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690.png"/><Relationship Id="rId3" Type="http://schemas.openxmlformats.org/officeDocument/2006/relationships/image" Target="../media/image86.png"/><Relationship Id="rId21" Type="http://schemas.openxmlformats.org/officeDocument/2006/relationships/image" Target="../media/image720.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680.png"/><Relationship Id="rId25" Type="http://schemas.openxmlformats.org/officeDocument/2006/relationships/image" Target="../media/image760.png"/><Relationship Id="rId2" Type="http://schemas.openxmlformats.org/officeDocument/2006/relationships/image" Target="../media/image85.png"/><Relationship Id="rId16" Type="http://schemas.openxmlformats.org/officeDocument/2006/relationships/image" Target="../media/image670.png"/><Relationship Id="rId20" Type="http://schemas.openxmlformats.org/officeDocument/2006/relationships/image" Target="../media/image711.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750.png"/><Relationship Id="rId5" Type="http://schemas.openxmlformats.org/officeDocument/2006/relationships/image" Target="../media/image87.png"/><Relationship Id="rId15" Type="http://schemas.openxmlformats.org/officeDocument/2006/relationships/image" Target="../media/image660.png"/><Relationship Id="rId23" Type="http://schemas.openxmlformats.org/officeDocument/2006/relationships/image" Target="../media/image740.png"/><Relationship Id="rId10" Type="http://schemas.openxmlformats.org/officeDocument/2006/relationships/image" Target="../media/image92.png"/><Relationship Id="rId19" Type="http://schemas.openxmlformats.org/officeDocument/2006/relationships/image" Target="../media/image700.png"/><Relationship Id="rId4" Type="http://schemas.openxmlformats.org/officeDocument/2006/relationships/image" Target="../media/image73.png"/><Relationship Id="rId9" Type="http://schemas.openxmlformats.org/officeDocument/2006/relationships/image" Target="../media/image91.png"/><Relationship Id="rId14" Type="http://schemas.openxmlformats.org/officeDocument/2006/relationships/image" Target="../media/image650.png"/><Relationship Id="rId22" Type="http://schemas.openxmlformats.org/officeDocument/2006/relationships/image" Target="../media/image730.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70.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2.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1.png"/><Relationship Id="rId2" Type="http://schemas.openxmlformats.org/officeDocument/2006/relationships/image" Target="../media/image97.png"/><Relationship Id="rId16" Type="http://schemas.openxmlformats.org/officeDocument/2006/relationships/image" Target="../media/image1100.pn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4.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30.png"/><Relationship Id="rId5" Type="http://schemas.openxmlformats.org/officeDocument/2006/relationships/image" Target="../media/image122.png"/><Relationship Id="rId10" Type="http://schemas.openxmlformats.org/officeDocument/2006/relationships/image" Target="../media/image129.png"/><Relationship Id="rId4" Type="http://schemas.openxmlformats.org/officeDocument/2006/relationships/image" Target="../media/image125.png"/><Relationship Id="rId9"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3.png"/><Relationship Id="rId4" Type="http://schemas.openxmlformats.org/officeDocument/2006/relationships/image" Target="../media/image14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8" Type="http://schemas.openxmlformats.org/officeDocument/2006/relationships/image" Target="../media/image161.png"/><Relationship Id="rId7" Type="http://schemas.openxmlformats.org/officeDocument/2006/relationships/image" Target="../media/image159.png"/><Relationship Id="rId12" Type="http://schemas.openxmlformats.org/officeDocument/2006/relationships/image" Target="../media/image16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4.png"/><Relationship Id="rId5" Type="http://schemas.openxmlformats.org/officeDocument/2006/relationships/image" Target="../media/image160.png"/><Relationship Id="rId10" Type="http://schemas.openxmlformats.org/officeDocument/2006/relationships/image" Target="../media/image163.png"/><Relationship Id="rId9" Type="http://schemas.openxmlformats.org/officeDocument/2006/relationships/image" Target="../media/image162.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2.png"/><Relationship Id="rId3" Type="http://schemas.openxmlformats.org/officeDocument/2006/relationships/image" Target="../media/image1630.png"/><Relationship Id="rId7" Type="http://schemas.openxmlformats.org/officeDocument/2006/relationships/image" Target="../media/image167.png"/><Relationship Id="rId12" Type="http://schemas.openxmlformats.org/officeDocument/2006/relationships/image" Target="../media/image171.png"/><Relationship Id="rId2" Type="http://schemas.openxmlformats.org/officeDocument/2006/relationships/notesSlide" Target="../notesSlides/notesSlide19.xml"/><Relationship Id="rId16"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70.png"/><Relationship Id="rId5" Type="http://schemas.openxmlformats.org/officeDocument/2006/relationships/image" Target="../media/image1650.png"/><Relationship Id="rId15" Type="http://schemas.openxmlformats.org/officeDocument/2006/relationships/image" Target="../media/image174.png"/><Relationship Id="rId10" Type="http://schemas.openxmlformats.org/officeDocument/2006/relationships/image" Target="../media/image169.png"/><Relationship Id="rId4" Type="http://schemas.openxmlformats.org/officeDocument/2006/relationships/image" Target="../media/image1651.png"/><Relationship Id="rId9" Type="http://schemas.openxmlformats.org/officeDocument/2006/relationships/image" Target="../media/image168.png"/><Relationship Id="rId14" Type="http://schemas.openxmlformats.org/officeDocument/2006/relationships/image" Target="../media/image173.png"/></Relationships>
</file>

<file path=ppt/slides/_rels/slide45.xml.rels><?xml version="1.0" encoding="UTF-8" standalone="yes"?>
<Relationships xmlns="http://schemas.openxmlformats.org/package/2006/relationships"><Relationship Id="rId3" Type="http://schemas.openxmlformats.org/officeDocument/2006/relationships/image" Target="../media/image1620.png"/><Relationship Id="rId7" Type="http://schemas.openxmlformats.org/officeDocument/2006/relationships/image" Target="../media/image16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730.png"/><Relationship Id="rId4" Type="http://schemas.openxmlformats.org/officeDocument/2006/relationships/image" Target="../media/image1720.png"/></Relationships>
</file>

<file path=ppt/slides/_rels/slide4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7.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790.png"/><Relationship Id="rId7" Type="http://schemas.openxmlformats.org/officeDocument/2006/relationships/image" Target="../media/image18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0.png"/></Relationships>
</file>

<file path=ppt/slides/_rels/slide48.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image" Target="../media/image192.png"/><Relationship Id="rId26" Type="http://schemas.openxmlformats.org/officeDocument/2006/relationships/image" Target="../media/image28.png"/><Relationship Id="rId39" Type="http://schemas.openxmlformats.org/officeDocument/2006/relationships/image" Target="../media/image208.png"/><Relationship Id="rId21" Type="http://schemas.openxmlformats.org/officeDocument/2006/relationships/image" Target="../media/image25.png"/><Relationship Id="rId34" Type="http://schemas.openxmlformats.org/officeDocument/2006/relationships/image" Target="../media/image203.png"/><Relationship Id="rId42" Type="http://schemas.openxmlformats.org/officeDocument/2006/relationships/image" Target="../media/image212.png"/><Relationship Id="rId47" Type="http://schemas.openxmlformats.org/officeDocument/2006/relationships/image" Target="../media/image217.png"/><Relationship Id="rId7" Type="http://schemas.openxmlformats.org/officeDocument/2006/relationships/image" Target="../media/image188.png"/><Relationship Id="rId2" Type="http://schemas.openxmlformats.org/officeDocument/2006/relationships/notesSlide" Target="../notesSlides/notesSlide21.xml"/><Relationship Id="rId16" Type="http://schemas.openxmlformats.org/officeDocument/2006/relationships/image" Target="../media/image24.png"/><Relationship Id="rId29"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image" Target="../media/image20.png"/><Relationship Id="rId24" Type="http://schemas.openxmlformats.org/officeDocument/2006/relationships/image" Target="../media/image195.png"/><Relationship Id="rId32" Type="http://schemas.openxmlformats.org/officeDocument/2006/relationships/image" Target="../media/image201.png"/><Relationship Id="rId37" Type="http://schemas.openxmlformats.org/officeDocument/2006/relationships/image" Target="../media/image206.png"/><Relationship Id="rId40" Type="http://schemas.openxmlformats.org/officeDocument/2006/relationships/image" Target="../media/image209.png"/><Relationship Id="rId45" Type="http://schemas.openxmlformats.org/officeDocument/2006/relationships/image" Target="../media/image215.png"/><Relationship Id="rId5" Type="http://schemas.openxmlformats.org/officeDocument/2006/relationships/image" Target="../media/image186.png"/><Relationship Id="rId15" Type="http://schemas.openxmlformats.org/officeDocument/2006/relationships/image" Target="../media/image23.png"/><Relationship Id="rId23" Type="http://schemas.openxmlformats.org/officeDocument/2006/relationships/image" Target="../media/image194.png"/><Relationship Id="rId28" Type="http://schemas.openxmlformats.org/officeDocument/2006/relationships/image" Target="../media/image197.png"/><Relationship Id="rId36" Type="http://schemas.openxmlformats.org/officeDocument/2006/relationships/image" Target="../media/image205.png"/><Relationship Id="rId10" Type="http://schemas.openxmlformats.org/officeDocument/2006/relationships/image" Target="../media/image19.png"/><Relationship Id="rId19" Type="http://schemas.openxmlformats.org/officeDocument/2006/relationships/image" Target="../media/image193.png"/><Relationship Id="rId31" Type="http://schemas.openxmlformats.org/officeDocument/2006/relationships/image" Target="../media/image200.png"/><Relationship Id="rId44" Type="http://schemas.openxmlformats.org/officeDocument/2006/relationships/image" Target="../media/image214.png"/><Relationship Id="rId4" Type="http://schemas.openxmlformats.org/officeDocument/2006/relationships/image" Target="../media/image170.jpeg"/><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6.png"/><Relationship Id="rId27" Type="http://schemas.openxmlformats.org/officeDocument/2006/relationships/image" Target="../media/image27.png"/><Relationship Id="rId30" Type="http://schemas.openxmlformats.org/officeDocument/2006/relationships/image" Target="../media/image199.png"/><Relationship Id="rId35" Type="http://schemas.openxmlformats.org/officeDocument/2006/relationships/image" Target="../media/image204.png"/><Relationship Id="rId43" Type="http://schemas.openxmlformats.org/officeDocument/2006/relationships/image" Target="../media/image213.png"/><Relationship Id="rId48" Type="http://schemas.openxmlformats.org/officeDocument/2006/relationships/image" Target="../media/image218.png"/><Relationship Id="rId8" Type="http://schemas.openxmlformats.org/officeDocument/2006/relationships/image" Target="../media/image185.png"/><Relationship Id="rId3"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1.png"/><Relationship Id="rId25" Type="http://schemas.openxmlformats.org/officeDocument/2006/relationships/image" Target="../media/image196.png"/><Relationship Id="rId33" Type="http://schemas.openxmlformats.org/officeDocument/2006/relationships/image" Target="../media/image202.png"/><Relationship Id="rId38" Type="http://schemas.openxmlformats.org/officeDocument/2006/relationships/image" Target="../media/image207.png"/><Relationship Id="rId46" Type="http://schemas.openxmlformats.org/officeDocument/2006/relationships/image" Target="../media/image216.png"/><Relationship Id="rId20" Type="http://schemas.openxmlformats.org/officeDocument/2006/relationships/image" Target="../media/image22.png"/><Relationship Id="rId41" Type="http://schemas.openxmlformats.org/officeDocument/2006/relationships/image" Target="../media/image210.png"/></Relationships>
</file>

<file path=ppt/slides/_rels/slide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20.png"/><Relationship Id="rId4" Type="http://schemas.openxmlformats.org/officeDocument/2006/relationships/image" Target="../media/image2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jpeg"/><Relationship Id="rId4" Type="http://schemas.openxmlformats.org/officeDocument/2006/relationships/image" Target="../media/image17.png"/><Relationship Id="rId9"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algn="r"/>
            <a:r>
              <a:rPr lang="ja-JP" altLang="en-US" sz="5400" dirty="0">
                <a:latin typeface="游ゴシック" panose="020B0400000000000000" pitchFamily="50" charset="-128"/>
                <a:ea typeface="游ゴシック" panose="020B0400000000000000" pitchFamily="50" charset="-128"/>
              </a:rPr>
              <a:t>ディジタルメディア処理</a:t>
            </a:r>
            <a:endParaRPr kumimoji="1" lang="ja-JP" altLang="en-US" sz="5400" dirty="0">
              <a:latin typeface="游ゴシック" panose="020B0400000000000000" pitchFamily="50" charset="-128"/>
              <a:ea typeface="游ゴシック" panose="020B0400000000000000" pitchFamily="50" charset="-128"/>
            </a:endParaRPr>
          </a:p>
        </p:txBody>
      </p:sp>
      <p:sp>
        <p:nvSpPr>
          <p:cNvPr id="3" name="サブタイトル 2"/>
          <p:cNvSpPr>
            <a:spLocks noGrp="1"/>
          </p:cNvSpPr>
          <p:nvPr>
            <p:ph type="subTitle" idx="1"/>
          </p:nvPr>
        </p:nvSpPr>
        <p:spPr>
          <a:xfrm>
            <a:off x="1524000" y="3956265"/>
            <a:ext cx="9144000" cy="1655762"/>
          </a:xfrm>
        </p:spPr>
        <p:txBody>
          <a:bodyPr>
            <a:normAutofit/>
          </a:bodyPr>
          <a:lstStyle/>
          <a:p>
            <a:pPr algn="r"/>
            <a:r>
              <a:rPr kumimoji="1" lang="ja-JP" altLang="en-US" sz="2800" dirty="0">
                <a:latin typeface="游ゴシック" panose="020B0400000000000000" pitchFamily="50" charset="-128"/>
                <a:ea typeface="游ゴシック" panose="020B0400000000000000" pitchFamily="50" charset="-128"/>
              </a:rPr>
              <a:t>担当</a:t>
            </a:r>
            <a:r>
              <a:rPr kumimoji="1" lang="en-US" altLang="ja-JP" sz="2800" dirty="0">
                <a:latin typeface="游ゴシック" panose="020B0400000000000000" pitchFamily="50" charset="-128"/>
                <a:ea typeface="游ゴシック" panose="020B0400000000000000" pitchFamily="50" charset="-128"/>
              </a:rPr>
              <a:t>: </a:t>
            </a:r>
            <a:r>
              <a:rPr kumimoji="1" lang="ja-JP" altLang="en-US" sz="2800" dirty="0">
                <a:latin typeface="游ゴシック" panose="020B0400000000000000" pitchFamily="50" charset="-128"/>
                <a:ea typeface="游ゴシック" panose="020B0400000000000000" pitchFamily="50" charset="-128"/>
              </a:rPr>
              <a:t>井尻 敬 </a:t>
            </a:r>
          </a:p>
        </p:txBody>
      </p:sp>
    </p:spTree>
    <p:extLst>
      <p:ext uri="{BB962C8B-B14F-4D97-AF65-F5344CB8AC3E}">
        <p14:creationId xmlns:p14="http://schemas.microsoft.com/office/powerpoint/2010/main" val="303093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F1B55C-496D-40F1-8ECF-395F58912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09" y="1583870"/>
            <a:ext cx="3283690" cy="2454127"/>
          </a:xfrm>
          <a:prstGeom prst="rect">
            <a:avLst/>
          </a:prstGeom>
        </p:spPr>
      </p:pic>
      <p:pic>
        <p:nvPicPr>
          <p:cNvPr id="4" name="図 3">
            <a:extLst>
              <a:ext uri="{FF2B5EF4-FFF2-40B4-BE49-F238E27FC236}">
                <a16:creationId xmlns:a16="http://schemas.microsoft.com/office/drawing/2014/main" id="{504AD88B-C2C6-48B8-A6C5-10456E0ED6E7}"/>
              </a:ext>
            </a:extLst>
          </p:cNvPr>
          <p:cNvPicPr>
            <a:picLocks noChangeAspect="1"/>
          </p:cNvPicPr>
          <p:nvPr/>
        </p:nvPicPr>
        <p:blipFill>
          <a:blip r:embed="rId4"/>
          <a:stretch>
            <a:fillRect/>
          </a:stretch>
        </p:blipFill>
        <p:spPr>
          <a:xfrm>
            <a:off x="4530632" y="1583870"/>
            <a:ext cx="3352323" cy="2454127"/>
          </a:xfrm>
          <a:prstGeom prst="rect">
            <a:avLst/>
          </a:prstGeom>
        </p:spPr>
      </p:pic>
      <p:sp>
        <p:nvSpPr>
          <p:cNvPr id="2" name="タイトル 1"/>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フーリエ変換とは （画像）</a:t>
            </a:r>
            <a:endParaRPr kumimoji="1" lang="ja-JP" altLang="en-US" dirty="0">
              <a:latin typeface="游ゴシック" panose="020B0400000000000000" pitchFamily="50" charset="-128"/>
              <a:ea typeface="游ゴシック" panose="020B0400000000000000" pitchFamily="50" charset="-128"/>
            </a:endParaRPr>
          </a:p>
        </p:txBody>
      </p:sp>
      <p:grpSp>
        <p:nvGrpSpPr>
          <p:cNvPr id="13" name="グループ化 12"/>
          <p:cNvGrpSpPr/>
          <p:nvPr/>
        </p:nvGrpSpPr>
        <p:grpSpPr>
          <a:xfrm>
            <a:off x="3573097" y="2117693"/>
            <a:ext cx="916428" cy="1005816"/>
            <a:chOff x="3154675" y="2394263"/>
            <a:chExt cx="1149570" cy="1261699"/>
          </a:xfrm>
        </p:grpSpPr>
        <p:sp>
          <p:nvSpPr>
            <p:cNvPr id="7" name="右矢印 6"/>
            <p:cNvSpPr/>
            <p:nvPr/>
          </p:nvSpPr>
          <p:spPr>
            <a:xfrm>
              <a:off x="3195977" y="3017570"/>
              <a:ext cx="1108268" cy="638392"/>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3154675" y="2394263"/>
              <a:ext cx="1132489" cy="656329"/>
            </a:xfrm>
            <a:prstGeom prst="rect">
              <a:avLst/>
            </a:prstGeom>
          </p:spPr>
          <p:txBody>
            <a:bodyPr wrap="none">
              <a:spAutoFit/>
            </a:bodyPr>
            <a:lstStyle/>
            <a:p>
              <a:pPr algn="ct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フーリエ</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変換</a:t>
              </a:r>
            </a:p>
          </p:txBody>
        </p:sp>
      </p:grpSp>
      <p:sp>
        <p:nvSpPr>
          <p:cNvPr id="12" name="コンテンツ プレースホルダー 2"/>
          <p:cNvSpPr>
            <a:spLocks noGrp="1"/>
          </p:cNvSpPr>
          <p:nvPr>
            <p:ph idx="1"/>
          </p:nvPr>
        </p:nvSpPr>
        <p:spPr>
          <a:xfrm>
            <a:off x="323176" y="4338304"/>
            <a:ext cx="6109835" cy="2150328"/>
          </a:xfrm>
        </p:spPr>
        <p:txBody>
          <a:bodyPr>
            <a:normAutofit/>
          </a:bodyPr>
          <a:lstStyle/>
          <a:p>
            <a:r>
              <a:rPr lang="ja-JP" altLang="en-US" sz="2000" dirty="0">
                <a:latin typeface="游ゴシック" panose="020B0400000000000000" pitchFamily="50" charset="-128"/>
                <a:ea typeface="游ゴシック" panose="020B0400000000000000" pitchFamily="50" charset="-128"/>
              </a:rPr>
              <a:t>フーリエ変換後の画像の画素は元信号に含まれる正弦波の量</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正しくは大きさと位相</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を示す</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中央付近が低周波，外側が高周波</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中央画素は，定数項（直流成分）</a:t>
            </a:r>
            <a:endParaRPr lang="en-US" altLang="ja-JP" sz="2000" dirty="0">
              <a:latin typeface="游ゴシック" panose="020B0400000000000000" pitchFamily="50" charset="-128"/>
              <a:ea typeface="游ゴシック" panose="020B0400000000000000" pitchFamily="50" charset="-128"/>
            </a:endParaRPr>
          </a:p>
        </p:txBody>
      </p:sp>
      <p:pic>
        <p:nvPicPr>
          <p:cNvPr id="212" name="Picture 59" descr="C:\MyProgram\ToyCodes\FourieTransform\MapDef\sin_u0_v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218" y="4588856"/>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213" name="正方形/長方形 212"/>
          <p:cNvSpPr/>
          <p:nvPr/>
        </p:nvSpPr>
        <p:spPr>
          <a:xfrm>
            <a:off x="6164016" y="2745664"/>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14" name="正方形/長方形 213"/>
          <p:cNvSpPr/>
          <p:nvPr/>
        </p:nvSpPr>
        <p:spPr>
          <a:xfrm>
            <a:off x="6330703" y="2745664"/>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15" name="正方形/長方形 214"/>
          <p:cNvSpPr/>
          <p:nvPr/>
        </p:nvSpPr>
        <p:spPr>
          <a:xfrm>
            <a:off x="6497391" y="2745664"/>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17" name="Picture 60" descr="C:\MyProgram\ToyCodes\FourieTransform\MapDef\sin_u1_v0.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8573" y="4588856"/>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18" name="Picture 62" descr="C:\MyProgram\ToyCodes\FourieTransform\MapDef\sin_u2_v0.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8929" y="4588856"/>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20" name="Picture 66" descr="C:\MyProgram\ToyCodes\FourieTransform\MapDef\sin_u0_v1.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8218" y="3309326"/>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21" name="Picture 72" descr="C:\MyProgram\ToyCodes\FourieTransform\MapDef\sin_u0_v2.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8218" y="2031182"/>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222" name="正方形/長方形 221"/>
          <p:cNvSpPr/>
          <p:nvPr/>
        </p:nvSpPr>
        <p:spPr>
          <a:xfrm>
            <a:off x="6164016" y="2593264"/>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3" name="正方形/長方形 222"/>
          <p:cNvSpPr/>
          <p:nvPr/>
        </p:nvSpPr>
        <p:spPr>
          <a:xfrm>
            <a:off x="6164016" y="2437689"/>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24" name="Picture 67" descr="C:\MyProgram\ToyCodes\FourieTransform\MapDef\sin_u1_v1.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08574" y="3310019"/>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25" name="Picture 68" descr="C:\MyProgram\ToyCodes\FourieTransform\MapDef\sin_u2_v1.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8929" y="3310019"/>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26" name="Picture 73" descr="C:\MyProgram\ToyCodes\FourieTransform\MapDef\sin_u1_v2.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08574" y="2031182"/>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27" name="Picture 74" descr="C:\MyProgram\ToyCodes\FourieTransform\MapDef\sin_u2_v2.b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28929" y="2031182"/>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228" name="正方形/長方形 227"/>
          <p:cNvSpPr/>
          <p:nvPr/>
        </p:nvSpPr>
        <p:spPr>
          <a:xfrm>
            <a:off x="6330703" y="2593264"/>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9" name="正方形/長方形 228"/>
          <p:cNvSpPr/>
          <p:nvPr/>
        </p:nvSpPr>
        <p:spPr>
          <a:xfrm>
            <a:off x="6497391" y="2593264"/>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0" name="正方形/長方形 229"/>
          <p:cNvSpPr/>
          <p:nvPr/>
        </p:nvSpPr>
        <p:spPr>
          <a:xfrm>
            <a:off x="6330703" y="2437689"/>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1" name="正方形/長方形 230"/>
          <p:cNvSpPr/>
          <p:nvPr/>
        </p:nvSpPr>
        <p:spPr>
          <a:xfrm>
            <a:off x="6497391" y="2437689"/>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32" name="Picture 80" descr="C:\MyProgram\ToyCodes\FourieTransform\MapDef\sin_u2_v16.b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92133" y="517681"/>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33" name="Picture 79" descr="C:\MyProgram\ToyCodes\FourieTransform\MapDef\sin_u1_v16.bm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9035" y="517681"/>
            <a:ext cx="1138278" cy="8380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234" name="正方形/長方形 233"/>
          <p:cNvSpPr/>
          <p:nvPr/>
        </p:nvSpPr>
        <p:spPr>
          <a:xfrm>
            <a:off x="6335466" y="1632033"/>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5" name="正方形/長方形 234"/>
          <p:cNvSpPr/>
          <p:nvPr/>
        </p:nvSpPr>
        <p:spPr>
          <a:xfrm>
            <a:off x="6509297" y="1632033"/>
            <a:ext cx="102309" cy="1023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6" name="正方形/長方形 235"/>
          <p:cNvSpPr/>
          <p:nvPr/>
        </p:nvSpPr>
        <p:spPr>
          <a:xfrm>
            <a:off x="8914168" y="5529014"/>
            <a:ext cx="2954655" cy="923330"/>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この図はイメージです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本来は現画像と同サイズで</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もっと細かいです</a:t>
            </a:r>
          </a:p>
        </p:txBody>
      </p:sp>
      <p:sp>
        <p:nvSpPr>
          <p:cNvPr id="237" name="正方形/長方形 236"/>
          <p:cNvSpPr/>
          <p:nvPr/>
        </p:nvSpPr>
        <p:spPr>
          <a:xfrm>
            <a:off x="267609" y="5929124"/>
            <a:ext cx="7821372" cy="523220"/>
          </a:xfrm>
          <a:prstGeom prst="rect">
            <a:avLst/>
          </a:prstGeom>
        </p:spPr>
        <p:txBody>
          <a:bodyPr wrap="none">
            <a:spAutoFit/>
          </a:bodyPr>
          <a:lstStyle/>
          <a:p>
            <a:r>
              <a:rPr lang="en-US" altLang="ja-JP" sz="2800" b="1" dirty="0">
                <a:solidFill>
                  <a:srgbClr val="C00000"/>
                </a:solidFill>
                <a:latin typeface="游ゴシック" panose="020B0400000000000000" pitchFamily="50" charset="-128"/>
                <a:ea typeface="游ゴシック" panose="020B0400000000000000" pitchFamily="50" charset="-128"/>
                <a:sym typeface="Wingdings" panose="05000000000000000000" pitchFamily="2" charset="2"/>
              </a:rPr>
              <a:t> </a:t>
            </a:r>
            <a:r>
              <a:rPr lang="ja-JP" altLang="en-US" sz="2800" b="1" dirty="0">
                <a:solidFill>
                  <a:srgbClr val="C00000"/>
                </a:solidFill>
                <a:latin typeface="游ゴシック" panose="020B0400000000000000" pitchFamily="50" charset="-128"/>
                <a:ea typeface="游ゴシック" panose="020B0400000000000000" pitchFamily="50" charset="-128"/>
              </a:rPr>
              <a:t>任意の画像はしましま画像の和で表現できる</a:t>
            </a:r>
            <a:endParaRPr lang="en-US" altLang="ja-JP" sz="2800" b="1" dirty="0">
              <a:solidFill>
                <a:srgbClr val="C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744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6963" y="283483"/>
            <a:ext cx="7012005" cy="733270"/>
          </a:xfrm>
        </p:spPr>
        <p:txBody>
          <a:bodyPr>
            <a:normAutofit fontScale="90000"/>
          </a:bodyPr>
          <a:lstStyle/>
          <a:p>
            <a:r>
              <a:rPr lang="ja-JP" altLang="en-US" dirty="0"/>
              <a:t>フーリエ変換とは （画像）</a:t>
            </a:r>
            <a:endParaRPr kumimoji="1" lang="ja-JP" altLang="en-US" dirty="0"/>
          </a:p>
        </p:txBody>
      </p:sp>
      <p:sp>
        <p:nvSpPr>
          <p:cNvPr id="3" name="コンテンツ プレースホルダー 2"/>
          <p:cNvSpPr>
            <a:spLocks noGrp="1"/>
          </p:cNvSpPr>
          <p:nvPr>
            <p:ph idx="1"/>
          </p:nvPr>
        </p:nvSpPr>
        <p:spPr>
          <a:xfrm>
            <a:off x="8403542" y="123249"/>
            <a:ext cx="3348904" cy="534777"/>
          </a:xfrm>
          <a:solidFill>
            <a:schemeClr val="accent4"/>
          </a:solidFill>
        </p:spPr>
        <p:txBody>
          <a:bodyPr/>
          <a:lstStyle/>
          <a:p>
            <a:pPr marL="0" indent="0">
              <a:buNone/>
            </a:pPr>
            <a:r>
              <a:rPr lang="en-US" altLang="ja-JP" dirty="0"/>
              <a:t>FourierPaint.py</a:t>
            </a:r>
          </a:p>
        </p:txBody>
      </p:sp>
      <p:pic>
        <p:nvPicPr>
          <p:cNvPr id="4" name="図 3">
            <a:extLst>
              <a:ext uri="{FF2B5EF4-FFF2-40B4-BE49-F238E27FC236}">
                <a16:creationId xmlns:a16="http://schemas.microsoft.com/office/drawing/2014/main" id="{504AD88B-C2C6-48B8-A6C5-10456E0ED6E7}"/>
              </a:ext>
            </a:extLst>
          </p:cNvPr>
          <p:cNvPicPr>
            <a:picLocks noChangeAspect="1"/>
          </p:cNvPicPr>
          <p:nvPr/>
        </p:nvPicPr>
        <p:blipFill>
          <a:blip r:embed="rId2"/>
          <a:stretch>
            <a:fillRect/>
          </a:stretch>
        </p:blipFill>
        <p:spPr>
          <a:xfrm>
            <a:off x="6889271" y="2099150"/>
            <a:ext cx="4521902" cy="3310338"/>
          </a:xfrm>
          <a:prstGeom prst="rect">
            <a:avLst/>
          </a:prstGeom>
        </p:spPr>
      </p:pic>
      <p:grpSp>
        <p:nvGrpSpPr>
          <p:cNvPr id="5" name="グループ化 4"/>
          <p:cNvGrpSpPr/>
          <p:nvPr/>
        </p:nvGrpSpPr>
        <p:grpSpPr>
          <a:xfrm>
            <a:off x="5650483" y="2510992"/>
            <a:ext cx="1082349" cy="2249956"/>
            <a:chOff x="3059149" y="1801995"/>
            <a:chExt cx="1357702" cy="2822353"/>
          </a:xfrm>
        </p:grpSpPr>
        <p:sp>
          <p:nvSpPr>
            <p:cNvPr id="6" name="右矢印 5"/>
            <p:cNvSpPr/>
            <p:nvPr/>
          </p:nvSpPr>
          <p:spPr>
            <a:xfrm>
              <a:off x="3195977" y="2412200"/>
              <a:ext cx="1108268" cy="638392"/>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3171756" y="1801995"/>
              <a:ext cx="1132489" cy="656329"/>
            </a:xfrm>
            <a:prstGeom prst="rect">
              <a:avLst/>
            </a:prstGeom>
          </p:spPr>
          <p:txBody>
            <a:bodyPr wrap="none">
              <a:spAutoFit/>
            </a:bodyPr>
            <a:lstStyle/>
            <a:p>
              <a:pPr algn="ct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フーリエ</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変換</a:t>
              </a:r>
            </a:p>
          </p:txBody>
        </p:sp>
        <p:sp>
          <p:nvSpPr>
            <p:cNvPr id="9" name="右矢印 8"/>
            <p:cNvSpPr/>
            <p:nvPr/>
          </p:nvSpPr>
          <p:spPr>
            <a:xfrm rot="10800000">
              <a:off x="3195977" y="3190110"/>
              <a:ext cx="1108268" cy="638392"/>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游ゴシック" panose="020B0400000000000000" pitchFamily="50" charset="-128"/>
                <a:ea typeface="游ゴシック" panose="020B0400000000000000" pitchFamily="50" charset="-128"/>
              </a:endParaRPr>
            </a:p>
          </p:txBody>
        </p:sp>
        <p:sp>
          <p:nvSpPr>
            <p:cNvPr id="10" name="正方形/長方形 9"/>
            <p:cNvSpPr/>
            <p:nvPr/>
          </p:nvSpPr>
          <p:spPr>
            <a:xfrm>
              <a:off x="3059149" y="3968019"/>
              <a:ext cx="1357702" cy="656329"/>
            </a:xfrm>
            <a:prstGeom prst="rect">
              <a:avLst/>
            </a:prstGeom>
          </p:spPr>
          <p:txBody>
            <a:bodyPr wrap="none">
              <a:spAutoFit/>
            </a:bodyPr>
            <a:lstStyle/>
            <a:p>
              <a:pPr algn="ct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逆フーリエ</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変換</a:t>
              </a:r>
            </a:p>
          </p:txBody>
        </p:sp>
      </p:grpSp>
      <p:pic>
        <p:nvPicPr>
          <p:cNvPr id="8" name="図 7">
            <a:extLst>
              <a:ext uri="{FF2B5EF4-FFF2-40B4-BE49-F238E27FC236}">
                <a16:creationId xmlns:a16="http://schemas.microsoft.com/office/drawing/2014/main" id="{0CF1B55C-496D-40F1-8ECF-395F58912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209" y="2099150"/>
            <a:ext cx="4429324" cy="3310338"/>
          </a:xfrm>
          <a:prstGeom prst="rect">
            <a:avLst/>
          </a:prstGeom>
        </p:spPr>
      </p:pic>
    </p:spTree>
    <p:extLst>
      <p:ext uri="{BB962C8B-B14F-4D97-AF65-F5344CB8AC3E}">
        <p14:creationId xmlns:p14="http://schemas.microsoft.com/office/powerpoint/2010/main" val="91296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1173089" y="320344"/>
            <a:ext cx="10079840" cy="733270"/>
          </a:xfrm>
        </p:spPr>
        <p:txBody>
          <a:bodyPr/>
          <a:lstStyle/>
          <a:p>
            <a:pPr algn="ctr"/>
            <a:r>
              <a:rPr lang="ja-JP" altLang="en-US" dirty="0">
                <a:latin typeface="游ゴシック" panose="020B0400000000000000" pitchFamily="50" charset="-128"/>
                <a:ea typeface="游ゴシック" panose="020B0400000000000000" pitchFamily="50" charset="-128"/>
              </a:rPr>
              <a:t>周波数フィルタリング（画像）</a:t>
            </a:r>
            <a:endParaRPr kumimoji="1" lang="ja-JP" altLang="en-US" dirty="0">
              <a:latin typeface="游ゴシック" panose="020B0400000000000000" pitchFamily="50" charset="-128"/>
              <a:ea typeface="游ゴシック" panose="020B0400000000000000" pitchFamily="50" charset="-128"/>
            </a:endParaRPr>
          </a:p>
        </p:txBody>
      </p:sp>
      <p:sp>
        <p:nvSpPr>
          <p:cNvPr id="12" name="右矢印 11"/>
          <p:cNvSpPr/>
          <p:nvPr/>
        </p:nvSpPr>
        <p:spPr>
          <a:xfrm rot="5400000">
            <a:off x="1731600" y="3728974"/>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正方形/長方形 12"/>
          <p:cNvSpPr/>
          <p:nvPr/>
        </p:nvSpPr>
        <p:spPr>
          <a:xfrm rot="16200000">
            <a:off x="1535582" y="3575468"/>
            <a:ext cx="1210588" cy="707886"/>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フーリエ</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変換</a:t>
            </a:r>
          </a:p>
        </p:txBody>
      </p:sp>
      <p:sp>
        <p:nvSpPr>
          <p:cNvPr id="14" name="右矢印 13"/>
          <p:cNvSpPr/>
          <p:nvPr/>
        </p:nvSpPr>
        <p:spPr>
          <a:xfrm>
            <a:off x="3931501" y="5503034"/>
            <a:ext cx="3917099"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4505296" y="5834509"/>
            <a:ext cx="2492990" cy="646331"/>
          </a:xfrm>
          <a:prstGeom prst="rect">
            <a:avLst/>
          </a:prstGeom>
        </p:spPr>
        <p:txBody>
          <a:bodyPr wrap="none">
            <a:spAutoFit/>
          </a:bodyPr>
          <a:lstStyle/>
          <a:p>
            <a:pPr algn="ct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フィルタ処理</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フィルタ画像を掛ける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0" name="図 1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44" t="34029" r="28094" b="33642"/>
          <a:stretch/>
        </p:blipFill>
        <p:spPr>
          <a:xfrm>
            <a:off x="6117104" y="4053275"/>
            <a:ext cx="1637733" cy="1198930"/>
          </a:xfrm>
          <a:prstGeom prst="rect">
            <a:avLst/>
          </a:prstGeom>
          <a:ln>
            <a:solidFill>
              <a:schemeClr val="tx1"/>
            </a:solidFill>
          </a:ln>
        </p:spPr>
      </p:pic>
      <p:sp>
        <p:nvSpPr>
          <p:cNvPr id="2" name="正方形/長方形 1"/>
          <p:cNvSpPr/>
          <p:nvPr/>
        </p:nvSpPr>
        <p:spPr>
          <a:xfrm>
            <a:off x="5540048" y="4298796"/>
            <a:ext cx="697627" cy="707886"/>
          </a:xfrm>
          <a:prstGeom prst="rect">
            <a:avLst/>
          </a:prstGeom>
        </p:spPr>
        <p:txBody>
          <a:bodyPr wrap="none">
            <a:spAutoFit/>
          </a:bodyPr>
          <a:lstStyle/>
          <a:p>
            <a:r>
              <a:rPr lang="en-US" altLang="ja-JP" sz="400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4000" dirty="0">
              <a:latin typeface="游ゴシック" panose="020B0400000000000000" pitchFamily="50" charset="-128"/>
              <a:ea typeface="游ゴシック" panose="020B0400000000000000" pitchFamily="50" charset="-128"/>
            </a:endParaRPr>
          </a:p>
        </p:txBody>
      </p:sp>
      <p:sp>
        <p:nvSpPr>
          <p:cNvPr id="26" name="右矢印 25"/>
          <p:cNvSpPr/>
          <p:nvPr/>
        </p:nvSpPr>
        <p:spPr>
          <a:xfrm rot="16200000">
            <a:off x="8270638" y="3603952"/>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正方形/長方形 26"/>
          <p:cNvSpPr/>
          <p:nvPr/>
        </p:nvSpPr>
        <p:spPr>
          <a:xfrm rot="5400000">
            <a:off x="8577768" y="3682774"/>
            <a:ext cx="180049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p>
        </p:txBody>
      </p:sp>
      <p:sp>
        <p:nvSpPr>
          <p:cNvPr id="28" name="正方形/長方形 27"/>
          <p:cNvSpPr/>
          <p:nvPr/>
        </p:nvSpPr>
        <p:spPr>
          <a:xfrm>
            <a:off x="9796871" y="6044880"/>
            <a:ext cx="2230029" cy="646331"/>
          </a:xfrm>
          <a:prstGeom prst="rect">
            <a:avLst/>
          </a:prstGeom>
        </p:spPr>
        <p:txBody>
          <a:bodyPr wrap="square">
            <a:spAutoFit/>
          </a:bodyPr>
          <a:lstStyle/>
          <a:p>
            <a:pPr algn="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説明の</a:t>
            </a:r>
            <a:r>
              <a:rPr lang="ja-JP" altLang="en-US" sz="1200" dirty="0" smtClean="0">
                <a:latin typeface="游ゴシック" panose="020B0400000000000000" pitchFamily="50" charset="-128"/>
                <a:ea typeface="游ゴシック" panose="020B0400000000000000" pitchFamily="50" charset="-128"/>
                <a:cs typeface="メイリオ" panose="020B0604030504040204" pitchFamily="50" charset="-128"/>
              </a:rPr>
              <a:t>ため</a:t>
            </a:r>
            <a:r>
              <a:rPr lang="en-US" altLang="ja-JP" sz="1200" dirty="0" smtClean="0">
                <a:latin typeface="游ゴシック" panose="020B0400000000000000" pitchFamily="50" charset="-128"/>
                <a:ea typeface="游ゴシック" panose="020B0400000000000000" pitchFamily="50" charset="-128"/>
                <a:cs typeface="メイリオ" panose="020B0604030504040204" pitchFamily="50" charset="-128"/>
              </a:rPr>
              <a:t>low pass</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の</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半径を大きく可視化</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本当はもっと小さい</a:t>
            </a:r>
          </a:p>
        </p:txBody>
      </p:sp>
      <p:sp>
        <p:nvSpPr>
          <p:cNvPr id="29" name="正方形/長方形 28"/>
          <p:cNvSpPr/>
          <p:nvPr/>
        </p:nvSpPr>
        <p:spPr>
          <a:xfrm>
            <a:off x="6381972" y="3731753"/>
            <a:ext cx="1107996"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a:t>
            </a:r>
          </a:p>
        </p:txBody>
      </p:sp>
      <p:pic>
        <p:nvPicPr>
          <p:cNvPr id="3" name="図 2">
            <a:extLst>
              <a:ext uri="{FF2B5EF4-FFF2-40B4-BE49-F238E27FC236}">
                <a16:creationId xmlns:a16="http://schemas.microsoft.com/office/drawing/2014/main" id="{699195DA-514E-46A2-87B6-1BBB0F840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87" y="1286145"/>
            <a:ext cx="2219292" cy="1658628"/>
          </a:xfrm>
          <a:prstGeom prst="rect">
            <a:avLst/>
          </a:prstGeom>
        </p:spPr>
      </p:pic>
      <p:pic>
        <p:nvPicPr>
          <p:cNvPr id="4" name="図 3">
            <a:extLst>
              <a:ext uri="{FF2B5EF4-FFF2-40B4-BE49-F238E27FC236}">
                <a16:creationId xmlns:a16="http://schemas.microsoft.com/office/drawing/2014/main" id="{A56C040C-A39C-498A-8A3A-2E91ADD4B84A}"/>
              </a:ext>
            </a:extLst>
          </p:cNvPr>
          <p:cNvPicPr>
            <a:picLocks noChangeAspect="1"/>
          </p:cNvPicPr>
          <p:nvPr/>
        </p:nvPicPr>
        <p:blipFill>
          <a:blip r:embed="rId4"/>
          <a:stretch>
            <a:fillRect/>
          </a:stretch>
        </p:blipFill>
        <p:spPr>
          <a:xfrm>
            <a:off x="1433724" y="4910538"/>
            <a:ext cx="2237255" cy="1637822"/>
          </a:xfrm>
          <a:prstGeom prst="rect">
            <a:avLst/>
          </a:prstGeom>
        </p:spPr>
      </p:pic>
      <p:pic>
        <p:nvPicPr>
          <p:cNvPr id="23" name="図 22">
            <a:extLst>
              <a:ext uri="{FF2B5EF4-FFF2-40B4-BE49-F238E27FC236}">
                <a16:creationId xmlns:a16="http://schemas.microsoft.com/office/drawing/2014/main" id="{E27B5AA8-11E9-474C-92B8-57DB5FCE4212}"/>
              </a:ext>
            </a:extLst>
          </p:cNvPr>
          <p:cNvPicPr>
            <a:picLocks noChangeAspect="1"/>
          </p:cNvPicPr>
          <p:nvPr/>
        </p:nvPicPr>
        <p:blipFill>
          <a:blip r:embed="rId4"/>
          <a:stretch>
            <a:fillRect/>
          </a:stretch>
        </p:blipFill>
        <p:spPr>
          <a:xfrm>
            <a:off x="3875153" y="4053274"/>
            <a:ext cx="1637733" cy="1198931"/>
          </a:xfrm>
          <a:prstGeom prst="rect">
            <a:avLst/>
          </a:prstGeom>
        </p:spPr>
      </p:pic>
      <p:pic>
        <p:nvPicPr>
          <p:cNvPr id="30" name="図 29">
            <a:extLst>
              <a:ext uri="{FF2B5EF4-FFF2-40B4-BE49-F238E27FC236}">
                <a16:creationId xmlns:a16="http://schemas.microsoft.com/office/drawing/2014/main" id="{681F18AC-9ED3-466D-A404-FF1EF9DEBA4C}"/>
              </a:ext>
            </a:extLst>
          </p:cNvPr>
          <p:cNvPicPr>
            <a:picLocks noChangeAspect="1"/>
          </p:cNvPicPr>
          <p:nvPr/>
        </p:nvPicPr>
        <p:blipFill>
          <a:blip r:embed="rId4"/>
          <a:stretch>
            <a:fillRect/>
          </a:stretch>
        </p:blipFill>
        <p:spPr>
          <a:xfrm>
            <a:off x="7997043" y="4910538"/>
            <a:ext cx="2237255" cy="1637822"/>
          </a:xfrm>
          <a:prstGeom prst="rect">
            <a:avLst/>
          </a:prstGeom>
        </p:spPr>
      </p:pic>
      <p:pic>
        <p:nvPicPr>
          <p:cNvPr id="24" name="図 2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7842" t="34029" r="27790" b="33642"/>
          <a:stretch/>
        </p:blipFill>
        <p:spPr>
          <a:xfrm>
            <a:off x="8004270" y="4914683"/>
            <a:ext cx="2230028" cy="1624939"/>
          </a:xfrm>
          <a:prstGeom prst="rect">
            <a:avLst/>
          </a:prstGeom>
          <a:ln>
            <a:solidFill>
              <a:schemeClr val="tx1"/>
            </a:solidFill>
          </a:ln>
        </p:spPr>
      </p:pic>
      <p:pic>
        <p:nvPicPr>
          <p:cNvPr id="8" name="図 7">
            <a:extLst>
              <a:ext uri="{FF2B5EF4-FFF2-40B4-BE49-F238E27FC236}">
                <a16:creationId xmlns:a16="http://schemas.microsoft.com/office/drawing/2014/main" id="{E5FB6FA9-B425-4289-8DC0-65DECDD68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0724" y="1281731"/>
            <a:ext cx="2219293" cy="1658630"/>
          </a:xfrm>
          <a:prstGeom prst="rect">
            <a:avLst/>
          </a:prstGeom>
        </p:spPr>
      </p:pic>
    </p:spTree>
    <p:extLst>
      <p:ext uri="{BB962C8B-B14F-4D97-AF65-F5344CB8AC3E}">
        <p14:creationId xmlns:p14="http://schemas.microsoft.com/office/powerpoint/2010/main" val="1102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718790" y="283483"/>
            <a:ext cx="10079840" cy="733270"/>
          </a:xfrm>
        </p:spPr>
        <p:txBody>
          <a:bodyPr/>
          <a:lstStyle/>
          <a:p>
            <a:pPr algn="ctr"/>
            <a:r>
              <a:rPr lang="ja-JP" altLang="en-US" dirty="0">
                <a:latin typeface="游ゴシック" panose="020B0400000000000000" pitchFamily="50" charset="-128"/>
                <a:ea typeface="游ゴシック" panose="020B0400000000000000" pitchFamily="50" charset="-128"/>
              </a:rPr>
              <a:t>周波数フィルタリング（画像）</a:t>
            </a:r>
            <a:endParaRPr kumimoji="1" lang="ja-JP" altLang="en-US" dirty="0">
              <a:latin typeface="游ゴシック" panose="020B0400000000000000" pitchFamily="50" charset="-128"/>
              <a:ea typeface="游ゴシック" panose="020B0400000000000000" pitchFamily="50" charset="-128"/>
            </a:endParaRPr>
          </a:p>
        </p:txBody>
      </p:sp>
      <p:sp>
        <p:nvSpPr>
          <p:cNvPr id="12" name="右矢印 11"/>
          <p:cNvSpPr/>
          <p:nvPr/>
        </p:nvSpPr>
        <p:spPr>
          <a:xfrm>
            <a:off x="8707730" y="1901825"/>
            <a:ext cx="664147"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2889998" y="1423989"/>
            <a:ext cx="1467068" cy="1015663"/>
          </a:xfrm>
          <a:prstGeom prst="rect">
            <a:avLst/>
          </a:prstGeom>
        </p:spPr>
        <p:txBody>
          <a:bodyPr wrap="none">
            <a:spAutoFit/>
          </a:bodyPr>
          <a:lstStyle/>
          <a:p>
            <a:pPr algn="r"/>
            <a:r>
              <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rPr>
              <a:t>Low Pass</a:t>
            </a: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低周波成分</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のみ通過</a:t>
            </a:r>
          </a:p>
        </p:txBody>
      </p:sp>
      <p:sp>
        <p:nvSpPr>
          <p:cNvPr id="37" name="正方形/長方形 36"/>
          <p:cNvSpPr/>
          <p:nvPr/>
        </p:nvSpPr>
        <p:spPr>
          <a:xfrm>
            <a:off x="2866626" y="3252789"/>
            <a:ext cx="1513812" cy="1015663"/>
          </a:xfrm>
          <a:prstGeom prst="rect">
            <a:avLst/>
          </a:prstGeom>
        </p:spPr>
        <p:txBody>
          <a:bodyPr wrap="none">
            <a:spAutoFit/>
          </a:bodyPr>
          <a:lstStyle/>
          <a:p>
            <a:pPr algn="r"/>
            <a:r>
              <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rPr>
              <a:t>High Pass</a:t>
            </a: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高周波成分</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のみ通過</a:t>
            </a:r>
          </a:p>
        </p:txBody>
      </p:sp>
      <p:sp>
        <p:nvSpPr>
          <p:cNvPr id="38" name="正方形/長方形 37"/>
          <p:cNvSpPr/>
          <p:nvPr/>
        </p:nvSpPr>
        <p:spPr>
          <a:xfrm>
            <a:off x="2761757" y="5094289"/>
            <a:ext cx="1723549" cy="1015663"/>
          </a:xfrm>
          <a:prstGeom prst="rect">
            <a:avLst/>
          </a:prstGeom>
        </p:spPr>
        <p:txBody>
          <a:bodyPr wrap="none">
            <a:spAutoFit/>
          </a:bodyPr>
          <a:lstStyle/>
          <a:p>
            <a:pPr algn="r"/>
            <a:r>
              <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rPr>
              <a:t>Band Pass</a:t>
            </a: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特定周波成分</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のみ通過</a:t>
            </a:r>
          </a:p>
        </p:txBody>
      </p:sp>
      <p:sp>
        <p:nvSpPr>
          <p:cNvPr id="44" name="右矢印 43"/>
          <p:cNvSpPr/>
          <p:nvPr/>
        </p:nvSpPr>
        <p:spPr>
          <a:xfrm>
            <a:off x="8707730" y="3629025"/>
            <a:ext cx="664147"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右矢印 44"/>
          <p:cNvSpPr/>
          <p:nvPr/>
        </p:nvSpPr>
        <p:spPr>
          <a:xfrm>
            <a:off x="8707730" y="5407025"/>
            <a:ext cx="664147"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正方形/長方形 45"/>
          <p:cNvSpPr/>
          <p:nvPr/>
        </p:nvSpPr>
        <p:spPr>
          <a:xfrm>
            <a:off x="801629" y="3197450"/>
            <a:ext cx="1210588"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入力画像</a:t>
            </a:r>
          </a:p>
        </p:txBody>
      </p:sp>
      <p:sp>
        <p:nvSpPr>
          <p:cNvPr id="47" name="正方形/長方形 46"/>
          <p:cNvSpPr/>
          <p:nvPr/>
        </p:nvSpPr>
        <p:spPr>
          <a:xfrm>
            <a:off x="673389" y="5591049"/>
            <a:ext cx="1467068"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周波数画像</a:t>
            </a:r>
          </a:p>
        </p:txBody>
      </p:sp>
      <p:sp>
        <p:nvSpPr>
          <p:cNvPr id="48" name="正方形/長方形 47"/>
          <p:cNvSpPr/>
          <p:nvPr/>
        </p:nvSpPr>
        <p:spPr>
          <a:xfrm>
            <a:off x="4810670" y="6273225"/>
            <a:ext cx="1210589"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フィルタ</a:t>
            </a:r>
          </a:p>
        </p:txBody>
      </p:sp>
      <p:sp>
        <p:nvSpPr>
          <p:cNvPr id="49" name="正方形/長方形 48"/>
          <p:cNvSpPr/>
          <p:nvPr/>
        </p:nvSpPr>
        <p:spPr>
          <a:xfrm>
            <a:off x="10015714" y="6327651"/>
            <a:ext cx="1210588"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出力画像</a:t>
            </a:r>
          </a:p>
        </p:txBody>
      </p:sp>
      <p:sp>
        <p:nvSpPr>
          <p:cNvPr id="50" name="正方形/長方形 49"/>
          <p:cNvSpPr/>
          <p:nvPr/>
        </p:nvSpPr>
        <p:spPr>
          <a:xfrm>
            <a:off x="6629417" y="6273225"/>
            <a:ext cx="1620957" cy="584775"/>
          </a:xfrm>
          <a:prstGeom prst="rect">
            <a:avLst/>
          </a:prstGeom>
        </p:spPr>
        <p:txBody>
          <a:bodyPr wrap="none">
            <a:spAutoFit/>
          </a:bodyPr>
          <a:lstStyle/>
          <a:p>
            <a:pPr algn="ct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フィルタ処理済</a:t>
            </a:r>
            <a:endPar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周波数画像</a:t>
            </a:r>
          </a:p>
        </p:txBody>
      </p:sp>
      <p:sp>
        <p:nvSpPr>
          <p:cNvPr id="51" name="正方形/長方形 50"/>
          <p:cNvSpPr/>
          <p:nvPr/>
        </p:nvSpPr>
        <p:spPr>
          <a:xfrm>
            <a:off x="8542305" y="4937907"/>
            <a:ext cx="100540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逆</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フーリエ</a:t>
            </a:r>
          </a:p>
        </p:txBody>
      </p:sp>
      <p:sp>
        <p:nvSpPr>
          <p:cNvPr id="52" name="正方形/長方形 51"/>
          <p:cNvSpPr/>
          <p:nvPr/>
        </p:nvSpPr>
        <p:spPr>
          <a:xfrm>
            <a:off x="8542305" y="3109107"/>
            <a:ext cx="100540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逆</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フーリエ</a:t>
            </a:r>
          </a:p>
        </p:txBody>
      </p:sp>
      <p:sp>
        <p:nvSpPr>
          <p:cNvPr id="53" name="正方形/長方形 52"/>
          <p:cNvSpPr/>
          <p:nvPr/>
        </p:nvSpPr>
        <p:spPr>
          <a:xfrm>
            <a:off x="8542305" y="1381907"/>
            <a:ext cx="100540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逆</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フーリエ</a:t>
            </a:r>
          </a:p>
        </p:txBody>
      </p:sp>
      <p:pic>
        <p:nvPicPr>
          <p:cNvPr id="2" name="図 1">
            <a:extLst>
              <a:ext uri="{FF2B5EF4-FFF2-40B4-BE49-F238E27FC236}">
                <a16:creationId xmlns:a16="http://schemas.microsoft.com/office/drawing/2014/main" id="{36B72FC7-F692-4274-B419-173A4EC0F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77" y="1482843"/>
            <a:ext cx="2219292" cy="1658628"/>
          </a:xfrm>
          <a:prstGeom prst="rect">
            <a:avLst/>
          </a:prstGeom>
        </p:spPr>
      </p:pic>
      <p:pic>
        <p:nvPicPr>
          <p:cNvPr id="3" name="図 2">
            <a:extLst>
              <a:ext uri="{FF2B5EF4-FFF2-40B4-BE49-F238E27FC236}">
                <a16:creationId xmlns:a16="http://schemas.microsoft.com/office/drawing/2014/main" id="{48A412ED-056A-46B9-9EC0-6DBA4EB5E93E}"/>
              </a:ext>
            </a:extLst>
          </p:cNvPr>
          <p:cNvPicPr>
            <a:picLocks noChangeAspect="1"/>
          </p:cNvPicPr>
          <p:nvPr/>
        </p:nvPicPr>
        <p:blipFill>
          <a:blip r:embed="rId3"/>
          <a:stretch>
            <a:fillRect/>
          </a:stretch>
        </p:blipFill>
        <p:spPr>
          <a:xfrm>
            <a:off x="288296" y="3953227"/>
            <a:ext cx="2237255" cy="1637822"/>
          </a:xfrm>
          <a:prstGeom prst="rect">
            <a:avLst/>
          </a:prstGeom>
        </p:spPr>
      </p:pic>
      <p:pic>
        <p:nvPicPr>
          <p:cNvPr id="58" name="図 57">
            <a:extLst>
              <a:ext uri="{FF2B5EF4-FFF2-40B4-BE49-F238E27FC236}">
                <a16:creationId xmlns:a16="http://schemas.microsoft.com/office/drawing/2014/main" id="{FD84D6EA-2034-4946-83C7-2900AD9BFF4A}"/>
              </a:ext>
            </a:extLst>
          </p:cNvPr>
          <p:cNvPicPr>
            <a:picLocks noChangeAspect="1"/>
          </p:cNvPicPr>
          <p:nvPr/>
        </p:nvPicPr>
        <p:blipFill>
          <a:blip r:embed="rId3"/>
          <a:stretch>
            <a:fillRect/>
          </a:stretch>
        </p:blipFill>
        <p:spPr>
          <a:xfrm>
            <a:off x="6470270" y="1255431"/>
            <a:ext cx="1939251" cy="1419663"/>
          </a:xfrm>
          <a:prstGeom prst="rect">
            <a:avLst/>
          </a:prstGeom>
        </p:spPr>
      </p:pic>
      <p:pic>
        <p:nvPicPr>
          <p:cNvPr id="59" name="図 58">
            <a:extLst>
              <a:ext uri="{FF2B5EF4-FFF2-40B4-BE49-F238E27FC236}">
                <a16:creationId xmlns:a16="http://schemas.microsoft.com/office/drawing/2014/main" id="{B44411A2-9A45-4DEE-8870-FCA2EE9CFB86}"/>
              </a:ext>
            </a:extLst>
          </p:cNvPr>
          <p:cNvPicPr>
            <a:picLocks noChangeAspect="1"/>
          </p:cNvPicPr>
          <p:nvPr/>
        </p:nvPicPr>
        <p:blipFill>
          <a:blip r:embed="rId3"/>
          <a:stretch>
            <a:fillRect/>
          </a:stretch>
        </p:blipFill>
        <p:spPr>
          <a:xfrm>
            <a:off x="6470270" y="3066270"/>
            <a:ext cx="1939251" cy="1419663"/>
          </a:xfrm>
          <a:prstGeom prst="rect">
            <a:avLst/>
          </a:prstGeom>
        </p:spPr>
      </p:pic>
      <p:pic>
        <p:nvPicPr>
          <p:cNvPr id="60" name="図 59">
            <a:extLst>
              <a:ext uri="{FF2B5EF4-FFF2-40B4-BE49-F238E27FC236}">
                <a16:creationId xmlns:a16="http://schemas.microsoft.com/office/drawing/2014/main" id="{FA37E0EC-840E-4106-8ED4-FF5F8A8EFFFD}"/>
              </a:ext>
            </a:extLst>
          </p:cNvPr>
          <p:cNvPicPr>
            <a:picLocks noChangeAspect="1"/>
          </p:cNvPicPr>
          <p:nvPr/>
        </p:nvPicPr>
        <p:blipFill>
          <a:blip r:embed="rId3"/>
          <a:stretch>
            <a:fillRect/>
          </a:stretch>
        </p:blipFill>
        <p:spPr>
          <a:xfrm>
            <a:off x="6470270" y="4843987"/>
            <a:ext cx="1939251" cy="1419663"/>
          </a:xfrm>
          <a:prstGeom prst="rect">
            <a:avLst/>
          </a:prstGeom>
        </p:spPr>
      </p:pic>
      <p:pic>
        <p:nvPicPr>
          <p:cNvPr id="62" name="図 61">
            <a:extLst>
              <a:ext uri="{FF2B5EF4-FFF2-40B4-BE49-F238E27FC236}">
                <a16:creationId xmlns:a16="http://schemas.microsoft.com/office/drawing/2014/main" id="{AF4F3F13-E82E-497F-B9F3-4C664423FD7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91" r="-18209"/>
          <a:stretch/>
        </p:blipFill>
        <p:spPr>
          <a:xfrm>
            <a:off x="6460880" y="4843987"/>
            <a:ext cx="1958030" cy="1410681"/>
          </a:xfrm>
          <a:prstGeom prst="rect">
            <a:avLst/>
          </a:prstGeom>
          <a:ln>
            <a:solidFill>
              <a:schemeClr val="tx1"/>
            </a:solidFill>
          </a:ln>
        </p:spPr>
      </p:pic>
      <p:pic>
        <p:nvPicPr>
          <p:cNvPr id="63" name="図 62">
            <a:extLst>
              <a:ext uri="{FF2B5EF4-FFF2-40B4-BE49-F238E27FC236}">
                <a16:creationId xmlns:a16="http://schemas.microsoft.com/office/drawing/2014/main" id="{67750689-16EE-4889-ACC3-9024D0A6FFF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59" r="-18209"/>
          <a:stretch/>
        </p:blipFill>
        <p:spPr>
          <a:xfrm>
            <a:off x="6470270" y="3066270"/>
            <a:ext cx="1939251" cy="1410681"/>
          </a:xfrm>
          <a:prstGeom prst="rect">
            <a:avLst/>
          </a:prstGeom>
          <a:noFill/>
          <a:ln>
            <a:solidFill>
              <a:schemeClr val="tx1"/>
            </a:solidFill>
          </a:ln>
        </p:spPr>
      </p:pic>
      <p:pic>
        <p:nvPicPr>
          <p:cNvPr id="64" name="図 63">
            <a:extLst>
              <a:ext uri="{FF2B5EF4-FFF2-40B4-BE49-F238E27FC236}">
                <a16:creationId xmlns:a16="http://schemas.microsoft.com/office/drawing/2014/main" id="{1DCDA15A-C875-419E-8B00-FF0178F25D6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04" r="-18095"/>
          <a:stretch/>
        </p:blipFill>
        <p:spPr>
          <a:xfrm>
            <a:off x="6470270" y="1255431"/>
            <a:ext cx="1939251" cy="1419663"/>
          </a:xfrm>
          <a:prstGeom prst="rect">
            <a:avLst/>
          </a:prstGeom>
          <a:noFill/>
          <a:ln>
            <a:noFill/>
          </a:ln>
        </p:spPr>
      </p:pic>
      <p:pic>
        <p:nvPicPr>
          <p:cNvPr id="67" name="図 66">
            <a:extLst>
              <a:ext uri="{FF2B5EF4-FFF2-40B4-BE49-F238E27FC236}">
                <a16:creationId xmlns:a16="http://schemas.microsoft.com/office/drawing/2014/main" id="{A175189E-D0CF-48E6-971E-4564259AEDCD}"/>
              </a:ext>
            </a:extLst>
          </p:cNvPr>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20591" r="-18209"/>
          <a:stretch/>
        </p:blipFill>
        <p:spPr>
          <a:xfrm>
            <a:off x="4436949" y="4843987"/>
            <a:ext cx="1958030" cy="1410681"/>
          </a:xfrm>
          <a:prstGeom prst="rect">
            <a:avLst/>
          </a:prstGeom>
          <a:solidFill>
            <a:schemeClr val="tx1"/>
          </a:solidFill>
          <a:ln>
            <a:solidFill>
              <a:schemeClr val="tx1"/>
            </a:solidFill>
          </a:ln>
        </p:spPr>
      </p:pic>
      <p:pic>
        <p:nvPicPr>
          <p:cNvPr id="68" name="図 67">
            <a:extLst>
              <a:ext uri="{FF2B5EF4-FFF2-40B4-BE49-F238E27FC236}">
                <a16:creationId xmlns:a16="http://schemas.microsoft.com/office/drawing/2014/main" id="{9EFB5928-9BEF-4829-ACC5-E577F5BB719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59" r="-18209"/>
          <a:stretch/>
        </p:blipFill>
        <p:spPr>
          <a:xfrm>
            <a:off x="4446339" y="3066270"/>
            <a:ext cx="1939251" cy="1410681"/>
          </a:xfrm>
          <a:prstGeom prst="rect">
            <a:avLst/>
          </a:prstGeom>
          <a:solidFill>
            <a:schemeClr val="bg1"/>
          </a:solidFill>
          <a:ln>
            <a:solidFill>
              <a:schemeClr val="tx1"/>
            </a:solidFill>
          </a:ln>
        </p:spPr>
      </p:pic>
      <p:pic>
        <p:nvPicPr>
          <p:cNvPr id="69" name="図 68">
            <a:extLst>
              <a:ext uri="{FF2B5EF4-FFF2-40B4-BE49-F238E27FC236}">
                <a16:creationId xmlns:a16="http://schemas.microsoft.com/office/drawing/2014/main" id="{A3FD337B-522C-4448-A8D8-EAFE3C8CCFC0}"/>
              </a:ext>
            </a:extLst>
          </p:cNvPr>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l="-18504" r="-18095"/>
          <a:stretch/>
        </p:blipFill>
        <p:spPr>
          <a:xfrm>
            <a:off x="4446339" y="1255431"/>
            <a:ext cx="1939251" cy="1419663"/>
          </a:xfrm>
          <a:prstGeom prst="rect">
            <a:avLst/>
          </a:prstGeom>
          <a:solidFill>
            <a:schemeClr val="tx1"/>
          </a:solidFill>
          <a:ln>
            <a:noFill/>
          </a:ln>
        </p:spPr>
      </p:pic>
      <p:pic>
        <p:nvPicPr>
          <p:cNvPr id="5" name="図 4">
            <a:extLst>
              <a:ext uri="{FF2B5EF4-FFF2-40B4-BE49-F238E27FC236}">
                <a16:creationId xmlns:a16="http://schemas.microsoft.com/office/drawing/2014/main" id="{F6B8B957-1F62-4084-BFCD-A2EB9B0D4D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5025" y="1245856"/>
            <a:ext cx="1911966" cy="1428943"/>
          </a:xfrm>
          <a:prstGeom prst="rect">
            <a:avLst/>
          </a:prstGeom>
        </p:spPr>
      </p:pic>
      <p:pic>
        <p:nvPicPr>
          <p:cNvPr id="8" name="図 7">
            <a:extLst>
              <a:ext uri="{FF2B5EF4-FFF2-40B4-BE49-F238E27FC236}">
                <a16:creationId xmlns:a16="http://schemas.microsoft.com/office/drawing/2014/main" id="{A189B814-65F2-45A7-8C2D-C2365363E1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5025" y="3048008"/>
            <a:ext cx="1911966" cy="1428943"/>
          </a:xfrm>
          <a:prstGeom prst="rect">
            <a:avLst/>
          </a:prstGeom>
        </p:spPr>
      </p:pic>
      <p:pic>
        <p:nvPicPr>
          <p:cNvPr id="10" name="図 9">
            <a:extLst>
              <a:ext uri="{FF2B5EF4-FFF2-40B4-BE49-F238E27FC236}">
                <a16:creationId xmlns:a16="http://schemas.microsoft.com/office/drawing/2014/main" id="{8BCFFBBE-CA59-4341-BFD1-A5173E6C4A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5025" y="4830216"/>
            <a:ext cx="1911966" cy="1428943"/>
          </a:xfrm>
          <a:prstGeom prst="rect">
            <a:avLst/>
          </a:prstGeom>
        </p:spPr>
      </p:pic>
    </p:spTree>
    <p:extLst>
      <p:ext uri="{BB962C8B-B14F-4D97-AF65-F5344CB8AC3E}">
        <p14:creationId xmlns:p14="http://schemas.microsoft.com/office/powerpoint/2010/main" val="257574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356055"/>
            <a:ext cx="11473211" cy="733270"/>
          </a:xfrm>
        </p:spPr>
        <p:txBody>
          <a:bodyPr>
            <a:normAutofit/>
          </a:bodyPr>
          <a:lstStyle/>
          <a:p>
            <a:r>
              <a:rPr lang="ja-JP" altLang="en-US" sz="4000" dirty="0">
                <a:latin typeface="游ゴシック" panose="020B0400000000000000" pitchFamily="50" charset="-128"/>
                <a:ea typeface="游ゴシック" panose="020B0400000000000000" pitchFamily="50" charset="-128"/>
              </a:rPr>
              <a:t>まとめ：音・画像のフーリエ変換の概要</a:t>
            </a:r>
            <a:endParaRPr kumimoji="1" lang="ja-JP" altLang="en-US" sz="4000"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457199" y="1508823"/>
            <a:ext cx="11473211" cy="1756892"/>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フーリエ変換は，</a:t>
            </a:r>
            <a:r>
              <a:rPr lang="ja-JP" altLang="en-US" sz="2400" dirty="0">
                <a:latin typeface="游ゴシック" panose="020B0400000000000000" pitchFamily="50" charset="-128"/>
                <a:ea typeface="游ゴシック" panose="020B0400000000000000" pitchFamily="50" charset="-128"/>
              </a:rPr>
              <a:t>時間・空間に関する信号を</a:t>
            </a:r>
            <a:r>
              <a:rPr kumimoji="1" lang="ja-JP" altLang="en-US" sz="2400" dirty="0">
                <a:latin typeface="游ゴシック" panose="020B0400000000000000" pitchFamily="50" charset="-128"/>
                <a:ea typeface="游ゴシック" panose="020B0400000000000000" pitchFamily="50" charset="-128"/>
              </a:rPr>
              <a:t>周波数</a:t>
            </a:r>
            <a:r>
              <a:rPr lang="ja-JP" altLang="en-US" sz="2400" dirty="0">
                <a:latin typeface="游ゴシック" panose="020B0400000000000000" pitchFamily="50" charset="-128"/>
                <a:ea typeface="游ゴシック" panose="020B0400000000000000" pitchFamily="50" charset="-128"/>
              </a:rPr>
              <a:t>に関する信号に</a:t>
            </a:r>
            <a:r>
              <a:rPr kumimoji="1" lang="ja-JP" altLang="en-US" sz="2400" dirty="0">
                <a:latin typeface="游ゴシック" panose="020B0400000000000000" pitchFamily="50" charset="-128"/>
                <a:ea typeface="游ゴシック" panose="020B0400000000000000" pitchFamily="50" charset="-128"/>
              </a:rPr>
              <a:t>変換</a:t>
            </a:r>
            <a:endParaRPr kumimoji="1"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逆フーリエ変換も定義される</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フーリエ変換を利用し周波数空間でフィルタ処理すると，周波数に特化した信号処理が可能</a:t>
            </a:r>
            <a:endParaRPr kumimoji="1" lang="ja-JP" altLang="en-US" sz="2400" dirty="0">
              <a:latin typeface="游ゴシック" panose="020B0400000000000000" pitchFamily="50" charset="-128"/>
              <a:ea typeface="游ゴシック" panose="020B0400000000000000" pitchFamily="50" charset="-128"/>
            </a:endParaRPr>
          </a:p>
        </p:txBody>
      </p:sp>
      <p:pic>
        <p:nvPicPr>
          <p:cNvPr id="20" name="図 19"/>
          <p:cNvPicPr>
            <a:picLocks noChangeAspect="1"/>
          </p:cNvPicPr>
          <p:nvPr/>
        </p:nvPicPr>
        <p:blipFill>
          <a:blip r:embed="rId2"/>
          <a:stretch>
            <a:fillRect/>
          </a:stretch>
        </p:blipFill>
        <p:spPr>
          <a:xfrm>
            <a:off x="957943" y="3605479"/>
            <a:ext cx="4455886" cy="3252521"/>
          </a:xfrm>
          <a:prstGeom prst="rect">
            <a:avLst/>
          </a:prstGeom>
        </p:spPr>
      </p:pic>
      <p:pic>
        <p:nvPicPr>
          <p:cNvPr id="37" name="図 36">
            <a:extLst>
              <a:ext uri="{FF2B5EF4-FFF2-40B4-BE49-F238E27FC236}">
                <a16:creationId xmlns:a16="http://schemas.microsoft.com/office/drawing/2014/main" id="{CD9F3C2D-808E-4DDC-AE6F-3DDA7E69D373}"/>
              </a:ext>
            </a:extLst>
          </p:cNvPr>
          <p:cNvPicPr>
            <a:picLocks noChangeAspect="1"/>
          </p:cNvPicPr>
          <p:nvPr/>
        </p:nvPicPr>
        <p:blipFill>
          <a:blip r:embed="rId3"/>
          <a:stretch>
            <a:fillRect/>
          </a:stretch>
        </p:blipFill>
        <p:spPr>
          <a:xfrm>
            <a:off x="5824781" y="3732524"/>
            <a:ext cx="4959333" cy="2976971"/>
          </a:xfrm>
          <a:prstGeom prst="rect">
            <a:avLst/>
          </a:prstGeom>
        </p:spPr>
      </p:pic>
    </p:spTree>
    <p:extLst>
      <p:ext uri="{BB962C8B-B14F-4D97-AF65-F5344CB8AC3E}">
        <p14:creationId xmlns:p14="http://schemas.microsoft.com/office/powerpoint/2010/main" val="419524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1719" y="855622"/>
            <a:ext cx="11473211" cy="733270"/>
          </a:xfrm>
        </p:spPr>
        <p:txBody>
          <a:bodyPr/>
          <a:lstStyle/>
          <a:p>
            <a:r>
              <a:rPr kumimoji="1" lang="ja-JP" altLang="en-US" b="1" dirty="0">
                <a:latin typeface="游ゴシック" panose="020B0400000000000000" pitchFamily="50" charset="-128"/>
                <a:ea typeface="游ゴシック" panose="020B0400000000000000" pitchFamily="50" charset="-128"/>
              </a:rPr>
              <a:t>フーリエ級数（の簡単な解説）</a:t>
            </a:r>
          </a:p>
        </p:txBody>
      </p:sp>
      <p:sp>
        <p:nvSpPr>
          <p:cNvPr id="3" name="正方形/長方形 2"/>
          <p:cNvSpPr/>
          <p:nvPr/>
        </p:nvSpPr>
        <p:spPr>
          <a:xfrm>
            <a:off x="621719" y="1678504"/>
            <a:ext cx="8896872" cy="1323439"/>
          </a:xfrm>
          <a:prstGeom prst="rect">
            <a:avLst/>
          </a:prstGeom>
        </p:spPr>
        <p:txBody>
          <a:bodyPr wrap="square">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注意</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p>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本講義では，フーリエ変換の意味的な理解と画像処理応用に重点を置きます．</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証明と導出の詳細は，信号処理の講義をとるか「</a:t>
            </a: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金谷健一</a:t>
            </a:r>
            <a:r>
              <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これなら分かる応用数学教室</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」を参照してください．</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4018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66775" y="2423458"/>
            <a:ext cx="4507644" cy="307777"/>
          </a:xfrm>
          <a:prstGeom prst="rect">
            <a:avLst/>
          </a:prstGeom>
          <a:noFill/>
        </p:spPr>
        <p:txBody>
          <a:bodyPr wrap="none" lIns="0" tIns="0" rIns="0" bIns="0" rtlCol="0">
            <a:spAutoFit/>
          </a:bodyPr>
          <a:lstStyle/>
          <a:p>
            <a:r>
              <a:rPr lang="en-US" altLang="ja-JP" sz="20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と</a:t>
            </a:r>
            <a:r>
              <a:rPr lang="en-US" altLang="ja-JP" sz="2000" i="1" dirty="0">
                <a:latin typeface="游ゴシック" panose="020B0400000000000000" pitchFamily="50" charset="-128"/>
                <a:ea typeface="游ゴシック" panose="020B0400000000000000" pitchFamily="50" charset="-128"/>
                <a:cs typeface="メイリオ" panose="020B0604030504040204" pitchFamily="50" charset="-128"/>
              </a:rPr>
              <a:t>m</a:t>
            </a:r>
            <a:r>
              <a:rPr lang="ja-JP" altLang="en-US" sz="2000" dirty="0" err="1">
                <a:latin typeface="游ゴシック" panose="020B0400000000000000" pitchFamily="50" charset="-128"/>
                <a:ea typeface="游ゴシック" panose="020B0400000000000000" pitchFamily="50" charset="-128"/>
                <a:cs typeface="メイリオ" panose="020B0604030504040204" pitchFamily="50" charset="-128"/>
              </a:rPr>
              <a:t>を非負</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整数として以下を計算せよ</a:t>
            </a:r>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1152525" y="2890837"/>
                <a:ext cx="3182474" cy="741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ja-JP" altLang="en-US" sz="2000" i="1" smtClean="0">
                              <a:latin typeface="Cambria Math" panose="02040503050406030204" pitchFamily="18" charset="0"/>
                            </a:rPr>
                          </m:ctrlPr>
                        </m:naryPr>
                        <m:sub>
                          <m:r>
                            <m:rPr>
                              <m:brk m:alnAt="23"/>
                            </m:rP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b>
                        <m:sup>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p>
                        <m:e>
                          <m:func>
                            <m:funcPr>
                              <m:ctrlPr>
                                <a:rPr kumimoji="1" lang="en-US" altLang="ja-JP" sz="2000" b="0" i="1" smtClean="0">
                                  <a:latin typeface="Cambria Math" panose="02040503050406030204" pitchFamily="18" charset="0"/>
                                </a:rPr>
                              </m:ctrlPr>
                            </m:funcPr>
                            <m:fName>
                              <m:r>
                                <m:rPr>
                                  <m:sty m:val="p"/>
                                </m:rPr>
                                <a:rPr kumimoji="1" lang="en-US" altLang="ja-JP" sz="2000" b="0" i="0" smtClean="0">
                                  <a:latin typeface="Cambria Math" panose="02040503050406030204" pitchFamily="18" charset="0"/>
                                </a:rPr>
                                <m:t>sin</m:t>
                              </m:r>
                            </m:fName>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2</m:t>
                                  </m:r>
                                  <m:r>
                                    <a:rPr kumimoji="1" lang="en-US" altLang="ja-JP" sz="2000" b="0" i="1" smtClean="0">
                                      <a:latin typeface="Cambria Math" panose="02040503050406030204" pitchFamily="18" charset="0"/>
                                    </a:rPr>
                                    <m:t>𝜋</m:t>
                                  </m:r>
                                  <m:r>
                                    <a:rPr kumimoji="1" lang="en-US" altLang="ja-JP" sz="2000" b="0" i="1" smtClean="0">
                                      <a:latin typeface="Cambria Math" panose="02040503050406030204" pitchFamily="18" charset="0"/>
                                    </a:rPr>
                                    <m:t>𝑛</m:t>
                                  </m:r>
                                </m:num>
                                <m:den>
                                  <m:r>
                                    <a:rPr kumimoji="1" lang="en-US" altLang="ja-JP" sz="2000" b="0" i="1" smtClean="0">
                                      <a:latin typeface="Cambria Math" panose="02040503050406030204" pitchFamily="18" charset="0"/>
                                    </a:rPr>
                                    <m:t>𝑇</m:t>
                                  </m:r>
                                </m:den>
                              </m:f>
                              <m:r>
                                <a:rPr kumimoji="1" lang="en-US" altLang="ja-JP" sz="2000" b="0" i="1" smtClean="0">
                                  <a:latin typeface="Cambria Math" panose="02040503050406030204" pitchFamily="18" charset="0"/>
                                </a:rPr>
                                <m:t>𝑥</m:t>
                              </m:r>
                            </m:e>
                          </m:func>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r>
                                    <a:rPr lang="en-US" altLang="ja-JP" sz="2000" i="1">
                                      <a:latin typeface="Cambria Math" panose="02040503050406030204" pitchFamily="18" charset="0"/>
                                    </a:rPr>
                                    <m:t>𝜋</m:t>
                                  </m:r>
                                  <m:r>
                                    <a:rPr lang="en-US" altLang="ja-JP" sz="2000" b="0" i="1" smtClean="0">
                                      <a:latin typeface="Cambria Math" panose="02040503050406030204" pitchFamily="18" charset="0"/>
                                    </a:rPr>
                                    <m:t>𝑚</m:t>
                                  </m:r>
                                </m:num>
                                <m:den>
                                  <m:r>
                                    <a:rPr lang="en-US" altLang="ja-JP" sz="2000" i="1">
                                      <a:latin typeface="Cambria Math" panose="02040503050406030204" pitchFamily="18" charset="0"/>
                                    </a:rPr>
                                    <m:t>𝑇</m:t>
                                  </m:r>
                                </m:den>
                              </m:f>
                              <m:r>
                                <a:rPr lang="en-US" altLang="ja-JP" sz="2000" i="1">
                                  <a:latin typeface="Cambria Math" panose="02040503050406030204" pitchFamily="18" charset="0"/>
                                </a:rPr>
                                <m:t>𝑥</m:t>
                              </m:r>
                            </m:e>
                          </m:func>
                        </m:e>
                      </m:nary>
                      <m:r>
                        <a:rPr kumimoji="1" lang="en-US" altLang="ja-JP" sz="2000" b="0" i="1" smtClean="0">
                          <a:latin typeface="Cambria Math" panose="02040503050406030204" pitchFamily="18" charset="0"/>
                        </a:rPr>
                        <m:t>𝑑𝑥</m:t>
                      </m:r>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152525" y="2890837"/>
                <a:ext cx="3182474" cy="74187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1152525" y="3970337"/>
                <a:ext cx="3145605" cy="741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ja-JP" altLang="en-US" sz="2000" i="1" smtClean="0">
                              <a:latin typeface="Cambria Math" panose="02040503050406030204" pitchFamily="18" charset="0"/>
                            </a:rPr>
                          </m:ctrlPr>
                        </m:naryPr>
                        <m:sub>
                          <m:r>
                            <m:rPr>
                              <m:brk m:alnAt="23"/>
                            </m:rP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b>
                        <m:sup>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p>
                        <m:e>
                          <m:func>
                            <m:funcPr>
                              <m:ctrlPr>
                                <a:rPr kumimoji="1" lang="en-US" altLang="ja-JP" sz="2000" b="0" i="1" smtClean="0">
                                  <a:latin typeface="Cambria Math" panose="02040503050406030204" pitchFamily="18" charset="0"/>
                                </a:rPr>
                              </m:ctrlPr>
                            </m:funcPr>
                            <m:fName>
                              <m:r>
                                <m:rPr>
                                  <m:sty m:val="p"/>
                                </m:rPr>
                                <a:rPr kumimoji="1" lang="en-US" altLang="ja-JP" sz="2000" b="0" i="0" smtClean="0">
                                  <a:latin typeface="Cambria Math" panose="02040503050406030204" pitchFamily="18" charset="0"/>
                                </a:rPr>
                                <m:t>sin</m:t>
                              </m:r>
                            </m:fName>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2</m:t>
                                  </m:r>
                                  <m:r>
                                    <a:rPr kumimoji="1" lang="en-US" altLang="ja-JP" sz="2000" b="0" i="1" smtClean="0">
                                      <a:latin typeface="Cambria Math" panose="02040503050406030204" pitchFamily="18" charset="0"/>
                                    </a:rPr>
                                    <m:t>𝜋</m:t>
                                  </m:r>
                                  <m:r>
                                    <a:rPr lang="en-US" altLang="ja-JP" sz="2000" b="0" i="1" smtClean="0">
                                      <a:latin typeface="Cambria Math" panose="02040503050406030204" pitchFamily="18" charset="0"/>
                                    </a:rPr>
                                    <m:t>𝑛</m:t>
                                  </m:r>
                                </m:num>
                                <m:den>
                                  <m:r>
                                    <a:rPr kumimoji="1" lang="en-US" altLang="ja-JP" sz="2000" b="0" i="1" smtClean="0">
                                      <a:latin typeface="Cambria Math" panose="02040503050406030204" pitchFamily="18" charset="0"/>
                                    </a:rPr>
                                    <m:t>𝑇</m:t>
                                  </m:r>
                                </m:den>
                              </m:f>
                              <m:r>
                                <a:rPr kumimoji="1" lang="en-US" altLang="ja-JP" sz="2000" b="0" i="1" smtClean="0">
                                  <a:latin typeface="Cambria Math" panose="02040503050406030204" pitchFamily="18" charset="0"/>
                                </a:rPr>
                                <m:t>𝑥</m:t>
                              </m:r>
                            </m:e>
                          </m:func>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r>
                                    <a:rPr lang="en-US" altLang="ja-JP" sz="2000" i="1">
                                      <a:latin typeface="Cambria Math" panose="02040503050406030204" pitchFamily="18" charset="0"/>
                                    </a:rPr>
                                    <m:t>𝜋</m:t>
                                  </m:r>
                                  <m:r>
                                    <a:rPr lang="en-US" altLang="ja-JP" sz="2000" b="0" i="1" smtClean="0">
                                      <a:latin typeface="Cambria Math" panose="02040503050406030204" pitchFamily="18" charset="0"/>
                                    </a:rPr>
                                    <m:t>𝑚</m:t>
                                  </m:r>
                                </m:num>
                                <m:den>
                                  <m:r>
                                    <a:rPr lang="en-US" altLang="ja-JP" sz="2000" i="1">
                                      <a:latin typeface="Cambria Math" panose="02040503050406030204" pitchFamily="18" charset="0"/>
                                    </a:rPr>
                                    <m:t>𝑇</m:t>
                                  </m:r>
                                </m:den>
                              </m:f>
                              <m:r>
                                <a:rPr lang="en-US" altLang="ja-JP" sz="2000" i="1">
                                  <a:latin typeface="Cambria Math" panose="02040503050406030204" pitchFamily="18" charset="0"/>
                                </a:rPr>
                                <m:t>𝑥</m:t>
                              </m:r>
                            </m:e>
                          </m:func>
                        </m:e>
                      </m:nary>
                      <m:r>
                        <a:rPr kumimoji="1" lang="en-US" altLang="ja-JP" sz="2000" b="0" i="1" smtClean="0">
                          <a:latin typeface="Cambria Math" panose="02040503050406030204" pitchFamily="18" charset="0"/>
                        </a:rPr>
                        <m:t>𝑑𝑥</m:t>
                      </m:r>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152525" y="3970337"/>
                <a:ext cx="3145605" cy="74187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1152525" y="4935537"/>
                <a:ext cx="3219343" cy="741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ja-JP" altLang="en-US" sz="2000" i="1" smtClean="0">
                              <a:latin typeface="Cambria Math" panose="02040503050406030204" pitchFamily="18" charset="0"/>
                            </a:rPr>
                          </m:ctrlPr>
                        </m:naryPr>
                        <m:sub>
                          <m:r>
                            <m:rPr>
                              <m:brk m:alnAt="23"/>
                            </m:rP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b>
                        <m:sup>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p>
                        <m:e>
                          <m:func>
                            <m:funcPr>
                              <m:ctrlPr>
                                <a:rPr kumimoji="1" lang="en-US" altLang="ja-JP" sz="2000" b="0" i="1" smtClean="0">
                                  <a:latin typeface="Cambria Math" panose="02040503050406030204" pitchFamily="18" charset="0"/>
                                </a:rPr>
                              </m:ctrlPr>
                            </m:funcPr>
                            <m:fName>
                              <m:r>
                                <m:rPr>
                                  <m:sty m:val="p"/>
                                </m:rPr>
                                <a:rPr kumimoji="1" lang="en-US" altLang="ja-JP" sz="2000" b="0" i="0" smtClean="0">
                                  <a:latin typeface="Cambria Math" panose="02040503050406030204" pitchFamily="18" charset="0"/>
                                </a:rPr>
                                <m:t>cos</m:t>
                              </m:r>
                            </m:fName>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2</m:t>
                                  </m:r>
                                  <m:r>
                                    <a:rPr kumimoji="1" lang="en-US" altLang="ja-JP" sz="2000" b="0" i="1" smtClean="0">
                                      <a:latin typeface="Cambria Math" panose="02040503050406030204" pitchFamily="18" charset="0"/>
                                    </a:rPr>
                                    <m:t>𝜋</m:t>
                                  </m:r>
                                  <m:r>
                                    <a:rPr lang="en-US" altLang="ja-JP" sz="2000" b="0" i="1" smtClean="0">
                                      <a:latin typeface="Cambria Math" panose="02040503050406030204" pitchFamily="18" charset="0"/>
                                    </a:rPr>
                                    <m:t>𝑛</m:t>
                                  </m:r>
                                </m:num>
                                <m:den>
                                  <m:r>
                                    <a:rPr kumimoji="1" lang="en-US" altLang="ja-JP" sz="2000" b="0" i="1" smtClean="0">
                                      <a:latin typeface="Cambria Math" panose="02040503050406030204" pitchFamily="18" charset="0"/>
                                    </a:rPr>
                                    <m:t>𝑇</m:t>
                                  </m:r>
                                </m:den>
                              </m:f>
                              <m:r>
                                <a:rPr kumimoji="1" lang="en-US" altLang="ja-JP" sz="2000" b="0" i="1" smtClean="0">
                                  <a:latin typeface="Cambria Math" panose="02040503050406030204" pitchFamily="18" charset="0"/>
                                </a:rPr>
                                <m:t>𝑥</m:t>
                              </m:r>
                            </m:e>
                          </m:func>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r>
                                    <a:rPr lang="en-US" altLang="ja-JP" sz="2000" i="1">
                                      <a:latin typeface="Cambria Math" panose="02040503050406030204" pitchFamily="18" charset="0"/>
                                    </a:rPr>
                                    <m:t>𝜋</m:t>
                                  </m:r>
                                  <m:r>
                                    <a:rPr lang="en-US" altLang="ja-JP" sz="2000" b="0" i="1" smtClean="0">
                                      <a:latin typeface="Cambria Math" panose="02040503050406030204" pitchFamily="18" charset="0"/>
                                    </a:rPr>
                                    <m:t>𝑚</m:t>
                                  </m:r>
                                </m:num>
                                <m:den>
                                  <m:r>
                                    <a:rPr lang="en-US" altLang="ja-JP" sz="2000" i="1">
                                      <a:latin typeface="Cambria Math" panose="02040503050406030204" pitchFamily="18" charset="0"/>
                                    </a:rPr>
                                    <m:t>𝑇</m:t>
                                  </m:r>
                                </m:den>
                              </m:f>
                              <m:r>
                                <a:rPr lang="en-US" altLang="ja-JP" sz="2000" i="1">
                                  <a:latin typeface="Cambria Math" panose="02040503050406030204" pitchFamily="18" charset="0"/>
                                </a:rPr>
                                <m:t>𝑥</m:t>
                              </m:r>
                            </m:e>
                          </m:func>
                        </m:e>
                      </m:nary>
                      <m:r>
                        <a:rPr kumimoji="1" lang="en-US" altLang="ja-JP" sz="2000" b="0" i="1" smtClean="0">
                          <a:latin typeface="Cambria Math" panose="02040503050406030204" pitchFamily="18" charset="0"/>
                        </a:rPr>
                        <m:t>𝑑𝑥</m:t>
                      </m:r>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152525" y="4935537"/>
                <a:ext cx="3219343" cy="741870"/>
              </a:xfrm>
              <a:prstGeom prst="rect">
                <a:avLst/>
              </a:prstGeom>
              <a:blipFill>
                <a:blip r:embed="rId5"/>
                <a:stretch>
                  <a:fillRect/>
                </a:stretch>
              </a:blipFill>
            </p:spPr>
            <p:txBody>
              <a:bodyPr/>
              <a:lstStyle/>
              <a:p>
                <a:r>
                  <a:rPr lang="ja-JP" altLang="en-US">
                    <a:noFill/>
                  </a:rPr>
                  <a:t> </a:t>
                </a:r>
              </a:p>
            </p:txBody>
          </p:sp>
        </mc:Fallback>
      </mc:AlternateContent>
      <p:pic>
        <p:nvPicPr>
          <p:cNvPr id="3" name="図 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759721" y="7245857"/>
            <a:ext cx="9144000" cy="6858000"/>
          </a:xfrm>
          <a:prstGeom prst="rect">
            <a:avLst/>
          </a:prstGeom>
        </p:spPr>
      </p:pic>
      <p:pic>
        <p:nvPicPr>
          <p:cNvPr id="8" name="図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759721" y="45720"/>
            <a:ext cx="9144000" cy="6858000"/>
          </a:xfrm>
          <a:prstGeom prst="rect">
            <a:avLst/>
          </a:prstGeom>
        </p:spPr>
      </p:pic>
      <mc:AlternateContent xmlns:mc="http://schemas.openxmlformats.org/markup-compatibility/2006" xmlns:a14="http://schemas.microsoft.com/office/drawing/2010/main">
        <mc:Choice Requires="a14">
          <p:sp>
            <p:nvSpPr>
              <p:cNvPr id="9" name="正方形/長方形 8"/>
              <p:cNvSpPr/>
              <p:nvPr/>
            </p:nvSpPr>
            <p:spPr>
              <a:xfrm>
                <a:off x="756243" y="148631"/>
                <a:ext cx="3066096" cy="1608004"/>
              </a:xfrm>
              <a:prstGeom prst="rect">
                <a:avLst/>
              </a:prstGeom>
            </p:spPr>
            <p:txBody>
              <a:bodyPr wrap="none">
                <a:spAutoFit/>
              </a:bodyPr>
              <a:lstStyle/>
              <a:p>
                <a:pPr>
                  <a:lnSpc>
                    <a:spcPct val="150000"/>
                  </a:lnSpc>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練習</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三角関数を合成せよ</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　</a:t>
                </a:r>
                <a14:m>
                  <m:oMath xmlns:m="http://schemas.openxmlformats.org/officeDocument/2006/math">
                    <m:r>
                      <a:rPr lang="en-US" altLang="ja-JP" sz="2400" b="0" i="1" smtClean="0">
                        <a:latin typeface="Cambria Math" panose="02040503050406030204" pitchFamily="18" charset="0"/>
                      </a:rPr>
                      <m:t>𝑎</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𝜃</m:t>
                        </m:r>
                      </m:e>
                    </m:func>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𝑏</m:t>
                    </m:r>
                    <m:func>
                      <m:funcPr>
                        <m:ctrlPr>
                          <a:rPr lang="en-US" altLang="ja-JP" sz="2400" b="0" i="1" smtClean="0">
                            <a:latin typeface="Cambria Math" panose="02040503050406030204" pitchFamily="18" charset="0"/>
                          </a:rPr>
                        </m:ctrlPr>
                      </m:funcPr>
                      <m:fName>
                        <m:r>
                          <m:rPr>
                            <m:sty m:val="p"/>
                          </m:rPr>
                          <a:rPr lang="en-US" altLang="ja-JP" sz="2400" b="0" i="0" smtClean="0">
                            <a:latin typeface="Cambria Math" panose="02040503050406030204" pitchFamily="18" charset="0"/>
                          </a:rPr>
                          <m:t>cos</m:t>
                        </m:r>
                      </m:fName>
                      <m:e>
                        <m:r>
                          <a:rPr lang="en-US" altLang="ja-JP" sz="2400" b="0" i="1" smtClean="0">
                            <a:latin typeface="Cambria Math" panose="02040503050406030204" pitchFamily="18" charset="0"/>
                          </a:rPr>
                          <m:t>𝜃</m:t>
                        </m:r>
                      </m:e>
                    </m:func>
                    <m:r>
                      <a:rPr lang="en-US" altLang="ja-JP" sz="2400" b="0" i="1" smtClean="0">
                        <a:latin typeface="Cambria Math" panose="02040503050406030204" pitchFamily="18" charset="0"/>
                      </a:rPr>
                      <m:t> </m:t>
                    </m:r>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　</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756243" y="148631"/>
                <a:ext cx="3066096" cy="1608004"/>
              </a:xfrm>
              <a:prstGeom prst="rect">
                <a:avLst/>
              </a:prstGeom>
              <a:blipFill>
                <a:blip r:embed="rId10"/>
                <a:stretch>
                  <a:fillRect l="-298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4104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7199" y="0"/>
            <a:ext cx="9144000" cy="6858000"/>
          </a:xfrm>
          <a:prstGeom prst="rect">
            <a:avLst/>
          </a:prstGeom>
        </p:spPr>
      </p:pic>
    </p:spTree>
    <p:extLst>
      <p:ext uri="{BB962C8B-B14F-4D97-AF65-F5344CB8AC3E}">
        <p14:creationId xmlns:p14="http://schemas.microsoft.com/office/powerpoint/2010/main" val="334417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199" y="0"/>
            <a:ext cx="9144000" cy="6858000"/>
          </a:xfrm>
          <a:prstGeom prst="rect">
            <a:avLst/>
          </a:prstGeom>
        </p:spPr>
      </p:pic>
    </p:spTree>
    <p:extLst>
      <p:ext uri="{BB962C8B-B14F-4D97-AF65-F5344CB8AC3E}">
        <p14:creationId xmlns:p14="http://schemas.microsoft.com/office/powerpoint/2010/main" val="39007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66775" y="2423458"/>
            <a:ext cx="4507644" cy="307777"/>
          </a:xfrm>
          <a:prstGeom prst="rect">
            <a:avLst/>
          </a:prstGeom>
          <a:noFill/>
        </p:spPr>
        <p:txBody>
          <a:bodyPr wrap="none" lIns="0" tIns="0" rIns="0" bIns="0" rtlCol="0">
            <a:spAutoFit/>
          </a:bodyPr>
          <a:lstStyle/>
          <a:p>
            <a:r>
              <a:rPr lang="en-US" altLang="ja-JP" sz="20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と</a:t>
            </a:r>
            <a:r>
              <a:rPr lang="en-US" altLang="ja-JP" sz="2000" i="1" dirty="0">
                <a:latin typeface="游ゴシック" panose="020B0400000000000000" pitchFamily="50" charset="-128"/>
                <a:ea typeface="游ゴシック" panose="020B0400000000000000" pitchFamily="50" charset="-128"/>
                <a:cs typeface="メイリオ" panose="020B0604030504040204" pitchFamily="50" charset="-128"/>
              </a:rPr>
              <a:t>m</a:t>
            </a:r>
            <a:r>
              <a:rPr lang="ja-JP" altLang="en-US" sz="2000" dirty="0" err="1">
                <a:latin typeface="游ゴシック" panose="020B0400000000000000" pitchFamily="50" charset="-128"/>
                <a:ea typeface="游ゴシック" panose="020B0400000000000000" pitchFamily="50" charset="-128"/>
                <a:cs typeface="メイリオ" panose="020B0604030504040204" pitchFamily="50" charset="-128"/>
              </a:rPr>
              <a:t>を非負</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整数として以下を計算せよ</a:t>
            </a:r>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1152525" y="2890837"/>
                <a:ext cx="3787062" cy="741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ja-JP" altLang="en-US" sz="2000" i="1" smtClean="0">
                              <a:latin typeface="Cambria Math" panose="02040503050406030204" pitchFamily="18" charset="0"/>
                            </a:rPr>
                          </m:ctrlPr>
                        </m:naryPr>
                        <m:sub>
                          <m:r>
                            <m:rPr>
                              <m:brk m:alnAt="23"/>
                            </m:rP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b>
                        <m:sup>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p>
                        <m:e>
                          <m:func>
                            <m:funcPr>
                              <m:ctrlPr>
                                <a:rPr kumimoji="1" lang="en-US" altLang="ja-JP" sz="2000" b="0" i="1" smtClean="0">
                                  <a:latin typeface="Cambria Math" panose="02040503050406030204" pitchFamily="18" charset="0"/>
                                </a:rPr>
                              </m:ctrlPr>
                            </m:funcPr>
                            <m:fName>
                              <m:r>
                                <m:rPr>
                                  <m:sty m:val="p"/>
                                </m:rPr>
                                <a:rPr kumimoji="1" lang="en-US" altLang="ja-JP" sz="2000" b="0" i="0" smtClean="0">
                                  <a:latin typeface="Cambria Math" panose="02040503050406030204" pitchFamily="18" charset="0"/>
                                </a:rPr>
                                <m:t>sin</m:t>
                              </m:r>
                            </m:fName>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2</m:t>
                                  </m:r>
                                  <m:r>
                                    <a:rPr kumimoji="1" lang="en-US" altLang="ja-JP" sz="2000" b="0" i="1" smtClean="0">
                                      <a:latin typeface="Cambria Math" panose="02040503050406030204" pitchFamily="18" charset="0"/>
                                    </a:rPr>
                                    <m:t>𝜋</m:t>
                                  </m:r>
                                  <m:r>
                                    <a:rPr kumimoji="1" lang="en-US" altLang="ja-JP" sz="2000" b="0" i="1" smtClean="0">
                                      <a:latin typeface="Cambria Math" panose="02040503050406030204" pitchFamily="18" charset="0"/>
                                    </a:rPr>
                                    <m:t>𝑛</m:t>
                                  </m:r>
                                </m:num>
                                <m:den>
                                  <m:r>
                                    <a:rPr kumimoji="1" lang="en-US" altLang="ja-JP" sz="2000" b="0" i="1" smtClean="0">
                                      <a:latin typeface="Cambria Math" panose="02040503050406030204" pitchFamily="18" charset="0"/>
                                    </a:rPr>
                                    <m:t>𝑇</m:t>
                                  </m:r>
                                </m:den>
                              </m:f>
                              <m:r>
                                <a:rPr kumimoji="1" lang="en-US" altLang="ja-JP" sz="2000" b="0" i="1" smtClean="0">
                                  <a:latin typeface="Cambria Math" panose="02040503050406030204" pitchFamily="18" charset="0"/>
                                </a:rPr>
                                <m:t>𝑥</m:t>
                              </m:r>
                            </m:e>
                          </m:func>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r>
                                    <a:rPr lang="en-US" altLang="ja-JP" sz="2000" i="1">
                                      <a:latin typeface="Cambria Math" panose="02040503050406030204" pitchFamily="18" charset="0"/>
                                    </a:rPr>
                                    <m:t>𝜋</m:t>
                                  </m:r>
                                  <m:r>
                                    <a:rPr lang="en-US" altLang="ja-JP" sz="2000" b="0" i="1" smtClean="0">
                                      <a:latin typeface="Cambria Math" panose="02040503050406030204" pitchFamily="18" charset="0"/>
                                    </a:rPr>
                                    <m:t>𝑚</m:t>
                                  </m:r>
                                </m:num>
                                <m:den>
                                  <m:r>
                                    <a:rPr lang="en-US" altLang="ja-JP" sz="2000" i="1">
                                      <a:latin typeface="Cambria Math" panose="02040503050406030204" pitchFamily="18" charset="0"/>
                                    </a:rPr>
                                    <m:t>𝑇</m:t>
                                  </m:r>
                                </m:den>
                              </m:f>
                              <m:r>
                                <a:rPr lang="en-US" altLang="ja-JP" sz="2000" i="1">
                                  <a:latin typeface="Cambria Math" panose="02040503050406030204" pitchFamily="18" charset="0"/>
                                </a:rPr>
                                <m:t>𝑥</m:t>
                              </m:r>
                            </m:e>
                          </m:func>
                        </m:e>
                      </m:nary>
                      <m:r>
                        <a:rPr kumimoji="1" lang="en-US" altLang="ja-JP" sz="2000" b="0" i="1" smtClean="0">
                          <a:latin typeface="Cambria Math" panose="02040503050406030204" pitchFamily="18" charset="0"/>
                        </a:rPr>
                        <m:t>𝑑𝑥</m:t>
                      </m:r>
                      <m:r>
                        <a:rPr lang="ja-JP" altLang="en-US" sz="2000" i="1" smtClean="0">
                          <a:latin typeface="Cambria Math" panose="02040503050406030204" pitchFamily="18" charset="0"/>
                        </a:rPr>
                        <m:t>　</m:t>
                      </m:r>
                      <m:r>
                        <a:rPr lang="ja-JP" altLang="en-US" sz="2000" i="1">
                          <a:latin typeface="Cambria Math" panose="02040503050406030204" pitchFamily="18" charset="0"/>
                        </a:rPr>
                        <m:t>＝</m:t>
                      </m:r>
                      <m:r>
                        <a:rPr lang="en-US" altLang="ja-JP" sz="2000" b="0" i="1" smtClean="0">
                          <a:latin typeface="Cambria Math" panose="02040503050406030204" pitchFamily="18" charset="0"/>
                        </a:rPr>
                        <m:t> 0</m:t>
                      </m:r>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152525" y="2890837"/>
                <a:ext cx="3787062" cy="74187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1152525" y="3970337"/>
                <a:ext cx="5429179" cy="9825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ja-JP" altLang="en-US" sz="2000" i="1" smtClean="0">
                              <a:latin typeface="Cambria Math" panose="02040503050406030204" pitchFamily="18" charset="0"/>
                            </a:rPr>
                          </m:ctrlPr>
                        </m:naryPr>
                        <m:sub>
                          <m:r>
                            <m:rPr>
                              <m:brk m:alnAt="23"/>
                            </m:rP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b>
                        <m:sup>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p>
                        <m:e>
                          <m:func>
                            <m:funcPr>
                              <m:ctrlPr>
                                <a:rPr kumimoji="1" lang="en-US" altLang="ja-JP" sz="2000" b="0" i="1" smtClean="0">
                                  <a:latin typeface="Cambria Math" panose="02040503050406030204" pitchFamily="18" charset="0"/>
                                </a:rPr>
                              </m:ctrlPr>
                            </m:funcPr>
                            <m:fName>
                              <m:r>
                                <m:rPr>
                                  <m:sty m:val="p"/>
                                </m:rPr>
                                <a:rPr kumimoji="1" lang="en-US" altLang="ja-JP" sz="2000" b="0" i="0" smtClean="0">
                                  <a:latin typeface="Cambria Math" panose="02040503050406030204" pitchFamily="18" charset="0"/>
                                </a:rPr>
                                <m:t>sin</m:t>
                              </m:r>
                            </m:fName>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2</m:t>
                                  </m:r>
                                  <m:r>
                                    <a:rPr kumimoji="1" lang="en-US" altLang="ja-JP" sz="2000" b="0" i="1" smtClean="0">
                                      <a:latin typeface="Cambria Math" panose="02040503050406030204" pitchFamily="18" charset="0"/>
                                    </a:rPr>
                                    <m:t>𝜋</m:t>
                                  </m:r>
                                  <m:r>
                                    <a:rPr lang="en-US" altLang="ja-JP" sz="2000" b="0" i="1" smtClean="0">
                                      <a:latin typeface="Cambria Math" panose="02040503050406030204" pitchFamily="18" charset="0"/>
                                    </a:rPr>
                                    <m:t>𝑛</m:t>
                                  </m:r>
                                </m:num>
                                <m:den>
                                  <m:r>
                                    <a:rPr kumimoji="1" lang="en-US" altLang="ja-JP" sz="2000" b="0" i="1" smtClean="0">
                                      <a:latin typeface="Cambria Math" panose="02040503050406030204" pitchFamily="18" charset="0"/>
                                    </a:rPr>
                                    <m:t>𝑇</m:t>
                                  </m:r>
                                </m:den>
                              </m:f>
                              <m:r>
                                <a:rPr kumimoji="1" lang="en-US" altLang="ja-JP" sz="2000" b="0" i="1" smtClean="0">
                                  <a:latin typeface="Cambria Math" panose="02040503050406030204" pitchFamily="18" charset="0"/>
                                </a:rPr>
                                <m:t>𝑥</m:t>
                              </m:r>
                            </m:e>
                          </m:func>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r>
                                    <a:rPr lang="en-US" altLang="ja-JP" sz="2000" i="1">
                                      <a:latin typeface="Cambria Math" panose="02040503050406030204" pitchFamily="18" charset="0"/>
                                    </a:rPr>
                                    <m:t>𝜋</m:t>
                                  </m:r>
                                  <m:r>
                                    <a:rPr lang="en-US" altLang="ja-JP" sz="2000" b="0" i="1" smtClean="0">
                                      <a:latin typeface="Cambria Math" panose="02040503050406030204" pitchFamily="18" charset="0"/>
                                    </a:rPr>
                                    <m:t>𝑚</m:t>
                                  </m:r>
                                </m:num>
                                <m:den>
                                  <m:r>
                                    <a:rPr lang="en-US" altLang="ja-JP" sz="2000" i="1">
                                      <a:latin typeface="Cambria Math" panose="02040503050406030204" pitchFamily="18" charset="0"/>
                                    </a:rPr>
                                    <m:t>𝑇</m:t>
                                  </m:r>
                                </m:den>
                              </m:f>
                              <m:r>
                                <a:rPr lang="en-US" altLang="ja-JP" sz="2000" i="1">
                                  <a:latin typeface="Cambria Math" panose="02040503050406030204" pitchFamily="18" charset="0"/>
                                </a:rPr>
                                <m:t>𝑥</m:t>
                              </m:r>
                            </m:e>
                          </m:func>
                        </m:e>
                      </m:nary>
                      <m:r>
                        <a:rPr kumimoji="1" lang="en-US" altLang="ja-JP" sz="2000" b="0" i="1" smtClean="0">
                          <a:latin typeface="Cambria Math" panose="02040503050406030204" pitchFamily="18" charset="0"/>
                        </a:rPr>
                        <m:t>𝑑𝑥</m:t>
                      </m:r>
                      <m:r>
                        <a:rPr kumimoji="1" lang="en-US" altLang="ja-JP" sz="2000" b="0" i="1" smtClean="0">
                          <a:latin typeface="Cambria Math" panose="02040503050406030204" pitchFamily="18" charset="0"/>
                        </a:rPr>
                        <m:t>    =</m:t>
                      </m:r>
                      <m:d>
                        <m:dPr>
                          <m:begChr m:val="{"/>
                          <m:endChr m:val=""/>
                          <m:ctrlPr>
                            <a:rPr kumimoji="1" lang="en-US" altLang="ja-JP" sz="2000" b="0" i="1" smtClean="0">
                              <a:latin typeface="Cambria Math" panose="02040503050406030204" pitchFamily="18" charset="0"/>
                            </a:rPr>
                          </m:ctrlPr>
                        </m:dPr>
                        <m:e>
                          <m:eqArr>
                            <m:eqArrPr>
                              <m:ctrlPr>
                                <a:rPr kumimoji="1" lang="en-US" altLang="ja-JP" sz="2000" b="0" i="1" smtClean="0">
                                  <a:latin typeface="Cambria Math" panose="02040503050406030204" pitchFamily="18" charset="0"/>
                                </a:rPr>
                              </m:ctrlPr>
                            </m:eqArrPr>
                            <m:e>
                              <m:r>
                                <m:rPr>
                                  <m:brk m:alnAt="7"/>
                                </m:rPr>
                                <a:rPr lang="en-US" altLang="ja-JP" sz="2000" i="1">
                                  <a:latin typeface="Cambria Math" panose="02040503050406030204" pitchFamily="18" charset="0"/>
                                </a:rPr>
                                <m:t>0</m:t>
                              </m:r>
                              <m:r>
                                <a:rPr lang="en-US" altLang="ja-JP" sz="2000" i="1">
                                  <a:latin typeface="Cambria Math" panose="02040503050406030204" pitchFamily="18" charset="0"/>
                                </a:rPr>
                                <m:t>,    </m:t>
                              </m:r>
                              <m:r>
                                <a:rPr lang="en-US" altLang="ja-JP" sz="2000" i="1">
                                  <a:latin typeface="Cambria Math" panose="02040503050406030204" pitchFamily="18" charset="0"/>
                                </a:rPr>
                                <m:t>𝑚</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𝑛</m:t>
                              </m:r>
                            </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𝑇</m:t>
                                  </m:r>
                                </m:num>
                                <m:den>
                                  <m:r>
                                    <a:rPr lang="en-US" altLang="ja-JP" sz="2000" i="1">
                                      <a:latin typeface="Cambria Math" panose="02040503050406030204" pitchFamily="18" charset="0"/>
                                    </a:rPr>
                                    <m:t>2</m:t>
                                  </m:r>
                                </m:den>
                              </m:f>
                              <m:r>
                                <a:rPr lang="en-US" altLang="ja-JP" sz="2000" i="1">
                                  <a:latin typeface="Cambria Math" panose="02040503050406030204" pitchFamily="18" charset="0"/>
                                </a:rPr>
                                <m:t>,    </m:t>
                              </m:r>
                              <m:r>
                                <a:rPr lang="en-US" altLang="ja-JP" sz="2000" i="1">
                                  <a:latin typeface="Cambria Math" panose="02040503050406030204" pitchFamily="18" charset="0"/>
                                </a:rPr>
                                <m:t>𝑚</m:t>
                              </m:r>
                              <m:r>
                                <a:rPr lang="en-US" altLang="ja-JP" sz="2000" i="1">
                                  <a:latin typeface="Cambria Math" panose="02040503050406030204" pitchFamily="18" charset="0"/>
                                </a:rPr>
                                <m:t>=</m:t>
                              </m:r>
                              <m:r>
                                <a:rPr lang="en-US" altLang="ja-JP" sz="2000" i="1">
                                  <a:latin typeface="Cambria Math" panose="02040503050406030204" pitchFamily="18" charset="0"/>
                                </a:rPr>
                                <m:t>𝑛</m:t>
                              </m:r>
                            </m:e>
                          </m:eqArr>
                        </m:e>
                      </m:d>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152525" y="3970337"/>
                <a:ext cx="5429179" cy="982577"/>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1152525" y="5290544"/>
                <a:ext cx="5278496" cy="9825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kumimoji="1" lang="ja-JP" altLang="en-US" sz="2000" i="1" smtClean="0">
                              <a:latin typeface="Cambria Math" panose="02040503050406030204" pitchFamily="18" charset="0"/>
                            </a:rPr>
                          </m:ctrlPr>
                        </m:naryPr>
                        <m:sub>
                          <m:r>
                            <m:rPr>
                              <m:brk m:alnAt="23"/>
                            </m:rP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b>
                        <m:sup>
                          <m:r>
                            <a:rPr kumimoji="1" lang="en-US" altLang="ja-JP" sz="2000" b="0" i="1" smtClean="0">
                              <a:latin typeface="Cambria Math" panose="02040503050406030204" pitchFamily="18" charset="0"/>
                            </a:rPr>
                            <m:t>𝑇</m:t>
                          </m:r>
                          <m:r>
                            <a:rPr kumimoji="1" lang="en-US" altLang="ja-JP" sz="2000" b="0" i="1" smtClean="0">
                              <a:latin typeface="Cambria Math" panose="02040503050406030204" pitchFamily="18" charset="0"/>
                            </a:rPr>
                            <m:t>/2</m:t>
                          </m:r>
                        </m:sup>
                        <m:e>
                          <m:func>
                            <m:funcPr>
                              <m:ctrlPr>
                                <a:rPr kumimoji="1" lang="en-US" altLang="ja-JP" sz="2000" b="0" i="1" smtClean="0">
                                  <a:latin typeface="Cambria Math" panose="02040503050406030204" pitchFamily="18" charset="0"/>
                                </a:rPr>
                              </m:ctrlPr>
                            </m:funcPr>
                            <m:fName>
                              <m:r>
                                <m:rPr>
                                  <m:sty m:val="p"/>
                                </m:rPr>
                                <a:rPr kumimoji="1" lang="en-US" altLang="ja-JP" sz="2000" b="0" i="0" smtClean="0">
                                  <a:latin typeface="Cambria Math" panose="02040503050406030204" pitchFamily="18" charset="0"/>
                                </a:rPr>
                                <m:t>cos</m:t>
                              </m:r>
                            </m:fName>
                            <m:e>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2</m:t>
                                  </m:r>
                                  <m:r>
                                    <a:rPr kumimoji="1" lang="en-US" altLang="ja-JP" sz="2000" b="0" i="1" smtClean="0">
                                      <a:latin typeface="Cambria Math" panose="02040503050406030204" pitchFamily="18" charset="0"/>
                                    </a:rPr>
                                    <m:t>𝜋</m:t>
                                  </m:r>
                                  <m:r>
                                    <a:rPr lang="en-US" altLang="ja-JP" sz="2000" b="0" i="1" smtClean="0">
                                      <a:latin typeface="Cambria Math" panose="02040503050406030204" pitchFamily="18" charset="0"/>
                                    </a:rPr>
                                    <m:t>𝑛</m:t>
                                  </m:r>
                                </m:num>
                                <m:den>
                                  <m:r>
                                    <a:rPr kumimoji="1" lang="en-US" altLang="ja-JP" sz="2000" b="0" i="1" smtClean="0">
                                      <a:latin typeface="Cambria Math" panose="02040503050406030204" pitchFamily="18" charset="0"/>
                                    </a:rPr>
                                    <m:t>𝑇</m:t>
                                  </m:r>
                                </m:den>
                              </m:f>
                              <m:r>
                                <a:rPr kumimoji="1" lang="en-US" altLang="ja-JP" sz="2000" b="0" i="1" smtClean="0">
                                  <a:latin typeface="Cambria Math" panose="02040503050406030204" pitchFamily="18" charset="0"/>
                                </a:rPr>
                                <m:t>𝑥</m:t>
                              </m:r>
                            </m:e>
                          </m:func>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r>
                                    <a:rPr lang="en-US" altLang="ja-JP" sz="2000" i="1">
                                      <a:latin typeface="Cambria Math" panose="02040503050406030204" pitchFamily="18" charset="0"/>
                                    </a:rPr>
                                    <m:t>𝜋</m:t>
                                  </m:r>
                                  <m:r>
                                    <a:rPr lang="en-US" altLang="ja-JP" sz="2000" b="0" i="1" smtClean="0">
                                      <a:latin typeface="Cambria Math" panose="02040503050406030204" pitchFamily="18" charset="0"/>
                                    </a:rPr>
                                    <m:t>𝑚</m:t>
                                  </m:r>
                                </m:num>
                                <m:den>
                                  <m:r>
                                    <a:rPr lang="en-US" altLang="ja-JP" sz="2000" i="1">
                                      <a:latin typeface="Cambria Math" panose="02040503050406030204" pitchFamily="18" charset="0"/>
                                    </a:rPr>
                                    <m:t>𝑇</m:t>
                                  </m:r>
                                </m:den>
                              </m:f>
                              <m:r>
                                <a:rPr lang="en-US" altLang="ja-JP" sz="2000" i="1">
                                  <a:latin typeface="Cambria Math" panose="02040503050406030204" pitchFamily="18" charset="0"/>
                                </a:rPr>
                                <m:t>𝑥</m:t>
                              </m:r>
                            </m:e>
                          </m:func>
                        </m:e>
                      </m:nary>
                      <m:r>
                        <a:rPr kumimoji="1" lang="en-US" altLang="ja-JP" sz="2000" b="0" i="1" smtClean="0">
                          <a:latin typeface="Cambria Math" panose="02040503050406030204" pitchFamily="18" charset="0"/>
                        </a:rPr>
                        <m:t>𝑑𝑥</m:t>
                      </m:r>
                      <m:r>
                        <a:rPr lang="en-US" altLang="ja-JP" sz="2000" i="1">
                          <a:latin typeface="Cambria Math" panose="02040503050406030204" pitchFamily="18" charset="0"/>
                        </a:rPr>
                        <m:t>=</m:t>
                      </m:r>
                      <m:d>
                        <m:dPr>
                          <m:begChr m:val="{"/>
                          <m:endChr m:val=""/>
                          <m:ctrlPr>
                            <a:rPr lang="en-US" altLang="ja-JP" sz="2000" i="1">
                              <a:latin typeface="Cambria Math" panose="02040503050406030204" pitchFamily="18" charset="0"/>
                            </a:rPr>
                          </m:ctrlPr>
                        </m:dPr>
                        <m:e>
                          <m:eqArr>
                            <m:eqArrPr>
                              <m:ctrlPr>
                                <a:rPr lang="en-US" altLang="ja-JP" sz="2000" i="1">
                                  <a:latin typeface="Cambria Math" panose="02040503050406030204" pitchFamily="18" charset="0"/>
                                </a:rPr>
                              </m:ctrlPr>
                            </m:eqArrPr>
                            <m:e>
                              <m:r>
                                <m:rPr>
                                  <m:brk m:alnAt="7"/>
                                </m:rPr>
                                <a:rPr lang="en-US" altLang="ja-JP" sz="2000" i="1">
                                  <a:latin typeface="Cambria Math" panose="02040503050406030204" pitchFamily="18" charset="0"/>
                                </a:rPr>
                                <m:t>0</m:t>
                              </m:r>
                              <m:r>
                                <a:rPr lang="en-US" altLang="ja-JP" sz="2000" i="1">
                                  <a:latin typeface="Cambria Math" panose="02040503050406030204" pitchFamily="18" charset="0"/>
                                </a:rPr>
                                <m:t>,    </m:t>
                              </m:r>
                              <m:r>
                                <a:rPr lang="en-US" altLang="ja-JP" sz="2000" i="1">
                                  <a:latin typeface="Cambria Math" panose="02040503050406030204" pitchFamily="18" charset="0"/>
                                </a:rPr>
                                <m:t>𝑚</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ea typeface="Cambria Math" panose="02040503050406030204" pitchFamily="18" charset="0"/>
                                </a:rPr>
                                <m:t>𝑛</m:t>
                              </m:r>
                            </m:e>
                            <m:e>
                              <m:f>
                                <m:fPr>
                                  <m:ctrlPr>
                                    <a:rPr lang="en-US" altLang="ja-JP" sz="2000" i="1">
                                      <a:latin typeface="Cambria Math" panose="02040503050406030204" pitchFamily="18" charset="0"/>
                                    </a:rPr>
                                  </m:ctrlPr>
                                </m:fPr>
                                <m:num>
                                  <m:r>
                                    <a:rPr lang="en-US" altLang="ja-JP" sz="2000" i="1">
                                      <a:latin typeface="Cambria Math" panose="02040503050406030204" pitchFamily="18" charset="0"/>
                                    </a:rPr>
                                    <m:t>𝑇</m:t>
                                  </m:r>
                                </m:num>
                                <m:den>
                                  <m:r>
                                    <a:rPr lang="en-US" altLang="ja-JP" sz="2000" i="1">
                                      <a:latin typeface="Cambria Math" panose="02040503050406030204" pitchFamily="18" charset="0"/>
                                    </a:rPr>
                                    <m:t>2</m:t>
                                  </m:r>
                                </m:den>
                              </m:f>
                              <m:r>
                                <a:rPr lang="en-US" altLang="ja-JP" sz="2000" i="1">
                                  <a:latin typeface="Cambria Math" panose="02040503050406030204" pitchFamily="18" charset="0"/>
                                </a:rPr>
                                <m:t>,    </m:t>
                              </m:r>
                              <m:r>
                                <a:rPr lang="en-US" altLang="ja-JP" sz="2000" i="1">
                                  <a:latin typeface="Cambria Math" panose="02040503050406030204" pitchFamily="18" charset="0"/>
                                </a:rPr>
                                <m:t>𝑚</m:t>
                              </m:r>
                              <m:r>
                                <a:rPr lang="en-US" altLang="ja-JP" sz="2000" i="1">
                                  <a:latin typeface="Cambria Math" panose="02040503050406030204" pitchFamily="18" charset="0"/>
                                </a:rPr>
                                <m:t>=</m:t>
                              </m:r>
                              <m:r>
                                <a:rPr lang="en-US" altLang="ja-JP" sz="2000" i="1">
                                  <a:latin typeface="Cambria Math" panose="02040503050406030204" pitchFamily="18" charset="0"/>
                                </a:rPr>
                                <m:t>𝑛</m:t>
                              </m:r>
                            </m:e>
                          </m:eqArr>
                        </m:e>
                      </m:d>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152525" y="5290544"/>
                <a:ext cx="5278496" cy="982577"/>
              </a:xfrm>
              <a:prstGeom prst="rect">
                <a:avLst/>
              </a:prstGeom>
              <a:blipFill>
                <a:blip r:embed="rId5"/>
                <a:stretch>
                  <a:fillRect/>
                </a:stretch>
              </a:blipFill>
            </p:spPr>
            <p:txBody>
              <a:bodyPr/>
              <a:lstStyle/>
              <a:p>
                <a:r>
                  <a:rPr lang="ja-JP" altLang="en-US">
                    <a:noFill/>
                  </a:rPr>
                  <a:t> </a:t>
                </a:r>
              </a:p>
            </p:txBody>
          </p:sp>
        </mc:Fallback>
      </mc:AlternateContent>
      <p:pic>
        <p:nvPicPr>
          <p:cNvPr id="3" name="図 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759721" y="7245857"/>
            <a:ext cx="9144000" cy="6858000"/>
          </a:xfrm>
          <a:prstGeom prst="rect">
            <a:avLst/>
          </a:prstGeom>
        </p:spPr>
      </p:pic>
      <p:pic>
        <p:nvPicPr>
          <p:cNvPr id="8" name="図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759721" y="45720"/>
            <a:ext cx="9144000" cy="6858000"/>
          </a:xfrm>
          <a:prstGeom prst="rect">
            <a:avLst/>
          </a:prstGeom>
        </p:spPr>
      </p:pic>
      <mc:AlternateContent xmlns:mc="http://schemas.openxmlformats.org/markup-compatibility/2006" xmlns:a14="http://schemas.microsoft.com/office/drawing/2010/main">
        <mc:Choice Requires="a14">
          <p:sp>
            <p:nvSpPr>
              <p:cNvPr id="9" name="正方形/長方形 8"/>
              <p:cNvSpPr/>
              <p:nvPr/>
            </p:nvSpPr>
            <p:spPr>
              <a:xfrm>
                <a:off x="756243" y="148631"/>
                <a:ext cx="3066096" cy="1608004"/>
              </a:xfrm>
              <a:prstGeom prst="rect">
                <a:avLst/>
              </a:prstGeom>
            </p:spPr>
            <p:txBody>
              <a:bodyPr wrap="none">
                <a:spAutoFit/>
              </a:bodyPr>
              <a:lstStyle/>
              <a:p>
                <a:pPr>
                  <a:lnSpc>
                    <a:spcPct val="150000"/>
                  </a:lnSpc>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練習</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三角関数を合成せよ</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　</a:t>
                </a:r>
                <a14:m>
                  <m:oMath xmlns:m="http://schemas.openxmlformats.org/officeDocument/2006/math">
                    <m:r>
                      <a:rPr lang="en-US" altLang="ja-JP" sz="2400" b="0" i="1" smtClean="0">
                        <a:latin typeface="Cambria Math" panose="02040503050406030204" pitchFamily="18" charset="0"/>
                      </a:rPr>
                      <m:t>𝑎</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𝜃</m:t>
                        </m:r>
                      </m:e>
                    </m:func>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𝑏</m:t>
                    </m:r>
                    <m:func>
                      <m:funcPr>
                        <m:ctrlPr>
                          <a:rPr lang="en-US" altLang="ja-JP" sz="2400" b="0" i="1" smtClean="0">
                            <a:latin typeface="Cambria Math" panose="02040503050406030204" pitchFamily="18" charset="0"/>
                          </a:rPr>
                        </m:ctrlPr>
                      </m:funcPr>
                      <m:fName>
                        <m:r>
                          <m:rPr>
                            <m:sty m:val="p"/>
                          </m:rPr>
                          <a:rPr lang="en-US" altLang="ja-JP" sz="2400" b="0" i="0" smtClean="0">
                            <a:latin typeface="Cambria Math" panose="02040503050406030204" pitchFamily="18" charset="0"/>
                          </a:rPr>
                          <m:t>cos</m:t>
                        </m:r>
                      </m:fName>
                      <m:e>
                        <m:r>
                          <a:rPr lang="en-US" altLang="ja-JP" sz="2400" b="0" i="1" smtClean="0">
                            <a:latin typeface="Cambria Math" panose="02040503050406030204" pitchFamily="18" charset="0"/>
                          </a:rPr>
                          <m:t>𝜃</m:t>
                        </m:r>
                      </m:e>
                    </m:func>
                    <m:r>
                      <a:rPr lang="en-US" altLang="ja-JP" sz="2400" b="0" i="1" smtClean="0">
                        <a:latin typeface="Cambria Math" panose="02040503050406030204" pitchFamily="18" charset="0"/>
                      </a:rPr>
                      <m:t> </m:t>
                    </m:r>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　</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756243" y="148631"/>
                <a:ext cx="3066096" cy="1608004"/>
              </a:xfrm>
              <a:prstGeom prst="rect">
                <a:avLst/>
              </a:prstGeom>
              <a:blipFill>
                <a:blip r:embed="rId10"/>
                <a:stretch>
                  <a:fillRect l="-298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0292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游ゴシック" panose="020B0400000000000000" pitchFamily="50" charset="-128"/>
                <a:ea typeface="游ゴシック" panose="020B0400000000000000" pitchFamily="50" charset="-128"/>
              </a:rPr>
              <a:t>Contents</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normAutofit/>
          </a:bodyPr>
          <a:lstStyle/>
          <a:p>
            <a:pPr marL="0" indent="0">
              <a:buNone/>
            </a:pPr>
            <a:r>
              <a:rPr lang="ja-JP" altLang="en-US" dirty="0">
                <a:latin typeface="游ゴシック" panose="020B0400000000000000" pitchFamily="50" charset="-128"/>
                <a:ea typeface="游ゴシック" panose="020B0400000000000000" pitchFamily="50" charset="-128"/>
              </a:rPr>
              <a:t>達成目標</a:t>
            </a:r>
            <a:endParaRPr lang="en-US" altLang="ja-JP"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画像・音に関するフーリエ変換の基本的な効果を説明できる</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フーリエ級数の概要を説明できる</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周波数フィルタ処理の計算法と効果を説明できる</a:t>
            </a:r>
            <a:endParaRPr lang="en-US" altLang="ja-JP" sz="2400"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rPr>
              <a:t>Contents</a:t>
            </a:r>
          </a:p>
          <a:p>
            <a:r>
              <a:rPr lang="ja-JP" altLang="en-US" sz="2400" dirty="0">
                <a:latin typeface="游ゴシック" panose="020B0400000000000000" pitchFamily="50" charset="-128"/>
                <a:ea typeface="游ゴシック" panose="020B0400000000000000" pitchFamily="50" charset="-128"/>
              </a:rPr>
              <a:t>フーリエ変換の概要</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フーリエ級数</a:t>
            </a:r>
            <a:endParaRPr lang="en-US" altLang="ja-JP" sz="2400" dirty="0">
              <a:latin typeface="游ゴシック" panose="020B0400000000000000" pitchFamily="50" charset="-128"/>
              <a:ea typeface="游ゴシック" panose="020B0400000000000000" pitchFamily="50" charset="-128"/>
            </a:endParaRPr>
          </a:p>
          <a:p>
            <a:r>
              <a:rPr kumimoji="1" lang="ja-JP" altLang="en-US" sz="2400" dirty="0">
                <a:latin typeface="游ゴシック" panose="020B0400000000000000" pitchFamily="50" charset="-128"/>
                <a:ea typeface="游ゴシック" panose="020B0400000000000000" pitchFamily="50" charset="-128"/>
              </a:rPr>
              <a:t>オイラーの式と複素数表現</a:t>
            </a:r>
            <a:endParaRPr kumimoji="1"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離散フーリエ変換</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周波数フィルタリング</a:t>
            </a: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7060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rotWithShape="1">
          <a:blip r:embed="rId2">
            <a:extLst>
              <a:ext uri="{28A0092B-C50C-407E-A947-70E740481C1C}">
                <a14:useLocalDpi xmlns:a14="http://schemas.microsoft.com/office/drawing/2010/main" val="0"/>
              </a:ext>
            </a:extLst>
          </a:blip>
          <a:srcRect l="13191" t="20188" r="10283" b="15962"/>
          <a:stretch/>
        </p:blipFill>
        <p:spPr>
          <a:xfrm>
            <a:off x="1226456" y="2422072"/>
            <a:ext cx="4140200" cy="2590800"/>
          </a:xfrm>
          <a:prstGeom prst="rect">
            <a:avLst/>
          </a:prstGeom>
        </p:spPr>
      </p:pic>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l="13827" t="14867" r="10687" b="17527"/>
          <a:stretch/>
        </p:blipFill>
        <p:spPr>
          <a:xfrm>
            <a:off x="6743700" y="2249714"/>
            <a:ext cx="4083957" cy="2743200"/>
          </a:xfrm>
          <a:prstGeom prst="rect">
            <a:avLst/>
          </a:prstGeom>
        </p:spPr>
      </p:pic>
      <p:sp>
        <p:nvSpPr>
          <p:cNvPr id="2" name="タイトル 1"/>
          <p:cNvSpPr>
            <a:spLocks noGrp="1"/>
          </p:cNvSpPr>
          <p:nvPr>
            <p:ph type="title"/>
          </p:nvPr>
        </p:nvSpPr>
        <p:spPr>
          <a:xfrm>
            <a:off x="457199" y="88274"/>
            <a:ext cx="11473211" cy="733270"/>
          </a:xfrm>
        </p:spPr>
        <p:txBody>
          <a:bodyPr>
            <a:normAutofit/>
          </a:bodyPr>
          <a:lstStyle/>
          <a:p>
            <a:pPr algn="ctr"/>
            <a:r>
              <a:rPr kumimoji="1" lang="ja-JP" altLang="en-US" sz="3600" dirty="0">
                <a:latin typeface="游ゴシック" panose="020B0400000000000000" pitchFamily="50" charset="-128"/>
                <a:ea typeface="游ゴシック" panose="020B0400000000000000" pitchFamily="50" charset="-128"/>
              </a:rPr>
              <a:t>三角関数</a:t>
            </a:r>
          </a:p>
        </p:txBody>
      </p:sp>
      <p:sp>
        <p:nvSpPr>
          <p:cNvPr id="3" name="コンテンツ プレースホルダー 2"/>
          <p:cNvSpPr>
            <a:spLocks noGrp="1"/>
          </p:cNvSpPr>
          <p:nvPr>
            <p:ph idx="1"/>
          </p:nvPr>
        </p:nvSpPr>
        <p:spPr>
          <a:xfrm>
            <a:off x="466724" y="6213199"/>
            <a:ext cx="11473211" cy="446343"/>
          </a:xfrm>
        </p:spPr>
        <p:txBody>
          <a:bodyPr>
            <a:normAutofit fontScale="92500" lnSpcReduction="10000"/>
          </a:bodyPr>
          <a:lstStyle/>
          <a:p>
            <a:pPr marL="0" indent="0" algn="r">
              <a:buNone/>
            </a:pPr>
            <a:r>
              <a:rPr lang="ja-JP" altLang="en-US" dirty="0">
                <a:latin typeface="游ゴシック" panose="020B0400000000000000" pitchFamily="50" charset="-128"/>
                <a:ea typeface="游ゴシック" panose="020B0400000000000000" pitchFamily="50" charset="-128"/>
              </a:rPr>
              <a:t>まあこれはいいですよね</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7168045" y="1186889"/>
                <a:ext cx="33339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4000" b="0" i="1" smtClean="0">
                          <a:latin typeface="Cambria Math" panose="02040503050406030204" pitchFamily="18" charset="0"/>
                        </a:rPr>
                        <m:t>𝑦</m:t>
                      </m:r>
                      <m:r>
                        <a:rPr lang="en-US" altLang="ja-JP" sz="4000" b="0" i="1" smtClean="0">
                          <a:latin typeface="Cambria Math" panose="02040503050406030204" pitchFamily="18" charset="0"/>
                        </a:rPr>
                        <m:t>=</m:t>
                      </m:r>
                      <m:func>
                        <m:funcPr>
                          <m:ctrlPr>
                            <a:rPr lang="en-US" altLang="ja-JP" sz="4000" b="0" i="1" smtClean="0">
                              <a:latin typeface="Cambria Math" panose="02040503050406030204" pitchFamily="18" charset="0"/>
                            </a:rPr>
                          </m:ctrlPr>
                        </m:funcPr>
                        <m:fName>
                          <m:r>
                            <m:rPr>
                              <m:sty m:val="p"/>
                            </m:rPr>
                            <a:rPr lang="en-US" altLang="ja-JP" sz="4000" b="0" i="0" smtClean="0">
                              <a:latin typeface="Cambria Math" panose="02040503050406030204" pitchFamily="18" charset="0"/>
                            </a:rPr>
                            <m:t>sin</m:t>
                          </m:r>
                        </m:fName>
                        <m:e>
                          <m:r>
                            <a:rPr lang="en-US" altLang="ja-JP" sz="4000" b="0" i="1" smtClean="0">
                              <a:latin typeface="Cambria Math" panose="02040503050406030204" pitchFamily="18" charset="0"/>
                            </a:rPr>
                            <m:t>𝑥</m:t>
                          </m:r>
                        </m:e>
                      </m:func>
                    </m:oMath>
                  </m:oMathPara>
                </a14:m>
                <a:endParaRPr lang="ja-JP" altLang="en-US" sz="4000" dirty="0">
                  <a:latin typeface="游ゴシック" panose="020B0400000000000000" pitchFamily="50" charset="-128"/>
                  <a:ea typeface="游ゴシック" panose="020B0400000000000000" pitchFamily="50" charset="-128"/>
                </a:endParaRP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7168045" y="1186889"/>
                <a:ext cx="3333964" cy="446343"/>
              </a:xfrm>
              <a:prstGeom prst="rect">
                <a:avLst/>
              </a:prstGeom>
              <a:blipFill>
                <a:blip r:embed="rId4"/>
                <a:stretch>
                  <a:fillRect b="-2739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1508911" y="1186889"/>
                <a:ext cx="33339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4000" b="0" i="1" smtClean="0">
                          <a:latin typeface="Cambria Math" panose="02040503050406030204" pitchFamily="18" charset="0"/>
                        </a:rPr>
                        <m:t>𝑦</m:t>
                      </m:r>
                      <m:r>
                        <a:rPr lang="en-US" altLang="ja-JP" sz="4000" b="0" i="1" smtClean="0">
                          <a:latin typeface="Cambria Math" panose="02040503050406030204" pitchFamily="18" charset="0"/>
                        </a:rPr>
                        <m:t>=</m:t>
                      </m:r>
                      <m:func>
                        <m:funcPr>
                          <m:ctrlPr>
                            <a:rPr lang="en-US" altLang="ja-JP" sz="4000" b="0" i="1" smtClean="0">
                              <a:latin typeface="Cambria Math" panose="02040503050406030204" pitchFamily="18" charset="0"/>
                            </a:rPr>
                          </m:ctrlPr>
                        </m:funcPr>
                        <m:fName>
                          <m:r>
                            <m:rPr>
                              <m:sty m:val="p"/>
                            </m:rPr>
                            <a:rPr lang="en-US" altLang="ja-JP" sz="4000" b="0" i="0" smtClean="0">
                              <a:latin typeface="Cambria Math" panose="02040503050406030204" pitchFamily="18" charset="0"/>
                            </a:rPr>
                            <m:t>cos</m:t>
                          </m:r>
                        </m:fName>
                        <m:e>
                          <m:r>
                            <a:rPr lang="en-US" altLang="ja-JP" sz="4000" b="0" i="1" smtClean="0">
                              <a:latin typeface="Cambria Math" panose="02040503050406030204" pitchFamily="18" charset="0"/>
                            </a:rPr>
                            <m:t>𝑥</m:t>
                          </m:r>
                        </m:e>
                      </m:func>
                    </m:oMath>
                  </m:oMathPara>
                </a14:m>
                <a:endParaRPr lang="ja-JP" altLang="en-US" sz="4000" dirty="0">
                  <a:latin typeface="游ゴシック" panose="020B0400000000000000" pitchFamily="50" charset="-128"/>
                  <a:ea typeface="游ゴシック" panose="020B0400000000000000" pitchFamily="50" charset="-128"/>
                </a:endParaRP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1508911" y="1186889"/>
                <a:ext cx="3333964" cy="446343"/>
              </a:xfrm>
              <a:prstGeom prst="rect">
                <a:avLst/>
              </a:prstGeom>
              <a:blipFill>
                <a:blip r:embed="rId5"/>
                <a:stretch>
                  <a:fillRect b="-27397"/>
                </a:stretch>
              </a:blipFill>
            </p:spPr>
            <p:txBody>
              <a:bodyPr/>
              <a:lstStyle/>
              <a:p>
                <a:r>
                  <a:rPr lang="ja-JP" altLang="en-US">
                    <a:noFill/>
                  </a:rPr>
                  <a:t> </a:t>
                </a:r>
              </a:p>
            </p:txBody>
          </p:sp>
        </mc:Fallback>
      </mc:AlternateContent>
      <p:cxnSp>
        <p:nvCxnSpPr>
          <p:cNvPr id="10" name="直線矢印コネクタ 9"/>
          <p:cNvCxnSpPr/>
          <p:nvPr/>
        </p:nvCxnSpPr>
        <p:spPr>
          <a:xfrm>
            <a:off x="1130157"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3283349"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626496"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8779688"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コンテンツ プレースホルダー 2"/>
              <p:cNvSpPr txBox="1">
                <a:spLocks/>
              </p:cNvSpPr>
              <p:nvPr/>
            </p:nvSpPr>
            <p:spPr>
              <a:xfrm>
                <a:off x="4443970" y="319459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2</m:t>
                      </m:r>
                      <m:r>
                        <a:rPr lang="en-US" altLang="ja-JP" sz="2400" b="0" i="1" smtClean="0">
                          <a:latin typeface="Cambria Math" panose="02040503050406030204" pitchFamily="18" charset="0"/>
                        </a:rPr>
                        <m:t>𝜋</m:t>
                      </m:r>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19" name="コンテンツ プレースホルダー 2"/>
              <p:cNvSpPr txBox="1">
                <a:spLocks noRot="1" noChangeAspect="1" noMove="1" noResize="1" noEditPoints="1" noAdjustHandles="1" noChangeArrowheads="1" noChangeShapeType="1" noTextEdit="1"/>
              </p:cNvSpPr>
              <p:nvPr/>
            </p:nvSpPr>
            <p:spPr>
              <a:xfrm>
                <a:off x="4443970" y="3194593"/>
                <a:ext cx="958064" cy="446343"/>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コンテンツ プレースホルダー 2"/>
              <p:cNvSpPr txBox="1">
                <a:spLocks/>
              </p:cNvSpPr>
              <p:nvPr/>
            </p:nvSpPr>
            <p:spPr>
              <a:xfrm>
                <a:off x="1193758" y="319459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−2</m:t>
                      </m:r>
                      <m:r>
                        <a:rPr lang="en-US" altLang="ja-JP" sz="2400" b="0" i="1" smtClean="0">
                          <a:latin typeface="Cambria Math" panose="02040503050406030204" pitchFamily="18" charset="0"/>
                        </a:rPr>
                        <m:t>𝜋</m:t>
                      </m:r>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0" name="コンテンツ プレースホルダー 2"/>
              <p:cNvSpPr txBox="1">
                <a:spLocks noRot="1" noChangeAspect="1" noMove="1" noResize="1" noEditPoints="1" noAdjustHandles="1" noChangeArrowheads="1" noChangeShapeType="1" noTextEdit="1"/>
              </p:cNvSpPr>
              <p:nvPr/>
            </p:nvSpPr>
            <p:spPr>
              <a:xfrm>
                <a:off x="1193758" y="3194593"/>
                <a:ext cx="958064" cy="446343"/>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コンテンツ プレースホルダー 2"/>
              <p:cNvSpPr txBox="1">
                <a:spLocks/>
              </p:cNvSpPr>
              <p:nvPr/>
            </p:nvSpPr>
            <p:spPr>
              <a:xfrm>
                <a:off x="6526100" y="319459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−2</m:t>
                      </m:r>
                      <m:r>
                        <a:rPr lang="en-US" altLang="ja-JP" sz="2400" b="0" i="1" smtClean="0">
                          <a:latin typeface="Cambria Math" panose="02040503050406030204" pitchFamily="18" charset="0"/>
                        </a:rPr>
                        <m:t>𝜋</m:t>
                      </m:r>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1" name="コンテンツ プレースホルダー 2"/>
              <p:cNvSpPr txBox="1">
                <a:spLocks noRot="1" noChangeAspect="1" noMove="1" noResize="1" noEditPoints="1" noAdjustHandles="1" noChangeArrowheads="1" noChangeShapeType="1" noTextEdit="1"/>
              </p:cNvSpPr>
              <p:nvPr/>
            </p:nvSpPr>
            <p:spPr>
              <a:xfrm>
                <a:off x="6526100" y="3194593"/>
                <a:ext cx="958064" cy="446343"/>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コンテンツ プレースホルダー 2"/>
              <p:cNvSpPr txBox="1">
                <a:spLocks/>
              </p:cNvSpPr>
              <p:nvPr/>
            </p:nvSpPr>
            <p:spPr>
              <a:xfrm>
                <a:off x="9984916" y="319459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2</m:t>
                      </m:r>
                      <m:r>
                        <a:rPr lang="en-US" altLang="ja-JP" sz="2400" b="0" i="1" smtClean="0">
                          <a:latin typeface="Cambria Math" panose="02040503050406030204" pitchFamily="18" charset="0"/>
                        </a:rPr>
                        <m:t>𝜋</m:t>
                      </m:r>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2" name="コンテンツ プレースホルダー 2"/>
              <p:cNvSpPr txBox="1">
                <a:spLocks noRot="1" noChangeAspect="1" noMove="1" noResize="1" noEditPoints="1" noAdjustHandles="1" noChangeArrowheads="1" noChangeShapeType="1" noTextEdit="1"/>
              </p:cNvSpPr>
              <p:nvPr/>
            </p:nvSpPr>
            <p:spPr>
              <a:xfrm>
                <a:off x="9984916" y="3194593"/>
                <a:ext cx="958064" cy="44634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コンテンツ プレースホルダー 2"/>
              <p:cNvSpPr txBox="1">
                <a:spLocks/>
              </p:cNvSpPr>
              <p:nvPr/>
            </p:nvSpPr>
            <p:spPr>
              <a:xfrm>
                <a:off x="8573559"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3" name="コンテンツ プレースホルダー 2"/>
              <p:cNvSpPr txBox="1">
                <a:spLocks noRot="1" noChangeAspect="1" noMove="1" noResize="1" noEditPoints="1" noAdjustHandles="1" noChangeArrowheads="1" noChangeShapeType="1" noTextEdit="1"/>
              </p:cNvSpPr>
              <p:nvPr/>
            </p:nvSpPr>
            <p:spPr>
              <a:xfrm>
                <a:off x="8573559" y="2061533"/>
                <a:ext cx="958064" cy="446343"/>
              </a:xfrm>
              <a:prstGeom prst="rect">
                <a:avLst/>
              </a:prstGeom>
              <a:blipFill>
                <a:blip r:embed="rId10"/>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コンテンツ プレースホルダー 2"/>
              <p:cNvSpPr txBox="1">
                <a:spLocks/>
              </p:cNvSpPr>
              <p:nvPr/>
            </p:nvSpPr>
            <p:spPr>
              <a:xfrm>
                <a:off x="3007646"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4" name="コンテンツ プレースホルダー 2"/>
              <p:cNvSpPr txBox="1">
                <a:spLocks noRot="1" noChangeAspect="1" noMove="1" noResize="1" noEditPoints="1" noAdjustHandles="1" noChangeArrowheads="1" noChangeShapeType="1" noTextEdit="1"/>
              </p:cNvSpPr>
              <p:nvPr/>
            </p:nvSpPr>
            <p:spPr>
              <a:xfrm>
                <a:off x="3007646" y="2061533"/>
                <a:ext cx="958064" cy="446343"/>
              </a:xfrm>
              <a:prstGeom prst="rect">
                <a:avLst/>
              </a:prstGeom>
              <a:blipFill>
                <a:blip r:embed="rId11"/>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コンテンツ プレースホルダー 2"/>
              <p:cNvSpPr txBox="1">
                <a:spLocks/>
              </p:cNvSpPr>
              <p:nvPr/>
            </p:nvSpPr>
            <p:spPr>
              <a:xfrm>
                <a:off x="50153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5" name="コンテンツ プレースホルダー 2"/>
              <p:cNvSpPr txBox="1">
                <a:spLocks noRot="1" noChangeAspect="1" noMove="1" noResize="1" noEditPoints="1" noAdjustHandles="1" noChangeArrowheads="1" noChangeShapeType="1" noTextEdit="1"/>
              </p:cNvSpPr>
              <p:nvPr/>
            </p:nvSpPr>
            <p:spPr>
              <a:xfrm>
                <a:off x="5015351" y="3323803"/>
                <a:ext cx="958064" cy="446343"/>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コンテンツ プレースホルダー 2"/>
              <p:cNvSpPr txBox="1">
                <a:spLocks/>
              </p:cNvSpPr>
              <p:nvPr/>
            </p:nvSpPr>
            <p:spPr>
              <a:xfrm>
                <a:off x="105017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6" name="コンテンツ プレースホルダー 2"/>
              <p:cNvSpPr txBox="1">
                <a:spLocks noRot="1" noChangeAspect="1" noMove="1" noResize="1" noEditPoints="1" noAdjustHandles="1" noChangeArrowheads="1" noChangeShapeType="1" noTextEdit="1"/>
              </p:cNvSpPr>
              <p:nvPr/>
            </p:nvSpPr>
            <p:spPr>
              <a:xfrm>
                <a:off x="10501751" y="3323803"/>
                <a:ext cx="958064" cy="446343"/>
              </a:xfrm>
              <a:prstGeom prst="rect">
                <a:avLst/>
              </a:prstGeom>
              <a:blipFill>
                <a:blip r:embed="rId12"/>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6673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p:cNvPicPr>
            <a:picLocks noChangeAspect="1"/>
          </p:cNvPicPr>
          <p:nvPr/>
        </p:nvPicPr>
        <p:blipFill rotWithShape="1">
          <a:blip r:embed="rId2">
            <a:extLst>
              <a:ext uri="{28A0092B-C50C-407E-A947-70E740481C1C}">
                <a14:useLocalDpi xmlns:a14="http://schemas.microsoft.com/office/drawing/2010/main" val="0"/>
              </a:ext>
            </a:extLst>
          </a:blip>
          <a:srcRect l="13026" t="20970" r="10683" b="20501"/>
          <a:stretch/>
        </p:blipFill>
        <p:spPr>
          <a:xfrm>
            <a:off x="1638301" y="2586373"/>
            <a:ext cx="3335076" cy="1918952"/>
          </a:xfrm>
          <a:prstGeom prst="rect">
            <a:avLst/>
          </a:prstGeom>
        </p:spPr>
      </p:pic>
      <p:pic>
        <p:nvPicPr>
          <p:cNvPr id="35" name="図 34"/>
          <p:cNvPicPr>
            <a:picLocks noChangeAspect="1"/>
          </p:cNvPicPr>
          <p:nvPr/>
        </p:nvPicPr>
        <p:blipFill rotWithShape="1">
          <a:blip r:embed="rId3">
            <a:extLst>
              <a:ext uri="{28A0092B-C50C-407E-A947-70E740481C1C}">
                <a14:useLocalDpi xmlns:a14="http://schemas.microsoft.com/office/drawing/2010/main" val="0"/>
              </a:ext>
            </a:extLst>
          </a:blip>
          <a:srcRect l="12911" t="20712" r="10094" b="21071"/>
          <a:stretch/>
        </p:blipFill>
        <p:spPr>
          <a:xfrm>
            <a:off x="7061200" y="2590800"/>
            <a:ext cx="3427120" cy="1943428"/>
          </a:xfrm>
          <a:prstGeom prst="rect">
            <a:avLst/>
          </a:prstGeom>
        </p:spPr>
      </p:pic>
      <p:cxnSp>
        <p:nvCxnSpPr>
          <p:cNvPr id="37" name="直線矢印コネクタ 36"/>
          <p:cNvCxnSpPr/>
          <p:nvPr/>
        </p:nvCxnSpPr>
        <p:spPr>
          <a:xfrm flipV="1">
            <a:off x="16450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975624"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70679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104715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457199" y="88274"/>
            <a:ext cx="11473211" cy="733270"/>
          </a:xfrm>
        </p:spPr>
        <p:txBody>
          <a:bodyPr>
            <a:normAutofit/>
          </a:bodyPr>
          <a:lstStyle/>
          <a:p>
            <a:pPr algn="ctr"/>
            <a:r>
              <a:rPr kumimoji="1" lang="ja-JP" altLang="en-US" sz="3600" dirty="0">
                <a:latin typeface="游ゴシック" panose="020B0400000000000000" pitchFamily="50" charset="-128"/>
                <a:ea typeface="游ゴシック" panose="020B0400000000000000" pitchFamily="50" charset="-128"/>
              </a:rPr>
              <a:t>三角関数</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053547" y="5426765"/>
                <a:ext cx="10605053" cy="1240735"/>
              </a:xfrm>
            </p:spPr>
            <p:txBody>
              <a:bodyPr>
                <a:normAutofit/>
              </a:bodyPr>
              <a:lstStyle/>
              <a:p>
                <a:pPr marL="0" indent="0">
                  <a:buNone/>
                </a:pPr>
                <a:r>
                  <a:rPr lang="en-US" altLang="ja-JP" i="1" dirty="0">
                    <a:latin typeface="游ゴシック" panose="020B0400000000000000" pitchFamily="50" charset="-128"/>
                    <a:ea typeface="游ゴシック" panose="020B0400000000000000" pitchFamily="50" charset="-128"/>
                  </a:rPr>
                  <a:t>T</a:t>
                </a:r>
                <a:r>
                  <a:rPr lang="ja-JP" altLang="en-US" dirty="0">
                    <a:latin typeface="游ゴシック" panose="020B0400000000000000" pitchFamily="50" charset="-128"/>
                    <a:ea typeface="游ゴシック" panose="020B0400000000000000" pitchFamily="50" charset="-128"/>
                  </a:rPr>
                  <a:t>を周期，</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𝜔</m:t>
                        </m:r>
                      </m:e>
                      <m:sub>
                        <m:r>
                          <a:rPr lang="en-US" altLang="ja-JP" i="1">
                            <a:latin typeface="Cambria Math" panose="02040503050406030204" pitchFamily="18" charset="0"/>
                          </a:rPr>
                          <m:t>0</m:t>
                        </m:r>
                      </m:sub>
                    </m:sSub>
                  </m:oMath>
                </a14:m>
                <a:r>
                  <a:rPr kumimoji="1" lang="ja-JP" altLang="en-US" dirty="0">
                    <a:latin typeface="游ゴシック" panose="020B0400000000000000" pitchFamily="50" charset="-128"/>
                    <a:ea typeface="游ゴシック" panose="020B0400000000000000" pitchFamily="50" charset="-128"/>
                  </a:rPr>
                  <a:t>を基本</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角</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周波数と呼びます</a:t>
                </a:r>
                <a:endParaRPr kumimoji="1" lang="en-US" altLang="ja-JP" dirty="0">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rPr>
                  <a:t>[-</a:t>
                </a:r>
                <a:r>
                  <a:rPr lang="en-US" altLang="ja-JP" i="1" dirty="0">
                    <a:latin typeface="游ゴシック" panose="020B0400000000000000" pitchFamily="50" charset="-128"/>
                    <a:ea typeface="游ゴシック" panose="020B0400000000000000" pitchFamily="50" charset="-128"/>
                  </a:rPr>
                  <a:t>T</a:t>
                </a:r>
                <a:r>
                  <a:rPr lang="en-US" altLang="ja-JP" dirty="0">
                    <a:latin typeface="游ゴシック" panose="020B0400000000000000" pitchFamily="50" charset="-128"/>
                    <a:ea typeface="游ゴシック" panose="020B0400000000000000" pitchFamily="50" charset="-128"/>
                  </a:rPr>
                  <a:t>/2,T/2]</a:t>
                </a:r>
                <a:r>
                  <a:rPr lang="ja-JP" altLang="en-US" dirty="0">
                    <a:latin typeface="游ゴシック" panose="020B0400000000000000" pitchFamily="50" charset="-128"/>
                    <a:ea typeface="游ゴシック" panose="020B0400000000000000" pitchFamily="50" charset="-128"/>
                  </a:rPr>
                  <a:t>でひと周期の波を取得できました</a:t>
                </a:r>
                <a:endParaRPr kumimoji="1" lang="ja-JP" altLang="en-US"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053547" y="5426765"/>
                <a:ext cx="10605053" cy="1240735"/>
              </a:xfrm>
              <a:blipFill>
                <a:blip r:embed="rId4"/>
                <a:stretch>
                  <a:fillRect l="-1207" t="-784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6577494" y="1007985"/>
                <a:ext cx="4231723" cy="1238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𝑦</m:t>
                      </m:r>
                      <m:r>
                        <a:rPr lang="en-US" altLang="ja-JP" sz="3200" b="0" i="1" smtClean="0">
                          <a:latin typeface="Cambria Math" panose="02040503050406030204" pitchFamily="18" charset="0"/>
                        </a:rPr>
                        <m:t>=</m:t>
                      </m:r>
                      <m:func>
                        <m:funcPr>
                          <m:ctrlPr>
                            <a:rPr lang="en-US" altLang="ja-JP" sz="3200" b="0" i="1" smtClean="0">
                              <a:latin typeface="Cambria Math" panose="02040503050406030204" pitchFamily="18" charset="0"/>
                            </a:rPr>
                          </m:ctrlPr>
                        </m:funcPr>
                        <m:fName>
                          <m:r>
                            <m:rPr>
                              <m:sty m:val="p"/>
                            </m:rPr>
                            <a:rPr lang="en-US" altLang="ja-JP" sz="3200" b="0" i="0" smtClean="0">
                              <a:latin typeface="Cambria Math" panose="02040503050406030204" pitchFamily="18" charset="0"/>
                            </a:rPr>
                            <m:t>sin</m:t>
                          </m:r>
                        </m:fName>
                        <m:e>
                          <m:f>
                            <m:fPr>
                              <m:ctrlPr>
                                <a:rPr lang="en-US" altLang="ja-JP" sz="3200" b="0" i="1" smtClean="0">
                                  <a:solidFill>
                                    <a:srgbClr val="FF0000"/>
                                  </a:solidFill>
                                  <a:latin typeface="Cambria Math" panose="02040503050406030204" pitchFamily="18" charset="0"/>
                                </a:rPr>
                              </m:ctrlPr>
                            </m:fPr>
                            <m:num>
                              <m:r>
                                <a:rPr lang="en-US" altLang="ja-JP" sz="3200" b="0" i="1" smtClean="0">
                                  <a:solidFill>
                                    <a:srgbClr val="FF0000"/>
                                  </a:solidFill>
                                  <a:latin typeface="Cambria Math" panose="02040503050406030204" pitchFamily="18" charset="0"/>
                                </a:rPr>
                                <m:t>2</m:t>
                              </m:r>
                              <m:r>
                                <a:rPr lang="en-US" altLang="ja-JP" sz="3200" b="0" i="1" smtClean="0">
                                  <a:solidFill>
                                    <a:srgbClr val="FF0000"/>
                                  </a:solidFill>
                                  <a:latin typeface="Cambria Math" panose="02040503050406030204" pitchFamily="18" charset="0"/>
                                </a:rPr>
                                <m:t>𝜋</m:t>
                              </m:r>
                            </m:num>
                            <m:den>
                              <m:r>
                                <a:rPr lang="en-US" altLang="ja-JP" sz="3200" b="0" i="1" smtClean="0">
                                  <a:solidFill>
                                    <a:srgbClr val="FF0000"/>
                                  </a:solidFill>
                                  <a:latin typeface="Cambria Math" panose="02040503050406030204" pitchFamily="18" charset="0"/>
                                </a:rPr>
                                <m:t>𝑇</m:t>
                              </m:r>
                            </m:den>
                          </m:f>
                          <m:r>
                            <a:rPr lang="en-US" altLang="ja-JP" sz="3200" b="0" i="1" smtClean="0">
                              <a:latin typeface="Cambria Math" panose="02040503050406030204" pitchFamily="18" charset="0"/>
                            </a:rPr>
                            <m:t>𝑥</m:t>
                          </m:r>
                        </m:e>
                      </m:func>
                      <m:r>
                        <a:rPr lang="en-US" altLang="ja-JP" sz="3200" b="0" i="1" smtClean="0">
                          <a:latin typeface="Cambria Math" panose="02040503050406030204" pitchFamily="18" charset="0"/>
                        </a:rPr>
                        <m:t>=</m:t>
                      </m:r>
                      <m:func>
                        <m:funcPr>
                          <m:ctrlPr>
                            <a:rPr lang="en-US" altLang="ja-JP" sz="3200" i="1">
                              <a:latin typeface="Cambria Math" panose="02040503050406030204" pitchFamily="18" charset="0"/>
                            </a:rPr>
                          </m:ctrlPr>
                        </m:funcPr>
                        <m:fName>
                          <m:r>
                            <m:rPr>
                              <m:sty m:val="p"/>
                            </m:rPr>
                            <a:rPr lang="en-US" altLang="ja-JP" sz="3200">
                              <a:latin typeface="Cambria Math" panose="02040503050406030204" pitchFamily="18" charset="0"/>
                            </a:rPr>
                            <m:t>sin</m:t>
                          </m:r>
                        </m:fName>
                        <m:e>
                          <m:sSub>
                            <m:sSubPr>
                              <m:ctrlPr>
                                <a:rPr lang="en-US" altLang="ja-JP" sz="3200" b="0" i="1" smtClean="0">
                                  <a:solidFill>
                                    <a:srgbClr val="FF0000"/>
                                  </a:solidFill>
                                  <a:latin typeface="Cambria Math" panose="02040503050406030204" pitchFamily="18" charset="0"/>
                                </a:rPr>
                              </m:ctrlPr>
                            </m:sSubPr>
                            <m:e>
                              <m:r>
                                <a:rPr lang="en-US" altLang="ja-JP" sz="3200" b="0" i="1" smtClean="0">
                                  <a:solidFill>
                                    <a:srgbClr val="FF0000"/>
                                  </a:solidFill>
                                  <a:latin typeface="Cambria Math" panose="02040503050406030204" pitchFamily="18" charset="0"/>
                                </a:rPr>
                                <m:t>𝜔</m:t>
                              </m:r>
                            </m:e>
                            <m:sub>
                              <m:r>
                                <a:rPr lang="en-US" altLang="ja-JP" sz="3200" b="0" i="1" smtClean="0">
                                  <a:solidFill>
                                    <a:srgbClr val="FF0000"/>
                                  </a:solidFill>
                                  <a:latin typeface="Cambria Math" panose="02040503050406030204" pitchFamily="18" charset="0"/>
                                </a:rPr>
                                <m:t>0</m:t>
                              </m:r>
                            </m:sub>
                          </m:sSub>
                          <m:r>
                            <a:rPr lang="en-US" altLang="ja-JP" sz="3200" i="1">
                              <a:latin typeface="Cambria Math" panose="02040503050406030204" pitchFamily="18" charset="0"/>
                            </a:rPr>
                            <m:t>𝑥</m:t>
                          </m:r>
                        </m:e>
                      </m:func>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6577494" y="1007985"/>
                <a:ext cx="4231723" cy="1238259"/>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959773" y="1007985"/>
                <a:ext cx="5013229" cy="11289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𝑦</m:t>
                      </m:r>
                      <m:r>
                        <a:rPr lang="en-US" altLang="ja-JP" sz="3200" b="0" i="1" smtClean="0">
                          <a:latin typeface="Cambria Math" panose="02040503050406030204" pitchFamily="18" charset="0"/>
                        </a:rPr>
                        <m:t>=</m:t>
                      </m:r>
                      <m:func>
                        <m:funcPr>
                          <m:ctrlPr>
                            <a:rPr lang="en-US" altLang="ja-JP" sz="3200" b="0" i="1" smtClean="0">
                              <a:latin typeface="Cambria Math" panose="02040503050406030204" pitchFamily="18" charset="0"/>
                            </a:rPr>
                          </m:ctrlPr>
                        </m:funcPr>
                        <m:fName>
                          <m:r>
                            <m:rPr>
                              <m:sty m:val="p"/>
                            </m:rPr>
                            <a:rPr lang="en-US" altLang="ja-JP" sz="3200" b="0" i="0" smtClean="0">
                              <a:latin typeface="Cambria Math" panose="02040503050406030204" pitchFamily="18" charset="0"/>
                            </a:rPr>
                            <m:t>cos</m:t>
                          </m:r>
                        </m:fName>
                        <m:e>
                          <m:f>
                            <m:fPr>
                              <m:ctrlPr>
                                <a:rPr lang="en-US" altLang="ja-JP" sz="3200" i="1" smtClean="0">
                                  <a:solidFill>
                                    <a:srgbClr val="FF0000"/>
                                  </a:solidFill>
                                  <a:latin typeface="Cambria Math" panose="02040503050406030204" pitchFamily="18" charset="0"/>
                                </a:rPr>
                              </m:ctrlPr>
                            </m:fPr>
                            <m:num>
                              <m:r>
                                <a:rPr lang="en-US" altLang="ja-JP" sz="3200" i="1">
                                  <a:solidFill>
                                    <a:srgbClr val="FF0000"/>
                                  </a:solidFill>
                                  <a:latin typeface="Cambria Math" panose="02040503050406030204" pitchFamily="18" charset="0"/>
                                </a:rPr>
                                <m:t>2</m:t>
                              </m:r>
                              <m:r>
                                <a:rPr lang="en-US" altLang="ja-JP" sz="3200" i="1">
                                  <a:solidFill>
                                    <a:srgbClr val="FF0000"/>
                                  </a:solidFill>
                                  <a:latin typeface="Cambria Math" panose="02040503050406030204" pitchFamily="18" charset="0"/>
                                </a:rPr>
                                <m:t>𝜋</m:t>
                              </m:r>
                            </m:num>
                            <m:den>
                              <m:r>
                                <a:rPr lang="en-US" altLang="ja-JP" sz="3200" i="1">
                                  <a:solidFill>
                                    <a:srgbClr val="FF0000"/>
                                  </a:solidFill>
                                  <a:latin typeface="Cambria Math" panose="02040503050406030204" pitchFamily="18" charset="0"/>
                                </a:rPr>
                                <m:t>𝑇</m:t>
                              </m:r>
                            </m:den>
                          </m:f>
                          <m:r>
                            <a:rPr lang="en-US" altLang="ja-JP" sz="3200" i="1">
                              <a:latin typeface="Cambria Math" panose="02040503050406030204" pitchFamily="18" charset="0"/>
                            </a:rPr>
                            <m:t>𝑥</m:t>
                          </m:r>
                        </m:e>
                      </m:func>
                      <m:r>
                        <a:rPr lang="en-US" altLang="ja-JP" sz="3200" i="1">
                          <a:latin typeface="Cambria Math" panose="02040503050406030204" pitchFamily="18" charset="0"/>
                        </a:rPr>
                        <m:t>=</m:t>
                      </m:r>
                      <m:func>
                        <m:funcPr>
                          <m:ctrlPr>
                            <a:rPr lang="en-US" altLang="ja-JP" sz="3200" i="1">
                              <a:latin typeface="Cambria Math" panose="02040503050406030204" pitchFamily="18" charset="0"/>
                            </a:rPr>
                          </m:ctrlPr>
                        </m:funcPr>
                        <m:fName>
                          <m:r>
                            <m:rPr>
                              <m:sty m:val="p"/>
                            </m:rPr>
                            <a:rPr lang="en-US" altLang="ja-JP" sz="3200">
                              <a:latin typeface="Cambria Math" panose="02040503050406030204" pitchFamily="18" charset="0"/>
                            </a:rPr>
                            <m:t>cos</m:t>
                          </m:r>
                        </m:fName>
                        <m:e>
                          <m:sSub>
                            <m:sSubPr>
                              <m:ctrlPr>
                                <a:rPr lang="en-US" altLang="ja-JP" sz="3200" i="1" smtClean="0">
                                  <a:solidFill>
                                    <a:srgbClr val="FF0000"/>
                                  </a:solidFill>
                                  <a:latin typeface="Cambria Math" panose="02040503050406030204" pitchFamily="18" charset="0"/>
                                </a:rPr>
                              </m:ctrlPr>
                            </m:sSubPr>
                            <m:e>
                              <m:r>
                                <a:rPr lang="en-US" altLang="ja-JP" sz="3200" i="1">
                                  <a:solidFill>
                                    <a:srgbClr val="FF0000"/>
                                  </a:solidFill>
                                  <a:latin typeface="Cambria Math" panose="02040503050406030204" pitchFamily="18" charset="0"/>
                                </a:rPr>
                                <m:t>𝜔</m:t>
                              </m:r>
                            </m:e>
                            <m:sub>
                              <m:r>
                                <a:rPr lang="en-US" altLang="ja-JP" sz="3200" i="1">
                                  <a:solidFill>
                                    <a:srgbClr val="FF0000"/>
                                  </a:solidFill>
                                  <a:latin typeface="Cambria Math" panose="02040503050406030204" pitchFamily="18" charset="0"/>
                                </a:rPr>
                                <m:t>0</m:t>
                              </m:r>
                            </m:sub>
                          </m:sSub>
                          <m:r>
                            <a:rPr lang="en-US" altLang="ja-JP" sz="3200" i="1">
                              <a:latin typeface="Cambria Math" panose="02040503050406030204" pitchFamily="18" charset="0"/>
                            </a:rPr>
                            <m:t>𝑥</m:t>
                          </m:r>
                        </m:e>
                      </m:func>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959773" y="1007985"/>
                <a:ext cx="5013229" cy="1128928"/>
              </a:xfrm>
              <a:prstGeom prst="rect">
                <a:avLst/>
              </a:prstGeom>
              <a:blipFill>
                <a:blip r:embed="rId6"/>
                <a:stretch>
                  <a:fillRect/>
                </a:stretch>
              </a:blipFill>
            </p:spPr>
            <p:txBody>
              <a:bodyPr/>
              <a:lstStyle/>
              <a:p>
                <a:r>
                  <a:rPr lang="ja-JP" altLang="en-US">
                    <a:noFill/>
                  </a:rPr>
                  <a:t> </a:t>
                </a:r>
              </a:p>
            </p:txBody>
          </p:sp>
        </mc:Fallback>
      </mc:AlternateContent>
      <p:cxnSp>
        <p:nvCxnSpPr>
          <p:cNvPr id="10" name="直線矢印コネクタ 9"/>
          <p:cNvCxnSpPr/>
          <p:nvPr/>
        </p:nvCxnSpPr>
        <p:spPr>
          <a:xfrm>
            <a:off x="1130157"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3283349"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626496"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8779688"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コンテンツ プレースホルダー 2"/>
              <p:cNvSpPr txBox="1">
                <a:spLocks/>
              </p:cNvSpPr>
              <p:nvPr/>
            </p:nvSpPr>
            <p:spPr>
              <a:xfrm>
                <a:off x="1079458"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0" name="コンテンツ プレースホルダー 2"/>
              <p:cNvSpPr txBox="1">
                <a:spLocks noRot="1" noChangeAspect="1" noMove="1" noResize="1" noEditPoints="1" noAdjustHandles="1" noChangeArrowheads="1" noChangeShapeType="1" noTextEdit="1"/>
              </p:cNvSpPr>
              <p:nvPr/>
            </p:nvSpPr>
            <p:spPr>
              <a:xfrm>
                <a:off x="1079458" y="3632743"/>
                <a:ext cx="958064" cy="446343"/>
              </a:xfrm>
              <a:prstGeom prst="rect">
                <a:avLst/>
              </a:prstGeom>
              <a:blipFill>
                <a:blip r:embed="rId7"/>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コンテンツ プレースホルダー 2"/>
              <p:cNvSpPr txBox="1">
                <a:spLocks/>
              </p:cNvSpPr>
              <p:nvPr/>
            </p:nvSpPr>
            <p:spPr>
              <a:xfrm>
                <a:off x="8573559"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3" name="コンテンツ プレースホルダー 2"/>
              <p:cNvSpPr txBox="1">
                <a:spLocks noRot="1" noChangeAspect="1" noMove="1" noResize="1" noEditPoints="1" noAdjustHandles="1" noChangeArrowheads="1" noChangeShapeType="1" noTextEdit="1"/>
              </p:cNvSpPr>
              <p:nvPr/>
            </p:nvSpPr>
            <p:spPr>
              <a:xfrm>
                <a:off x="8573559" y="2061533"/>
                <a:ext cx="958064" cy="446343"/>
              </a:xfrm>
              <a:prstGeom prst="rect">
                <a:avLst/>
              </a:prstGeom>
              <a:blipFill>
                <a:blip r:embed="rId8"/>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コンテンツ プレースホルダー 2"/>
              <p:cNvSpPr txBox="1">
                <a:spLocks/>
              </p:cNvSpPr>
              <p:nvPr/>
            </p:nvSpPr>
            <p:spPr>
              <a:xfrm>
                <a:off x="3007646"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4" name="コンテンツ プレースホルダー 2"/>
              <p:cNvSpPr txBox="1">
                <a:spLocks noRot="1" noChangeAspect="1" noMove="1" noResize="1" noEditPoints="1" noAdjustHandles="1" noChangeArrowheads="1" noChangeShapeType="1" noTextEdit="1"/>
              </p:cNvSpPr>
              <p:nvPr/>
            </p:nvSpPr>
            <p:spPr>
              <a:xfrm>
                <a:off x="3007646" y="2061533"/>
                <a:ext cx="958064" cy="446343"/>
              </a:xfrm>
              <a:prstGeom prst="rect">
                <a:avLst/>
              </a:prstGeom>
              <a:blipFill>
                <a:blip r:embed="rId9"/>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コンテンツ プレースホルダー 2"/>
              <p:cNvSpPr txBox="1">
                <a:spLocks/>
              </p:cNvSpPr>
              <p:nvPr/>
            </p:nvSpPr>
            <p:spPr>
              <a:xfrm>
                <a:off x="50153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5" name="コンテンツ プレースホルダー 2"/>
              <p:cNvSpPr txBox="1">
                <a:spLocks noRot="1" noChangeAspect="1" noMove="1" noResize="1" noEditPoints="1" noAdjustHandles="1" noChangeArrowheads="1" noChangeShapeType="1" noTextEdit="1"/>
              </p:cNvSpPr>
              <p:nvPr/>
            </p:nvSpPr>
            <p:spPr>
              <a:xfrm>
                <a:off x="5015351" y="3323803"/>
                <a:ext cx="958064" cy="446343"/>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コンテンツ プレースホルダー 2"/>
              <p:cNvSpPr txBox="1">
                <a:spLocks/>
              </p:cNvSpPr>
              <p:nvPr/>
            </p:nvSpPr>
            <p:spPr>
              <a:xfrm>
                <a:off x="105017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6" name="コンテンツ プレースホルダー 2"/>
              <p:cNvSpPr txBox="1">
                <a:spLocks noRot="1" noChangeAspect="1" noMove="1" noResize="1" noEditPoints="1" noAdjustHandles="1" noChangeArrowheads="1" noChangeShapeType="1" noTextEdit="1"/>
              </p:cNvSpPr>
              <p:nvPr/>
            </p:nvSpPr>
            <p:spPr>
              <a:xfrm>
                <a:off x="10501751" y="3323803"/>
                <a:ext cx="958064" cy="446343"/>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コンテンツ プレースホルダー 2"/>
              <p:cNvSpPr txBox="1">
                <a:spLocks/>
              </p:cNvSpPr>
              <p:nvPr/>
            </p:nvSpPr>
            <p:spPr>
              <a:xfrm>
                <a:off x="4527508"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7" name="コンテンツ プレースホルダー 2"/>
              <p:cNvSpPr txBox="1">
                <a:spLocks noRot="1" noChangeAspect="1" noMove="1" noResize="1" noEditPoints="1" noAdjustHandles="1" noChangeArrowheads="1" noChangeShapeType="1" noTextEdit="1"/>
              </p:cNvSpPr>
              <p:nvPr/>
            </p:nvSpPr>
            <p:spPr>
              <a:xfrm>
                <a:off x="4527508" y="3632743"/>
                <a:ext cx="958064" cy="446343"/>
              </a:xfrm>
              <a:prstGeom prst="rect">
                <a:avLst/>
              </a:prstGeom>
              <a:blipFill>
                <a:blip r:embed="rId11"/>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コンテンツ プレースホルダー 2"/>
              <p:cNvSpPr txBox="1">
                <a:spLocks/>
              </p:cNvSpPr>
              <p:nvPr/>
            </p:nvSpPr>
            <p:spPr>
              <a:xfrm>
                <a:off x="6575383"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8" name="コンテンツ プレースホルダー 2"/>
              <p:cNvSpPr txBox="1">
                <a:spLocks noRot="1" noChangeAspect="1" noMove="1" noResize="1" noEditPoints="1" noAdjustHandles="1" noChangeArrowheads="1" noChangeShapeType="1" noTextEdit="1"/>
              </p:cNvSpPr>
              <p:nvPr/>
            </p:nvSpPr>
            <p:spPr>
              <a:xfrm>
                <a:off x="6575383" y="3632743"/>
                <a:ext cx="958064" cy="446343"/>
              </a:xfrm>
              <a:prstGeom prst="rect">
                <a:avLst/>
              </a:prstGeom>
              <a:blipFill>
                <a:blip r:embed="rId12"/>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コンテンツ プレースホルダー 2"/>
              <p:cNvSpPr txBox="1">
                <a:spLocks/>
              </p:cNvSpPr>
              <p:nvPr/>
            </p:nvSpPr>
            <p:spPr>
              <a:xfrm>
                <a:off x="10052008"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9" name="コンテンツ プレースホルダー 2"/>
              <p:cNvSpPr txBox="1">
                <a:spLocks noRot="1" noChangeAspect="1" noMove="1" noResize="1" noEditPoints="1" noAdjustHandles="1" noChangeArrowheads="1" noChangeShapeType="1" noTextEdit="1"/>
              </p:cNvSpPr>
              <p:nvPr/>
            </p:nvSpPr>
            <p:spPr>
              <a:xfrm>
                <a:off x="10052008" y="3632743"/>
                <a:ext cx="958064" cy="446343"/>
              </a:xfrm>
              <a:prstGeom prst="rect">
                <a:avLst/>
              </a:prstGeom>
              <a:blipFill>
                <a:blip r:embed="rId13"/>
                <a:stretch>
                  <a:fillRect b="-5205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1541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rotWithShape="1">
          <a:blip r:embed="rId2">
            <a:extLst>
              <a:ext uri="{28A0092B-C50C-407E-A947-70E740481C1C}">
                <a14:useLocalDpi xmlns:a14="http://schemas.microsoft.com/office/drawing/2010/main" val="0"/>
              </a:ext>
            </a:extLst>
          </a:blip>
          <a:srcRect l="12725" t="20592" r="10470" b="21269"/>
          <a:stretch/>
        </p:blipFill>
        <p:spPr>
          <a:xfrm>
            <a:off x="7067550" y="2597993"/>
            <a:ext cx="3409950" cy="1935908"/>
          </a:xfrm>
          <a:prstGeom prst="rect">
            <a:avLst/>
          </a:prstGeom>
        </p:spPr>
      </p:pic>
      <p:pic>
        <p:nvPicPr>
          <p:cNvPr id="31" name="図 30"/>
          <p:cNvPicPr>
            <a:picLocks noChangeAspect="1"/>
          </p:cNvPicPr>
          <p:nvPr/>
        </p:nvPicPr>
        <p:blipFill rotWithShape="1">
          <a:blip r:embed="rId3">
            <a:extLst>
              <a:ext uri="{28A0092B-C50C-407E-A947-70E740481C1C}">
                <a14:useLocalDpi xmlns:a14="http://schemas.microsoft.com/office/drawing/2010/main" val="0"/>
              </a:ext>
            </a:extLst>
          </a:blip>
          <a:srcRect l="13308" t="21545" r="10108" b="21201"/>
          <a:stretch/>
        </p:blipFill>
        <p:spPr>
          <a:xfrm>
            <a:off x="1666874" y="2600325"/>
            <a:ext cx="3295651" cy="1847850"/>
          </a:xfrm>
          <a:prstGeom prst="rect">
            <a:avLst/>
          </a:prstGeom>
        </p:spPr>
      </p:pic>
      <p:cxnSp>
        <p:nvCxnSpPr>
          <p:cNvPr id="37" name="直線矢印コネクタ 36"/>
          <p:cNvCxnSpPr/>
          <p:nvPr/>
        </p:nvCxnSpPr>
        <p:spPr>
          <a:xfrm flipV="1">
            <a:off x="16450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975624"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70679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104715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457199" y="88274"/>
            <a:ext cx="11473211" cy="733270"/>
          </a:xfrm>
        </p:spPr>
        <p:txBody>
          <a:bodyPr>
            <a:normAutofit/>
          </a:bodyPr>
          <a:lstStyle/>
          <a:p>
            <a:pPr algn="ctr"/>
            <a:r>
              <a:rPr kumimoji="1" lang="ja-JP" altLang="en-US" sz="3600" dirty="0">
                <a:latin typeface="游ゴシック" panose="020B0400000000000000" pitchFamily="50" charset="-128"/>
                <a:ea typeface="游ゴシック" panose="020B0400000000000000" pitchFamily="50" charset="-128"/>
              </a:rPr>
              <a:t>三角関数</a:t>
            </a:r>
          </a:p>
        </p:txBody>
      </p:sp>
      <p:sp>
        <p:nvSpPr>
          <p:cNvPr id="3" name="コンテンツ プレースホルダー 2"/>
          <p:cNvSpPr>
            <a:spLocks noGrp="1"/>
          </p:cNvSpPr>
          <p:nvPr>
            <p:ph idx="1"/>
          </p:nvPr>
        </p:nvSpPr>
        <p:spPr>
          <a:xfrm>
            <a:off x="1053547" y="5426765"/>
            <a:ext cx="10605053" cy="1240735"/>
          </a:xfrm>
        </p:spPr>
        <p:txBody>
          <a:bodyPr>
            <a:normAutofit/>
          </a:bodyPr>
          <a:lstStyle/>
          <a:p>
            <a:pPr marL="0" indent="0">
              <a:buNone/>
            </a:pPr>
            <a:r>
              <a:rPr lang="ja-JP" altLang="en-US" dirty="0">
                <a:latin typeface="游ゴシック" panose="020B0400000000000000" pitchFamily="50" charset="-128"/>
                <a:ea typeface="游ゴシック" panose="020B0400000000000000" pitchFamily="50" charset="-128"/>
              </a:rPr>
              <a:t>三角関数の引数を２倍すると，周波数が</a:t>
            </a:r>
            <a:r>
              <a:rPr lang="en-US" altLang="ja-JP" dirty="0">
                <a:latin typeface="游ゴシック" panose="020B0400000000000000" pitchFamily="50" charset="-128"/>
                <a:ea typeface="游ゴシック" panose="020B0400000000000000" pitchFamily="50" charset="-128"/>
              </a:rPr>
              <a:t>2</a:t>
            </a:r>
            <a:r>
              <a:rPr lang="ja-JP" altLang="en-US" dirty="0">
                <a:latin typeface="游ゴシック" panose="020B0400000000000000" pitchFamily="50" charset="-128"/>
                <a:ea typeface="游ゴシック" panose="020B0400000000000000" pitchFamily="50" charset="-128"/>
              </a:rPr>
              <a:t>倍に、周期が</a:t>
            </a:r>
            <a:r>
              <a:rPr lang="en-US" altLang="ja-JP" dirty="0">
                <a:latin typeface="游ゴシック" panose="020B0400000000000000" pitchFamily="50" charset="-128"/>
                <a:ea typeface="游ゴシック" panose="020B0400000000000000" pitchFamily="50" charset="-128"/>
              </a:rPr>
              <a:t>1/2</a:t>
            </a:r>
            <a:r>
              <a:rPr lang="ja-JP" altLang="en-US" dirty="0">
                <a:latin typeface="游ゴシック" panose="020B0400000000000000" pitchFamily="50" charset="-128"/>
                <a:ea typeface="游ゴシック" panose="020B0400000000000000" pitchFamily="50" charset="-128"/>
              </a:rPr>
              <a:t>倍になります</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6577494" y="1007985"/>
                <a:ext cx="4231723" cy="1238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𝑦</m:t>
                      </m:r>
                      <m:r>
                        <a:rPr lang="en-US" altLang="ja-JP" sz="3200" b="0" i="1" smtClean="0">
                          <a:latin typeface="Cambria Math" panose="02040503050406030204" pitchFamily="18" charset="0"/>
                        </a:rPr>
                        <m:t>=</m:t>
                      </m:r>
                      <m:func>
                        <m:funcPr>
                          <m:ctrlPr>
                            <a:rPr lang="en-US" altLang="ja-JP" sz="3200" i="1">
                              <a:latin typeface="Cambria Math" panose="02040503050406030204" pitchFamily="18" charset="0"/>
                            </a:rPr>
                          </m:ctrlPr>
                        </m:funcPr>
                        <m:fName>
                          <m:r>
                            <m:rPr>
                              <m:sty m:val="p"/>
                            </m:rPr>
                            <a:rPr lang="en-US" altLang="ja-JP" sz="3200">
                              <a:latin typeface="Cambria Math" panose="02040503050406030204" pitchFamily="18" charset="0"/>
                            </a:rPr>
                            <m:t>sin</m:t>
                          </m:r>
                        </m:fName>
                        <m:e>
                          <m:r>
                            <a:rPr lang="en-US" altLang="ja-JP" sz="3200" b="0" i="1" smtClean="0">
                              <a:solidFill>
                                <a:srgbClr val="FF0000"/>
                              </a:solidFill>
                              <a:latin typeface="Cambria Math" panose="02040503050406030204" pitchFamily="18" charset="0"/>
                            </a:rPr>
                            <m:t>2</m:t>
                          </m:r>
                          <m:sSub>
                            <m:sSubPr>
                              <m:ctrlPr>
                                <a:rPr lang="en-US" altLang="ja-JP" sz="3200" b="0" i="1" smtClean="0">
                                  <a:solidFill>
                                    <a:schemeClr val="tx1"/>
                                  </a:solidFill>
                                  <a:latin typeface="Cambria Math" panose="02040503050406030204" pitchFamily="18" charset="0"/>
                                </a:rPr>
                              </m:ctrlPr>
                            </m:sSubPr>
                            <m:e>
                              <m:r>
                                <a:rPr lang="en-US" altLang="ja-JP" sz="3200" b="0" i="1" smtClean="0">
                                  <a:solidFill>
                                    <a:schemeClr val="tx1"/>
                                  </a:solidFill>
                                  <a:latin typeface="Cambria Math" panose="02040503050406030204" pitchFamily="18" charset="0"/>
                                </a:rPr>
                                <m:t>𝜔</m:t>
                              </m:r>
                            </m:e>
                            <m:sub>
                              <m:r>
                                <a:rPr lang="en-US" altLang="ja-JP" sz="3200" b="0" i="1" smtClean="0">
                                  <a:solidFill>
                                    <a:schemeClr val="tx1"/>
                                  </a:solidFill>
                                  <a:latin typeface="Cambria Math" panose="02040503050406030204" pitchFamily="18" charset="0"/>
                                </a:rPr>
                                <m:t>0</m:t>
                              </m:r>
                            </m:sub>
                          </m:sSub>
                          <m:r>
                            <a:rPr lang="en-US" altLang="ja-JP" sz="3200" i="1">
                              <a:latin typeface="Cambria Math" panose="02040503050406030204" pitchFamily="18" charset="0"/>
                            </a:rPr>
                            <m:t>𝑥</m:t>
                          </m:r>
                        </m:e>
                      </m:func>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6577494" y="1007985"/>
                <a:ext cx="4231723" cy="1238259"/>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959773" y="1007985"/>
                <a:ext cx="5013229" cy="11289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𝑦</m:t>
                      </m:r>
                      <m:r>
                        <a:rPr lang="en-US" altLang="ja-JP" sz="3200" i="1">
                          <a:latin typeface="Cambria Math" panose="02040503050406030204" pitchFamily="18" charset="0"/>
                        </a:rPr>
                        <m:t>=</m:t>
                      </m:r>
                      <m:func>
                        <m:funcPr>
                          <m:ctrlPr>
                            <a:rPr lang="en-US" altLang="ja-JP" sz="3200" i="1">
                              <a:latin typeface="Cambria Math" panose="02040503050406030204" pitchFamily="18" charset="0"/>
                            </a:rPr>
                          </m:ctrlPr>
                        </m:funcPr>
                        <m:fName>
                          <m:r>
                            <m:rPr>
                              <m:sty m:val="p"/>
                            </m:rPr>
                            <a:rPr lang="en-US" altLang="ja-JP" sz="3200">
                              <a:latin typeface="Cambria Math" panose="02040503050406030204" pitchFamily="18" charset="0"/>
                            </a:rPr>
                            <m:t>cos</m:t>
                          </m:r>
                        </m:fName>
                        <m:e>
                          <m:r>
                            <a:rPr lang="en-US" altLang="ja-JP" sz="3200" b="0" i="1" smtClean="0">
                              <a:solidFill>
                                <a:srgbClr val="FF0000"/>
                              </a:solidFill>
                              <a:latin typeface="Cambria Math" panose="02040503050406030204" pitchFamily="18" charset="0"/>
                            </a:rPr>
                            <m:t>2</m:t>
                          </m:r>
                          <m:sSub>
                            <m:sSubPr>
                              <m:ctrlPr>
                                <a:rPr lang="en-US" altLang="ja-JP" sz="3200" i="1" smtClean="0">
                                  <a:solidFill>
                                    <a:schemeClr val="tx1"/>
                                  </a:solidFill>
                                  <a:latin typeface="Cambria Math" panose="02040503050406030204" pitchFamily="18" charset="0"/>
                                </a:rPr>
                              </m:ctrlPr>
                            </m:sSubPr>
                            <m:e>
                              <m:r>
                                <a:rPr lang="en-US" altLang="ja-JP" sz="3200" i="1">
                                  <a:solidFill>
                                    <a:schemeClr val="tx1"/>
                                  </a:solidFill>
                                  <a:latin typeface="Cambria Math" panose="02040503050406030204" pitchFamily="18" charset="0"/>
                                </a:rPr>
                                <m:t>𝜔</m:t>
                              </m:r>
                            </m:e>
                            <m:sub>
                              <m:r>
                                <a:rPr lang="en-US" altLang="ja-JP" sz="3200" i="1">
                                  <a:solidFill>
                                    <a:schemeClr val="tx1"/>
                                  </a:solidFill>
                                  <a:latin typeface="Cambria Math" panose="02040503050406030204" pitchFamily="18" charset="0"/>
                                </a:rPr>
                                <m:t>0</m:t>
                              </m:r>
                            </m:sub>
                          </m:sSub>
                          <m:r>
                            <a:rPr lang="en-US" altLang="ja-JP" sz="3200" i="1">
                              <a:latin typeface="Cambria Math" panose="02040503050406030204" pitchFamily="18" charset="0"/>
                            </a:rPr>
                            <m:t>𝑥</m:t>
                          </m:r>
                        </m:e>
                      </m:func>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959773" y="1007985"/>
                <a:ext cx="5013229" cy="1128928"/>
              </a:xfrm>
              <a:prstGeom prst="rect">
                <a:avLst/>
              </a:prstGeom>
              <a:blipFill>
                <a:blip r:embed="rId5"/>
                <a:stretch>
                  <a:fillRect/>
                </a:stretch>
              </a:blipFill>
            </p:spPr>
            <p:txBody>
              <a:bodyPr/>
              <a:lstStyle/>
              <a:p>
                <a:r>
                  <a:rPr lang="ja-JP" altLang="en-US">
                    <a:noFill/>
                  </a:rPr>
                  <a:t> </a:t>
                </a:r>
              </a:p>
            </p:txBody>
          </p:sp>
        </mc:Fallback>
      </mc:AlternateContent>
      <p:cxnSp>
        <p:nvCxnSpPr>
          <p:cNvPr id="10" name="直線矢印コネクタ 9"/>
          <p:cNvCxnSpPr/>
          <p:nvPr/>
        </p:nvCxnSpPr>
        <p:spPr>
          <a:xfrm>
            <a:off x="1130157"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3283349"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626496"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8779688"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コンテンツ プレースホルダー 2"/>
              <p:cNvSpPr txBox="1">
                <a:spLocks/>
              </p:cNvSpPr>
              <p:nvPr/>
            </p:nvSpPr>
            <p:spPr>
              <a:xfrm>
                <a:off x="1079458"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0" name="コンテンツ プレースホルダー 2"/>
              <p:cNvSpPr txBox="1">
                <a:spLocks noRot="1" noChangeAspect="1" noMove="1" noResize="1" noEditPoints="1" noAdjustHandles="1" noChangeArrowheads="1" noChangeShapeType="1" noTextEdit="1"/>
              </p:cNvSpPr>
              <p:nvPr/>
            </p:nvSpPr>
            <p:spPr>
              <a:xfrm>
                <a:off x="1079458" y="3632743"/>
                <a:ext cx="958064" cy="446343"/>
              </a:xfrm>
              <a:prstGeom prst="rect">
                <a:avLst/>
              </a:prstGeom>
              <a:blipFill>
                <a:blip r:embed="rId6"/>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コンテンツ プレースホルダー 2"/>
              <p:cNvSpPr txBox="1">
                <a:spLocks/>
              </p:cNvSpPr>
              <p:nvPr/>
            </p:nvSpPr>
            <p:spPr>
              <a:xfrm>
                <a:off x="8573559"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3" name="コンテンツ プレースホルダー 2"/>
              <p:cNvSpPr txBox="1">
                <a:spLocks noRot="1" noChangeAspect="1" noMove="1" noResize="1" noEditPoints="1" noAdjustHandles="1" noChangeArrowheads="1" noChangeShapeType="1" noTextEdit="1"/>
              </p:cNvSpPr>
              <p:nvPr/>
            </p:nvSpPr>
            <p:spPr>
              <a:xfrm>
                <a:off x="8573559" y="2061533"/>
                <a:ext cx="958064" cy="446343"/>
              </a:xfrm>
              <a:prstGeom prst="rect">
                <a:avLst/>
              </a:prstGeom>
              <a:blipFill>
                <a:blip r:embed="rId7"/>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コンテンツ プレースホルダー 2"/>
              <p:cNvSpPr txBox="1">
                <a:spLocks/>
              </p:cNvSpPr>
              <p:nvPr/>
            </p:nvSpPr>
            <p:spPr>
              <a:xfrm>
                <a:off x="3007646"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4" name="コンテンツ プレースホルダー 2"/>
              <p:cNvSpPr txBox="1">
                <a:spLocks noRot="1" noChangeAspect="1" noMove="1" noResize="1" noEditPoints="1" noAdjustHandles="1" noChangeArrowheads="1" noChangeShapeType="1" noTextEdit="1"/>
              </p:cNvSpPr>
              <p:nvPr/>
            </p:nvSpPr>
            <p:spPr>
              <a:xfrm>
                <a:off x="3007646" y="2061533"/>
                <a:ext cx="958064" cy="446343"/>
              </a:xfrm>
              <a:prstGeom prst="rect">
                <a:avLst/>
              </a:prstGeom>
              <a:blipFill>
                <a:blip r:embed="rId8"/>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コンテンツ プレースホルダー 2"/>
              <p:cNvSpPr txBox="1">
                <a:spLocks/>
              </p:cNvSpPr>
              <p:nvPr/>
            </p:nvSpPr>
            <p:spPr>
              <a:xfrm>
                <a:off x="50153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5" name="コンテンツ プレースホルダー 2"/>
              <p:cNvSpPr txBox="1">
                <a:spLocks noRot="1" noChangeAspect="1" noMove="1" noResize="1" noEditPoints="1" noAdjustHandles="1" noChangeArrowheads="1" noChangeShapeType="1" noTextEdit="1"/>
              </p:cNvSpPr>
              <p:nvPr/>
            </p:nvSpPr>
            <p:spPr>
              <a:xfrm>
                <a:off x="5015351" y="3323803"/>
                <a:ext cx="958064" cy="44634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コンテンツ プレースホルダー 2"/>
              <p:cNvSpPr txBox="1">
                <a:spLocks/>
              </p:cNvSpPr>
              <p:nvPr/>
            </p:nvSpPr>
            <p:spPr>
              <a:xfrm>
                <a:off x="105017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6" name="コンテンツ プレースホルダー 2"/>
              <p:cNvSpPr txBox="1">
                <a:spLocks noRot="1" noChangeAspect="1" noMove="1" noResize="1" noEditPoints="1" noAdjustHandles="1" noChangeArrowheads="1" noChangeShapeType="1" noTextEdit="1"/>
              </p:cNvSpPr>
              <p:nvPr/>
            </p:nvSpPr>
            <p:spPr>
              <a:xfrm>
                <a:off x="10501751" y="3323803"/>
                <a:ext cx="958064" cy="44634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コンテンツ プレースホルダー 2"/>
              <p:cNvSpPr txBox="1">
                <a:spLocks/>
              </p:cNvSpPr>
              <p:nvPr/>
            </p:nvSpPr>
            <p:spPr>
              <a:xfrm>
                <a:off x="4556083"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7" name="コンテンツ プレースホルダー 2"/>
              <p:cNvSpPr txBox="1">
                <a:spLocks noRot="1" noChangeAspect="1" noMove="1" noResize="1" noEditPoints="1" noAdjustHandles="1" noChangeArrowheads="1" noChangeShapeType="1" noTextEdit="1"/>
              </p:cNvSpPr>
              <p:nvPr/>
            </p:nvSpPr>
            <p:spPr>
              <a:xfrm>
                <a:off x="4556083" y="3632743"/>
                <a:ext cx="958064" cy="446343"/>
              </a:xfrm>
              <a:prstGeom prst="rect">
                <a:avLst/>
              </a:prstGeom>
              <a:blipFill>
                <a:blip r:embed="rId10"/>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コンテンツ プレースホルダー 2"/>
              <p:cNvSpPr txBox="1">
                <a:spLocks/>
              </p:cNvSpPr>
              <p:nvPr/>
            </p:nvSpPr>
            <p:spPr>
              <a:xfrm>
                <a:off x="6575383"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8" name="コンテンツ プレースホルダー 2"/>
              <p:cNvSpPr txBox="1">
                <a:spLocks noRot="1" noChangeAspect="1" noMove="1" noResize="1" noEditPoints="1" noAdjustHandles="1" noChangeArrowheads="1" noChangeShapeType="1" noTextEdit="1"/>
              </p:cNvSpPr>
              <p:nvPr/>
            </p:nvSpPr>
            <p:spPr>
              <a:xfrm>
                <a:off x="6575383" y="3632743"/>
                <a:ext cx="958064" cy="446343"/>
              </a:xfrm>
              <a:prstGeom prst="rect">
                <a:avLst/>
              </a:prstGeom>
              <a:blipFill>
                <a:blip r:embed="rId11"/>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コンテンツ プレースホルダー 2"/>
              <p:cNvSpPr txBox="1">
                <a:spLocks/>
              </p:cNvSpPr>
              <p:nvPr/>
            </p:nvSpPr>
            <p:spPr>
              <a:xfrm>
                <a:off x="10052008"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9" name="コンテンツ プレースホルダー 2"/>
              <p:cNvSpPr txBox="1">
                <a:spLocks noRot="1" noChangeAspect="1" noMove="1" noResize="1" noEditPoints="1" noAdjustHandles="1" noChangeArrowheads="1" noChangeShapeType="1" noTextEdit="1"/>
              </p:cNvSpPr>
              <p:nvPr/>
            </p:nvSpPr>
            <p:spPr>
              <a:xfrm>
                <a:off x="10052008" y="3632743"/>
                <a:ext cx="958064" cy="446343"/>
              </a:xfrm>
              <a:prstGeom prst="rect">
                <a:avLst/>
              </a:prstGeom>
              <a:blipFill>
                <a:blip r:embed="rId12"/>
                <a:stretch>
                  <a:fillRect b="-5205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4050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p:cNvPicPr>
            <a:picLocks noChangeAspect="1"/>
          </p:cNvPicPr>
          <p:nvPr/>
        </p:nvPicPr>
        <p:blipFill rotWithShape="1">
          <a:blip r:embed="rId2">
            <a:extLst>
              <a:ext uri="{28A0092B-C50C-407E-A947-70E740481C1C}">
                <a14:useLocalDpi xmlns:a14="http://schemas.microsoft.com/office/drawing/2010/main" val="0"/>
              </a:ext>
            </a:extLst>
          </a:blip>
          <a:srcRect l="12857" t="20596" r="10239" b="20727"/>
          <a:stretch/>
        </p:blipFill>
        <p:spPr>
          <a:xfrm>
            <a:off x="7096125" y="2628899"/>
            <a:ext cx="3362325" cy="1924051"/>
          </a:xfrm>
          <a:prstGeom prst="rect">
            <a:avLst/>
          </a:prstGeom>
        </p:spPr>
      </p:pic>
      <p:pic>
        <p:nvPicPr>
          <p:cNvPr id="33" name="図 32"/>
          <p:cNvPicPr>
            <a:picLocks noChangeAspect="1"/>
          </p:cNvPicPr>
          <p:nvPr/>
        </p:nvPicPr>
        <p:blipFill rotWithShape="1">
          <a:blip r:embed="rId3">
            <a:extLst>
              <a:ext uri="{28A0092B-C50C-407E-A947-70E740481C1C}">
                <a14:useLocalDpi xmlns:a14="http://schemas.microsoft.com/office/drawing/2010/main" val="0"/>
              </a:ext>
            </a:extLst>
          </a:blip>
          <a:srcRect l="12635" t="18976" r="10332" b="17771"/>
          <a:stretch/>
        </p:blipFill>
        <p:spPr>
          <a:xfrm>
            <a:off x="1657350" y="2581274"/>
            <a:ext cx="3248025" cy="2000251"/>
          </a:xfrm>
          <a:prstGeom prst="rect">
            <a:avLst/>
          </a:prstGeom>
        </p:spPr>
      </p:pic>
      <p:cxnSp>
        <p:nvCxnSpPr>
          <p:cNvPr id="37" name="直線矢印コネクタ 36"/>
          <p:cNvCxnSpPr/>
          <p:nvPr/>
        </p:nvCxnSpPr>
        <p:spPr>
          <a:xfrm flipV="1">
            <a:off x="16450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918474"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70679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10471549" y="21732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457199" y="88274"/>
            <a:ext cx="11473211" cy="733270"/>
          </a:xfrm>
        </p:spPr>
        <p:txBody>
          <a:bodyPr>
            <a:normAutofit/>
          </a:bodyPr>
          <a:lstStyle/>
          <a:p>
            <a:pPr algn="ctr"/>
            <a:r>
              <a:rPr kumimoji="1" lang="ja-JP" altLang="en-US" sz="3600" dirty="0">
                <a:latin typeface="游ゴシック" panose="020B0400000000000000" pitchFamily="50" charset="-128"/>
                <a:ea typeface="游ゴシック" panose="020B0400000000000000" pitchFamily="50" charset="-128"/>
              </a:rPr>
              <a:t>三角関数</a:t>
            </a:r>
          </a:p>
        </p:txBody>
      </p:sp>
      <p:sp>
        <p:nvSpPr>
          <p:cNvPr id="3" name="コンテンツ プレースホルダー 2"/>
          <p:cNvSpPr>
            <a:spLocks noGrp="1"/>
          </p:cNvSpPr>
          <p:nvPr>
            <p:ph idx="1"/>
          </p:nvPr>
        </p:nvSpPr>
        <p:spPr>
          <a:xfrm>
            <a:off x="1053547" y="5426765"/>
            <a:ext cx="10605053" cy="1240735"/>
          </a:xfrm>
        </p:spPr>
        <p:txBody>
          <a:bodyPr>
            <a:normAutofit/>
          </a:bodyPr>
          <a:lstStyle/>
          <a:p>
            <a:pPr marL="0" indent="0">
              <a:buNone/>
            </a:pPr>
            <a:r>
              <a:rPr lang="ja-JP" altLang="en-US" dirty="0">
                <a:latin typeface="游ゴシック" panose="020B0400000000000000" pitchFamily="50" charset="-128"/>
                <a:ea typeface="游ゴシック" panose="020B0400000000000000" pitchFamily="50" charset="-128"/>
              </a:rPr>
              <a:t>三角関数の引数を</a:t>
            </a:r>
            <a:r>
              <a:rPr lang="en-US" altLang="ja-JP" dirty="0">
                <a:latin typeface="游ゴシック" panose="020B0400000000000000" pitchFamily="50" charset="-128"/>
                <a:ea typeface="游ゴシック" panose="020B0400000000000000" pitchFamily="50" charset="-128"/>
              </a:rPr>
              <a:t>3</a:t>
            </a:r>
            <a:r>
              <a:rPr lang="ja-JP" altLang="en-US" dirty="0">
                <a:latin typeface="游ゴシック" panose="020B0400000000000000" pitchFamily="50" charset="-128"/>
                <a:ea typeface="游ゴシック" panose="020B0400000000000000" pitchFamily="50" charset="-128"/>
              </a:rPr>
              <a:t>倍すると，周波数が</a:t>
            </a:r>
            <a:r>
              <a:rPr lang="en-US" altLang="ja-JP" dirty="0">
                <a:latin typeface="游ゴシック" panose="020B0400000000000000" pitchFamily="50" charset="-128"/>
                <a:ea typeface="游ゴシック" panose="020B0400000000000000" pitchFamily="50" charset="-128"/>
              </a:rPr>
              <a:t>3</a:t>
            </a:r>
            <a:r>
              <a:rPr lang="ja-JP" altLang="en-US" dirty="0">
                <a:latin typeface="游ゴシック" panose="020B0400000000000000" pitchFamily="50" charset="-128"/>
                <a:ea typeface="游ゴシック" panose="020B0400000000000000" pitchFamily="50" charset="-128"/>
              </a:rPr>
              <a:t>倍に、周期が</a:t>
            </a:r>
            <a:r>
              <a:rPr lang="en-US" altLang="ja-JP" dirty="0">
                <a:latin typeface="游ゴシック" panose="020B0400000000000000" pitchFamily="50" charset="-128"/>
                <a:ea typeface="游ゴシック" panose="020B0400000000000000" pitchFamily="50" charset="-128"/>
              </a:rPr>
              <a:t>1/3</a:t>
            </a:r>
            <a:r>
              <a:rPr lang="ja-JP" altLang="en-US" dirty="0">
                <a:latin typeface="游ゴシック" panose="020B0400000000000000" pitchFamily="50" charset="-128"/>
                <a:ea typeface="游ゴシック" panose="020B0400000000000000" pitchFamily="50" charset="-128"/>
              </a:rPr>
              <a:t>倍になります</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6577494" y="1007985"/>
                <a:ext cx="4231723" cy="1238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𝑦</m:t>
                      </m:r>
                      <m:r>
                        <a:rPr lang="en-US" altLang="ja-JP" sz="3200" b="0" i="1" smtClean="0">
                          <a:latin typeface="Cambria Math" panose="02040503050406030204" pitchFamily="18" charset="0"/>
                        </a:rPr>
                        <m:t>=</m:t>
                      </m:r>
                      <m:func>
                        <m:funcPr>
                          <m:ctrlPr>
                            <a:rPr lang="en-US" altLang="ja-JP" sz="3200" i="1">
                              <a:latin typeface="Cambria Math" panose="02040503050406030204" pitchFamily="18" charset="0"/>
                            </a:rPr>
                          </m:ctrlPr>
                        </m:funcPr>
                        <m:fName>
                          <m:r>
                            <m:rPr>
                              <m:sty m:val="p"/>
                            </m:rPr>
                            <a:rPr lang="en-US" altLang="ja-JP" sz="3200">
                              <a:latin typeface="Cambria Math" panose="02040503050406030204" pitchFamily="18" charset="0"/>
                            </a:rPr>
                            <m:t>sin</m:t>
                          </m:r>
                        </m:fName>
                        <m:e>
                          <m:r>
                            <a:rPr lang="en-US" altLang="ja-JP" sz="3200" b="0" i="1" smtClean="0">
                              <a:solidFill>
                                <a:srgbClr val="FF0000"/>
                              </a:solidFill>
                              <a:latin typeface="Cambria Math" panose="02040503050406030204" pitchFamily="18" charset="0"/>
                            </a:rPr>
                            <m:t>3</m:t>
                          </m:r>
                          <m:sSub>
                            <m:sSubPr>
                              <m:ctrlPr>
                                <a:rPr lang="en-US" altLang="ja-JP" sz="3200" b="0" i="1" smtClean="0">
                                  <a:solidFill>
                                    <a:schemeClr val="tx1"/>
                                  </a:solidFill>
                                  <a:latin typeface="Cambria Math" panose="02040503050406030204" pitchFamily="18" charset="0"/>
                                </a:rPr>
                              </m:ctrlPr>
                            </m:sSubPr>
                            <m:e>
                              <m:r>
                                <a:rPr lang="en-US" altLang="ja-JP" sz="3200" b="0" i="1" smtClean="0">
                                  <a:solidFill>
                                    <a:schemeClr val="tx1"/>
                                  </a:solidFill>
                                  <a:latin typeface="Cambria Math" panose="02040503050406030204" pitchFamily="18" charset="0"/>
                                </a:rPr>
                                <m:t>𝜔</m:t>
                              </m:r>
                            </m:e>
                            <m:sub>
                              <m:r>
                                <a:rPr lang="en-US" altLang="ja-JP" sz="3200" b="0" i="1" smtClean="0">
                                  <a:solidFill>
                                    <a:schemeClr val="tx1"/>
                                  </a:solidFill>
                                  <a:latin typeface="Cambria Math" panose="02040503050406030204" pitchFamily="18" charset="0"/>
                                </a:rPr>
                                <m:t>0</m:t>
                              </m:r>
                            </m:sub>
                          </m:sSub>
                          <m:r>
                            <a:rPr lang="en-US" altLang="ja-JP" sz="3200" i="1">
                              <a:latin typeface="Cambria Math" panose="02040503050406030204" pitchFamily="18" charset="0"/>
                            </a:rPr>
                            <m:t>𝑥</m:t>
                          </m:r>
                        </m:e>
                      </m:func>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6577494" y="1007985"/>
                <a:ext cx="4231723" cy="1238259"/>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959773" y="1007985"/>
                <a:ext cx="5013229" cy="11289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𝑦</m:t>
                      </m:r>
                      <m:r>
                        <a:rPr lang="en-US" altLang="ja-JP" sz="3200" i="1">
                          <a:latin typeface="Cambria Math" panose="02040503050406030204" pitchFamily="18" charset="0"/>
                        </a:rPr>
                        <m:t>=</m:t>
                      </m:r>
                      <m:func>
                        <m:funcPr>
                          <m:ctrlPr>
                            <a:rPr lang="en-US" altLang="ja-JP" sz="3200" i="1">
                              <a:latin typeface="Cambria Math" panose="02040503050406030204" pitchFamily="18" charset="0"/>
                            </a:rPr>
                          </m:ctrlPr>
                        </m:funcPr>
                        <m:fName>
                          <m:r>
                            <m:rPr>
                              <m:sty m:val="p"/>
                            </m:rPr>
                            <a:rPr lang="en-US" altLang="ja-JP" sz="3200">
                              <a:latin typeface="Cambria Math" panose="02040503050406030204" pitchFamily="18" charset="0"/>
                            </a:rPr>
                            <m:t>cos</m:t>
                          </m:r>
                        </m:fName>
                        <m:e>
                          <m:r>
                            <a:rPr lang="en-US" altLang="ja-JP" sz="3200" b="0" i="1" smtClean="0">
                              <a:solidFill>
                                <a:srgbClr val="FF0000"/>
                              </a:solidFill>
                              <a:latin typeface="Cambria Math" panose="02040503050406030204" pitchFamily="18" charset="0"/>
                            </a:rPr>
                            <m:t>3</m:t>
                          </m:r>
                          <m:sSub>
                            <m:sSubPr>
                              <m:ctrlPr>
                                <a:rPr lang="en-US" altLang="ja-JP" sz="3200" i="1" smtClean="0">
                                  <a:solidFill>
                                    <a:schemeClr val="tx1"/>
                                  </a:solidFill>
                                  <a:latin typeface="Cambria Math" panose="02040503050406030204" pitchFamily="18" charset="0"/>
                                </a:rPr>
                              </m:ctrlPr>
                            </m:sSubPr>
                            <m:e>
                              <m:r>
                                <a:rPr lang="en-US" altLang="ja-JP" sz="3200" i="1">
                                  <a:solidFill>
                                    <a:schemeClr val="tx1"/>
                                  </a:solidFill>
                                  <a:latin typeface="Cambria Math" panose="02040503050406030204" pitchFamily="18" charset="0"/>
                                </a:rPr>
                                <m:t>𝜔</m:t>
                              </m:r>
                            </m:e>
                            <m:sub>
                              <m:r>
                                <a:rPr lang="en-US" altLang="ja-JP" sz="3200" i="1">
                                  <a:solidFill>
                                    <a:schemeClr val="tx1"/>
                                  </a:solidFill>
                                  <a:latin typeface="Cambria Math" panose="02040503050406030204" pitchFamily="18" charset="0"/>
                                </a:rPr>
                                <m:t>0</m:t>
                              </m:r>
                            </m:sub>
                          </m:sSub>
                          <m:r>
                            <a:rPr lang="en-US" altLang="ja-JP" sz="3200" i="1">
                              <a:latin typeface="Cambria Math" panose="02040503050406030204" pitchFamily="18" charset="0"/>
                            </a:rPr>
                            <m:t>𝑥</m:t>
                          </m:r>
                        </m:e>
                      </m:func>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959773" y="1007985"/>
                <a:ext cx="5013229" cy="1128928"/>
              </a:xfrm>
              <a:prstGeom prst="rect">
                <a:avLst/>
              </a:prstGeom>
              <a:blipFill>
                <a:blip r:embed="rId5"/>
                <a:stretch>
                  <a:fillRect/>
                </a:stretch>
              </a:blipFill>
            </p:spPr>
            <p:txBody>
              <a:bodyPr/>
              <a:lstStyle/>
              <a:p>
                <a:r>
                  <a:rPr lang="ja-JP" altLang="en-US">
                    <a:noFill/>
                  </a:rPr>
                  <a:t> </a:t>
                </a:r>
              </a:p>
            </p:txBody>
          </p:sp>
        </mc:Fallback>
      </mc:AlternateContent>
      <p:cxnSp>
        <p:nvCxnSpPr>
          <p:cNvPr id="10" name="直線矢印コネクタ 9"/>
          <p:cNvCxnSpPr/>
          <p:nvPr/>
        </p:nvCxnSpPr>
        <p:spPr>
          <a:xfrm>
            <a:off x="1130157"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3283349"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6626496" y="3554858"/>
            <a:ext cx="4263776"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8779688" y="21732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コンテンツ プレースホルダー 2"/>
              <p:cNvSpPr txBox="1">
                <a:spLocks/>
              </p:cNvSpPr>
              <p:nvPr/>
            </p:nvSpPr>
            <p:spPr>
              <a:xfrm>
                <a:off x="1079458"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0" name="コンテンツ プレースホルダー 2"/>
              <p:cNvSpPr txBox="1">
                <a:spLocks noRot="1" noChangeAspect="1" noMove="1" noResize="1" noEditPoints="1" noAdjustHandles="1" noChangeArrowheads="1" noChangeShapeType="1" noTextEdit="1"/>
              </p:cNvSpPr>
              <p:nvPr/>
            </p:nvSpPr>
            <p:spPr>
              <a:xfrm>
                <a:off x="1079458" y="3632743"/>
                <a:ext cx="958064" cy="446343"/>
              </a:xfrm>
              <a:prstGeom prst="rect">
                <a:avLst/>
              </a:prstGeom>
              <a:blipFill>
                <a:blip r:embed="rId6"/>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コンテンツ プレースホルダー 2"/>
              <p:cNvSpPr txBox="1">
                <a:spLocks/>
              </p:cNvSpPr>
              <p:nvPr/>
            </p:nvSpPr>
            <p:spPr>
              <a:xfrm>
                <a:off x="8573559"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3" name="コンテンツ プレースホルダー 2"/>
              <p:cNvSpPr txBox="1">
                <a:spLocks noRot="1" noChangeAspect="1" noMove="1" noResize="1" noEditPoints="1" noAdjustHandles="1" noChangeArrowheads="1" noChangeShapeType="1" noTextEdit="1"/>
              </p:cNvSpPr>
              <p:nvPr/>
            </p:nvSpPr>
            <p:spPr>
              <a:xfrm>
                <a:off x="8573559" y="2061533"/>
                <a:ext cx="958064" cy="446343"/>
              </a:xfrm>
              <a:prstGeom prst="rect">
                <a:avLst/>
              </a:prstGeom>
              <a:blipFill>
                <a:blip r:embed="rId7"/>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コンテンツ プレースホルダー 2"/>
              <p:cNvSpPr txBox="1">
                <a:spLocks/>
              </p:cNvSpPr>
              <p:nvPr/>
            </p:nvSpPr>
            <p:spPr>
              <a:xfrm>
                <a:off x="3007646" y="206153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4" name="コンテンツ プレースホルダー 2"/>
              <p:cNvSpPr txBox="1">
                <a:spLocks noRot="1" noChangeAspect="1" noMove="1" noResize="1" noEditPoints="1" noAdjustHandles="1" noChangeArrowheads="1" noChangeShapeType="1" noTextEdit="1"/>
              </p:cNvSpPr>
              <p:nvPr/>
            </p:nvSpPr>
            <p:spPr>
              <a:xfrm>
                <a:off x="3007646" y="2061533"/>
                <a:ext cx="958064" cy="446343"/>
              </a:xfrm>
              <a:prstGeom prst="rect">
                <a:avLst/>
              </a:prstGeom>
              <a:blipFill>
                <a:blip r:embed="rId8"/>
                <a:stretch>
                  <a:fillRect b="-68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コンテンツ プレースホルダー 2"/>
              <p:cNvSpPr txBox="1">
                <a:spLocks/>
              </p:cNvSpPr>
              <p:nvPr/>
            </p:nvSpPr>
            <p:spPr>
              <a:xfrm>
                <a:off x="50153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5" name="コンテンツ プレースホルダー 2"/>
              <p:cNvSpPr txBox="1">
                <a:spLocks noRot="1" noChangeAspect="1" noMove="1" noResize="1" noEditPoints="1" noAdjustHandles="1" noChangeArrowheads="1" noChangeShapeType="1" noTextEdit="1"/>
              </p:cNvSpPr>
              <p:nvPr/>
            </p:nvSpPr>
            <p:spPr>
              <a:xfrm>
                <a:off x="5015351" y="3323803"/>
                <a:ext cx="958064" cy="44634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コンテンツ プレースホルダー 2"/>
              <p:cNvSpPr txBox="1">
                <a:spLocks/>
              </p:cNvSpPr>
              <p:nvPr/>
            </p:nvSpPr>
            <p:spPr>
              <a:xfrm>
                <a:off x="10501751" y="332380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6" name="コンテンツ プレースホルダー 2"/>
              <p:cNvSpPr txBox="1">
                <a:spLocks noRot="1" noChangeAspect="1" noMove="1" noResize="1" noEditPoints="1" noAdjustHandles="1" noChangeArrowheads="1" noChangeShapeType="1" noTextEdit="1"/>
              </p:cNvSpPr>
              <p:nvPr/>
            </p:nvSpPr>
            <p:spPr>
              <a:xfrm>
                <a:off x="10501751" y="3323803"/>
                <a:ext cx="958064" cy="44634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コンテンツ プレースホルダー 2"/>
              <p:cNvSpPr txBox="1">
                <a:spLocks/>
              </p:cNvSpPr>
              <p:nvPr/>
            </p:nvSpPr>
            <p:spPr>
              <a:xfrm>
                <a:off x="4556083"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7" name="コンテンツ プレースホルダー 2"/>
              <p:cNvSpPr txBox="1">
                <a:spLocks noRot="1" noChangeAspect="1" noMove="1" noResize="1" noEditPoints="1" noAdjustHandles="1" noChangeArrowheads="1" noChangeShapeType="1" noTextEdit="1"/>
              </p:cNvSpPr>
              <p:nvPr/>
            </p:nvSpPr>
            <p:spPr>
              <a:xfrm>
                <a:off x="4556083" y="3632743"/>
                <a:ext cx="958064" cy="446343"/>
              </a:xfrm>
              <a:prstGeom prst="rect">
                <a:avLst/>
              </a:prstGeom>
              <a:blipFill>
                <a:blip r:embed="rId10"/>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コンテンツ プレースホルダー 2"/>
              <p:cNvSpPr txBox="1">
                <a:spLocks/>
              </p:cNvSpPr>
              <p:nvPr/>
            </p:nvSpPr>
            <p:spPr>
              <a:xfrm>
                <a:off x="6575383"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8" name="コンテンツ プレースホルダー 2"/>
              <p:cNvSpPr txBox="1">
                <a:spLocks noRot="1" noChangeAspect="1" noMove="1" noResize="1" noEditPoints="1" noAdjustHandles="1" noChangeArrowheads="1" noChangeShapeType="1" noTextEdit="1"/>
              </p:cNvSpPr>
              <p:nvPr/>
            </p:nvSpPr>
            <p:spPr>
              <a:xfrm>
                <a:off x="6575383" y="3632743"/>
                <a:ext cx="958064" cy="446343"/>
              </a:xfrm>
              <a:prstGeom prst="rect">
                <a:avLst/>
              </a:prstGeom>
              <a:blipFill>
                <a:blip r:embed="rId11"/>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コンテンツ プレースホルダー 2"/>
              <p:cNvSpPr txBox="1">
                <a:spLocks/>
              </p:cNvSpPr>
              <p:nvPr/>
            </p:nvSpPr>
            <p:spPr>
              <a:xfrm>
                <a:off x="10052008" y="36327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9" name="コンテンツ プレースホルダー 2"/>
              <p:cNvSpPr txBox="1">
                <a:spLocks noRot="1" noChangeAspect="1" noMove="1" noResize="1" noEditPoints="1" noAdjustHandles="1" noChangeArrowheads="1" noChangeShapeType="1" noTextEdit="1"/>
              </p:cNvSpPr>
              <p:nvPr/>
            </p:nvSpPr>
            <p:spPr>
              <a:xfrm>
                <a:off x="10052008" y="3632743"/>
                <a:ext cx="958064" cy="446343"/>
              </a:xfrm>
              <a:prstGeom prst="rect">
                <a:avLst/>
              </a:prstGeom>
              <a:blipFill>
                <a:blip r:embed="rId12"/>
                <a:stretch>
                  <a:fillRect b="-5205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936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図 89"/>
          <p:cNvPicPr>
            <a:picLocks noChangeAspect="1"/>
          </p:cNvPicPr>
          <p:nvPr/>
        </p:nvPicPr>
        <p:blipFill rotWithShape="1">
          <a:blip r:embed="rId2" cstate="print">
            <a:extLst>
              <a:ext uri="{28A0092B-C50C-407E-A947-70E740481C1C}">
                <a14:useLocalDpi xmlns:a14="http://schemas.microsoft.com/office/drawing/2010/main" val="0"/>
              </a:ext>
            </a:extLst>
          </a:blip>
          <a:srcRect l="12715" t="12500" r="10744" b="12916"/>
          <a:stretch/>
        </p:blipFill>
        <p:spPr>
          <a:xfrm>
            <a:off x="6126715" y="438150"/>
            <a:ext cx="1966912" cy="862013"/>
          </a:xfrm>
          <a:prstGeom prst="rect">
            <a:avLst/>
          </a:prstGeom>
        </p:spPr>
      </p:pic>
      <p:pic>
        <p:nvPicPr>
          <p:cNvPr id="91" name="図 90"/>
          <p:cNvPicPr>
            <a:picLocks noChangeAspect="1"/>
          </p:cNvPicPr>
          <p:nvPr/>
        </p:nvPicPr>
        <p:blipFill rotWithShape="1">
          <a:blip r:embed="rId3" cstate="print">
            <a:extLst>
              <a:ext uri="{28A0092B-C50C-407E-A947-70E740481C1C}">
                <a14:useLocalDpi xmlns:a14="http://schemas.microsoft.com/office/drawing/2010/main" val="0"/>
              </a:ext>
            </a:extLst>
          </a:blip>
          <a:srcRect l="12957" t="18127" r="10317" b="16354"/>
          <a:stretch/>
        </p:blipFill>
        <p:spPr>
          <a:xfrm>
            <a:off x="6126715" y="1581151"/>
            <a:ext cx="1971675" cy="757238"/>
          </a:xfrm>
          <a:prstGeom prst="rect">
            <a:avLst/>
          </a:prstGeom>
        </p:spPr>
      </p:pic>
      <p:pic>
        <p:nvPicPr>
          <p:cNvPr id="92" name="図 91"/>
          <p:cNvPicPr>
            <a:picLocks noChangeAspect="1"/>
          </p:cNvPicPr>
          <p:nvPr/>
        </p:nvPicPr>
        <p:blipFill rotWithShape="1">
          <a:blip r:embed="rId4" cstate="print">
            <a:extLst>
              <a:ext uri="{28A0092B-C50C-407E-A947-70E740481C1C}">
                <a14:useLocalDpi xmlns:a14="http://schemas.microsoft.com/office/drawing/2010/main" val="0"/>
              </a:ext>
            </a:extLst>
          </a:blip>
          <a:srcRect l="12796" t="19560" r="10231" b="18631"/>
          <a:stretch/>
        </p:blipFill>
        <p:spPr>
          <a:xfrm>
            <a:off x="6121952" y="2660650"/>
            <a:ext cx="1978025" cy="714375"/>
          </a:xfrm>
          <a:prstGeom prst="rect">
            <a:avLst/>
          </a:prstGeom>
        </p:spPr>
      </p:pic>
      <p:pic>
        <p:nvPicPr>
          <p:cNvPr id="93" name="図 92"/>
          <p:cNvPicPr>
            <a:picLocks noChangeAspect="1"/>
          </p:cNvPicPr>
          <p:nvPr/>
        </p:nvPicPr>
        <p:blipFill rotWithShape="1">
          <a:blip r:embed="rId5" cstate="print">
            <a:extLst>
              <a:ext uri="{28A0092B-C50C-407E-A947-70E740481C1C}">
                <a14:useLocalDpi xmlns:a14="http://schemas.microsoft.com/office/drawing/2010/main" val="0"/>
              </a:ext>
            </a:extLst>
          </a:blip>
          <a:srcRect l="12820" t="16479" r="10268" b="19239"/>
          <a:stretch/>
        </p:blipFill>
        <p:spPr>
          <a:xfrm>
            <a:off x="6126715" y="3690938"/>
            <a:ext cx="1976437" cy="742950"/>
          </a:xfrm>
          <a:prstGeom prst="rect">
            <a:avLst/>
          </a:prstGeom>
        </p:spPr>
      </p:pic>
      <p:pic>
        <p:nvPicPr>
          <p:cNvPr id="94" name="図 93"/>
          <p:cNvPicPr>
            <a:picLocks noChangeAspect="1"/>
          </p:cNvPicPr>
          <p:nvPr/>
        </p:nvPicPr>
        <p:blipFill rotWithShape="1">
          <a:blip r:embed="rId6" cstate="print">
            <a:extLst>
              <a:ext uri="{28A0092B-C50C-407E-A947-70E740481C1C}">
                <a14:useLocalDpi xmlns:a14="http://schemas.microsoft.com/office/drawing/2010/main" val="0"/>
              </a:ext>
            </a:extLst>
          </a:blip>
          <a:srcRect l="12836" t="20010" r="10439" b="19004"/>
          <a:stretch/>
        </p:blipFill>
        <p:spPr>
          <a:xfrm>
            <a:off x="6126715" y="4791075"/>
            <a:ext cx="1971675" cy="704850"/>
          </a:xfrm>
          <a:prstGeom prst="rect">
            <a:avLst/>
          </a:prstGeom>
        </p:spPr>
      </p:pic>
      <p:pic>
        <p:nvPicPr>
          <p:cNvPr id="95" name="図 94"/>
          <p:cNvPicPr>
            <a:picLocks noChangeAspect="1"/>
          </p:cNvPicPr>
          <p:nvPr/>
        </p:nvPicPr>
        <p:blipFill rotWithShape="1">
          <a:blip r:embed="rId7" cstate="print">
            <a:extLst>
              <a:ext uri="{28A0092B-C50C-407E-A947-70E740481C1C}">
                <a14:useLocalDpi xmlns:a14="http://schemas.microsoft.com/office/drawing/2010/main" val="0"/>
              </a:ext>
            </a:extLst>
          </a:blip>
          <a:srcRect l="12810" t="15195" r="10093" b="18462"/>
          <a:stretch/>
        </p:blipFill>
        <p:spPr>
          <a:xfrm>
            <a:off x="6117190" y="5805488"/>
            <a:ext cx="1981200" cy="766762"/>
          </a:xfrm>
          <a:prstGeom prst="rect">
            <a:avLst/>
          </a:prstGeom>
        </p:spPr>
      </p:pic>
      <p:pic>
        <p:nvPicPr>
          <p:cNvPr id="48" name="図 47"/>
          <p:cNvPicPr>
            <a:picLocks noChangeAspect="1"/>
          </p:cNvPicPr>
          <p:nvPr/>
        </p:nvPicPr>
        <p:blipFill rotWithShape="1">
          <a:blip r:embed="rId8" cstate="print">
            <a:extLst>
              <a:ext uri="{28A0092B-C50C-407E-A947-70E740481C1C}">
                <a14:useLocalDpi xmlns:a14="http://schemas.microsoft.com/office/drawing/2010/main" val="0"/>
              </a:ext>
            </a:extLst>
          </a:blip>
          <a:srcRect l="12635" t="15689" r="10227" b="37718"/>
          <a:stretch/>
        </p:blipFill>
        <p:spPr>
          <a:xfrm>
            <a:off x="1989482" y="479425"/>
            <a:ext cx="1984376" cy="533400"/>
          </a:xfrm>
          <a:prstGeom prst="rect">
            <a:avLst/>
          </a:prstGeom>
        </p:spPr>
      </p:pic>
      <p:pic>
        <p:nvPicPr>
          <p:cNvPr id="49" name="図 48"/>
          <p:cNvPicPr>
            <a:picLocks noChangeAspect="1"/>
          </p:cNvPicPr>
          <p:nvPr/>
        </p:nvPicPr>
        <p:blipFill rotWithShape="1">
          <a:blip r:embed="rId9" cstate="print">
            <a:extLst>
              <a:ext uri="{28A0092B-C50C-407E-A947-70E740481C1C}">
                <a14:useLocalDpi xmlns:a14="http://schemas.microsoft.com/office/drawing/2010/main" val="0"/>
              </a:ext>
            </a:extLst>
          </a:blip>
          <a:srcRect l="12899" t="14580" r="10705" b="20246"/>
          <a:stretch/>
        </p:blipFill>
        <p:spPr>
          <a:xfrm>
            <a:off x="1992657" y="1539875"/>
            <a:ext cx="1965326" cy="746125"/>
          </a:xfrm>
          <a:prstGeom prst="rect">
            <a:avLst/>
          </a:prstGeom>
        </p:spPr>
      </p:pic>
      <p:pic>
        <p:nvPicPr>
          <p:cNvPr id="50" name="図 49"/>
          <p:cNvPicPr>
            <a:picLocks noChangeAspect="1"/>
          </p:cNvPicPr>
          <p:nvPr/>
        </p:nvPicPr>
        <p:blipFill rotWithShape="1">
          <a:blip r:embed="rId10" cstate="print">
            <a:extLst>
              <a:ext uri="{28A0092B-C50C-407E-A947-70E740481C1C}">
                <a14:useLocalDpi xmlns:a14="http://schemas.microsoft.com/office/drawing/2010/main" val="0"/>
              </a:ext>
            </a:extLst>
          </a:blip>
          <a:srcRect l="12766" t="20890" r="10590" b="19413"/>
          <a:stretch/>
        </p:blipFill>
        <p:spPr>
          <a:xfrm>
            <a:off x="1994245" y="2676524"/>
            <a:ext cx="1971675" cy="683420"/>
          </a:xfrm>
          <a:prstGeom prst="rect">
            <a:avLst/>
          </a:prstGeom>
        </p:spPr>
      </p:pic>
      <p:pic>
        <p:nvPicPr>
          <p:cNvPr id="51" name="図 50"/>
          <p:cNvPicPr>
            <a:picLocks noChangeAspect="1"/>
          </p:cNvPicPr>
          <p:nvPr/>
        </p:nvPicPr>
        <p:blipFill rotWithShape="1">
          <a:blip r:embed="rId11" cstate="print">
            <a:extLst>
              <a:ext uri="{28A0092B-C50C-407E-A947-70E740481C1C}">
                <a14:useLocalDpi xmlns:a14="http://schemas.microsoft.com/office/drawing/2010/main" val="0"/>
              </a:ext>
            </a:extLst>
          </a:blip>
          <a:srcRect l="12819" t="21484" r="10353" b="21523"/>
          <a:stretch/>
        </p:blipFill>
        <p:spPr>
          <a:xfrm>
            <a:off x="1989482" y="3752851"/>
            <a:ext cx="1976438" cy="652464"/>
          </a:xfrm>
          <a:prstGeom prst="rect">
            <a:avLst/>
          </a:prstGeom>
        </p:spPr>
      </p:pic>
      <p:pic>
        <p:nvPicPr>
          <p:cNvPr id="52" name="図 51"/>
          <p:cNvPicPr>
            <a:picLocks noChangeAspect="1"/>
          </p:cNvPicPr>
          <p:nvPr/>
        </p:nvPicPr>
        <p:blipFill rotWithShape="1">
          <a:blip r:embed="rId12" cstate="print">
            <a:extLst>
              <a:ext uri="{28A0092B-C50C-407E-A947-70E740481C1C}">
                <a14:useLocalDpi xmlns:a14="http://schemas.microsoft.com/office/drawing/2010/main" val="0"/>
              </a:ext>
            </a:extLst>
          </a:blip>
          <a:srcRect l="12980" t="21306" r="10284" b="20661"/>
          <a:stretch/>
        </p:blipFill>
        <p:spPr>
          <a:xfrm>
            <a:off x="1994244" y="4814887"/>
            <a:ext cx="1974056" cy="664369"/>
          </a:xfrm>
          <a:prstGeom prst="rect">
            <a:avLst/>
          </a:prstGeom>
        </p:spPr>
      </p:pic>
      <p:pic>
        <p:nvPicPr>
          <p:cNvPr id="53" name="図 52"/>
          <p:cNvPicPr>
            <a:picLocks noChangeAspect="1"/>
          </p:cNvPicPr>
          <p:nvPr/>
        </p:nvPicPr>
        <p:blipFill rotWithShape="1">
          <a:blip r:embed="rId13" cstate="print">
            <a:extLst>
              <a:ext uri="{28A0092B-C50C-407E-A947-70E740481C1C}">
                <a14:useLocalDpi xmlns:a14="http://schemas.microsoft.com/office/drawing/2010/main" val="0"/>
              </a:ext>
            </a:extLst>
          </a:blip>
          <a:srcRect l="12839" t="18256" r="10703" b="19344"/>
          <a:stretch/>
        </p:blipFill>
        <p:spPr>
          <a:xfrm>
            <a:off x="1991863" y="5848350"/>
            <a:ext cx="1966914" cy="714376"/>
          </a:xfrm>
          <a:prstGeom prst="rect">
            <a:avLst/>
          </a:prstGeom>
        </p:spPr>
      </p:pic>
      <mc:AlternateContent xmlns:mc="http://schemas.openxmlformats.org/markup-compatibility/2006" xmlns:a14="http://schemas.microsoft.com/office/drawing/2010/main">
        <mc:Choice Requires="a14">
          <p:sp>
            <p:nvSpPr>
              <p:cNvPr id="4" name="コンテンツ プレースホルダー 2"/>
              <p:cNvSpPr txBox="1">
                <a:spLocks/>
              </p:cNvSpPr>
              <p:nvPr/>
            </p:nvSpPr>
            <p:spPr>
              <a:xfrm>
                <a:off x="0" y="647700"/>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0</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4" name="コンテンツ プレースホルダー 2"/>
              <p:cNvSpPr txBox="1">
                <a:spLocks noRot="1" noChangeAspect="1" noMove="1" noResize="1" noEditPoints="1" noAdjustHandles="1" noChangeArrowheads="1" noChangeShapeType="1" noTextEdit="1"/>
              </p:cNvSpPr>
              <p:nvPr/>
            </p:nvSpPr>
            <p:spPr>
              <a:xfrm>
                <a:off x="0" y="647700"/>
                <a:ext cx="1758027" cy="381000"/>
              </a:xfrm>
              <a:prstGeom prst="rect">
                <a:avLst/>
              </a:prstGeom>
              <a:blipFill rotWithShape="0">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コンテンツ プレースホルダー 2"/>
              <p:cNvSpPr txBox="1">
                <a:spLocks/>
              </p:cNvSpPr>
              <p:nvPr/>
            </p:nvSpPr>
            <p:spPr>
              <a:xfrm>
                <a:off x="0" y="1723813"/>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smtClean="0">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1</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5" name="コンテンツ プレースホルダー 2"/>
              <p:cNvSpPr txBox="1">
                <a:spLocks noRot="1" noChangeAspect="1" noMove="1" noResize="1" noEditPoints="1" noAdjustHandles="1" noChangeArrowheads="1" noChangeShapeType="1" noTextEdit="1"/>
              </p:cNvSpPr>
              <p:nvPr/>
            </p:nvSpPr>
            <p:spPr>
              <a:xfrm>
                <a:off x="0" y="1723813"/>
                <a:ext cx="1758027" cy="381000"/>
              </a:xfrm>
              <a:prstGeom prst="rect">
                <a:avLst/>
              </a:prstGeom>
              <a:blipFill rotWithShape="0">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コンテンツ プレースホルダー 2"/>
              <p:cNvSpPr txBox="1">
                <a:spLocks/>
              </p:cNvSpPr>
              <p:nvPr/>
            </p:nvSpPr>
            <p:spPr>
              <a:xfrm>
                <a:off x="0" y="2799926"/>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2</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6" name="コンテンツ プレースホルダー 2"/>
              <p:cNvSpPr txBox="1">
                <a:spLocks noRot="1" noChangeAspect="1" noMove="1" noResize="1" noEditPoints="1" noAdjustHandles="1" noChangeArrowheads="1" noChangeShapeType="1" noTextEdit="1"/>
              </p:cNvSpPr>
              <p:nvPr/>
            </p:nvSpPr>
            <p:spPr>
              <a:xfrm>
                <a:off x="0" y="2799926"/>
                <a:ext cx="1758027" cy="381000"/>
              </a:xfrm>
              <a:prstGeom prst="rect">
                <a:avLst/>
              </a:prstGeom>
              <a:blipFill rotWithShape="0">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0" y="3876039"/>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3</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0" y="3876039"/>
                <a:ext cx="1758027" cy="381000"/>
              </a:xfrm>
              <a:prstGeom prst="rect">
                <a:avLst/>
              </a:prstGeom>
              <a:blipFill rotWithShape="0">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0" y="4952152"/>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4</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0" y="4952152"/>
                <a:ext cx="1758027" cy="381000"/>
              </a:xfrm>
              <a:prstGeom prst="rect">
                <a:avLst/>
              </a:prstGeom>
              <a:blipFill rotWithShape="0">
                <a:blip r:embed="rId1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コンテンツ プレースホルダー 2"/>
              <p:cNvSpPr txBox="1">
                <a:spLocks/>
              </p:cNvSpPr>
              <p:nvPr/>
            </p:nvSpPr>
            <p:spPr>
              <a:xfrm>
                <a:off x="0" y="6028265"/>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5</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9" name="コンテンツ プレースホルダー 2"/>
              <p:cNvSpPr txBox="1">
                <a:spLocks noRot="1" noChangeAspect="1" noMove="1" noResize="1" noEditPoints="1" noAdjustHandles="1" noChangeArrowheads="1" noChangeShapeType="1" noTextEdit="1"/>
              </p:cNvSpPr>
              <p:nvPr/>
            </p:nvSpPr>
            <p:spPr>
              <a:xfrm>
                <a:off x="0" y="6028265"/>
                <a:ext cx="1758027" cy="381000"/>
              </a:xfrm>
              <a:prstGeom prst="rect">
                <a:avLst/>
              </a:prstGeom>
              <a:blipFill rotWithShape="0">
                <a:blip r:embed="rId1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コンテンツ プレースホルダー 2"/>
              <p:cNvSpPr txBox="1">
                <a:spLocks/>
              </p:cNvSpPr>
              <p:nvPr/>
            </p:nvSpPr>
            <p:spPr>
              <a:xfrm>
                <a:off x="4133667" y="647700"/>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0</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1" name="コンテンツ プレースホルダー 2"/>
              <p:cNvSpPr txBox="1">
                <a:spLocks noRot="1" noChangeAspect="1" noMove="1" noResize="1" noEditPoints="1" noAdjustHandles="1" noChangeArrowheads="1" noChangeShapeType="1" noTextEdit="1"/>
              </p:cNvSpPr>
              <p:nvPr/>
            </p:nvSpPr>
            <p:spPr>
              <a:xfrm>
                <a:off x="4133667" y="647700"/>
                <a:ext cx="1758027" cy="381000"/>
              </a:xfrm>
              <a:prstGeom prst="rect">
                <a:avLst/>
              </a:prstGeom>
              <a:blipFill rotWithShape="0">
                <a:blip r:embed="rId2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コンテンツ プレースホルダー 2"/>
              <p:cNvSpPr txBox="1">
                <a:spLocks/>
              </p:cNvSpPr>
              <p:nvPr/>
            </p:nvSpPr>
            <p:spPr>
              <a:xfrm>
                <a:off x="4133667" y="1723813"/>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1</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2" name="コンテンツ プレースホルダー 2"/>
              <p:cNvSpPr txBox="1">
                <a:spLocks noRot="1" noChangeAspect="1" noMove="1" noResize="1" noEditPoints="1" noAdjustHandles="1" noChangeArrowheads="1" noChangeShapeType="1" noTextEdit="1"/>
              </p:cNvSpPr>
              <p:nvPr/>
            </p:nvSpPr>
            <p:spPr>
              <a:xfrm>
                <a:off x="4133667" y="1723813"/>
                <a:ext cx="1758027" cy="381000"/>
              </a:xfrm>
              <a:prstGeom prst="rect">
                <a:avLst/>
              </a:prstGeom>
              <a:blipFill rotWithShape="0">
                <a:blip r:embed="rId2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コンテンツ プレースホルダー 2"/>
              <p:cNvSpPr txBox="1">
                <a:spLocks/>
              </p:cNvSpPr>
              <p:nvPr/>
            </p:nvSpPr>
            <p:spPr>
              <a:xfrm>
                <a:off x="4133667" y="2799926"/>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2</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3" name="コンテンツ プレースホルダー 2"/>
              <p:cNvSpPr txBox="1">
                <a:spLocks noRot="1" noChangeAspect="1" noMove="1" noResize="1" noEditPoints="1" noAdjustHandles="1" noChangeArrowheads="1" noChangeShapeType="1" noTextEdit="1"/>
              </p:cNvSpPr>
              <p:nvPr/>
            </p:nvSpPr>
            <p:spPr>
              <a:xfrm>
                <a:off x="4133667" y="2799926"/>
                <a:ext cx="1758027" cy="381000"/>
              </a:xfrm>
              <a:prstGeom prst="rect">
                <a:avLst/>
              </a:prstGeom>
              <a:blipFill rotWithShape="0">
                <a:blip r:embed="rId2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コンテンツ プレースホルダー 2"/>
              <p:cNvSpPr txBox="1">
                <a:spLocks/>
              </p:cNvSpPr>
              <p:nvPr/>
            </p:nvSpPr>
            <p:spPr>
              <a:xfrm>
                <a:off x="4133667" y="3876039"/>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3</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4" name="コンテンツ プレースホルダー 2"/>
              <p:cNvSpPr txBox="1">
                <a:spLocks noRot="1" noChangeAspect="1" noMove="1" noResize="1" noEditPoints="1" noAdjustHandles="1" noChangeArrowheads="1" noChangeShapeType="1" noTextEdit="1"/>
              </p:cNvSpPr>
              <p:nvPr/>
            </p:nvSpPr>
            <p:spPr>
              <a:xfrm>
                <a:off x="4133667" y="3876039"/>
                <a:ext cx="1758027" cy="381000"/>
              </a:xfrm>
              <a:prstGeom prst="rect">
                <a:avLst/>
              </a:prstGeom>
              <a:blipFill rotWithShape="0">
                <a:blip r:embed="rId2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4133667" y="4952152"/>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4</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4133667" y="4952152"/>
                <a:ext cx="1758027" cy="381000"/>
              </a:xfrm>
              <a:prstGeom prst="rect">
                <a:avLst/>
              </a:prstGeom>
              <a:blipFill rotWithShape="0">
                <a:blip r:embed="rId2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コンテンツ プレースホルダー 2"/>
              <p:cNvSpPr txBox="1">
                <a:spLocks/>
              </p:cNvSpPr>
              <p:nvPr/>
            </p:nvSpPr>
            <p:spPr>
              <a:xfrm>
                <a:off x="4133667" y="6028265"/>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5</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7" name="コンテンツ プレースホルダー 2"/>
              <p:cNvSpPr txBox="1">
                <a:spLocks noRot="1" noChangeAspect="1" noMove="1" noResize="1" noEditPoints="1" noAdjustHandles="1" noChangeArrowheads="1" noChangeShapeType="1" noTextEdit="1"/>
              </p:cNvSpPr>
              <p:nvPr/>
            </p:nvSpPr>
            <p:spPr>
              <a:xfrm>
                <a:off x="4133667" y="6028265"/>
                <a:ext cx="1758027" cy="381000"/>
              </a:xfrm>
              <a:prstGeom prst="rect">
                <a:avLst/>
              </a:prstGeom>
              <a:blipFill rotWithShape="0">
                <a:blip r:embed="rId25"/>
                <a:stretch>
                  <a:fillRect/>
                </a:stretch>
              </a:blipFill>
            </p:spPr>
            <p:txBody>
              <a:bodyPr/>
              <a:lstStyle/>
              <a:p>
                <a:r>
                  <a:rPr lang="ja-JP" altLang="en-US">
                    <a:noFill/>
                  </a:rPr>
                  <a:t> </a:t>
                </a:r>
              </a:p>
            </p:txBody>
          </p:sp>
        </mc:Fallback>
      </mc:AlternateContent>
      <p:grpSp>
        <p:nvGrpSpPr>
          <p:cNvPr id="22" name="グループ化 21"/>
          <p:cNvGrpSpPr/>
          <p:nvPr/>
        </p:nvGrpSpPr>
        <p:grpSpPr>
          <a:xfrm>
            <a:off x="1671839" y="393699"/>
            <a:ext cx="2590943" cy="952501"/>
            <a:chOff x="1130157" y="2173210"/>
            <a:chExt cx="4263776" cy="2732926"/>
          </a:xfrm>
        </p:grpSpPr>
        <p:cxnSp>
          <p:nvCxnSpPr>
            <p:cNvPr id="18" name="直線矢印コネクタ 17"/>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1671839" y="1460499"/>
            <a:ext cx="2590943" cy="952501"/>
            <a:chOff x="1130157" y="2173210"/>
            <a:chExt cx="4263776" cy="2732926"/>
          </a:xfrm>
        </p:grpSpPr>
        <p:cxnSp>
          <p:nvCxnSpPr>
            <p:cNvPr id="24" name="直線矢印コネクタ 23"/>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8" name="グループ化 27"/>
          <p:cNvGrpSpPr/>
          <p:nvPr/>
        </p:nvGrpSpPr>
        <p:grpSpPr>
          <a:xfrm>
            <a:off x="1671839" y="2527299"/>
            <a:ext cx="2590943" cy="952501"/>
            <a:chOff x="1130157" y="2173210"/>
            <a:chExt cx="4263776" cy="2732926"/>
          </a:xfrm>
        </p:grpSpPr>
        <p:cxnSp>
          <p:nvCxnSpPr>
            <p:cNvPr id="29" name="直線矢印コネクタ 28"/>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3" name="グループ化 32"/>
          <p:cNvGrpSpPr/>
          <p:nvPr/>
        </p:nvGrpSpPr>
        <p:grpSpPr>
          <a:xfrm>
            <a:off x="1671839" y="3594099"/>
            <a:ext cx="2590943" cy="952501"/>
            <a:chOff x="1130157" y="2173210"/>
            <a:chExt cx="4263776" cy="2732926"/>
          </a:xfrm>
        </p:grpSpPr>
        <p:cxnSp>
          <p:nvCxnSpPr>
            <p:cNvPr id="34" name="直線矢印コネクタ 33"/>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a:off x="1671839" y="4660899"/>
            <a:ext cx="2590943" cy="952501"/>
            <a:chOff x="1130157" y="2173210"/>
            <a:chExt cx="4263776" cy="2732926"/>
          </a:xfrm>
        </p:grpSpPr>
        <p:cxnSp>
          <p:nvCxnSpPr>
            <p:cNvPr id="39" name="直線矢印コネクタ 38"/>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1671839" y="5727699"/>
            <a:ext cx="2590943" cy="952501"/>
            <a:chOff x="1130157" y="2173210"/>
            <a:chExt cx="4263776" cy="2732926"/>
          </a:xfrm>
        </p:grpSpPr>
        <p:cxnSp>
          <p:nvCxnSpPr>
            <p:cNvPr id="44" name="直線矢印コネクタ 43"/>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60" name="グループ化 59"/>
          <p:cNvGrpSpPr/>
          <p:nvPr/>
        </p:nvGrpSpPr>
        <p:grpSpPr>
          <a:xfrm>
            <a:off x="5804309" y="393699"/>
            <a:ext cx="2590943" cy="952501"/>
            <a:chOff x="1130157" y="2173210"/>
            <a:chExt cx="4263776" cy="2732926"/>
          </a:xfrm>
        </p:grpSpPr>
        <p:cxnSp>
          <p:nvCxnSpPr>
            <p:cNvPr id="61" name="直線矢印コネクタ 60"/>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65" name="グループ化 64"/>
          <p:cNvGrpSpPr/>
          <p:nvPr/>
        </p:nvGrpSpPr>
        <p:grpSpPr>
          <a:xfrm>
            <a:off x="5804309" y="1460499"/>
            <a:ext cx="2590943" cy="952501"/>
            <a:chOff x="1130157" y="2173210"/>
            <a:chExt cx="4263776" cy="2732926"/>
          </a:xfrm>
        </p:grpSpPr>
        <p:cxnSp>
          <p:nvCxnSpPr>
            <p:cNvPr id="66" name="直線矢印コネクタ 65"/>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a:xfrm>
            <a:off x="5804309" y="2527299"/>
            <a:ext cx="2590943" cy="952501"/>
            <a:chOff x="1130157" y="2173210"/>
            <a:chExt cx="4263776" cy="2732926"/>
          </a:xfrm>
        </p:grpSpPr>
        <p:cxnSp>
          <p:nvCxnSpPr>
            <p:cNvPr id="71" name="直線矢印コネクタ 70"/>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5" name="グループ化 74"/>
          <p:cNvGrpSpPr/>
          <p:nvPr/>
        </p:nvGrpSpPr>
        <p:grpSpPr>
          <a:xfrm>
            <a:off x="5804309" y="3594099"/>
            <a:ext cx="2590943" cy="952501"/>
            <a:chOff x="1130157" y="2173210"/>
            <a:chExt cx="4263776" cy="2732926"/>
          </a:xfrm>
        </p:grpSpPr>
        <p:cxnSp>
          <p:nvCxnSpPr>
            <p:cNvPr id="76" name="直線矢印コネクタ 75"/>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0" name="グループ化 79"/>
          <p:cNvGrpSpPr/>
          <p:nvPr/>
        </p:nvGrpSpPr>
        <p:grpSpPr>
          <a:xfrm>
            <a:off x="5804309" y="4660899"/>
            <a:ext cx="2590943" cy="952501"/>
            <a:chOff x="1130157" y="2173210"/>
            <a:chExt cx="4263776" cy="2732926"/>
          </a:xfrm>
        </p:grpSpPr>
        <p:cxnSp>
          <p:nvCxnSpPr>
            <p:cNvPr id="81" name="直線矢印コネクタ 80"/>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a:xfrm>
            <a:off x="5804309" y="5727699"/>
            <a:ext cx="2590943" cy="952501"/>
            <a:chOff x="1130157" y="2173210"/>
            <a:chExt cx="4263776" cy="2732926"/>
          </a:xfrm>
        </p:grpSpPr>
        <p:cxnSp>
          <p:nvCxnSpPr>
            <p:cNvPr id="86" name="直線矢印コネクタ 85"/>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96" name="コンテンツ プレースホルダー 2"/>
          <p:cNvSpPr txBox="1">
            <a:spLocks/>
          </p:cNvSpPr>
          <p:nvPr/>
        </p:nvSpPr>
        <p:spPr>
          <a:xfrm>
            <a:off x="8905461" y="581622"/>
            <a:ext cx="3018182"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t>こんな感じで基本周波数の整数倍の波を考える</a:t>
            </a:r>
          </a:p>
        </p:txBody>
      </p:sp>
    </p:spTree>
    <p:extLst>
      <p:ext uri="{BB962C8B-B14F-4D97-AF65-F5344CB8AC3E}">
        <p14:creationId xmlns:p14="http://schemas.microsoft.com/office/powerpoint/2010/main" val="429230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図 96"/>
          <p:cNvPicPr>
            <a:picLocks noChangeAspect="1"/>
          </p:cNvPicPr>
          <p:nvPr/>
        </p:nvPicPr>
        <p:blipFill rotWithShape="1">
          <a:blip r:embed="rId2" cstate="print">
            <a:extLst>
              <a:ext uri="{28A0092B-C50C-407E-A947-70E740481C1C}">
                <a14:useLocalDpi xmlns:a14="http://schemas.microsoft.com/office/drawing/2010/main" val="0"/>
              </a:ext>
            </a:extLst>
          </a:blip>
          <a:srcRect l="12957" t="18127" r="10317" b="16354"/>
          <a:stretch/>
        </p:blipFill>
        <p:spPr>
          <a:xfrm>
            <a:off x="6126715" y="1814830"/>
            <a:ext cx="1971675" cy="273793"/>
          </a:xfrm>
          <a:prstGeom prst="rect">
            <a:avLst/>
          </a:prstGeom>
        </p:spPr>
      </p:pic>
      <p:pic>
        <p:nvPicPr>
          <p:cNvPr id="98" name="図 97"/>
          <p:cNvPicPr>
            <a:picLocks noChangeAspect="1"/>
          </p:cNvPicPr>
          <p:nvPr/>
        </p:nvPicPr>
        <p:blipFill rotWithShape="1">
          <a:blip r:embed="rId3" cstate="print">
            <a:extLst>
              <a:ext uri="{28A0092B-C50C-407E-A947-70E740481C1C}">
                <a14:useLocalDpi xmlns:a14="http://schemas.microsoft.com/office/drawing/2010/main" val="0"/>
              </a:ext>
            </a:extLst>
          </a:blip>
          <a:srcRect l="12899" t="14580" r="10705" b="20246"/>
          <a:stretch/>
        </p:blipFill>
        <p:spPr>
          <a:xfrm>
            <a:off x="1992657" y="1814515"/>
            <a:ext cx="1965326" cy="267176"/>
          </a:xfrm>
          <a:prstGeom prst="rect">
            <a:avLst/>
          </a:prstGeom>
        </p:spPr>
      </p:pic>
      <p:pic>
        <p:nvPicPr>
          <p:cNvPr id="90" name="図 89"/>
          <p:cNvPicPr>
            <a:picLocks noChangeAspect="1"/>
          </p:cNvPicPr>
          <p:nvPr/>
        </p:nvPicPr>
        <p:blipFill rotWithShape="1">
          <a:blip r:embed="rId4" cstate="print">
            <a:extLst>
              <a:ext uri="{28A0092B-C50C-407E-A947-70E740481C1C}">
                <a14:useLocalDpi xmlns:a14="http://schemas.microsoft.com/office/drawing/2010/main" val="0"/>
              </a:ext>
            </a:extLst>
          </a:blip>
          <a:srcRect l="12715" t="12500" r="10744" b="12916"/>
          <a:stretch/>
        </p:blipFill>
        <p:spPr>
          <a:xfrm>
            <a:off x="6126715" y="438150"/>
            <a:ext cx="1966912" cy="862013"/>
          </a:xfrm>
          <a:prstGeom prst="rect">
            <a:avLst/>
          </a:prstGeom>
        </p:spPr>
      </p:pic>
      <p:pic>
        <p:nvPicPr>
          <p:cNvPr id="92" name="図 91"/>
          <p:cNvPicPr>
            <a:picLocks noChangeAspect="1"/>
          </p:cNvPicPr>
          <p:nvPr/>
        </p:nvPicPr>
        <p:blipFill rotWithShape="1">
          <a:blip r:embed="rId5" cstate="print">
            <a:extLst>
              <a:ext uri="{28A0092B-C50C-407E-A947-70E740481C1C}">
                <a14:useLocalDpi xmlns:a14="http://schemas.microsoft.com/office/drawing/2010/main" val="0"/>
              </a:ext>
            </a:extLst>
          </a:blip>
          <a:srcRect l="12796" t="19560" r="10231" b="18631"/>
          <a:stretch/>
        </p:blipFill>
        <p:spPr>
          <a:xfrm>
            <a:off x="6121952" y="2952751"/>
            <a:ext cx="1978025" cy="130174"/>
          </a:xfrm>
          <a:prstGeom prst="rect">
            <a:avLst/>
          </a:prstGeom>
        </p:spPr>
      </p:pic>
      <p:pic>
        <p:nvPicPr>
          <p:cNvPr id="93" name="図 92"/>
          <p:cNvPicPr>
            <a:picLocks noChangeAspect="1"/>
          </p:cNvPicPr>
          <p:nvPr/>
        </p:nvPicPr>
        <p:blipFill rotWithShape="1">
          <a:blip r:embed="rId6" cstate="print">
            <a:extLst>
              <a:ext uri="{28A0092B-C50C-407E-A947-70E740481C1C}">
                <a14:useLocalDpi xmlns:a14="http://schemas.microsoft.com/office/drawing/2010/main" val="0"/>
              </a:ext>
            </a:extLst>
          </a:blip>
          <a:srcRect l="12820" t="16479" r="10268" b="19239"/>
          <a:stretch/>
        </p:blipFill>
        <p:spPr>
          <a:xfrm>
            <a:off x="6126715" y="3933825"/>
            <a:ext cx="1976437" cy="257176"/>
          </a:xfrm>
          <a:prstGeom prst="rect">
            <a:avLst/>
          </a:prstGeom>
        </p:spPr>
      </p:pic>
      <p:pic>
        <p:nvPicPr>
          <p:cNvPr id="94" name="図 93"/>
          <p:cNvPicPr>
            <a:picLocks noChangeAspect="1"/>
          </p:cNvPicPr>
          <p:nvPr/>
        </p:nvPicPr>
        <p:blipFill rotWithShape="1">
          <a:blip r:embed="rId7" cstate="print">
            <a:extLst>
              <a:ext uri="{28A0092B-C50C-407E-A947-70E740481C1C}">
                <a14:useLocalDpi xmlns:a14="http://schemas.microsoft.com/office/drawing/2010/main" val="0"/>
              </a:ext>
            </a:extLst>
          </a:blip>
          <a:srcRect l="12836" t="20010" r="10439" b="19004"/>
          <a:stretch/>
        </p:blipFill>
        <p:spPr>
          <a:xfrm>
            <a:off x="6126715" y="5048250"/>
            <a:ext cx="1971675" cy="190500"/>
          </a:xfrm>
          <a:prstGeom prst="rect">
            <a:avLst/>
          </a:prstGeom>
        </p:spPr>
      </p:pic>
      <p:pic>
        <p:nvPicPr>
          <p:cNvPr id="95" name="図 94"/>
          <p:cNvPicPr>
            <a:picLocks noChangeAspect="1"/>
          </p:cNvPicPr>
          <p:nvPr/>
        </p:nvPicPr>
        <p:blipFill rotWithShape="1">
          <a:blip r:embed="rId8" cstate="print">
            <a:extLst>
              <a:ext uri="{28A0092B-C50C-407E-A947-70E740481C1C}">
                <a14:useLocalDpi xmlns:a14="http://schemas.microsoft.com/office/drawing/2010/main" val="0"/>
              </a:ext>
            </a:extLst>
          </a:blip>
          <a:srcRect l="12810" t="15195" r="10093" b="18462"/>
          <a:stretch/>
        </p:blipFill>
        <p:spPr>
          <a:xfrm>
            <a:off x="6117190" y="6067425"/>
            <a:ext cx="1981200" cy="242888"/>
          </a:xfrm>
          <a:prstGeom prst="rect">
            <a:avLst/>
          </a:prstGeom>
        </p:spPr>
      </p:pic>
      <p:pic>
        <p:nvPicPr>
          <p:cNvPr id="48" name="図 47"/>
          <p:cNvPicPr>
            <a:picLocks noChangeAspect="1"/>
          </p:cNvPicPr>
          <p:nvPr/>
        </p:nvPicPr>
        <p:blipFill rotWithShape="1">
          <a:blip r:embed="rId9" cstate="print">
            <a:extLst>
              <a:ext uri="{28A0092B-C50C-407E-A947-70E740481C1C}">
                <a14:useLocalDpi xmlns:a14="http://schemas.microsoft.com/office/drawing/2010/main" val="0"/>
              </a:ext>
            </a:extLst>
          </a:blip>
          <a:srcRect l="12635" t="15689" r="10227" b="37718"/>
          <a:stretch/>
        </p:blipFill>
        <p:spPr>
          <a:xfrm>
            <a:off x="1989482" y="752475"/>
            <a:ext cx="1984376" cy="260350"/>
          </a:xfrm>
          <a:prstGeom prst="rect">
            <a:avLst/>
          </a:prstGeom>
        </p:spPr>
      </p:pic>
      <p:pic>
        <p:nvPicPr>
          <p:cNvPr id="50" name="図 49"/>
          <p:cNvPicPr>
            <a:picLocks noChangeAspect="1"/>
          </p:cNvPicPr>
          <p:nvPr/>
        </p:nvPicPr>
        <p:blipFill rotWithShape="1">
          <a:blip r:embed="rId10" cstate="print">
            <a:extLst>
              <a:ext uri="{28A0092B-C50C-407E-A947-70E740481C1C}">
                <a14:useLocalDpi xmlns:a14="http://schemas.microsoft.com/office/drawing/2010/main" val="0"/>
              </a:ext>
            </a:extLst>
          </a:blip>
          <a:srcRect l="12766" t="20890" r="10590" b="19413"/>
          <a:stretch/>
        </p:blipFill>
        <p:spPr>
          <a:xfrm>
            <a:off x="1994245" y="2771775"/>
            <a:ext cx="1971675" cy="492918"/>
          </a:xfrm>
          <a:prstGeom prst="rect">
            <a:avLst/>
          </a:prstGeom>
        </p:spPr>
      </p:pic>
      <p:pic>
        <p:nvPicPr>
          <p:cNvPr id="51" name="図 50"/>
          <p:cNvPicPr>
            <a:picLocks noChangeAspect="1"/>
          </p:cNvPicPr>
          <p:nvPr/>
        </p:nvPicPr>
        <p:blipFill rotWithShape="1">
          <a:blip r:embed="rId11" cstate="print">
            <a:extLst>
              <a:ext uri="{28A0092B-C50C-407E-A947-70E740481C1C}">
                <a14:useLocalDpi xmlns:a14="http://schemas.microsoft.com/office/drawing/2010/main" val="0"/>
              </a:ext>
            </a:extLst>
          </a:blip>
          <a:srcRect l="12819" t="21484" r="10353" b="21523"/>
          <a:stretch/>
        </p:blipFill>
        <p:spPr>
          <a:xfrm>
            <a:off x="1989482" y="4019550"/>
            <a:ext cx="1976438" cy="119066"/>
          </a:xfrm>
          <a:prstGeom prst="rect">
            <a:avLst/>
          </a:prstGeom>
        </p:spPr>
      </p:pic>
      <p:pic>
        <p:nvPicPr>
          <p:cNvPr id="52" name="図 51"/>
          <p:cNvPicPr>
            <a:picLocks noChangeAspect="1"/>
          </p:cNvPicPr>
          <p:nvPr/>
        </p:nvPicPr>
        <p:blipFill rotWithShape="1">
          <a:blip r:embed="rId12" cstate="print">
            <a:extLst>
              <a:ext uri="{28A0092B-C50C-407E-A947-70E740481C1C}">
                <a14:useLocalDpi xmlns:a14="http://schemas.microsoft.com/office/drawing/2010/main" val="0"/>
              </a:ext>
            </a:extLst>
          </a:blip>
          <a:srcRect l="12980" t="21306" r="10284" b="20661"/>
          <a:stretch/>
        </p:blipFill>
        <p:spPr>
          <a:xfrm>
            <a:off x="1994244" y="5095876"/>
            <a:ext cx="1974056" cy="102392"/>
          </a:xfrm>
          <a:prstGeom prst="rect">
            <a:avLst/>
          </a:prstGeom>
        </p:spPr>
      </p:pic>
      <p:pic>
        <p:nvPicPr>
          <p:cNvPr id="53" name="図 52"/>
          <p:cNvPicPr>
            <a:picLocks noChangeAspect="1"/>
          </p:cNvPicPr>
          <p:nvPr/>
        </p:nvPicPr>
        <p:blipFill rotWithShape="1">
          <a:blip r:embed="rId13" cstate="print">
            <a:extLst>
              <a:ext uri="{28A0092B-C50C-407E-A947-70E740481C1C}">
                <a14:useLocalDpi xmlns:a14="http://schemas.microsoft.com/office/drawing/2010/main" val="0"/>
              </a:ext>
            </a:extLst>
          </a:blip>
          <a:srcRect l="12839" t="18256" r="10703" b="19344"/>
          <a:stretch/>
        </p:blipFill>
        <p:spPr>
          <a:xfrm>
            <a:off x="1991863" y="6143625"/>
            <a:ext cx="1966914" cy="123826"/>
          </a:xfrm>
          <a:prstGeom prst="rect">
            <a:avLst/>
          </a:prstGeom>
        </p:spPr>
      </p:pic>
      <mc:AlternateContent xmlns:mc="http://schemas.openxmlformats.org/markup-compatibility/2006" xmlns:a14="http://schemas.microsoft.com/office/drawing/2010/main">
        <mc:Choice Requires="a14">
          <p:sp>
            <p:nvSpPr>
              <p:cNvPr id="4" name="コンテンツ プレースホルダー 2"/>
              <p:cNvSpPr txBox="1">
                <a:spLocks/>
              </p:cNvSpPr>
              <p:nvPr/>
            </p:nvSpPr>
            <p:spPr>
              <a:xfrm>
                <a:off x="0" y="647700"/>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0.3</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0</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4" name="コンテンツ プレースホルダー 2"/>
              <p:cNvSpPr txBox="1">
                <a:spLocks noRot="1" noChangeAspect="1" noMove="1" noResize="1" noEditPoints="1" noAdjustHandles="1" noChangeArrowheads="1" noChangeShapeType="1" noTextEdit="1"/>
              </p:cNvSpPr>
              <p:nvPr/>
            </p:nvSpPr>
            <p:spPr>
              <a:xfrm>
                <a:off x="0" y="647700"/>
                <a:ext cx="1758027" cy="381000"/>
              </a:xfrm>
              <a:prstGeom prst="rect">
                <a:avLst/>
              </a:prstGeom>
              <a:blipFill rotWithShape="0">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コンテンツ プレースホルダー 2"/>
              <p:cNvSpPr txBox="1">
                <a:spLocks/>
              </p:cNvSpPr>
              <p:nvPr/>
            </p:nvSpPr>
            <p:spPr>
              <a:xfrm>
                <a:off x="0" y="1723813"/>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0.2</m:t>
                    </m:r>
                    <m:func>
                      <m:funcPr>
                        <m:ctrlPr>
                          <a:rPr lang="en-US" altLang="ja-JP" sz="2000" i="1" smtClean="0">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1</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5" name="コンテンツ プレースホルダー 2"/>
              <p:cNvSpPr txBox="1">
                <a:spLocks noRot="1" noChangeAspect="1" noMove="1" noResize="1" noEditPoints="1" noAdjustHandles="1" noChangeArrowheads="1" noChangeShapeType="1" noTextEdit="1"/>
              </p:cNvSpPr>
              <p:nvPr/>
            </p:nvSpPr>
            <p:spPr>
              <a:xfrm>
                <a:off x="0" y="1723813"/>
                <a:ext cx="1758027" cy="381000"/>
              </a:xfrm>
              <a:prstGeom prst="rect">
                <a:avLst/>
              </a:prstGeom>
              <a:blipFill rotWithShape="0">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コンテンツ プレースホルダー 2"/>
              <p:cNvSpPr txBox="1">
                <a:spLocks/>
              </p:cNvSpPr>
              <p:nvPr/>
            </p:nvSpPr>
            <p:spPr>
              <a:xfrm>
                <a:off x="0" y="2799926"/>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0.7</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2</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6" name="コンテンツ プレースホルダー 2"/>
              <p:cNvSpPr txBox="1">
                <a:spLocks noRot="1" noChangeAspect="1" noMove="1" noResize="1" noEditPoints="1" noAdjustHandles="1" noChangeArrowheads="1" noChangeShapeType="1" noTextEdit="1"/>
              </p:cNvSpPr>
              <p:nvPr/>
            </p:nvSpPr>
            <p:spPr>
              <a:xfrm>
                <a:off x="0" y="2799926"/>
                <a:ext cx="1758027" cy="381000"/>
              </a:xfrm>
              <a:prstGeom prst="rect">
                <a:avLst/>
              </a:prstGeom>
              <a:blipFill rotWithShape="0">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0" y="3876039"/>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3</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0" y="3876039"/>
                <a:ext cx="1758027" cy="381000"/>
              </a:xfrm>
              <a:prstGeom prst="rect">
                <a:avLst/>
              </a:prstGeom>
              <a:blipFill rotWithShape="0">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0" y="4952152"/>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4</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0" y="4952152"/>
                <a:ext cx="1758027" cy="381000"/>
              </a:xfrm>
              <a:prstGeom prst="rect">
                <a:avLst/>
              </a:prstGeom>
              <a:blipFill rotWithShape="0">
                <a:blip r:embed="rId1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コンテンツ プレースホルダー 2"/>
              <p:cNvSpPr txBox="1">
                <a:spLocks/>
              </p:cNvSpPr>
              <p:nvPr/>
            </p:nvSpPr>
            <p:spPr>
              <a:xfrm>
                <a:off x="0" y="6028265"/>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5</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9" name="コンテンツ プレースホルダー 2"/>
              <p:cNvSpPr txBox="1">
                <a:spLocks noRot="1" noChangeAspect="1" noMove="1" noResize="1" noEditPoints="1" noAdjustHandles="1" noChangeArrowheads="1" noChangeShapeType="1" noTextEdit="1"/>
              </p:cNvSpPr>
              <p:nvPr/>
            </p:nvSpPr>
            <p:spPr>
              <a:xfrm>
                <a:off x="0" y="6028265"/>
                <a:ext cx="1758027" cy="381000"/>
              </a:xfrm>
              <a:prstGeom prst="rect">
                <a:avLst/>
              </a:prstGeom>
              <a:blipFill rotWithShape="0">
                <a:blip r:embed="rId1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コンテンツ プレースホルダー 2"/>
              <p:cNvSpPr txBox="1">
                <a:spLocks/>
              </p:cNvSpPr>
              <p:nvPr/>
            </p:nvSpPr>
            <p:spPr>
              <a:xfrm>
                <a:off x="4133667" y="647700"/>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0</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1" name="コンテンツ プレースホルダー 2"/>
              <p:cNvSpPr txBox="1">
                <a:spLocks noRot="1" noChangeAspect="1" noMove="1" noResize="1" noEditPoints="1" noAdjustHandles="1" noChangeArrowheads="1" noChangeShapeType="1" noTextEdit="1"/>
              </p:cNvSpPr>
              <p:nvPr/>
            </p:nvSpPr>
            <p:spPr>
              <a:xfrm>
                <a:off x="4133667" y="647700"/>
                <a:ext cx="1758027" cy="381000"/>
              </a:xfrm>
              <a:prstGeom prst="rect">
                <a:avLst/>
              </a:prstGeom>
              <a:blipFill rotWithShape="0">
                <a:blip r:embed="rId2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コンテンツ プレースホルダー 2"/>
              <p:cNvSpPr txBox="1">
                <a:spLocks/>
              </p:cNvSpPr>
              <p:nvPr/>
            </p:nvSpPr>
            <p:spPr>
              <a:xfrm>
                <a:off x="4133667" y="1723813"/>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0.3</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1</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2" name="コンテンツ プレースホルダー 2"/>
              <p:cNvSpPr txBox="1">
                <a:spLocks noRot="1" noChangeAspect="1" noMove="1" noResize="1" noEditPoints="1" noAdjustHandles="1" noChangeArrowheads="1" noChangeShapeType="1" noTextEdit="1"/>
              </p:cNvSpPr>
              <p:nvPr/>
            </p:nvSpPr>
            <p:spPr>
              <a:xfrm>
                <a:off x="4133667" y="1723813"/>
                <a:ext cx="1758027" cy="381000"/>
              </a:xfrm>
              <a:prstGeom prst="rect">
                <a:avLst/>
              </a:prstGeom>
              <a:blipFill rotWithShape="0">
                <a:blip r:embed="rId2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コンテンツ プレースホルダー 2"/>
              <p:cNvSpPr txBox="1">
                <a:spLocks/>
              </p:cNvSpPr>
              <p:nvPr/>
            </p:nvSpPr>
            <p:spPr>
              <a:xfrm>
                <a:off x="4133667" y="2799926"/>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2</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3" name="コンテンツ プレースホルダー 2"/>
              <p:cNvSpPr txBox="1">
                <a:spLocks noRot="1" noChangeAspect="1" noMove="1" noResize="1" noEditPoints="1" noAdjustHandles="1" noChangeArrowheads="1" noChangeShapeType="1" noTextEdit="1"/>
              </p:cNvSpPr>
              <p:nvPr/>
            </p:nvSpPr>
            <p:spPr>
              <a:xfrm>
                <a:off x="4133667" y="2799926"/>
                <a:ext cx="1758027" cy="381000"/>
              </a:xfrm>
              <a:prstGeom prst="rect">
                <a:avLst/>
              </a:prstGeom>
              <a:blipFill rotWithShape="0">
                <a:blip r:embed="rId2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コンテンツ プレースホルダー 2"/>
              <p:cNvSpPr txBox="1">
                <a:spLocks/>
              </p:cNvSpPr>
              <p:nvPr/>
            </p:nvSpPr>
            <p:spPr>
              <a:xfrm>
                <a:off x="4133667" y="3876039"/>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smtClean="0">
                            <a:latin typeface="Cambria Math" panose="02040503050406030204" pitchFamily="18" charset="0"/>
                          </a:rPr>
                        </m:ctrlPr>
                      </m:funcPr>
                      <m:fName>
                        <m:r>
                          <a:rPr lang="en-US" altLang="ja-JP" sz="2000" b="0" i="0" smtClean="0">
                            <a:latin typeface="Cambria Math" panose="02040503050406030204" pitchFamily="18" charset="0"/>
                          </a:rPr>
                          <m:t>0.3</m:t>
                        </m:r>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3</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4" name="コンテンツ プレースホルダー 2"/>
              <p:cNvSpPr txBox="1">
                <a:spLocks noRot="1" noChangeAspect="1" noMove="1" noResize="1" noEditPoints="1" noAdjustHandles="1" noChangeArrowheads="1" noChangeShapeType="1" noTextEdit="1"/>
              </p:cNvSpPr>
              <p:nvPr/>
            </p:nvSpPr>
            <p:spPr>
              <a:xfrm>
                <a:off x="4133667" y="3876039"/>
                <a:ext cx="1758027" cy="381000"/>
              </a:xfrm>
              <a:prstGeom prst="rect">
                <a:avLst/>
              </a:prstGeom>
              <a:blipFill rotWithShape="0">
                <a:blip r:embed="rId2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4133667" y="4952152"/>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smtClean="0">
                            <a:latin typeface="Cambria Math" panose="02040503050406030204" pitchFamily="18" charset="0"/>
                          </a:rPr>
                        </m:ctrlPr>
                      </m:funcPr>
                      <m:fName>
                        <m:r>
                          <a:rPr lang="en-US" altLang="ja-JP" sz="2000" b="0" i="0" smtClean="0">
                            <a:latin typeface="Cambria Math" panose="02040503050406030204" pitchFamily="18" charset="0"/>
                          </a:rPr>
                          <m:t>0.1</m:t>
                        </m:r>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4</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4133667" y="4952152"/>
                <a:ext cx="1758027" cy="381000"/>
              </a:xfrm>
              <a:prstGeom prst="rect">
                <a:avLst/>
              </a:prstGeom>
              <a:blipFill rotWithShape="0">
                <a:blip r:embed="rId2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コンテンツ プレースホルダー 2"/>
              <p:cNvSpPr txBox="1">
                <a:spLocks/>
              </p:cNvSpPr>
              <p:nvPr/>
            </p:nvSpPr>
            <p:spPr>
              <a:xfrm>
                <a:off x="4133667" y="6028265"/>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latin typeface="Cambria Math" panose="02040503050406030204" pitchFamily="18" charset="0"/>
                      </a:rPr>
                      <m:t>0.2</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5</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t> </a:t>
                </a:r>
              </a:p>
            </p:txBody>
          </p:sp>
        </mc:Choice>
        <mc:Fallback xmlns="">
          <p:sp>
            <p:nvSpPr>
              <p:cNvPr id="17" name="コンテンツ プレースホルダー 2"/>
              <p:cNvSpPr txBox="1">
                <a:spLocks noRot="1" noChangeAspect="1" noMove="1" noResize="1" noEditPoints="1" noAdjustHandles="1" noChangeArrowheads="1" noChangeShapeType="1" noTextEdit="1"/>
              </p:cNvSpPr>
              <p:nvPr/>
            </p:nvSpPr>
            <p:spPr>
              <a:xfrm>
                <a:off x="4133667" y="6028265"/>
                <a:ext cx="1758027" cy="381000"/>
              </a:xfrm>
              <a:prstGeom prst="rect">
                <a:avLst/>
              </a:prstGeom>
              <a:blipFill rotWithShape="0">
                <a:blip r:embed="rId25"/>
                <a:stretch>
                  <a:fillRect/>
                </a:stretch>
              </a:blipFill>
            </p:spPr>
            <p:txBody>
              <a:bodyPr/>
              <a:lstStyle/>
              <a:p>
                <a:r>
                  <a:rPr lang="ja-JP" altLang="en-US">
                    <a:noFill/>
                  </a:rPr>
                  <a:t> </a:t>
                </a:r>
              </a:p>
            </p:txBody>
          </p:sp>
        </mc:Fallback>
      </mc:AlternateContent>
      <p:grpSp>
        <p:nvGrpSpPr>
          <p:cNvPr id="22" name="グループ化 21"/>
          <p:cNvGrpSpPr/>
          <p:nvPr/>
        </p:nvGrpSpPr>
        <p:grpSpPr>
          <a:xfrm>
            <a:off x="1671839" y="393699"/>
            <a:ext cx="2590943" cy="952501"/>
            <a:chOff x="1130157" y="2173210"/>
            <a:chExt cx="4263776" cy="2732926"/>
          </a:xfrm>
        </p:grpSpPr>
        <p:cxnSp>
          <p:nvCxnSpPr>
            <p:cNvPr id="18" name="直線矢印コネクタ 17"/>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1671839" y="1460499"/>
            <a:ext cx="2590943" cy="952501"/>
            <a:chOff x="1130157" y="2173210"/>
            <a:chExt cx="4263776" cy="2732926"/>
          </a:xfrm>
        </p:grpSpPr>
        <p:cxnSp>
          <p:nvCxnSpPr>
            <p:cNvPr id="24" name="直線矢印コネクタ 23"/>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28" name="グループ化 27"/>
          <p:cNvGrpSpPr/>
          <p:nvPr/>
        </p:nvGrpSpPr>
        <p:grpSpPr>
          <a:xfrm>
            <a:off x="1671839" y="2527299"/>
            <a:ext cx="2590943" cy="952501"/>
            <a:chOff x="1130157" y="2173210"/>
            <a:chExt cx="4263776" cy="2732926"/>
          </a:xfrm>
        </p:grpSpPr>
        <p:cxnSp>
          <p:nvCxnSpPr>
            <p:cNvPr id="29" name="直線矢印コネクタ 28"/>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3" name="グループ化 32"/>
          <p:cNvGrpSpPr/>
          <p:nvPr/>
        </p:nvGrpSpPr>
        <p:grpSpPr>
          <a:xfrm>
            <a:off x="1671839" y="3594099"/>
            <a:ext cx="2590943" cy="952501"/>
            <a:chOff x="1130157" y="2173210"/>
            <a:chExt cx="4263776" cy="2732926"/>
          </a:xfrm>
        </p:grpSpPr>
        <p:cxnSp>
          <p:nvCxnSpPr>
            <p:cNvPr id="34" name="直線矢印コネクタ 33"/>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a:off x="1671839" y="4660899"/>
            <a:ext cx="2590943" cy="952501"/>
            <a:chOff x="1130157" y="2173210"/>
            <a:chExt cx="4263776" cy="2732926"/>
          </a:xfrm>
        </p:grpSpPr>
        <p:cxnSp>
          <p:nvCxnSpPr>
            <p:cNvPr id="39" name="直線矢印コネクタ 38"/>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1671839" y="5727699"/>
            <a:ext cx="2590943" cy="952501"/>
            <a:chOff x="1130157" y="2173210"/>
            <a:chExt cx="4263776" cy="2732926"/>
          </a:xfrm>
        </p:grpSpPr>
        <p:cxnSp>
          <p:nvCxnSpPr>
            <p:cNvPr id="44" name="直線矢印コネクタ 43"/>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60" name="グループ化 59"/>
          <p:cNvGrpSpPr/>
          <p:nvPr/>
        </p:nvGrpSpPr>
        <p:grpSpPr>
          <a:xfrm>
            <a:off x="5804309" y="393699"/>
            <a:ext cx="2590943" cy="952501"/>
            <a:chOff x="1130157" y="2173210"/>
            <a:chExt cx="4263776" cy="2732926"/>
          </a:xfrm>
        </p:grpSpPr>
        <p:cxnSp>
          <p:nvCxnSpPr>
            <p:cNvPr id="61" name="直線矢印コネクタ 60"/>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65" name="グループ化 64"/>
          <p:cNvGrpSpPr/>
          <p:nvPr/>
        </p:nvGrpSpPr>
        <p:grpSpPr>
          <a:xfrm>
            <a:off x="5804309" y="1460499"/>
            <a:ext cx="2590943" cy="952501"/>
            <a:chOff x="1130157" y="2173210"/>
            <a:chExt cx="4263776" cy="2732926"/>
          </a:xfrm>
        </p:grpSpPr>
        <p:cxnSp>
          <p:nvCxnSpPr>
            <p:cNvPr id="66" name="直線矢印コネクタ 65"/>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a:xfrm>
            <a:off x="5804309" y="2527299"/>
            <a:ext cx="2590943" cy="952501"/>
            <a:chOff x="1130157" y="2173210"/>
            <a:chExt cx="4263776" cy="2732926"/>
          </a:xfrm>
        </p:grpSpPr>
        <p:cxnSp>
          <p:nvCxnSpPr>
            <p:cNvPr id="71" name="直線矢印コネクタ 70"/>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75" name="グループ化 74"/>
          <p:cNvGrpSpPr/>
          <p:nvPr/>
        </p:nvGrpSpPr>
        <p:grpSpPr>
          <a:xfrm>
            <a:off x="5804309" y="3594099"/>
            <a:ext cx="2590943" cy="952501"/>
            <a:chOff x="1130157" y="2173210"/>
            <a:chExt cx="4263776" cy="2732926"/>
          </a:xfrm>
        </p:grpSpPr>
        <p:cxnSp>
          <p:nvCxnSpPr>
            <p:cNvPr id="76" name="直線矢印コネクタ 75"/>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0" name="グループ化 79"/>
          <p:cNvGrpSpPr/>
          <p:nvPr/>
        </p:nvGrpSpPr>
        <p:grpSpPr>
          <a:xfrm>
            <a:off x="5804309" y="4660899"/>
            <a:ext cx="2590943" cy="952501"/>
            <a:chOff x="1130157" y="2173210"/>
            <a:chExt cx="4263776" cy="2732926"/>
          </a:xfrm>
        </p:grpSpPr>
        <p:cxnSp>
          <p:nvCxnSpPr>
            <p:cNvPr id="81" name="直線矢印コネクタ 80"/>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85" name="グループ化 84"/>
          <p:cNvGrpSpPr/>
          <p:nvPr/>
        </p:nvGrpSpPr>
        <p:grpSpPr>
          <a:xfrm>
            <a:off x="5804309" y="5727699"/>
            <a:ext cx="2590943" cy="952501"/>
            <a:chOff x="1130157" y="2173210"/>
            <a:chExt cx="4263776" cy="2732926"/>
          </a:xfrm>
        </p:grpSpPr>
        <p:cxnSp>
          <p:nvCxnSpPr>
            <p:cNvPr id="86" name="直線矢印コネクタ 85"/>
            <p:cNvCxnSpPr/>
            <p:nvPr/>
          </p:nvCxnSpPr>
          <p:spPr>
            <a:xfrm flipV="1">
              <a:off x="1645049"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4918474" y="2173210"/>
              <a:ext cx="0" cy="2732926"/>
            </a:xfrm>
            <a:prstGeom prst="straightConnector1">
              <a:avLst/>
            </a:prstGeom>
            <a:ln w="127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a:off x="1130157" y="3554858"/>
              <a:ext cx="4263776"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flipV="1">
              <a:off x="3283349" y="2173210"/>
              <a:ext cx="0" cy="273292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96" name="コンテンツ プレースホルダー 2"/>
          <p:cNvSpPr txBox="1">
            <a:spLocks/>
          </p:cNvSpPr>
          <p:nvPr/>
        </p:nvSpPr>
        <p:spPr>
          <a:xfrm>
            <a:off x="8905461" y="581621"/>
            <a:ext cx="3018182" cy="3424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t>こんな感じで基本周波数の整数倍の波を考える</a:t>
            </a:r>
            <a:endParaRPr lang="en-US" altLang="ja-JP" sz="2000" dirty="0"/>
          </a:p>
          <a:p>
            <a:pPr marL="0" indent="0">
              <a:buNone/>
            </a:pPr>
            <a:endParaRPr lang="en-US" altLang="ja-JP" sz="2000" dirty="0"/>
          </a:p>
          <a:p>
            <a:pPr marL="0" indent="0">
              <a:buNone/>
            </a:pPr>
            <a:r>
              <a:rPr lang="ja-JP" altLang="en-US" sz="2000" dirty="0"/>
              <a:t>それぞれを定数倍する</a:t>
            </a:r>
            <a:endParaRPr lang="en-US" altLang="ja-JP" sz="2000" dirty="0"/>
          </a:p>
          <a:p>
            <a:pPr marL="0" indent="0">
              <a:buNone/>
            </a:pPr>
            <a:r>
              <a:rPr lang="ja-JP" altLang="en-US" sz="2000" dirty="0"/>
              <a:t>（今回はランダムに）</a:t>
            </a:r>
            <a:endParaRPr lang="en-US" altLang="ja-JP" sz="2000" dirty="0"/>
          </a:p>
          <a:p>
            <a:pPr marL="0" indent="0">
              <a:buNone/>
            </a:pPr>
            <a:endParaRPr lang="en-US" altLang="ja-JP" sz="2000" dirty="0"/>
          </a:p>
          <a:p>
            <a:pPr marL="0" indent="0">
              <a:buNone/>
            </a:pPr>
            <a:r>
              <a:rPr lang="ja-JP" altLang="en-US" sz="2000" dirty="0"/>
              <a:t>で、それを全部足し合わせてみる</a:t>
            </a:r>
          </a:p>
        </p:txBody>
      </p:sp>
    </p:spTree>
    <p:extLst>
      <p:ext uri="{BB962C8B-B14F-4D97-AF65-F5344CB8AC3E}">
        <p14:creationId xmlns:p14="http://schemas.microsoft.com/office/powerpoint/2010/main" val="85864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コンテンツ プレースホルダー 2"/>
              <p:cNvSpPr txBox="1">
                <a:spLocks/>
              </p:cNvSpPr>
              <p:nvPr/>
            </p:nvSpPr>
            <p:spPr>
              <a:xfrm>
                <a:off x="177800" y="152400"/>
                <a:ext cx="12103100" cy="2019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 xmlns:m="http://schemas.openxmlformats.org/officeDocument/2006/math">
                    <m:r>
                      <a:rPr lang="en-US" altLang="ja-JP" sz="2400" b="0" i="1" smtClean="0">
                        <a:latin typeface="Cambria Math" panose="02040503050406030204" pitchFamily="18" charset="0"/>
                      </a:rPr>
                      <m:t>0.3</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cos</m:t>
                        </m:r>
                      </m:fName>
                      <m:e>
                        <m:r>
                          <a:rPr lang="en-US" altLang="ja-JP" sz="2400" b="0" i="1" smtClean="0">
                            <a:latin typeface="Cambria Math" panose="02040503050406030204" pitchFamily="18" charset="0"/>
                          </a:rPr>
                          <m:t>0</m:t>
                        </m:r>
                        <m:sSub>
                          <m:sSubPr>
                            <m:ctrlPr>
                              <a:rPr lang="en-US" altLang="ja-JP" sz="2400" i="1" smtClean="0">
                                <a:solidFill>
                                  <a:schemeClr val="tx1"/>
                                </a:solidFill>
                                <a:latin typeface="Cambria Math" panose="02040503050406030204" pitchFamily="18" charset="0"/>
                              </a:rPr>
                            </m:ctrlPr>
                          </m:sSubPr>
                          <m:e>
                            <m:r>
                              <a:rPr lang="en-US" altLang="ja-JP" sz="2400" i="1">
                                <a:solidFill>
                                  <a:schemeClr val="tx1"/>
                                </a:solidFill>
                                <a:latin typeface="Cambria Math" panose="02040503050406030204" pitchFamily="18" charset="0"/>
                              </a:rPr>
                              <m:t>𝜔</m:t>
                            </m:r>
                          </m:e>
                          <m:sub>
                            <m:r>
                              <a:rPr lang="en-US" altLang="ja-JP" sz="2400" i="1">
                                <a:solidFill>
                                  <a:schemeClr val="tx1"/>
                                </a:solidFill>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0.2</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cos</m:t>
                        </m:r>
                      </m:fName>
                      <m:e>
                        <m:r>
                          <a:rPr lang="en-US" altLang="ja-JP" sz="2400" i="1">
                            <a:latin typeface="Cambria Math" panose="02040503050406030204" pitchFamily="18" charset="0"/>
                          </a:rPr>
                          <m:t>1</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0.7</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cos</m:t>
                        </m:r>
                      </m:fName>
                      <m:e>
                        <m:r>
                          <a:rPr lang="en-US" altLang="ja-JP" sz="2400" i="1">
                            <a:latin typeface="Cambria Math" panose="02040503050406030204" pitchFamily="18" charset="0"/>
                          </a:rPr>
                          <m:t>2</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0.1</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cos</m:t>
                        </m:r>
                      </m:fName>
                      <m:e>
                        <m:r>
                          <a:rPr lang="en-US" altLang="ja-JP" sz="2400" i="1">
                            <a:latin typeface="Cambria Math" panose="02040503050406030204" pitchFamily="18" charset="0"/>
                          </a:rPr>
                          <m:t>3</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0.1</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cos</m:t>
                        </m:r>
                      </m:fName>
                      <m:e>
                        <m:r>
                          <a:rPr lang="en-US" altLang="ja-JP" sz="2400" i="1">
                            <a:latin typeface="Cambria Math" panose="02040503050406030204" pitchFamily="18" charset="0"/>
                          </a:rPr>
                          <m:t>4</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0.1</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cos</m:t>
                        </m:r>
                      </m:fName>
                      <m:e>
                        <m:r>
                          <a:rPr lang="en-US" altLang="ja-JP" sz="2400" i="1">
                            <a:latin typeface="Cambria Math" panose="02040503050406030204" pitchFamily="18" charset="0"/>
                          </a:rPr>
                          <m:t>5</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m:t>
                    </m:r>
                    <m:r>
                      <a:rPr lang="en-US" altLang="ja-JP" sz="2400" b="0" i="1" smtClean="0">
                        <a:latin typeface="Cambria Math" panose="02040503050406030204" pitchFamily="18" charset="0"/>
                      </a:rPr>
                      <m:t>.0</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0</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0.3</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1</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0.1</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2</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func>
                      <m:funcPr>
                        <m:ctrlPr>
                          <a:rPr lang="en-US" altLang="ja-JP" sz="2400" i="1">
                            <a:latin typeface="Cambria Math" panose="02040503050406030204" pitchFamily="18" charset="0"/>
                          </a:rPr>
                        </m:ctrlPr>
                      </m:funcPr>
                      <m:fName>
                        <m:r>
                          <a:rPr lang="en-US" altLang="ja-JP" sz="2400">
                            <a:latin typeface="Cambria Math" panose="02040503050406030204" pitchFamily="18" charset="0"/>
                          </a:rPr>
                          <m:t>0.3</m:t>
                        </m:r>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3</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func>
                      <m:funcPr>
                        <m:ctrlPr>
                          <a:rPr lang="en-US" altLang="ja-JP" sz="2400" i="1">
                            <a:latin typeface="Cambria Math" panose="02040503050406030204" pitchFamily="18" charset="0"/>
                          </a:rPr>
                        </m:ctrlPr>
                      </m:funcPr>
                      <m:fName>
                        <m:r>
                          <a:rPr lang="en-US" altLang="ja-JP" sz="2400">
                            <a:latin typeface="Cambria Math" panose="02040503050406030204" pitchFamily="18" charset="0"/>
                          </a:rPr>
                          <m:t>0.1</m:t>
                        </m:r>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4</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r>
                      <a:rPr lang="en-US" altLang="ja-JP" sz="2400" b="0" i="1" smtClean="0">
                        <a:latin typeface="Cambria Math" panose="02040503050406030204" pitchFamily="18" charset="0"/>
                      </a:rPr>
                      <m:t>+</m:t>
                    </m:r>
                    <m:r>
                      <a:rPr lang="en-US" altLang="ja-JP" sz="2400" i="1">
                        <a:latin typeface="Cambria Math" panose="02040503050406030204" pitchFamily="18" charset="0"/>
                      </a:rPr>
                      <m:t>0.2</m:t>
                    </m:r>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i="1">
                            <a:latin typeface="Cambria Math" panose="02040503050406030204" pitchFamily="18" charset="0"/>
                          </a:rPr>
                          <m:t>5</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oMath>
                </a14:m>
                <a:r>
                  <a:rPr lang="ja-JP" altLang="en-US" sz="2400" dirty="0"/>
                  <a:t> </a:t>
                </a:r>
              </a:p>
              <a:p>
                <a:pPr marL="0" indent="0">
                  <a:buNone/>
                </a:pPr>
                <a:endParaRPr lang="ja-JP" altLang="en-US" sz="2400" dirty="0"/>
              </a:p>
              <a:p>
                <a:pPr marL="0" indent="0">
                  <a:buNone/>
                </a:pPr>
                <a:endParaRPr lang="ja-JP" altLang="en-US" sz="2400" dirty="0"/>
              </a:p>
              <a:p>
                <a:pPr marL="0" indent="0">
                  <a:buNone/>
                </a:pPr>
                <a:endParaRPr lang="ja-JP" altLang="en-US" sz="2400" dirty="0"/>
              </a:p>
              <a:p>
                <a:pPr marL="0" indent="0">
                  <a:buNone/>
                </a:pPr>
                <a:endParaRPr lang="ja-JP" altLang="en-US" sz="2400" dirty="0"/>
              </a:p>
              <a:p>
                <a:pPr marL="0" indent="0">
                  <a:buNone/>
                </a:pPr>
                <a:endParaRPr lang="ja-JP" altLang="en-US" sz="2400" dirty="0"/>
              </a:p>
              <a:p>
                <a:pPr marL="0" indent="0">
                  <a:buNone/>
                </a:pPr>
                <a:endParaRPr lang="ja-JP" altLang="en-US" sz="2400" dirty="0"/>
              </a:p>
            </p:txBody>
          </p:sp>
        </mc:Choice>
        <mc:Fallback xmlns="">
          <p:sp>
            <p:nvSpPr>
              <p:cNvPr id="4" name="コンテンツ プレースホルダー 2"/>
              <p:cNvSpPr txBox="1">
                <a:spLocks noRot="1" noChangeAspect="1" noMove="1" noResize="1" noEditPoints="1" noAdjustHandles="1" noChangeArrowheads="1" noChangeShapeType="1" noTextEdit="1"/>
              </p:cNvSpPr>
              <p:nvPr/>
            </p:nvSpPr>
            <p:spPr>
              <a:xfrm>
                <a:off x="177800" y="152400"/>
                <a:ext cx="12103100" cy="2019300"/>
              </a:xfrm>
              <a:prstGeom prst="rect">
                <a:avLst/>
              </a:prstGeom>
              <a:blipFill rotWithShape="0">
                <a:blip r:embed="rId2"/>
                <a:stretch>
                  <a:fillRect l="-101"/>
                </a:stretch>
              </a:blipFill>
            </p:spPr>
            <p:txBody>
              <a:bodyPr/>
              <a:lstStyle/>
              <a:p>
                <a:r>
                  <a:rPr lang="ja-JP" altLang="en-US">
                    <a:noFill/>
                  </a:rPr>
                  <a:t> </a:t>
                </a:r>
              </a:p>
            </p:txBody>
          </p:sp>
        </mc:Fallback>
      </mc:AlternateContent>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2" y="1450974"/>
            <a:ext cx="5600708" cy="4200531"/>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292" y="1450974"/>
            <a:ext cx="5600708" cy="4200531"/>
          </a:xfrm>
          <a:prstGeom prst="rect">
            <a:avLst/>
          </a:prstGeom>
        </p:spPr>
      </p:pic>
      <p:sp>
        <p:nvSpPr>
          <p:cNvPr id="19" name="右矢印 18"/>
          <p:cNvSpPr/>
          <p:nvPr/>
        </p:nvSpPr>
        <p:spPr>
          <a:xfrm>
            <a:off x="5816600" y="2933700"/>
            <a:ext cx="10160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和</a:t>
            </a:r>
          </a:p>
        </p:txBody>
      </p:sp>
    </p:spTree>
    <p:extLst>
      <p:ext uri="{BB962C8B-B14F-4D97-AF65-F5344CB8AC3E}">
        <p14:creationId xmlns:p14="http://schemas.microsoft.com/office/powerpoint/2010/main" val="37865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0193" y="43152"/>
            <a:ext cx="11473211" cy="733270"/>
          </a:xfrm>
        </p:spPr>
        <p:txBody>
          <a:bodyPr>
            <a:normAutofit/>
          </a:bodyPr>
          <a:lstStyle/>
          <a:p>
            <a:pPr algn="ctr"/>
            <a:r>
              <a:rPr kumimoji="1" lang="ja-JP" altLang="en-US" sz="3200" dirty="0">
                <a:latin typeface="游ゴシック" panose="020B0400000000000000" pitchFamily="50" charset="-128"/>
                <a:ea typeface="游ゴシック" panose="020B0400000000000000" pitchFamily="50" charset="-128"/>
              </a:rPr>
              <a:t>フーリエ級数のとても</a:t>
            </a:r>
            <a:r>
              <a:rPr kumimoji="1" lang="ja-JP" altLang="en-US" sz="3200" dirty="0" smtClean="0">
                <a:latin typeface="游ゴシック" panose="020B0400000000000000" pitchFamily="50" charset="-128"/>
                <a:ea typeface="游ゴシック" panose="020B0400000000000000" pitchFamily="50" charset="-128"/>
              </a:rPr>
              <a:t>簡単（雑）な</a:t>
            </a:r>
            <a:r>
              <a:rPr kumimoji="1" lang="ja-JP" altLang="en-US" sz="3200" dirty="0">
                <a:latin typeface="游ゴシック" panose="020B0400000000000000" pitchFamily="50" charset="-128"/>
                <a:ea typeface="游ゴシック" panose="020B0400000000000000" pitchFamily="50" charset="-128"/>
              </a:rPr>
              <a:t>説明</a:t>
            </a:r>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3016" t="11413" r="10386" b="13908"/>
          <a:stretch/>
        </p:blipFill>
        <p:spPr>
          <a:xfrm>
            <a:off x="1106805" y="2998095"/>
            <a:ext cx="4290060" cy="3136900"/>
          </a:xfrm>
          <a:prstGeom prst="rect">
            <a:avLst/>
          </a:prstGeom>
        </p:spPr>
      </p:pic>
      <p:sp>
        <p:nvSpPr>
          <p:cNvPr id="5" name="右矢印 4"/>
          <p:cNvSpPr/>
          <p:nvPr/>
        </p:nvSpPr>
        <p:spPr>
          <a:xfrm>
            <a:off x="6181725" y="3861694"/>
            <a:ext cx="10160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7" name="コンテンツ プレースホルダー 2"/>
              <p:cNvSpPr txBox="1">
                <a:spLocks/>
              </p:cNvSpPr>
              <p:nvPr/>
            </p:nvSpPr>
            <p:spPr>
              <a:xfrm>
                <a:off x="7375525" y="3239394"/>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0.3</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0</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7" name="コンテンツ プレースホルダー 2"/>
              <p:cNvSpPr txBox="1">
                <a:spLocks noRot="1" noChangeAspect="1" noMove="1" noResize="1" noEditPoints="1" noAdjustHandles="1" noChangeArrowheads="1" noChangeShapeType="1" noTextEdit="1"/>
              </p:cNvSpPr>
              <p:nvPr/>
            </p:nvSpPr>
            <p:spPr>
              <a:xfrm>
                <a:off x="7375525" y="3239394"/>
                <a:ext cx="1758027" cy="38100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コンテンツ プレースホルダー 2"/>
              <p:cNvSpPr txBox="1">
                <a:spLocks/>
              </p:cNvSpPr>
              <p:nvPr/>
            </p:nvSpPr>
            <p:spPr>
              <a:xfrm>
                <a:off x="7375525" y="3662727"/>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0.2</m:t>
                    </m:r>
                    <m:func>
                      <m:funcPr>
                        <m:ctrlPr>
                          <a:rPr lang="en-US" altLang="ja-JP" sz="2000" i="1" smtClean="0">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1</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8" name="コンテンツ プレースホルダー 2"/>
              <p:cNvSpPr txBox="1">
                <a:spLocks noRot="1" noChangeAspect="1" noMove="1" noResize="1" noEditPoints="1" noAdjustHandles="1" noChangeArrowheads="1" noChangeShapeType="1" noTextEdit="1"/>
              </p:cNvSpPr>
              <p:nvPr/>
            </p:nvSpPr>
            <p:spPr>
              <a:xfrm>
                <a:off x="7375525" y="3662727"/>
                <a:ext cx="1758027" cy="38100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コンテンツ プレースホルダー 2"/>
              <p:cNvSpPr txBox="1">
                <a:spLocks/>
              </p:cNvSpPr>
              <p:nvPr/>
            </p:nvSpPr>
            <p:spPr>
              <a:xfrm>
                <a:off x="7375525" y="4086060"/>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0.7</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2</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9" name="コンテンツ プレースホルダー 2"/>
              <p:cNvSpPr txBox="1">
                <a:spLocks noRot="1" noChangeAspect="1" noMove="1" noResize="1" noEditPoints="1" noAdjustHandles="1" noChangeArrowheads="1" noChangeShapeType="1" noTextEdit="1"/>
              </p:cNvSpPr>
              <p:nvPr/>
            </p:nvSpPr>
            <p:spPr>
              <a:xfrm>
                <a:off x="7375525" y="4086060"/>
                <a:ext cx="1758027" cy="38100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コンテンツ プレースホルダー 2"/>
              <p:cNvSpPr txBox="1">
                <a:spLocks/>
              </p:cNvSpPr>
              <p:nvPr/>
            </p:nvSpPr>
            <p:spPr>
              <a:xfrm>
                <a:off x="7375525" y="4509393"/>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3</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0" name="コンテンツ プレースホルダー 2"/>
              <p:cNvSpPr txBox="1">
                <a:spLocks noRot="1" noChangeAspect="1" noMove="1" noResize="1" noEditPoints="1" noAdjustHandles="1" noChangeArrowheads="1" noChangeShapeType="1" noTextEdit="1"/>
              </p:cNvSpPr>
              <p:nvPr/>
            </p:nvSpPr>
            <p:spPr>
              <a:xfrm>
                <a:off x="7375525" y="4509393"/>
                <a:ext cx="1758027" cy="381000"/>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コンテンツ プレースホルダー 2"/>
              <p:cNvSpPr txBox="1">
                <a:spLocks/>
              </p:cNvSpPr>
              <p:nvPr/>
            </p:nvSpPr>
            <p:spPr>
              <a:xfrm>
                <a:off x="7375525" y="4932726"/>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4</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1" name="コンテンツ プレースホルダー 2"/>
              <p:cNvSpPr txBox="1">
                <a:spLocks noRot="1" noChangeAspect="1" noMove="1" noResize="1" noEditPoints="1" noAdjustHandles="1" noChangeArrowheads="1" noChangeShapeType="1" noTextEdit="1"/>
              </p:cNvSpPr>
              <p:nvPr/>
            </p:nvSpPr>
            <p:spPr>
              <a:xfrm>
                <a:off x="7375525" y="4932726"/>
                <a:ext cx="1758027" cy="381000"/>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コンテンツ プレースホルダー 2"/>
              <p:cNvSpPr txBox="1">
                <a:spLocks/>
              </p:cNvSpPr>
              <p:nvPr/>
            </p:nvSpPr>
            <p:spPr>
              <a:xfrm>
                <a:off x="7375525" y="5356059"/>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b="0" i="1" smtClean="0">
                            <a:latin typeface="Cambria Math" panose="02040503050406030204" pitchFamily="18" charset="0"/>
                          </a:rPr>
                          <m:t>5</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2" name="コンテンツ プレースホルダー 2"/>
              <p:cNvSpPr txBox="1">
                <a:spLocks noRot="1" noChangeAspect="1" noMove="1" noResize="1" noEditPoints="1" noAdjustHandles="1" noChangeArrowheads="1" noChangeShapeType="1" noTextEdit="1"/>
              </p:cNvSpPr>
              <p:nvPr/>
            </p:nvSpPr>
            <p:spPr>
              <a:xfrm>
                <a:off x="7375525" y="5356059"/>
                <a:ext cx="1758027" cy="381000"/>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コンテンツ プレースホルダー 2"/>
              <p:cNvSpPr txBox="1">
                <a:spLocks/>
              </p:cNvSpPr>
              <p:nvPr/>
            </p:nvSpPr>
            <p:spPr>
              <a:xfrm>
                <a:off x="9108892" y="3277494"/>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0.0</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0</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3" name="コンテンツ プレースホルダー 2"/>
              <p:cNvSpPr txBox="1">
                <a:spLocks noRot="1" noChangeAspect="1" noMove="1" noResize="1" noEditPoints="1" noAdjustHandles="1" noChangeArrowheads="1" noChangeShapeType="1" noTextEdit="1"/>
              </p:cNvSpPr>
              <p:nvPr/>
            </p:nvSpPr>
            <p:spPr>
              <a:xfrm>
                <a:off x="9108892" y="3277494"/>
                <a:ext cx="1758027" cy="381000"/>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コンテンツ プレースホルダー 2"/>
              <p:cNvSpPr txBox="1">
                <a:spLocks/>
              </p:cNvSpPr>
              <p:nvPr/>
            </p:nvSpPr>
            <p:spPr>
              <a:xfrm>
                <a:off x="9108892" y="3693207"/>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0.3</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1</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4" name="コンテンツ プレースホルダー 2"/>
              <p:cNvSpPr txBox="1">
                <a:spLocks noRot="1" noChangeAspect="1" noMove="1" noResize="1" noEditPoints="1" noAdjustHandles="1" noChangeArrowheads="1" noChangeShapeType="1" noTextEdit="1"/>
              </p:cNvSpPr>
              <p:nvPr/>
            </p:nvSpPr>
            <p:spPr>
              <a:xfrm>
                <a:off x="9108892" y="3693207"/>
                <a:ext cx="1758027" cy="381000"/>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9108892" y="4108920"/>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0.1</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2</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9108892" y="4108920"/>
                <a:ext cx="1758027" cy="381000"/>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コンテンツ プレースホルダー 2"/>
              <p:cNvSpPr txBox="1">
                <a:spLocks/>
              </p:cNvSpPr>
              <p:nvPr/>
            </p:nvSpPr>
            <p:spPr>
              <a:xfrm>
                <a:off x="9108892" y="4524633"/>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smtClean="0">
                            <a:latin typeface="Cambria Math" panose="02040503050406030204" pitchFamily="18" charset="0"/>
                          </a:rPr>
                        </m:ctrlPr>
                      </m:funcPr>
                      <m:fName>
                        <m:r>
                          <a:rPr lang="en-US" altLang="ja-JP" sz="2000" b="0" i="0" smtClean="0">
                            <a:solidFill>
                              <a:srgbClr val="FF0000"/>
                            </a:solidFill>
                            <a:latin typeface="Cambria Math" panose="02040503050406030204" pitchFamily="18" charset="0"/>
                          </a:rPr>
                          <m:t>0.3</m:t>
                        </m:r>
                        <m:r>
                          <a:rPr lang="en-US" altLang="ja-JP" sz="2000" b="0" i="0" smtClean="0">
                            <a:latin typeface="Cambria Math" panose="02040503050406030204" pitchFamily="18" charset="0"/>
                          </a:rPr>
                          <m:t> </m:t>
                        </m:r>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3</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6" name="コンテンツ プレースホルダー 2"/>
              <p:cNvSpPr txBox="1">
                <a:spLocks noRot="1" noChangeAspect="1" noMove="1" noResize="1" noEditPoints="1" noAdjustHandles="1" noChangeArrowheads="1" noChangeShapeType="1" noTextEdit="1"/>
              </p:cNvSpPr>
              <p:nvPr/>
            </p:nvSpPr>
            <p:spPr>
              <a:xfrm>
                <a:off x="9108892" y="4524633"/>
                <a:ext cx="1758027" cy="381000"/>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コンテンツ プレースホルダー 2"/>
              <p:cNvSpPr txBox="1">
                <a:spLocks/>
              </p:cNvSpPr>
              <p:nvPr/>
            </p:nvSpPr>
            <p:spPr>
              <a:xfrm>
                <a:off x="9108892" y="4940346"/>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func>
                      <m:funcPr>
                        <m:ctrlPr>
                          <a:rPr lang="en-US" altLang="ja-JP" sz="2000" i="1" smtClean="0">
                            <a:latin typeface="Cambria Math" panose="02040503050406030204" pitchFamily="18" charset="0"/>
                          </a:rPr>
                        </m:ctrlPr>
                      </m:funcPr>
                      <m:fName>
                        <m:r>
                          <a:rPr lang="en-US" altLang="ja-JP" sz="2000" b="0" i="0" smtClean="0">
                            <a:solidFill>
                              <a:srgbClr val="FF0000"/>
                            </a:solidFill>
                            <a:latin typeface="Cambria Math" panose="02040503050406030204" pitchFamily="18" charset="0"/>
                          </a:rPr>
                          <m:t>0.1</m:t>
                        </m:r>
                        <m:r>
                          <a:rPr lang="en-US" altLang="ja-JP" sz="2000" b="0" i="0" smtClean="0">
                            <a:latin typeface="Cambria Math" panose="02040503050406030204" pitchFamily="18" charset="0"/>
                          </a:rPr>
                          <m:t> </m:t>
                        </m:r>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4</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7" name="コンテンツ プレースホルダー 2"/>
              <p:cNvSpPr txBox="1">
                <a:spLocks noRot="1" noChangeAspect="1" noMove="1" noResize="1" noEditPoints="1" noAdjustHandles="1" noChangeArrowheads="1" noChangeShapeType="1" noTextEdit="1"/>
              </p:cNvSpPr>
              <p:nvPr/>
            </p:nvSpPr>
            <p:spPr>
              <a:xfrm>
                <a:off x="9108892" y="4940346"/>
                <a:ext cx="1758027" cy="381000"/>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コンテンツ プレースホルダー 2"/>
              <p:cNvSpPr txBox="1">
                <a:spLocks/>
              </p:cNvSpPr>
              <p:nvPr/>
            </p:nvSpPr>
            <p:spPr>
              <a:xfrm>
                <a:off x="9108892" y="5356059"/>
                <a:ext cx="1758027" cy="38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14:m>
                  <m:oMath xmlns:m="http://schemas.openxmlformats.org/officeDocument/2006/math">
                    <m:r>
                      <a:rPr lang="en-US" altLang="ja-JP" sz="2000" b="0" i="1" smtClean="0">
                        <a:solidFill>
                          <a:srgbClr val="FF0000"/>
                        </a:solidFill>
                        <a:latin typeface="Cambria Math" panose="02040503050406030204" pitchFamily="18" charset="0"/>
                      </a:rPr>
                      <m:t>0.2</m:t>
                    </m:r>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b="0" i="1" smtClean="0">
                            <a:latin typeface="Cambria Math" panose="02040503050406030204" pitchFamily="18" charset="0"/>
                          </a:rPr>
                          <m:t>5</m:t>
                        </m:r>
                        <m:sSub>
                          <m:sSubPr>
                            <m:ctrlPr>
                              <a:rPr lang="en-US" altLang="ja-JP" sz="2000" i="1" smtClean="0">
                                <a:solidFill>
                                  <a:schemeClr val="tx1"/>
                                </a:solidFill>
                                <a:latin typeface="Cambria Math" panose="02040503050406030204" pitchFamily="18" charset="0"/>
                              </a:rPr>
                            </m:ctrlPr>
                          </m:sSubPr>
                          <m:e>
                            <m:r>
                              <a:rPr lang="en-US" altLang="ja-JP" sz="2000" i="1">
                                <a:solidFill>
                                  <a:schemeClr val="tx1"/>
                                </a:solidFill>
                                <a:latin typeface="Cambria Math" panose="02040503050406030204" pitchFamily="18" charset="0"/>
                              </a:rPr>
                              <m:t>𝜔</m:t>
                            </m:r>
                          </m:e>
                          <m:sub>
                            <m:r>
                              <a:rPr lang="en-US" altLang="ja-JP" sz="2000" i="1">
                                <a:solidFill>
                                  <a:schemeClr val="tx1"/>
                                </a:solidFill>
                                <a:latin typeface="Cambria Math" panose="02040503050406030204" pitchFamily="18" charset="0"/>
                              </a:rPr>
                              <m:t>0</m:t>
                            </m:r>
                          </m:sub>
                        </m:sSub>
                        <m:r>
                          <a:rPr lang="en-US" altLang="ja-JP" sz="2000" i="1">
                            <a:latin typeface="Cambria Math" panose="02040503050406030204" pitchFamily="18" charset="0"/>
                          </a:rPr>
                          <m:t>𝑥</m:t>
                        </m:r>
                      </m:e>
                    </m:func>
                  </m:oMath>
                </a14:m>
                <a:r>
                  <a:rPr lang="ja-JP" altLang="en-US" sz="2000" dirty="0">
                    <a:latin typeface="游ゴシック" panose="020B0400000000000000" pitchFamily="50" charset="-128"/>
                    <a:ea typeface="游ゴシック" panose="020B0400000000000000" pitchFamily="50" charset="-128"/>
                  </a:rPr>
                  <a:t> </a:t>
                </a:r>
              </a:p>
            </p:txBody>
          </p:sp>
        </mc:Choice>
        <mc:Fallback xmlns="">
          <p:sp>
            <p:nvSpPr>
              <p:cNvPr id="18" name="コンテンツ プレースホルダー 2"/>
              <p:cNvSpPr txBox="1">
                <a:spLocks noRot="1" noChangeAspect="1" noMove="1" noResize="1" noEditPoints="1" noAdjustHandles="1" noChangeArrowheads="1" noChangeShapeType="1" noTextEdit="1"/>
              </p:cNvSpPr>
              <p:nvPr/>
            </p:nvSpPr>
            <p:spPr>
              <a:xfrm>
                <a:off x="9108892" y="5356059"/>
                <a:ext cx="1758027" cy="381000"/>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106805" y="854802"/>
                <a:ext cx="9463415" cy="1820996"/>
              </a:xfrm>
            </p:spPr>
            <p:txBody>
              <a:bodyPr>
                <a:normAutofit/>
              </a:bodyPr>
              <a:lstStyle/>
              <a:p>
                <a:pPr marL="0" indent="0">
                  <a:lnSpc>
                    <a:spcPct val="100000"/>
                  </a:lnSpc>
                  <a:spcBef>
                    <a:spcPts val="600"/>
                  </a:spcBef>
                  <a:spcAft>
                    <a:spcPts val="600"/>
                  </a:spcAft>
                  <a:buNone/>
                </a:pPr>
                <a:r>
                  <a:rPr lang="en-US" altLang="ja-JP" sz="2400" dirty="0">
                    <a:latin typeface="游ゴシック" panose="020B0400000000000000" pitchFamily="50" charset="-128"/>
                    <a:ea typeface="游ゴシック" panose="020B0400000000000000" pitchFamily="50" charset="-128"/>
                  </a:rPr>
                  <a:t>[</a:t>
                </a:r>
                <a:r>
                  <a:rPr lang="en-US" altLang="ja-JP" sz="2400" i="1" dirty="0">
                    <a:latin typeface="游ゴシック" panose="020B0400000000000000" pitchFamily="50" charset="-128"/>
                    <a:ea typeface="游ゴシック" panose="020B0400000000000000" pitchFamily="50" charset="-128"/>
                  </a:rPr>
                  <a:t>-T/2,T/2</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の周期関数 </a:t>
                </a:r>
                <a:r>
                  <a:rPr lang="en-US" altLang="ja-JP" sz="2400" i="1">
                    <a:latin typeface="Times New Roman" panose="02020603050405020304" pitchFamily="18" charset="0"/>
                    <a:ea typeface="游ゴシック" panose="020B0400000000000000" pitchFamily="50" charset="-128"/>
                    <a:cs typeface="Times New Roman" panose="02020603050405020304" pitchFamily="18" charset="0"/>
                  </a:rPr>
                  <a:t>f </a:t>
                </a:r>
                <a:r>
                  <a:rPr lang="ja-JP" altLang="en-US" sz="2400">
                    <a:latin typeface="游ゴシック" panose="020B0400000000000000" pitchFamily="50" charset="-128"/>
                    <a:ea typeface="游ゴシック" panose="020B0400000000000000" pitchFamily="50" charset="-128"/>
                  </a:rPr>
                  <a:t>は</a:t>
                </a:r>
                <a:r>
                  <a:rPr lang="ja-JP" altLang="en-US" sz="2400" dirty="0">
                    <a:latin typeface="游ゴシック" panose="020B0400000000000000" pitchFamily="50" charset="-128"/>
                    <a:ea typeface="游ゴシック" panose="020B0400000000000000" pitchFamily="50" charset="-128"/>
                  </a:rPr>
                  <a:t>，周波数</a:t>
                </a:r>
                <a14:m>
                  <m:oMath xmlns:m="http://schemas.openxmlformats.org/officeDocument/2006/math">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𝑘</m:t>
                        </m:r>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oMath>
                </a14:m>
                <a:r>
                  <a:rPr lang="en-US" altLang="ja-JP" sz="2400" dirty="0">
                    <a:latin typeface="游ゴシック" panose="020B0400000000000000" pitchFamily="50" charset="-128"/>
                    <a:ea typeface="游ゴシック" panose="020B0400000000000000" pitchFamily="50" charset="-128"/>
                  </a:rPr>
                  <a:t> (</a:t>
                </a:r>
                <a:r>
                  <a:rPr lang="en-US" altLang="ja-JP" sz="2400" i="1" dirty="0">
                    <a:latin typeface="游ゴシック" panose="020B0400000000000000" pitchFamily="50" charset="-128"/>
                    <a:ea typeface="游ゴシック" panose="020B0400000000000000" pitchFamily="50" charset="-128"/>
                  </a:rPr>
                  <a:t>k</a:t>
                </a:r>
                <a:r>
                  <a:rPr lang="ja-JP" altLang="en-US" sz="2400" i="1" dirty="0">
                    <a:latin typeface="游ゴシック" panose="020B0400000000000000" pitchFamily="50" charset="-128"/>
                    <a:ea typeface="游ゴシック" panose="020B0400000000000000" pitchFamily="50" charset="-128"/>
                  </a:rPr>
                  <a:t>＝</a:t>
                </a:r>
                <a:r>
                  <a:rPr lang="en-US" altLang="ja-JP" sz="2400" i="1" dirty="0">
                    <a:latin typeface="游ゴシック" panose="020B0400000000000000" pitchFamily="50" charset="-128"/>
                    <a:ea typeface="游ゴシック" panose="020B0400000000000000" pitchFamily="50" charset="-128"/>
                  </a:rPr>
                  <a:t>0,1,2,…</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の三角関数の重ね合わせで表現できる （</a:t>
                </a:r>
                <a:r>
                  <a:rPr lang="ja-JP" altLang="en-US" sz="1800" b="1" dirty="0">
                    <a:latin typeface="游ゴシック" panose="020B0400000000000000" pitchFamily="50" charset="-128"/>
                    <a:ea typeface="游ゴシック" panose="020B0400000000000000" pitchFamily="50" charset="-128"/>
                  </a:rPr>
                  <a:t>証明など詳細は信号処理の講義へ</a:t>
                </a:r>
                <a:r>
                  <a:rPr lang="ja-JP" altLang="en-US" sz="2400" dirty="0">
                    <a:latin typeface="游ゴシック" panose="020B0400000000000000" pitchFamily="50" charset="-128"/>
                    <a:ea typeface="游ゴシック" panose="020B0400000000000000" pitchFamily="50" charset="-128"/>
                  </a:rPr>
                  <a:t>）</a:t>
                </a: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ja-JP" altLang="en-US" sz="2400" dirty="0">
                    <a:latin typeface="游ゴシック" panose="020B0400000000000000" pitchFamily="50" charset="-128"/>
                    <a:ea typeface="游ゴシック" panose="020B0400000000000000" pitchFamily="50" charset="-128"/>
                  </a:rPr>
                  <a:t>周期関数を受け取ると，この周期関数から重ね合わせに必要な各関数の係数を推定できる（</a:t>
                </a:r>
                <a:r>
                  <a:rPr lang="ja-JP" altLang="en-US" sz="1800" b="1" dirty="0">
                    <a:latin typeface="游ゴシック" panose="020B0400000000000000" pitchFamily="50" charset="-128"/>
                    <a:ea typeface="游ゴシック" panose="020B0400000000000000" pitchFamily="50" charset="-128"/>
                  </a:rPr>
                  <a:t>どうやって？</a:t>
                </a:r>
                <a:r>
                  <a:rPr lang="ja-JP" altLang="en-US" sz="2400" dirty="0">
                    <a:latin typeface="游ゴシック" panose="020B0400000000000000" pitchFamily="50" charset="-128"/>
                    <a:ea typeface="游ゴシック" panose="020B0400000000000000" pitchFamily="50" charset="-128"/>
                  </a:rPr>
                  <a:t>）</a:t>
                </a:r>
                <a:endParaRPr lang="en-US" altLang="ja-JP" sz="2400" dirty="0">
                  <a:latin typeface="游ゴシック" panose="020B0400000000000000" pitchFamily="50" charset="-128"/>
                  <a:ea typeface="游ゴシック" panose="020B0400000000000000" pitchFamily="50" charset="-128"/>
                </a:endParaRPr>
              </a:p>
              <a:p>
                <a:pPr>
                  <a:lnSpc>
                    <a:spcPct val="100000"/>
                  </a:lnSpc>
                  <a:spcBef>
                    <a:spcPts val="600"/>
                  </a:spcBef>
                  <a:spcAft>
                    <a:spcPts val="600"/>
                  </a:spcAft>
                </a:pPr>
                <a:endParaRPr kumimoji="1" lang="ja-JP" altLang="en-US" sz="2400"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106805" y="854802"/>
                <a:ext cx="9463415" cy="1820996"/>
              </a:xfrm>
              <a:blipFill>
                <a:blip r:embed="rId15"/>
                <a:stretch>
                  <a:fillRect l="-1031" t="-3344" r="-838" b="-1338"/>
                </a:stretch>
              </a:blipFill>
            </p:spPr>
            <p:txBody>
              <a:bodyPr/>
              <a:lstStyle/>
              <a:p>
                <a:r>
                  <a:rPr lang="ja-JP" altLang="en-US">
                    <a:noFill/>
                  </a:rPr>
                  <a:t> </a:t>
                </a:r>
              </a:p>
            </p:txBody>
          </p:sp>
        </mc:Fallback>
      </mc:AlternateContent>
      <p:grpSp>
        <p:nvGrpSpPr>
          <p:cNvPr id="28" name="グループ化 27"/>
          <p:cNvGrpSpPr/>
          <p:nvPr/>
        </p:nvGrpSpPr>
        <p:grpSpPr>
          <a:xfrm>
            <a:off x="504681" y="2898004"/>
            <a:ext cx="5191269" cy="3402090"/>
            <a:chOff x="-4419743" y="2998710"/>
            <a:chExt cx="4062519" cy="2732926"/>
          </a:xfrm>
        </p:grpSpPr>
        <p:cxnSp>
          <p:nvCxnSpPr>
            <p:cNvPr id="20" name="直線矢印コネクタ 19"/>
            <p:cNvCxnSpPr/>
            <p:nvPr/>
          </p:nvCxnSpPr>
          <p:spPr>
            <a:xfrm flipV="1">
              <a:off x="-3964484" y="29987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574276" y="29987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4419743" y="4380358"/>
              <a:ext cx="4062519"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2266551" y="29987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コンテンツ プレースホルダー 2"/>
              <p:cNvSpPr txBox="1">
                <a:spLocks/>
              </p:cNvSpPr>
              <p:nvPr/>
            </p:nvSpPr>
            <p:spPr>
              <a:xfrm>
                <a:off x="568283" y="4675037"/>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4" name="コンテンツ プレースホルダー 2"/>
              <p:cNvSpPr txBox="1">
                <a:spLocks noRot="1" noChangeAspect="1" noMove="1" noResize="1" noEditPoints="1" noAdjustHandles="1" noChangeArrowheads="1" noChangeShapeType="1" noTextEdit="1"/>
              </p:cNvSpPr>
              <p:nvPr/>
            </p:nvSpPr>
            <p:spPr>
              <a:xfrm>
                <a:off x="568283" y="4675037"/>
                <a:ext cx="958064" cy="446343"/>
              </a:xfrm>
              <a:prstGeom prst="rect">
                <a:avLst/>
              </a:prstGeom>
              <a:blipFill>
                <a:blip r:embed="rId16"/>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コンテンツ プレースホルダー 2"/>
              <p:cNvSpPr txBox="1">
                <a:spLocks/>
              </p:cNvSpPr>
              <p:nvPr/>
            </p:nvSpPr>
            <p:spPr>
              <a:xfrm>
                <a:off x="2621283" y="2699372"/>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5" name="コンテンツ プレースホルダー 2"/>
              <p:cNvSpPr txBox="1">
                <a:spLocks noRot="1" noChangeAspect="1" noMove="1" noResize="1" noEditPoints="1" noAdjustHandles="1" noChangeArrowheads="1" noChangeShapeType="1" noTextEdit="1"/>
              </p:cNvSpPr>
              <p:nvPr/>
            </p:nvSpPr>
            <p:spPr>
              <a:xfrm>
                <a:off x="2621283" y="2699372"/>
                <a:ext cx="958064" cy="446343"/>
              </a:xfrm>
              <a:prstGeom prst="rect">
                <a:avLst/>
              </a:prstGeom>
              <a:blipFill>
                <a:blip r:embed="rId17"/>
                <a:stretch>
                  <a:fillRect b="-54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コンテンツ プレースホルダー 2"/>
              <p:cNvSpPr txBox="1">
                <a:spLocks/>
              </p:cNvSpPr>
              <p:nvPr/>
            </p:nvSpPr>
            <p:spPr>
              <a:xfrm>
                <a:off x="5170926" y="4597872"/>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26" name="コンテンツ プレースホルダー 2"/>
              <p:cNvSpPr txBox="1">
                <a:spLocks noRot="1" noChangeAspect="1" noMove="1" noResize="1" noEditPoints="1" noAdjustHandles="1" noChangeArrowheads="1" noChangeShapeType="1" noTextEdit="1"/>
              </p:cNvSpPr>
              <p:nvPr/>
            </p:nvSpPr>
            <p:spPr>
              <a:xfrm>
                <a:off x="5170926" y="4597872"/>
                <a:ext cx="958064" cy="446343"/>
              </a:xfrm>
              <a:prstGeom prst="rect">
                <a:avLst/>
              </a:prstGeom>
              <a:blipFill>
                <a:blip r:embed="rId1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コンテンツ プレースホルダー 2"/>
              <p:cNvSpPr txBox="1">
                <a:spLocks/>
              </p:cNvSpPr>
              <p:nvPr/>
            </p:nvSpPr>
            <p:spPr>
              <a:xfrm>
                <a:off x="4833878" y="4658199"/>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27" name="コンテンツ プレースホルダー 2"/>
              <p:cNvSpPr txBox="1">
                <a:spLocks noRot="1" noChangeAspect="1" noMove="1" noResize="1" noEditPoints="1" noAdjustHandles="1" noChangeArrowheads="1" noChangeShapeType="1" noTextEdit="1"/>
              </p:cNvSpPr>
              <p:nvPr/>
            </p:nvSpPr>
            <p:spPr>
              <a:xfrm>
                <a:off x="4833878" y="4658199"/>
                <a:ext cx="958064" cy="446343"/>
              </a:xfrm>
              <a:prstGeom prst="rect">
                <a:avLst/>
              </a:prstGeom>
              <a:blipFill>
                <a:blip r:embed="rId19"/>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6736465" y="5802736"/>
                <a:ext cx="5023413" cy="646331"/>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この元信号の中には，</a:t>
                </a:r>
                <a14:m>
                  <m:oMath xmlns:m="http://schemas.openxmlformats.org/officeDocument/2006/math">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r>
                          <a:rPr lang="en-US" altLang="ja-JP" i="1">
                            <a:latin typeface="Cambria Math" panose="02040503050406030204" pitchFamily="18" charset="0"/>
                          </a:rPr>
                          <m:t>2</m:t>
                        </m:r>
                        <m:sSub>
                          <m:sSubPr>
                            <m:ctrlPr>
                              <a:rPr lang="en-US" altLang="ja-JP" i="1">
                                <a:latin typeface="Cambria Math" panose="02040503050406030204" pitchFamily="18" charset="0"/>
                              </a:rPr>
                            </m:ctrlPr>
                          </m:sSubPr>
                          <m:e>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𝑥</m:t>
                        </m:r>
                      </m:e>
                    </m:func>
                  </m:oMath>
                </a14:m>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の成分が</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0.7</a:t>
                </a:r>
                <a:r>
                  <a:rPr lang="ja-JP" altLang="en-US" dirty="0" err="1">
                    <a:latin typeface="游ゴシック" panose="020B0400000000000000" pitchFamily="50" charset="-128"/>
                    <a:ea typeface="游ゴシック" panose="020B0400000000000000" pitchFamily="50" charset="-128"/>
                    <a:cs typeface="メイリオ" panose="020B0604030504040204" pitchFamily="50" charset="-128"/>
                  </a:rPr>
                  <a:t>だけ</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含まれている</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というのが分かる</a:t>
                </a:r>
              </a:p>
            </p:txBody>
          </p:sp>
        </mc:Choice>
        <mc:Fallback xmlns="">
          <p:sp>
            <p:nvSpPr>
              <p:cNvPr id="6" name="正方形/長方形 5"/>
              <p:cNvSpPr>
                <a:spLocks noRot="1" noChangeAspect="1" noMove="1" noResize="1" noEditPoints="1" noAdjustHandles="1" noChangeArrowheads="1" noChangeShapeType="1" noTextEdit="1"/>
              </p:cNvSpPr>
              <p:nvPr/>
            </p:nvSpPr>
            <p:spPr>
              <a:xfrm>
                <a:off x="6736465" y="5802736"/>
                <a:ext cx="5023413" cy="646331"/>
              </a:xfrm>
              <a:prstGeom prst="rect">
                <a:avLst/>
              </a:prstGeom>
              <a:blipFill>
                <a:blip r:embed="rId20"/>
                <a:stretch>
                  <a:fillRect l="-971" t="-4717" b="-1415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42718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0"/>
            <a:ext cx="11473211" cy="733270"/>
          </a:xfrm>
        </p:spPr>
        <p:txBody>
          <a:bodyPr>
            <a:normAutofit/>
          </a:bodyPr>
          <a:lstStyle/>
          <a:p>
            <a:r>
              <a:rPr lang="ja-JP" altLang="en-US" sz="3600" dirty="0">
                <a:latin typeface="游ゴシック" panose="020B0400000000000000" pitchFamily="50" charset="-128"/>
                <a:ea typeface="游ゴシック" panose="020B0400000000000000" pitchFamily="50" charset="-128"/>
              </a:rPr>
              <a:t>フーリエ級数のとても簡単な説明</a:t>
            </a:r>
            <a:endParaRPr kumimoji="1" lang="ja-JP" altLang="en-US" sz="36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199" y="774701"/>
                <a:ext cx="9715501" cy="5651500"/>
              </a:xfrm>
            </p:spPr>
            <p:txBody>
              <a:bodyPr>
                <a:normAutofit/>
              </a:bodyPr>
              <a:lstStyle/>
              <a:p>
                <a:pPr marL="0" indent="0">
                  <a:lnSpc>
                    <a:spcPct val="100000"/>
                  </a:lnSpc>
                  <a:spcBef>
                    <a:spcPts val="1200"/>
                  </a:spcBef>
                  <a:buNone/>
                </a:pPr>
                <a:r>
                  <a:rPr lang="ja-JP" altLang="en-US" sz="2400" dirty="0">
                    <a:latin typeface="游ゴシック" panose="020B0400000000000000" pitchFamily="50" charset="-128"/>
                    <a:ea typeface="游ゴシック" panose="020B0400000000000000" pitchFamily="50" charset="-128"/>
                  </a:rPr>
                  <a:t>合成後の周期関数</a:t>
                </a:r>
                <a14:m>
                  <m:oMath xmlns:m="http://schemas.openxmlformats.org/officeDocument/2006/math">
                    <m:r>
                      <a:rPr lang="en-US" altLang="ja-JP" sz="2400" b="0" i="1" smtClean="0">
                        <a:latin typeface="Cambria Math" panose="02040503050406030204" pitchFamily="18" charset="0"/>
                      </a:rPr>
                      <m:t>𝑓</m:t>
                    </m:r>
                    <m:r>
                      <a:rPr lang="en-US" altLang="ja-JP" sz="2400" b="0" i="0" smtClean="0">
                        <a:latin typeface="Cambria Math" panose="02040503050406030204" pitchFamily="18" charset="0"/>
                      </a:rPr>
                      <m:t>(</m:t>
                    </m:r>
                    <m:r>
                      <a:rPr lang="en-US" altLang="ja-JP" sz="2400" b="0" i="1" smtClean="0">
                        <a:latin typeface="Cambria Math" panose="02040503050406030204" pitchFamily="18" charset="0"/>
                      </a:rPr>
                      <m:t>𝑥</m:t>
                    </m:r>
                    <m:r>
                      <a:rPr lang="en-US" altLang="ja-JP" sz="2400" b="0" i="0" smtClean="0">
                        <a:latin typeface="Cambria Math" panose="02040503050406030204" pitchFamily="18" charset="0"/>
                      </a:rPr>
                      <m:t>)</m:t>
                    </m:r>
                  </m:oMath>
                </a14:m>
                <a:r>
                  <a:rPr lang="ja-JP" altLang="en-US" sz="2400" dirty="0">
                    <a:latin typeface="游ゴシック" panose="020B0400000000000000" pitchFamily="50" charset="-128"/>
                    <a:ea typeface="游ゴシック" panose="020B0400000000000000" pitchFamily="50" charset="-128"/>
                  </a:rPr>
                  <a:t>を受け取ると，この合成後の波から合成前の各関数の係数を推定する </a:t>
                </a:r>
                <a:r>
                  <a:rPr lang="ja-JP" altLang="en-US" sz="2400" b="1" dirty="0">
                    <a:solidFill>
                      <a:srgbClr val="FF0000"/>
                    </a:solidFill>
                    <a:latin typeface="游ゴシック" panose="020B0400000000000000" pitchFamily="50" charset="-128"/>
                    <a:ea typeface="游ゴシック" panose="020B0400000000000000" pitchFamily="50" charset="-128"/>
                  </a:rPr>
                  <a:t>←どうやって？？</a:t>
                </a:r>
                <a:endParaRPr lang="en-US" altLang="ja-JP" sz="2400" b="1" dirty="0">
                  <a:solidFill>
                    <a:srgbClr val="FF0000"/>
                  </a:solidFill>
                  <a:latin typeface="游ゴシック" panose="020B0400000000000000" pitchFamily="50" charset="-128"/>
                  <a:ea typeface="游ゴシック" panose="020B0400000000000000" pitchFamily="50" charset="-128"/>
                </a:endParaRPr>
              </a:p>
              <a:p>
                <a:pPr marL="0" indent="0">
                  <a:lnSpc>
                    <a:spcPct val="100000"/>
                  </a:lnSpc>
                  <a:spcBef>
                    <a:spcPts val="1200"/>
                  </a:spcBef>
                  <a:buNone/>
                </a:pP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r>
                  <a:rPr lang="ja-JP" altLang="en-US" sz="2400" dirty="0">
                    <a:latin typeface="游ゴシック" panose="020B0400000000000000" pitchFamily="50" charset="-128"/>
                    <a:ea typeface="游ゴシック" panose="020B0400000000000000" pitchFamily="50" charset="-128"/>
                  </a:rPr>
                  <a:t>例 </a:t>
                </a:r>
                <a14:m>
                  <m:oMath xmlns:m="http://schemas.openxmlformats.org/officeDocument/2006/math">
                    <m:func>
                      <m:funcPr>
                        <m:ctrlPr>
                          <a:rPr lang="en-US" altLang="ja-JP" sz="2400" i="1">
                            <a:latin typeface="Cambria Math" panose="02040503050406030204" pitchFamily="18" charset="0"/>
                          </a:rPr>
                        </m:ctrlPr>
                      </m:funcPr>
                      <m:fName>
                        <m:r>
                          <m:rPr>
                            <m:sty m:val="p"/>
                          </m:rPr>
                          <a:rPr lang="en-US" altLang="ja-JP" sz="2400">
                            <a:latin typeface="Cambria Math" panose="02040503050406030204" pitchFamily="18" charset="0"/>
                          </a:rPr>
                          <m:t>cos</m:t>
                        </m:r>
                      </m:fName>
                      <m:e>
                        <m:r>
                          <a:rPr lang="en-US" altLang="ja-JP" sz="2400" i="1">
                            <a:latin typeface="Cambria Math" panose="02040503050406030204" pitchFamily="18" charset="0"/>
                          </a:rPr>
                          <m:t>2</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𝑥</m:t>
                        </m:r>
                      </m:e>
                    </m:func>
                  </m:oMath>
                </a14:m>
                <a:r>
                  <a:rPr kumimoji="1" lang="ja-JP" altLang="en-US" sz="2400" dirty="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の係数を知りたい場合</a:t>
                </a:r>
                <a:r>
                  <a:rPr lang="en-US" altLang="ja-JP" sz="2400" dirty="0">
                    <a:latin typeface="游ゴシック" panose="020B0400000000000000" pitchFamily="50" charset="-128"/>
                    <a:ea typeface="游ゴシック" panose="020B0400000000000000" pitchFamily="50" charset="-128"/>
                  </a:rPr>
                  <a:t>…</a:t>
                </a:r>
              </a:p>
              <a:p>
                <a:pPr marL="0" indent="0">
                  <a:lnSpc>
                    <a:spcPct val="100000"/>
                  </a:lnSpc>
                  <a:spcBef>
                    <a:spcPts val="1200"/>
                  </a:spcBef>
                  <a:buNone/>
                </a:pPr>
                <a:r>
                  <a:rPr lang="en-US" altLang="ja-JP" sz="2000" dirty="0">
                    <a:latin typeface="游ゴシック" panose="020B0400000000000000" pitchFamily="50" charset="-128"/>
                    <a:ea typeface="游ゴシック" panose="020B0400000000000000" pitchFamily="50" charset="-128"/>
                  </a:rPr>
                  <a:t>1) </a:t>
                </a:r>
                <a14:m>
                  <m:oMath xmlns:m="http://schemas.openxmlformats.org/officeDocument/2006/math">
                    <m:r>
                      <a:rPr lang="en-US" altLang="ja-JP" sz="2000" i="1">
                        <a:latin typeface="Cambria Math" panose="02040503050406030204" pitchFamily="18" charset="0"/>
                      </a:rPr>
                      <m:t>𝑓</m:t>
                    </m:r>
                    <m:r>
                      <a:rPr lang="en-US" altLang="ja-JP" sz="2000">
                        <a:latin typeface="Cambria Math" panose="02040503050406030204" pitchFamily="18" charset="0"/>
                      </a:rPr>
                      <m:t>(</m:t>
                    </m:r>
                    <m:r>
                      <a:rPr lang="en-US" altLang="ja-JP" sz="2000" i="1">
                        <a:latin typeface="Cambria Math" panose="02040503050406030204" pitchFamily="18" charset="0"/>
                      </a:rPr>
                      <m:t>𝑥</m:t>
                    </m:r>
                    <m:r>
                      <a:rPr lang="en-US" altLang="ja-JP" sz="2000">
                        <a:latin typeface="Cambria Math" panose="02040503050406030204" pitchFamily="18" charset="0"/>
                      </a:rPr>
                      <m:t>)</m:t>
                    </m:r>
                  </m:oMath>
                </a14:m>
                <a:r>
                  <a:rPr kumimoji="1" lang="ja-JP" altLang="en-US" sz="2000" dirty="0">
                    <a:latin typeface="游ゴシック" panose="020B0400000000000000" pitchFamily="50" charset="-128"/>
                    <a:ea typeface="游ゴシック" panose="020B0400000000000000" pitchFamily="50" charset="-128"/>
                  </a:rPr>
                  <a:t>に</a:t>
                </a: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i="1">
                            <a:latin typeface="Cambria Math" panose="02040503050406030204" pitchFamily="18" charset="0"/>
                          </a:rPr>
                          <m:t>2</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𝑥</m:t>
                        </m:r>
                      </m:e>
                    </m:func>
                  </m:oMath>
                </a14:m>
                <a:r>
                  <a:rPr kumimoji="1" lang="ja-JP" altLang="en-US" sz="2000" dirty="0">
                    <a:latin typeface="游ゴシック" panose="020B0400000000000000" pitchFamily="50" charset="-128"/>
                    <a:ea typeface="游ゴシック" panose="020B0400000000000000" pitchFamily="50" charset="-128"/>
                  </a:rPr>
                  <a:t> を</a:t>
                </a:r>
                <a:r>
                  <a:rPr lang="ja-JP" altLang="en-US" sz="2000" dirty="0">
                    <a:latin typeface="游ゴシック" panose="020B0400000000000000" pitchFamily="50" charset="-128"/>
                    <a:ea typeface="游ゴシック" panose="020B0400000000000000" pitchFamily="50" charset="-128"/>
                  </a:rPr>
                  <a:t>掛けた関数を作る</a:t>
                </a:r>
                <a:endParaRPr lang="en-US" altLang="ja-JP" sz="20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r>
                  <a:rPr kumimoji="1" lang="ja-JP" altLang="en-US" sz="2000" dirty="0">
                    <a:latin typeface="游ゴシック" panose="020B0400000000000000" pitchFamily="50" charset="-128"/>
                    <a:ea typeface="游ゴシック" panose="020B0400000000000000" pitchFamily="50" charset="-128"/>
                  </a:rPr>
                  <a:t>　　　</a:t>
                </a:r>
                <a:r>
                  <a:rPr lang="en-US" altLang="ja-JP" sz="2000" dirty="0">
                    <a:latin typeface="游ゴシック" panose="020B0400000000000000" pitchFamily="50" charset="-128"/>
                    <a:ea typeface="游ゴシック" panose="020B0400000000000000" pitchFamily="50" charset="-128"/>
                  </a:rPr>
                  <a:t> </a:t>
                </a:r>
                <a14:m>
                  <m:oMath xmlns:m="http://schemas.openxmlformats.org/officeDocument/2006/math">
                    <m:r>
                      <a:rPr lang="en-US" altLang="ja-JP" sz="2000" i="1">
                        <a:latin typeface="Cambria Math" panose="02040503050406030204" pitchFamily="18" charset="0"/>
                      </a:rPr>
                      <m:t>𝑓</m:t>
                    </m:r>
                    <m:r>
                      <a:rPr lang="en-US" altLang="ja-JP" sz="2000">
                        <a:latin typeface="Cambria Math" panose="02040503050406030204" pitchFamily="18" charset="0"/>
                      </a:rPr>
                      <m:t>(</m:t>
                    </m:r>
                    <m:r>
                      <a:rPr lang="en-US" altLang="ja-JP" sz="2000" i="1">
                        <a:latin typeface="Cambria Math" panose="02040503050406030204" pitchFamily="18" charset="0"/>
                      </a:rPr>
                      <m:t>𝑥</m:t>
                    </m:r>
                    <m:r>
                      <a:rPr lang="en-US" altLang="ja-JP" sz="2000">
                        <a:latin typeface="Cambria Math" panose="02040503050406030204" pitchFamily="18" charset="0"/>
                      </a:rPr>
                      <m:t>)</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i="1">
                            <a:latin typeface="Cambria Math" panose="02040503050406030204" pitchFamily="18" charset="0"/>
                          </a:rPr>
                          <m:t>2</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𝑥</m:t>
                        </m:r>
                      </m:e>
                    </m:func>
                  </m:oMath>
                </a14:m>
                <a:endParaRPr kumimoji="1" lang="en-US" altLang="ja-JP" sz="20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r>
                  <a:rPr kumimoji="1" lang="en-US" altLang="ja-JP" sz="2000" dirty="0">
                    <a:latin typeface="游ゴシック" panose="020B0400000000000000" pitchFamily="50" charset="-128"/>
                    <a:ea typeface="游ゴシック" panose="020B0400000000000000" pitchFamily="50" charset="-128"/>
                  </a:rPr>
                  <a:t>2) </a:t>
                </a:r>
                <a:r>
                  <a:rPr kumimoji="1" lang="ja-JP" altLang="en-US" sz="2000" dirty="0">
                    <a:latin typeface="游ゴシック" panose="020B0400000000000000" pitchFamily="50" charset="-128"/>
                    <a:ea typeface="游ゴシック" panose="020B0400000000000000" pitchFamily="50" charset="-128"/>
                  </a:rPr>
                  <a:t>係数 </a:t>
                </a:r>
                <a14:m>
                  <m:oMath xmlns:m="http://schemas.openxmlformats.org/officeDocument/2006/math">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num>
                      <m:den>
                        <m:r>
                          <a:rPr lang="en-US" altLang="ja-JP" sz="2000" i="1">
                            <a:latin typeface="Cambria Math" panose="02040503050406030204" pitchFamily="18" charset="0"/>
                          </a:rPr>
                          <m:t>𝑇</m:t>
                        </m:r>
                      </m:den>
                    </m:f>
                  </m:oMath>
                </a14:m>
                <a:r>
                  <a:rPr kumimoji="1" lang="ja-JP" altLang="en-US" sz="2000" dirty="0">
                    <a:latin typeface="游ゴシック" panose="020B0400000000000000" pitchFamily="50" charset="-128"/>
                    <a:ea typeface="游ゴシック" panose="020B0400000000000000" pitchFamily="50" charset="-128"/>
                  </a:rPr>
                  <a:t> もかける</a:t>
                </a:r>
                <a:endParaRPr kumimoji="1" lang="en-US" altLang="ja-JP" sz="20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r>
                  <a:rPr lang="en-US" altLang="ja-JP" sz="2000" b="0" dirty="0">
                    <a:latin typeface="游ゴシック" panose="020B0400000000000000" pitchFamily="50" charset="-128"/>
                    <a:ea typeface="游ゴシック" panose="020B0400000000000000" pitchFamily="50" charset="-128"/>
                  </a:rPr>
                  <a:t>        </a:t>
                </a:r>
                <a14:m>
                  <m:oMath xmlns:m="http://schemas.openxmlformats.org/officeDocument/2006/math">
                    <m:r>
                      <a:rPr lang="en-US" altLang="ja-JP" sz="2000" b="0" i="1" smtClean="0">
                        <a:latin typeface="Cambria Math" panose="02040503050406030204" pitchFamily="18" charset="0"/>
                      </a:rPr>
                      <m:t> </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num>
                      <m:den>
                        <m:r>
                          <a:rPr lang="en-US" altLang="ja-JP" sz="2000" i="1">
                            <a:latin typeface="Cambria Math" panose="02040503050406030204" pitchFamily="18" charset="0"/>
                          </a:rPr>
                          <m:t>𝑇</m:t>
                        </m:r>
                      </m:den>
                    </m:f>
                    <m:r>
                      <a:rPr lang="en-US" altLang="ja-JP" sz="2000" i="1">
                        <a:latin typeface="Cambria Math" panose="02040503050406030204" pitchFamily="18" charset="0"/>
                      </a:rPr>
                      <m:t>𝑓</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𝑥</m:t>
                        </m:r>
                      </m:e>
                    </m:d>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r>
                          <a:rPr lang="en-US" altLang="ja-JP" sz="2000" i="1">
                            <a:latin typeface="Cambria Math" panose="02040503050406030204" pitchFamily="18" charset="0"/>
                          </a:rPr>
                          <m:t>2</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smtClean="0">
                                <a:latin typeface="Cambria Math" panose="02040503050406030204" pitchFamily="18" charset="0"/>
                              </a:rPr>
                              <m:t>0</m:t>
                            </m:r>
                          </m:sub>
                        </m:sSub>
                        <m:r>
                          <a:rPr lang="en-US" altLang="ja-JP" sz="2000" i="1">
                            <a:latin typeface="Cambria Math" panose="02040503050406030204" pitchFamily="18" charset="0"/>
                          </a:rPr>
                          <m:t>𝑥</m:t>
                        </m:r>
                      </m:e>
                    </m:func>
                  </m:oMath>
                </a14:m>
                <a:r>
                  <a:rPr kumimoji="1" lang="en-US" altLang="ja-JP" sz="2000" dirty="0">
                    <a:latin typeface="游ゴシック" panose="020B0400000000000000" pitchFamily="50" charset="-128"/>
                    <a:ea typeface="游ゴシック" panose="020B0400000000000000" pitchFamily="50" charset="-128"/>
                  </a:rPr>
                  <a:t> </a:t>
                </a:r>
              </a:p>
              <a:p>
                <a:pPr marL="0" indent="0">
                  <a:lnSpc>
                    <a:spcPct val="100000"/>
                  </a:lnSpc>
                  <a:spcBef>
                    <a:spcPts val="1200"/>
                  </a:spcBef>
                  <a:buNone/>
                </a:pPr>
                <a:r>
                  <a:rPr kumimoji="1" lang="en-US" altLang="ja-JP" sz="2000" dirty="0">
                    <a:latin typeface="游ゴシック" panose="020B0400000000000000" pitchFamily="50" charset="-128"/>
                    <a:ea typeface="游ゴシック" panose="020B0400000000000000" pitchFamily="50" charset="-128"/>
                  </a:rPr>
                  <a:t>3) </a:t>
                </a:r>
                <a:r>
                  <a:rPr kumimoji="1" lang="ja-JP" altLang="en-US" sz="2000" dirty="0">
                    <a:latin typeface="游ゴシック" panose="020B0400000000000000" pitchFamily="50" charset="-128"/>
                    <a:ea typeface="游ゴシック" panose="020B0400000000000000" pitchFamily="50" charset="-128"/>
                  </a:rPr>
                  <a:t>これを周期分だけ積分すると係数が得られる</a:t>
                </a:r>
                <a:endParaRPr kumimoji="1" lang="en-US" altLang="ja-JP" sz="20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14:m>
                  <m:oMathPara xmlns:m="http://schemas.openxmlformats.org/officeDocument/2006/math">
                    <m:oMathParaPr>
                      <m:jc m:val="centerGroup"/>
                    </m:oMathParaPr>
                    <m:oMath xmlns:m="http://schemas.openxmlformats.org/officeDocument/2006/math">
                      <m:r>
                        <a:rPr lang="ja-JP" altLang="en-US" sz="2000" i="1" dirty="0">
                          <a:latin typeface="Cambria Math" panose="02040503050406030204" pitchFamily="18" charset="0"/>
                        </a:rPr>
                        <m:t>係数</m:t>
                      </m:r>
                      <m:r>
                        <a:rPr lang="en-US" altLang="ja-JP" sz="2000" b="0" i="1" dirty="0" smtClean="0">
                          <a:latin typeface="Cambria Math" panose="02040503050406030204" pitchFamily="18" charset="0"/>
                        </a:rPr>
                        <m:t>= </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num>
                        <m:den>
                          <m:r>
                            <a:rPr lang="en-US" altLang="ja-JP" sz="2000" i="1">
                              <a:latin typeface="Cambria Math" panose="02040503050406030204" pitchFamily="18" charset="0"/>
                            </a:rPr>
                            <m:t>𝑇</m:t>
                          </m:r>
                        </m:den>
                      </m:f>
                      <m:nary>
                        <m:naryPr>
                          <m:ctrlPr>
                            <a:rPr lang="en-US" altLang="ja-JP" sz="2000" i="1">
                              <a:latin typeface="Cambria Math" panose="02040503050406030204" pitchFamily="18" charset="0"/>
                            </a:rPr>
                          </m:ctrlPr>
                        </m:naryPr>
                        <m:sub>
                          <m:r>
                            <m:rPr>
                              <m:brk m:alnAt="23"/>
                            </m:rP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b>
                        <m:sup>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p>
                        <m:e>
                          <m:r>
                            <a:rPr lang="en-US" altLang="ja-JP" sz="2000" i="1">
                              <a:latin typeface="Cambria Math" panose="02040503050406030204" pitchFamily="18" charset="0"/>
                            </a:rPr>
                            <m:t>𝑓</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𝑡</m:t>
                              </m:r>
                            </m:e>
                          </m:d>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cos</m:t>
                              </m:r>
                              <m:r>
                                <a:rPr lang="en-US" altLang="ja-JP" sz="2000" b="0" i="1" smtClean="0">
                                  <a:latin typeface="Cambria Math" panose="02040503050406030204" pitchFamily="18" charset="0"/>
                                </a:rPr>
                                <m:t> </m:t>
                              </m:r>
                            </m:fName>
                            <m:e>
                              <m:r>
                                <a:rPr lang="en-US" altLang="ja-JP" sz="2000" b="0" i="1" smtClean="0">
                                  <a:latin typeface="Cambria Math" panose="02040503050406030204" pitchFamily="18" charset="0"/>
                                </a:rPr>
                                <m:t>2</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𝑡</m:t>
                              </m:r>
                              <m:r>
                                <a:rPr lang="en-US" altLang="ja-JP" sz="2000" i="1">
                                  <a:latin typeface="Cambria Math" panose="02040503050406030204" pitchFamily="18" charset="0"/>
                                </a:rPr>
                                <m:t> </m:t>
                              </m:r>
                              <m:r>
                                <a:rPr lang="en-US" altLang="ja-JP" sz="2000" i="1">
                                  <a:latin typeface="Cambria Math" panose="02040503050406030204" pitchFamily="18" charset="0"/>
                                </a:rPr>
                                <m:t>𝑑𝑡</m:t>
                              </m:r>
                            </m:e>
                          </m:func>
                        </m:e>
                      </m:nary>
                      <m:r>
                        <a:rPr lang="en-US" altLang="ja-JP" sz="2000" b="0" i="1" smtClean="0">
                          <a:latin typeface="Cambria Math" panose="02040503050406030204" pitchFamily="18" charset="0"/>
                        </a:rPr>
                        <m:t>                                                                                          </m:t>
                      </m:r>
                    </m:oMath>
                  </m:oMathPara>
                </a14:m>
                <a:endParaRPr kumimoji="1" lang="ja-JP" altLang="en-US" sz="2000"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199" y="774701"/>
                <a:ext cx="9715501" cy="5651500"/>
              </a:xfrm>
              <a:blipFill>
                <a:blip r:embed="rId2"/>
                <a:stretch>
                  <a:fillRect l="-941" t="-863"/>
                </a:stretch>
              </a:blipFill>
            </p:spPr>
            <p:txBody>
              <a:bodyPr/>
              <a:lstStyle/>
              <a:p>
                <a:r>
                  <a:rPr lang="ja-JP" altLang="en-US">
                    <a:noFill/>
                  </a:rPr>
                  <a:t> </a:t>
                </a:r>
              </a:p>
            </p:txBody>
          </p:sp>
        </mc:Fallback>
      </mc:AlternateContent>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3016" t="11413" r="10386" b="13908"/>
          <a:stretch/>
        </p:blipFill>
        <p:spPr>
          <a:xfrm>
            <a:off x="7371080" y="2921001"/>
            <a:ext cx="4290060" cy="3136900"/>
          </a:xfrm>
          <a:prstGeom prst="rect">
            <a:avLst/>
          </a:prstGeom>
        </p:spPr>
      </p:pic>
      <p:grpSp>
        <p:nvGrpSpPr>
          <p:cNvPr id="5" name="グループ化 4"/>
          <p:cNvGrpSpPr/>
          <p:nvPr/>
        </p:nvGrpSpPr>
        <p:grpSpPr>
          <a:xfrm>
            <a:off x="6768956" y="2820910"/>
            <a:ext cx="5191269" cy="3402090"/>
            <a:chOff x="-4419743" y="2998710"/>
            <a:chExt cx="4062519" cy="2732926"/>
          </a:xfrm>
        </p:grpSpPr>
        <p:cxnSp>
          <p:nvCxnSpPr>
            <p:cNvPr id="6" name="直線矢印コネクタ 5"/>
            <p:cNvCxnSpPr/>
            <p:nvPr/>
          </p:nvCxnSpPr>
          <p:spPr>
            <a:xfrm flipV="1">
              <a:off x="-3964484" y="29987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V="1">
              <a:off x="-574276" y="2998710"/>
              <a:ext cx="0" cy="2732926"/>
            </a:xfrm>
            <a:prstGeom prst="straightConnector1">
              <a:avLst/>
            </a:prstGeom>
            <a:ln w="25400">
              <a:solidFill>
                <a:schemeClr val="bg1">
                  <a:lumMod val="6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4419743" y="4380358"/>
              <a:ext cx="4062519"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2266551" y="2998710"/>
              <a:ext cx="0" cy="273292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コンテンツ プレースホルダー 2"/>
              <p:cNvSpPr txBox="1">
                <a:spLocks/>
              </p:cNvSpPr>
              <p:nvPr/>
            </p:nvSpPr>
            <p:spPr>
              <a:xfrm>
                <a:off x="6832558" y="4597943"/>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10" name="コンテンツ プレースホルダー 2"/>
              <p:cNvSpPr txBox="1">
                <a:spLocks noRot="1" noChangeAspect="1" noMove="1" noResize="1" noEditPoints="1" noAdjustHandles="1" noChangeArrowheads="1" noChangeShapeType="1" noTextEdit="1"/>
              </p:cNvSpPr>
              <p:nvPr/>
            </p:nvSpPr>
            <p:spPr>
              <a:xfrm>
                <a:off x="6832558" y="4597943"/>
                <a:ext cx="958064" cy="446343"/>
              </a:xfrm>
              <a:prstGeom prst="rect">
                <a:avLst/>
              </a:prstGeom>
              <a:blipFill>
                <a:blip r:embed="rId4"/>
                <a:stretch>
                  <a:fillRect b="-520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コンテンツ プレースホルダー 2"/>
              <p:cNvSpPr txBox="1">
                <a:spLocks/>
              </p:cNvSpPr>
              <p:nvPr/>
            </p:nvSpPr>
            <p:spPr>
              <a:xfrm>
                <a:off x="8871621" y="2691396"/>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𝑦</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11" name="コンテンツ プレースホルダー 2"/>
              <p:cNvSpPr txBox="1">
                <a:spLocks noRot="1" noChangeAspect="1" noMove="1" noResize="1" noEditPoints="1" noAdjustHandles="1" noChangeArrowheads="1" noChangeShapeType="1" noTextEdit="1"/>
              </p:cNvSpPr>
              <p:nvPr/>
            </p:nvSpPr>
            <p:spPr>
              <a:xfrm>
                <a:off x="8871621" y="2691396"/>
                <a:ext cx="958064" cy="446343"/>
              </a:xfrm>
              <a:prstGeom prst="rect">
                <a:avLst/>
              </a:prstGeom>
              <a:blipFill>
                <a:blip r:embed="rId5"/>
                <a:stretch>
                  <a:fillRect b="-54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コンテンツ プレースホルダー 2"/>
              <p:cNvSpPr txBox="1">
                <a:spLocks/>
              </p:cNvSpPr>
              <p:nvPr/>
            </p:nvSpPr>
            <p:spPr>
              <a:xfrm>
                <a:off x="11435201" y="4520778"/>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𝑥</m:t>
                      </m:r>
                    </m:oMath>
                  </m:oMathPara>
                </a14:m>
                <a:endParaRPr lang="ja-JP" altLang="en-US" sz="2400" i="1" dirty="0">
                  <a:latin typeface="游ゴシック" panose="020B0400000000000000" pitchFamily="50" charset="-128"/>
                  <a:ea typeface="游ゴシック" panose="020B0400000000000000" pitchFamily="50" charset="-128"/>
                </a:endParaRPr>
              </a:p>
            </p:txBody>
          </p:sp>
        </mc:Choice>
        <mc:Fallback xmlns="">
          <p:sp>
            <p:nvSpPr>
              <p:cNvPr id="12" name="コンテンツ プレースホルダー 2"/>
              <p:cNvSpPr txBox="1">
                <a:spLocks noRot="1" noChangeAspect="1" noMove="1" noResize="1" noEditPoints="1" noAdjustHandles="1" noChangeArrowheads="1" noChangeShapeType="1" noTextEdit="1"/>
              </p:cNvSpPr>
              <p:nvPr/>
            </p:nvSpPr>
            <p:spPr>
              <a:xfrm>
                <a:off x="11435201" y="4520778"/>
                <a:ext cx="958064" cy="446343"/>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コンテンツ プレースホルダー 2"/>
              <p:cNvSpPr txBox="1">
                <a:spLocks/>
              </p:cNvSpPr>
              <p:nvPr/>
            </p:nvSpPr>
            <p:spPr>
              <a:xfrm>
                <a:off x="11098153" y="4581105"/>
                <a:ext cx="958064" cy="4463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13" name="コンテンツ プレースホルダー 2"/>
              <p:cNvSpPr txBox="1">
                <a:spLocks noRot="1" noChangeAspect="1" noMove="1" noResize="1" noEditPoints="1" noAdjustHandles="1" noChangeArrowheads="1" noChangeShapeType="1" noTextEdit="1"/>
              </p:cNvSpPr>
              <p:nvPr/>
            </p:nvSpPr>
            <p:spPr>
              <a:xfrm>
                <a:off x="11098153" y="4581105"/>
                <a:ext cx="958064" cy="446343"/>
              </a:xfrm>
              <a:prstGeom prst="rect">
                <a:avLst/>
              </a:prstGeom>
              <a:blipFill>
                <a:blip r:embed="rId7"/>
                <a:stretch>
                  <a:fillRect b="-5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386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游ゴシック" panose="020B0400000000000000" pitchFamily="50" charset="-128"/>
                <a:ea typeface="游ゴシック" panose="020B0400000000000000" pitchFamily="50" charset="-128"/>
              </a:rPr>
              <a:t>フーリエ級数</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199" y="1198579"/>
                <a:ext cx="4991101" cy="2205021"/>
              </a:xfrm>
            </p:spPr>
            <p:txBody>
              <a:bodyPr>
                <a:normAutofit/>
              </a:bodyPr>
              <a:lstStyle/>
              <a:p>
                <a:pPr marL="0" indent="0">
                  <a:lnSpc>
                    <a:spcPct val="150000"/>
                  </a:lnSpc>
                  <a:buNone/>
                </a:pPr>
                <a:r>
                  <a:rPr kumimoji="1" lang="ja-JP" altLang="en-US" sz="2400" dirty="0">
                    <a:latin typeface="游ゴシック" panose="020B0400000000000000" pitchFamily="50" charset="-128"/>
                    <a:ea typeface="游ゴシック" panose="020B0400000000000000" pitchFamily="50" charset="-128"/>
                  </a:rPr>
                  <a:t>区間</a:t>
                </a:r>
                <a14:m>
                  <m:oMath xmlns:m="http://schemas.openxmlformats.org/officeDocument/2006/math">
                    <m:d>
                      <m:dPr>
                        <m:begChr m:val="["/>
                        <m:endChr m:val="]"/>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r>
                          <a:rPr lang="en-US" altLang="ja-JP" sz="2400" i="1">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e>
                    </m:d>
                  </m:oMath>
                </a14:m>
                <a:r>
                  <a:rPr kumimoji="1" lang="ja-JP" altLang="en-US" sz="2400" dirty="0">
                    <a:latin typeface="游ゴシック" panose="020B0400000000000000" pitchFamily="50" charset="-128"/>
                    <a:ea typeface="游ゴシック" panose="020B0400000000000000" pitchFamily="50" charset="-128"/>
                  </a:rPr>
                  <a:t>上の連続関数</a:t>
                </a:r>
                <a14:m>
                  <m:oMath xmlns:m="http://schemas.openxmlformats.org/officeDocument/2006/math">
                    <m:r>
                      <a:rPr lang="en-US" altLang="ja-JP" sz="2400" b="0" i="1" smtClean="0">
                        <a:latin typeface="Cambria Math" panose="02040503050406030204" pitchFamily="18" charset="0"/>
                      </a:rPr>
                      <m:t>𝑓</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𝑡</m:t>
                    </m:r>
                    <m:r>
                      <a:rPr lang="en-US" altLang="ja-JP" sz="2400" b="0" i="1" smtClean="0">
                        <a:latin typeface="Cambria Math" panose="02040503050406030204" pitchFamily="18" charset="0"/>
                      </a:rPr>
                      <m:t>)</m:t>
                    </m:r>
                  </m:oMath>
                </a14:m>
                <a:r>
                  <a:rPr kumimoji="1" lang="ja-JP" altLang="en-US" sz="2400" dirty="0">
                    <a:latin typeface="游ゴシック" panose="020B0400000000000000" pitchFamily="50" charset="-128"/>
                    <a:ea typeface="游ゴシック" panose="020B0400000000000000" pitchFamily="50" charset="-128"/>
                  </a:rPr>
                  <a:t>は</a:t>
                </a:r>
                <a:r>
                  <a:rPr lang="ja-JP" altLang="en-US" sz="2400" dirty="0">
                    <a:latin typeface="游ゴシック" panose="020B0400000000000000" pitchFamily="50" charset="-128"/>
                    <a:ea typeface="游ゴシック" panose="020B0400000000000000" pitchFamily="50" charset="-128"/>
                  </a:rPr>
                  <a:t>、フーリエ級数で表現できる．</a:t>
                </a:r>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199" y="1198579"/>
                <a:ext cx="4991101" cy="2205021"/>
              </a:xfrm>
              <a:blipFill>
                <a:blip r:embed="rId3"/>
                <a:stretch>
                  <a:fillRect l="-18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457199" y="3038621"/>
                <a:ext cx="5018618" cy="3678443"/>
              </a:xfrm>
              <a:prstGeom prst="rect">
                <a:avLst/>
              </a:prstGeom>
              <a:solidFill>
                <a:schemeClr val="accent4">
                  <a:lumMod val="20000"/>
                  <a:lumOff val="80000"/>
                </a:schemeClr>
              </a:solidFill>
            </p:spPr>
            <p:txBody>
              <a:bodyPr wrap="none" lIns="0" tIns="0" rIns="0" bIns="0"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r>
                        <a:rPr kumimoji="1" lang="pt-BR" altLang="ja-JP" sz="2000" i="1" smtClean="0">
                          <a:latin typeface="Cambria Math" panose="02040503050406030204" pitchFamily="18" charset="0"/>
                        </a:rPr>
                        <m:t>𝑓</m:t>
                      </m:r>
                      <m:d>
                        <m:dPr>
                          <m:ctrlPr>
                            <a:rPr kumimoji="1" lang="pt-BR" altLang="ja-JP" sz="2000" i="1" smtClean="0">
                              <a:latin typeface="Cambria Math" panose="02040503050406030204" pitchFamily="18" charset="0"/>
                            </a:rPr>
                          </m:ctrlPr>
                        </m:dPr>
                        <m:e>
                          <m:r>
                            <a:rPr kumimoji="1" lang="en-US" altLang="ja-JP" sz="2000" b="0" i="1" smtClean="0">
                              <a:latin typeface="Cambria Math" panose="02040503050406030204" pitchFamily="18" charset="0"/>
                            </a:rPr>
                            <m:t>𝑡</m:t>
                          </m:r>
                        </m:e>
                      </m:d>
                      <m:r>
                        <a:rPr kumimoji="1" lang="pt-BR" altLang="ja-JP" sz="200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𝑎</m:t>
                              </m:r>
                            </m:e>
                            <m:sub>
                              <m:r>
                                <a:rPr kumimoji="1" lang="pt-BR" altLang="ja-JP" sz="2000" i="1" smtClean="0">
                                  <a:latin typeface="Cambria Math" panose="02040503050406030204" pitchFamily="18" charset="0"/>
                                </a:rPr>
                                <m:t>0</m:t>
                              </m:r>
                            </m:sub>
                          </m:sSub>
                        </m:num>
                        <m:den>
                          <m:r>
                            <a:rPr kumimoji="1" lang="en-US" altLang="ja-JP" sz="2000" b="0" i="1" smtClean="0">
                              <a:latin typeface="Cambria Math" panose="02040503050406030204" pitchFamily="18" charset="0"/>
                            </a:rPr>
                            <m:t>2</m:t>
                          </m:r>
                        </m:den>
                      </m:f>
                      <m:r>
                        <a:rPr kumimoji="1" lang="pt-BR" altLang="ja-JP" sz="2000" i="1" smtClean="0">
                          <a:latin typeface="Cambria Math" panose="02040503050406030204" pitchFamily="18" charset="0"/>
                        </a:rPr>
                        <m:t>+</m:t>
                      </m:r>
                      <m:nary>
                        <m:naryPr>
                          <m:chr m:val="∑"/>
                          <m:ctrlPr>
                            <a:rPr kumimoji="1" lang="pt-BR" altLang="ja-JP" sz="2000" i="1" smtClean="0">
                              <a:latin typeface="Cambria Math" panose="02040503050406030204" pitchFamily="18" charset="0"/>
                            </a:rPr>
                          </m:ctrlPr>
                        </m:naryPr>
                        <m:sub>
                          <m:r>
                            <a:rPr kumimoji="1" lang="en-US" altLang="ja-JP" sz="2000" b="0" i="1" smtClean="0">
                              <a:latin typeface="Cambria Math" panose="02040503050406030204" pitchFamily="18" charset="0"/>
                            </a:rPr>
                            <m:t>𝑘</m:t>
                          </m:r>
                          <m:r>
                            <a:rPr kumimoji="1" lang="pt-BR" altLang="ja-JP" sz="2000" i="1" smtClean="0">
                              <a:latin typeface="Cambria Math" panose="02040503050406030204" pitchFamily="18" charset="0"/>
                            </a:rPr>
                            <m:t>=1</m:t>
                          </m:r>
                        </m:sub>
                        <m:sup>
                          <m:r>
                            <a:rPr kumimoji="1" lang="pt-BR" altLang="ja-JP" sz="2000" i="1" smtClean="0">
                              <a:latin typeface="Cambria Math" panose="02040503050406030204" pitchFamily="18" charset="0"/>
                            </a:rPr>
                            <m:t>∞</m:t>
                          </m:r>
                        </m:sup>
                        <m:e>
                          <m:d>
                            <m:dPr>
                              <m:ctrlPr>
                                <a:rPr kumimoji="1" lang="pt-BR" altLang="ja-JP" sz="2000" i="1" smtClean="0">
                                  <a:latin typeface="Cambria Math" panose="02040503050406030204" pitchFamily="18" charset="0"/>
                                </a:rPr>
                              </m:ctrlPr>
                            </m:dPr>
                            <m:e>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𝑎</m:t>
                                  </m:r>
                                </m:e>
                                <m:sub>
                                  <m:r>
                                    <a:rPr kumimoji="1" lang="en-US" altLang="ja-JP" sz="2000" b="0" i="1" smtClean="0">
                                      <a:latin typeface="Cambria Math" panose="02040503050406030204" pitchFamily="18" charset="0"/>
                                    </a:rPr>
                                    <m:t>𝑘</m:t>
                                  </m:r>
                                </m:sub>
                              </m:sSub>
                              <m:func>
                                <m:funcPr>
                                  <m:ctrlPr>
                                    <a:rPr kumimoji="1" lang="pt-BR" altLang="ja-JP" sz="2000" i="1" smtClean="0">
                                      <a:latin typeface="Cambria Math" panose="02040503050406030204" pitchFamily="18" charset="0"/>
                                    </a:rPr>
                                  </m:ctrlPr>
                                </m:funcPr>
                                <m:fName>
                                  <m:r>
                                    <m:rPr>
                                      <m:sty m:val="p"/>
                                    </m:rPr>
                                    <a:rPr kumimoji="1" lang="pt-BR" altLang="ja-JP" sz="2000" i="0" smtClean="0">
                                      <a:latin typeface="Cambria Math" panose="02040503050406030204" pitchFamily="18" charset="0"/>
                                    </a:rPr>
                                    <m:t>cos</m:t>
                                  </m:r>
                                </m:fName>
                                <m:e>
                                  <m:r>
                                    <a:rPr kumimoji="1" lang="en-US" altLang="ja-JP" sz="2000" b="0" i="1" smtClean="0">
                                      <a:latin typeface="Cambria Math" panose="02040503050406030204" pitchFamily="18" charset="0"/>
                                    </a:rPr>
                                    <m:t>𝑘</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𝜔</m:t>
                                      </m:r>
                                    </m:e>
                                    <m:sub>
                                      <m:r>
                                        <a:rPr kumimoji="1" lang="en-US" altLang="ja-JP" sz="2000" b="0" i="1" smtClean="0">
                                          <a:latin typeface="Cambria Math" panose="02040503050406030204" pitchFamily="18" charset="0"/>
                                        </a:rPr>
                                        <m:t>0</m:t>
                                      </m:r>
                                    </m:sub>
                                  </m:sSub>
                                  <m:r>
                                    <a:rPr kumimoji="1" lang="en-US" altLang="ja-JP" sz="2000" b="0" i="1" smtClean="0">
                                      <a:latin typeface="Cambria Math" panose="02040503050406030204" pitchFamily="18" charset="0"/>
                                    </a:rPr>
                                    <m:t>𝑡</m:t>
                                  </m:r>
                                </m:e>
                              </m:func>
                              <m:r>
                                <a:rPr kumimoji="1" lang="pt-BR" altLang="ja-JP" sz="2000" i="1" smtClean="0">
                                  <a:latin typeface="Cambria Math" panose="02040503050406030204" pitchFamily="18" charset="0"/>
                                </a:rPr>
                                <m:t>+</m:t>
                              </m:r>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𝑏</m:t>
                                  </m:r>
                                </m:e>
                                <m:sub>
                                  <m:r>
                                    <a:rPr kumimoji="1" lang="en-US" altLang="ja-JP" sz="2000" b="0" i="1" smtClean="0">
                                      <a:latin typeface="Cambria Math" panose="02040503050406030204" pitchFamily="18" charset="0"/>
                                    </a:rPr>
                                    <m:t>𝑘</m:t>
                                  </m:r>
                                </m:sub>
                              </m:sSub>
                              <m:func>
                                <m:funcPr>
                                  <m:ctrlPr>
                                    <a:rPr kumimoji="1" lang="pt-BR" altLang="ja-JP" sz="2000" i="1" smtClean="0">
                                      <a:latin typeface="Cambria Math" panose="02040503050406030204" pitchFamily="18" charset="0"/>
                                    </a:rPr>
                                  </m:ctrlPr>
                                </m:funcPr>
                                <m:fName>
                                  <m:r>
                                    <m:rPr>
                                      <m:sty m:val="p"/>
                                    </m:rPr>
                                    <a:rPr kumimoji="1" lang="pt-BR" altLang="ja-JP" sz="2000" i="0" smtClean="0">
                                      <a:latin typeface="Cambria Math" panose="02040503050406030204" pitchFamily="18" charset="0"/>
                                    </a:rPr>
                                    <m:t>sin</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𝑡</m:t>
                                  </m:r>
                                </m:e>
                              </m:func>
                            </m:e>
                          </m:d>
                        </m:e>
                      </m:nary>
                    </m:oMath>
                  </m:oMathPara>
                </a14:m>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pt-BR" altLang="ja-JP" sz="2000" i="1">
                              <a:latin typeface="Cambria Math" panose="02040503050406030204" pitchFamily="18" charset="0"/>
                            </a:rPr>
                          </m:ctrlPr>
                        </m:sSubPr>
                        <m:e>
                          <m:r>
                            <a:rPr lang="pt-BR" altLang="ja-JP" sz="2000" i="1">
                              <a:latin typeface="Cambria Math" panose="02040503050406030204" pitchFamily="18" charset="0"/>
                            </a:rPr>
                            <m:t>𝑎</m:t>
                          </m:r>
                        </m:e>
                        <m:sub>
                          <m:r>
                            <a:rPr lang="en-US" altLang="ja-JP" sz="2000" i="1">
                              <a:latin typeface="Cambria Math" panose="02040503050406030204" pitchFamily="18" charset="0"/>
                            </a:rPr>
                            <m:t>𝑘</m:t>
                          </m:r>
                        </m:sub>
                      </m:sSub>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b="0" i="1" smtClean="0">
                              <a:latin typeface="Cambria Math" panose="02040503050406030204" pitchFamily="18" charset="0"/>
                            </a:rPr>
                            <m:t>2</m:t>
                          </m:r>
                        </m:num>
                        <m:den>
                          <m:r>
                            <a:rPr lang="en-US" altLang="ja-JP" sz="2000" b="0" i="1" smtClean="0">
                              <a:latin typeface="Cambria Math" panose="02040503050406030204" pitchFamily="18" charset="0"/>
                            </a:rPr>
                            <m:t>𝑇</m:t>
                          </m:r>
                        </m:den>
                      </m:f>
                      <m:nary>
                        <m:naryPr>
                          <m:ctrlPr>
                            <a:rPr lang="en-US" altLang="ja-JP" sz="2000" b="0" i="1" smtClean="0">
                              <a:latin typeface="Cambria Math" panose="02040503050406030204" pitchFamily="18" charset="0"/>
                            </a:rPr>
                          </m:ctrlPr>
                        </m:naryPr>
                        <m:sub>
                          <m:r>
                            <m:rPr>
                              <m:brk m:alnAt="23"/>
                            </m:rP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m:rPr>
                                  <m:brk m:alnAt="23"/>
                                </m:rPr>
                                <a:rPr lang="en-US" altLang="ja-JP" sz="2000" b="0" i="1" smtClean="0">
                                  <a:latin typeface="Cambria Math" panose="02040503050406030204" pitchFamily="18" charset="0"/>
                                </a:rPr>
                                <m:t>𝑇</m:t>
                              </m:r>
                            </m:num>
                            <m:den>
                              <m:r>
                                <m:rPr>
                                  <m:brk m:alnAt="23"/>
                                </m:rPr>
                                <a:rPr lang="en-US" altLang="ja-JP" sz="2000" b="0" i="1" smtClean="0">
                                  <a:latin typeface="Cambria Math" panose="02040503050406030204" pitchFamily="18" charset="0"/>
                                </a:rPr>
                                <m:t>2</m:t>
                              </m:r>
                            </m:den>
                          </m:f>
                        </m:sub>
                        <m:sup>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p>
                        <m:e>
                          <m:r>
                            <a:rPr lang="en-US" altLang="ja-JP" sz="2000" b="0" i="1" smtClean="0">
                              <a:latin typeface="Cambria Math" panose="02040503050406030204" pitchFamily="18" charset="0"/>
                            </a:rPr>
                            <m:t>𝑓</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𝑡</m:t>
                              </m:r>
                            </m:e>
                          </m:d>
                          <m:func>
                            <m:funcPr>
                              <m:ctrlPr>
                                <a:rPr lang="en-US" altLang="ja-JP" sz="2000" b="0" i="1" smtClean="0">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r>
                                <a:rPr lang="en-US" altLang="ja-JP" sz="2000" b="0" i="1" smtClean="0">
                                  <a:latin typeface="Cambria Math" panose="02040503050406030204" pitchFamily="18" charset="0"/>
                                </a:rPr>
                                <m:t>𝑘</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𝜔</m:t>
                                  </m:r>
                                </m:e>
                                <m:sub>
                                  <m:r>
                                    <a:rPr lang="en-US" altLang="ja-JP" sz="2000" b="0" i="1" smtClean="0">
                                      <a:latin typeface="Cambria Math" panose="02040503050406030204" pitchFamily="18" charset="0"/>
                                    </a:rPr>
                                    <m:t>0</m:t>
                                  </m:r>
                                </m:sub>
                              </m:sSub>
                            </m:e>
                          </m:func>
                          <m:r>
                            <a:rPr lang="en-US" altLang="ja-JP" sz="2000" i="1">
                              <a:latin typeface="Cambria Math" panose="02040503050406030204" pitchFamily="18" charset="0"/>
                            </a:rPr>
                            <m:t>𝑡</m:t>
                          </m:r>
                          <m:r>
                            <a:rPr lang="en-US" altLang="ja-JP" sz="2000" i="1">
                              <a:latin typeface="Cambria Math" panose="02040503050406030204" pitchFamily="18" charset="0"/>
                            </a:rPr>
                            <m:t> </m:t>
                          </m:r>
                          <m:r>
                            <a:rPr lang="en-US" altLang="ja-JP" sz="2000" i="1">
                              <a:latin typeface="Cambria Math" panose="02040503050406030204" pitchFamily="18" charset="0"/>
                            </a:rPr>
                            <m:t>𝑑𝑡</m:t>
                          </m:r>
                        </m:e>
                      </m:nary>
                      <m:r>
                        <a:rPr lang="en-US" altLang="ja-JP" sz="2000" b="0" i="1" smtClean="0">
                          <a:latin typeface="Cambria Math" panose="02040503050406030204" pitchFamily="18" charset="0"/>
                        </a:rPr>
                        <m:t>                          </m:t>
                      </m:r>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pt-BR" altLang="ja-JP" sz="2000" i="1">
                              <a:latin typeface="Cambria Math" panose="02040503050406030204" pitchFamily="18" charset="0"/>
                            </a:rPr>
                          </m:ctrlPr>
                        </m:sSubPr>
                        <m:e>
                          <m:r>
                            <a:rPr lang="en-US" altLang="ja-JP" sz="2000" b="0" i="1" smtClean="0">
                              <a:latin typeface="Cambria Math" panose="02040503050406030204" pitchFamily="18" charset="0"/>
                            </a:rPr>
                            <m:t>𝑏</m:t>
                          </m:r>
                        </m:e>
                        <m:sub>
                          <m:r>
                            <a:rPr lang="en-US" altLang="ja-JP" sz="2000" i="1">
                              <a:latin typeface="Cambria Math" panose="02040503050406030204" pitchFamily="18" charset="0"/>
                            </a:rPr>
                            <m:t>𝑘</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num>
                        <m:den>
                          <m:r>
                            <a:rPr lang="en-US" altLang="ja-JP" sz="2000" i="1">
                              <a:latin typeface="Cambria Math" panose="02040503050406030204" pitchFamily="18" charset="0"/>
                            </a:rPr>
                            <m:t>𝑇</m:t>
                          </m:r>
                        </m:den>
                      </m:f>
                      <m:nary>
                        <m:naryPr>
                          <m:ctrlPr>
                            <a:rPr lang="en-US" altLang="ja-JP" sz="2000" i="1">
                              <a:latin typeface="Cambria Math" panose="02040503050406030204" pitchFamily="18" charset="0"/>
                            </a:rPr>
                          </m:ctrlPr>
                        </m:naryPr>
                        <m:sub>
                          <m:r>
                            <m:rPr>
                              <m:brk m:alnAt="23"/>
                            </m:rP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b>
                        <m:sup>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p>
                        <m:e>
                          <m:r>
                            <a:rPr lang="en-US" altLang="ja-JP" sz="2000" i="1">
                              <a:latin typeface="Cambria Math" panose="02040503050406030204" pitchFamily="18" charset="0"/>
                            </a:rPr>
                            <m:t>𝑓</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𝑡</m:t>
                              </m:r>
                            </m:e>
                          </m:d>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b="0" i="1" smtClean="0">
                                  <a:latin typeface="Cambria Math" panose="02040503050406030204" pitchFamily="18" charset="0"/>
                                </a:rPr>
                                <m:t>𝑡</m:t>
                              </m:r>
                              <m:r>
                                <a:rPr lang="en-US" altLang="ja-JP" sz="2000" b="0" i="1" smtClean="0">
                                  <a:latin typeface="Cambria Math" panose="02040503050406030204" pitchFamily="18" charset="0"/>
                                </a:rPr>
                                <m:t> </m:t>
                              </m:r>
                              <m:r>
                                <a:rPr lang="en-US" altLang="ja-JP" sz="2000" b="0" i="1" smtClean="0">
                                  <a:latin typeface="Cambria Math" panose="02040503050406030204" pitchFamily="18" charset="0"/>
                                </a:rPr>
                                <m:t>𝑑𝑡</m:t>
                              </m:r>
                            </m:e>
                          </m:func>
                        </m:e>
                      </m:nary>
                      <m:r>
                        <a:rPr lang="en-US" altLang="ja-JP" sz="2000" b="0" i="1" smtClean="0">
                          <a:latin typeface="Cambria Math" panose="02040503050406030204" pitchFamily="18" charset="0"/>
                        </a:rPr>
                        <m:t>                         </m:t>
                      </m:r>
                    </m:oMath>
                  </m:oMathPara>
                </a14:m>
                <a:endParaRPr lang="en-US" altLang="ja-JP" sz="2000" b="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spcAft>
                    <a:spcPts val="1200"/>
                  </a:spcAft>
                </a:pPr>
                <a:r>
                  <a:rPr lang="en-US" altLang="ja-JP" sz="2000" b="0" dirty="0">
                    <a:latin typeface="游ゴシック" panose="020B0400000000000000" pitchFamily="50" charset="-128"/>
                    <a:ea typeface="游ゴシック" panose="020B0400000000000000" pitchFamily="50" charset="-128"/>
                    <a:cs typeface="メイリオ" panose="020B0604030504040204" pitchFamily="50" charset="-128"/>
                  </a:rPr>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b="0" i="1" smtClean="0">
                            <a:latin typeface="Cambria Math" panose="02040503050406030204" pitchFamily="18" charset="0"/>
                          </a:rPr>
                          <m:t>2</m:t>
                        </m:r>
                        <m:r>
                          <a:rPr lang="en-US" altLang="ja-JP" sz="2000" b="0" i="1" smtClean="0">
                            <a:latin typeface="Cambria Math" panose="02040503050406030204" pitchFamily="18" charset="0"/>
                          </a:rPr>
                          <m:t>𝜋</m:t>
                        </m:r>
                      </m:num>
                      <m:den>
                        <m:r>
                          <a:rPr lang="en-US" altLang="ja-JP" sz="2000" b="0" i="1" smtClean="0">
                            <a:latin typeface="Cambria Math" panose="02040503050406030204" pitchFamily="18" charset="0"/>
                          </a:rPr>
                          <m:t>𝑇</m:t>
                        </m:r>
                      </m:den>
                    </m:f>
                  </m:oMath>
                </a14:m>
                <a:r>
                  <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基本周波数 </a:t>
                </a:r>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57199" y="3038621"/>
                <a:ext cx="5018618" cy="3678443"/>
              </a:xfrm>
              <a:prstGeom prst="rect">
                <a:avLst/>
              </a:prstGeom>
              <a:blipFill>
                <a:blip r:embed="rId4"/>
                <a:stretch>
                  <a:fillRect b="-1821"/>
                </a:stretch>
              </a:blipFill>
            </p:spPr>
            <p:txBody>
              <a:bodyPr/>
              <a:lstStyle/>
              <a:p>
                <a:r>
                  <a:rPr lang="ja-JP" altLang="en-US">
                    <a:noFill/>
                  </a:rPr>
                  <a:t> </a:t>
                </a:r>
              </a:p>
            </p:txBody>
          </p:sp>
        </mc:Fallback>
      </mc:AlternateContent>
      <p:cxnSp>
        <p:nvCxnSpPr>
          <p:cNvPr id="12" name="直線矢印コネクタ 11"/>
          <p:cNvCxnSpPr/>
          <p:nvPr/>
        </p:nvCxnSpPr>
        <p:spPr>
          <a:xfrm>
            <a:off x="6332666" y="1669730"/>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11713177" y="228303"/>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9371841" y="17648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7030504" y="228303"/>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正方形/長方形 19"/>
              <p:cNvSpPr/>
              <p:nvPr/>
            </p:nvSpPr>
            <p:spPr>
              <a:xfrm>
                <a:off x="6463795" y="1694746"/>
                <a:ext cx="604909"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20" name="正方形/長方形 19"/>
              <p:cNvSpPr>
                <a:spLocks noRot="1" noChangeAspect="1" noMove="1" noResize="1" noEditPoints="1" noAdjustHandles="1" noChangeArrowheads="1" noChangeShapeType="1" noTextEdit="1"/>
              </p:cNvSpPr>
              <p:nvPr/>
            </p:nvSpPr>
            <p:spPr>
              <a:xfrm>
                <a:off x="6463795" y="1694746"/>
                <a:ext cx="604909" cy="60907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正方形/長方形 20"/>
              <p:cNvSpPr/>
              <p:nvPr/>
            </p:nvSpPr>
            <p:spPr>
              <a:xfrm>
                <a:off x="11416795" y="1694746"/>
                <a:ext cx="39331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21" name="正方形/長方形 20"/>
              <p:cNvSpPr>
                <a:spLocks noRot="1" noChangeAspect="1" noMove="1" noResize="1" noEditPoints="1" noAdjustHandles="1" noChangeArrowheads="1" noChangeShapeType="1" noTextEdit="1"/>
              </p:cNvSpPr>
              <p:nvPr/>
            </p:nvSpPr>
            <p:spPr>
              <a:xfrm>
                <a:off x="11416795" y="1694746"/>
                <a:ext cx="393313" cy="609077"/>
              </a:xfrm>
              <a:prstGeom prst="rect">
                <a:avLst/>
              </a:prstGeom>
              <a:blipFill>
                <a:blip r:embed="rId6"/>
                <a:stretch>
                  <a:fillRect/>
                </a:stretch>
              </a:blipFill>
            </p:spPr>
            <p:txBody>
              <a:bodyPr/>
              <a:lstStyle/>
              <a:p>
                <a:r>
                  <a:rPr lang="ja-JP" altLang="en-US">
                    <a:noFill/>
                  </a:rPr>
                  <a:t> </a:t>
                </a:r>
              </a:p>
            </p:txBody>
          </p:sp>
        </mc:Fallback>
      </mc:AlternateContent>
      <p:sp>
        <p:nvSpPr>
          <p:cNvPr id="22" name="フリーフォーム 21"/>
          <p:cNvSpPr/>
          <p:nvPr/>
        </p:nvSpPr>
        <p:spPr>
          <a:xfrm>
            <a:off x="7058627" y="397037"/>
            <a:ext cx="4644572" cy="1506007"/>
          </a:xfrm>
          <a:custGeom>
            <a:avLst/>
            <a:gdLst>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644572 w 4789715"/>
              <a:gd name="connsiteY12" fmla="*/ 119019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9715" h="1980179">
                <a:moveTo>
                  <a:pt x="0" y="1422422"/>
                </a:moveTo>
                <a:cubicBezTo>
                  <a:pt x="68943" y="1280907"/>
                  <a:pt x="137886" y="1139393"/>
                  <a:pt x="217715" y="1117622"/>
                </a:cubicBezTo>
                <a:cubicBezTo>
                  <a:pt x="297544" y="1095851"/>
                  <a:pt x="377372" y="1315984"/>
                  <a:pt x="478972" y="1291794"/>
                </a:cubicBezTo>
                <a:cubicBezTo>
                  <a:pt x="580572" y="1267604"/>
                  <a:pt x="677334" y="1187775"/>
                  <a:pt x="827315" y="972480"/>
                </a:cubicBezTo>
                <a:cubicBezTo>
                  <a:pt x="977296" y="757185"/>
                  <a:pt x="1240972" y="4860"/>
                  <a:pt x="1378858" y="22"/>
                </a:cubicBezTo>
                <a:cubicBezTo>
                  <a:pt x="1516744" y="-4816"/>
                  <a:pt x="1555448" y="783794"/>
                  <a:pt x="1654629" y="943451"/>
                </a:cubicBezTo>
                <a:cubicBezTo>
                  <a:pt x="1753810" y="1103108"/>
                  <a:pt x="1836057" y="788632"/>
                  <a:pt x="1973943" y="957965"/>
                </a:cubicBezTo>
                <a:cubicBezTo>
                  <a:pt x="2111829" y="1127298"/>
                  <a:pt x="2320515" y="1850735"/>
                  <a:pt x="2481943" y="1959451"/>
                </a:cubicBezTo>
                <a:cubicBezTo>
                  <a:pt x="2643371" y="2068167"/>
                  <a:pt x="2831238" y="1719116"/>
                  <a:pt x="2942514" y="1610259"/>
                </a:cubicBezTo>
                <a:cubicBezTo>
                  <a:pt x="3053790" y="1501402"/>
                  <a:pt x="3032838" y="1255367"/>
                  <a:pt x="3149600" y="1306308"/>
                </a:cubicBezTo>
                <a:cubicBezTo>
                  <a:pt x="3266362" y="1357249"/>
                  <a:pt x="3488267" y="1896556"/>
                  <a:pt x="3643086" y="1915908"/>
                </a:cubicBezTo>
                <a:cubicBezTo>
                  <a:pt x="3797905" y="1935260"/>
                  <a:pt x="3946998" y="1532938"/>
                  <a:pt x="4078515" y="1422422"/>
                </a:cubicBezTo>
                <a:cubicBezTo>
                  <a:pt x="4210032" y="1311906"/>
                  <a:pt x="4305162" y="1254667"/>
                  <a:pt x="4432189" y="1252814"/>
                </a:cubicBezTo>
                <a:cubicBezTo>
                  <a:pt x="4559216" y="1250961"/>
                  <a:pt x="4776410" y="1365574"/>
                  <a:pt x="4789715" y="1524022"/>
                </a:cubicBez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コンテンツ プレースホルダー 2"/>
          <p:cNvSpPr txBox="1">
            <a:spLocks/>
          </p:cNvSpPr>
          <p:nvPr/>
        </p:nvSpPr>
        <p:spPr>
          <a:xfrm>
            <a:off x="5664889" y="5586608"/>
            <a:ext cx="6265521" cy="1656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天下り的な説明で済みません．ここではそういう事実があると知っておいてください．</a:t>
            </a:r>
            <a:endParaRPr lang="en-US" altLang="ja-JP" sz="1800" dirty="0">
              <a:latin typeface="游ゴシック" panose="020B0400000000000000" pitchFamily="50" charset="-128"/>
              <a:ea typeface="游ゴシック" panose="020B0400000000000000" pitchFamily="50" charset="-128"/>
            </a:endParaRPr>
          </a:p>
          <a:p>
            <a:pPr marL="0" indent="0">
              <a:buNone/>
            </a:pP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詳細な導出と証明は，信号処理の講義，または，</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これなら分かる応用数学教室（金谷健一著）</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を参照</a:t>
            </a:r>
            <a:endParaRPr lang="en-US" altLang="ja-JP" sz="1800" dirty="0">
              <a:latin typeface="游ゴシック" panose="020B0400000000000000" pitchFamily="50" charset="-128"/>
              <a:ea typeface="游ゴシック" panose="020B0400000000000000" pitchFamily="50" charset="-128"/>
            </a:endParaRPr>
          </a:p>
          <a:p>
            <a:pPr marL="0" indent="0">
              <a:buNone/>
            </a:pPr>
            <a:endParaRPr lang="ja-JP" altLang="en-US" sz="1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1819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9539" y="2032418"/>
            <a:ext cx="4976111" cy="3732084"/>
          </a:xfrm>
          <a:prstGeom prst="rect">
            <a:avLst/>
          </a:prstGeom>
        </p:spPr>
      </p:pic>
      <p:sp>
        <p:nvSpPr>
          <p:cNvPr id="2" name="タイトル 1"/>
          <p:cNvSpPr>
            <a:spLocks noGrp="1"/>
          </p:cNvSpPr>
          <p:nvPr>
            <p:ph type="title"/>
          </p:nvPr>
        </p:nvSpPr>
        <p:spPr>
          <a:xfrm>
            <a:off x="457199" y="201408"/>
            <a:ext cx="11473211" cy="733270"/>
          </a:xfrm>
        </p:spPr>
        <p:txBody>
          <a:bodyPr/>
          <a:lstStyle/>
          <a:p>
            <a:r>
              <a:rPr lang="ja-JP" altLang="en-US" dirty="0">
                <a:latin typeface="游ゴシック" panose="020B0400000000000000" pitchFamily="50" charset="-128"/>
                <a:ea typeface="游ゴシック" panose="020B0400000000000000" pitchFamily="50" charset="-128"/>
              </a:rPr>
              <a:t>フーリエ変換とは（音）</a:t>
            </a:r>
            <a:endParaRPr kumimoji="1" lang="ja-JP" altLang="en-US" dirty="0">
              <a:latin typeface="游ゴシック" panose="020B0400000000000000" pitchFamily="50" charset="-128"/>
              <a:ea typeface="游ゴシック" panose="020B0400000000000000" pitchFamily="50" charset="-128"/>
            </a:endParaRPr>
          </a:p>
        </p:txBody>
      </p:sp>
      <p:sp>
        <p:nvSpPr>
          <p:cNvPr id="6" name="コンテンツ プレースホルダー 2"/>
          <p:cNvSpPr>
            <a:spLocks noGrp="1"/>
          </p:cNvSpPr>
          <p:nvPr>
            <p:ph idx="1"/>
          </p:nvPr>
        </p:nvSpPr>
        <p:spPr>
          <a:xfrm>
            <a:off x="457199" y="863767"/>
            <a:ext cx="11473211" cy="970301"/>
          </a:xfrm>
        </p:spPr>
        <p:txBody>
          <a:bodyPr>
            <a:normAutofit lnSpcReduction="10000"/>
          </a:bodyPr>
          <a:lstStyle/>
          <a:p>
            <a:pPr marL="0" indent="0">
              <a:buNone/>
            </a:pPr>
            <a:r>
              <a:rPr kumimoji="1" lang="ja-JP" altLang="en-US" dirty="0">
                <a:latin typeface="游ゴシック" panose="020B0400000000000000" pitchFamily="50" charset="-128"/>
                <a:ea typeface="游ゴシック" panose="020B0400000000000000" pitchFamily="50" charset="-128"/>
              </a:rPr>
              <a:t>時間に関する信号（横軸が時間の関数）を、</a:t>
            </a:r>
            <a:endParaRPr kumimoji="1" lang="en-US" altLang="ja-JP" dirty="0">
              <a:latin typeface="游ゴシック" panose="020B0400000000000000" pitchFamily="50" charset="-128"/>
              <a:ea typeface="游ゴシック" panose="020B0400000000000000" pitchFamily="50" charset="-128"/>
            </a:endParaRPr>
          </a:p>
          <a:p>
            <a:pPr marL="0" indent="0">
              <a:buNone/>
            </a:pPr>
            <a:r>
              <a:rPr kumimoji="1" lang="ja-JP" altLang="en-US" dirty="0">
                <a:latin typeface="游ゴシック" panose="020B0400000000000000" pitchFamily="50" charset="-128"/>
                <a:ea typeface="游ゴシック" panose="020B0400000000000000" pitchFamily="50" charset="-128"/>
              </a:rPr>
              <a:t>周波数に関する信号（横軸が周波数の関数）に変換する手法</a:t>
            </a:r>
            <a:endParaRPr kumimoji="1" lang="en-US" altLang="ja-JP" dirty="0">
              <a:latin typeface="游ゴシック" panose="020B0400000000000000" pitchFamily="50" charset="-128"/>
              <a:ea typeface="游ゴシック" panose="020B0400000000000000" pitchFamily="50" charset="-128"/>
            </a:endParaRPr>
          </a:p>
        </p:txBody>
      </p:sp>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b="4907"/>
          <a:stretch/>
        </p:blipFill>
        <p:spPr>
          <a:xfrm>
            <a:off x="307605" y="2088584"/>
            <a:ext cx="4876995" cy="3478250"/>
          </a:xfrm>
          <a:prstGeom prst="rect">
            <a:avLst/>
          </a:prstGeom>
        </p:spPr>
      </p:pic>
      <p:pic>
        <p:nvPicPr>
          <p:cNvPr id="3" name="apple-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92323" y="1983431"/>
            <a:ext cx="406400" cy="406400"/>
          </a:xfrm>
          <a:prstGeom prst="rect">
            <a:avLst/>
          </a:prstGeom>
        </p:spPr>
      </p:pic>
      <p:sp>
        <p:nvSpPr>
          <p:cNvPr id="12" name="右矢印 11"/>
          <p:cNvSpPr/>
          <p:nvPr/>
        </p:nvSpPr>
        <p:spPr>
          <a:xfrm>
            <a:off x="5524418" y="3367195"/>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右矢印 12"/>
          <p:cNvSpPr/>
          <p:nvPr/>
        </p:nvSpPr>
        <p:spPr>
          <a:xfrm rot="10800000">
            <a:off x="5524419" y="4120089"/>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正方形/長方形 13"/>
          <p:cNvSpPr/>
          <p:nvPr/>
        </p:nvSpPr>
        <p:spPr>
          <a:xfrm>
            <a:off x="5338489" y="2873504"/>
            <a:ext cx="2031325"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フーリエ変換</a:t>
            </a:r>
          </a:p>
        </p:txBody>
      </p:sp>
      <p:sp>
        <p:nvSpPr>
          <p:cNvPr id="15" name="正方形/長方形 14"/>
          <p:cNvSpPr/>
          <p:nvPr/>
        </p:nvSpPr>
        <p:spPr>
          <a:xfrm>
            <a:off x="5184600" y="4612136"/>
            <a:ext cx="2339102"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p>
        </p:txBody>
      </p:sp>
      <p:sp>
        <p:nvSpPr>
          <p:cNvPr id="18" name="正方形/長方形 17"/>
          <p:cNvSpPr/>
          <p:nvPr/>
        </p:nvSpPr>
        <p:spPr>
          <a:xfrm>
            <a:off x="1576551" y="2021405"/>
            <a:ext cx="1415772"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入力音声</a:t>
            </a:r>
          </a:p>
        </p:txBody>
      </p:sp>
      <p:sp>
        <p:nvSpPr>
          <p:cNvPr id="20" name="正方形/長方形 19"/>
          <p:cNvSpPr/>
          <p:nvPr/>
        </p:nvSpPr>
        <p:spPr>
          <a:xfrm>
            <a:off x="4043849" y="5620650"/>
            <a:ext cx="800219"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時間</a:t>
            </a:r>
          </a:p>
        </p:txBody>
      </p:sp>
      <p:sp>
        <p:nvSpPr>
          <p:cNvPr id="21" name="正方形/長方形 20"/>
          <p:cNvSpPr/>
          <p:nvPr/>
        </p:nvSpPr>
        <p:spPr>
          <a:xfrm>
            <a:off x="11084004" y="5551355"/>
            <a:ext cx="1107996"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周波数</a:t>
            </a:r>
            <a:endPar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23" name="直線矢印コネクタ 22"/>
          <p:cNvCxnSpPr/>
          <p:nvPr/>
        </p:nvCxnSpPr>
        <p:spPr>
          <a:xfrm>
            <a:off x="915142" y="5378874"/>
            <a:ext cx="4094850" cy="0"/>
          </a:xfrm>
          <a:prstGeom prst="straightConnector1">
            <a:avLst/>
          </a:prstGeom>
          <a:ln w="539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7880867" y="5378874"/>
            <a:ext cx="4094850" cy="0"/>
          </a:xfrm>
          <a:prstGeom prst="straightConnector1">
            <a:avLst/>
          </a:prstGeom>
          <a:ln w="539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9210674" y="5049186"/>
            <a:ext cx="877163" cy="369332"/>
          </a:xfrm>
          <a:prstGeom prst="rect">
            <a:avLst/>
          </a:prstGeom>
        </p:spPr>
        <p:txBody>
          <a:bodyPr wrap="none">
            <a:spAutoFit/>
          </a:bodyPr>
          <a:lstStyle/>
          <a:p>
            <a:pPr algn="ct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低周波</a:t>
            </a:r>
          </a:p>
        </p:txBody>
      </p:sp>
      <p:sp>
        <p:nvSpPr>
          <p:cNvPr id="27" name="正方形/長方形 26"/>
          <p:cNvSpPr/>
          <p:nvPr/>
        </p:nvSpPr>
        <p:spPr>
          <a:xfrm>
            <a:off x="10635379" y="5049186"/>
            <a:ext cx="87716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高周波</a:t>
            </a:r>
          </a:p>
        </p:txBody>
      </p:sp>
      <p:sp>
        <p:nvSpPr>
          <p:cNvPr id="30" name="正方形/長方形 29"/>
          <p:cNvSpPr/>
          <p:nvPr/>
        </p:nvSpPr>
        <p:spPr>
          <a:xfrm>
            <a:off x="7965657" y="5049186"/>
            <a:ext cx="87716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高周波</a:t>
            </a:r>
          </a:p>
        </p:txBody>
      </p:sp>
      <p:sp>
        <p:nvSpPr>
          <p:cNvPr id="31" name="左右矢印 30"/>
          <p:cNvSpPr/>
          <p:nvPr/>
        </p:nvSpPr>
        <p:spPr>
          <a:xfrm>
            <a:off x="9352129" y="4922482"/>
            <a:ext cx="562504" cy="1935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右矢印 31"/>
          <p:cNvSpPr/>
          <p:nvPr/>
        </p:nvSpPr>
        <p:spPr>
          <a:xfrm>
            <a:off x="10674023" y="4923996"/>
            <a:ext cx="808567"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右矢印 32"/>
          <p:cNvSpPr/>
          <p:nvPr/>
        </p:nvSpPr>
        <p:spPr>
          <a:xfrm rot="10800000">
            <a:off x="7910803" y="4936429"/>
            <a:ext cx="808567"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4" name="正方形/長方形 33"/>
          <p:cNvSpPr/>
          <p:nvPr/>
        </p:nvSpPr>
        <p:spPr>
          <a:xfrm>
            <a:off x="10261663" y="0"/>
            <a:ext cx="1930337" cy="369332"/>
          </a:xfrm>
          <a:prstGeom prst="rect">
            <a:avLst/>
          </a:prstGeom>
          <a:solidFill>
            <a:srgbClr val="FFC000"/>
          </a:solidFill>
        </p:spPr>
        <p:txBody>
          <a:bodyPr wrap="none">
            <a:spAutoFit/>
          </a:bodyPr>
          <a:lstStyle/>
          <a:p>
            <a:r>
              <a:rPr lang="ja-JP" altLang="en-US" dirty="0">
                <a:latin typeface="游ゴシック" panose="020B0400000000000000" pitchFamily="50" charset="-128"/>
                <a:ea typeface="游ゴシック" panose="020B0400000000000000" pitchFamily="50" charset="-128"/>
              </a:rPr>
              <a:t>FourierSound</a:t>
            </a:r>
            <a:r>
              <a:rPr lang="en-US" altLang="ja-JP" dirty="0">
                <a:latin typeface="游ゴシック" panose="020B0400000000000000" pitchFamily="50" charset="-128"/>
                <a:ea typeface="游ゴシック" panose="020B0400000000000000" pitchFamily="50" charset="-128"/>
              </a:rPr>
              <a:t>.</a:t>
            </a:r>
            <a:r>
              <a:rPr lang="en-US" altLang="ja-JP" dirty="0" err="1">
                <a:latin typeface="游ゴシック" panose="020B0400000000000000" pitchFamily="50" charset="-128"/>
                <a:ea typeface="游ゴシック" panose="020B0400000000000000" pitchFamily="50" charset="-128"/>
              </a:rPr>
              <a:t>py</a:t>
            </a:r>
            <a:endParaRPr lang="ja-JP" altLang="en-US"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6901326" y="5597606"/>
            <a:ext cx="4089581" cy="584775"/>
          </a:xfrm>
          <a:prstGeom prst="rect">
            <a:avLst/>
          </a:prstGeom>
        </p:spPr>
        <p:txBody>
          <a:bodyPr wrap="none">
            <a:spAutoFit/>
          </a:bodyPr>
          <a:lstStyle/>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注</a:t>
            </a: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グラフ横軸は係数番号（</a:t>
            </a: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Hz</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ではない）</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　　グラフ縦軸は複素数列の実部</a:t>
            </a:r>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 name="正方形/長方形 25"/>
          <p:cNvSpPr/>
          <p:nvPr/>
        </p:nvSpPr>
        <p:spPr>
          <a:xfrm rot="16200000">
            <a:off x="102420" y="3648376"/>
            <a:ext cx="697627" cy="400110"/>
          </a:xfrm>
          <a:prstGeom prst="rect">
            <a:avLst/>
          </a:prstGeom>
        </p:spPr>
        <p:txBody>
          <a:bodyPr wrap="none">
            <a:spAutoFit/>
          </a:bodyPr>
          <a:lstStyle/>
          <a:p>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音圧</a:t>
            </a:r>
            <a:endParaRPr lang="ja-JP" altLang="en-US" sz="28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正方形/長方形 27"/>
          <p:cNvSpPr/>
          <p:nvPr/>
        </p:nvSpPr>
        <p:spPr>
          <a:xfrm>
            <a:off x="1875979" y="6349367"/>
            <a:ext cx="8308685" cy="400110"/>
          </a:xfrm>
          <a:prstGeom prst="rect">
            <a:avLst/>
          </a:prstGeom>
        </p:spPr>
        <p:txBody>
          <a:bodyPr wrap="none">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両関数とも複素数関数となる（デジタルデータの場合は複素数列）</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7955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游ゴシック" panose="020B0400000000000000" pitchFamily="50" charset="-128"/>
                <a:ea typeface="游ゴシック" panose="020B0400000000000000" pitchFamily="50" charset="-128"/>
              </a:rPr>
              <a:t>フーリエ級数</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199" y="1198579"/>
                <a:ext cx="4838701" cy="2205021"/>
              </a:xfrm>
            </p:spPr>
            <p:txBody>
              <a:bodyPr>
                <a:normAutofit/>
              </a:bodyPr>
              <a:lstStyle/>
              <a:p>
                <a:pPr marL="0" indent="0">
                  <a:lnSpc>
                    <a:spcPct val="150000"/>
                  </a:lnSpc>
                  <a:buNone/>
                </a:pPr>
                <a:r>
                  <a:rPr kumimoji="1" lang="ja-JP" altLang="en-US" sz="2400" dirty="0">
                    <a:latin typeface="游ゴシック" panose="020B0400000000000000" pitchFamily="50" charset="-128"/>
                    <a:ea typeface="游ゴシック" panose="020B0400000000000000" pitchFamily="50" charset="-128"/>
                  </a:rPr>
                  <a:t>区間</a:t>
                </a:r>
                <a14:m>
                  <m:oMath xmlns:m="http://schemas.openxmlformats.org/officeDocument/2006/math">
                    <m:d>
                      <m:dPr>
                        <m:begChr m:val="["/>
                        <m:endChr m:val="]"/>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r>
                          <a:rPr lang="en-US" altLang="ja-JP" sz="2400" i="1">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e>
                    </m:d>
                  </m:oMath>
                </a14:m>
                <a:r>
                  <a:rPr kumimoji="1" lang="ja-JP" altLang="en-US" sz="2400" dirty="0">
                    <a:latin typeface="游ゴシック" panose="020B0400000000000000" pitchFamily="50" charset="-128"/>
                    <a:ea typeface="游ゴシック" panose="020B0400000000000000" pitchFamily="50" charset="-128"/>
                  </a:rPr>
                  <a:t>上の連続関数</a:t>
                </a:r>
                <a14:m>
                  <m:oMath xmlns:m="http://schemas.openxmlformats.org/officeDocument/2006/math">
                    <m:r>
                      <a:rPr lang="en-US" altLang="ja-JP" sz="2400" b="0" i="1" smtClean="0">
                        <a:latin typeface="Cambria Math" panose="02040503050406030204" pitchFamily="18" charset="0"/>
                      </a:rPr>
                      <m:t>𝑓</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𝑡</m:t>
                    </m:r>
                    <m:r>
                      <a:rPr lang="en-US" altLang="ja-JP" sz="2400" b="0" i="1" smtClean="0">
                        <a:latin typeface="Cambria Math" panose="02040503050406030204" pitchFamily="18" charset="0"/>
                      </a:rPr>
                      <m:t>)</m:t>
                    </m:r>
                  </m:oMath>
                </a14:m>
                <a:r>
                  <a:rPr kumimoji="1" lang="ja-JP" altLang="en-US" sz="2400" dirty="0">
                    <a:latin typeface="游ゴシック" panose="020B0400000000000000" pitchFamily="50" charset="-128"/>
                    <a:ea typeface="游ゴシック" panose="020B0400000000000000" pitchFamily="50" charset="-128"/>
                  </a:rPr>
                  <a:t>は</a:t>
                </a:r>
                <a:r>
                  <a:rPr lang="ja-JP" altLang="en-US" sz="2400" dirty="0">
                    <a:latin typeface="游ゴシック" panose="020B0400000000000000" pitchFamily="50" charset="-128"/>
                    <a:ea typeface="游ゴシック" panose="020B0400000000000000" pitchFamily="50" charset="-128"/>
                  </a:rPr>
                  <a:t>、フーリエ級数で表現できる．</a:t>
                </a:r>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199" y="1198579"/>
                <a:ext cx="4838701" cy="2205021"/>
              </a:xfrm>
              <a:blipFill>
                <a:blip r:embed="rId3"/>
                <a:stretch>
                  <a:fillRect l="-1889" r="-8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645766" y="2749498"/>
                <a:ext cx="3839608" cy="3646319"/>
              </a:xfrm>
              <a:prstGeom prst="rect">
                <a:avLst/>
              </a:prstGeom>
              <a:solidFill>
                <a:schemeClr val="accent4">
                  <a:lumMod val="20000"/>
                  <a:lumOff val="80000"/>
                </a:schemeClr>
              </a:solidFill>
            </p:spPr>
            <p:txBody>
              <a:bodyPr wrap="square" lIns="0" tIns="0" rIns="108000" bIns="0" rtlCol="0">
                <a:spAutoFit/>
              </a:bodyPr>
              <a:lstStyle/>
              <a:p>
                <a:pPr>
                  <a:spcBef>
                    <a:spcPts val="1800"/>
                  </a:spcBef>
                  <a:spcAft>
                    <a:spcPts val="1200"/>
                  </a:spcAft>
                </a:pPr>
                <a14:m>
                  <m:oMath xmlns:m="http://schemas.openxmlformats.org/officeDocument/2006/math">
                    <m:r>
                      <a:rPr kumimoji="1" lang="pt-BR" altLang="ja-JP" sz="2400" i="1" smtClean="0">
                        <a:latin typeface="Cambria Math" panose="02040503050406030204" pitchFamily="18" charset="0"/>
                      </a:rPr>
                      <m:t>𝑓</m:t>
                    </m:r>
                    <m:d>
                      <m:dPr>
                        <m:ctrlPr>
                          <a:rPr kumimoji="1" lang="pt-BR" altLang="ja-JP" sz="240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pt-BR" altLang="ja-JP" sz="240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sSub>
                          <m:sSubPr>
                            <m:ctrlPr>
                              <a:rPr kumimoji="1" lang="pt-BR" altLang="ja-JP" sz="2400" i="1" smtClean="0">
                                <a:latin typeface="Cambria Math" panose="02040503050406030204" pitchFamily="18" charset="0"/>
                              </a:rPr>
                            </m:ctrlPr>
                          </m:sSubPr>
                          <m:e>
                            <m:r>
                              <a:rPr kumimoji="1" lang="pt-BR" altLang="ja-JP" sz="2400" i="1" smtClean="0">
                                <a:latin typeface="Cambria Math" panose="02040503050406030204" pitchFamily="18" charset="0"/>
                              </a:rPr>
                              <m:t>𝑎</m:t>
                            </m:r>
                          </m:e>
                          <m:sub>
                            <m:r>
                              <a:rPr kumimoji="1" lang="pt-BR" altLang="ja-JP" sz="2400" i="1" smtClean="0">
                                <a:latin typeface="Cambria Math" panose="02040503050406030204" pitchFamily="18" charset="0"/>
                              </a:rPr>
                              <m:t>0</m:t>
                            </m:r>
                          </m:sub>
                        </m:sSub>
                      </m:num>
                      <m:den>
                        <m:r>
                          <a:rPr kumimoji="1" lang="en-US" altLang="ja-JP" sz="2400" b="0" i="1" smtClean="0">
                            <a:latin typeface="Cambria Math" panose="02040503050406030204" pitchFamily="18" charset="0"/>
                          </a:rPr>
                          <m:t>2</m:t>
                        </m:r>
                      </m:den>
                    </m:f>
                  </m:oMath>
                </a14:m>
                <a:r>
                  <a:rPr kumimoji="1" lang="en-US" altLang="ja-JP" sz="2400" b="0" i="1" dirty="0">
                    <a:latin typeface="游ゴシック" panose="020B0400000000000000" pitchFamily="50" charset="-128"/>
                    <a:ea typeface="游ゴシック" panose="020B0400000000000000" pitchFamily="50" charset="-128"/>
                  </a:rPr>
                  <a:t> </a:t>
                </a:r>
              </a:p>
              <a:p>
                <a:pPr algn="r">
                  <a:spcBef>
                    <a:spcPts val="1800"/>
                  </a:spcBef>
                  <a:spcAft>
                    <a:spcPts val="1200"/>
                  </a:spcAft>
                </a:pPr>
                <a14:m>
                  <m:oMath xmlns:m="http://schemas.openxmlformats.org/officeDocument/2006/math">
                    <m:r>
                      <a:rPr kumimoji="1" lang="pt-BR" altLang="ja-JP" sz="2400" i="1" smtClean="0">
                        <a:latin typeface="Cambria Math" panose="02040503050406030204" pitchFamily="18" charset="0"/>
                      </a:rPr>
                      <m:t>+</m:t>
                    </m:r>
                    <m:sSub>
                      <m:sSubPr>
                        <m:ctrlPr>
                          <a:rPr lang="pt-BR" altLang="ja-JP" sz="2400" i="1">
                            <a:latin typeface="Cambria Math" panose="02040503050406030204" pitchFamily="18" charset="0"/>
                          </a:rPr>
                        </m:ctrlPr>
                      </m:sSubPr>
                      <m:e>
                        <m:r>
                          <a:rPr lang="pt-BR" altLang="ja-JP" sz="2400" i="1">
                            <a:latin typeface="Cambria Math" panose="02040503050406030204" pitchFamily="18" charset="0"/>
                          </a:rPr>
                          <m:t>𝑎</m:t>
                        </m:r>
                      </m:e>
                      <m:sub>
                        <m:r>
                          <a:rPr lang="en-US" altLang="ja-JP" sz="2400" b="0" i="1" smtClean="0">
                            <a:latin typeface="Cambria Math" panose="02040503050406030204" pitchFamily="18" charset="0"/>
                          </a:rPr>
                          <m:t>1</m:t>
                        </m:r>
                      </m:sub>
                    </m:sSub>
                    <m:func>
                      <m:funcPr>
                        <m:ctrlPr>
                          <a:rPr lang="pt-BR" altLang="ja-JP" sz="2400" i="1">
                            <a:latin typeface="Cambria Math" panose="02040503050406030204" pitchFamily="18" charset="0"/>
                          </a:rPr>
                        </m:ctrlPr>
                      </m:funcPr>
                      <m:fName>
                        <m:r>
                          <m:rPr>
                            <m:sty m:val="p"/>
                          </m:rPr>
                          <a:rPr lang="pt-BR" altLang="ja-JP" sz="2400">
                            <a:latin typeface="Cambria Math" panose="02040503050406030204" pitchFamily="18" charset="0"/>
                          </a:rPr>
                          <m:t>cos</m:t>
                        </m:r>
                      </m:fName>
                      <m:e>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1</m:t>
                            </m:r>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e>
                    </m:func>
                    <m:r>
                      <a:rPr lang="pt-BR" altLang="ja-JP" sz="2400" i="1">
                        <a:latin typeface="Cambria Math" panose="02040503050406030204" pitchFamily="18" charset="0"/>
                      </a:rPr>
                      <m:t>+</m:t>
                    </m:r>
                    <m:sSub>
                      <m:sSubPr>
                        <m:ctrlPr>
                          <a:rPr lang="pt-BR" altLang="ja-JP" sz="2400" i="1">
                            <a:latin typeface="Cambria Math" panose="02040503050406030204" pitchFamily="18" charset="0"/>
                          </a:rPr>
                        </m:ctrlPr>
                      </m:sSubPr>
                      <m:e>
                        <m:r>
                          <a:rPr lang="pt-BR" altLang="ja-JP" sz="2400" i="1">
                            <a:latin typeface="Cambria Math" panose="02040503050406030204" pitchFamily="18" charset="0"/>
                          </a:rPr>
                          <m:t>𝑏</m:t>
                        </m:r>
                      </m:e>
                      <m:sub>
                        <m:r>
                          <a:rPr lang="en-US" altLang="ja-JP" sz="2400" b="0" i="1" smtClean="0">
                            <a:latin typeface="Cambria Math" panose="02040503050406030204" pitchFamily="18" charset="0"/>
                          </a:rPr>
                          <m:t>1</m:t>
                        </m:r>
                      </m:sub>
                    </m:sSub>
                    <m:func>
                      <m:funcPr>
                        <m:ctrlPr>
                          <a:rPr lang="pt-BR"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b="0" i="1" smtClean="0">
                            <a:latin typeface="Cambria Math" panose="02040503050406030204" pitchFamily="18" charset="0"/>
                          </a:rPr>
                          <m:t>1</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e>
                    </m:func>
                  </m:oMath>
                </a14:m>
                <a:r>
                  <a:rPr lang="en-US" altLang="ja-JP" sz="2400" dirty="0">
                    <a:latin typeface="游ゴシック" panose="020B0400000000000000" pitchFamily="50" charset="-128"/>
                    <a:ea typeface="游ゴシック" panose="020B0400000000000000" pitchFamily="50" charset="-128"/>
                  </a:rPr>
                  <a:t> </a:t>
                </a:r>
              </a:p>
              <a:p>
                <a:pPr algn="r">
                  <a:spcBef>
                    <a:spcPts val="1800"/>
                  </a:spcBef>
                  <a:spcAft>
                    <a:spcPts val="1200"/>
                  </a:spcAft>
                </a:pPr>
                <a14:m>
                  <m:oMath xmlns:m="http://schemas.openxmlformats.org/officeDocument/2006/math">
                    <m:r>
                      <a:rPr lang="pt-BR" altLang="ja-JP" sz="2400" i="1">
                        <a:latin typeface="Cambria Math" panose="02040503050406030204" pitchFamily="18" charset="0"/>
                      </a:rPr>
                      <m:t>+</m:t>
                    </m:r>
                    <m:sSub>
                      <m:sSubPr>
                        <m:ctrlPr>
                          <a:rPr lang="pt-BR" altLang="ja-JP" sz="2400" i="1">
                            <a:latin typeface="Cambria Math" panose="02040503050406030204" pitchFamily="18" charset="0"/>
                          </a:rPr>
                        </m:ctrlPr>
                      </m:sSubPr>
                      <m:e>
                        <m:r>
                          <a:rPr lang="pt-BR" altLang="ja-JP" sz="2400" i="1">
                            <a:latin typeface="Cambria Math" panose="02040503050406030204" pitchFamily="18" charset="0"/>
                          </a:rPr>
                          <m:t>𝑎</m:t>
                        </m:r>
                      </m:e>
                      <m:sub>
                        <m:r>
                          <a:rPr lang="en-US" altLang="ja-JP" sz="2400" b="0" i="1" smtClean="0">
                            <a:latin typeface="Cambria Math" panose="02040503050406030204" pitchFamily="18" charset="0"/>
                          </a:rPr>
                          <m:t>2</m:t>
                        </m:r>
                      </m:sub>
                    </m:sSub>
                    <m:func>
                      <m:funcPr>
                        <m:ctrlPr>
                          <a:rPr lang="pt-BR" altLang="ja-JP" sz="2400" i="1">
                            <a:latin typeface="Cambria Math" panose="02040503050406030204" pitchFamily="18" charset="0"/>
                          </a:rPr>
                        </m:ctrlPr>
                      </m:funcPr>
                      <m:fName>
                        <m:r>
                          <m:rPr>
                            <m:sty m:val="p"/>
                          </m:rPr>
                          <a:rPr lang="pt-BR" altLang="ja-JP" sz="2400">
                            <a:latin typeface="Cambria Math" panose="02040503050406030204" pitchFamily="18" charset="0"/>
                          </a:rPr>
                          <m:t>cos</m:t>
                        </m:r>
                      </m:fName>
                      <m:e>
                        <m:r>
                          <a:rPr lang="en-US" altLang="ja-JP" sz="2400" b="0" i="1" smtClean="0">
                            <a:latin typeface="Cambria Math" panose="02040503050406030204" pitchFamily="18" charset="0"/>
                          </a:rPr>
                          <m:t>2</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e>
                    </m:func>
                    <m:r>
                      <a:rPr lang="pt-BR" altLang="ja-JP" sz="2400" i="1">
                        <a:latin typeface="Cambria Math" panose="02040503050406030204" pitchFamily="18" charset="0"/>
                      </a:rPr>
                      <m:t>+</m:t>
                    </m:r>
                    <m:sSub>
                      <m:sSubPr>
                        <m:ctrlPr>
                          <a:rPr lang="pt-BR" altLang="ja-JP" sz="2400" i="1">
                            <a:latin typeface="Cambria Math" panose="02040503050406030204" pitchFamily="18" charset="0"/>
                          </a:rPr>
                        </m:ctrlPr>
                      </m:sSubPr>
                      <m:e>
                        <m:r>
                          <a:rPr lang="pt-BR" altLang="ja-JP" sz="2400" i="1">
                            <a:latin typeface="Cambria Math" panose="02040503050406030204" pitchFamily="18" charset="0"/>
                          </a:rPr>
                          <m:t>𝑏</m:t>
                        </m:r>
                      </m:e>
                      <m:sub>
                        <m:r>
                          <a:rPr lang="en-US" altLang="ja-JP" sz="2400" b="0" i="1" smtClean="0">
                            <a:latin typeface="Cambria Math" panose="02040503050406030204" pitchFamily="18" charset="0"/>
                          </a:rPr>
                          <m:t>2</m:t>
                        </m:r>
                      </m:sub>
                    </m:sSub>
                    <m:func>
                      <m:funcPr>
                        <m:ctrlPr>
                          <a:rPr lang="pt-BR"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b="0" i="1" smtClean="0">
                            <a:latin typeface="Cambria Math" panose="02040503050406030204" pitchFamily="18" charset="0"/>
                          </a:rPr>
                          <m:t>2</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e>
                    </m:func>
                  </m:oMath>
                </a14:m>
                <a:r>
                  <a:rPr kumimoji="1" lang="ja-JP" altLang="en-US" sz="2400" dirty="0">
                    <a:latin typeface="游ゴシック" panose="020B0400000000000000" pitchFamily="50" charset="-128"/>
                    <a:ea typeface="游ゴシック" panose="020B0400000000000000" pitchFamily="50" charset="-128"/>
                  </a:rPr>
                  <a:t> </a:t>
                </a:r>
                <a:endParaRPr lang="en-US" altLang="ja-JP" sz="2400" i="1" dirty="0">
                  <a:latin typeface="游ゴシック" panose="020B0400000000000000" pitchFamily="50" charset="-128"/>
                  <a:ea typeface="游ゴシック" panose="020B0400000000000000" pitchFamily="50" charset="-128"/>
                </a:endParaRPr>
              </a:p>
              <a:p>
                <a:pPr algn="r">
                  <a:spcBef>
                    <a:spcPts val="1800"/>
                  </a:spcBef>
                  <a:spcAft>
                    <a:spcPts val="1200"/>
                  </a:spcAft>
                </a:pPr>
                <a14:m>
                  <m:oMath xmlns:m="http://schemas.openxmlformats.org/officeDocument/2006/math">
                    <m:r>
                      <a:rPr lang="pt-BR" altLang="ja-JP" sz="2400" i="1">
                        <a:latin typeface="Cambria Math" panose="02040503050406030204" pitchFamily="18" charset="0"/>
                      </a:rPr>
                      <m:t>+</m:t>
                    </m:r>
                    <m:sSub>
                      <m:sSubPr>
                        <m:ctrlPr>
                          <a:rPr lang="pt-BR" altLang="ja-JP" sz="2400" i="1">
                            <a:latin typeface="Cambria Math" panose="02040503050406030204" pitchFamily="18" charset="0"/>
                          </a:rPr>
                        </m:ctrlPr>
                      </m:sSubPr>
                      <m:e>
                        <m:r>
                          <a:rPr lang="pt-BR" altLang="ja-JP" sz="2400" i="1">
                            <a:latin typeface="Cambria Math" panose="02040503050406030204" pitchFamily="18" charset="0"/>
                          </a:rPr>
                          <m:t>𝑎</m:t>
                        </m:r>
                      </m:e>
                      <m:sub>
                        <m:r>
                          <a:rPr lang="en-US" altLang="ja-JP" sz="2400" b="0" i="1" smtClean="0">
                            <a:latin typeface="Cambria Math" panose="02040503050406030204" pitchFamily="18" charset="0"/>
                          </a:rPr>
                          <m:t>3</m:t>
                        </m:r>
                      </m:sub>
                    </m:sSub>
                    <m:func>
                      <m:funcPr>
                        <m:ctrlPr>
                          <a:rPr lang="pt-BR" altLang="ja-JP" sz="2400" i="1">
                            <a:latin typeface="Cambria Math" panose="02040503050406030204" pitchFamily="18" charset="0"/>
                          </a:rPr>
                        </m:ctrlPr>
                      </m:funcPr>
                      <m:fName>
                        <m:r>
                          <m:rPr>
                            <m:sty m:val="p"/>
                          </m:rPr>
                          <a:rPr lang="pt-BR" altLang="ja-JP" sz="2400">
                            <a:latin typeface="Cambria Math" panose="02040503050406030204" pitchFamily="18" charset="0"/>
                          </a:rPr>
                          <m:t>cos</m:t>
                        </m:r>
                      </m:fName>
                      <m:e>
                        <m:r>
                          <a:rPr lang="en-US" altLang="ja-JP" sz="2400" b="0" i="1" smtClean="0">
                            <a:latin typeface="Cambria Math" panose="02040503050406030204" pitchFamily="18" charset="0"/>
                          </a:rPr>
                          <m:t>3</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e>
                    </m:func>
                    <m:r>
                      <a:rPr lang="pt-BR" altLang="ja-JP" sz="2400" i="1">
                        <a:latin typeface="Cambria Math" panose="02040503050406030204" pitchFamily="18" charset="0"/>
                      </a:rPr>
                      <m:t>+</m:t>
                    </m:r>
                    <m:sSub>
                      <m:sSubPr>
                        <m:ctrlPr>
                          <a:rPr lang="pt-BR" altLang="ja-JP" sz="2400" i="1">
                            <a:latin typeface="Cambria Math" panose="02040503050406030204" pitchFamily="18" charset="0"/>
                          </a:rPr>
                        </m:ctrlPr>
                      </m:sSubPr>
                      <m:e>
                        <m:r>
                          <a:rPr lang="pt-BR" altLang="ja-JP" sz="2400" i="1">
                            <a:latin typeface="Cambria Math" panose="02040503050406030204" pitchFamily="18" charset="0"/>
                          </a:rPr>
                          <m:t>𝑏</m:t>
                        </m:r>
                      </m:e>
                      <m:sub>
                        <m:r>
                          <a:rPr lang="en-US" altLang="ja-JP" sz="2400" b="0" i="1" smtClean="0">
                            <a:latin typeface="Cambria Math" panose="02040503050406030204" pitchFamily="18" charset="0"/>
                          </a:rPr>
                          <m:t>3</m:t>
                        </m:r>
                      </m:sub>
                    </m:sSub>
                    <m:func>
                      <m:funcPr>
                        <m:ctrlPr>
                          <a:rPr lang="pt-BR" altLang="ja-JP" sz="2400" i="1">
                            <a:latin typeface="Cambria Math" panose="02040503050406030204" pitchFamily="18" charset="0"/>
                          </a:rPr>
                        </m:ctrlPr>
                      </m:funcPr>
                      <m:fName>
                        <m:r>
                          <m:rPr>
                            <m:sty m:val="p"/>
                          </m:rPr>
                          <a:rPr lang="en-US" altLang="ja-JP" sz="2400">
                            <a:latin typeface="Cambria Math" panose="02040503050406030204" pitchFamily="18" charset="0"/>
                          </a:rPr>
                          <m:t>sin</m:t>
                        </m:r>
                      </m:fName>
                      <m:e>
                        <m:r>
                          <a:rPr lang="en-US" altLang="ja-JP" sz="2400" b="0" i="1" smtClean="0">
                            <a:latin typeface="Cambria Math" panose="02040503050406030204" pitchFamily="18" charset="0"/>
                          </a:rPr>
                          <m:t>3</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e>
                    </m:func>
                  </m:oMath>
                </a14:m>
                <a:r>
                  <a:rPr kumimoji="1" lang="en-US" altLang="ja-JP" sz="2400" dirty="0">
                    <a:latin typeface="游ゴシック" panose="020B0400000000000000" pitchFamily="50" charset="-128"/>
                    <a:ea typeface="游ゴシック" panose="020B0400000000000000" pitchFamily="50" charset="-128"/>
                  </a:rPr>
                  <a:t> </a:t>
                </a:r>
              </a:p>
              <a:p>
                <a:pPr algn="r">
                  <a:spcBef>
                    <a:spcPts val="1800"/>
                  </a:spcBef>
                  <a:spcAft>
                    <a:spcPts val="1200"/>
                  </a:spcAft>
                </a:pPr>
                <a14:m>
                  <m:oMath xmlns:m="http://schemas.openxmlformats.org/officeDocument/2006/math">
                    <m:r>
                      <a:rPr lang="pt-BR" altLang="ja-JP" sz="2400" i="1">
                        <a:latin typeface="Cambria Math" panose="02040503050406030204" pitchFamily="18" charset="0"/>
                      </a:rPr>
                      <m:t>+</m:t>
                    </m:r>
                    <m:r>
                      <a:rPr lang="en-US" altLang="ja-JP" sz="2400" b="0" i="1" smtClean="0">
                        <a:latin typeface="Cambria Math" panose="02040503050406030204" pitchFamily="18" charset="0"/>
                      </a:rPr>
                      <m:t>⋯                                            </m:t>
                    </m:r>
                  </m:oMath>
                </a14:m>
                <a:r>
                  <a:rPr kumimoji="1" lang="ja-JP" altLang="en-US" sz="2400" dirty="0">
                    <a:latin typeface="游ゴシック" panose="020B0400000000000000" pitchFamily="50" charset="-128"/>
                    <a:ea typeface="游ゴシック" panose="020B0400000000000000" pitchFamily="50" charset="-128"/>
                  </a:rPr>
                  <a:t> </a:t>
                </a: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45766" y="2749498"/>
                <a:ext cx="3839608" cy="3646319"/>
              </a:xfrm>
              <a:prstGeom prst="rect">
                <a:avLst/>
              </a:prstGeom>
              <a:blipFill>
                <a:blip r:embed="rId4"/>
                <a:stretch>
                  <a:fillRect l="-159"/>
                </a:stretch>
              </a:blipFill>
            </p:spPr>
            <p:txBody>
              <a:bodyPr/>
              <a:lstStyle/>
              <a:p>
                <a:r>
                  <a:rPr lang="ja-JP" altLang="en-US">
                    <a:noFill/>
                  </a:rPr>
                  <a:t> </a:t>
                </a:r>
              </a:p>
            </p:txBody>
          </p:sp>
        </mc:Fallback>
      </mc:AlternateContent>
      <p:cxnSp>
        <p:nvCxnSpPr>
          <p:cNvPr id="5" name="直線矢印コネクタ 4"/>
          <p:cNvCxnSpPr/>
          <p:nvPr/>
        </p:nvCxnSpPr>
        <p:spPr>
          <a:xfrm>
            <a:off x="6332666" y="1669730"/>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11713177" y="228303"/>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9371841" y="17648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7030504" y="228303"/>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正方形/長方形 10"/>
              <p:cNvSpPr/>
              <p:nvPr/>
            </p:nvSpPr>
            <p:spPr>
              <a:xfrm>
                <a:off x="6463795" y="1694746"/>
                <a:ext cx="604909"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6463795" y="1694746"/>
                <a:ext cx="604909" cy="60907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11416795" y="1694746"/>
                <a:ext cx="39331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11416795" y="1694746"/>
                <a:ext cx="393313" cy="609077"/>
              </a:xfrm>
              <a:prstGeom prst="rect">
                <a:avLst/>
              </a:prstGeom>
              <a:blipFill>
                <a:blip r:embed="rId6"/>
                <a:stretch>
                  <a:fillRect/>
                </a:stretch>
              </a:blipFill>
            </p:spPr>
            <p:txBody>
              <a:bodyPr/>
              <a:lstStyle/>
              <a:p>
                <a:r>
                  <a:rPr lang="ja-JP" altLang="en-US">
                    <a:noFill/>
                  </a:rPr>
                  <a:t> </a:t>
                </a:r>
              </a:p>
            </p:txBody>
          </p:sp>
        </mc:Fallback>
      </mc:AlternateContent>
      <p:sp>
        <p:nvSpPr>
          <p:cNvPr id="14" name="フリーフォーム 13"/>
          <p:cNvSpPr/>
          <p:nvPr/>
        </p:nvSpPr>
        <p:spPr>
          <a:xfrm>
            <a:off x="7058627" y="397037"/>
            <a:ext cx="4644572" cy="1506007"/>
          </a:xfrm>
          <a:custGeom>
            <a:avLst/>
            <a:gdLst>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644572 w 4789715"/>
              <a:gd name="connsiteY12" fmla="*/ 119019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9715" h="1980179">
                <a:moveTo>
                  <a:pt x="0" y="1422422"/>
                </a:moveTo>
                <a:cubicBezTo>
                  <a:pt x="68943" y="1280907"/>
                  <a:pt x="137886" y="1139393"/>
                  <a:pt x="217715" y="1117622"/>
                </a:cubicBezTo>
                <a:cubicBezTo>
                  <a:pt x="297544" y="1095851"/>
                  <a:pt x="377372" y="1315984"/>
                  <a:pt x="478972" y="1291794"/>
                </a:cubicBezTo>
                <a:cubicBezTo>
                  <a:pt x="580572" y="1267604"/>
                  <a:pt x="677334" y="1187775"/>
                  <a:pt x="827315" y="972480"/>
                </a:cubicBezTo>
                <a:cubicBezTo>
                  <a:pt x="977296" y="757185"/>
                  <a:pt x="1240972" y="4860"/>
                  <a:pt x="1378858" y="22"/>
                </a:cubicBezTo>
                <a:cubicBezTo>
                  <a:pt x="1516744" y="-4816"/>
                  <a:pt x="1555448" y="783794"/>
                  <a:pt x="1654629" y="943451"/>
                </a:cubicBezTo>
                <a:cubicBezTo>
                  <a:pt x="1753810" y="1103108"/>
                  <a:pt x="1836057" y="788632"/>
                  <a:pt x="1973943" y="957965"/>
                </a:cubicBezTo>
                <a:cubicBezTo>
                  <a:pt x="2111829" y="1127298"/>
                  <a:pt x="2320515" y="1850735"/>
                  <a:pt x="2481943" y="1959451"/>
                </a:cubicBezTo>
                <a:cubicBezTo>
                  <a:pt x="2643371" y="2068167"/>
                  <a:pt x="2831238" y="1719116"/>
                  <a:pt x="2942514" y="1610259"/>
                </a:cubicBezTo>
                <a:cubicBezTo>
                  <a:pt x="3053790" y="1501402"/>
                  <a:pt x="3032838" y="1255367"/>
                  <a:pt x="3149600" y="1306308"/>
                </a:cubicBezTo>
                <a:cubicBezTo>
                  <a:pt x="3266362" y="1357249"/>
                  <a:pt x="3488267" y="1896556"/>
                  <a:pt x="3643086" y="1915908"/>
                </a:cubicBezTo>
                <a:cubicBezTo>
                  <a:pt x="3797905" y="1935260"/>
                  <a:pt x="3946998" y="1532938"/>
                  <a:pt x="4078515" y="1422422"/>
                </a:cubicBezTo>
                <a:cubicBezTo>
                  <a:pt x="4210032" y="1311906"/>
                  <a:pt x="4305162" y="1254667"/>
                  <a:pt x="4432189" y="1252814"/>
                </a:cubicBezTo>
                <a:cubicBezTo>
                  <a:pt x="4559216" y="1250961"/>
                  <a:pt x="4776410" y="1365574"/>
                  <a:pt x="4789715" y="1524022"/>
                </a:cubicBez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4" name="正方形/長方形 3"/>
              <p:cNvSpPr/>
              <p:nvPr/>
            </p:nvSpPr>
            <p:spPr>
              <a:xfrm>
                <a:off x="4952956" y="3948198"/>
                <a:ext cx="1338828" cy="1195712"/>
              </a:xfrm>
              <a:prstGeom prst="rect">
                <a:avLst/>
              </a:prstGeom>
            </p:spPr>
            <p:txBody>
              <a:bodyPr wrap="none">
                <a:spAutoFit/>
              </a:bodyPr>
              <a:lstStyle/>
              <a:p>
                <a:pPr>
                  <a:spcBef>
                    <a:spcPts val="1200"/>
                  </a:spcBef>
                  <a:spcAft>
                    <a:spcPts val="1200"/>
                  </a:spcAft>
                </a:pPr>
                <a:r>
                  <a:rPr lang="ja-JP" altLang="en-US" dirty="0">
                    <a:latin typeface="游ゴシック" panose="020B0400000000000000" pitchFamily="50" charset="-128"/>
                    <a:ea typeface="游ゴシック" panose="020B0400000000000000" pitchFamily="50" charset="-128"/>
                  </a:rPr>
                  <a:t>基本</a:t>
                </a:r>
                <a14:m>
                  <m:oMath xmlns:m="http://schemas.openxmlformats.org/officeDocument/2006/math">
                    <m:r>
                      <a:rPr lang="ja-JP" altLang="en-US" i="1" smtClean="0">
                        <a:latin typeface="Cambria Math" panose="02040503050406030204" pitchFamily="18" charset="0"/>
                      </a:rPr>
                      <m:t>周波数</m:t>
                    </m:r>
                  </m:oMath>
                </a14:m>
                <a:endParaRPr lang="en-US" altLang="ja-JP" dirty="0">
                  <a:latin typeface="游ゴシック" panose="020B0400000000000000" pitchFamily="50" charset="-128"/>
                  <a:ea typeface="游ゴシック" panose="020B0400000000000000"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panose="02040503050406030204" pitchFamily="18" charset="0"/>
                            </a:rPr>
                            <m:t>2</m:t>
                          </m:r>
                          <m:r>
                            <a:rPr lang="en-US" altLang="ja-JP" i="1">
                              <a:latin typeface="Cambria Math" panose="02040503050406030204" pitchFamily="18" charset="0"/>
                            </a:rPr>
                            <m:t>𝜋</m:t>
                          </m:r>
                        </m:num>
                        <m:den>
                          <m:r>
                            <a:rPr lang="en-US" altLang="ja-JP" i="1">
                              <a:latin typeface="Cambria Math" panose="02040503050406030204" pitchFamily="18" charset="0"/>
                            </a:rPr>
                            <m:t>𝑇</m:t>
                          </m:r>
                        </m:den>
                      </m:f>
                    </m:oMath>
                  </m:oMathPara>
                </a14:m>
                <a:endParaRPr lang="en-US" altLang="ja-JP" dirty="0">
                  <a:latin typeface="游ゴシック" panose="020B0400000000000000" pitchFamily="50" charset="-128"/>
                  <a:ea typeface="游ゴシック" panose="020B0400000000000000" pitchFamily="50" charset="-128"/>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4952956" y="3948198"/>
                <a:ext cx="1338828" cy="1195712"/>
              </a:xfrm>
              <a:prstGeom prst="rect">
                <a:avLst/>
              </a:prstGeom>
              <a:blipFill>
                <a:blip r:embed="rId7"/>
                <a:stretch>
                  <a:fillRect l="-3636" t="-2551" r="-1364"/>
                </a:stretch>
              </a:blipFill>
            </p:spPr>
            <p:txBody>
              <a:bodyPr/>
              <a:lstStyle/>
              <a:p>
                <a:r>
                  <a:rPr lang="ja-JP" altLang="en-US">
                    <a:noFill/>
                  </a:rPr>
                  <a:t> </a:t>
                </a:r>
              </a:p>
            </p:txBody>
          </p:sp>
        </mc:Fallback>
      </mc:AlternateContent>
      <p:grpSp>
        <p:nvGrpSpPr>
          <p:cNvPr id="19" name="グループ化 18"/>
          <p:cNvGrpSpPr/>
          <p:nvPr/>
        </p:nvGrpSpPr>
        <p:grpSpPr>
          <a:xfrm>
            <a:off x="6331681" y="2633918"/>
            <a:ext cx="5732405" cy="1294935"/>
            <a:chOff x="6110268" y="2907040"/>
            <a:chExt cx="5732405" cy="2295140"/>
          </a:xfrm>
        </p:grpSpPr>
        <p:sp>
          <p:nvSpPr>
            <p:cNvPr id="13" name="フリーフォーム 12"/>
            <p:cNvSpPr/>
            <p:nvPr/>
          </p:nvSpPr>
          <p:spPr>
            <a:xfrm rot="10800000">
              <a:off x="6807905" y="3277147"/>
              <a:ext cx="4666546" cy="1580925"/>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cxnSp>
          <p:nvCxnSpPr>
            <p:cNvPr id="15" name="直線矢印コネクタ 14"/>
            <p:cNvCxnSpPr/>
            <p:nvPr/>
          </p:nvCxnSpPr>
          <p:spPr>
            <a:xfrm>
              <a:off x="6110268" y="4080974"/>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9149443" y="290704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11490779"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808106"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grpSp>
        <p:nvGrpSpPr>
          <p:cNvPr id="24" name="グループ化 23"/>
          <p:cNvGrpSpPr/>
          <p:nvPr/>
        </p:nvGrpSpPr>
        <p:grpSpPr>
          <a:xfrm>
            <a:off x="7019701" y="2842736"/>
            <a:ext cx="4693181" cy="904160"/>
            <a:chOff x="6724732" y="3024240"/>
            <a:chExt cx="4693181" cy="1037932"/>
          </a:xfrm>
        </p:grpSpPr>
        <p:sp>
          <p:nvSpPr>
            <p:cNvPr id="22" name="フリーフォーム 21"/>
            <p:cNvSpPr/>
            <p:nvPr/>
          </p:nvSpPr>
          <p:spPr>
            <a:xfrm>
              <a:off x="6724732" y="3551290"/>
              <a:ext cx="2337331"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フリーフォーム 22"/>
            <p:cNvSpPr/>
            <p:nvPr/>
          </p:nvSpPr>
          <p:spPr>
            <a:xfrm rot="10800000">
              <a:off x="9080582" y="3024240"/>
              <a:ext cx="2337331"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mc:AlternateContent xmlns:mc="http://schemas.openxmlformats.org/markup-compatibility/2006" xmlns:a14="http://schemas.microsoft.com/office/drawing/2010/main">
        <mc:Choice Requires="a14">
          <p:sp>
            <p:nvSpPr>
              <p:cNvPr id="26" name="正方形/長方形 25"/>
              <p:cNvSpPr/>
              <p:nvPr/>
            </p:nvSpPr>
            <p:spPr>
              <a:xfrm>
                <a:off x="7454020" y="2656439"/>
                <a:ext cx="11103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pt-BR" altLang="ja-JP" i="1">
                              <a:latin typeface="Cambria Math" panose="02040503050406030204" pitchFamily="18" charset="0"/>
                            </a:rPr>
                          </m:ctrlPr>
                        </m:funcPr>
                        <m:fName>
                          <m:r>
                            <m:rPr>
                              <m:sty m:val="p"/>
                            </m:rPr>
                            <a:rPr lang="pt-BR" altLang="ja-JP">
                              <a:latin typeface="Cambria Math" panose="02040503050406030204" pitchFamily="18" charset="0"/>
                            </a:rPr>
                            <m:t>cos</m:t>
                          </m:r>
                        </m:fName>
                        <m:e>
                          <m:sSub>
                            <m:sSubPr>
                              <m:ctrlPr>
                                <a:rPr lang="en-US" altLang="ja-JP" i="1">
                                  <a:latin typeface="Cambria Math" panose="02040503050406030204" pitchFamily="18" charset="0"/>
                                </a:rPr>
                              </m:ctrlPr>
                            </m:sSubPr>
                            <m:e>
                              <m:r>
                                <a:rPr lang="en-US" altLang="ja-JP" i="1">
                                  <a:latin typeface="Cambria Math" panose="02040503050406030204" pitchFamily="18" charset="0"/>
                                </a:rPr>
                                <m:t>1</m:t>
                              </m:r>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26" name="正方形/長方形 25"/>
              <p:cNvSpPr>
                <a:spLocks noRot="1" noChangeAspect="1" noMove="1" noResize="1" noEditPoints="1" noAdjustHandles="1" noChangeArrowheads="1" noChangeShapeType="1" noTextEdit="1"/>
              </p:cNvSpPr>
              <p:nvPr/>
            </p:nvSpPr>
            <p:spPr>
              <a:xfrm>
                <a:off x="7454020" y="2656439"/>
                <a:ext cx="1110369" cy="369332"/>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正方形/長方形 26"/>
              <p:cNvSpPr/>
              <p:nvPr/>
            </p:nvSpPr>
            <p:spPr>
              <a:xfrm>
                <a:off x="10010971" y="2413425"/>
                <a:ext cx="10799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pt-BR" altLang="ja-JP" i="1">
                              <a:latin typeface="Cambria Math" panose="02040503050406030204" pitchFamily="18" charset="0"/>
                            </a:rPr>
                          </m:ctrlPr>
                        </m:funcPr>
                        <m:fName>
                          <m:r>
                            <m:rPr>
                              <m:sty m:val="p"/>
                            </m:rPr>
                            <a:rPr lang="en-US" altLang="ja-JP">
                              <a:latin typeface="Cambria Math" panose="02040503050406030204" pitchFamily="18" charset="0"/>
                            </a:rPr>
                            <m:t>sin</m:t>
                          </m:r>
                        </m:fName>
                        <m:e>
                          <m:r>
                            <a:rPr lang="en-US" altLang="ja-JP" i="1">
                              <a:latin typeface="Cambria Math" panose="02040503050406030204" pitchFamily="18" charset="0"/>
                            </a:rPr>
                            <m:t>1</m:t>
                          </m:r>
                          <m:sSub>
                            <m:sSubPr>
                              <m:ctrlPr>
                                <a:rPr lang="en-US" altLang="ja-JP" i="1">
                                  <a:latin typeface="Cambria Math" panose="02040503050406030204" pitchFamily="18" charset="0"/>
                                </a:rPr>
                              </m:ctrlPr>
                            </m:sSubPr>
                            <m:e>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27" name="正方形/長方形 26"/>
              <p:cNvSpPr>
                <a:spLocks noRot="1" noChangeAspect="1" noMove="1" noResize="1" noEditPoints="1" noAdjustHandles="1" noChangeArrowheads="1" noChangeShapeType="1" noTextEdit="1"/>
              </p:cNvSpPr>
              <p:nvPr/>
            </p:nvSpPr>
            <p:spPr>
              <a:xfrm>
                <a:off x="10010971" y="2413425"/>
                <a:ext cx="1079911" cy="369332"/>
              </a:xfrm>
              <a:prstGeom prst="rect">
                <a:avLst/>
              </a:prstGeom>
              <a:blipFill>
                <a:blip r:embed="rId9"/>
                <a:stretch>
                  <a:fillRect/>
                </a:stretch>
              </a:blipFill>
            </p:spPr>
            <p:txBody>
              <a:bodyPr/>
              <a:lstStyle/>
              <a:p>
                <a:r>
                  <a:rPr lang="ja-JP" altLang="en-US">
                    <a:noFill/>
                  </a:rPr>
                  <a:t> </a:t>
                </a:r>
              </a:p>
            </p:txBody>
          </p:sp>
        </mc:Fallback>
      </mc:AlternateContent>
      <p:grpSp>
        <p:nvGrpSpPr>
          <p:cNvPr id="28" name="グループ化 27"/>
          <p:cNvGrpSpPr/>
          <p:nvPr/>
        </p:nvGrpSpPr>
        <p:grpSpPr>
          <a:xfrm>
            <a:off x="6331681" y="3902997"/>
            <a:ext cx="5732405" cy="1294935"/>
            <a:chOff x="6110268" y="2907040"/>
            <a:chExt cx="5732405" cy="2295140"/>
          </a:xfrm>
        </p:grpSpPr>
        <p:cxnSp>
          <p:nvCxnSpPr>
            <p:cNvPr id="30" name="直線矢印コネクタ 29"/>
            <p:cNvCxnSpPr/>
            <p:nvPr/>
          </p:nvCxnSpPr>
          <p:spPr>
            <a:xfrm>
              <a:off x="6110268" y="4080972"/>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9149443" y="290704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11490779"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6808106"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正方形/長方形 36"/>
              <p:cNvSpPr/>
              <p:nvPr/>
            </p:nvSpPr>
            <p:spPr>
              <a:xfrm>
                <a:off x="6672970" y="4677993"/>
                <a:ext cx="11103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pt-BR" altLang="ja-JP" i="1" smtClean="0">
                              <a:latin typeface="Cambria Math" panose="02040503050406030204" pitchFamily="18" charset="0"/>
                            </a:rPr>
                          </m:ctrlPr>
                        </m:funcPr>
                        <m:fName>
                          <m:r>
                            <m:rPr>
                              <m:sty m:val="p"/>
                            </m:rPr>
                            <a:rPr lang="pt-BR" altLang="ja-JP">
                              <a:latin typeface="Cambria Math" panose="02040503050406030204" pitchFamily="18" charset="0"/>
                            </a:rPr>
                            <m:t>cos</m:t>
                          </m:r>
                        </m:fName>
                        <m:e>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2</m:t>
                              </m:r>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37" name="正方形/長方形 36"/>
              <p:cNvSpPr>
                <a:spLocks noRot="1" noChangeAspect="1" noMove="1" noResize="1" noEditPoints="1" noAdjustHandles="1" noChangeArrowheads="1" noChangeShapeType="1" noTextEdit="1"/>
              </p:cNvSpPr>
              <p:nvPr/>
            </p:nvSpPr>
            <p:spPr>
              <a:xfrm>
                <a:off x="6672970" y="4677993"/>
                <a:ext cx="1110369" cy="369332"/>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正方形/長方形 37"/>
              <p:cNvSpPr/>
              <p:nvPr/>
            </p:nvSpPr>
            <p:spPr>
              <a:xfrm>
                <a:off x="8086921" y="3920628"/>
                <a:ext cx="10799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pt-BR" altLang="ja-JP" i="1" smtClean="0">
                              <a:latin typeface="Cambria Math" panose="02040503050406030204" pitchFamily="18" charset="0"/>
                            </a:rPr>
                          </m:ctrlPr>
                        </m:funcPr>
                        <m:fName>
                          <m:r>
                            <m:rPr>
                              <m:sty m:val="p"/>
                            </m:rPr>
                            <a:rPr lang="en-US" altLang="ja-JP">
                              <a:latin typeface="Cambria Math" panose="02040503050406030204" pitchFamily="18" charset="0"/>
                            </a:rPr>
                            <m:t>sin</m:t>
                          </m:r>
                        </m:fName>
                        <m:e>
                          <m:r>
                            <a:rPr lang="en-US" altLang="ja-JP" b="0" i="1" smtClean="0">
                              <a:latin typeface="Cambria Math" panose="02040503050406030204" pitchFamily="18" charset="0"/>
                            </a:rPr>
                            <m:t>2</m:t>
                          </m:r>
                          <m:sSub>
                            <m:sSubPr>
                              <m:ctrlPr>
                                <a:rPr lang="en-US" altLang="ja-JP" i="1">
                                  <a:latin typeface="Cambria Math" panose="02040503050406030204" pitchFamily="18" charset="0"/>
                                </a:rPr>
                              </m:ctrlPr>
                            </m:sSubPr>
                            <m:e>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38" name="正方形/長方形 37"/>
              <p:cNvSpPr>
                <a:spLocks noRot="1" noChangeAspect="1" noMove="1" noResize="1" noEditPoints="1" noAdjustHandles="1" noChangeArrowheads="1" noChangeShapeType="1" noTextEdit="1"/>
              </p:cNvSpPr>
              <p:nvPr/>
            </p:nvSpPr>
            <p:spPr>
              <a:xfrm>
                <a:off x="8086921" y="3920628"/>
                <a:ext cx="1079911" cy="369332"/>
              </a:xfrm>
              <a:prstGeom prst="rect">
                <a:avLst/>
              </a:prstGeom>
              <a:blipFill>
                <a:blip r:embed="rId11"/>
                <a:stretch>
                  <a:fillRect/>
                </a:stretch>
              </a:blipFill>
            </p:spPr>
            <p:txBody>
              <a:bodyPr/>
              <a:lstStyle/>
              <a:p>
                <a:r>
                  <a:rPr lang="ja-JP" altLang="en-US">
                    <a:noFill/>
                  </a:rPr>
                  <a:t> </a:t>
                </a:r>
              </a:p>
            </p:txBody>
          </p:sp>
        </mc:Fallback>
      </mc:AlternateContent>
      <p:grpSp>
        <p:nvGrpSpPr>
          <p:cNvPr id="49" name="グループ化 48"/>
          <p:cNvGrpSpPr/>
          <p:nvPr/>
        </p:nvGrpSpPr>
        <p:grpSpPr>
          <a:xfrm>
            <a:off x="7033823" y="4111814"/>
            <a:ext cx="4684645" cy="904160"/>
            <a:chOff x="6738854" y="4481081"/>
            <a:chExt cx="4684645" cy="1037932"/>
          </a:xfrm>
        </p:grpSpPr>
        <p:grpSp>
          <p:nvGrpSpPr>
            <p:cNvPr id="34" name="グループ化 33"/>
            <p:cNvGrpSpPr/>
            <p:nvPr/>
          </p:nvGrpSpPr>
          <p:grpSpPr>
            <a:xfrm>
              <a:off x="7905833" y="4481081"/>
              <a:ext cx="2350688" cy="1037932"/>
              <a:chOff x="6724732" y="3024240"/>
              <a:chExt cx="4693181" cy="1037932"/>
            </a:xfrm>
          </p:grpSpPr>
          <p:sp>
            <p:nvSpPr>
              <p:cNvPr id="35" name="フリーフォーム 34"/>
              <p:cNvSpPr/>
              <p:nvPr/>
            </p:nvSpPr>
            <p:spPr>
              <a:xfrm>
                <a:off x="6724732" y="3551290"/>
                <a:ext cx="2337331"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6" name="フリーフォーム 35"/>
              <p:cNvSpPr/>
              <p:nvPr/>
            </p:nvSpPr>
            <p:spPr>
              <a:xfrm rot="10800000">
                <a:off x="9080582" y="3024240"/>
                <a:ext cx="2337331"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sp>
          <p:nvSpPr>
            <p:cNvPr id="40" name="フリーフォーム 39"/>
            <p:cNvSpPr/>
            <p:nvPr/>
          </p:nvSpPr>
          <p:spPr>
            <a:xfrm>
              <a:off x="10252793" y="5008131"/>
              <a:ext cx="1170706"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4" name="フリーフォーム 43"/>
            <p:cNvSpPr/>
            <p:nvPr/>
          </p:nvSpPr>
          <p:spPr>
            <a:xfrm rot="10800000">
              <a:off x="6738854" y="4481081"/>
              <a:ext cx="1170706"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48" name="グループ化 47"/>
          <p:cNvGrpSpPr/>
          <p:nvPr/>
        </p:nvGrpSpPr>
        <p:grpSpPr>
          <a:xfrm rot="10800000">
            <a:off x="7029318" y="4111814"/>
            <a:ext cx="4680411" cy="891970"/>
            <a:chOff x="6734349" y="4481081"/>
            <a:chExt cx="4680411" cy="1023939"/>
          </a:xfrm>
        </p:grpSpPr>
        <p:sp>
          <p:nvSpPr>
            <p:cNvPr id="46" name="フリーフォーム 45"/>
            <p:cNvSpPr/>
            <p:nvPr/>
          </p:nvSpPr>
          <p:spPr>
            <a:xfrm rot="10800000">
              <a:off x="6734349" y="4481081"/>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7" name="フリーフォーム 46"/>
            <p:cNvSpPr/>
            <p:nvPr/>
          </p:nvSpPr>
          <p:spPr>
            <a:xfrm rot="10800000">
              <a:off x="9066069" y="4481082"/>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51" name="グループ化 50"/>
          <p:cNvGrpSpPr/>
          <p:nvPr/>
        </p:nvGrpSpPr>
        <p:grpSpPr>
          <a:xfrm>
            <a:off x="6331681" y="5267340"/>
            <a:ext cx="5732405" cy="1294935"/>
            <a:chOff x="6110268" y="2907040"/>
            <a:chExt cx="5732405" cy="2295140"/>
          </a:xfrm>
        </p:grpSpPr>
        <p:cxnSp>
          <p:nvCxnSpPr>
            <p:cNvPr id="52" name="直線矢印コネクタ 51"/>
            <p:cNvCxnSpPr/>
            <p:nvPr/>
          </p:nvCxnSpPr>
          <p:spPr>
            <a:xfrm>
              <a:off x="6110268" y="4080972"/>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9149443" y="290704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11490779"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V="1">
              <a:off x="6808106"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6" name="正方形/長方形 55"/>
              <p:cNvSpPr/>
              <p:nvPr/>
            </p:nvSpPr>
            <p:spPr>
              <a:xfrm>
                <a:off x="6672970" y="6042336"/>
                <a:ext cx="11103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pt-BR" altLang="ja-JP" i="1" smtClean="0">
                              <a:latin typeface="Cambria Math" panose="02040503050406030204" pitchFamily="18" charset="0"/>
                            </a:rPr>
                          </m:ctrlPr>
                        </m:funcPr>
                        <m:fName>
                          <m:r>
                            <m:rPr>
                              <m:sty m:val="p"/>
                            </m:rPr>
                            <a:rPr lang="pt-BR" altLang="ja-JP">
                              <a:latin typeface="Cambria Math" panose="02040503050406030204" pitchFamily="18" charset="0"/>
                            </a:rPr>
                            <m:t>cos</m:t>
                          </m:r>
                        </m:fName>
                        <m:e>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3</m:t>
                              </m:r>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56" name="正方形/長方形 55"/>
              <p:cNvSpPr>
                <a:spLocks noRot="1" noChangeAspect="1" noMove="1" noResize="1" noEditPoints="1" noAdjustHandles="1" noChangeArrowheads="1" noChangeShapeType="1" noTextEdit="1"/>
              </p:cNvSpPr>
              <p:nvPr/>
            </p:nvSpPr>
            <p:spPr>
              <a:xfrm>
                <a:off x="6672970" y="6042336"/>
                <a:ext cx="1110369" cy="369332"/>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正方形/長方形 56"/>
              <p:cNvSpPr/>
              <p:nvPr/>
            </p:nvSpPr>
            <p:spPr>
              <a:xfrm>
                <a:off x="8086921" y="5284971"/>
                <a:ext cx="10799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pt-BR" altLang="ja-JP" i="1" smtClean="0">
                              <a:latin typeface="Cambria Math" panose="02040503050406030204" pitchFamily="18" charset="0"/>
                            </a:rPr>
                          </m:ctrlPr>
                        </m:funcPr>
                        <m:fName>
                          <m:r>
                            <m:rPr>
                              <m:sty m:val="p"/>
                            </m:rPr>
                            <a:rPr lang="en-US" altLang="ja-JP">
                              <a:latin typeface="Cambria Math" panose="02040503050406030204" pitchFamily="18" charset="0"/>
                            </a:rPr>
                            <m:t>sin</m:t>
                          </m:r>
                        </m:fName>
                        <m:e>
                          <m:r>
                            <a:rPr lang="en-US" altLang="ja-JP" b="0" i="1" smtClean="0">
                              <a:latin typeface="Cambria Math" panose="02040503050406030204" pitchFamily="18" charset="0"/>
                            </a:rPr>
                            <m:t>3</m:t>
                          </m:r>
                          <m:sSub>
                            <m:sSubPr>
                              <m:ctrlPr>
                                <a:rPr lang="en-US" altLang="ja-JP" i="1">
                                  <a:latin typeface="Cambria Math" panose="02040503050406030204" pitchFamily="18" charset="0"/>
                                </a:rPr>
                              </m:ctrlPr>
                            </m:sSubPr>
                            <m:e>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57" name="正方形/長方形 56"/>
              <p:cNvSpPr>
                <a:spLocks noRot="1" noChangeAspect="1" noMove="1" noResize="1" noEditPoints="1" noAdjustHandles="1" noChangeArrowheads="1" noChangeShapeType="1" noTextEdit="1"/>
              </p:cNvSpPr>
              <p:nvPr/>
            </p:nvSpPr>
            <p:spPr>
              <a:xfrm>
                <a:off x="8086921" y="5284971"/>
                <a:ext cx="1079911" cy="369332"/>
              </a:xfrm>
              <a:prstGeom prst="rect">
                <a:avLst/>
              </a:prstGeom>
              <a:blipFill>
                <a:blip r:embed="rId13"/>
                <a:stretch>
                  <a:fillRect/>
                </a:stretch>
              </a:blipFill>
            </p:spPr>
            <p:txBody>
              <a:bodyPr/>
              <a:lstStyle/>
              <a:p>
                <a:r>
                  <a:rPr lang="ja-JP" altLang="en-US">
                    <a:noFill/>
                  </a:rPr>
                  <a:t> </a:t>
                </a:r>
              </a:p>
            </p:txBody>
          </p:sp>
        </mc:Fallback>
      </mc:AlternateContent>
      <p:grpSp>
        <p:nvGrpSpPr>
          <p:cNvPr id="58" name="グループ化 57"/>
          <p:cNvGrpSpPr/>
          <p:nvPr/>
        </p:nvGrpSpPr>
        <p:grpSpPr>
          <a:xfrm>
            <a:off x="8597445" y="5476157"/>
            <a:ext cx="3121023" cy="904160"/>
            <a:chOff x="6724512" y="4481081"/>
            <a:chExt cx="4698987" cy="1037932"/>
          </a:xfrm>
        </p:grpSpPr>
        <p:grpSp>
          <p:nvGrpSpPr>
            <p:cNvPr id="59" name="グループ化 58"/>
            <p:cNvGrpSpPr/>
            <p:nvPr/>
          </p:nvGrpSpPr>
          <p:grpSpPr>
            <a:xfrm>
              <a:off x="7905833" y="4481081"/>
              <a:ext cx="2350688" cy="1037932"/>
              <a:chOff x="6724732" y="3024240"/>
              <a:chExt cx="4693181" cy="1037932"/>
            </a:xfrm>
          </p:grpSpPr>
          <p:sp>
            <p:nvSpPr>
              <p:cNvPr id="62" name="フリーフォーム 61"/>
              <p:cNvSpPr/>
              <p:nvPr/>
            </p:nvSpPr>
            <p:spPr>
              <a:xfrm>
                <a:off x="6724732" y="3551290"/>
                <a:ext cx="2337331"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3" name="フリーフォーム 62"/>
              <p:cNvSpPr/>
              <p:nvPr/>
            </p:nvSpPr>
            <p:spPr>
              <a:xfrm rot="10800000">
                <a:off x="9080582" y="3024240"/>
                <a:ext cx="2337331"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sp>
          <p:nvSpPr>
            <p:cNvPr id="60" name="フリーフォーム 59"/>
            <p:cNvSpPr/>
            <p:nvPr/>
          </p:nvSpPr>
          <p:spPr>
            <a:xfrm>
              <a:off x="10252793" y="5008131"/>
              <a:ext cx="1170706"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1" name="フリーフォーム 60"/>
            <p:cNvSpPr/>
            <p:nvPr/>
          </p:nvSpPr>
          <p:spPr>
            <a:xfrm rot="10800000">
              <a:off x="6724512" y="4481081"/>
              <a:ext cx="1170706"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64" name="グループ化 63"/>
          <p:cNvGrpSpPr/>
          <p:nvPr/>
        </p:nvGrpSpPr>
        <p:grpSpPr>
          <a:xfrm rot="10800000">
            <a:off x="7814178" y="5476157"/>
            <a:ext cx="3112902" cy="891970"/>
            <a:chOff x="6734349" y="4481081"/>
            <a:chExt cx="4680411" cy="1023939"/>
          </a:xfrm>
        </p:grpSpPr>
        <p:sp>
          <p:nvSpPr>
            <p:cNvPr id="65" name="フリーフォーム 64"/>
            <p:cNvSpPr/>
            <p:nvPr/>
          </p:nvSpPr>
          <p:spPr>
            <a:xfrm rot="10800000">
              <a:off x="6734349" y="4481081"/>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6" name="フリーフォーム 65"/>
            <p:cNvSpPr/>
            <p:nvPr/>
          </p:nvSpPr>
          <p:spPr>
            <a:xfrm rot="10800000">
              <a:off x="9066069" y="4481082"/>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67" name="グループ化 66"/>
          <p:cNvGrpSpPr/>
          <p:nvPr/>
        </p:nvGrpSpPr>
        <p:grpSpPr>
          <a:xfrm>
            <a:off x="7031165" y="5476157"/>
            <a:ext cx="1562194" cy="904160"/>
            <a:chOff x="9057130" y="4481081"/>
            <a:chExt cx="2352027" cy="1037932"/>
          </a:xfrm>
        </p:grpSpPr>
        <p:sp>
          <p:nvSpPr>
            <p:cNvPr id="72" name="フリーフォーム 71"/>
            <p:cNvSpPr/>
            <p:nvPr/>
          </p:nvSpPr>
          <p:spPr>
            <a:xfrm rot="10800000">
              <a:off x="9057130" y="4481081"/>
              <a:ext cx="1170706"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9" name="フリーフォーム 68"/>
            <p:cNvSpPr/>
            <p:nvPr/>
          </p:nvSpPr>
          <p:spPr>
            <a:xfrm>
              <a:off x="10238451" y="5008131"/>
              <a:ext cx="1170706" cy="510882"/>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30500"/>
                <a:gd name="connsiteY0" fmla="*/ 1498600 h 2990850"/>
                <a:gd name="connsiteX1" fmla="*/ 889000 w 2730500"/>
                <a:gd name="connsiteY1" fmla="*/ 2990850 h 2990850"/>
                <a:gd name="connsiteX2" fmla="*/ 1828800 w 2730500"/>
                <a:gd name="connsiteY2" fmla="*/ 1504950 h 2990850"/>
                <a:gd name="connsiteX3" fmla="*/ 2730500 w 2730500"/>
                <a:gd name="connsiteY3" fmla="*/ 0 h 2990850"/>
                <a:gd name="connsiteX0" fmla="*/ 0 w 1828800"/>
                <a:gd name="connsiteY0" fmla="*/ 0 h 1492250"/>
                <a:gd name="connsiteX1" fmla="*/ 889000 w 1828800"/>
                <a:gd name="connsiteY1" fmla="*/ 1492250 h 1492250"/>
                <a:gd name="connsiteX2" fmla="*/ 1828800 w 1828800"/>
                <a:gd name="connsiteY2" fmla="*/ 6350 h 1492250"/>
              </a:gdLst>
              <a:ahLst/>
              <a:cxnLst>
                <a:cxn ang="0">
                  <a:pos x="connsiteX0" y="connsiteY0"/>
                </a:cxn>
                <a:cxn ang="0">
                  <a:pos x="connsiteX1" y="connsiteY1"/>
                </a:cxn>
                <a:cxn ang="0">
                  <a:pos x="connsiteX2" y="connsiteY2"/>
                </a:cxn>
              </a:cxnLst>
              <a:rect l="l" t="t" r="r" b="b"/>
              <a:pathLst>
                <a:path w="1828800" h="1492250">
                  <a:moveTo>
                    <a:pt x="0" y="0"/>
                  </a:moveTo>
                  <a:cubicBezTo>
                    <a:pt x="200025" y="541866"/>
                    <a:pt x="539750" y="1491192"/>
                    <a:pt x="889000" y="1492250"/>
                  </a:cubicBezTo>
                  <a:cubicBezTo>
                    <a:pt x="1238250" y="1493308"/>
                    <a:pt x="1598083" y="638175"/>
                    <a:pt x="1828800" y="6350"/>
                  </a:cubicBezTo>
                </a:path>
              </a:pathLst>
            </a:custGeom>
            <a:no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73" name="グループ化 72"/>
          <p:cNvGrpSpPr/>
          <p:nvPr/>
        </p:nvGrpSpPr>
        <p:grpSpPr>
          <a:xfrm rot="10800000">
            <a:off x="7043614" y="5476159"/>
            <a:ext cx="4654730" cy="891969"/>
            <a:chOff x="920277" y="4481081"/>
            <a:chExt cx="6998631" cy="1023938"/>
          </a:xfrm>
        </p:grpSpPr>
        <p:sp>
          <p:nvSpPr>
            <p:cNvPr id="74" name="フリーフォーム 73"/>
            <p:cNvSpPr/>
            <p:nvPr/>
          </p:nvSpPr>
          <p:spPr>
            <a:xfrm rot="10800000">
              <a:off x="6734351" y="4481081"/>
              <a:ext cx="1184557"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1 w 2730501"/>
                <a:gd name="connsiteY0" fmla="*/ 1498600 h 2990850"/>
                <a:gd name="connsiteX1" fmla="*/ 889001 w 2730501"/>
                <a:gd name="connsiteY1" fmla="*/ 2990850 h 2990850"/>
                <a:gd name="connsiteX2" fmla="*/ 1828801 w 2730501"/>
                <a:gd name="connsiteY2" fmla="*/ 1504950 h 2990850"/>
                <a:gd name="connsiteX3" fmla="*/ 2730501 w 2730501"/>
                <a:gd name="connsiteY3" fmla="*/ 0 h 2990850"/>
                <a:gd name="connsiteX0" fmla="*/ 1 w 1841501"/>
                <a:gd name="connsiteY0" fmla="*/ 2990850 h 2990850"/>
                <a:gd name="connsiteX1" fmla="*/ 939801 w 1841501"/>
                <a:gd name="connsiteY1" fmla="*/ 1504950 h 2990850"/>
                <a:gd name="connsiteX2" fmla="*/ 1841501 w 1841501"/>
                <a:gd name="connsiteY2" fmla="*/ 0 h 2990850"/>
              </a:gdLst>
              <a:ahLst/>
              <a:cxnLst>
                <a:cxn ang="0">
                  <a:pos x="connsiteX0" y="connsiteY0"/>
                </a:cxn>
                <a:cxn ang="0">
                  <a:pos x="connsiteX1" y="connsiteY1"/>
                </a:cxn>
                <a:cxn ang="0">
                  <a:pos x="connsiteX2" y="connsiteY2"/>
                </a:cxn>
              </a:cxnLst>
              <a:rect l="l" t="t" r="r" b="b"/>
              <a:pathLst>
                <a:path w="1841501" h="2990850">
                  <a:moveTo>
                    <a:pt x="1" y="2990850"/>
                  </a:moveTo>
                  <a:cubicBezTo>
                    <a:pt x="349251" y="2991908"/>
                    <a:pt x="709084" y="2136775"/>
                    <a:pt x="939801" y="1504950"/>
                  </a:cubicBezTo>
                  <a:cubicBezTo>
                    <a:pt x="1170518" y="873125"/>
                    <a:pt x="1506009" y="7937"/>
                    <a:pt x="1841501"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5" name="フリーフォーム 74"/>
            <p:cNvSpPr/>
            <p:nvPr/>
          </p:nvSpPr>
          <p:spPr>
            <a:xfrm rot="10800000">
              <a:off x="920277" y="4481082"/>
              <a:ext cx="1164135" cy="1021764"/>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49549"/>
                <a:gd name="connsiteY0" fmla="*/ -1 h 2984499"/>
                <a:gd name="connsiteX1" fmla="*/ 920750 w 2749549"/>
                <a:gd name="connsiteY1" fmla="*/ 1492249 h 2984499"/>
                <a:gd name="connsiteX2" fmla="*/ 1809750 w 2749549"/>
                <a:gd name="connsiteY2" fmla="*/ 2984499 h 2984499"/>
                <a:gd name="connsiteX3" fmla="*/ 2749550 w 2749549"/>
                <a:gd name="connsiteY3" fmla="*/ 1498599 h 2984499"/>
                <a:gd name="connsiteX0" fmla="*/ 0 w 1809751"/>
                <a:gd name="connsiteY0" fmla="*/ -1 h 2984499"/>
                <a:gd name="connsiteX1" fmla="*/ 920750 w 1809751"/>
                <a:gd name="connsiteY1" fmla="*/ 1492249 h 2984499"/>
                <a:gd name="connsiteX2" fmla="*/ 1809750 w 1809751"/>
                <a:gd name="connsiteY2" fmla="*/ 2984499 h 2984499"/>
              </a:gdLst>
              <a:ahLst/>
              <a:cxnLst>
                <a:cxn ang="0">
                  <a:pos x="connsiteX0" y="connsiteY0"/>
                </a:cxn>
                <a:cxn ang="0">
                  <a:pos x="connsiteX1" y="connsiteY1"/>
                </a:cxn>
                <a:cxn ang="0">
                  <a:pos x="connsiteX2" y="connsiteY2"/>
                </a:cxn>
              </a:cxnLst>
              <a:rect l="l" t="t" r="r" b="b"/>
              <a:pathLst>
                <a:path w="1809751" h="2984499">
                  <a:moveTo>
                    <a:pt x="0" y="-1"/>
                  </a:moveTo>
                  <a:cubicBezTo>
                    <a:pt x="379412" y="14816"/>
                    <a:pt x="720725" y="950383"/>
                    <a:pt x="920750" y="1492249"/>
                  </a:cubicBezTo>
                  <a:cubicBezTo>
                    <a:pt x="1120775" y="2034115"/>
                    <a:pt x="1460500" y="2983441"/>
                    <a:pt x="1809750" y="2984499"/>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71035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游ゴシック" panose="020B0400000000000000" pitchFamily="50" charset="-128"/>
                <a:ea typeface="游ゴシック" panose="020B0400000000000000" pitchFamily="50" charset="-128"/>
              </a:rPr>
              <a:t>フーリエ級数</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199" y="1198579"/>
                <a:ext cx="4838701" cy="2205021"/>
              </a:xfrm>
            </p:spPr>
            <p:txBody>
              <a:bodyPr>
                <a:normAutofit/>
              </a:bodyPr>
              <a:lstStyle/>
              <a:p>
                <a:pPr marL="0" indent="0">
                  <a:lnSpc>
                    <a:spcPct val="150000"/>
                  </a:lnSpc>
                  <a:buNone/>
                </a:pPr>
                <a:r>
                  <a:rPr kumimoji="1" lang="ja-JP" altLang="en-US" sz="2400" dirty="0">
                    <a:latin typeface="游ゴシック" panose="020B0400000000000000" pitchFamily="50" charset="-128"/>
                    <a:ea typeface="游ゴシック" panose="020B0400000000000000" pitchFamily="50" charset="-128"/>
                  </a:rPr>
                  <a:t>区間</a:t>
                </a:r>
                <a14:m>
                  <m:oMath xmlns:m="http://schemas.openxmlformats.org/officeDocument/2006/math">
                    <m:d>
                      <m:dPr>
                        <m:begChr m:val="["/>
                        <m:endChr m:val="]"/>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r>
                          <a:rPr lang="en-US" altLang="ja-JP" sz="2400" i="1">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e>
                    </m:d>
                  </m:oMath>
                </a14:m>
                <a:r>
                  <a:rPr kumimoji="1" lang="ja-JP" altLang="en-US" sz="2400" dirty="0">
                    <a:latin typeface="游ゴシック" panose="020B0400000000000000" pitchFamily="50" charset="-128"/>
                    <a:ea typeface="游ゴシック" panose="020B0400000000000000" pitchFamily="50" charset="-128"/>
                  </a:rPr>
                  <a:t>上の連続関数</a:t>
                </a:r>
                <a14:m>
                  <m:oMath xmlns:m="http://schemas.openxmlformats.org/officeDocument/2006/math">
                    <m:r>
                      <a:rPr lang="en-US" altLang="ja-JP" sz="2400" b="0" i="1" smtClean="0">
                        <a:latin typeface="Cambria Math" panose="02040503050406030204" pitchFamily="18" charset="0"/>
                      </a:rPr>
                      <m:t>𝑓</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𝑡</m:t>
                    </m:r>
                    <m:r>
                      <a:rPr lang="en-US" altLang="ja-JP" sz="2400" b="0" i="1" smtClean="0">
                        <a:latin typeface="Cambria Math" panose="02040503050406030204" pitchFamily="18" charset="0"/>
                      </a:rPr>
                      <m:t>)</m:t>
                    </m:r>
                  </m:oMath>
                </a14:m>
                <a:r>
                  <a:rPr kumimoji="1" lang="ja-JP" altLang="en-US" sz="2400" dirty="0">
                    <a:latin typeface="游ゴシック" panose="020B0400000000000000" pitchFamily="50" charset="-128"/>
                    <a:ea typeface="游ゴシック" panose="020B0400000000000000" pitchFamily="50" charset="-128"/>
                  </a:rPr>
                  <a:t>は</a:t>
                </a:r>
                <a:r>
                  <a:rPr lang="ja-JP" altLang="en-US" sz="2400" dirty="0">
                    <a:latin typeface="游ゴシック" panose="020B0400000000000000" pitchFamily="50" charset="-128"/>
                    <a:ea typeface="游ゴシック" panose="020B0400000000000000" pitchFamily="50" charset="-128"/>
                  </a:rPr>
                  <a:t>、フーリエ級数で表現できる．</a:t>
                </a:r>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199" y="1198579"/>
                <a:ext cx="4838701" cy="2205021"/>
              </a:xfrm>
              <a:blipFill>
                <a:blip r:embed="rId3"/>
                <a:stretch>
                  <a:fillRect l="-1889" r="-8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645766" y="2749498"/>
                <a:ext cx="3839608" cy="2561470"/>
              </a:xfrm>
              <a:prstGeom prst="rect">
                <a:avLst/>
              </a:prstGeom>
              <a:solidFill>
                <a:schemeClr val="accent4">
                  <a:lumMod val="20000"/>
                  <a:lumOff val="80000"/>
                </a:schemeClr>
              </a:solidFill>
            </p:spPr>
            <p:txBody>
              <a:bodyPr wrap="square" lIns="0" tIns="0" rIns="108000" bIns="0" rtlCol="0">
                <a:spAutoFit/>
              </a:bodyPr>
              <a:lstStyle/>
              <a:p>
                <a:pPr>
                  <a:spcBef>
                    <a:spcPts val="1800"/>
                  </a:spcBef>
                  <a:spcAft>
                    <a:spcPts val="1200"/>
                  </a:spcAft>
                </a:pPr>
                <a14:m>
                  <m:oMath xmlns:m="http://schemas.openxmlformats.org/officeDocument/2006/math">
                    <m:r>
                      <a:rPr kumimoji="1" lang="pt-BR" altLang="ja-JP" sz="2400" i="1" smtClean="0">
                        <a:latin typeface="Cambria Math" panose="02040503050406030204" pitchFamily="18" charset="0"/>
                      </a:rPr>
                      <m:t>𝑓</m:t>
                    </m:r>
                    <m:d>
                      <m:dPr>
                        <m:ctrlPr>
                          <a:rPr kumimoji="1" lang="pt-BR" altLang="ja-JP" sz="240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pt-BR" altLang="ja-JP" sz="240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sSub>
                          <m:sSubPr>
                            <m:ctrlPr>
                              <a:rPr kumimoji="1" lang="pt-BR" altLang="ja-JP" sz="2400" i="1" smtClean="0">
                                <a:latin typeface="Cambria Math" panose="02040503050406030204" pitchFamily="18" charset="0"/>
                              </a:rPr>
                            </m:ctrlPr>
                          </m:sSubPr>
                          <m:e>
                            <m:r>
                              <a:rPr kumimoji="1" lang="pt-BR" altLang="ja-JP" sz="2400" i="1" smtClean="0">
                                <a:latin typeface="Cambria Math" panose="02040503050406030204" pitchFamily="18" charset="0"/>
                              </a:rPr>
                              <m:t>𝑎</m:t>
                            </m:r>
                          </m:e>
                          <m:sub>
                            <m:r>
                              <a:rPr kumimoji="1" lang="pt-BR" altLang="ja-JP" sz="2400" i="1" smtClean="0">
                                <a:latin typeface="Cambria Math" panose="02040503050406030204" pitchFamily="18" charset="0"/>
                              </a:rPr>
                              <m:t>0</m:t>
                            </m:r>
                          </m:sub>
                        </m:sSub>
                      </m:num>
                      <m:den>
                        <m:r>
                          <a:rPr kumimoji="1" lang="en-US" altLang="ja-JP" sz="2400" b="0" i="1" smtClean="0">
                            <a:latin typeface="Cambria Math" panose="02040503050406030204" pitchFamily="18" charset="0"/>
                          </a:rPr>
                          <m:t>2</m:t>
                        </m:r>
                      </m:den>
                    </m:f>
                  </m:oMath>
                </a14:m>
                <a:r>
                  <a:rPr kumimoji="1" lang="en-US" altLang="ja-JP" sz="2400" b="0" i="1" dirty="0">
                    <a:latin typeface="游ゴシック" panose="020B0400000000000000" pitchFamily="50" charset="-128"/>
                    <a:ea typeface="游ゴシック" panose="020B0400000000000000" pitchFamily="50" charset="-128"/>
                  </a:rPr>
                  <a:t> </a:t>
                </a:r>
              </a:p>
              <a:p>
                <a:pPr algn="r">
                  <a:spcBef>
                    <a:spcPts val="1800"/>
                  </a:spcBef>
                  <a:spcAft>
                    <a:spcPts val="1200"/>
                  </a:spcAft>
                </a:pPr>
                <a14:m>
                  <m:oMathPara xmlns:m="http://schemas.openxmlformats.org/officeDocument/2006/math">
                    <m:oMathParaPr>
                      <m:jc m:val="centerGroup"/>
                    </m:oMathParaPr>
                    <m:oMath xmlns:m="http://schemas.openxmlformats.org/officeDocument/2006/math">
                      <m:r>
                        <a:rPr kumimoji="1" lang="pt-BR" altLang="ja-JP" sz="2400" i="1" smtClean="0">
                          <a:latin typeface="Cambria Math" panose="02040503050406030204" pitchFamily="18" charset="0"/>
                        </a:rPr>
                        <m:t>+</m:t>
                      </m:r>
                      <m:r>
                        <a:rPr kumimoji="1" lang="en-US" altLang="ja-JP" sz="2400" b="0" i="1" smtClean="0">
                          <a:latin typeface="Cambria Math" panose="02040503050406030204" pitchFamily="18" charset="0"/>
                        </a:rPr>
                        <m:t> </m:t>
                      </m:r>
                      <m:sSubSup>
                        <m:sSubSupPr>
                          <m:ctrlPr>
                            <a:rPr lang="en-US" altLang="ja-JP" sz="2400" b="0" i="1" smtClean="0">
                              <a:solidFill>
                                <a:srgbClr val="FF0000"/>
                              </a:solidFill>
                              <a:latin typeface="Cambria Math" panose="02040503050406030204" pitchFamily="18" charset="0"/>
                            </a:rPr>
                          </m:ctrlPr>
                        </m:sSubSupPr>
                        <m:e>
                          <m:r>
                            <a:rPr lang="pt-BR" altLang="ja-JP" sz="2400" i="1">
                              <a:solidFill>
                                <a:srgbClr val="FF0000"/>
                              </a:solidFill>
                              <a:latin typeface="Cambria Math" panose="02040503050406030204" pitchFamily="18" charset="0"/>
                            </a:rPr>
                            <m:t>𝑎</m:t>
                          </m:r>
                        </m:e>
                        <m:sub>
                          <m:r>
                            <a:rPr lang="en-US" altLang="ja-JP" sz="2400" b="0" i="1" smtClean="0">
                              <a:solidFill>
                                <a:srgbClr val="FF0000"/>
                              </a:solidFill>
                              <a:latin typeface="Cambria Math" panose="02040503050406030204" pitchFamily="18" charset="0"/>
                            </a:rPr>
                            <m:t>1</m:t>
                          </m:r>
                        </m:sub>
                        <m:sup>
                          <m:r>
                            <a:rPr lang="en-US" altLang="ja-JP" sz="2400" b="0" i="1" smtClean="0">
                              <a:solidFill>
                                <a:srgbClr val="FF0000"/>
                              </a:solidFill>
                              <a:latin typeface="Cambria Math" panose="02040503050406030204" pitchFamily="18" charset="0"/>
                            </a:rPr>
                            <m:t>′</m:t>
                          </m:r>
                        </m:sup>
                      </m:sSubSup>
                      <m:func>
                        <m:funcPr>
                          <m:ctrlPr>
                            <a:rPr lang="pt-BR" altLang="ja-JP" sz="2400" i="1" smtClean="0">
                              <a:latin typeface="Cambria Math" panose="02040503050406030204" pitchFamily="18" charset="0"/>
                            </a:rPr>
                          </m:ctrlPr>
                        </m:funcPr>
                        <m:fName>
                          <m:r>
                            <m:rPr>
                              <m:sty m:val="p"/>
                            </m:rPr>
                            <a:rPr lang="en-US" altLang="ja-JP" sz="2400" b="0" i="0" smtClean="0">
                              <a:latin typeface="Cambria Math" panose="02040503050406030204" pitchFamily="18" charset="0"/>
                            </a:rPr>
                            <m:t>sin</m:t>
                          </m:r>
                        </m:fName>
                        <m:e>
                          <m:d>
                            <m:dPr>
                              <m:ctrlPr>
                                <a:rPr lang="en-US" altLang="ja-JP" sz="2400" b="0" i="1" smtClean="0">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1</m:t>
                                  </m:r>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r>
                                <a:rPr lang="en-US"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𝜙</m:t>
                                  </m:r>
                                </m:e>
                                <m:sub>
                                  <m:r>
                                    <a:rPr lang="en-US" altLang="ja-JP" sz="2400" i="1">
                                      <a:solidFill>
                                        <a:srgbClr val="FF0000"/>
                                      </a:solidFill>
                                      <a:latin typeface="Cambria Math" panose="02040503050406030204" pitchFamily="18" charset="0"/>
                                    </a:rPr>
                                    <m:t>1</m:t>
                                  </m:r>
                                </m:sub>
                              </m:sSub>
                            </m:e>
                          </m:d>
                        </m:e>
                      </m:func>
                      <m:r>
                        <a:rPr lang="pt-BR" altLang="ja-JP" sz="2400" i="1" smtClean="0">
                          <a:latin typeface="Cambria Math" panose="02040503050406030204" pitchFamily="18" charset="0"/>
                        </a:rPr>
                        <m:t>+</m:t>
                      </m:r>
                      <m:sSubSup>
                        <m:sSubSupPr>
                          <m:ctrlPr>
                            <a:rPr lang="en-US" altLang="ja-JP" sz="2400" b="0" i="1" smtClean="0">
                              <a:solidFill>
                                <a:srgbClr val="FF0000"/>
                              </a:solidFill>
                              <a:latin typeface="Cambria Math" panose="02040503050406030204" pitchFamily="18" charset="0"/>
                            </a:rPr>
                          </m:ctrlPr>
                        </m:sSubSupPr>
                        <m:e>
                          <m:r>
                            <a:rPr lang="pt-BR" altLang="ja-JP" sz="2400" i="1">
                              <a:solidFill>
                                <a:srgbClr val="FF0000"/>
                              </a:solidFill>
                              <a:latin typeface="Cambria Math" panose="02040503050406030204" pitchFamily="18" charset="0"/>
                            </a:rPr>
                            <m:t>𝑎</m:t>
                          </m:r>
                        </m:e>
                        <m:sub>
                          <m:r>
                            <a:rPr lang="en-US" altLang="ja-JP" sz="2400" b="0" i="1" smtClean="0">
                              <a:solidFill>
                                <a:srgbClr val="FF0000"/>
                              </a:solidFill>
                              <a:latin typeface="Cambria Math" panose="02040503050406030204" pitchFamily="18" charset="0"/>
                            </a:rPr>
                            <m:t>2</m:t>
                          </m:r>
                        </m:sub>
                        <m:sup>
                          <m:r>
                            <a:rPr lang="en-US" altLang="ja-JP" sz="2400" b="0" i="1" smtClean="0">
                              <a:solidFill>
                                <a:srgbClr val="FF0000"/>
                              </a:solidFill>
                              <a:latin typeface="Cambria Math" panose="02040503050406030204" pitchFamily="18" charset="0"/>
                            </a:rPr>
                            <m:t>′</m:t>
                          </m:r>
                        </m:sup>
                      </m:sSubSup>
                      <m:r>
                        <a:rPr lang="en-US" altLang="ja-JP" sz="2400" b="0" i="1" smtClean="0">
                          <a:solidFill>
                            <a:srgbClr val="FF0000"/>
                          </a:solidFill>
                          <a:latin typeface="Cambria Math" panose="02040503050406030204" pitchFamily="18" charset="0"/>
                        </a:rPr>
                        <m:t> </m:t>
                      </m:r>
                      <m:r>
                        <m:rPr>
                          <m:sty m:val="p"/>
                        </m:rPr>
                        <a:rPr lang="en-US" altLang="ja-JP" sz="2400">
                          <a:latin typeface="Cambria Math" panose="02040503050406030204" pitchFamily="18" charset="0"/>
                        </a:rPr>
                        <m:t>sin</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2</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r>
                            <a:rPr lang="pt-BR"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𝜙</m:t>
                              </m:r>
                            </m:e>
                            <m:sub>
                              <m:r>
                                <a:rPr lang="en-US" altLang="ja-JP" sz="2400" i="1">
                                  <a:solidFill>
                                    <a:srgbClr val="FF0000"/>
                                  </a:solidFill>
                                  <a:latin typeface="Cambria Math" panose="02040503050406030204" pitchFamily="18" charset="0"/>
                                </a:rPr>
                                <m:t>2</m:t>
                              </m:r>
                            </m:sub>
                          </m:sSub>
                        </m:e>
                      </m:d>
                      <m:r>
                        <a:rPr lang="pt-BR" altLang="ja-JP" sz="2400" i="1">
                          <a:latin typeface="Cambria Math" panose="02040503050406030204" pitchFamily="18" charset="0"/>
                        </a:rPr>
                        <m:t>+</m:t>
                      </m:r>
                      <m:sSubSup>
                        <m:sSubSupPr>
                          <m:ctrlPr>
                            <a:rPr lang="en-US" altLang="ja-JP" sz="2400" i="1">
                              <a:solidFill>
                                <a:srgbClr val="FF0000"/>
                              </a:solidFill>
                              <a:latin typeface="Cambria Math" panose="02040503050406030204" pitchFamily="18" charset="0"/>
                            </a:rPr>
                          </m:ctrlPr>
                        </m:sSubSupPr>
                        <m:e>
                          <m:r>
                            <a:rPr lang="pt-BR" altLang="ja-JP" sz="2400" i="1">
                              <a:solidFill>
                                <a:srgbClr val="FF0000"/>
                              </a:solidFill>
                              <a:latin typeface="Cambria Math" panose="02040503050406030204" pitchFamily="18" charset="0"/>
                            </a:rPr>
                            <m:t>𝑎</m:t>
                          </m:r>
                        </m:e>
                        <m:sub>
                          <m:r>
                            <a:rPr lang="en-US" altLang="ja-JP" sz="2400" b="0" i="1" smtClean="0">
                              <a:solidFill>
                                <a:srgbClr val="FF0000"/>
                              </a:solidFill>
                              <a:latin typeface="Cambria Math" panose="02040503050406030204" pitchFamily="18" charset="0"/>
                            </a:rPr>
                            <m:t>3</m:t>
                          </m:r>
                        </m:sub>
                        <m:sup>
                          <m:r>
                            <a:rPr lang="en-US" altLang="ja-JP" sz="2400" b="0" i="1">
                              <a:solidFill>
                                <a:srgbClr val="FF0000"/>
                              </a:solidFill>
                              <a:latin typeface="Cambria Math" panose="02040503050406030204" pitchFamily="18" charset="0"/>
                            </a:rPr>
                            <m:t>′</m:t>
                          </m:r>
                        </m:sup>
                      </m:sSubSup>
                      <m:r>
                        <a:rPr lang="en-US" altLang="ja-JP" sz="2400" b="0" i="0" smtClean="0">
                          <a:solidFill>
                            <a:srgbClr val="FF0000"/>
                          </a:solidFill>
                          <a:latin typeface="Cambria Math" panose="02040503050406030204" pitchFamily="18" charset="0"/>
                        </a:rPr>
                        <m:t> </m:t>
                      </m:r>
                      <m:r>
                        <m:rPr>
                          <m:sty m:val="p"/>
                        </m:rPr>
                        <a:rPr lang="en-US" altLang="ja-JP" sz="2400">
                          <a:latin typeface="Cambria Math" panose="02040503050406030204" pitchFamily="18" charset="0"/>
                        </a:rPr>
                        <m:t>sin</m:t>
                      </m:r>
                      <m:d>
                        <m:dPr>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3</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r>
                            <a:rPr lang="pt-BR" altLang="ja-JP" sz="2400" i="1">
                              <a:latin typeface="Cambria Math" panose="02040503050406030204" pitchFamily="18" charset="0"/>
                            </a:rPr>
                            <m:t>+</m:t>
                          </m:r>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𝜙</m:t>
                              </m:r>
                            </m:e>
                            <m:sub>
                              <m:r>
                                <a:rPr lang="en-US" altLang="ja-JP" sz="2400" b="0" i="1" smtClean="0">
                                  <a:solidFill>
                                    <a:srgbClr val="FF0000"/>
                                  </a:solidFill>
                                  <a:latin typeface="Cambria Math" panose="02040503050406030204" pitchFamily="18" charset="0"/>
                                </a:rPr>
                                <m:t>3</m:t>
                              </m:r>
                            </m:sub>
                          </m:sSub>
                        </m:e>
                      </m:d>
                    </m:oMath>
                  </m:oMathPara>
                </a14:m>
                <a:endParaRPr lang="en-US" altLang="ja-JP" sz="2400" i="1" dirty="0">
                  <a:latin typeface="游ゴシック" panose="020B0400000000000000" pitchFamily="50" charset="-128"/>
                  <a:ea typeface="游ゴシック" panose="020B0400000000000000" pitchFamily="50" charset="-128"/>
                </a:endParaRPr>
              </a:p>
              <a:p>
                <a:pPr algn="r">
                  <a:spcBef>
                    <a:spcPts val="1800"/>
                  </a:spcBef>
                  <a:spcAft>
                    <a:spcPts val="1200"/>
                  </a:spcAft>
                </a:pPr>
                <a14:m>
                  <m:oMath xmlns:m="http://schemas.openxmlformats.org/officeDocument/2006/math">
                    <m:r>
                      <a:rPr lang="pt-BR" altLang="ja-JP" sz="2400" i="1">
                        <a:latin typeface="Cambria Math" panose="02040503050406030204" pitchFamily="18" charset="0"/>
                      </a:rPr>
                      <m:t>+</m:t>
                    </m:r>
                    <m:r>
                      <a:rPr lang="en-US" altLang="ja-JP" sz="2400" b="0" i="1" smtClean="0">
                        <a:latin typeface="Cambria Math" panose="02040503050406030204" pitchFamily="18" charset="0"/>
                      </a:rPr>
                      <m:t>⋯                                            </m:t>
                    </m:r>
                  </m:oMath>
                </a14:m>
                <a:r>
                  <a:rPr kumimoji="1" lang="ja-JP" altLang="en-US" sz="2400" dirty="0">
                    <a:latin typeface="游ゴシック" panose="020B0400000000000000" pitchFamily="50" charset="-128"/>
                    <a:ea typeface="游ゴシック" panose="020B0400000000000000" pitchFamily="50" charset="-128"/>
                  </a:rPr>
                  <a:t> </a:t>
                </a: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45766" y="2749498"/>
                <a:ext cx="3839608" cy="2561470"/>
              </a:xfrm>
              <a:prstGeom prst="rect">
                <a:avLst/>
              </a:prstGeom>
              <a:blipFill>
                <a:blip r:embed="rId4"/>
                <a:stretch>
                  <a:fillRect l="-159"/>
                </a:stretch>
              </a:blipFill>
            </p:spPr>
            <p:txBody>
              <a:bodyPr/>
              <a:lstStyle/>
              <a:p>
                <a:r>
                  <a:rPr lang="ja-JP" altLang="en-US">
                    <a:noFill/>
                  </a:rPr>
                  <a:t> </a:t>
                </a:r>
              </a:p>
            </p:txBody>
          </p:sp>
        </mc:Fallback>
      </mc:AlternateContent>
      <p:cxnSp>
        <p:nvCxnSpPr>
          <p:cNvPr id="5" name="直線矢印コネクタ 4"/>
          <p:cNvCxnSpPr/>
          <p:nvPr/>
        </p:nvCxnSpPr>
        <p:spPr>
          <a:xfrm>
            <a:off x="6332666" y="1669730"/>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11713177" y="228303"/>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9371841" y="17648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7030504" y="228303"/>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正方形/長方形 10"/>
              <p:cNvSpPr/>
              <p:nvPr/>
            </p:nvSpPr>
            <p:spPr>
              <a:xfrm>
                <a:off x="6463795" y="1694746"/>
                <a:ext cx="604909"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6463795" y="1694746"/>
                <a:ext cx="604909" cy="609077"/>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11416795" y="1694746"/>
                <a:ext cx="39331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11416795" y="1694746"/>
                <a:ext cx="393313" cy="609077"/>
              </a:xfrm>
              <a:prstGeom prst="rect">
                <a:avLst/>
              </a:prstGeom>
              <a:blipFill>
                <a:blip r:embed="rId6"/>
                <a:stretch>
                  <a:fillRect/>
                </a:stretch>
              </a:blipFill>
            </p:spPr>
            <p:txBody>
              <a:bodyPr/>
              <a:lstStyle/>
              <a:p>
                <a:r>
                  <a:rPr lang="ja-JP" altLang="en-US">
                    <a:noFill/>
                  </a:rPr>
                  <a:t> </a:t>
                </a:r>
              </a:p>
            </p:txBody>
          </p:sp>
        </mc:Fallback>
      </mc:AlternateContent>
      <p:sp>
        <p:nvSpPr>
          <p:cNvPr id="14" name="フリーフォーム 13"/>
          <p:cNvSpPr/>
          <p:nvPr/>
        </p:nvSpPr>
        <p:spPr>
          <a:xfrm>
            <a:off x="7058627" y="397037"/>
            <a:ext cx="4644572" cy="1506007"/>
          </a:xfrm>
          <a:custGeom>
            <a:avLst/>
            <a:gdLst>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644572 w 4789715"/>
              <a:gd name="connsiteY12" fmla="*/ 119019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9715" h="1980179">
                <a:moveTo>
                  <a:pt x="0" y="1422422"/>
                </a:moveTo>
                <a:cubicBezTo>
                  <a:pt x="68943" y="1280907"/>
                  <a:pt x="137886" y="1139393"/>
                  <a:pt x="217715" y="1117622"/>
                </a:cubicBezTo>
                <a:cubicBezTo>
                  <a:pt x="297544" y="1095851"/>
                  <a:pt x="377372" y="1315984"/>
                  <a:pt x="478972" y="1291794"/>
                </a:cubicBezTo>
                <a:cubicBezTo>
                  <a:pt x="580572" y="1267604"/>
                  <a:pt x="677334" y="1187775"/>
                  <a:pt x="827315" y="972480"/>
                </a:cubicBezTo>
                <a:cubicBezTo>
                  <a:pt x="977296" y="757185"/>
                  <a:pt x="1240972" y="4860"/>
                  <a:pt x="1378858" y="22"/>
                </a:cubicBezTo>
                <a:cubicBezTo>
                  <a:pt x="1516744" y="-4816"/>
                  <a:pt x="1555448" y="783794"/>
                  <a:pt x="1654629" y="943451"/>
                </a:cubicBezTo>
                <a:cubicBezTo>
                  <a:pt x="1753810" y="1103108"/>
                  <a:pt x="1836057" y="788632"/>
                  <a:pt x="1973943" y="957965"/>
                </a:cubicBezTo>
                <a:cubicBezTo>
                  <a:pt x="2111829" y="1127298"/>
                  <a:pt x="2320515" y="1850735"/>
                  <a:pt x="2481943" y="1959451"/>
                </a:cubicBezTo>
                <a:cubicBezTo>
                  <a:pt x="2643371" y="2068167"/>
                  <a:pt x="2831238" y="1719116"/>
                  <a:pt x="2942514" y="1610259"/>
                </a:cubicBezTo>
                <a:cubicBezTo>
                  <a:pt x="3053790" y="1501402"/>
                  <a:pt x="3032838" y="1255367"/>
                  <a:pt x="3149600" y="1306308"/>
                </a:cubicBezTo>
                <a:cubicBezTo>
                  <a:pt x="3266362" y="1357249"/>
                  <a:pt x="3488267" y="1896556"/>
                  <a:pt x="3643086" y="1915908"/>
                </a:cubicBezTo>
                <a:cubicBezTo>
                  <a:pt x="3797905" y="1935260"/>
                  <a:pt x="3946998" y="1532938"/>
                  <a:pt x="4078515" y="1422422"/>
                </a:cubicBezTo>
                <a:cubicBezTo>
                  <a:pt x="4210032" y="1311906"/>
                  <a:pt x="4305162" y="1254667"/>
                  <a:pt x="4432189" y="1252814"/>
                </a:cubicBezTo>
                <a:cubicBezTo>
                  <a:pt x="4559216" y="1250961"/>
                  <a:pt x="4776410" y="1365574"/>
                  <a:pt x="4789715" y="1524022"/>
                </a:cubicBez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4" name="正方形/長方形 3"/>
              <p:cNvSpPr/>
              <p:nvPr/>
            </p:nvSpPr>
            <p:spPr>
              <a:xfrm>
                <a:off x="304756" y="5599198"/>
                <a:ext cx="8367996" cy="1179297"/>
              </a:xfrm>
              <a:prstGeom prst="rect">
                <a:avLst/>
              </a:prstGeom>
            </p:spPr>
            <p:txBody>
              <a:bodyPr wrap="none">
                <a:spAutoFit/>
              </a:bodyPr>
              <a:lstStyle/>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sin</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　と </a:t>
                </a: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cos </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の振幅を変えて足す」とも思えるが、</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600" i="1" dirty="0" err="1">
                    <a:latin typeface="游ゴシック" panose="020B0400000000000000" pitchFamily="50" charset="-128"/>
                    <a:ea typeface="游ゴシック" panose="020B0400000000000000" pitchFamily="50" charset="-128"/>
                    <a:cs typeface="メイリオ" panose="020B0604030504040204" pitchFamily="50" charset="-128"/>
                  </a:rPr>
                  <a:t>a</a:t>
                </a:r>
                <a:r>
                  <a:rPr lang="en-US" altLang="ja-JP" sz="1600" i="1" baseline="-25000" dirty="0" err="1">
                    <a:latin typeface="游ゴシック" panose="020B0400000000000000" pitchFamily="50" charset="-128"/>
                    <a:ea typeface="游ゴシック" panose="020B0400000000000000" pitchFamily="50" charset="-128"/>
                    <a:cs typeface="メイリオ" panose="020B0604030504040204" pitchFamily="50" charset="-128"/>
                  </a:rPr>
                  <a:t>k</a:t>
                </a:r>
                <a:r>
                  <a:rPr lang="en-US" altLang="ja-JP" sz="1600" i="1"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と </a:t>
                </a:r>
                <a:r>
                  <a:rPr lang="en-US" altLang="ja-JP" sz="1600" i="1" dirty="0" err="1">
                    <a:latin typeface="游ゴシック" panose="020B0400000000000000" pitchFamily="50" charset="-128"/>
                    <a:ea typeface="游ゴシック" panose="020B0400000000000000" pitchFamily="50" charset="-128"/>
                    <a:cs typeface="メイリオ" panose="020B0604030504040204" pitchFamily="50" charset="-128"/>
                  </a:rPr>
                  <a:t>b</a:t>
                </a:r>
                <a:r>
                  <a:rPr lang="en-US" altLang="ja-JP" sz="1600" i="1" baseline="-25000" dirty="0" err="1">
                    <a:latin typeface="游ゴシック" panose="020B0400000000000000" pitchFamily="50" charset="-128"/>
                    <a:ea typeface="游ゴシック" panose="020B0400000000000000" pitchFamily="50" charset="-128"/>
                    <a:cs typeface="メイリオ" panose="020B0604030504040204" pitchFamily="50" charset="-128"/>
                  </a:rPr>
                  <a:t>k</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 で振幅と位相ずれを制御する」とも見てもよい</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位相がずれても、</a:t>
                </a:r>
                <a14:m>
                  <m:oMath xmlns:m="http://schemas.openxmlformats.org/officeDocument/2006/math">
                    <m:r>
                      <a:rPr lang="en-US" altLang="ja-JP" sz="1600" i="1">
                        <a:latin typeface="Cambria Math" panose="02040503050406030204" pitchFamily="18" charset="0"/>
                      </a:rPr>
                      <m:t>−</m:t>
                    </m:r>
                    <m:f>
                      <m:fPr>
                        <m:ctrlPr>
                          <a:rPr lang="en-US" altLang="ja-JP" sz="1600" i="1">
                            <a:latin typeface="Cambria Math" panose="02040503050406030204" pitchFamily="18" charset="0"/>
                          </a:rPr>
                        </m:ctrlPr>
                      </m:fPr>
                      <m:num>
                        <m:r>
                          <m:rPr>
                            <m:brk m:alnAt="23"/>
                          </m:rPr>
                          <a:rPr lang="en-US" altLang="ja-JP" sz="1600" i="1">
                            <a:latin typeface="Cambria Math" panose="02040503050406030204" pitchFamily="18" charset="0"/>
                          </a:rPr>
                          <m:t>𝑇</m:t>
                        </m:r>
                      </m:num>
                      <m:den>
                        <m:r>
                          <m:rPr>
                            <m:brk m:alnAt="23"/>
                          </m:rPr>
                          <a:rPr lang="en-US" altLang="ja-JP" sz="1600" i="1">
                            <a:latin typeface="Cambria Math" panose="02040503050406030204" pitchFamily="18" charset="0"/>
                          </a:rPr>
                          <m:t>2</m:t>
                        </m:r>
                      </m:den>
                    </m:f>
                  </m:oMath>
                </a14:m>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 と </a:t>
                </a:r>
                <a14:m>
                  <m:oMath xmlns:m="http://schemas.openxmlformats.org/officeDocument/2006/math">
                    <m:f>
                      <m:fPr>
                        <m:ctrlPr>
                          <a:rPr lang="en-US" altLang="ja-JP" sz="1600" i="1">
                            <a:latin typeface="Cambria Math" panose="02040503050406030204" pitchFamily="18" charset="0"/>
                          </a:rPr>
                        </m:ctrlPr>
                      </m:fPr>
                      <m:num>
                        <m:r>
                          <m:rPr>
                            <m:brk m:alnAt="23"/>
                          </m:rPr>
                          <a:rPr lang="en-US" altLang="ja-JP" sz="1600" i="1">
                            <a:latin typeface="Cambria Math" panose="02040503050406030204" pitchFamily="18" charset="0"/>
                          </a:rPr>
                          <m:t>𝑇</m:t>
                        </m:r>
                      </m:num>
                      <m:den>
                        <m:r>
                          <m:rPr>
                            <m:brk m:alnAt="23"/>
                          </m:rPr>
                          <a:rPr lang="en-US" altLang="ja-JP" sz="1600" i="1">
                            <a:latin typeface="Cambria Math" panose="02040503050406030204" pitchFamily="18" charset="0"/>
                          </a:rPr>
                          <m:t>2</m:t>
                        </m:r>
                      </m:den>
                    </m:f>
                  </m:oMath>
                </a14:m>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における位置は同じなので、周期性は保たれていることに注意</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304756" y="5599198"/>
                <a:ext cx="8367996" cy="1179297"/>
              </a:xfrm>
              <a:prstGeom prst="rect">
                <a:avLst/>
              </a:prstGeom>
              <a:blipFill>
                <a:blip r:embed="rId7"/>
                <a:stretch>
                  <a:fillRect l="-437" t="-1554" b="-2073"/>
                </a:stretch>
              </a:blipFill>
            </p:spPr>
            <p:txBody>
              <a:bodyPr/>
              <a:lstStyle/>
              <a:p>
                <a:r>
                  <a:rPr lang="ja-JP" altLang="en-US">
                    <a:noFill/>
                  </a:rPr>
                  <a:t> </a:t>
                </a:r>
              </a:p>
            </p:txBody>
          </p:sp>
        </mc:Fallback>
      </mc:AlternateContent>
      <p:grpSp>
        <p:nvGrpSpPr>
          <p:cNvPr id="19" name="グループ化 18"/>
          <p:cNvGrpSpPr/>
          <p:nvPr/>
        </p:nvGrpSpPr>
        <p:grpSpPr>
          <a:xfrm>
            <a:off x="6331681" y="2633918"/>
            <a:ext cx="5860319" cy="1294935"/>
            <a:chOff x="6110268" y="2907040"/>
            <a:chExt cx="5860319" cy="2295140"/>
          </a:xfrm>
        </p:grpSpPr>
        <p:sp>
          <p:nvSpPr>
            <p:cNvPr id="13" name="フリーフォーム 12"/>
            <p:cNvSpPr/>
            <p:nvPr/>
          </p:nvSpPr>
          <p:spPr>
            <a:xfrm rot="10800000">
              <a:off x="7304041" y="3277147"/>
              <a:ext cx="4666546" cy="1580926"/>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cxnSp>
          <p:nvCxnSpPr>
            <p:cNvPr id="15" name="直線矢印コネクタ 14"/>
            <p:cNvCxnSpPr/>
            <p:nvPr/>
          </p:nvCxnSpPr>
          <p:spPr>
            <a:xfrm>
              <a:off x="6110268" y="4080974"/>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9149443" y="290704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11490779"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808106"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68" name="フリーフォーム 67"/>
            <p:cNvSpPr/>
            <p:nvPr/>
          </p:nvSpPr>
          <p:spPr>
            <a:xfrm rot="10800000">
              <a:off x="6145606" y="4065931"/>
              <a:ext cx="1176781" cy="788784"/>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49550"/>
                <a:gd name="connsiteY0" fmla="*/ -1 h 2984499"/>
                <a:gd name="connsiteX1" fmla="*/ 920750 w 2749550"/>
                <a:gd name="connsiteY1" fmla="*/ 1492249 h 2984499"/>
                <a:gd name="connsiteX2" fmla="*/ 1809750 w 2749550"/>
                <a:gd name="connsiteY2" fmla="*/ 2984499 h 2984499"/>
                <a:gd name="connsiteX3" fmla="*/ 2749550 w 2749550"/>
                <a:gd name="connsiteY3" fmla="*/ 1498599 h 2984499"/>
                <a:gd name="connsiteX0" fmla="*/ 0 w 1809750"/>
                <a:gd name="connsiteY0" fmla="*/ -1 h 2984499"/>
                <a:gd name="connsiteX1" fmla="*/ 920750 w 1809750"/>
                <a:gd name="connsiteY1" fmla="*/ 1492249 h 2984499"/>
                <a:gd name="connsiteX2" fmla="*/ 1809750 w 1809750"/>
                <a:gd name="connsiteY2" fmla="*/ 2984499 h 2984499"/>
                <a:gd name="connsiteX0" fmla="*/ 0 w 920750"/>
                <a:gd name="connsiteY0" fmla="*/ -1 h 1492250"/>
                <a:gd name="connsiteX1" fmla="*/ 920750 w 920750"/>
                <a:gd name="connsiteY1" fmla="*/ 1492249 h 1492250"/>
              </a:gdLst>
              <a:ahLst/>
              <a:cxnLst>
                <a:cxn ang="0">
                  <a:pos x="connsiteX0" y="connsiteY0"/>
                </a:cxn>
                <a:cxn ang="0">
                  <a:pos x="connsiteX1" y="connsiteY1"/>
                </a:cxn>
              </a:cxnLst>
              <a:rect l="l" t="t" r="r" b="b"/>
              <a:pathLst>
                <a:path w="920750" h="1492250">
                  <a:moveTo>
                    <a:pt x="0" y="-1"/>
                  </a:moveTo>
                  <a:cubicBezTo>
                    <a:pt x="379412" y="14816"/>
                    <a:pt x="720725" y="950383"/>
                    <a:pt x="920750" y="1492249"/>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28" name="グループ化 27"/>
          <p:cNvGrpSpPr/>
          <p:nvPr/>
        </p:nvGrpSpPr>
        <p:grpSpPr>
          <a:xfrm>
            <a:off x="6331681" y="3902997"/>
            <a:ext cx="5732405" cy="1294935"/>
            <a:chOff x="6110268" y="2907040"/>
            <a:chExt cx="5732405" cy="2295140"/>
          </a:xfrm>
        </p:grpSpPr>
        <p:cxnSp>
          <p:nvCxnSpPr>
            <p:cNvPr id="30" name="直線矢印コネクタ 29"/>
            <p:cNvCxnSpPr/>
            <p:nvPr/>
          </p:nvCxnSpPr>
          <p:spPr>
            <a:xfrm>
              <a:off x="6110268" y="4080972"/>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9149443" y="290704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11490779"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6808106"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rot="10800000">
            <a:off x="6622918" y="4111814"/>
            <a:ext cx="5303978" cy="891970"/>
            <a:chOff x="6110782" y="4481081"/>
            <a:chExt cx="5303978" cy="1023939"/>
          </a:xfrm>
        </p:grpSpPr>
        <p:sp>
          <p:nvSpPr>
            <p:cNvPr id="70" name="フリーフォーム 69"/>
            <p:cNvSpPr/>
            <p:nvPr/>
          </p:nvSpPr>
          <p:spPr>
            <a:xfrm rot="10800000">
              <a:off x="6110782" y="4991965"/>
              <a:ext cx="592279" cy="510881"/>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49549"/>
                <a:gd name="connsiteY0" fmla="*/ -1 h 2984499"/>
                <a:gd name="connsiteX1" fmla="*/ 920750 w 2749549"/>
                <a:gd name="connsiteY1" fmla="*/ 1492249 h 2984499"/>
                <a:gd name="connsiteX2" fmla="*/ 1809750 w 2749549"/>
                <a:gd name="connsiteY2" fmla="*/ 2984499 h 2984499"/>
                <a:gd name="connsiteX3" fmla="*/ 2749550 w 2749549"/>
                <a:gd name="connsiteY3" fmla="*/ 1498599 h 2984499"/>
                <a:gd name="connsiteX0" fmla="*/ 0 w 1809750"/>
                <a:gd name="connsiteY0" fmla="*/ -1 h 2984499"/>
                <a:gd name="connsiteX1" fmla="*/ 920750 w 1809750"/>
                <a:gd name="connsiteY1" fmla="*/ 1492249 h 2984499"/>
                <a:gd name="connsiteX2" fmla="*/ 1809750 w 1809750"/>
                <a:gd name="connsiteY2" fmla="*/ 2984499 h 2984499"/>
                <a:gd name="connsiteX0" fmla="*/ 0 w 920750"/>
                <a:gd name="connsiteY0" fmla="*/ -1 h 1492248"/>
                <a:gd name="connsiteX1" fmla="*/ 920750 w 920750"/>
                <a:gd name="connsiteY1" fmla="*/ 1492249 h 1492248"/>
              </a:gdLst>
              <a:ahLst/>
              <a:cxnLst>
                <a:cxn ang="0">
                  <a:pos x="connsiteX0" y="connsiteY0"/>
                </a:cxn>
                <a:cxn ang="0">
                  <a:pos x="connsiteX1" y="connsiteY1"/>
                </a:cxn>
              </a:cxnLst>
              <a:rect l="l" t="t" r="r" b="b"/>
              <a:pathLst>
                <a:path w="920750" h="1492248">
                  <a:moveTo>
                    <a:pt x="0" y="-1"/>
                  </a:moveTo>
                  <a:cubicBezTo>
                    <a:pt x="379412" y="14816"/>
                    <a:pt x="720725" y="950383"/>
                    <a:pt x="920750" y="1492249"/>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6" name="フリーフォーム 45"/>
            <p:cNvSpPr/>
            <p:nvPr/>
          </p:nvSpPr>
          <p:spPr>
            <a:xfrm rot="10800000">
              <a:off x="6734349" y="4481081"/>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7" name="フリーフォーム 46"/>
            <p:cNvSpPr/>
            <p:nvPr/>
          </p:nvSpPr>
          <p:spPr>
            <a:xfrm rot="10800000">
              <a:off x="9066069" y="4481082"/>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51" name="グループ化 50"/>
          <p:cNvGrpSpPr/>
          <p:nvPr/>
        </p:nvGrpSpPr>
        <p:grpSpPr>
          <a:xfrm>
            <a:off x="6331681" y="5267340"/>
            <a:ext cx="5732405" cy="1294935"/>
            <a:chOff x="6110268" y="2907040"/>
            <a:chExt cx="5732405" cy="2295140"/>
          </a:xfrm>
        </p:grpSpPr>
        <p:cxnSp>
          <p:nvCxnSpPr>
            <p:cNvPr id="52" name="直線矢印コネクタ 51"/>
            <p:cNvCxnSpPr/>
            <p:nvPr/>
          </p:nvCxnSpPr>
          <p:spPr>
            <a:xfrm>
              <a:off x="6110268" y="4080972"/>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9149443" y="2907040"/>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11490779"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V="1">
              <a:off x="6808106" y="3016919"/>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grpSp>
        <p:nvGrpSpPr>
          <p:cNvPr id="64" name="グループ化 63"/>
          <p:cNvGrpSpPr/>
          <p:nvPr/>
        </p:nvGrpSpPr>
        <p:grpSpPr>
          <a:xfrm rot="10800000">
            <a:off x="8071353" y="5476157"/>
            <a:ext cx="3112902" cy="891970"/>
            <a:chOff x="6734349" y="4481081"/>
            <a:chExt cx="4680411" cy="1023939"/>
          </a:xfrm>
        </p:grpSpPr>
        <p:sp>
          <p:nvSpPr>
            <p:cNvPr id="65" name="フリーフォーム 64"/>
            <p:cNvSpPr/>
            <p:nvPr/>
          </p:nvSpPr>
          <p:spPr>
            <a:xfrm rot="10800000">
              <a:off x="6734349" y="4481081"/>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6" name="フリーフォーム 65"/>
            <p:cNvSpPr/>
            <p:nvPr/>
          </p:nvSpPr>
          <p:spPr>
            <a:xfrm rot="10800000">
              <a:off x="9066069" y="4481082"/>
              <a:ext cx="2348691"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0" h="2990850">
                  <a:moveTo>
                    <a:pt x="0" y="6350"/>
                  </a:moveTo>
                  <a:cubicBezTo>
                    <a:pt x="379412" y="21167"/>
                    <a:pt x="720725" y="956734"/>
                    <a:pt x="920750" y="1498600"/>
                  </a:cubicBezTo>
                  <a:cubicBezTo>
                    <a:pt x="1120775" y="2040466"/>
                    <a:pt x="1460500" y="2989792"/>
                    <a:pt x="1809750" y="2990850"/>
                  </a:cubicBezTo>
                  <a:cubicBezTo>
                    <a:pt x="2159000" y="2991908"/>
                    <a:pt x="2518833" y="2136775"/>
                    <a:pt x="2749550" y="1504950"/>
                  </a:cubicBezTo>
                  <a:cubicBezTo>
                    <a:pt x="2980267" y="873125"/>
                    <a:pt x="3315758" y="7937"/>
                    <a:pt x="3651250"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73" name="グループ化 72"/>
          <p:cNvGrpSpPr/>
          <p:nvPr/>
        </p:nvGrpSpPr>
        <p:grpSpPr>
          <a:xfrm rot="10800000">
            <a:off x="6514013" y="5476159"/>
            <a:ext cx="5441506" cy="891969"/>
            <a:chOff x="920277" y="4481081"/>
            <a:chExt cx="8181590" cy="1023938"/>
          </a:xfrm>
        </p:grpSpPr>
        <p:sp>
          <p:nvSpPr>
            <p:cNvPr id="74" name="フリーフォーム 73"/>
            <p:cNvSpPr/>
            <p:nvPr/>
          </p:nvSpPr>
          <p:spPr>
            <a:xfrm rot="10800000">
              <a:off x="6734351" y="4481081"/>
              <a:ext cx="1184557" cy="1023938"/>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1 w 2730501"/>
                <a:gd name="connsiteY0" fmla="*/ 1498600 h 2990850"/>
                <a:gd name="connsiteX1" fmla="*/ 889001 w 2730501"/>
                <a:gd name="connsiteY1" fmla="*/ 2990850 h 2990850"/>
                <a:gd name="connsiteX2" fmla="*/ 1828801 w 2730501"/>
                <a:gd name="connsiteY2" fmla="*/ 1504950 h 2990850"/>
                <a:gd name="connsiteX3" fmla="*/ 2730501 w 2730501"/>
                <a:gd name="connsiteY3" fmla="*/ 0 h 2990850"/>
                <a:gd name="connsiteX0" fmla="*/ 1 w 1841501"/>
                <a:gd name="connsiteY0" fmla="*/ 2990850 h 2990850"/>
                <a:gd name="connsiteX1" fmla="*/ 939801 w 1841501"/>
                <a:gd name="connsiteY1" fmla="*/ 1504950 h 2990850"/>
                <a:gd name="connsiteX2" fmla="*/ 1841501 w 1841501"/>
                <a:gd name="connsiteY2" fmla="*/ 0 h 2990850"/>
              </a:gdLst>
              <a:ahLst/>
              <a:cxnLst>
                <a:cxn ang="0">
                  <a:pos x="connsiteX0" y="connsiteY0"/>
                </a:cxn>
                <a:cxn ang="0">
                  <a:pos x="connsiteX1" y="connsiteY1"/>
                </a:cxn>
                <a:cxn ang="0">
                  <a:pos x="connsiteX2" y="connsiteY2"/>
                </a:cxn>
              </a:cxnLst>
              <a:rect l="l" t="t" r="r" b="b"/>
              <a:pathLst>
                <a:path w="1841501" h="2990850">
                  <a:moveTo>
                    <a:pt x="1" y="2990850"/>
                  </a:moveTo>
                  <a:cubicBezTo>
                    <a:pt x="349251" y="2991908"/>
                    <a:pt x="709084" y="2136775"/>
                    <a:pt x="939801" y="1504950"/>
                  </a:cubicBezTo>
                  <a:cubicBezTo>
                    <a:pt x="1170518" y="873125"/>
                    <a:pt x="1506009" y="7937"/>
                    <a:pt x="1841501" y="0"/>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5" name="フリーフォーム 74"/>
            <p:cNvSpPr/>
            <p:nvPr/>
          </p:nvSpPr>
          <p:spPr>
            <a:xfrm rot="10800000">
              <a:off x="920277" y="4481082"/>
              <a:ext cx="1164135" cy="1021764"/>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49549"/>
                <a:gd name="connsiteY0" fmla="*/ -1 h 2984499"/>
                <a:gd name="connsiteX1" fmla="*/ 920750 w 2749549"/>
                <a:gd name="connsiteY1" fmla="*/ 1492249 h 2984499"/>
                <a:gd name="connsiteX2" fmla="*/ 1809750 w 2749549"/>
                <a:gd name="connsiteY2" fmla="*/ 2984499 h 2984499"/>
                <a:gd name="connsiteX3" fmla="*/ 2749550 w 2749549"/>
                <a:gd name="connsiteY3" fmla="*/ 1498599 h 2984499"/>
                <a:gd name="connsiteX0" fmla="*/ 0 w 1809751"/>
                <a:gd name="connsiteY0" fmla="*/ -1 h 2984499"/>
                <a:gd name="connsiteX1" fmla="*/ 920750 w 1809751"/>
                <a:gd name="connsiteY1" fmla="*/ 1492249 h 2984499"/>
                <a:gd name="connsiteX2" fmla="*/ 1809750 w 1809751"/>
                <a:gd name="connsiteY2" fmla="*/ 2984499 h 2984499"/>
              </a:gdLst>
              <a:ahLst/>
              <a:cxnLst>
                <a:cxn ang="0">
                  <a:pos x="connsiteX0" y="connsiteY0"/>
                </a:cxn>
                <a:cxn ang="0">
                  <a:pos x="connsiteX1" y="connsiteY1"/>
                </a:cxn>
                <a:cxn ang="0">
                  <a:pos x="connsiteX2" y="connsiteY2"/>
                </a:cxn>
              </a:cxnLst>
              <a:rect l="l" t="t" r="r" b="b"/>
              <a:pathLst>
                <a:path w="1809751" h="2984499">
                  <a:moveTo>
                    <a:pt x="0" y="-1"/>
                  </a:moveTo>
                  <a:cubicBezTo>
                    <a:pt x="379412" y="14816"/>
                    <a:pt x="720725" y="950383"/>
                    <a:pt x="920750" y="1492249"/>
                  </a:cubicBezTo>
                  <a:cubicBezTo>
                    <a:pt x="1120775" y="2034115"/>
                    <a:pt x="1460500" y="2983441"/>
                    <a:pt x="1809750" y="2984499"/>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1" name="フリーフォーム 70"/>
            <p:cNvSpPr/>
            <p:nvPr/>
          </p:nvSpPr>
          <p:spPr>
            <a:xfrm rot="10800000">
              <a:off x="7937732" y="4481082"/>
              <a:ext cx="1164135" cy="1021764"/>
            </a:xfrm>
            <a:custGeom>
              <a:avLst/>
              <a:gdLst>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3651250"/>
                <a:gd name="connsiteY0" fmla="*/ 6350 h 2990850"/>
                <a:gd name="connsiteX1" fmla="*/ 920750 w 3651250"/>
                <a:gd name="connsiteY1" fmla="*/ 1498600 h 2990850"/>
                <a:gd name="connsiteX2" fmla="*/ 1809750 w 3651250"/>
                <a:gd name="connsiteY2" fmla="*/ 2990850 h 2990850"/>
                <a:gd name="connsiteX3" fmla="*/ 2749550 w 3651250"/>
                <a:gd name="connsiteY3" fmla="*/ 1504950 h 2990850"/>
                <a:gd name="connsiteX4" fmla="*/ 3651250 w 3651250"/>
                <a:gd name="connsiteY4" fmla="*/ 0 h 2990850"/>
                <a:gd name="connsiteX0" fmla="*/ 0 w 2749549"/>
                <a:gd name="connsiteY0" fmla="*/ -1 h 2984499"/>
                <a:gd name="connsiteX1" fmla="*/ 920750 w 2749549"/>
                <a:gd name="connsiteY1" fmla="*/ 1492249 h 2984499"/>
                <a:gd name="connsiteX2" fmla="*/ 1809750 w 2749549"/>
                <a:gd name="connsiteY2" fmla="*/ 2984499 h 2984499"/>
                <a:gd name="connsiteX3" fmla="*/ 2749550 w 2749549"/>
                <a:gd name="connsiteY3" fmla="*/ 1498599 h 2984499"/>
                <a:gd name="connsiteX0" fmla="*/ 0 w 1809751"/>
                <a:gd name="connsiteY0" fmla="*/ -1 h 2984499"/>
                <a:gd name="connsiteX1" fmla="*/ 920750 w 1809751"/>
                <a:gd name="connsiteY1" fmla="*/ 1492249 h 2984499"/>
                <a:gd name="connsiteX2" fmla="*/ 1809750 w 1809751"/>
                <a:gd name="connsiteY2" fmla="*/ 2984499 h 2984499"/>
              </a:gdLst>
              <a:ahLst/>
              <a:cxnLst>
                <a:cxn ang="0">
                  <a:pos x="connsiteX0" y="connsiteY0"/>
                </a:cxn>
                <a:cxn ang="0">
                  <a:pos x="connsiteX1" y="connsiteY1"/>
                </a:cxn>
                <a:cxn ang="0">
                  <a:pos x="connsiteX2" y="connsiteY2"/>
                </a:cxn>
              </a:cxnLst>
              <a:rect l="l" t="t" r="r" b="b"/>
              <a:pathLst>
                <a:path w="1809751" h="2984499">
                  <a:moveTo>
                    <a:pt x="0" y="-1"/>
                  </a:moveTo>
                  <a:cubicBezTo>
                    <a:pt x="379412" y="14816"/>
                    <a:pt x="720725" y="950383"/>
                    <a:pt x="920750" y="1492249"/>
                  </a:cubicBezTo>
                  <a:cubicBezTo>
                    <a:pt x="1120775" y="2034115"/>
                    <a:pt x="1460500" y="2983441"/>
                    <a:pt x="1809750" y="2984499"/>
                  </a:cubicBez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94741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游ゴシック" panose="020B0400000000000000" pitchFamily="50" charset="-128"/>
                <a:ea typeface="游ゴシック" panose="020B0400000000000000" pitchFamily="50" charset="-128"/>
              </a:rPr>
              <a:t>Contents</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フーリエ変換の概要</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フーリエ級数</a:t>
            </a:r>
            <a:endParaRPr lang="en-US" altLang="ja-JP" dirty="0">
              <a:latin typeface="游ゴシック" panose="020B0400000000000000" pitchFamily="50" charset="-128"/>
              <a:ea typeface="游ゴシック" panose="020B0400000000000000" pitchFamily="50" charset="-128"/>
            </a:endParaRPr>
          </a:p>
          <a:p>
            <a:r>
              <a:rPr kumimoji="1" lang="ja-JP" altLang="en-US" b="1" dirty="0">
                <a:latin typeface="游ゴシック" panose="020B0400000000000000" pitchFamily="50" charset="-128"/>
                <a:ea typeface="游ゴシック" panose="020B0400000000000000" pitchFamily="50" charset="-128"/>
              </a:rPr>
              <a:t>オイラーの式と複素数表現</a:t>
            </a:r>
            <a:endParaRPr kumimoji="1" lang="en-US" altLang="ja-JP" b="1"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離散フーリエ変換</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周波数フィルタリング</a:t>
            </a: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8793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游ゴシック" panose="020B0400000000000000" pitchFamily="50" charset="-128"/>
                <a:ea typeface="游ゴシック" panose="020B0400000000000000" pitchFamily="50" charset="-128"/>
              </a:rPr>
              <a:t>オイラーの式</a:t>
            </a:r>
          </a:p>
        </p:txBody>
      </p:sp>
      <mc:AlternateContent xmlns:mc="http://schemas.openxmlformats.org/markup-compatibility/2006" xmlns:a14="http://schemas.microsoft.com/office/drawing/2010/main">
        <mc:Choice Requires="a14">
          <p:sp>
            <p:nvSpPr>
              <p:cNvPr id="4" name="コンテンツ プレースホルダー 2"/>
              <p:cNvSpPr txBox="1">
                <a:spLocks/>
              </p:cNvSpPr>
              <p:nvPr/>
            </p:nvSpPr>
            <p:spPr>
              <a:xfrm>
                <a:off x="457199" y="5477498"/>
                <a:ext cx="5572126" cy="526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14:m>
                  <m:oMath xmlns:m="http://schemas.openxmlformats.org/officeDocument/2006/math">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r>
                          <a:rPr lang="en-US" altLang="ja-JP" sz="2000" i="1">
                            <a:latin typeface="Cambria Math" panose="02040503050406030204" pitchFamily="18" charset="0"/>
                          </a:rPr>
                          <m:t>𝜃</m:t>
                        </m:r>
                      </m:sup>
                    </m:sSup>
                  </m:oMath>
                </a14:m>
                <a:r>
                  <a:rPr lang="ja-JP" altLang="en-US" sz="2000" dirty="0">
                    <a:latin typeface="游ゴシック" panose="020B0400000000000000" pitchFamily="50" charset="-128"/>
                    <a:ea typeface="游ゴシック" panose="020B0400000000000000" pitchFamily="50" charset="-128"/>
                  </a:rPr>
                  <a:t> はガウス平面における単位円に乗る</a:t>
                </a:r>
                <a:endParaRPr lang="en-US" altLang="ja-JP" sz="20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ja-JP" altLang="en-US" sz="2000" dirty="0">
                  <a:latin typeface="游ゴシック" panose="020B0400000000000000" pitchFamily="50" charset="-128"/>
                  <a:ea typeface="游ゴシック" panose="020B0400000000000000" pitchFamily="50" charset="-128"/>
                </a:endParaRPr>
              </a:p>
            </p:txBody>
          </p:sp>
        </mc:Choice>
        <mc:Fallback xmlns="">
          <p:sp>
            <p:nvSpPr>
              <p:cNvPr id="4" name="コンテンツ プレースホルダー 2"/>
              <p:cNvSpPr txBox="1">
                <a:spLocks noRot="1" noChangeAspect="1" noMove="1" noResize="1" noEditPoints="1" noAdjustHandles="1" noChangeArrowheads="1" noChangeShapeType="1" noTextEdit="1"/>
              </p:cNvSpPr>
              <p:nvPr/>
            </p:nvSpPr>
            <p:spPr>
              <a:xfrm>
                <a:off x="457199" y="5477498"/>
                <a:ext cx="5572126" cy="526941"/>
              </a:xfrm>
              <a:prstGeom prst="rect">
                <a:avLst/>
              </a:prstGeom>
              <a:blipFill>
                <a:blip r:embed="rId2"/>
                <a:stretch>
                  <a:fillRect t="-9302"/>
                </a:stretch>
              </a:blipFill>
            </p:spPr>
            <p:txBody>
              <a:bodyPr/>
              <a:lstStyle/>
              <a:p>
                <a:r>
                  <a:rPr lang="ja-JP" altLang="en-US">
                    <a:noFill/>
                  </a:rPr>
                  <a:t> </a:t>
                </a:r>
              </a:p>
            </p:txBody>
          </p:sp>
        </mc:Fallback>
      </mc:AlternateContent>
      <p:grpSp>
        <p:nvGrpSpPr>
          <p:cNvPr id="11" name="グループ化 10"/>
          <p:cNvGrpSpPr/>
          <p:nvPr/>
        </p:nvGrpSpPr>
        <p:grpSpPr>
          <a:xfrm>
            <a:off x="1230181" y="1982541"/>
            <a:ext cx="3447896" cy="3285641"/>
            <a:chOff x="1255363" y="2944678"/>
            <a:chExt cx="2634712" cy="2510725"/>
          </a:xfrm>
        </p:grpSpPr>
        <p:cxnSp>
          <p:nvCxnSpPr>
            <p:cNvPr id="6" name="直線矢印コネクタ 5"/>
            <p:cNvCxnSpPr/>
            <p:nvPr/>
          </p:nvCxnSpPr>
          <p:spPr>
            <a:xfrm>
              <a:off x="1255363" y="4200040"/>
              <a:ext cx="2634712"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2572719" y="2944678"/>
              <a:ext cx="0" cy="2510725"/>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2" name="円/楕円 11"/>
          <p:cNvSpPr/>
          <p:nvPr/>
        </p:nvSpPr>
        <p:spPr>
          <a:xfrm>
            <a:off x="1753011" y="2424243"/>
            <a:ext cx="2402237" cy="2402237"/>
          </a:xfrm>
          <a:prstGeom prst="ellipse">
            <a:avLst/>
          </a:prstGeom>
          <a:no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14" name="直線コネクタ 13"/>
          <p:cNvCxnSpPr/>
          <p:nvPr/>
        </p:nvCxnSpPr>
        <p:spPr>
          <a:xfrm flipV="1">
            <a:off x="2946187" y="2487312"/>
            <a:ext cx="393700" cy="1130300"/>
          </a:xfrm>
          <a:prstGeom prst="line">
            <a:avLst/>
          </a:prstGeom>
          <a:ln w="31750">
            <a:solidFill>
              <a:srgbClr val="FF0000"/>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正方形/長方形 16"/>
              <p:cNvSpPr/>
              <p:nvPr/>
            </p:nvSpPr>
            <p:spPr>
              <a:xfrm>
                <a:off x="3159167" y="3229746"/>
                <a:ext cx="3869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𝜃</m:t>
                      </m:r>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17" name="正方形/長方形 16"/>
              <p:cNvSpPr>
                <a:spLocks noRot="1" noChangeAspect="1" noMove="1" noResize="1" noEditPoints="1" noAdjustHandles="1" noChangeArrowheads="1" noChangeShapeType="1" noTextEdit="1"/>
              </p:cNvSpPr>
              <p:nvPr/>
            </p:nvSpPr>
            <p:spPr>
              <a:xfrm>
                <a:off x="3159167" y="3229746"/>
                <a:ext cx="386964" cy="369332"/>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コンテンツ プレースホルダー 2"/>
              <p:cNvSpPr txBox="1">
                <a:spLocks/>
              </p:cNvSpPr>
              <p:nvPr/>
            </p:nvSpPr>
            <p:spPr>
              <a:xfrm>
                <a:off x="3428627" y="1761589"/>
                <a:ext cx="6239480" cy="13106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altLang="ja-JP" sz="5400" i="1" smtClean="0">
                              <a:latin typeface="Cambria Math" panose="02040503050406030204" pitchFamily="18" charset="0"/>
                            </a:rPr>
                          </m:ctrlPr>
                        </m:sSupPr>
                        <m:e>
                          <m:r>
                            <a:rPr lang="en-US" altLang="ja-JP" sz="5400" i="1" smtClean="0">
                              <a:latin typeface="Cambria Math" panose="02040503050406030204" pitchFamily="18" charset="0"/>
                            </a:rPr>
                            <m:t>𝑒</m:t>
                          </m:r>
                        </m:e>
                        <m:sup>
                          <m:r>
                            <a:rPr lang="en-US" altLang="ja-JP" sz="5400" i="1" smtClean="0">
                              <a:latin typeface="Cambria Math" panose="02040503050406030204" pitchFamily="18" charset="0"/>
                            </a:rPr>
                            <m:t>𝑖</m:t>
                          </m:r>
                          <m:r>
                            <a:rPr lang="en-US" altLang="ja-JP" sz="5400" i="1" smtClean="0">
                              <a:latin typeface="Cambria Math" panose="02040503050406030204" pitchFamily="18" charset="0"/>
                            </a:rPr>
                            <m:t>𝜃</m:t>
                          </m:r>
                        </m:sup>
                      </m:sSup>
                      <m:r>
                        <a:rPr lang="en-US" altLang="ja-JP" sz="5400" i="1" smtClean="0">
                          <a:latin typeface="Cambria Math" panose="02040503050406030204" pitchFamily="18" charset="0"/>
                        </a:rPr>
                        <m:t>=</m:t>
                      </m:r>
                      <m:func>
                        <m:funcPr>
                          <m:ctrlPr>
                            <a:rPr lang="en-US" altLang="ja-JP" sz="5400" i="1" smtClean="0">
                              <a:latin typeface="Cambria Math" panose="02040503050406030204" pitchFamily="18" charset="0"/>
                            </a:rPr>
                          </m:ctrlPr>
                        </m:funcPr>
                        <m:fName>
                          <m:r>
                            <m:rPr>
                              <m:sty m:val="p"/>
                            </m:rPr>
                            <a:rPr lang="en-US" altLang="ja-JP" sz="5400" smtClean="0">
                              <a:latin typeface="Cambria Math" panose="02040503050406030204" pitchFamily="18" charset="0"/>
                            </a:rPr>
                            <m:t>cos</m:t>
                          </m:r>
                        </m:fName>
                        <m:e>
                          <m:r>
                            <a:rPr lang="en-US" altLang="ja-JP" sz="5400" i="1" smtClean="0">
                              <a:latin typeface="Cambria Math" panose="02040503050406030204" pitchFamily="18" charset="0"/>
                            </a:rPr>
                            <m:t>𝜃</m:t>
                          </m:r>
                        </m:e>
                      </m:func>
                      <m:r>
                        <a:rPr lang="en-US" altLang="ja-JP" sz="5400" i="1" smtClean="0">
                          <a:latin typeface="Cambria Math" panose="02040503050406030204" pitchFamily="18" charset="0"/>
                        </a:rPr>
                        <m:t>+</m:t>
                      </m:r>
                      <m:r>
                        <a:rPr lang="en-US" altLang="ja-JP" sz="5400" i="1" smtClean="0">
                          <a:latin typeface="Cambria Math" panose="02040503050406030204" pitchFamily="18" charset="0"/>
                        </a:rPr>
                        <m:t>𝑖</m:t>
                      </m:r>
                      <m:func>
                        <m:funcPr>
                          <m:ctrlPr>
                            <a:rPr lang="en-US" altLang="ja-JP" sz="5400" i="1" smtClean="0">
                              <a:latin typeface="Cambria Math" panose="02040503050406030204" pitchFamily="18" charset="0"/>
                            </a:rPr>
                          </m:ctrlPr>
                        </m:funcPr>
                        <m:fName>
                          <m:r>
                            <m:rPr>
                              <m:sty m:val="p"/>
                            </m:rPr>
                            <a:rPr lang="en-US" altLang="ja-JP" sz="5400" smtClean="0">
                              <a:latin typeface="Cambria Math" panose="02040503050406030204" pitchFamily="18" charset="0"/>
                            </a:rPr>
                            <m:t>sin</m:t>
                          </m:r>
                        </m:fName>
                        <m:e>
                          <m:r>
                            <a:rPr lang="en-US" altLang="ja-JP" sz="5400" i="1" smtClean="0">
                              <a:latin typeface="Cambria Math" panose="02040503050406030204" pitchFamily="18" charset="0"/>
                            </a:rPr>
                            <m:t>𝜃</m:t>
                          </m:r>
                        </m:e>
                      </m:func>
                    </m:oMath>
                  </m:oMathPara>
                </a14:m>
                <a:endParaRPr lang="ja-JP" altLang="en-US" sz="5400" dirty="0">
                  <a:latin typeface="游ゴシック" panose="020B0400000000000000" pitchFamily="50" charset="-128"/>
                  <a:ea typeface="游ゴシック" panose="020B0400000000000000" pitchFamily="50" charset="-128"/>
                </a:endParaRPr>
              </a:p>
            </p:txBody>
          </p:sp>
        </mc:Choice>
        <mc:Fallback xmlns="">
          <p:sp>
            <p:nvSpPr>
              <p:cNvPr id="13" name="コンテンツ プレースホルダー 2"/>
              <p:cNvSpPr txBox="1">
                <a:spLocks noRot="1" noChangeAspect="1" noMove="1" noResize="1" noEditPoints="1" noAdjustHandles="1" noChangeArrowheads="1" noChangeShapeType="1" noTextEdit="1"/>
              </p:cNvSpPr>
              <p:nvPr/>
            </p:nvSpPr>
            <p:spPr>
              <a:xfrm>
                <a:off x="3428627" y="1761589"/>
                <a:ext cx="6239480" cy="1310640"/>
              </a:xfrm>
              <a:prstGeom prst="rect">
                <a:avLst/>
              </a:prstGeom>
              <a:blipFill>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9433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正方形/長方形 3"/>
              <p:cNvSpPr/>
              <p:nvPr/>
            </p:nvSpPr>
            <p:spPr>
              <a:xfrm>
                <a:off x="631310" y="262931"/>
                <a:ext cx="7072770" cy="6282682"/>
              </a:xfrm>
              <a:prstGeom prst="rect">
                <a:avLst/>
              </a:prstGeom>
            </p:spPr>
            <p:txBody>
              <a:bodyPr wrap="none">
                <a:spAutoFit/>
              </a:bodyPr>
              <a:lstStyle/>
              <a:p>
                <a:pPr>
                  <a:lnSpc>
                    <a:spcPct val="150000"/>
                  </a:lnSpc>
                </a:pP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練習</a:t>
                </a:r>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複素数の積を求めよ</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lnSpc>
                    <a:spcPct val="150000"/>
                  </a:lnSpc>
                  <a:buFont typeface="Arial" panose="020B0604020202020204" pitchFamily="34" charset="0"/>
                  <a:buChar char="•"/>
                </a:pPr>
                <a14:m>
                  <m:oMath xmlns:m="http://schemas.openxmlformats.org/officeDocument/2006/math">
                    <m:r>
                      <a:rPr lang="en-US" altLang="ja-JP" sz="2800" b="0" i="1" smtClean="0">
                        <a:latin typeface="Cambria Math" panose="02040503050406030204" pitchFamily="18" charset="0"/>
                      </a:rPr>
                      <m:t>𝑎</m:t>
                    </m:r>
                    <m:func>
                      <m:funcPr>
                        <m:ctrlPr>
                          <a:rPr lang="en-US" altLang="ja-JP" sz="2800" i="1">
                            <a:latin typeface="Cambria Math" panose="02040503050406030204" pitchFamily="18" charset="0"/>
                          </a:rPr>
                        </m:ctrlPr>
                      </m:funcPr>
                      <m:fName>
                        <m:r>
                          <a:rPr lang="en-US" altLang="ja-JP" sz="2800" b="0" i="1" smtClean="0">
                            <a:latin typeface="Cambria Math" panose="02040503050406030204" pitchFamily="18" charset="0"/>
                          </a:rPr>
                          <m:t>(</m:t>
                        </m:r>
                        <m:r>
                          <m:rPr>
                            <m:sty m:val="p"/>
                          </m:rPr>
                          <a:rPr lang="en-US" altLang="ja-JP" sz="2800" b="0" i="0" smtClean="0">
                            <a:latin typeface="Cambria Math" panose="02040503050406030204" pitchFamily="18" charset="0"/>
                          </a:rPr>
                          <m:t>c</m:t>
                        </m:r>
                        <m:r>
                          <a:rPr lang="en-US" altLang="ja-JP" sz="2800" b="0" i="1" smtClean="0">
                            <a:latin typeface="Cambria Math" panose="02040503050406030204" pitchFamily="18" charset="0"/>
                          </a:rPr>
                          <m:t>𝑜𝑠</m:t>
                        </m:r>
                      </m:fName>
                      <m:e>
                        <m:r>
                          <a:rPr lang="en-US" altLang="ja-JP" sz="2800" i="1">
                            <a:latin typeface="Cambria Math" panose="02040503050406030204" pitchFamily="18" charset="0"/>
                          </a:rPr>
                          <m:t>𝜃</m:t>
                        </m:r>
                      </m:e>
                    </m:func>
                    <m:r>
                      <a:rPr lang="en-US" altLang="ja-JP" sz="2800" b="0" i="1" smtClean="0">
                        <a:latin typeface="Cambria Math" panose="02040503050406030204" pitchFamily="18" charset="0"/>
                      </a:rPr>
                      <m:t>+</m:t>
                    </m:r>
                    <m:r>
                      <a:rPr lang="en-US" altLang="ja-JP" sz="2800" b="0" i="1" smtClean="0">
                        <a:latin typeface="Cambria Math" panose="02040503050406030204" pitchFamily="18" charset="0"/>
                      </a:rPr>
                      <m:t>𝑖</m:t>
                    </m:r>
                    <m:func>
                      <m:funcPr>
                        <m:ctrlPr>
                          <a:rPr lang="en-US" altLang="ja-JP" sz="2800" b="0" i="1" smtClean="0">
                            <a:latin typeface="Cambria Math" panose="02040503050406030204" pitchFamily="18" charset="0"/>
                          </a:rPr>
                        </m:ctrlPr>
                      </m:funcPr>
                      <m:fName>
                        <m:r>
                          <m:rPr>
                            <m:sty m:val="p"/>
                          </m:rPr>
                          <a:rPr lang="en-US" altLang="ja-JP" sz="2800" b="0" i="0" smtClean="0">
                            <a:latin typeface="Cambria Math" panose="02040503050406030204" pitchFamily="18" charset="0"/>
                          </a:rPr>
                          <m:t>sin</m:t>
                        </m:r>
                      </m:fName>
                      <m:e>
                        <m:r>
                          <a:rPr lang="en-US" altLang="ja-JP" sz="2800" b="0" i="1" smtClean="0">
                            <a:latin typeface="Cambria Math" panose="02040503050406030204" pitchFamily="18" charset="0"/>
                          </a:rPr>
                          <m:t>𝜃</m:t>
                        </m:r>
                      </m:e>
                    </m:func>
                    <m:r>
                      <a:rPr lang="en-US" altLang="ja-JP" sz="2800" b="0" i="1" smtClean="0">
                        <a:latin typeface="Cambria Math" panose="02040503050406030204" pitchFamily="18" charset="0"/>
                      </a:rPr>
                      <m:t>) ∗</m:t>
                    </m:r>
                    <m:r>
                      <a:rPr lang="en-US" altLang="ja-JP" sz="2800" b="0" i="1" smtClean="0">
                        <a:latin typeface="Cambria Math" panose="02040503050406030204" pitchFamily="18" charset="0"/>
                      </a:rPr>
                      <m:t>𝑏</m:t>
                    </m:r>
                    <m:func>
                      <m:funcPr>
                        <m:ctrlPr>
                          <a:rPr lang="en-US" altLang="ja-JP" sz="2800" i="1">
                            <a:latin typeface="Cambria Math" panose="02040503050406030204" pitchFamily="18" charset="0"/>
                          </a:rPr>
                        </m:ctrlPr>
                      </m:funcPr>
                      <m:fName>
                        <m:r>
                          <a:rPr lang="en-US" altLang="ja-JP" sz="2800" i="1">
                            <a:latin typeface="Cambria Math" panose="02040503050406030204" pitchFamily="18" charset="0"/>
                          </a:rPr>
                          <m:t>(</m:t>
                        </m:r>
                        <m:r>
                          <m:rPr>
                            <m:sty m:val="p"/>
                          </m:rPr>
                          <a:rPr lang="en-US" altLang="ja-JP" sz="2800">
                            <a:latin typeface="Cambria Math" panose="02040503050406030204" pitchFamily="18" charset="0"/>
                          </a:rPr>
                          <m:t>c</m:t>
                        </m:r>
                        <m:r>
                          <a:rPr lang="en-US" altLang="ja-JP" sz="2800" i="1">
                            <a:latin typeface="Cambria Math" panose="02040503050406030204" pitchFamily="18" charset="0"/>
                          </a:rPr>
                          <m:t>𝑜𝑠</m:t>
                        </m:r>
                      </m:fName>
                      <m:e>
                        <m:r>
                          <a:rPr lang="en-US" altLang="ja-JP" sz="2800" b="0" i="1" smtClean="0">
                            <a:latin typeface="Cambria Math" panose="02040503050406030204" pitchFamily="18" charset="0"/>
                          </a:rPr>
                          <m:t>𝜙</m:t>
                        </m:r>
                      </m:e>
                    </m:func>
                    <m:r>
                      <a:rPr lang="en-US" altLang="ja-JP" sz="2800" i="1">
                        <a:latin typeface="Cambria Math" panose="02040503050406030204" pitchFamily="18" charset="0"/>
                      </a:rPr>
                      <m:t>+</m:t>
                    </m:r>
                    <m:r>
                      <a:rPr lang="en-US" altLang="ja-JP" sz="2800" i="1">
                        <a:latin typeface="Cambria Math" panose="02040503050406030204" pitchFamily="18" charset="0"/>
                      </a:rPr>
                      <m:t>𝑖</m:t>
                    </m:r>
                    <m:func>
                      <m:funcPr>
                        <m:ctrlPr>
                          <a:rPr lang="en-US" altLang="ja-JP" sz="2800" i="1">
                            <a:latin typeface="Cambria Math" panose="02040503050406030204" pitchFamily="18" charset="0"/>
                          </a:rPr>
                        </m:ctrlPr>
                      </m:funcPr>
                      <m:fName>
                        <m:r>
                          <m:rPr>
                            <m:sty m:val="p"/>
                          </m:rPr>
                          <a:rPr lang="en-US" altLang="ja-JP" sz="2800">
                            <a:latin typeface="Cambria Math" panose="02040503050406030204" pitchFamily="18" charset="0"/>
                          </a:rPr>
                          <m:t>sin</m:t>
                        </m:r>
                      </m:fName>
                      <m:e>
                        <m:r>
                          <a:rPr lang="en-US" altLang="ja-JP" sz="2800" i="1">
                            <a:latin typeface="Cambria Math" panose="02040503050406030204" pitchFamily="18" charset="0"/>
                          </a:rPr>
                          <m:t>𝜙</m:t>
                        </m:r>
                      </m:e>
                    </m:func>
                    <m:r>
                      <a:rPr lang="ja-JP" altLang="en-US" sz="2800" i="1">
                        <a:latin typeface="Cambria Math" panose="02040503050406030204" pitchFamily="18" charset="0"/>
                      </a:rPr>
                      <m:t>　</m:t>
                    </m:r>
                    <m:r>
                      <a:rPr lang="en-US" altLang="ja-JP" sz="2800" i="1">
                        <a:latin typeface="Cambria Math" panose="02040503050406030204" pitchFamily="18" charset="0"/>
                      </a:rPr>
                      <m:t>)</m:t>
                    </m:r>
                  </m:oMath>
                </a14:m>
                <a:r>
                  <a:rPr lang="ja-JP" altLang="en-US" sz="2800" i="1" dirty="0">
                    <a:latin typeface="游ゴシック" panose="020B0400000000000000" pitchFamily="50" charset="-128"/>
                    <a:ea typeface="游ゴシック" panose="020B0400000000000000" pitchFamily="50" charset="-128"/>
                  </a:rPr>
                  <a:t>　</a:t>
                </a:r>
                <a:endParaRPr lang="en-US" altLang="ja-JP" sz="2800" i="1" dirty="0">
                  <a:latin typeface="游ゴシック" panose="020B0400000000000000" pitchFamily="50" charset="-128"/>
                  <a:ea typeface="游ゴシック" panose="020B0400000000000000" pitchFamily="50" charset="-128"/>
                </a:endParaRPr>
              </a:p>
              <a:p>
                <a:pPr>
                  <a:lnSpc>
                    <a:spcPct val="150000"/>
                  </a:lnSpc>
                </a:pPr>
                <a:endParaRPr lang="en-US" altLang="ja-JP" sz="2800" i="1" dirty="0">
                  <a:latin typeface="游ゴシック" panose="020B0400000000000000" pitchFamily="50" charset="-128"/>
                  <a:ea typeface="游ゴシック" panose="020B0400000000000000" pitchFamily="50" charset="-128"/>
                </a:endParaRPr>
              </a:p>
              <a:p>
                <a:pPr>
                  <a:lnSpc>
                    <a:spcPct val="150000"/>
                  </a:lnSpc>
                </a:pP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以下の関係を証明せよ</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lnSpc>
                    <a:spcPct val="150000"/>
                  </a:lnSpc>
                  <a:buFont typeface="Arial" panose="020B0604020202020204" pitchFamily="34" charset="0"/>
                  <a:buChar char="•"/>
                </a:pPr>
                <a14:m>
                  <m:oMath xmlns:m="http://schemas.openxmlformats.org/officeDocument/2006/math">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𝑖</m:t>
                        </m:r>
                        <m:r>
                          <a:rPr lang="en-US" altLang="ja-JP" sz="2800" i="1">
                            <a:latin typeface="Cambria Math" panose="02040503050406030204" pitchFamily="18" charset="0"/>
                          </a:rPr>
                          <m:t>𝜃</m:t>
                        </m:r>
                      </m:sup>
                    </m:sSup>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𝑖</m:t>
                        </m:r>
                        <m:r>
                          <a:rPr lang="en-US" altLang="ja-JP" sz="2800" i="1">
                            <a:latin typeface="Cambria Math" panose="02040503050406030204" pitchFamily="18" charset="0"/>
                          </a:rPr>
                          <m:t>𝜙</m:t>
                        </m:r>
                      </m:sup>
                    </m:sSup>
                    <m:r>
                      <a:rPr lang="en-US" altLang="ja-JP" sz="2800" i="1">
                        <a:latin typeface="Cambria Math" panose="02040503050406030204" pitchFamily="18" charset="0"/>
                      </a:rPr>
                      <m:t>=</m:t>
                    </m:r>
                  </m:oMath>
                </a14:m>
                <a:r>
                  <a:rPr lang="ja-JP" altLang="en-US" sz="2800" i="1" dirty="0">
                    <a:latin typeface="游ゴシック" panose="020B0400000000000000" pitchFamily="50" charset="-128"/>
                    <a:ea typeface="游ゴシック" panose="020B0400000000000000" pitchFamily="50" charset="-128"/>
                    <a:cs typeface="メイリオ" panose="020B0604030504040204" pitchFamily="50" charset="-128"/>
                  </a:rPr>
                  <a:t> </a:t>
                </a:r>
                <a14:m>
                  <m:oMath xmlns:m="http://schemas.openxmlformats.org/officeDocument/2006/math">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𝑖</m:t>
                        </m:r>
                        <m:d>
                          <m:dPr>
                            <m:ctrlPr>
                              <a:rPr lang="en-US" altLang="ja-JP" sz="2800" i="1">
                                <a:latin typeface="Cambria Math" panose="02040503050406030204" pitchFamily="18" charset="0"/>
                              </a:rPr>
                            </m:ctrlPr>
                          </m:dPr>
                          <m:e>
                            <m:r>
                              <a:rPr lang="en-US" altLang="ja-JP" sz="2800" i="1">
                                <a:latin typeface="Cambria Math" panose="02040503050406030204" pitchFamily="18" charset="0"/>
                              </a:rPr>
                              <m:t>𝜃</m:t>
                            </m:r>
                            <m:r>
                              <a:rPr lang="en-US" altLang="ja-JP" sz="2800" i="1">
                                <a:latin typeface="Cambria Math" panose="02040503050406030204" pitchFamily="18" charset="0"/>
                              </a:rPr>
                              <m:t>+</m:t>
                            </m:r>
                            <m:r>
                              <a:rPr lang="en-US" altLang="ja-JP" sz="2800" i="1">
                                <a:latin typeface="Cambria Math" panose="02040503050406030204" pitchFamily="18" charset="0"/>
                              </a:rPr>
                              <m:t>𝜙</m:t>
                            </m:r>
                          </m:e>
                        </m:d>
                      </m:sup>
                    </m:sSup>
                  </m:oMath>
                </a14:m>
                <a:endParaRPr lang="en-US" altLang="ja-JP" sz="2800" i="1"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lnSpc>
                    <a:spcPct val="150000"/>
                  </a:lnSpc>
                  <a:buFont typeface="Arial" panose="020B0604020202020204" pitchFamily="34" charset="0"/>
                  <a:buChar char="•"/>
                </a:pPr>
                <a14:m>
                  <m:oMath xmlns:m="http://schemas.openxmlformats.org/officeDocument/2006/math">
                    <m:sSup>
                      <m:sSupPr>
                        <m:ctrlPr>
                          <a:rPr lang="en-US" altLang="ja-JP" sz="2800" i="1">
                            <a:latin typeface="Cambria Math" panose="02040503050406030204" pitchFamily="18" charset="0"/>
                          </a:rPr>
                        </m:ctrlPr>
                      </m:sSupPr>
                      <m:e>
                        <m:d>
                          <m:dPr>
                            <m:ctrlPr>
                              <a:rPr lang="en-US" altLang="ja-JP" sz="2800" i="1">
                                <a:latin typeface="Cambria Math" panose="02040503050406030204" pitchFamily="18" charset="0"/>
                              </a:rPr>
                            </m:ctrlPr>
                          </m:dPr>
                          <m:e>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𝑖</m:t>
                                </m:r>
                                <m:r>
                                  <a:rPr lang="en-US" altLang="ja-JP" sz="2800" i="1">
                                    <a:latin typeface="Cambria Math" panose="02040503050406030204" pitchFamily="18" charset="0"/>
                                  </a:rPr>
                                  <m:t>𝜃</m:t>
                                </m:r>
                              </m:sup>
                            </m:sSup>
                          </m:e>
                        </m:d>
                      </m:e>
                      <m:sup>
                        <m:r>
                          <a:rPr lang="en-US" altLang="ja-JP" sz="2800" i="1">
                            <a:latin typeface="Cambria Math" panose="02040503050406030204" pitchFamily="18" charset="0"/>
                          </a:rPr>
                          <m:t>𝑛</m:t>
                        </m:r>
                      </m:sup>
                    </m:sSup>
                    <m:r>
                      <a:rPr lang="en-US" altLang="ja-JP" sz="2800" i="1">
                        <a:latin typeface="Cambria Math" panose="02040503050406030204" pitchFamily="18" charset="0"/>
                      </a:rPr>
                      <m:t>=</m:t>
                    </m:r>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𝑖𝑛</m:t>
                        </m:r>
                        <m:r>
                          <a:rPr lang="en-US" altLang="ja-JP" sz="2800" i="1">
                            <a:latin typeface="Cambria Math" panose="02040503050406030204" pitchFamily="18" charset="0"/>
                          </a:rPr>
                          <m:t>𝜃</m:t>
                        </m:r>
                      </m:sup>
                    </m:sSup>
                  </m:oMath>
                </a14:m>
                <a:r>
                  <a:rPr lang="ja-JP" altLang="en-US" sz="2800" i="1" dirty="0">
                    <a:latin typeface="游ゴシック" panose="020B0400000000000000" pitchFamily="50" charset="-128"/>
                    <a:ea typeface="游ゴシック" panose="020B0400000000000000" pitchFamily="50" charset="-128"/>
                    <a:cs typeface="メイリオ" panose="020B0604030504040204" pitchFamily="50" charset="-128"/>
                  </a:rPr>
                  <a:t>　</a:t>
                </a:r>
                <a:endParaRPr lang="en-US" altLang="ja-JP" sz="2800" i="1"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lnSpc>
                    <a:spcPct val="150000"/>
                  </a:lnSpc>
                  <a:buFont typeface="Arial" panose="020B0604020202020204" pitchFamily="34" charset="0"/>
                  <a:buChar char="•"/>
                </a:pPr>
                <a14:m>
                  <m:oMath xmlns:m="http://schemas.openxmlformats.org/officeDocument/2006/math">
                    <m:func>
                      <m:funcPr>
                        <m:ctrlPr>
                          <a:rPr lang="en-US" altLang="ja-JP" sz="2800" i="1" smtClean="0">
                            <a:latin typeface="Cambria Math" panose="02040503050406030204" pitchFamily="18" charset="0"/>
                          </a:rPr>
                        </m:ctrlPr>
                      </m:funcPr>
                      <m:fName>
                        <m:r>
                          <m:rPr>
                            <m:sty m:val="p"/>
                          </m:rPr>
                          <a:rPr lang="en-US" altLang="ja-JP" sz="2800">
                            <a:latin typeface="Cambria Math" panose="02040503050406030204" pitchFamily="18" charset="0"/>
                          </a:rPr>
                          <m:t>cos</m:t>
                        </m:r>
                      </m:fName>
                      <m:e>
                        <m:r>
                          <a:rPr lang="en-US" altLang="ja-JP" sz="2800" i="1">
                            <a:latin typeface="Cambria Math" panose="02040503050406030204" pitchFamily="18" charset="0"/>
                          </a:rPr>
                          <m:t>𝜃</m:t>
                        </m:r>
                      </m:e>
                    </m:func>
                    <m:r>
                      <a:rPr lang="en-US" altLang="ja-JP" sz="2800" i="1">
                        <a:latin typeface="Cambria Math" panose="02040503050406030204" pitchFamily="18" charset="0"/>
                      </a:rPr>
                      <m:t>=</m:t>
                    </m:r>
                    <m:f>
                      <m:fPr>
                        <m:ctrlPr>
                          <a:rPr lang="en-US" altLang="ja-JP" sz="2800" i="1">
                            <a:latin typeface="Cambria Math" panose="02040503050406030204" pitchFamily="18" charset="0"/>
                          </a:rPr>
                        </m:ctrlPr>
                      </m:fPr>
                      <m:num>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𝑖</m:t>
                            </m:r>
                            <m:r>
                              <a:rPr lang="en-US" altLang="ja-JP" sz="2800" i="1">
                                <a:latin typeface="Cambria Math" panose="02040503050406030204" pitchFamily="18" charset="0"/>
                              </a:rPr>
                              <m:t>𝜃</m:t>
                            </m:r>
                          </m:sup>
                        </m:sSup>
                        <m:r>
                          <a:rPr lang="en-US" altLang="ja-JP" sz="2800" i="1">
                            <a:latin typeface="Cambria Math" panose="02040503050406030204" pitchFamily="18" charset="0"/>
                          </a:rPr>
                          <m:t>+</m:t>
                        </m:r>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m:t>
                            </m:r>
                            <m:r>
                              <a:rPr lang="en-US" altLang="ja-JP" sz="2800" i="1">
                                <a:latin typeface="Cambria Math" panose="02040503050406030204" pitchFamily="18" charset="0"/>
                              </a:rPr>
                              <m:t>𝑖</m:t>
                            </m:r>
                            <m:r>
                              <a:rPr lang="en-US" altLang="ja-JP" sz="2800" i="1">
                                <a:latin typeface="Cambria Math" panose="02040503050406030204" pitchFamily="18" charset="0"/>
                              </a:rPr>
                              <m:t>𝜃</m:t>
                            </m:r>
                          </m:sup>
                        </m:sSup>
                      </m:num>
                      <m:den>
                        <m:r>
                          <a:rPr lang="en-US" altLang="ja-JP" sz="2800" i="1">
                            <a:latin typeface="Cambria Math" panose="02040503050406030204" pitchFamily="18" charset="0"/>
                          </a:rPr>
                          <m:t>2</m:t>
                        </m:r>
                      </m:den>
                    </m:f>
                  </m:oMath>
                </a14:m>
                <a:r>
                  <a:rPr lang="ja-JP" altLang="en-US" sz="2800" dirty="0">
                    <a:latin typeface="游ゴシック" panose="020B0400000000000000" pitchFamily="50" charset="-128"/>
                    <a:ea typeface="游ゴシック" panose="020B0400000000000000" pitchFamily="50" charset="-128"/>
                  </a:rPr>
                  <a:t>　</a:t>
                </a:r>
                <a:endParaRPr lang="en-US" altLang="ja-JP" sz="2800" dirty="0">
                  <a:latin typeface="游ゴシック" panose="020B0400000000000000" pitchFamily="50" charset="-128"/>
                  <a:ea typeface="游ゴシック" panose="020B0400000000000000" pitchFamily="50" charset="-128"/>
                </a:endParaRPr>
              </a:p>
              <a:p>
                <a:pPr marL="342900" indent="-342900">
                  <a:lnSpc>
                    <a:spcPct val="150000"/>
                  </a:lnSpc>
                  <a:buFont typeface="Arial" panose="020B0604020202020204" pitchFamily="34" charset="0"/>
                  <a:buChar char="•"/>
                </a:pPr>
                <a14:m>
                  <m:oMath xmlns:m="http://schemas.openxmlformats.org/officeDocument/2006/math">
                    <m:func>
                      <m:funcPr>
                        <m:ctrlPr>
                          <a:rPr lang="en-US" altLang="ja-JP" sz="2800" i="1">
                            <a:latin typeface="Cambria Math" panose="02040503050406030204" pitchFamily="18" charset="0"/>
                          </a:rPr>
                        </m:ctrlPr>
                      </m:funcPr>
                      <m:fName>
                        <m:r>
                          <m:rPr>
                            <m:sty m:val="p"/>
                          </m:rPr>
                          <a:rPr lang="en-US" altLang="ja-JP" sz="2800">
                            <a:latin typeface="Cambria Math" panose="02040503050406030204" pitchFamily="18" charset="0"/>
                          </a:rPr>
                          <m:t>sin</m:t>
                        </m:r>
                      </m:fName>
                      <m:e>
                        <m:r>
                          <a:rPr lang="en-US" altLang="ja-JP" sz="2800" i="1">
                            <a:latin typeface="Cambria Math" panose="02040503050406030204" pitchFamily="18" charset="0"/>
                          </a:rPr>
                          <m:t>𝜃</m:t>
                        </m:r>
                      </m:e>
                    </m:func>
                    <m:r>
                      <a:rPr lang="en-US" altLang="ja-JP" sz="2800" i="1">
                        <a:latin typeface="Cambria Math" panose="02040503050406030204" pitchFamily="18" charset="0"/>
                      </a:rPr>
                      <m:t>=</m:t>
                    </m:r>
                    <m:f>
                      <m:fPr>
                        <m:ctrlPr>
                          <a:rPr lang="en-US" altLang="ja-JP" sz="2800" i="1">
                            <a:latin typeface="Cambria Math" panose="02040503050406030204" pitchFamily="18" charset="0"/>
                          </a:rPr>
                        </m:ctrlPr>
                      </m:fPr>
                      <m:num>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𝑖</m:t>
                            </m:r>
                            <m:r>
                              <a:rPr lang="en-US" altLang="ja-JP" sz="2800" i="1">
                                <a:latin typeface="Cambria Math" panose="02040503050406030204" pitchFamily="18" charset="0"/>
                              </a:rPr>
                              <m:t>𝜃</m:t>
                            </m:r>
                          </m:sup>
                        </m:sSup>
                        <m:r>
                          <a:rPr lang="en-US" altLang="ja-JP" sz="2800" i="1">
                            <a:latin typeface="Cambria Math" panose="02040503050406030204" pitchFamily="18" charset="0"/>
                          </a:rPr>
                          <m:t>−</m:t>
                        </m:r>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𝑒</m:t>
                            </m:r>
                          </m:e>
                          <m:sup>
                            <m:r>
                              <a:rPr lang="en-US" altLang="ja-JP" sz="2800" i="1">
                                <a:latin typeface="Cambria Math" panose="02040503050406030204" pitchFamily="18" charset="0"/>
                              </a:rPr>
                              <m:t>−</m:t>
                            </m:r>
                            <m:r>
                              <a:rPr lang="en-US" altLang="ja-JP" sz="2800" i="1">
                                <a:latin typeface="Cambria Math" panose="02040503050406030204" pitchFamily="18" charset="0"/>
                              </a:rPr>
                              <m:t>𝑖</m:t>
                            </m:r>
                            <m:r>
                              <a:rPr lang="en-US" altLang="ja-JP" sz="2800" i="1">
                                <a:latin typeface="Cambria Math" panose="02040503050406030204" pitchFamily="18" charset="0"/>
                              </a:rPr>
                              <m:t>𝜃</m:t>
                            </m:r>
                          </m:sup>
                        </m:sSup>
                      </m:num>
                      <m:den>
                        <m:r>
                          <a:rPr lang="en-US" altLang="ja-JP" sz="2800" i="1">
                            <a:latin typeface="Cambria Math" panose="02040503050406030204" pitchFamily="18" charset="0"/>
                          </a:rPr>
                          <m:t>2</m:t>
                        </m:r>
                        <m:r>
                          <a:rPr lang="en-US" altLang="ja-JP" sz="2800" i="1">
                            <a:latin typeface="Cambria Math" panose="02040503050406030204" pitchFamily="18" charset="0"/>
                          </a:rPr>
                          <m:t>𝑖</m:t>
                        </m:r>
                      </m:den>
                    </m:f>
                  </m:oMath>
                </a14:m>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　</a:t>
                </a:r>
              </a:p>
            </p:txBody>
          </p:sp>
        </mc:Choice>
        <mc:Fallback xmlns="">
          <p:sp>
            <p:nvSpPr>
              <p:cNvPr id="4" name="正方形/長方形 3"/>
              <p:cNvSpPr>
                <a:spLocks noRot="1" noChangeAspect="1" noMove="1" noResize="1" noEditPoints="1" noAdjustHandles="1" noChangeArrowheads="1" noChangeShapeType="1" noTextEdit="1"/>
              </p:cNvSpPr>
              <p:nvPr/>
            </p:nvSpPr>
            <p:spPr>
              <a:xfrm>
                <a:off x="631310" y="262931"/>
                <a:ext cx="7072770" cy="6282682"/>
              </a:xfrm>
              <a:prstGeom prst="rect">
                <a:avLst/>
              </a:prstGeom>
              <a:blipFill>
                <a:blip r:embed="rId3"/>
                <a:stretch>
                  <a:fillRect l="-181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5828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612899" y="1243321"/>
                <a:ext cx="10045701" cy="1046000"/>
              </a:xfrm>
            </p:spPr>
            <p:txBody>
              <a:bodyPr>
                <a:normAutofit/>
              </a:bodyPr>
              <a:lstStyle/>
              <a:p>
                <a:pPr marL="0" indent="0">
                  <a:lnSpc>
                    <a:spcPct val="150000"/>
                  </a:lnSpc>
                  <a:buNone/>
                </a:pPr>
                <a:r>
                  <a:rPr kumimoji="1" lang="ja-JP" altLang="en-US" sz="2400" dirty="0">
                    <a:latin typeface="游ゴシック" panose="020B0400000000000000" pitchFamily="50" charset="-128"/>
                    <a:ea typeface="游ゴシック" panose="020B0400000000000000" pitchFamily="50" charset="-128"/>
                  </a:rPr>
                  <a:t>区間</a:t>
                </a:r>
                <a14:m>
                  <m:oMath xmlns:m="http://schemas.openxmlformats.org/officeDocument/2006/math">
                    <m:d>
                      <m:dPr>
                        <m:begChr m:val="["/>
                        <m:endChr m:val="]"/>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r>
                          <a:rPr lang="en-US" altLang="ja-JP" sz="2400" i="1">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e>
                    </m:d>
                  </m:oMath>
                </a14:m>
                <a:r>
                  <a:rPr kumimoji="1" lang="ja-JP" altLang="en-US" sz="2400" dirty="0">
                    <a:latin typeface="游ゴシック" panose="020B0400000000000000" pitchFamily="50" charset="-128"/>
                    <a:ea typeface="游ゴシック" panose="020B0400000000000000" pitchFamily="50" charset="-128"/>
                  </a:rPr>
                  <a:t>上の連続関数</a:t>
                </a:r>
                <a14:m>
                  <m:oMath xmlns:m="http://schemas.openxmlformats.org/officeDocument/2006/math">
                    <m:r>
                      <a:rPr lang="en-US" altLang="ja-JP" sz="2400" b="0" i="1" smtClean="0">
                        <a:latin typeface="Cambria Math" panose="02040503050406030204" pitchFamily="18" charset="0"/>
                      </a:rPr>
                      <m:t>𝑓</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𝑡</m:t>
                    </m:r>
                    <m:r>
                      <a:rPr lang="en-US" altLang="ja-JP" sz="2400" b="0" i="1" smtClean="0">
                        <a:latin typeface="Cambria Math" panose="02040503050406030204" pitchFamily="18" charset="0"/>
                      </a:rPr>
                      <m:t>)</m:t>
                    </m:r>
                  </m:oMath>
                </a14:m>
                <a:r>
                  <a:rPr kumimoji="1" lang="ja-JP" altLang="en-US" sz="2400" dirty="0">
                    <a:latin typeface="游ゴシック" panose="020B0400000000000000" pitchFamily="50" charset="-128"/>
                    <a:ea typeface="游ゴシック" panose="020B0400000000000000" pitchFamily="50" charset="-128"/>
                  </a:rPr>
                  <a:t>は</a:t>
                </a:r>
                <a:r>
                  <a:rPr lang="ja-JP" altLang="en-US" sz="2400" dirty="0">
                    <a:latin typeface="游ゴシック" panose="020B0400000000000000" pitchFamily="50" charset="-128"/>
                    <a:ea typeface="游ゴシック" panose="020B0400000000000000" pitchFamily="50" charset="-128"/>
                  </a:rPr>
                  <a:t>、フーリエ級数で表現できる．</a:t>
                </a:r>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612899" y="1243321"/>
                <a:ext cx="10045701" cy="1046000"/>
              </a:xfrm>
              <a:blipFill>
                <a:blip r:embed="rId3"/>
                <a:stretch>
                  <a:fillRect l="-9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14560" y="3038620"/>
                <a:ext cx="4840040" cy="3678508"/>
              </a:xfrm>
              <a:prstGeom prst="rect">
                <a:avLst/>
              </a:prstGeom>
              <a:solidFill>
                <a:schemeClr val="accent4">
                  <a:lumMod val="20000"/>
                  <a:lumOff val="80000"/>
                </a:schemeClr>
              </a:solidFill>
            </p:spPr>
            <p:txBody>
              <a:bodyPr wrap="square" lIns="0" tIns="0" rIns="0" bIns="0"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r>
                        <a:rPr kumimoji="1" lang="pt-BR" altLang="ja-JP" sz="2000" i="1" smtClean="0">
                          <a:latin typeface="Cambria Math" panose="02040503050406030204" pitchFamily="18" charset="0"/>
                        </a:rPr>
                        <m:t>𝑓</m:t>
                      </m:r>
                      <m:d>
                        <m:dPr>
                          <m:ctrlPr>
                            <a:rPr kumimoji="1" lang="pt-BR" altLang="ja-JP" sz="2000" i="1" smtClean="0">
                              <a:latin typeface="Cambria Math" panose="02040503050406030204" pitchFamily="18" charset="0"/>
                            </a:rPr>
                          </m:ctrlPr>
                        </m:dPr>
                        <m:e>
                          <m:r>
                            <a:rPr kumimoji="1" lang="en-US" altLang="ja-JP" sz="2000" b="0" i="1" smtClean="0">
                              <a:latin typeface="Cambria Math" panose="02040503050406030204" pitchFamily="18" charset="0"/>
                            </a:rPr>
                            <m:t>𝑡</m:t>
                          </m:r>
                        </m:e>
                      </m:d>
                      <m:r>
                        <a:rPr kumimoji="1" lang="pt-BR" altLang="ja-JP" sz="200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𝑎</m:t>
                              </m:r>
                            </m:e>
                            <m:sub>
                              <m:r>
                                <a:rPr kumimoji="1" lang="pt-BR" altLang="ja-JP" sz="2000" i="1" smtClean="0">
                                  <a:latin typeface="Cambria Math" panose="02040503050406030204" pitchFamily="18" charset="0"/>
                                </a:rPr>
                                <m:t>0</m:t>
                              </m:r>
                            </m:sub>
                          </m:sSub>
                        </m:num>
                        <m:den>
                          <m:r>
                            <a:rPr kumimoji="1" lang="en-US" altLang="ja-JP" sz="2000" b="0" i="1" smtClean="0">
                              <a:latin typeface="Cambria Math" panose="02040503050406030204" pitchFamily="18" charset="0"/>
                            </a:rPr>
                            <m:t>2</m:t>
                          </m:r>
                        </m:den>
                      </m:f>
                      <m:r>
                        <a:rPr kumimoji="1" lang="pt-BR" altLang="ja-JP" sz="2000" i="1" smtClean="0">
                          <a:latin typeface="Cambria Math" panose="02040503050406030204" pitchFamily="18" charset="0"/>
                        </a:rPr>
                        <m:t>+</m:t>
                      </m:r>
                      <m:nary>
                        <m:naryPr>
                          <m:chr m:val="∑"/>
                          <m:ctrlPr>
                            <a:rPr kumimoji="1" lang="pt-BR" altLang="ja-JP" sz="2000" i="1" smtClean="0">
                              <a:latin typeface="Cambria Math" panose="02040503050406030204" pitchFamily="18" charset="0"/>
                            </a:rPr>
                          </m:ctrlPr>
                        </m:naryPr>
                        <m:sub>
                          <m:r>
                            <a:rPr kumimoji="1" lang="en-US" altLang="ja-JP" sz="2000" b="0" i="1" smtClean="0">
                              <a:latin typeface="Cambria Math" panose="02040503050406030204" pitchFamily="18" charset="0"/>
                            </a:rPr>
                            <m:t>𝑘</m:t>
                          </m:r>
                          <m:r>
                            <a:rPr kumimoji="1" lang="pt-BR" altLang="ja-JP" sz="2000" i="1" smtClean="0">
                              <a:latin typeface="Cambria Math" panose="02040503050406030204" pitchFamily="18" charset="0"/>
                            </a:rPr>
                            <m:t>=1</m:t>
                          </m:r>
                        </m:sub>
                        <m:sup>
                          <m:r>
                            <a:rPr kumimoji="1" lang="pt-BR" altLang="ja-JP" sz="2000" i="1" smtClean="0">
                              <a:latin typeface="Cambria Math" panose="02040503050406030204" pitchFamily="18" charset="0"/>
                            </a:rPr>
                            <m:t>∞</m:t>
                          </m:r>
                        </m:sup>
                        <m:e>
                          <m:d>
                            <m:dPr>
                              <m:ctrlPr>
                                <a:rPr kumimoji="1" lang="pt-BR" altLang="ja-JP" sz="2000" i="1" smtClean="0">
                                  <a:latin typeface="Cambria Math" panose="02040503050406030204" pitchFamily="18" charset="0"/>
                                </a:rPr>
                              </m:ctrlPr>
                            </m:dPr>
                            <m:e>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𝑎</m:t>
                                  </m:r>
                                </m:e>
                                <m:sub>
                                  <m:r>
                                    <a:rPr kumimoji="1" lang="en-US" altLang="ja-JP" sz="2000" b="0" i="1" smtClean="0">
                                      <a:latin typeface="Cambria Math" panose="02040503050406030204" pitchFamily="18" charset="0"/>
                                    </a:rPr>
                                    <m:t>𝑘</m:t>
                                  </m:r>
                                </m:sub>
                              </m:sSub>
                              <m:func>
                                <m:funcPr>
                                  <m:ctrlPr>
                                    <a:rPr kumimoji="1" lang="pt-BR" altLang="ja-JP" sz="2000" i="1" smtClean="0">
                                      <a:latin typeface="Cambria Math" panose="02040503050406030204" pitchFamily="18" charset="0"/>
                                    </a:rPr>
                                  </m:ctrlPr>
                                </m:funcPr>
                                <m:fName>
                                  <m:r>
                                    <m:rPr>
                                      <m:sty m:val="p"/>
                                    </m:rPr>
                                    <a:rPr kumimoji="1" lang="pt-BR" altLang="ja-JP" sz="2000" i="0" smtClean="0">
                                      <a:latin typeface="Cambria Math" panose="02040503050406030204" pitchFamily="18" charset="0"/>
                                    </a:rPr>
                                    <m:t>cos</m:t>
                                  </m:r>
                                </m:fName>
                                <m:e>
                                  <m:r>
                                    <a:rPr kumimoji="1" lang="en-US" altLang="ja-JP" sz="2000" b="0" i="1" smtClean="0">
                                      <a:latin typeface="Cambria Math" panose="02040503050406030204" pitchFamily="18" charset="0"/>
                                    </a:rPr>
                                    <m:t>𝑘</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𝜔</m:t>
                                      </m:r>
                                    </m:e>
                                    <m:sub>
                                      <m:r>
                                        <a:rPr kumimoji="1" lang="en-US" altLang="ja-JP" sz="2000" b="0" i="1" smtClean="0">
                                          <a:latin typeface="Cambria Math" panose="02040503050406030204" pitchFamily="18" charset="0"/>
                                        </a:rPr>
                                        <m:t>0</m:t>
                                      </m:r>
                                    </m:sub>
                                  </m:sSub>
                                  <m:r>
                                    <a:rPr kumimoji="1" lang="en-US" altLang="ja-JP" sz="2000" b="0" i="1" smtClean="0">
                                      <a:latin typeface="Cambria Math" panose="02040503050406030204" pitchFamily="18" charset="0"/>
                                    </a:rPr>
                                    <m:t>𝑡</m:t>
                                  </m:r>
                                </m:e>
                              </m:func>
                              <m:r>
                                <a:rPr kumimoji="1" lang="pt-BR" altLang="ja-JP" sz="2000" i="1" smtClean="0">
                                  <a:latin typeface="Cambria Math" panose="02040503050406030204" pitchFamily="18" charset="0"/>
                                </a:rPr>
                                <m:t>+</m:t>
                              </m:r>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𝑏</m:t>
                                  </m:r>
                                </m:e>
                                <m:sub>
                                  <m:r>
                                    <a:rPr kumimoji="1" lang="en-US" altLang="ja-JP" sz="2000" b="0" i="1" smtClean="0">
                                      <a:latin typeface="Cambria Math" panose="02040503050406030204" pitchFamily="18" charset="0"/>
                                    </a:rPr>
                                    <m:t>𝑘</m:t>
                                  </m:r>
                                </m:sub>
                              </m:sSub>
                              <m:func>
                                <m:funcPr>
                                  <m:ctrlPr>
                                    <a:rPr kumimoji="1" lang="pt-BR" altLang="ja-JP" sz="2000" i="1" smtClean="0">
                                      <a:latin typeface="Cambria Math" panose="02040503050406030204" pitchFamily="18" charset="0"/>
                                    </a:rPr>
                                  </m:ctrlPr>
                                </m:funcPr>
                                <m:fName>
                                  <m:r>
                                    <m:rPr>
                                      <m:sty m:val="p"/>
                                    </m:rPr>
                                    <a:rPr kumimoji="1" lang="pt-BR" altLang="ja-JP" sz="2000" i="0" smtClean="0">
                                      <a:latin typeface="Cambria Math" panose="02040503050406030204" pitchFamily="18" charset="0"/>
                                    </a:rPr>
                                    <m:t>sin</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𝑡</m:t>
                                  </m:r>
                                </m:e>
                              </m:func>
                            </m:e>
                          </m:d>
                        </m:e>
                      </m:nary>
                    </m:oMath>
                  </m:oMathPara>
                </a14:m>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pt-BR" altLang="ja-JP" sz="2000" i="1">
                              <a:latin typeface="Cambria Math" panose="02040503050406030204" pitchFamily="18" charset="0"/>
                            </a:rPr>
                          </m:ctrlPr>
                        </m:sSubPr>
                        <m:e>
                          <m:r>
                            <a:rPr lang="pt-BR" altLang="ja-JP" sz="2000" i="1">
                              <a:latin typeface="Cambria Math" panose="02040503050406030204" pitchFamily="18" charset="0"/>
                            </a:rPr>
                            <m:t>𝑎</m:t>
                          </m:r>
                        </m:e>
                        <m:sub>
                          <m:r>
                            <a:rPr lang="en-US" altLang="ja-JP" sz="2000" i="1">
                              <a:latin typeface="Cambria Math" panose="02040503050406030204" pitchFamily="18" charset="0"/>
                            </a:rPr>
                            <m:t>𝑘</m:t>
                          </m:r>
                        </m:sub>
                      </m:sSub>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b="0" i="1" smtClean="0">
                              <a:latin typeface="Cambria Math" panose="02040503050406030204" pitchFamily="18" charset="0"/>
                            </a:rPr>
                            <m:t>2</m:t>
                          </m:r>
                        </m:num>
                        <m:den>
                          <m:r>
                            <a:rPr lang="en-US" altLang="ja-JP" sz="2000" b="0" i="1" smtClean="0">
                              <a:latin typeface="Cambria Math" panose="02040503050406030204" pitchFamily="18" charset="0"/>
                            </a:rPr>
                            <m:t>𝑇</m:t>
                          </m:r>
                        </m:den>
                      </m:f>
                      <m:nary>
                        <m:naryPr>
                          <m:ctrlPr>
                            <a:rPr lang="en-US" altLang="ja-JP" sz="2000" b="0" i="1" smtClean="0">
                              <a:latin typeface="Cambria Math" panose="02040503050406030204" pitchFamily="18" charset="0"/>
                            </a:rPr>
                          </m:ctrlPr>
                        </m:naryPr>
                        <m:sub>
                          <m:r>
                            <m:rPr>
                              <m:brk m:alnAt="23"/>
                            </m:rP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m:rPr>
                                  <m:brk m:alnAt="23"/>
                                </m:rPr>
                                <a:rPr lang="en-US" altLang="ja-JP" sz="2000" b="0" i="1" smtClean="0">
                                  <a:latin typeface="Cambria Math" panose="02040503050406030204" pitchFamily="18" charset="0"/>
                                </a:rPr>
                                <m:t>𝑇</m:t>
                              </m:r>
                            </m:num>
                            <m:den>
                              <m:r>
                                <m:rPr>
                                  <m:brk m:alnAt="23"/>
                                </m:rPr>
                                <a:rPr lang="en-US" altLang="ja-JP" sz="2000" b="0" i="1" smtClean="0">
                                  <a:latin typeface="Cambria Math" panose="02040503050406030204" pitchFamily="18" charset="0"/>
                                </a:rPr>
                                <m:t>2</m:t>
                              </m:r>
                            </m:den>
                          </m:f>
                        </m:sub>
                        <m:sup>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p>
                        <m:e>
                          <m:r>
                            <a:rPr lang="en-US" altLang="ja-JP" sz="2000" b="0" i="1" smtClean="0">
                              <a:latin typeface="Cambria Math" panose="02040503050406030204" pitchFamily="18" charset="0"/>
                            </a:rPr>
                            <m:t>𝑓</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𝑡</m:t>
                              </m:r>
                            </m:e>
                          </m:d>
                          <m:func>
                            <m:funcPr>
                              <m:ctrlPr>
                                <a:rPr lang="en-US" altLang="ja-JP" sz="2000" b="0" i="1" smtClean="0">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r>
                                <a:rPr lang="en-US" altLang="ja-JP" sz="2000" b="0" i="1" smtClean="0">
                                  <a:latin typeface="Cambria Math" panose="02040503050406030204" pitchFamily="18" charset="0"/>
                                </a:rPr>
                                <m:t>𝑘</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𝜔</m:t>
                                  </m:r>
                                </m:e>
                                <m:sub>
                                  <m:r>
                                    <a:rPr lang="en-US" altLang="ja-JP" sz="2000" b="0" i="1" smtClean="0">
                                      <a:latin typeface="Cambria Math" panose="02040503050406030204" pitchFamily="18" charset="0"/>
                                    </a:rPr>
                                    <m:t>0</m:t>
                                  </m:r>
                                </m:sub>
                              </m:sSub>
                            </m:e>
                          </m:func>
                          <m:r>
                            <a:rPr lang="en-US" altLang="ja-JP" sz="2000" i="1">
                              <a:latin typeface="Cambria Math" panose="02040503050406030204" pitchFamily="18" charset="0"/>
                            </a:rPr>
                            <m:t>𝑡</m:t>
                          </m:r>
                          <m:r>
                            <a:rPr lang="en-US" altLang="ja-JP" sz="2000" i="1">
                              <a:latin typeface="Cambria Math" panose="02040503050406030204" pitchFamily="18" charset="0"/>
                            </a:rPr>
                            <m:t> </m:t>
                          </m:r>
                          <m:r>
                            <a:rPr lang="en-US" altLang="ja-JP" sz="2000" i="1">
                              <a:latin typeface="Cambria Math" panose="02040503050406030204" pitchFamily="18" charset="0"/>
                            </a:rPr>
                            <m:t>𝑑𝑡</m:t>
                          </m:r>
                        </m:e>
                      </m:nary>
                      <m:r>
                        <a:rPr lang="en-US" altLang="ja-JP" sz="2000" b="0" i="1" smtClean="0">
                          <a:latin typeface="Cambria Math" panose="02040503050406030204" pitchFamily="18" charset="0"/>
                        </a:rPr>
                        <m:t>                          </m:t>
                      </m:r>
                    </m:oMath>
                  </m:oMathPara>
                </a14:m>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pt-BR" altLang="ja-JP" sz="2000" i="1">
                              <a:latin typeface="Cambria Math" panose="02040503050406030204" pitchFamily="18" charset="0"/>
                            </a:rPr>
                          </m:ctrlPr>
                        </m:sSubPr>
                        <m:e>
                          <m:r>
                            <a:rPr lang="en-US" altLang="ja-JP" sz="2000" b="0" i="1" smtClean="0">
                              <a:latin typeface="Cambria Math" panose="02040503050406030204" pitchFamily="18" charset="0"/>
                            </a:rPr>
                            <m:t>𝑏</m:t>
                          </m:r>
                        </m:e>
                        <m:sub>
                          <m:r>
                            <a:rPr lang="en-US" altLang="ja-JP" sz="2000" i="1">
                              <a:latin typeface="Cambria Math" panose="02040503050406030204" pitchFamily="18" charset="0"/>
                            </a:rPr>
                            <m:t>𝑘</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num>
                        <m:den>
                          <m:r>
                            <a:rPr lang="en-US" altLang="ja-JP" sz="2000" i="1">
                              <a:latin typeface="Cambria Math" panose="02040503050406030204" pitchFamily="18" charset="0"/>
                            </a:rPr>
                            <m:t>𝑇</m:t>
                          </m:r>
                        </m:den>
                      </m:f>
                      <m:nary>
                        <m:naryPr>
                          <m:ctrlPr>
                            <a:rPr lang="en-US" altLang="ja-JP" sz="2000" i="1">
                              <a:latin typeface="Cambria Math" panose="02040503050406030204" pitchFamily="18" charset="0"/>
                            </a:rPr>
                          </m:ctrlPr>
                        </m:naryPr>
                        <m:sub>
                          <m:r>
                            <m:rPr>
                              <m:brk m:alnAt="23"/>
                            </m:rP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b>
                        <m:sup>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p>
                        <m:e>
                          <m:r>
                            <a:rPr lang="en-US" altLang="ja-JP" sz="2000" i="1">
                              <a:latin typeface="Cambria Math" panose="02040503050406030204" pitchFamily="18" charset="0"/>
                            </a:rPr>
                            <m:t>𝑓</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𝑡</m:t>
                              </m:r>
                            </m:e>
                          </m:d>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b="0" i="1" smtClean="0">
                                  <a:latin typeface="Cambria Math" panose="02040503050406030204" pitchFamily="18" charset="0"/>
                                </a:rPr>
                                <m:t>𝑡</m:t>
                              </m:r>
                              <m:r>
                                <a:rPr lang="en-US" altLang="ja-JP" sz="2000" b="0" i="1" smtClean="0">
                                  <a:latin typeface="Cambria Math" panose="02040503050406030204" pitchFamily="18" charset="0"/>
                                </a:rPr>
                                <m:t> </m:t>
                              </m:r>
                              <m:r>
                                <a:rPr lang="en-US" altLang="ja-JP" sz="2000" b="0" i="1" smtClean="0">
                                  <a:latin typeface="Cambria Math" panose="02040503050406030204" pitchFamily="18" charset="0"/>
                                </a:rPr>
                                <m:t>𝑑𝑡</m:t>
                              </m:r>
                            </m:e>
                          </m:func>
                        </m:e>
                      </m:nary>
                      <m:r>
                        <a:rPr lang="en-US" altLang="ja-JP" sz="2000" b="0" i="1" smtClean="0">
                          <a:latin typeface="Cambria Math" panose="02040503050406030204" pitchFamily="18" charset="0"/>
                        </a:rPr>
                        <m:t>                         </m:t>
                      </m:r>
                    </m:oMath>
                  </m:oMathPara>
                </a14:m>
                <a:endParaRPr lang="en-US" altLang="ja-JP" sz="2000" b="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spcAft>
                    <a:spcPts val="1200"/>
                  </a:spcAft>
                </a:pPr>
                <a:r>
                  <a:rPr lang="en-US" altLang="ja-JP" sz="2000" b="0" dirty="0">
                    <a:latin typeface="游ゴシック" panose="020B0400000000000000" pitchFamily="50" charset="-128"/>
                    <a:ea typeface="游ゴシック" panose="020B0400000000000000" pitchFamily="50" charset="-128"/>
                    <a:cs typeface="メイリオ" panose="020B0604030504040204" pitchFamily="50" charset="-128"/>
                  </a:rPr>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b="0" i="1" smtClean="0">
                            <a:latin typeface="Cambria Math" panose="02040503050406030204" pitchFamily="18" charset="0"/>
                          </a:rPr>
                          <m:t>2</m:t>
                        </m:r>
                        <m:r>
                          <a:rPr lang="en-US" altLang="ja-JP" sz="2000" b="0" i="1" smtClean="0">
                            <a:latin typeface="Cambria Math" panose="02040503050406030204" pitchFamily="18" charset="0"/>
                          </a:rPr>
                          <m:t>𝜋</m:t>
                        </m:r>
                      </m:num>
                      <m:den>
                        <m:r>
                          <a:rPr lang="en-US" altLang="ja-JP" sz="2000" b="0" i="1" smtClean="0">
                            <a:latin typeface="Cambria Math" panose="02040503050406030204" pitchFamily="18" charset="0"/>
                          </a:rPr>
                          <m:t>𝑇</m:t>
                        </m:r>
                      </m:den>
                    </m:f>
                  </m:oMath>
                </a14:m>
                <a:r>
                  <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基本周波数 </a:t>
                </a:r>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14560" y="3038620"/>
                <a:ext cx="4840040" cy="3678508"/>
              </a:xfrm>
              <a:prstGeom prst="rect">
                <a:avLst/>
              </a:prstGeom>
              <a:blipFill>
                <a:blip r:embed="rId4"/>
                <a:stretch>
                  <a:fillRect b="-1821"/>
                </a:stretch>
              </a:blipFill>
            </p:spPr>
            <p:txBody>
              <a:bodyPr/>
              <a:lstStyle/>
              <a:p>
                <a:r>
                  <a:rPr lang="ja-JP" altLang="en-US">
                    <a:noFill/>
                  </a:rPr>
                  <a:t> </a:t>
                </a:r>
              </a:p>
            </p:txBody>
          </p:sp>
        </mc:Fallback>
      </mc:AlternateContent>
      <p:sp>
        <p:nvSpPr>
          <p:cNvPr id="2" name="タイトル 1"/>
          <p:cNvSpPr>
            <a:spLocks noGrp="1"/>
          </p:cNvSpPr>
          <p:nvPr>
            <p:ph type="title"/>
          </p:nvPr>
        </p:nvSpPr>
        <p:spPr>
          <a:xfrm>
            <a:off x="457199" y="270783"/>
            <a:ext cx="11473211" cy="733270"/>
          </a:xfrm>
        </p:spPr>
        <p:txBody>
          <a:bodyPr>
            <a:normAutofit/>
          </a:bodyPr>
          <a:lstStyle/>
          <a:p>
            <a:pPr algn="ctr"/>
            <a:r>
              <a:rPr kumimoji="1" lang="ja-JP" altLang="en-US" sz="4000" dirty="0">
                <a:latin typeface="游ゴシック" panose="020B0400000000000000" pitchFamily="50" charset="-128"/>
                <a:ea typeface="游ゴシック" panose="020B0400000000000000" pitchFamily="50" charset="-128"/>
              </a:rPr>
              <a:t>フーリエ級数の複素数表現</a:t>
            </a:r>
          </a:p>
        </p:txBody>
      </p:sp>
      <mc:AlternateContent xmlns:mc="http://schemas.openxmlformats.org/markup-compatibility/2006" xmlns:a14="http://schemas.microsoft.com/office/drawing/2010/main">
        <mc:Choice Requires="a14">
          <p:sp>
            <p:nvSpPr>
              <p:cNvPr id="13" name="テキスト ボックス 12"/>
              <p:cNvSpPr txBox="1"/>
              <p:nvPr/>
            </p:nvSpPr>
            <p:spPr>
              <a:xfrm>
                <a:off x="8152952" y="3522535"/>
                <a:ext cx="3670748" cy="2710614"/>
              </a:xfrm>
              <a:prstGeom prst="rect">
                <a:avLst/>
              </a:prstGeom>
              <a:solidFill>
                <a:schemeClr val="accent4">
                  <a:lumMod val="20000"/>
                  <a:lumOff val="80000"/>
                </a:schemeClr>
              </a:solidFill>
            </p:spPr>
            <p:txBody>
              <a:bodyPr wrap="none" lIns="0" tIns="0" rIns="0" bIns="0"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r>
                        <a:rPr kumimoji="1" lang="pt-BR" altLang="ja-JP" sz="2400" i="1" smtClean="0">
                          <a:latin typeface="Cambria Math" panose="02040503050406030204" pitchFamily="18" charset="0"/>
                        </a:rPr>
                        <m:t>𝑓</m:t>
                      </m:r>
                      <m:d>
                        <m:dPr>
                          <m:ctrlPr>
                            <a:rPr kumimoji="1" lang="pt-BR" altLang="ja-JP" sz="240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pt-BR" altLang="ja-JP" sz="2400" i="1" smtClean="0">
                          <a:latin typeface="Cambria Math" panose="02040503050406030204" pitchFamily="18" charset="0"/>
                        </a:rPr>
                        <m:t>=</m:t>
                      </m:r>
                      <m:nary>
                        <m:naryPr>
                          <m:chr m:val="∑"/>
                          <m:ctrlPr>
                            <a:rPr kumimoji="1" lang="pt-BR" altLang="ja-JP" sz="2400" i="1" smtClean="0">
                              <a:latin typeface="Cambria Math" panose="02040503050406030204" pitchFamily="18" charset="0"/>
                            </a:rPr>
                          </m:ctrlPr>
                        </m:naryPr>
                        <m:sub>
                          <m:r>
                            <m:rPr>
                              <m:brk m:alnAt="23"/>
                            </m:rPr>
                            <a:rPr kumimoji="1" lang="en-US" altLang="ja-JP" sz="2400" b="0" i="1" smtClean="0">
                              <a:latin typeface="Cambria Math" panose="02040503050406030204" pitchFamily="18" charset="0"/>
                            </a:rPr>
                            <m:t>𝑘</m:t>
                          </m:r>
                          <m:r>
                            <a:rPr kumimoji="1" lang="pt-BR" altLang="ja-JP" sz="2400" i="1" smtClean="0">
                              <a:latin typeface="Cambria Math" panose="02040503050406030204" pitchFamily="18" charset="0"/>
                            </a:rPr>
                            <m:t>=</m:t>
                          </m:r>
                          <m:r>
                            <a:rPr kumimoji="1" lang="en-US" altLang="ja-JP" sz="2400" b="0" i="1" smtClean="0">
                              <a:latin typeface="Cambria Math" panose="02040503050406030204" pitchFamily="18" charset="0"/>
                            </a:rPr>
                            <m:t>−∞</m:t>
                          </m:r>
                        </m:sub>
                        <m:sup>
                          <m:r>
                            <a:rPr kumimoji="1" lang="pt-BR" altLang="ja-JP" sz="2400" i="1" smtClean="0">
                              <a:latin typeface="Cambria Math" panose="02040503050406030204" pitchFamily="18" charset="0"/>
                            </a:rPr>
                            <m:t>∞</m:t>
                          </m:r>
                        </m:sup>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𝑘</m:t>
                              </m:r>
                            </m:sub>
                          </m:sSub>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𝑖</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𝑘</m:t>
                                  </m:r>
                                  <m:r>
                                    <a:rPr kumimoji="1" lang="en-US" altLang="ja-JP" sz="2400" b="0" i="1" smtClean="0">
                                      <a:latin typeface="Cambria Math" panose="02040503050406030204" pitchFamily="18" charset="0"/>
                                    </a:rPr>
                                    <m:t>𝜔</m:t>
                                  </m:r>
                                </m:e>
                                <m:sub>
                                  <m:r>
                                    <a:rPr kumimoji="1" lang="en-US" altLang="ja-JP" sz="2400" b="0" i="1" smtClean="0">
                                      <a:latin typeface="Cambria Math" panose="02040503050406030204" pitchFamily="18" charset="0"/>
                                    </a:rPr>
                                    <m:t>0</m:t>
                                  </m:r>
                                </m:sub>
                              </m:sSub>
                              <m:r>
                                <a:rPr kumimoji="1" lang="en-US" altLang="ja-JP" sz="2400" b="0" i="1" smtClean="0">
                                  <a:latin typeface="Cambria Math" panose="02040503050406030204" pitchFamily="18" charset="0"/>
                                </a:rPr>
                                <m:t>𝑡</m:t>
                              </m:r>
                            </m:sup>
                          </m:sSup>
                        </m:e>
                      </m:nary>
                      <m:r>
                        <a:rPr kumimoji="1" lang="en-US" altLang="ja-JP" sz="2400" b="0" i="1" smtClean="0">
                          <a:latin typeface="Cambria Math" panose="02040503050406030204" pitchFamily="18" charset="0"/>
                        </a:rPr>
                        <m:t>          </m:t>
                      </m:r>
                    </m:oMath>
                  </m:oMathPara>
                </a14:m>
                <a:endParaRPr lang="en-US" altLang="ja-JP" sz="2400" dirty="0">
                  <a:latin typeface="游ゴシック" panose="020B0400000000000000" pitchFamily="50" charset="-128"/>
                  <a:ea typeface="游ゴシック" panose="020B0400000000000000" pitchFamily="50" charset="-128"/>
                </a:endParaRPr>
              </a:p>
              <a:p>
                <a:pPr>
                  <a:spcBef>
                    <a:spcPts val="1200"/>
                  </a:spcBef>
                  <a:spcAft>
                    <a:spcPts val="1200"/>
                  </a:spcAft>
                </a:pPr>
                <a:endParaRPr lang="en-US" altLang="ja-JP" sz="100" dirty="0">
                  <a:latin typeface="游ゴシック" panose="020B0400000000000000" pitchFamily="50" charset="-128"/>
                  <a:ea typeface="游ゴシック" panose="020B0400000000000000"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𝐶</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1</m:t>
                          </m:r>
                        </m:num>
                        <m:den>
                          <m:r>
                            <a:rPr lang="en-US" altLang="ja-JP" sz="2400" b="0" i="1" smtClean="0">
                              <a:latin typeface="Cambria Math" panose="02040503050406030204" pitchFamily="18" charset="0"/>
                            </a:rPr>
                            <m:t>𝑇</m:t>
                          </m:r>
                        </m:den>
                      </m:f>
                      <m:nary>
                        <m:naryPr>
                          <m:ctrlPr>
                            <a:rPr lang="en-US" altLang="ja-JP" sz="2400" i="1">
                              <a:latin typeface="Cambria Math" panose="02040503050406030204" pitchFamily="18" charset="0"/>
                            </a:rPr>
                          </m:ctrlPr>
                        </m:naryPr>
                        <m:sub>
                          <m:r>
                            <m:rPr>
                              <m:brk m:alnAt="23"/>
                            </m:rP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m:rPr>
                                  <m:brk m:alnAt="23"/>
                                </m:rPr>
                                <a:rPr lang="en-US" altLang="ja-JP" sz="2400" i="1">
                                  <a:latin typeface="Cambria Math" panose="02040503050406030204" pitchFamily="18" charset="0"/>
                                </a:rPr>
                                <m:t>𝑇</m:t>
                              </m:r>
                            </m:num>
                            <m:den>
                              <m:r>
                                <m:rPr>
                                  <m:brk m:alnAt="23"/>
                                </m:rPr>
                                <a:rPr lang="en-US" altLang="ja-JP" sz="2400" i="1">
                                  <a:latin typeface="Cambria Math" panose="02040503050406030204" pitchFamily="18" charset="0"/>
                                </a:rPr>
                                <m:t>2</m:t>
                              </m:r>
                            </m:den>
                          </m:f>
                        </m:sub>
                        <m:sup>
                          <m:f>
                            <m:fPr>
                              <m:ctrlPr>
                                <a:rPr lang="en-US" altLang="ja-JP" sz="2400" i="1">
                                  <a:latin typeface="Cambria Math" panose="02040503050406030204" pitchFamily="18" charset="0"/>
                                </a:rPr>
                              </m:ctrlPr>
                            </m:fPr>
                            <m:num>
                              <m:r>
                                <m:rPr>
                                  <m:brk m:alnAt="23"/>
                                </m:rPr>
                                <a:rPr lang="en-US" altLang="ja-JP" sz="2400" i="1">
                                  <a:latin typeface="Cambria Math" panose="02040503050406030204" pitchFamily="18" charset="0"/>
                                </a:rPr>
                                <m:t>𝑇</m:t>
                              </m:r>
                            </m:num>
                            <m:den>
                              <m:r>
                                <m:rPr>
                                  <m:brk m:alnAt="23"/>
                                </m:rPr>
                                <a:rPr lang="en-US" altLang="ja-JP" sz="2400" i="1">
                                  <a:latin typeface="Cambria Math" panose="02040503050406030204" pitchFamily="18" charset="0"/>
                                </a:rPr>
                                <m:t>2</m:t>
                              </m:r>
                            </m:den>
                          </m:f>
                        </m:sup>
                        <m:e>
                          <m:r>
                            <a:rPr lang="en-US" altLang="ja-JP" sz="2400" i="1">
                              <a:latin typeface="Cambria Math" panose="02040503050406030204" pitchFamily="18" charset="0"/>
                            </a:rPr>
                            <m:t>𝑓</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𝑡</m:t>
                              </m:r>
                            </m:e>
                          </m:d>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b="0" i="1" smtClean="0">
                                  <a:latin typeface="Cambria Math" panose="02040503050406030204" pitchFamily="18" charset="0"/>
                                </a:rPr>
                                <m:t>−</m:t>
                              </m:r>
                              <m:r>
                                <a:rPr lang="en-US" altLang="ja-JP" sz="2400" i="1">
                                  <a:latin typeface="Cambria Math" panose="02040503050406030204" pitchFamily="18" charset="0"/>
                                </a:rPr>
                                <m:t>𝑖</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𝑘</m:t>
                                  </m:r>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sup>
                          </m:sSup>
                          <m:r>
                            <a:rPr lang="en-US" altLang="ja-JP" sz="2400" i="1">
                              <a:latin typeface="Cambria Math" panose="02040503050406030204" pitchFamily="18" charset="0"/>
                            </a:rPr>
                            <m:t>𝑑𝑡</m:t>
                          </m:r>
                        </m:e>
                      </m:nary>
                    </m:oMath>
                  </m:oMathPara>
                </a14:m>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8152952" y="3522535"/>
                <a:ext cx="3670748" cy="2710614"/>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p:cNvSpPr/>
              <p:nvPr/>
            </p:nvSpPr>
            <p:spPr>
              <a:xfrm>
                <a:off x="5628716" y="3522535"/>
                <a:ext cx="1886174" cy="1379737"/>
              </a:xfrm>
              <a:prstGeom prst="rect">
                <a:avLst/>
              </a:prstGeom>
            </p:spPr>
            <p:txBody>
              <a:bodyPr wrap="square">
                <a:spAutoFit/>
              </a:bodyPr>
              <a:lstStyle/>
              <a:p>
                <a:pPr>
                  <a:lnSpc>
                    <a:spcPct val="150000"/>
                  </a:lnSpc>
                </a:pPr>
                <a14:m>
                  <m:oMath xmlns:m="http://schemas.openxmlformats.org/officeDocument/2006/math">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r>
                          <a:rPr lang="en-US" altLang="ja-JP" i="1">
                            <a:latin typeface="Cambria Math" panose="02040503050406030204" pitchFamily="18" charset="0"/>
                          </a:rPr>
                          <m:t>𝜃</m:t>
                        </m:r>
                      </m:e>
                    </m:func>
                    <m:r>
                      <a:rPr lang="en-US" altLang="ja-JP" i="1">
                        <a:latin typeface="Cambria Math" panose="02040503050406030204" pitchFamily="18" charset="0"/>
                      </a:rPr>
                      <m:t>=</m:t>
                    </m:r>
                    <m:f>
                      <m:fPr>
                        <m:ctrlPr>
                          <a:rPr lang="en-US" altLang="ja-JP" i="1">
                            <a:latin typeface="Cambria Math" panose="02040503050406030204" pitchFamily="18" charset="0"/>
                          </a:rPr>
                        </m:ctrlPr>
                      </m:fPr>
                      <m:num>
                        <m:sSup>
                          <m:sSupPr>
                            <m:ctrlPr>
                              <a:rPr lang="en-US" altLang="ja-JP" i="1">
                                <a:latin typeface="Cambria Math" panose="02040503050406030204" pitchFamily="18" charset="0"/>
                              </a:rPr>
                            </m:ctrlPr>
                          </m:sSupPr>
                          <m:e>
                            <m:r>
                              <a:rPr lang="en-US" altLang="ja-JP" i="1">
                                <a:latin typeface="Cambria Math" panose="02040503050406030204" pitchFamily="18" charset="0"/>
                              </a:rPr>
                              <m:t>𝑒</m:t>
                            </m:r>
                          </m:e>
                          <m:sup>
                            <m:r>
                              <a:rPr lang="en-US" altLang="ja-JP" i="1">
                                <a:latin typeface="Cambria Math" panose="02040503050406030204" pitchFamily="18" charset="0"/>
                              </a:rPr>
                              <m:t>𝑖</m:t>
                            </m:r>
                            <m:r>
                              <a:rPr lang="en-US" altLang="ja-JP" i="1">
                                <a:latin typeface="Cambria Math" panose="02040503050406030204" pitchFamily="18" charset="0"/>
                              </a:rPr>
                              <m:t>𝜃</m:t>
                            </m:r>
                          </m:sup>
                        </m:s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i="1">
                                <a:latin typeface="Cambria Math" panose="02040503050406030204" pitchFamily="18" charset="0"/>
                              </a:rPr>
                              <m:t>𝑒</m:t>
                            </m:r>
                          </m:e>
                          <m:sup>
                            <m:r>
                              <a:rPr lang="en-US" altLang="ja-JP" i="1">
                                <a:latin typeface="Cambria Math" panose="02040503050406030204" pitchFamily="18" charset="0"/>
                              </a:rPr>
                              <m:t>−</m:t>
                            </m:r>
                            <m:r>
                              <a:rPr lang="en-US" altLang="ja-JP" i="1">
                                <a:latin typeface="Cambria Math" panose="02040503050406030204" pitchFamily="18" charset="0"/>
                              </a:rPr>
                              <m:t>𝑖</m:t>
                            </m:r>
                            <m:r>
                              <a:rPr lang="en-US" altLang="ja-JP" i="1">
                                <a:latin typeface="Cambria Math" panose="02040503050406030204" pitchFamily="18" charset="0"/>
                              </a:rPr>
                              <m:t>𝜃</m:t>
                            </m:r>
                          </m:sup>
                        </m:sSup>
                      </m:num>
                      <m:den>
                        <m:r>
                          <a:rPr lang="en-US" altLang="ja-JP" i="1">
                            <a:latin typeface="Cambria Math" panose="02040503050406030204" pitchFamily="18" charset="0"/>
                          </a:rPr>
                          <m:t>2</m:t>
                        </m:r>
                      </m:den>
                    </m:f>
                  </m:oMath>
                </a14:m>
                <a:r>
                  <a:rPr lang="ja-JP" altLang="en-US" dirty="0">
                    <a:latin typeface="游ゴシック" panose="020B0400000000000000" pitchFamily="50" charset="-128"/>
                    <a:ea typeface="游ゴシック" panose="020B0400000000000000" pitchFamily="50" charset="-128"/>
                  </a:rPr>
                  <a:t>　</a:t>
                </a:r>
                <a:endParaRPr lang="en-US" altLang="ja-JP" dirty="0">
                  <a:latin typeface="游ゴシック" panose="020B0400000000000000" pitchFamily="50" charset="-128"/>
                  <a:ea typeface="游ゴシック" panose="020B0400000000000000" pitchFamily="50" charset="-128"/>
                </a:endParaRPr>
              </a:p>
              <a:p>
                <a:pPr>
                  <a:lnSpc>
                    <a:spcPct val="150000"/>
                  </a:lnSpc>
                </a:pPr>
                <a14:m>
                  <m:oMath xmlns:m="http://schemas.openxmlformats.org/officeDocument/2006/math">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r>
                          <a:rPr lang="en-US" altLang="ja-JP" i="1">
                            <a:latin typeface="Cambria Math" panose="02040503050406030204" pitchFamily="18" charset="0"/>
                          </a:rPr>
                          <m:t>𝜃</m:t>
                        </m:r>
                      </m:e>
                    </m:func>
                    <m:r>
                      <a:rPr lang="en-US" altLang="ja-JP" i="1">
                        <a:latin typeface="Cambria Math" panose="02040503050406030204" pitchFamily="18" charset="0"/>
                      </a:rPr>
                      <m:t>=</m:t>
                    </m:r>
                    <m:f>
                      <m:fPr>
                        <m:ctrlPr>
                          <a:rPr lang="en-US" altLang="ja-JP" i="1">
                            <a:latin typeface="Cambria Math" panose="02040503050406030204" pitchFamily="18" charset="0"/>
                          </a:rPr>
                        </m:ctrlPr>
                      </m:fPr>
                      <m:num>
                        <m:sSup>
                          <m:sSupPr>
                            <m:ctrlPr>
                              <a:rPr lang="en-US" altLang="ja-JP" i="1">
                                <a:latin typeface="Cambria Math" panose="02040503050406030204" pitchFamily="18" charset="0"/>
                              </a:rPr>
                            </m:ctrlPr>
                          </m:sSupPr>
                          <m:e>
                            <m:r>
                              <a:rPr lang="en-US" altLang="ja-JP" i="1">
                                <a:latin typeface="Cambria Math" panose="02040503050406030204" pitchFamily="18" charset="0"/>
                              </a:rPr>
                              <m:t>𝑒</m:t>
                            </m:r>
                          </m:e>
                          <m:sup>
                            <m:r>
                              <a:rPr lang="en-US" altLang="ja-JP" i="1">
                                <a:latin typeface="Cambria Math" panose="02040503050406030204" pitchFamily="18" charset="0"/>
                              </a:rPr>
                              <m:t>𝑖</m:t>
                            </m:r>
                            <m:r>
                              <a:rPr lang="en-US" altLang="ja-JP" i="1">
                                <a:latin typeface="Cambria Math" panose="02040503050406030204" pitchFamily="18" charset="0"/>
                              </a:rPr>
                              <m:t>𝜃</m:t>
                            </m:r>
                          </m:sup>
                        </m:s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r>
                              <a:rPr lang="en-US" altLang="ja-JP" i="1">
                                <a:latin typeface="Cambria Math" panose="02040503050406030204" pitchFamily="18" charset="0"/>
                              </a:rPr>
                              <m:t>𝑒</m:t>
                            </m:r>
                          </m:e>
                          <m:sup>
                            <m:r>
                              <a:rPr lang="en-US" altLang="ja-JP" i="1">
                                <a:latin typeface="Cambria Math" panose="02040503050406030204" pitchFamily="18" charset="0"/>
                              </a:rPr>
                              <m:t>−</m:t>
                            </m:r>
                            <m:r>
                              <a:rPr lang="en-US" altLang="ja-JP" i="1">
                                <a:latin typeface="Cambria Math" panose="02040503050406030204" pitchFamily="18" charset="0"/>
                              </a:rPr>
                              <m:t>𝑖</m:t>
                            </m:r>
                            <m:r>
                              <a:rPr lang="en-US" altLang="ja-JP" i="1">
                                <a:latin typeface="Cambria Math" panose="02040503050406030204" pitchFamily="18" charset="0"/>
                              </a:rPr>
                              <m:t>𝜃</m:t>
                            </m:r>
                          </m:sup>
                        </m:sSup>
                      </m:num>
                      <m:den>
                        <m:r>
                          <a:rPr lang="en-US" altLang="ja-JP" i="1">
                            <a:latin typeface="Cambria Math" panose="02040503050406030204" pitchFamily="18" charset="0"/>
                          </a:rPr>
                          <m:t>2</m:t>
                        </m:r>
                        <m:r>
                          <a:rPr lang="en-US" altLang="ja-JP" i="1">
                            <a:latin typeface="Cambria Math" panose="02040503050406030204" pitchFamily="18" charset="0"/>
                          </a:rPr>
                          <m:t>𝑖</m:t>
                        </m:r>
                      </m:den>
                    </m:f>
                  </m:oMath>
                </a14:m>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　</a:t>
                </a:r>
              </a:p>
            </p:txBody>
          </p:sp>
        </mc:Choice>
        <mc:Fallback xmlns="">
          <p:sp>
            <p:nvSpPr>
              <p:cNvPr id="4" name="正方形/長方形 3"/>
              <p:cNvSpPr>
                <a:spLocks noRot="1" noChangeAspect="1" noMove="1" noResize="1" noEditPoints="1" noAdjustHandles="1" noChangeArrowheads="1" noChangeShapeType="1" noTextEdit="1"/>
              </p:cNvSpPr>
              <p:nvPr/>
            </p:nvSpPr>
            <p:spPr>
              <a:xfrm>
                <a:off x="5628716" y="3522535"/>
                <a:ext cx="1886174" cy="1379737"/>
              </a:xfrm>
              <a:prstGeom prst="rect">
                <a:avLst/>
              </a:prstGeom>
              <a:blipFill>
                <a:blip r:embed="rId6"/>
                <a:stretch>
                  <a:fillRect/>
                </a:stretch>
              </a:blipFill>
            </p:spPr>
            <p:txBody>
              <a:bodyPr/>
              <a:lstStyle/>
              <a:p>
                <a:r>
                  <a:rPr lang="ja-JP" altLang="en-US">
                    <a:noFill/>
                  </a:rPr>
                  <a:t> </a:t>
                </a:r>
              </a:p>
            </p:txBody>
          </p:sp>
        </mc:Fallback>
      </mc:AlternateContent>
      <p:sp>
        <p:nvSpPr>
          <p:cNvPr id="6" name="右矢印 5"/>
          <p:cNvSpPr/>
          <p:nvPr/>
        </p:nvSpPr>
        <p:spPr>
          <a:xfrm>
            <a:off x="5276626" y="4744831"/>
            <a:ext cx="2654300" cy="850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06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199" y="312237"/>
            <a:ext cx="11473211" cy="417865"/>
          </a:xfrm>
        </p:spPr>
        <p:txBody>
          <a:bodyPr>
            <a:normAutofit fontScale="92500" lnSpcReduction="10000"/>
          </a:bodyPr>
          <a:lstStyle/>
          <a:p>
            <a:pPr marL="0" indent="0">
              <a:buNone/>
            </a:pPr>
            <a:r>
              <a:rPr kumimoji="1" lang="ja-JP" altLang="en-US" dirty="0">
                <a:latin typeface="游ゴシック" panose="020B0400000000000000" pitchFamily="50" charset="-128"/>
                <a:ea typeface="游ゴシック" panose="020B0400000000000000" pitchFamily="50" charset="-128"/>
              </a:rPr>
              <a:t>練習</a:t>
            </a:r>
            <a:r>
              <a:rPr kumimoji="1" lang="en-US" altLang="ja-JP" dirty="0">
                <a:latin typeface="游ゴシック" panose="020B0400000000000000" pitchFamily="50" charset="-128"/>
                <a:ea typeface="游ゴシック" panose="020B0400000000000000" pitchFamily="50" charset="-128"/>
              </a:rPr>
              <a:t>: </a:t>
            </a:r>
            <a:r>
              <a:rPr kumimoji="1" lang="ja-JP" altLang="en-US" dirty="0">
                <a:latin typeface="游ゴシック" panose="020B0400000000000000" pitchFamily="50" charset="-128"/>
                <a:ea typeface="游ゴシック" panose="020B0400000000000000" pitchFamily="50" charset="-128"/>
              </a:rPr>
              <a:t>下の式</a:t>
            </a:r>
            <a:r>
              <a:rPr kumimoji="1" lang="en-US" altLang="ja-JP" dirty="0">
                <a:latin typeface="游ゴシック" panose="020B0400000000000000" pitchFamily="50" charset="-128"/>
                <a:ea typeface="游ゴシック" panose="020B0400000000000000" pitchFamily="50" charset="-128"/>
              </a:rPr>
              <a:t>(1)-(5)</a:t>
            </a:r>
            <a:r>
              <a:rPr kumimoji="1" lang="ja-JP" altLang="en-US" dirty="0">
                <a:latin typeface="游ゴシック" panose="020B0400000000000000" pitchFamily="50" charset="-128"/>
                <a:ea typeface="游ゴシック" panose="020B0400000000000000" pitchFamily="50" charset="-128"/>
              </a:rPr>
              <a:t>より，式</a:t>
            </a:r>
            <a:r>
              <a:rPr kumimoji="1" lang="en-US" altLang="ja-JP" dirty="0">
                <a:latin typeface="游ゴシック" panose="020B0400000000000000" pitchFamily="50" charset="-128"/>
                <a:ea typeface="游ゴシック" panose="020B0400000000000000" pitchFamily="50" charset="-128"/>
              </a:rPr>
              <a:t>(</a:t>
            </a:r>
            <a:r>
              <a:rPr lang="en-US" altLang="ja-JP" dirty="0">
                <a:latin typeface="游ゴシック" panose="020B0400000000000000" pitchFamily="50" charset="-128"/>
                <a:ea typeface="游ゴシック" panose="020B0400000000000000" pitchFamily="50" charset="-128"/>
              </a:rPr>
              <a:t>6),(7</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を導け</a:t>
            </a:r>
            <a:r>
              <a:rPr kumimoji="1" lang="en-US" altLang="ja-JP" dirty="0">
                <a:latin typeface="游ゴシック" panose="020B0400000000000000" pitchFamily="50" charset="-128"/>
                <a:ea typeface="游ゴシック" panose="020B0400000000000000" pitchFamily="50" charset="-128"/>
              </a:rPr>
              <a:t> </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4" name="テキスト ボックス 3"/>
              <p:cNvSpPr txBox="1"/>
              <p:nvPr/>
            </p:nvSpPr>
            <p:spPr>
              <a:xfrm>
                <a:off x="457199" y="1181467"/>
                <a:ext cx="4807022" cy="4477444"/>
              </a:xfrm>
              <a:prstGeom prst="rect">
                <a:avLst/>
              </a:prstGeom>
              <a:solidFill>
                <a:schemeClr val="accent4">
                  <a:lumMod val="20000"/>
                  <a:lumOff val="80000"/>
                </a:schemeClr>
              </a:solidFill>
            </p:spPr>
            <p:txBody>
              <a:bodyPr wrap="none" lIns="0" tIns="0" rIns="0" bIns="0"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r>
                        <a:rPr kumimoji="1" lang="pt-BR" altLang="ja-JP" sz="1600" i="1" smtClean="0">
                          <a:latin typeface="Cambria Math" panose="02040503050406030204" pitchFamily="18" charset="0"/>
                        </a:rPr>
                        <m:t>𝑓</m:t>
                      </m:r>
                      <m:d>
                        <m:dPr>
                          <m:ctrlPr>
                            <a:rPr kumimoji="1" lang="pt-BR" altLang="ja-JP" sz="1600" i="1" smtClean="0">
                              <a:latin typeface="Cambria Math" panose="02040503050406030204" pitchFamily="18" charset="0"/>
                            </a:rPr>
                          </m:ctrlPr>
                        </m:dPr>
                        <m:e>
                          <m:r>
                            <a:rPr kumimoji="1" lang="en-US" altLang="ja-JP" sz="1600" b="0" i="1" smtClean="0">
                              <a:latin typeface="Cambria Math" panose="02040503050406030204" pitchFamily="18" charset="0"/>
                            </a:rPr>
                            <m:t>𝑡</m:t>
                          </m:r>
                        </m:e>
                      </m:d>
                      <m:r>
                        <a:rPr kumimoji="1" lang="pt-BR" altLang="ja-JP" sz="1600" i="1" smtClean="0">
                          <a:latin typeface="Cambria Math" panose="02040503050406030204" pitchFamily="18" charset="0"/>
                        </a:rPr>
                        <m:t>=</m:t>
                      </m:r>
                      <m:f>
                        <m:fPr>
                          <m:ctrlPr>
                            <a:rPr kumimoji="1" lang="en-US" altLang="ja-JP" sz="1600" b="0" i="1" smtClean="0">
                              <a:latin typeface="Cambria Math" panose="02040503050406030204" pitchFamily="18" charset="0"/>
                            </a:rPr>
                          </m:ctrlPr>
                        </m:fPr>
                        <m:num>
                          <m:sSub>
                            <m:sSubPr>
                              <m:ctrlPr>
                                <a:rPr kumimoji="1" lang="pt-BR" altLang="ja-JP" sz="1600" i="1" smtClean="0">
                                  <a:latin typeface="Cambria Math" panose="02040503050406030204" pitchFamily="18" charset="0"/>
                                </a:rPr>
                              </m:ctrlPr>
                            </m:sSubPr>
                            <m:e>
                              <m:r>
                                <a:rPr kumimoji="1" lang="pt-BR" altLang="ja-JP" sz="1600" i="1" smtClean="0">
                                  <a:latin typeface="Cambria Math" panose="02040503050406030204" pitchFamily="18" charset="0"/>
                                </a:rPr>
                                <m:t>𝑎</m:t>
                              </m:r>
                            </m:e>
                            <m:sub>
                              <m:r>
                                <a:rPr kumimoji="1" lang="pt-BR" altLang="ja-JP" sz="1600" i="1" smtClean="0">
                                  <a:latin typeface="Cambria Math" panose="02040503050406030204" pitchFamily="18" charset="0"/>
                                </a:rPr>
                                <m:t>0</m:t>
                              </m:r>
                            </m:sub>
                          </m:sSub>
                        </m:num>
                        <m:den>
                          <m:r>
                            <a:rPr kumimoji="1" lang="en-US" altLang="ja-JP" sz="1600" b="0" i="1" smtClean="0">
                              <a:latin typeface="Cambria Math" panose="02040503050406030204" pitchFamily="18" charset="0"/>
                            </a:rPr>
                            <m:t>2</m:t>
                          </m:r>
                        </m:den>
                      </m:f>
                      <m:r>
                        <a:rPr kumimoji="1" lang="pt-BR" altLang="ja-JP" sz="1600" i="1" smtClean="0">
                          <a:latin typeface="Cambria Math" panose="02040503050406030204" pitchFamily="18" charset="0"/>
                        </a:rPr>
                        <m:t>+</m:t>
                      </m:r>
                      <m:nary>
                        <m:naryPr>
                          <m:chr m:val="∑"/>
                          <m:ctrlPr>
                            <a:rPr kumimoji="1" lang="pt-BR" altLang="ja-JP" sz="1600" i="1" smtClean="0">
                              <a:latin typeface="Cambria Math" panose="02040503050406030204" pitchFamily="18" charset="0"/>
                            </a:rPr>
                          </m:ctrlPr>
                        </m:naryPr>
                        <m:sub>
                          <m:r>
                            <a:rPr kumimoji="1" lang="pt-BR" altLang="ja-JP" sz="1600" i="1" smtClean="0">
                              <a:latin typeface="Cambria Math" panose="02040503050406030204" pitchFamily="18" charset="0"/>
                            </a:rPr>
                            <m:t>𝑛</m:t>
                          </m:r>
                          <m:r>
                            <a:rPr kumimoji="1" lang="pt-BR" altLang="ja-JP" sz="1600" i="1" smtClean="0">
                              <a:latin typeface="Cambria Math" panose="02040503050406030204" pitchFamily="18" charset="0"/>
                            </a:rPr>
                            <m:t>=1</m:t>
                          </m:r>
                        </m:sub>
                        <m:sup>
                          <m:r>
                            <a:rPr kumimoji="1" lang="pt-BR" altLang="ja-JP" sz="1600" i="1" smtClean="0">
                              <a:latin typeface="Cambria Math" panose="02040503050406030204" pitchFamily="18" charset="0"/>
                            </a:rPr>
                            <m:t>∞</m:t>
                          </m:r>
                        </m:sup>
                        <m:e>
                          <m:d>
                            <m:dPr>
                              <m:ctrlPr>
                                <a:rPr kumimoji="1" lang="pt-BR" altLang="ja-JP" sz="1600" i="1" smtClean="0">
                                  <a:latin typeface="Cambria Math" panose="02040503050406030204" pitchFamily="18" charset="0"/>
                                </a:rPr>
                              </m:ctrlPr>
                            </m:dPr>
                            <m:e>
                              <m:sSub>
                                <m:sSubPr>
                                  <m:ctrlPr>
                                    <a:rPr kumimoji="1" lang="pt-BR" altLang="ja-JP" sz="1600" i="1" smtClean="0">
                                      <a:latin typeface="Cambria Math" panose="02040503050406030204" pitchFamily="18" charset="0"/>
                                    </a:rPr>
                                  </m:ctrlPr>
                                </m:sSubPr>
                                <m:e>
                                  <m:r>
                                    <a:rPr kumimoji="1" lang="pt-BR" altLang="ja-JP" sz="1600" i="1" smtClean="0">
                                      <a:latin typeface="Cambria Math" panose="02040503050406030204" pitchFamily="18" charset="0"/>
                                    </a:rPr>
                                    <m:t>𝑎</m:t>
                                  </m:r>
                                </m:e>
                                <m:sub>
                                  <m:r>
                                    <a:rPr kumimoji="1" lang="en-US" altLang="ja-JP" sz="1600" b="0" i="1" smtClean="0">
                                      <a:latin typeface="Cambria Math" panose="02040503050406030204" pitchFamily="18" charset="0"/>
                                    </a:rPr>
                                    <m:t>𝑘</m:t>
                                  </m:r>
                                </m:sub>
                              </m:sSub>
                              <m:func>
                                <m:funcPr>
                                  <m:ctrlPr>
                                    <a:rPr kumimoji="1" lang="pt-BR" altLang="ja-JP" sz="1600" i="1" smtClean="0">
                                      <a:latin typeface="Cambria Math" panose="02040503050406030204" pitchFamily="18" charset="0"/>
                                    </a:rPr>
                                  </m:ctrlPr>
                                </m:funcPr>
                                <m:fName>
                                  <m:r>
                                    <m:rPr>
                                      <m:sty m:val="p"/>
                                    </m:rPr>
                                    <a:rPr kumimoji="1" lang="pt-BR" altLang="ja-JP" sz="1600" i="0" smtClean="0">
                                      <a:latin typeface="Cambria Math" panose="02040503050406030204" pitchFamily="18" charset="0"/>
                                    </a:rPr>
                                    <m:t>cos</m:t>
                                  </m:r>
                                </m:fName>
                                <m:e>
                                  <m:r>
                                    <a:rPr kumimoji="1" lang="en-US" altLang="ja-JP" sz="1600" b="0" i="1" smtClean="0">
                                      <a:latin typeface="Cambria Math" panose="02040503050406030204" pitchFamily="18" charset="0"/>
                                    </a:rPr>
                                    <m:t>𝑘</m:t>
                                  </m:r>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𝜔</m:t>
                                      </m:r>
                                    </m:e>
                                    <m:sub>
                                      <m:r>
                                        <a:rPr kumimoji="1" lang="en-US" altLang="ja-JP" sz="1600" b="0" i="1" smtClean="0">
                                          <a:latin typeface="Cambria Math" panose="02040503050406030204" pitchFamily="18" charset="0"/>
                                        </a:rPr>
                                        <m:t>0</m:t>
                                      </m:r>
                                    </m:sub>
                                  </m:sSub>
                                  <m:r>
                                    <a:rPr kumimoji="1" lang="en-US" altLang="ja-JP" sz="1600" b="0" i="1" smtClean="0">
                                      <a:latin typeface="Cambria Math" panose="02040503050406030204" pitchFamily="18" charset="0"/>
                                    </a:rPr>
                                    <m:t>𝑡</m:t>
                                  </m:r>
                                </m:e>
                              </m:func>
                              <m:r>
                                <a:rPr kumimoji="1" lang="pt-BR" altLang="ja-JP" sz="1600" i="1" smtClean="0">
                                  <a:latin typeface="Cambria Math" panose="02040503050406030204" pitchFamily="18" charset="0"/>
                                </a:rPr>
                                <m:t>+</m:t>
                              </m:r>
                              <m:sSub>
                                <m:sSubPr>
                                  <m:ctrlPr>
                                    <a:rPr kumimoji="1" lang="pt-BR" altLang="ja-JP" sz="1600" i="1" smtClean="0">
                                      <a:latin typeface="Cambria Math" panose="02040503050406030204" pitchFamily="18" charset="0"/>
                                    </a:rPr>
                                  </m:ctrlPr>
                                </m:sSubPr>
                                <m:e>
                                  <m:r>
                                    <a:rPr kumimoji="1" lang="pt-BR" altLang="ja-JP" sz="1600" i="1" smtClean="0">
                                      <a:latin typeface="Cambria Math" panose="02040503050406030204" pitchFamily="18" charset="0"/>
                                    </a:rPr>
                                    <m:t>𝑏</m:t>
                                  </m:r>
                                </m:e>
                                <m:sub>
                                  <m:r>
                                    <a:rPr kumimoji="1" lang="en-US" altLang="ja-JP" sz="1600" b="0" i="1" smtClean="0">
                                      <a:latin typeface="Cambria Math" panose="02040503050406030204" pitchFamily="18" charset="0"/>
                                    </a:rPr>
                                    <m:t>𝑘</m:t>
                                  </m:r>
                                </m:sub>
                              </m:sSub>
                              <m:func>
                                <m:funcPr>
                                  <m:ctrlPr>
                                    <a:rPr kumimoji="1" lang="pt-BR" altLang="ja-JP" sz="1600" i="1" smtClean="0">
                                      <a:latin typeface="Cambria Math" panose="02040503050406030204" pitchFamily="18" charset="0"/>
                                    </a:rPr>
                                  </m:ctrlPr>
                                </m:funcPr>
                                <m:fName>
                                  <m:r>
                                    <m:rPr>
                                      <m:sty m:val="p"/>
                                    </m:rPr>
                                    <a:rPr kumimoji="1" lang="pt-BR" altLang="ja-JP" sz="1600" i="0" smtClean="0">
                                      <a:latin typeface="Cambria Math" panose="02040503050406030204" pitchFamily="18" charset="0"/>
                                    </a:rPr>
                                    <m:t>sin</m:t>
                                  </m:r>
                                </m:fName>
                                <m:e>
                                  <m:r>
                                    <a:rPr lang="en-US" altLang="ja-JP" sz="1600" i="1">
                                      <a:latin typeface="Cambria Math" panose="02040503050406030204" pitchFamily="18" charset="0"/>
                                    </a:rPr>
                                    <m:t>𝑘</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𝜔</m:t>
                                      </m:r>
                                    </m:e>
                                    <m:sub>
                                      <m:r>
                                        <a:rPr lang="en-US" altLang="ja-JP" sz="1600" i="1">
                                          <a:latin typeface="Cambria Math" panose="02040503050406030204" pitchFamily="18" charset="0"/>
                                        </a:rPr>
                                        <m:t>0</m:t>
                                      </m:r>
                                    </m:sub>
                                  </m:sSub>
                                  <m:r>
                                    <a:rPr lang="en-US" altLang="ja-JP" sz="1600" i="1">
                                      <a:latin typeface="Cambria Math" panose="02040503050406030204" pitchFamily="18" charset="0"/>
                                    </a:rPr>
                                    <m:t>𝑡</m:t>
                                  </m:r>
                                </m:e>
                              </m:func>
                            </m:e>
                          </m:d>
                        </m:e>
                      </m:nary>
                      <m:r>
                        <a:rPr lang="en-US" altLang="ja-JP" sz="1600" b="0" i="1" smtClean="0">
                          <a:latin typeface="Cambria Math" panose="02040503050406030204" pitchFamily="18" charset="0"/>
                        </a:rPr>
                        <m:t> …</m:t>
                      </m:r>
                      <m:d>
                        <m:dPr>
                          <m:ctrlPr>
                            <a:rPr lang="en-US" altLang="ja-JP" sz="1600" b="0" i="1" smtClean="0">
                              <a:latin typeface="Cambria Math" panose="02040503050406030204" pitchFamily="18" charset="0"/>
                            </a:rPr>
                          </m:ctrlPr>
                        </m:dPr>
                        <m:e>
                          <m:r>
                            <a:rPr lang="en-US" altLang="ja-JP" sz="1600" b="0" i="1" smtClean="0">
                              <a:latin typeface="Cambria Math" panose="02040503050406030204" pitchFamily="18" charset="0"/>
                            </a:rPr>
                            <m:t>1</m:t>
                          </m:r>
                        </m:e>
                      </m:d>
                    </m:oMath>
                  </m:oMathPara>
                </a14:m>
                <a:endParaRPr lang="en-US" altLang="ja-JP" sz="1600" dirty="0">
                  <a:latin typeface="游ゴシック" panose="020B0400000000000000" pitchFamily="50" charset="-128"/>
                  <a:ea typeface="游ゴシック" panose="020B0400000000000000" pitchFamily="50" charset="-128"/>
                </a:endParaRPr>
              </a:p>
              <a:p>
                <a:pPr algn="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pt-BR" altLang="ja-JP" sz="1600" i="1">
                              <a:latin typeface="Cambria Math" panose="02040503050406030204" pitchFamily="18" charset="0"/>
                            </a:rPr>
                          </m:ctrlPr>
                        </m:sSubPr>
                        <m:e>
                          <m:r>
                            <a:rPr lang="pt-BR" altLang="ja-JP" sz="1600" i="1">
                              <a:latin typeface="Cambria Math" panose="02040503050406030204" pitchFamily="18" charset="0"/>
                            </a:rPr>
                            <m:t>𝑎</m:t>
                          </m:r>
                        </m:e>
                        <m:sub>
                          <m:r>
                            <a:rPr lang="en-US" altLang="ja-JP" sz="1600" i="1">
                              <a:latin typeface="Cambria Math" panose="02040503050406030204" pitchFamily="18" charset="0"/>
                            </a:rPr>
                            <m:t>𝑘</m:t>
                          </m:r>
                        </m:sub>
                      </m:sSub>
                      <m:r>
                        <a:rPr lang="en-US" altLang="ja-JP" sz="1600" b="0" i="1" smtClean="0">
                          <a:latin typeface="Cambria Math" panose="02040503050406030204" pitchFamily="18" charset="0"/>
                        </a:rPr>
                        <m:t>= </m:t>
                      </m:r>
                      <m:nary>
                        <m:naryPr>
                          <m:ctrlPr>
                            <a:rPr lang="en-US" altLang="ja-JP" sz="1600" b="0" i="1" smtClean="0">
                              <a:latin typeface="Cambria Math" panose="02040503050406030204" pitchFamily="18" charset="0"/>
                            </a:rPr>
                          </m:ctrlPr>
                        </m:naryPr>
                        <m:sub>
                          <m:r>
                            <m:rPr>
                              <m:brk m:alnAt="23"/>
                            </m:rPr>
                            <a:rPr lang="en-US" altLang="ja-JP" sz="1600" b="0" i="1" smtClean="0">
                              <a:latin typeface="Cambria Math" panose="02040503050406030204" pitchFamily="18" charset="0"/>
                            </a:rPr>
                            <m:t>−</m:t>
                          </m:r>
                          <m:f>
                            <m:fPr>
                              <m:ctrlPr>
                                <a:rPr lang="en-US" altLang="ja-JP" sz="1600" b="0" i="1" smtClean="0">
                                  <a:latin typeface="Cambria Math" panose="02040503050406030204" pitchFamily="18" charset="0"/>
                                </a:rPr>
                              </m:ctrlPr>
                            </m:fPr>
                            <m:num>
                              <m:r>
                                <m:rPr>
                                  <m:brk m:alnAt="23"/>
                                </m:rPr>
                                <a:rPr lang="en-US" altLang="ja-JP" sz="1600" b="0" i="1" smtClean="0">
                                  <a:latin typeface="Cambria Math" panose="02040503050406030204" pitchFamily="18" charset="0"/>
                                </a:rPr>
                                <m:t>𝑇</m:t>
                              </m:r>
                            </m:num>
                            <m:den>
                              <m:r>
                                <m:rPr>
                                  <m:brk m:alnAt="23"/>
                                </m:rPr>
                                <a:rPr lang="en-US" altLang="ja-JP" sz="1600" b="0" i="1" smtClean="0">
                                  <a:latin typeface="Cambria Math" panose="02040503050406030204" pitchFamily="18" charset="0"/>
                                </a:rPr>
                                <m:t>2</m:t>
                              </m:r>
                            </m:den>
                          </m:f>
                        </m:sub>
                        <m:sup>
                          <m:f>
                            <m:fPr>
                              <m:ctrlPr>
                                <a:rPr lang="en-US" altLang="ja-JP" sz="1600" i="1">
                                  <a:latin typeface="Cambria Math" panose="02040503050406030204" pitchFamily="18" charset="0"/>
                                </a:rPr>
                              </m:ctrlPr>
                            </m:fPr>
                            <m:num>
                              <m:r>
                                <m:rPr>
                                  <m:brk m:alnAt="23"/>
                                </m:rPr>
                                <a:rPr lang="en-US" altLang="ja-JP" sz="1600" i="1">
                                  <a:latin typeface="Cambria Math" panose="02040503050406030204" pitchFamily="18" charset="0"/>
                                </a:rPr>
                                <m:t>𝑇</m:t>
                              </m:r>
                            </m:num>
                            <m:den>
                              <m:r>
                                <m:rPr>
                                  <m:brk m:alnAt="23"/>
                                </m:rPr>
                                <a:rPr lang="en-US" altLang="ja-JP" sz="1600" i="1">
                                  <a:latin typeface="Cambria Math" panose="02040503050406030204" pitchFamily="18" charset="0"/>
                                </a:rPr>
                                <m:t>2</m:t>
                              </m:r>
                            </m:den>
                          </m:f>
                        </m:sup>
                        <m:e>
                          <m:r>
                            <a:rPr lang="en-US" altLang="ja-JP" sz="1600" b="0" i="1" smtClean="0">
                              <a:latin typeface="Cambria Math" panose="02040503050406030204" pitchFamily="18" charset="0"/>
                            </a:rPr>
                            <m:t>𝑓</m:t>
                          </m:r>
                          <m:d>
                            <m:dPr>
                              <m:ctrlPr>
                                <a:rPr lang="en-US" altLang="ja-JP" sz="1600" b="0" i="1" smtClean="0">
                                  <a:latin typeface="Cambria Math" panose="02040503050406030204" pitchFamily="18" charset="0"/>
                                </a:rPr>
                              </m:ctrlPr>
                            </m:dPr>
                            <m:e>
                              <m:r>
                                <a:rPr lang="en-US" altLang="ja-JP" sz="1600" b="0" i="1" smtClean="0">
                                  <a:latin typeface="Cambria Math" panose="02040503050406030204" pitchFamily="18" charset="0"/>
                                </a:rPr>
                                <m:t>𝑡</m:t>
                              </m:r>
                            </m:e>
                          </m:d>
                          <m:func>
                            <m:funcPr>
                              <m:ctrlPr>
                                <a:rPr lang="en-US" altLang="ja-JP" sz="1600" b="0" i="1" smtClean="0">
                                  <a:latin typeface="Cambria Math" panose="02040503050406030204" pitchFamily="18" charset="0"/>
                                </a:rPr>
                              </m:ctrlPr>
                            </m:funcPr>
                            <m:fName>
                              <m:r>
                                <m:rPr>
                                  <m:sty m:val="p"/>
                                </m:rPr>
                                <a:rPr lang="en-US" altLang="ja-JP" sz="1600" b="0" i="0" smtClean="0">
                                  <a:latin typeface="Cambria Math" panose="02040503050406030204" pitchFamily="18" charset="0"/>
                                </a:rPr>
                                <m:t>cos</m:t>
                              </m:r>
                            </m:fName>
                            <m:e>
                              <m:r>
                                <a:rPr lang="en-US" altLang="ja-JP" sz="1600" b="0" i="1" smtClean="0">
                                  <a:latin typeface="Cambria Math" panose="02040503050406030204" pitchFamily="18" charset="0"/>
                                </a:rPr>
                                <m:t>𝑘</m:t>
                              </m:r>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𝜔</m:t>
                                  </m:r>
                                </m:e>
                                <m:sub>
                                  <m:r>
                                    <a:rPr lang="en-US" altLang="ja-JP" sz="1600" b="0" i="1" smtClean="0">
                                      <a:latin typeface="Cambria Math" panose="02040503050406030204" pitchFamily="18" charset="0"/>
                                    </a:rPr>
                                    <m:t>0</m:t>
                                  </m:r>
                                </m:sub>
                              </m:sSub>
                            </m:e>
                          </m:func>
                          <m:r>
                            <a:rPr lang="en-US" altLang="ja-JP" sz="1600" i="1">
                              <a:latin typeface="Cambria Math" panose="02040503050406030204" pitchFamily="18" charset="0"/>
                            </a:rPr>
                            <m:t>𝑡</m:t>
                          </m:r>
                          <m:r>
                            <a:rPr lang="en-US" altLang="ja-JP" sz="1600" i="1">
                              <a:latin typeface="Cambria Math" panose="02040503050406030204" pitchFamily="18" charset="0"/>
                            </a:rPr>
                            <m:t> </m:t>
                          </m:r>
                          <m:r>
                            <a:rPr lang="en-US" altLang="ja-JP" sz="1600" i="1">
                              <a:latin typeface="Cambria Math" panose="02040503050406030204" pitchFamily="18" charset="0"/>
                            </a:rPr>
                            <m:t>𝑑𝑡</m:t>
                          </m:r>
                        </m:e>
                      </m:nary>
                      <m:r>
                        <a:rPr lang="en-US" altLang="ja-JP" sz="1600" b="0" i="1" smtClean="0">
                          <a:latin typeface="Cambria Math" panose="02040503050406030204" pitchFamily="18" charset="0"/>
                        </a:rPr>
                        <m:t>                                  …(2)</m:t>
                      </m:r>
                    </m:oMath>
                  </m:oMathPara>
                </a14:m>
                <a:endParaRPr kumimoji="1" lang="en-US" altLang="ja-JP" sz="1600" dirty="0">
                  <a:latin typeface="游ゴシック" panose="020B0400000000000000" pitchFamily="50" charset="-128"/>
                  <a:ea typeface="游ゴシック" panose="020B0400000000000000"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pt-BR" altLang="ja-JP" sz="1600" i="1">
                              <a:latin typeface="Cambria Math" panose="02040503050406030204" pitchFamily="18" charset="0"/>
                            </a:rPr>
                          </m:ctrlPr>
                        </m:sSubPr>
                        <m:e>
                          <m:r>
                            <a:rPr lang="en-US" altLang="ja-JP" sz="1600" b="0" i="1" smtClean="0">
                              <a:latin typeface="Cambria Math" panose="02040503050406030204" pitchFamily="18" charset="0"/>
                            </a:rPr>
                            <m:t>𝑏</m:t>
                          </m:r>
                        </m:e>
                        <m:sub>
                          <m:r>
                            <a:rPr lang="en-US" altLang="ja-JP" sz="1600" i="1">
                              <a:latin typeface="Cambria Math" panose="02040503050406030204" pitchFamily="18" charset="0"/>
                            </a:rPr>
                            <m:t>𝑘</m:t>
                          </m:r>
                        </m:sub>
                      </m:sSub>
                      <m:r>
                        <a:rPr lang="en-US" altLang="ja-JP" sz="1600" i="1">
                          <a:latin typeface="Cambria Math" panose="02040503050406030204" pitchFamily="18" charset="0"/>
                        </a:rPr>
                        <m:t>= </m:t>
                      </m:r>
                      <m:nary>
                        <m:naryPr>
                          <m:ctrlPr>
                            <a:rPr lang="en-US" altLang="ja-JP" sz="1600" i="1">
                              <a:latin typeface="Cambria Math" panose="02040503050406030204" pitchFamily="18" charset="0"/>
                            </a:rPr>
                          </m:ctrlPr>
                        </m:naryPr>
                        <m:sub>
                          <m:r>
                            <m:rPr>
                              <m:brk m:alnAt="23"/>
                            </m:rPr>
                            <a:rPr lang="en-US" altLang="ja-JP" sz="1600" i="1">
                              <a:latin typeface="Cambria Math" panose="02040503050406030204" pitchFamily="18" charset="0"/>
                            </a:rPr>
                            <m:t>−</m:t>
                          </m:r>
                          <m:f>
                            <m:fPr>
                              <m:ctrlPr>
                                <a:rPr lang="en-US" altLang="ja-JP" sz="1600" i="1">
                                  <a:latin typeface="Cambria Math" panose="02040503050406030204" pitchFamily="18" charset="0"/>
                                </a:rPr>
                              </m:ctrlPr>
                            </m:fPr>
                            <m:num>
                              <m:r>
                                <m:rPr>
                                  <m:brk m:alnAt="23"/>
                                </m:rPr>
                                <a:rPr lang="en-US" altLang="ja-JP" sz="1600" i="1">
                                  <a:latin typeface="Cambria Math" panose="02040503050406030204" pitchFamily="18" charset="0"/>
                                </a:rPr>
                                <m:t>𝑇</m:t>
                              </m:r>
                            </m:num>
                            <m:den>
                              <m:r>
                                <m:rPr>
                                  <m:brk m:alnAt="23"/>
                                </m:rPr>
                                <a:rPr lang="en-US" altLang="ja-JP" sz="1600" i="1">
                                  <a:latin typeface="Cambria Math" panose="02040503050406030204" pitchFamily="18" charset="0"/>
                                </a:rPr>
                                <m:t>2</m:t>
                              </m:r>
                            </m:den>
                          </m:f>
                        </m:sub>
                        <m:sup>
                          <m:f>
                            <m:fPr>
                              <m:ctrlPr>
                                <a:rPr lang="en-US" altLang="ja-JP" sz="1600" i="1">
                                  <a:latin typeface="Cambria Math" panose="02040503050406030204" pitchFamily="18" charset="0"/>
                                </a:rPr>
                              </m:ctrlPr>
                            </m:fPr>
                            <m:num>
                              <m:r>
                                <m:rPr>
                                  <m:brk m:alnAt="23"/>
                                </m:rPr>
                                <a:rPr lang="en-US" altLang="ja-JP" sz="1600" i="1">
                                  <a:latin typeface="Cambria Math" panose="02040503050406030204" pitchFamily="18" charset="0"/>
                                </a:rPr>
                                <m:t>𝑇</m:t>
                              </m:r>
                            </m:num>
                            <m:den>
                              <m:r>
                                <m:rPr>
                                  <m:brk m:alnAt="23"/>
                                </m:rPr>
                                <a:rPr lang="en-US" altLang="ja-JP" sz="1600" i="1">
                                  <a:latin typeface="Cambria Math" panose="02040503050406030204" pitchFamily="18" charset="0"/>
                                </a:rPr>
                                <m:t>2</m:t>
                              </m:r>
                            </m:den>
                          </m:f>
                        </m:sup>
                        <m:e>
                          <m:r>
                            <a:rPr lang="en-US" altLang="ja-JP" sz="1600" i="1">
                              <a:latin typeface="Cambria Math" panose="02040503050406030204" pitchFamily="18" charset="0"/>
                            </a:rPr>
                            <m:t>𝑓</m:t>
                          </m:r>
                          <m:d>
                            <m:dPr>
                              <m:ctrlPr>
                                <a:rPr lang="en-US" altLang="ja-JP" sz="1600" i="1">
                                  <a:latin typeface="Cambria Math" panose="02040503050406030204" pitchFamily="18" charset="0"/>
                                </a:rPr>
                              </m:ctrlPr>
                            </m:dPr>
                            <m:e>
                              <m:r>
                                <a:rPr lang="en-US" altLang="ja-JP" sz="1600" i="1">
                                  <a:latin typeface="Cambria Math" panose="02040503050406030204" pitchFamily="18" charset="0"/>
                                </a:rPr>
                                <m:t>𝑡</m:t>
                              </m:r>
                            </m:e>
                          </m:d>
                          <m:func>
                            <m:funcPr>
                              <m:ctrlPr>
                                <a:rPr lang="en-US" altLang="ja-JP" sz="1600" i="1">
                                  <a:latin typeface="Cambria Math" panose="02040503050406030204" pitchFamily="18" charset="0"/>
                                </a:rPr>
                              </m:ctrlPr>
                            </m:funcPr>
                            <m:fName>
                              <m:r>
                                <m:rPr>
                                  <m:sty m:val="p"/>
                                </m:rPr>
                                <a:rPr lang="en-US" altLang="ja-JP" sz="1600" b="0" i="0" smtClean="0">
                                  <a:latin typeface="Cambria Math" panose="02040503050406030204" pitchFamily="18" charset="0"/>
                                </a:rPr>
                                <m:t>sin</m:t>
                              </m:r>
                            </m:fName>
                            <m:e>
                              <m:r>
                                <a:rPr lang="en-US" altLang="ja-JP" sz="1600" i="1">
                                  <a:latin typeface="Cambria Math" panose="02040503050406030204" pitchFamily="18" charset="0"/>
                                </a:rPr>
                                <m:t>𝑘</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𝜔</m:t>
                                  </m:r>
                                </m:e>
                                <m:sub>
                                  <m:r>
                                    <a:rPr lang="en-US" altLang="ja-JP" sz="1600" i="1">
                                      <a:latin typeface="Cambria Math" panose="02040503050406030204" pitchFamily="18" charset="0"/>
                                    </a:rPr>
                                    <m:t>0</m:t>
                                  </m:r>
                                </m:sub>
                              </m:sSub>
                              <m:r>
                                <a:rPr lang="en-US" altLang="ja-JP" sz="1600" b="0" i="1" smtClean="0">
                                  <a:latin typeface="Cambria Math" panose="02040503050406030204" pitchFamily="18" charset="0"/>
                                </a:rPr>
                                <m:t>𝑡</m:t>
                              </m:r>
                              <m:r>
                                <a:rPr lang="en-US" altLang="ja-JP" sz="1600" b="0" i="1" smtClean="0">
                                  <a:latin typeface="Cambria Math" panose="02040503050406030204" pitchFamily="18" charset="0"/>
                                </a:rPr>
                                <m:t> </m:t>
                              </m:r>
                              <m:r>
                                <a:rPr lang="en-US" altLang="ja-JP" sz="1600" b="0" i="1" smtClean="0">
                                  <a:latin typeface="Cambria Math" panose="02040503050406030204" pitchFamily="18" charset="0"/>
                                </a:rPr>
                                <m:t>𝑑𝑡</m:t>
                              </m:r>
                            </m:e>
                          </m:func>
                        </m:e>
                      </m:nary>
                      <m:r>
                        <a:rPr lang="en-US" altLang="ja-JP" sz="1600" b="0" i="1" smtClean="0">
                          <a:latin typeface="Cambria Math" panose="02040503050406030204" pitchFamily="18" charset="0"/>
                        </a:rPr>
                        <m:t>                                     …(3)</m:t>
                      </m:r>
                    </m:oMath>
                  </m:oMathPara>
                </a14:m>
                <a:endParaRPr lang="en-US" altLang="ja-JP" sz="1600" b="0" dirty="0">
                  <a:latin typeface="游ゴシック" panose="020B0400000000000000" pitchFamily="50" charset="-128"/>
                  <a:ea typeface="游ゴシック" panose="020B0400000000000000" pitchFamily="50" charset="-128"/>
                </a:endParaRPr>
              </a:p>
              <a:p>
                <a:pPr>
                  <a:lnSpc>
                    <a:spcPct val="150000"/>
                  </a:lnSpc>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rPr>
                        <m:t> </m:t>
                      </m:r>
                      <m:func>
                        <m:funcPr>
                          <m:ctrlPr>
                            <a:rPr lang="en-US" altLang="ja-JP" sz="1600" i="1">
                              <a:latin typeface="Cambria Math" panose="02040503050406030204" pitchFamily="18" charset="0"/>
                            </a:rPr>
                          </m:ctrlPr>
                        </m:funcPr>
                        <m:fName>
                          <m:r>
                            <m:rPr>
                              <m:sty m:val="p"/>
                            </m:rPr>
                            <a:rPr lang="en-US" altLang="ja-JP" sz="1600">
                              <a:latin typeface="Cambria Math" panose="02040503050406030204" pitchFamily="18" charset="0"/>
                            </a:rPr>
                            <m:t>cos</m:t>
                          </m:r>
                        </m:fName>
                        <m:e>
                          <m:r>
                            <a:rPr lang="en-US" altLang="ja-JP" sz="1600" i="1">
                              <a:latin typeface="Cambria Math" panose="02040503050406030204" pitchFamily="18" charset="0"/>
                            </a:rPr>
                            <m:t>𝜃</m:t>
                          </m:r>
                        </m:e>
                      </m:func>
                      <m:r>
                        <a:rPr lang="en-US" altLang="ja-JP" sz="1600" i="1">
                          <a:latin typeface="Cambria Math" panose="02040503050406030204" pitchFamily="18" charset="0"/>
                        </a:rPr>
                        <m:t>=</m:t>
                      </m:r>
                      <m:f>
                        <m:fPr>
                          <m:ctrlPr>
                            <a:rPr lang="en-US" altLang="ja-JP" sz="1600" i="1">
                              <a:latin typeface="Cambria Math" panose="02040503050406030204" pitchFamily="18" charset="0"/>
                            </a:rPr>
                          </m:ctrlPr>
                        </m:fPr>
                        <m:num>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𝑒</m:t>
                              </m:r>
                            </m:e>
                            <m:sup>
                              <m:r>
                                <a:rPr lang="en-US" altLang="ja-JP" sz="1600" i="1">
                                  <a:latin typeface="Cambria Math" panose="02040503050406030204" pitchFamily="18" charset="0"/>
                                </a:rPr>
                                <m:t>𝑖</m:t>
                              </m:r>
                              <m:r>
                                <a:rPr lang="en-US" altLang="ja-JP" sz="1600" i="1">
                                  <a:latin typeface="Cambria Math" panose="02040503050406030204" pitchFamily="18" charset="0"/>
                                </a:rPr>
                                <m:t>𝜃</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𝑒</m:t>
                              </m:r>
                            </m:e>
                            <m:sup>
                              <m:r>
                                <a:rPr lang="en-US" altLang="ja-JP" sz="1600" i="1">
                                  <a:latin typeface="Cambria Math" panose="02040503050406030204" pitchFamily="18" charset="0"/>
                                </a:rPr>
                                <m:t>−</m:t>
                              </m:r>
                              <m:r>
                                <a:rPr lang="en-US" altLang="ja-JP" sz="1600" i="1">
                                  <a:latin typeface="Cambria Math" panose="02040503050406030204" pitchFamily="18" charset="0"/>
                                </a:rPr>
                                <m:t>𝑖</m:t>
                              </m:r>
                              <m:r>
                                <a:rPr lang="en-US" altLang="ja-JP" sz="1600" i="1">
                                  <a:latin typeface="Cambria Math" panose="02040503050406030204" pitchFamily="18" charset="0"/>
                                </a:rPr>
                                <m:t>𝜃</m:t>
                              </m:r>
                            </m:sup>
                          </m:sSup>
                        </m:num>
                        <m:den>
                          <m:r>
                            <a:rPr lang="en-US" altLang="ja-JP" sz="1600" i="1">
                              <a:latin typeface="Cambria Math" panose="02040503050406030204" pitchFamily="18" charset="0"/>
                            </a:rPr>
                            <m:t>2</m:t>
                          </m:r>
                        </m:den>
                      </m:f>
                      <m:r>
                        <a:rPr lang="en-US" altLang="ja-JP" sz="1600" b="0" i="1" smtClean="0">
                          <a:latin typeface="Cambria Math" panose="02040503050406030204" pitchFamily="18" charset="0"/>
                        </a:rPr>
                        <m:t>                                                  </m:t>
                      </m:r>
                      <m:r>
                        <a:rPr lang="en-US" altLang="ja-JP" sz="1600" i="1">
                          <a:latin typeface="Cambria Math" panose="02040503050406030204" pitchFamily="18" charset="0"/>
                        </a:rPr>
                        <m:t>…(</m:t>
                      </m:r>
                      <m:r>
                        <a:rPr lang="en-US" altLang="ja-JP" sz="1600" b="0" i="1" smtClean="0">
                          <a:latin typeface="Cambria Math" panose="02040503050406030204" pitchFamily="18" charset="0"/>
                        </a:rPr>
                        <m:t>4</m:t>
                      </m:r>
                      <m:r>
                        <a:rPr lang="en-US" altLang="ja-JP" sz="1600" i="1">
                          <a:latin typeface="Cambria Math" panose="02040503050406030204" pitchFamily="18" charset="0"/>
                        </a:rPr>
                        <m:t>)</m:t>
                      </m:r>
                    </m:oMath>
                  </m:oMathPara>
                </a14:m>
                <a:endParaRPr lang="en-US" altLang="ja-JP" sz="1600" dirty="0">
                  <a:latin typeface="游ゴシック" panose="020B0400000000000000" pitchFamily="50" charset="-128"/>
                  <a:ea typeface="游ゴシック" panose="020B0400000000000000" pitchFamily="50" charset="-128"/>
                </a:endParaRPr>
              </a:p>
              <a:p>
                <a:pPr>
                  <a:lnSpc>
                    <a:spcPct val="150000"/>
                  </a:lnSpc>
                </a:pPr>
                <a14:m>
                  <m:oMathPara xmlns:m="http://schemas.openxmlformats.org/officeDocument/2006/math">
                    <m:oMathParaPr>
                      <m:jc m:val="centerGroup"/>
                    </m:oMathParaPr>
                    <m:oMath xmlns:m="http://schemas.openxmlformats.org/officeDocument/2006/math">
                      <m:func>
                        <m:funcPr>
                          <m:ctrlPr>
                            <a:rPr lang="en-US" altLang="ja-JP" sz="1600" i="1">
                              <a:latin typeface="Cambria Math" panose="02040503050406030204" pitchFamily="18" charset="0"/>
                            </a:rPr>
                          </m:ctrlPr>
                        </m:funcPr>
                        <m:fName>
                          <m:r>
                            <m:rPr>
                              <m:sty m:val="p"/>
                            </m:rPr>
                            <a:rPr lang="en-US" altLang="ja-JP" sz="1600">
                              <a:latin typeface="Cambria Math" panose="02040503050406030204" pitchFamily="18" charset="0"/>
                            </a:rPr>
                            <m:t>sin</m:t>
                          </m:r>
                        </m:fName>
                        <m:e>
                          <m:r>
                            <a:rPr lang="en-US" altLang="ja-JP" sz="1600" i="1">
                              <a:latin typeface="Cambria Math" panose="02040503050406030204" pitchFamily="18" charset="0"/>
                            </a:rPr>
                            <m:t>𝜃</m:t>
                          </m:r>
                        </m:e>
                      </m:func>
                      <m:r>
                        <a:rPr lang="en-US" altLang="ja-JP" sz="1600" i="1">
                          <a:latin typeface="Cambria Math" panose="02040503050406030204" pitchFamily="18" charset="0"/>
                        </a:rPr>
                        <m:t>=</m:t>
                      </m:r>
                      <m:f>
                        <m:fPr>
                          <m:ctrlPr>
                            <a:rPr lang="en-US" altLang="ja-JP" sz="1600" i="1">
                              <a:latin typeface="Cambria Math" panose="02040503050406030204" pitchFamily="18" charset="0"/>
                            </a:rPr>
                          </m:ctrlPr>
                        </m:fPr>
                        <m:num>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𝑒</m:t>
                              </m:r>
                            </m:e>
                            <m:sup>
                              <m:r>
                                <a:rPr lang="en-US" altLang="ja-JP" sz="1600" i="1">
                                  <a:latin typeface="Cambria Math" panose="02040503050406030204" pitchFamily="18" charset="0"/>
                                </a:rPr>
                                <m:t>𝑖</m:t>
                              </m:r>
                              <m:r>
                                <a:rPr lang="en-US" altLang="ja-JP" sz="1600" i="1">
                                  <a:latin typeface="Cambria Math" panose="02040503050406030204" pitchFamily="18" charset="0"/>
                                </a:rPr>
                                <m:t>𝜃</m:t>
                              </m:r>
                            </m:sup>
                          </m:sSup>
                          <m:r>
                            <a:rPr lang="en-US" altLang="ja-JP" sz="1600" i="1">
                              <a:latin typeface="Cambria Math" panose="02040503050406030204" pitchFamily="18" charset="0"/>
                            </a:rPr>
                            <m:t>−</m:t>
                          </m:r>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𝑒</m:t>
                              </m:r>
                            </m:e>
                            <m:sup>
                              <m:r>
                                <a:rPr lang="en-US" altLang="ja-JP" sz="1600" i="1">
                                  <a:latin typeface="Cambria Math" panose="02040503050406030204" pitchFamily="18" charset="0"/>
                                </a:rPr>
                                <m:t>−</m:t>
                              </m:r>
                              <m:r>
                                <a:rPr lang="en-US" altLang="ja-JP" sz="1600" i="1">
                                  <a:latin typeface="Cambria Math" panose="02040503050406030204" pitchFamily="18" charset="0"/>
                                </a:rPr>
                                <m:t>𝑖</m:t>
                              </m:r>
                              <m:r>
                                <a:rPr lang="en-US" altLang="ja-JP" sz="1600" i="1">
                                  <a:latin typeface="Cambria Math" panose="02040503050406030204" pitchFamily="18" charset="0"/>
                                </a:rPr>
                                <m:t>𝜃</m:t>
                              </m:r>
                            </m:sup>
                          </m:sSup>
                        </m:num>
                        <m:den>
                          <m:r>
                            <a:rPr lang="en-US" altLang="ja-JP" sz="1600" i="1">
                              <a:latin typeface="Cambria Math" panose="02040503050406030204" pitchFamily="18" charset="0"/>
                            </a:rPr>
                            <m:t>2</m:t>
                          </m:r>
                          <m:r>
                            <a:rPr lang="en-US" altLang="ja-JP" sz="1600" i="1">
                              <a:latin typeface="Cambria Math" panose="02040503050406030204" pitchFamily="18" charset="0"/>
                            </a:rPr>
                            <m:t>𝑖</m:t>
                          </m:r>
                        </m:den>
                      </m:f>
                      <m:r>
                        <a:rPr lang="en-US" altLang="ja-JP" sz="1600" b="0" i="1" smtClean="0">
                          <a:latin typeface="Cambria Math" panose="02040503050406030204" pitchFamily="18" charset="0"/>
                        </a:rPr>
                        <m:t>                                                    </m:t>
                      </m:r>
                      <m:r>
                        <a:rPr lang="en-US" altLang="ja-JP" sz="1600" i="1">
                          <a:latin typeface="Cambria Math" panose="02040503050406030204" pitchFamily="18" charset="0"/>
                        </a:rPr>
                        <m:t>…(</m:t>
                      </m:r>
                      <m:r>
                        <a:rPr lang="en-US" altLang="ja-JP" sz="1600" b="0" i="1" smtClean="0">
                          <a:latin typeface="Cambria Math" panose="02040503050406030204" pitchFamily="18" charset="0"/>
                        </a:rPr>
                        <m:t>5</m:t>
                      </m:r>
                      <m:r>
                        <a:rPr lang="en-US" altLang="ja-JP" sz="1600" i="1">
                          <a:latin typeface="Cambria Math" panose="02040503050406030204" pitchFamily="18" charset="0"/>
                        </a:rPr>
                        <m:t>)</m:t>
                      </m:r>
                    </m:oMath>
                  </m:oMathPara>
                </a14:m>
                <a:endPar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spcAft>
                    <a:spcPts val="1200"/>
                  </a:spcAft>
                </a:pPr>
                <a:endParaRPr lang="en-US" altLang="ja-JP" sz="1600" b="0" dirty="0">
                  <a:latin typeface="游ゴシック" panose="020B0400000000000000" pitchFamily="50" charset="-128"/>
                  <a:ea typeface="游ゴシック" panose="020B0400000000000000"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57199" y="1181467"/>
                <a:ext cx="4807022" cy="4477444"/>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5454502" y="1181467"/>
                <a:ext cx="3177665" cy="2247988"/>
              </a:xfrm>
              <a:prstGeom prst="rect">
                <a:avLst/>
              </a:prstGeom>
              <a:solidFill>
                <a:schemeClr val="accent4">
                  <a:lumMod val="20000"/>
                  <a:lumOff val="80000"/>
                </a:schemeClr>
              </a:solidFill>
            </p:spPr>
            <p:txBody>
              <a:bodyPr wrap="none" lIns="0" tIns="0" rIns="0" bIns="0"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r>
                        <a:rPr kumimoji="1" lang="pt-BR" altLang="ja-JP" sz="1600" i="1" smtClean="0">
                          <a:latin typeface="Cambria Math" panose="02040503050406030204" pitchFamily="18" charset="0"/>
                        </a:rPr>
                        <m:t>𝑓</m:t>
                      </m:r>
                      <m:d>
                        <m:dPr>
                          <m:ctrlPr>
                            <a:rPr kumimoji="1" lang="pt-BR" altLang="ja-JP" sz="1600" i="1" smtClean="0">
                              <a:latin typeface="Cambria Math" panose="02040503050406030204" pitchFamily="18" charset="0"/>
                            </a:rPr>
                          </m:ctrlPr>
                        </m:dPr>
                        <m:e>
                          <m:r>
                            <a:rPr kumimoji="1" lang="en-US" altLang="ja-JP" sz="1600" b="0" i="1" smtClean="0">
                              <a:latin typeface="Cambria Math" panose="02040503050406030204" pitchFamily="18" charset="0"/>
                            </a:rPr>
                            <m:t>𝑡</m:t>
                          </m:r>
                        </m:e>
                      </m:d>
                      <m:r>
                        <a:rPr kumimoji="1" lang="pt-BR" altLang="ja-JP" sz="1600" i="1" smtClean="0">
                          <a:latin typeface="Cambria Math" panose="02040503050406030204" pitchFamily="18" charset="0"/>
                        </a:rPr>
                        <m:t>=</m:t>
                      </m:r>
                      <m:nary>
                        <m:naryPr>
                          <m:chr m:val="∑"/>
                          <m:ctrlPr>
                            <a:rPr kumimoji="1" lang="pt-BR" altLang="ja-JP" sz="1600" i="1" smtClean="0">
                              <a:latin typeface="Cambria Math" panose="02040503050406030204" pitchFamily="18" charset="0"/>
                            </a:rPr>
                          </m:ctrlPr>
                        </m:naryPr>
                        <m:sub>
                          <m:r>
                            <m:rPr>
                              <m:brk m:alnAt="23"/>
                            </m:rPr>
                            <a:rPr kumimoji="1" lang="en-US" altLang="ja-JP" sz="1600" b="0" i="1" smtClean="0">
                              <a:latin typeface="Cambria Math" panose="02040503050406030204" pitchFamily="18" charset="0"/>
                            </a:rPr>
                            <m:t>𝑘</m:t>
                          </m:r>
                          <m:r>
                            <a:rPr kumimoji="1" lang="pt-BR" altLang="ja-JP" sz="1600" i="1" smtClean="0">
                              <a:latin typeface="Cambria Math" panose="02040503050406030204" pitchFamily="18" charset="0"/>
                            </a:rPr>
                            <m:t>=</m:t>
                          </m:r>
                          <m:r>
                            <a:rPr kumimoji="1" lang="en-US" altLang="ja-JP" sz="1600" b="0" i="1" smtClean="0">
                              <a:latin typeface="Cambria Math" panose="02040503050406030204" pitchFamily="18" charset="0"/>
                            </a:rPr>
                            <m:t>−∞</m:t>
                          </m:r>
                        </m:sub>
                        <m:sup>
                          <m:r>
                            <a:rPr kumimoji="1" lang="pt-BR" altLang="ja-JP" sz="1600" i="1" smtClean="0">
                              <a:latin typeface="Cambria Math" panose="02040503050406030204" pitchFamily="18" charset="0"/>
                            </a:rPr>
                            <m:t>∞</m:t>
                          </m:r>
                        </m:sup>
                        <m:e>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𝐶</m:t>
                              </m:r>
                            </m:e>
                            <m:sub>
                              <m:r>
                                <a:rPr kumimoji="1" lang="en-US" altLang="ja-JP" sz="1600" b="0" i="1" smtClean="0">
                                  <a:latin typeface="Cambria Math" panose="02040503050406030204" pitchFamily="18" charset="0"/>
                                </a:rPr>
                                <m:t>𝑘</m:t>
                              </m:r>
                            </m:sub>
                          </m:sSub>
                          <m:sSup>
                            <m:sSupPr>
                              <m:ctrlPr>
                                <a:rPr kumimoji="1" lang="en-US" altLang="ja-JP" sz="1600" b="0" i="1" smtClean="0">
                                  <a:latin typeface="Cambria Math" panose="02040503050406030204" pitchFamily="18" charset="0"/>
                                </a:rPr>
                              </m:ctrlPr>
                            </m:sSupPr>
                            <m:e>
                              <m:r>
                                <a:rPr kumimoji="1" lang="en-US" altLang="ja-JP" sz="1600" b="0" i="1" smtClean="0">
                                  <a:latin typeface="Cambria Math" panose="02040503050406030204" pitchFamily="18" charset="0"/>
                                </a:rPr>
                                <m:t>𝑒</m:t>
                              </m:r>
                            </m:e>
                            <m:sup>
                              <m:r>
                                <a:rPr kumimoji="1" lang="en-US" altLang="ja-JP" sz="1600" b="0" i="1" smtClean="0">
                                  <a:latin typeface="Cambria Math" panose="02040503050406030204" pitchFamily="18" charset="0"/>
                                </a:rPr>
                                <m:t>𝑖</m:t>
                              </m:r>
                              <m:sSub>
                                <m:sSubPr>
                                  <m:ctrlPr>
                                    <a:rPr kumimoji="1" lang="en-US" altLang="ja-JP" sz="1600" b="0" i="1" smtClean="0">
                                      <a:latin typeface="Cambria Math" panose="02040503050406030204" pitchFamily="18" charset="0"/>
                                    </a:rPr>
                                  </m:ctrlPr>
                                </m:sSubPr>
                                <m:e>
                                  <m:r>
                                    <a:rPr kumimoji="1" lang="en-US" altLang="ja-JP" sz="1600" b="0" i="1" smtClean="0">
                                      <a:latin typeface="Cambria Math" panose="02040503050406030204" pitchFamily="18" charset="0"/>
                                    </a:rPr>
                                    <m:t>𝑘</m:t>
                                  </m:r>
                                  <m:r>
                                    <a:rPr kumimoji="1" lang="en-US" altLang="ja-JP" sz="1600" b="0" i="1" smtClean="0">
                                      <a:latin typeface="Cambria Math" panose="02040503050406030204" pitchFamily="18" charset="0"/>
                                    </a:rPr>
                                    <m:t>𝜔</m:t>
                                  </m:r>
                                </m:e>
                                <m:sub>
                                  <m:r>
                                    <a:rPr kumimoji="1" lang="en-US" altLang="ja-JP" sz="1600" b="0" i="1" smtClean="0">
                                      <a:latin typeface="Cambria Math" panose="02040503050406030204" pitchFamily="18" charset="0"/>
                                    </a:rPr>
                                    <m:t>0</m:t>
                                  </m:r>
                                </m:sub>
                              </m:sSub>
                              <m:r>
                                <a:rPr kumimoji="1" lang="en-US" altLang="ja-JP" sz="1600" b="0" i="1" smtClean="0">
                                  <a:latin typeface="Cambria Math" panose="02040503050406030204" pitchFamily="18" charset="0"/>
                                </a:rPr>
                                <m:t>𝑡</m:t>
                              </m:r>
                            </m:sup>
                          </m:sSup>
                        </m:e>
                      </m:nary>
                      <m:r>
                        <a:rPr kumimoji="1" lang="en-US" altLang="ja-JP" sz="1600" b="0" i="1" smtClean="0">
                          <a:latin typeface="Cambria Math" panose="02040503050406030204" pitchFamily="18" charset="0"/>
                        </a:rPr>
                        <m:t>          …(6)</m:t>
                      </m:r>
                    </m:oMath>
                  </m:oMathPara>
                </a14:m>
                <a:endParaRPr lang="en-US" altLang="ja-JP" sz="1600" dirty="0">
                  <a:latin typeface="游ゴシック" panose="020B0400000000000000" pitchFamily="50" charset="-128"/>
                  <a:ea typeface="游ゴシック" panose="020B0400000000000000" pitchFamily="50" charset="-128"/>
                </a:endParaRPr>
              </a:p>
              <a:p>
                <a:pPr>
                  <a:spcBef>
                    <a:spcPts val="1200"/>
                  </a:spcBef>
                  <a:spcAft>
                    <a:spcPts val="1200"/>
                  </a:spcAft>
                </a:pPr>
                <a:endParaRPr lang="en-US" altLang="ja-JP" sz="1600" dirty="0">
                  <a:latin typeface="游ゴシック" panose="020B0400000000000000" pitchFamily="50" charset="-128"/>
                  <a:ea typeface="游ゴシック" panose="020B0400000000000000"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𝐶</m:t>
                          </m:r>
                        </m:e>
                        <m:sub>
                          <m:r>
                            <a:rPr lang="en-US" altLang="ja-JP" sz="1600" i="1">
                              <a:latin typeface="Cambria Math" panose="02040503050406030204" pitchFamily="18" charset="0"/>
                            </a:rPr>
                            <m:t>𝑘</m:t>
                          </m:r>
                        </m:sub>
                      </m:sSub>
                      <m:r>
                        <a:rPr lang="en-US" altLang="ja-JP" sz="1600" b="0" i="1" smtClean="0">
                          <a:latin typeface="Cambria Math" panose="02040503050406030204" pitchFamily="18" charset="0"/>
                        </a:rPr>
                        <m:t>=</m:t>
                      </m:r>
                      <m:f>
                        <m:fPr>
                          <m:ctrlPr>
                            <a:rPr lang="en-US" altLang="ja-JP" sz="1600" b="0" i="1" smtClean="0">
                              <a:latin typeface="Cambria Math" panose="02040503050406030204" pitchFamily="18" charset="0"/>
                            </a:rPr>
                          </m:ctrlPr>
                        </m:fPr>
                        <m:num>
                          <m:r>
                            <a:rPr lang="en-US" altLang="ja-JP" sz="1600" b="0" i="1" smtClean="0">
                              <a:latin typeface="Cambria Math" panose="02040503050406030204" pitchFamily="18" charset="0"/>
                            </a:rPr>
                            <m:t>1</m:t>
                          </m:r>
                        </m:num>
                        <m:den>
                          <m:r>
                            <a:rPr lang="en-US" altLang="ja-JP" sz="1600" b="0" i="1" smtClean="0">
                              <a:latin typeface="Cambria Math" panose="02040503050406030204" pitchFamily="18" charset="0"/>
                            </a:rPr>
                            <m:t>𝑇</m:t>
                          </m:r>
                        </m:den>
                      </m:f>
                      <m:nary>
                        <m:naryPr>
                          <m:ctrlPr>
                            <a:rPr lang="en-US" altLang="ja-JP" sz="1600" i="1">
                              <a:latin typeface="Cambria Math" panose="02040503050406030204" pitchFamily="18" charset="0"/>
                            </a:rPr>
                          </m:ctrlPr>
                        </m:naryPr>
                        <m:sub>
                          <m:r>
                            <m:rPr>
                              <m:brk m:alnAt="23"/>
                            </m:rPr>
                            <a:rPr lang="en-US" altLang="ja-JP" sz="1600" i="1">
                              <a:latin typeface="Cambria Math" panose="02040503050406030204" pitchFamily="18" charset="0"/>
                            </a:rPr>
                            <m:t>−</m:t>
                          </m:r>
                          <m:f>
                            <m:fPr>
                              <m:ctrlPr>
                                <a:rPr lang="en-US" altLang="ja-JP" sz="1600" i="1">
                                  <a:latin typeface="Cambria Math" panose="02040503050406030204" pitchFamily="18" charset="0"/>
                                </a:rPr>
                              </m:ctrlPr>
                            </m:fPr>
                            <m:num>
                              <m:r>
                                <m:rPr>
                                  <m:brk m:alnAt="23"/>
                                </m:rPr>
                                <a:rPr lang="en-US" altLang="ja-JP" sz="1600" i="1">
                                  <a:latin typeface="Cambria Math" panose="02040503050406030204" pitchFamily="18" charset="0"/>
                                </a:rPr>
                                <m:t>𝑇</m:t>
                              </m:r>
                            </m:num>
                            <m:den>
                              <m:r>
                                <m:rPr>
                                  <m:brk m:alnAt="23"/>
                                </m:rPr>
                                <a:rPr lang="en-US" altLang="ja-JP" sz="1600" i="1">
                                  <a:latin typeface="Cambria Math" panose="02040503050406030204" pitchFamily="18" charset="0"/>
                                </a:rPr>
                                <m:t>2</m:t>
                              </m:r>
                            </m:den>
                          </m:f>
                        </m:sub>
                        <m:sup>
                          <m:f>
                            <m:fPr>
                              <m:ctrlPr>
                                <a:rPr lang="en-US" altLang="ja-JP" sz="1600" i="1">
                                  <a:latin typeface="Cambria Math" panose="02040503050406030204" pitchFamily="18" charset="0"/>
                                </a:rPr>
                              </m:ctrlPr>
                            </m:fPr>
                            <m:num>
                              <m:r>
                                <m:rPr>
                                  <m:brk m:alnAt="23"/>
                                </m:rPr>
                                <a:rPr lang="en-US" altLang="ja-JP" sz="1600" i="1">
                                  <a:latin typeface="Cambria Math" panose="02040503050406030204" pitchFamily="18" charset="0"/>
                                </a:rPr>
                                <m:t>𝑇</m:t>
                              </m:r>
                            </m:num>
                            <m:den>
                              <m:r>
                                <m:rPr>
                                  <m:brk m:alnAt="23"/>
                                </m:rPr>
                                <a:rPr lang="en-US" altLang="ja-JP" sz="1600" i="1">
                                  <a:latin typeface="Cambria Math" panose="02040503050406030204" pitchFamily="18" charset="0"/>
                                </a:rPr>
                                <m:t>2</m:t>
                              </m:r>
                            </m:den>
                          </m:f>
                        </m:sup>
                        <m:e>
                          <m:r>
                            <a:rPr lang="en-US" altLang="ja-JP" sz="1600" i="1">
                              <a:latin typeface="Cambria Math" panose="02040503050406030204" pitchFamily="18" charset="0"/>
                            </a:rPr>
                            <m:t>𝑓</m:t>
                          </m:r>
                          <m:d>
                            <m:dPr>
                              <m:ctrlPr>
                                <a:rPr lang="en-US" altLang="ja-JP" sz="1600" i="1">
                                  <a:latin typeface="Cambria Math" panose="02040503050406030204" pitchFamily="18" charset="0"/>
                                </a:rPr>
                              </m:ctrlPr>
                            </m:dPr>
                            <m:e>
                              <m:r>
                                <a:rPr lang="en-US" altLang="ja-JP" sz="1600" i="1">
                                  <a:latin typeface="Cambria Math" panose="02040503050406030204" pitchFamily="18" charset="0"/>
                                </a:rPr>
                                <m:t>𝑡</m:t>
                              </m:r>
                            </m:e>
                          </m:d>
                          <m:sSup>
                            <m:sSupPr>
                              <m:ctrlPr>
                                <a:rPr lang="en-US" altLang="ja-JP" sz="1600" i="1">
                                  <a:latin typeface="Cambria Math" panose="02040503050406030204" pitchFamily="18" charset="0"/>
                                </a:rPr>
                              </m:ctrlPr>
                            </m:sSupPr>
                            <m:e>
                              <m:r>
                                <a:rPr lang="en-US" altLang="ja-JP" sz="1600" i="1">
                                  <a:latin typeface="Cambria Math" panose="02040503050406030204" pitchFamily="18" charset="0"/>
                                </a:rPr>
                                <m:t>𝑒</m:t>
                              </m:r>
                            </m:e>
                            <m:sup>
                              <m:r>
                                <a:rPr lang="en-US" altLang="ja-JP" sz="1600" b="0" i="1" smtClean="0">
                                  <a:latin typeface="Cambria Math" panose="02040503050406030204" pitchFamily="18" charset="0"/>
                                </a:rPr>
                                <m:t>−</m:t>
                              </m:r>
                              <m:r>
                                <a:rPr lang="en-US" altLang="ja-JP" sz="1600" i="1">
                                  <a:latin typeface="Cambria Math" panose="02040503050406030204" pitchFamily="18" charset="0"/>
                                </a:rPr>
                                <m:t>𝑖</m:t>
                              </m:r>
                              <m:sSub>
                                <m:sSubPr>
                                  <m:ctrlPr>
                                    <a:rPr lang="en-US" altLang="ja-JP" sz="1600" i="1">
                                      <a:latin typeface="Cambria Math" panose="02040503050406030204" pitchFamily="18" charset="0"/>
                                    </a:rPr>
                                  </m:ctrlPr>
                                </m:sSubPr>
                                <m:e>
                                  <m:r>
                                    <a:rPr lang="en-US" altLang="ja-JP" sz="1600" i="1">
                                      <a:latin typeface="Cambria Math" panose="02040503050406030204" pitchFamily="18" charset="0"/>
                                    </a:rPr>
                                    <m:t>𝑘</m:t>
                                  </m:r>
                                  <m:r>
                                    <a:rPr lang="en-US" altLang="ja-JP" sz="1600" i="1">
                                      <a:latin typeface="Cambria Math" panose="02040503050406030204" pitchFamily="18" charset="0"/>
                                    </a:rPr>
                                    <m:t>𝜔</m:t>
                                  </m:r>
                                </m:e>
                                <m:sub>
                                  <m:r>
                                    <a:rPr lang="en-US" altLang="ja-JP" sz="1600" i="1">
                                      <a:latin typeface="Cambria Math" panose="02040503050406030204" pitchFamily="18" charset="0"/>
                                    </a:rPr>
                                    <m:t>0</m:t>
                                  </m:r>
                                </m:sub>
                              </m:sSub>
                              <m:r>
                                <a:rPr lang="en-US" altLang="ja-JP" sz="1600" i="1">
                                  <a:latin typeface="Cambria Math" panose="02040503050406030204" pitchFamily="18" charset="0"/>
                                </a:rPr>
                                <m:t>𝑡</m:t>
                              </m:r>
                            </m:sup>
                          </m:sSup>
                          <m:r>
                            <a:rPr lang="en-US" altLang="ja-JP" sz="1600" i="1">
                              <a:latin typeface="Cambria Math" panose="02040503050406030204" pitchFamily="18" charset="0"/>
                            </a:rPr>
                            <m:t>𝑑𝑡</m:t>
                          </m:r>
                        </m:e>
                      </m:nary>
                      <m:r>
                        <a:rPr lang="en-US" altLang="ja-JP" sz="1600" b="0" i="1" smtClean="0">
                          <a:latin typeface="Cambria Math" panose="02040503050406030204" pitchFamily="18" charset="0"/>
                        </a:rPr>
                        <m:t>      </m:t>
                      </m:r>
                      <m:r>
                        <a:rPr lang="en-US" altLang="ja-JP" sz="1600" i="1">
                          <a:latin typeface="Cambria Math" panose="02040503050406030204" pitchFamily="18" charset="0"/>
                        </a:rPr>
                        <m:t>…(</m:t>
                      </m:r>
                      <m:r>
                        <a:rPr lang="en-US" altLang="ja-JP" sz="1600" b="0" i="1" smtClean="0">
                          <a:latin typeface="Cambria Math" panose="02040503050406030204" pitchFamily="18" charset="0"/>
                        </a:rPr>
                        <m:t>7</m:t>
                      </m:r>
                      <m:r>
                        <a:rPr lang="en-US" altLang="ja-JP" sz="1600" i="1">
                          <a:latin typeface="Cambria Math" panose="02040503050406030204" pitchFamily="18" charset="0"/>
                        </a:rPr>
                        <m:t>)</m:t>
                      </m:r>
                    </m:oMath>
                  </m:oMathPara>
                </a14:m>
                <a:endParaRPr kumimoji="1" lang="en-US" altLang="ja-JP" sz="1600" dirty="0">
                  <a:latin typeface="游ゴシック" panose="020B0400000000000000" pitchFamily="50" charset="-128"/>
                  <a:ea typeface="游ゴシック" panose="020B0400000000000000"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454502" y="1181467"/>
                <a:ext cx="3177665" cy="2247988"/>
              </a:xfrm>
              <a:prstGeom prst="rect">
                <a:avLst/>
              </a:prstGeom>
              <a:blipFill>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7333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04635" y="0"/>
            <a:ext cx="3733902" cy="6735055"/>
          </a:xfrm>
          <a:prstGeom prst="rect">
            <a:avLst/>
          </a:prstGeom>
        </p:spPr>
      </p:pic>
      <p:pic>
        <p:nvPicPr>
          <p:cNvPr id="5" name="図 4"/>
          <p:cNvPicPr>
            <a:picLocks noChangeAspect="1"/>
          </p:cNvPicPr>
          <p:nvPr/>
        </p:nvPicPr>
        <p:blipFill>
          <a:blip r:embed="rId3"/>
          <a:stretch>
            <a:fillRect/>
          </a:stretch>
        </p:blipFill>
        <p:spPr>
          <a:xfrm>
            <a:off x="5240214" y="4991230"/>
            <a:ext cx="3229086" cy="1662738"/>
          </a:xfrm>
          <a:prstGeom prst="rect">
            <a:avLst/>
          </a:prstGeom>
        </p:spPr>
      </p:pic>
      <p:pic>
        <p:nvPicPr>
          <p:cNvPr id="6" name="図 5"/>
          <p:cNvPicPr>
            <a:picLocks noChangeAspect="1"/>
          </p:cNvPicPr>
          <p:nvPr/>
        </p:nvPicPr>
        <p:blipFill rotWithShape="1">
          <a:blip r:embed="rId4"/>
          <a:srcRect b="21192"/>
          <a:stretch/>
        </p:blipFill>
        <p:spPr>
          <a:xfrm>
            <a:off x="4654482" y="0"/>
            <a:ext cx="4400550" cy="4121063"/>
          </a:xfrm>
          <a:prstGeom prst="rect">
            <a:avLst/>
          </a:prstGeom>
        </p:spPr>
      </p:pic>
      <p:pic>
        <p:nvPicPr>
          <p:cNvPr id="7" name="図 6"/>
          <p:cNvPicPr>
            <a:picLocks noChangeAspect="1"/>
          </p:cNvPicPr>
          <p:nvPr/>
        </p:nvPicPr>
        <p:blipFill rotWithShape="1">
          <a:blip r:embed="rId4"/>
          <a:srcRect t="83360"/>
          <a:stretch/>
        </p:blipFill>
        <p:spPr>
          <a:xfrm>
            <a:off x="4792268" y="4121063"/>
            <a:ext cx="4400550" cy="870167"/>
          </a:xfrm>
          <a:prstGeom prst="rect">
            <a:avLst/>
          </a:prstGeom>
        </p:spPr>
      </p:pic>
    </p:spTree>
    <p:extLst>
      <p:ext uri="{BB962C8B-B14F-4D97-AF65-F5344CB8AC3E}">
        <p14:creationId xmlns:p14="http://schemas.microsoft.com/office/powerpoint/2010/main" val="145361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游ゴシック" panose="020B0400000000000000" pitchFamily="50" charset="-128"/>
                <a:ea typeface="游ゴシック" panose="020B0400000000000000" pitchFamily="50" charset="-128"/>
              </a:rPr>
              <a:t>フーリエ級数</a:t>
            </a:r>
            <a:r>
              <a:rPr kumimoji="1" lang="en-US" altLang="ja-JP" sz="2800" dirty="0">
                <a:latin typeface="游ゴシック" panose="020B0400000000000000" pitchFamily="50" charset="-128"/>
                <a:ea typeface="游ゴシック" panose="020B0400000000000000" pitchFamily="50" charset="-128"/>
              </a:rPr>
              <a:t>(</a:t>
            </a:r>
            <a:r>
              <a:rPr kumimoji="1" lang="ja-JP" altLang="en-US" sz="2800" b="1" dirty="0">
                <a:solidFill>
                  <a:srgbClr val="FF0000"/>
                </a:solidFill>
                <a:latin typeface="游ゴシック" panose="020B0400000000000000" pitchFamily="50" charset="-128"/>
                <a:ea typeface="游ゴシック" panose="020B0400000000000000" pitchFamily="50" charset="-128"/>
              </a:rPr>
              <a:t>複素数表記</a:t>
            </a:r>
            <a:r>
              <a:rPr kumimoji="1" lang="en-US" altLang="ja-JP" sz="2800"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4" name="コンテンツ プレースホルダー 2"/>
              <p:cNvSpPr>
                <a:spLocks noGrp="1"/>
              </p:cNvSpPr>
              <p:nvPr>
                <p:ph idx="1"/>
              </p:nvPr>
            </p:nvSpPr>
            <p:spPr>
              <a:xfrm>
                <a:off x="457199" y="1198579"/>
                <a:ext cx="4838701" cy="2205021"/>
              </a:xfrm>
            </p:spPr>
            <p:txBody>
              <a:bodyPr>
                <a:normAutofit/>
              </a:bodyPr>
              <a:lstStyle/>
              <a:p>
                <a:pPr marL="0" indent="0">
                  <a:lnSpc>
                    <a:spcPct val="150000"/>
                  </a:lnSpc>
                  <a:buNone/>
                </a:pPr>
                <a:r>
                  <a:rPr kumimoji="1" lang="ja-JP" altLang="en-US" sz="2400" dirty="0">
                    <a:latin typeface="游ゴシック" panose="020B0400000000000000" pitchFamily="50" charset="-128"/>
                    <a:ea typeface="游ゴシック" panose="020B0400000000000000" pitchFamily="50" charset="-128"/>
                  </a:rPr>
                  <a:t>区間</a:t>
                </a:r>
                <a14:m>
                  <m:oMath xmlns:m="http://schemas.openxmlformats.org/officeDocument/2006/math">
                    <m:d>
                      <m:dPr>
                        <m:begChr m:val="["/>
                        <m:endChr m:val="]"/>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r>
                          <a:rPr lang="en-US" altLang="ja-JP" sz="2400" i="1">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𝑇</m:t>
                            </m:r>
                          </m:num>
                          <m:den>
                            <m:r>
                              <a:rPr lang="en-US" altLang="ja-JP" sz="2400" b="0" i="1" smtClean="0">
                                <a:latin typeface="Cambria Math" panose="02040503050406030204" pitchFamily="18" charset="0"/>
                              </a:rPr>
                              <m:t>2</m:t>
                            </m:r>
                          </m:den>
                        </m:f>
                      </m:e>
                    </m:d>
                  </m:oMath>
                </a14:m>
                <a:r>
                  <a:rPr kumimoji="1" lang="ja-JP" altLang="en-US" sz="2400" dirty="0">
                    <a:latin typeface="游ゴシック" panose="020B0400000000000000" pitchFamily="50" charset="-128"/>
                    <a:ea typeface="游ゴシック" panose="020B0400000000000000" pitchFamily="50" charset="-128"/>
                  </a:rPr>
                  <a:t>上の連続関数</a:t>
                </a:r>
                <a14:m>
                  <m:oMath xmlns:m="http://schemas.openxmlformats.org/officeDocument/2006/math">
                    <m:r>
                      <a:rPr lang="en-US" altLang="ja-JP" sz="2400" b="0" i="1" smtClean="0">
                        <a:latin typeface="Cambria Math" panose="02040503050406030204" pitchFamily="18" charset="0"/>
                      </a:rPr>
                      <m:t>𝑓</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𝑡</m:t>
                    </m:r>
                    <m:r>
                      <a:rPr lang="en-US" altLang="ja-JP" sz="2400" b="0" i="1" smtClean="0">
                        <a:latin typeface="Cambria Math" panose="02040503050406030204" pitchFamily="18" charset="0"/>
                      </a:rPr>
                      <m:t>)</m:t>
                    </m:r>
                  </m:oMath>
                </a14:m>
                <a:r>
                  <a:rPr kumimoji="1" lang="ja-JP" altLang="en-US" sz="2400" dirty="0">
                    <a:latin typeface="游ゴシック" panose="020B0400000000000000" pitchFamily="50" charset="-128"/>
                    <a:ea typeface="游ゴシック" panose="020B0400000000000000" pitchFamily="50" charset="-128"/>
                  </a:rPr>
                  <a:t>は</a:t>
                </a:r>
                <a:r>
                  <a:rPr lang="ja-JP" altLang="en-US" sz="2400" dirty="0">
                    <a:latin typeface="游ゴシック" panose="020B0400000000000000" pitchFamily="50" charset="-128"/>
                    <a:ea typeface="游ゴシック" panose="020B0400000000000000" pitchFamily="50" charset="-128"/>
                  </a:rPr>
                  <a:t>、フーリエ級数で表現できる．</a:t>
                </a:r>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4" name="コンテンツ プレースホルダー 2"/>
              <p:cNvSpPr>
                <a:spLocks noGrp="1" noRot="1" noChangeAspect="1" noMove="1" noResize="1" noEditPoints="1" noAdjustHandles="1" noChangeArrowheads="1" noChangeShapeType="1" noTextEdit="1"/>
              </p:cNvSpPr>
              <p:nvPr>
                <p:ph idx="1"/>
              </p:nvPr>
            </p:nvSpPr>
            <p:spPr>
              <a:xfrm>
                <a:off x="457199" y="1198579"/>
                <a:ext cx="4838701" cy="2205021"/>
              </a:xfrm>
              <a:blipFill>
                <a:blip r:embed="rId2"/>
                <a:stretch>
                  <a:fillRect l="-1889" r="-8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457199" y="3021688"/>
                <a:ext cx="3670748" cy="2710614"/>
              </a:xfrm>
              <a:prstGeom prst="rect">
                <a:avLst/>
              </a:prstGeom>
              <a:solidFill>
                <a:schemeClr val="accent4">
                  <a:lumMod val="20000"/>
                  <a:lumOff val="80000"/>
                </a:schemeClr>
              </a:solidFill>
            </p:spPr>
            <p:txBody>
              <a:bodyPr wrap="none" lIns="0" tIns="0" rIns="0" bIns="0"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r>
                        <a:rPr kumimoji="1" lang="pt-BR" altLang="ja-JP" sz="2400" i="1" smtClean="0">
                          <a:latin typeface="Cambria Math" panose="02040503050406030204" pitchFamily="18" charset="0"/>
                        </a:rPr>
                        <m:t>𝑓</m:t>
                      </m:r>
                      <m:d>
                        <m:dPr>
                          <m:ctrlPr>
                            <a:rPr kumimoji="1" lang="pt-BR" altLang="ja-JP" sz="240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pt-BR" altLang="ja-JP" sz="2400" i="1" smtClean="0">
                          <a:latin typeface="Cambria Math" panose="02040503050406030204" pitchFamily="18" charset="0"/>
                        </a:rPr>
                        <m:t>=</m:t>
                      </m:r>
                      <m:nary>
                        <m:naryPr>
                          <m:chr m:val="∑"/>
                          <m:ctrlPr>
                            <a:rPr kumimoji="1" lang="pt-BR" altLang="ja-JP" sz="2400" i="1" smtClean="0">
                              <a:latin typeface="Cambria Math" panose="02040503050406030204" pitchFamily="18" charset="0"/>
                            </a:rPr>
                          </m:ctrlPr>
                        </m:naryPr>
                        <m:sub>
                          <m:r>
                            <m:rPr>
                              <m:brk m:alnAt="23"/>
                            </m:rPr>
                            <a:rPr kumimoji="1" lang="en-US" altLang="ja-JP" sz="2400" b="0" i="1" smtClean="0">
                              <a:latin typeface="Cambria Math" panose="02040503050406030204" pitchFamily="18" charset="0"/>
                            </a:rPr>
                            <m:t>𝑘</m:t>
                          </m:r>
                          <m:r>
                            <a:rPr kumimoji="1" lang="pt-BR" altLang="ja-JP" sz="2400" i="1" smtClean="0">
                              <a:latin typeface="Cambria Math" panose="02040503050406030204" pitchFamily="18" charset="0"/>
                            </a:rPr>
                            <m:t>=</m:t>
                          </m:r>
                          <m:r>
                            <a:rPr kumimoji="1" lang="en-US" altLang="ja-JP" sz="2400" b="0" i="1" smtClean="0">
                              <a:latin typeface="Cambria Math" panose="02040503050406030204" pitchFamily="18" charset="0"/>
                            </a:rPr>
                            <m:t>−∞</m:t>
                          </m:r>
                        </m:sub>
                        <m:sup>
                          <m:r>
                            <a:rPr kumimoji="1" lang="pt-BR" altLang="ja-JP" sz="2400" i="1" smtClean="0">
                              <a:latin typeface="Cambria Math" panose="02040503050406030204" pitchFamily="18" charset="0"/>
                            </a:rPr>
                            <m:t>∞</m:t>
                          </m:r>
                        </m:sup>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𝑘</m:t>
                              </m:r>
                            </m:sub>
                          </m:sSub>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𝑖</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𝑘</m:t>
                                  </m:r>
                                  <m:r>
                                    <a:rPr kumimoji="1" lang="en-US" altLang="ja-JP" sz="2400" b="0" i="1" smtClean="0">
                                      <a:latin typeface="Cambria Math" panose="02040503050406030204" pitchFamily="18" charset="0"/>
                                    </a:rPr>
                                    <m:t>𝜔</m:t>
                                  </m:r>
                                </m:e>
                                <m:sub>
                                  <m:r>
                                    <a:rPr kumimoji="1" lang="en-US" altLang="ja-JP" sz="2400" b="0" i="1" smtClean="0">
                                      <a:latin typeface="Cambria Math" panose="02040503050406030204" pitchFamily="18" charset="0"/>
                                    </a:rPr>
                                    <m:t>0</m:t>
                                  </m:r>
                                </m:sub>
                              </m:sSub>
                              <m:r>
                                <a:rPr kumimoji="1" lang="en-US" altLang="ja-JP" sz="2400" b="0" i="1" smtClean="0">
                                  <a:latin typeface="Cambria Math" panose="02040503050406030204" pitchFamily="18" charset="0"/>
                                </a:rPr>
                                <m:t>𝑡</m:t>
                              </m:r>
                            </m:sup>
                          </m:sSup>
                        </m:e>
                      </m:nary>
                      <m:r>
                        <a:rPr kumimoji="1" lang="en-US" altLang="ja-JP" sz="2400" b="0" i="1" smtClean="0">
                          <a:latin typeface="Cambria Math" panose="02040503050406030204" pitchFamily="18" charset="0"/>
                        </a:rPr>
                        <m:t>          </m:t>
                      </m:r>
                    </m:oMath>
                  </m:oMathPara>
                </a14:m>
                <a:endParaRPr lang="en-US" altLang="ja-JP" sz="2400" dirty="0">
                  <a:latin typeface="游ゴシック" panose="020B0400000000000000" pitchFamily="50" charset="-128"/>
                  <a:ea typeface="游ゴシック" panose="020B0400000000000000" pitchFamily="50" charset="-128"/>
                </a:endParaRPr>
              </a:p>
              <a:p>
                <a:pPr>
                  <a:spcBef>
                    <a:spcPts val="1200"/>
                  </a:spcBef>
                  <a:spcAft>
                    <a:spcPts val="1200"/>
                  </a:spcAft>
                </a:pPr>
                <a:endParaRPr lang="en-US" altLang="ja-JP" sz="100" dirty="0">
                  <a:latin typeface="游ゴシック" panose="020B0400000000000000" pitchFamily="50" charset="-128"/>
                  <a:ea typeface="游ゴシック" panose="020B0400000000000000" pitchFamily="50" charset="-128"/>
                </a:endParaRPr>
              </a:p>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𝐶</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1</m:t>
                          </m:r>
                        </m:num>
                        <m:den>
                          <m:r>
                            <a:rPr lang="en-US" altLang="ja-JP" sz="2400" b="0" i="1" smtClean="0">
                              <a:latin typeface="Cambria Math" panose="02040503050406030204" pitchFamily="18" charset="0"/>
                            </a:rPr>
                            <m:t>𝑇</m:t>
                          </m:r>
                        </m:den>
                      </m:f>
                      <m:nary>
                        <m:naryPr>
                          <m:ctrlPr>
                            <a:rPr lang="en-US" altLang="ja-JP" sz="2400" i="1">
                              <a:latin typeface="Cambria Math" panose="02040503050406030204" pitchFamily="18" charset="0"/>
                            </a:rPr>
                          </m:ctrlPr>
                        </m:naryPr>
                        <m:sub>
                          <m:r>
                            <m:rPr>
                              <m:brk m:alnAt="23"/>
                            </m:rP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m:rPr>
                                  <m:brk m:alnAt="23"/>
                                </m:rPr>
                                <a:rPr lang="en-US" altLang="ja-JP" sz="2400" i="1">
                                  <a:latin typeface="Cambria Math" panose="02040503050406030204" pitchFamily="18" charset="0"/>
                                </a:rPr>
                                <m:t>𝑇</m:t>
                              </m:r>
                            </m:num>
                            <m:den>
                              <m:r>
                                <m:rPr>
                                  <m:brk m:alnAt="23"/>
                                </m:rPr>
                                <a:rPr lang="en-US" altLang="ja-JP" sz="2400" i="1">
                                  <a:latin typeface="Cambria Math" panose="02040503050406030204" pitchFamily="18" charset="0"/>
                                </a:rPr>
                                <m:t>2</m:t>
                              </m:r>
                            </m:den>
                          </m:f>
                        </m:sub>
                        <m:sup>
                          <m:f>
                            <m:fPr>
                              <m:ctrlPr>
                                <a:rPr lang="en-US" altLang="ja-JP" sz="2400" i="1">
                                  <a:latin typeface="Cambria Math" panose="02040503050406030204" pitchFamily="18" charset="0"/>
                                </a:rPr>
                              </m:ctrlPr>
                            </m:fPr>
                            <m:num>
                              <m:r>
                                <m:rPr>
                                  <m:brk m:alnAt="23"/>
                                </m:rPr>
                                <a:rPr lang="en-US" altLang="ja-JP" sz="2400" i="1">
                                  <a:latin typeface="Cambria Math" panose="02040503050406030204" pitchFamily="18" charset="0"/>
                                </a:rPr>
                                <m:t>𝑇</m:t>
                              </m:r>
                            </m:num>
                            <m:den>
                              <m:r>
                                <m:rPr>
                                  <m:brk m:alnAt="23"/>
                                </m:rPr>
                                <a:rPr lang="en-US" altLang="ja-JP" sz="2400" i="1">
                                  <a:latin typeface="Cambria Math" panose="02040503050406030204" pitchFamily="18" charset="0"/>
                                </a:rPr>
                                <m:t>2</m:t>
                              </m:r>
                            </m:den>
                          </m:f>
                        </m:sup>
                        <m:e>
                          <m:r>
                            <a:rPr lang="en-US" altLang="ja-JP" sz="2400" i="1">
                              <a:latin typeface="Cambria Math" panose="02040503050406030204" pitchFamily="18" charset="0"/>
                            </a:rPr>
                            <m:t>𝑓</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𝑡</m:t>
                              </m:r>
                            </m:e>
                          </m:d>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b="0" i="1" smtClean="0">
                                  <a:latin typeface="Cambria Math" panose="02040503050406030204" pitchFamily="18" charset="0"/>
                                </a:rPr>
                                <m:t>−</m:t>
                              </m:r>
                              <m:r>
                                <a:rPr lang="en-US" altLang="ja-JP" sz="2400" i="1">
                                  <a:latin typeface="Cambria Math" panose="02040503050406030204" pitchFamily="18" charset="0"/>
                                </a:rPr>
                                <m:t>𝑖</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𝑘</m:t>
                                  </m:r>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sup>
                          </m:sSup>
                          <m:r>
                            <a:rPr lang="en-US" altLang="ja-JP" sz="2400" i="1">
                              <a:latin typeface="Cambria Math" panose="02040503050406030204" pitchFamily="18" charset="0"/>
                            </a:rPr>
                            <m:t>𝑑𝑡</m:t>
                          </m:r>
                        </m:e>
                      </m:nary>
                    </m:oMath>
                  </m:oMathPara>
                </a14:m>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57199" y="3021688"/>
                <a:ext cx="3670748" cy="2710614"/>
              </a:xfrm>
              <a:prstGeom prst="rect">
                <a:avLst/>
              </a:prstGeom>
              <a:blipFill>
                <a:blip r:embed="rId3"/>
                <a:stretch>
                  <a:fillRect/>
                </a:stretch>
              </a:blipFill>
            </p:spPr>
            <p:txBody>
              <a:bodyPr/>
              <a:lstStyle/>
              <a:p>
                <a:r>
                  <a:rPr lang="ja-JP" altLang="en-US">
                    <a:noFill/>
                  </a:rPr>
                  <a:t> </a:t>
                </a:r>
              </a:p>
            </p:txBody>
          </p:sp>
        </mc:Fallback>
      </mc:AlternateContent>
      <p:cxnSp>
        <p:nvCxnSpPr>
          <p:cNvPr id="6" name="直線矢印コネクタ 5"/>
          <p:cNvCxnSpPr/>
          <p:nvPr/>
        </p:nvCxnSpPr>
        <p:spPr>
          <a:xfrm>
            <a:off x="6037697" y="1787717"/>
            <a:ext cx="5732405" cy="0"/>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フリーフォーム 6"/>
          <p:cNvSpPr/>
          <p:nvPr/>
        </p:nvSpPr>
        <p:spPr>
          <a:xfrm>
            <a:off x="6763658" y="515024"/>
            <a:ext cx="4644572" cy="1506007"/>
          </a:xfrm>
          <a:custGeom>
            <a:avLst/>
            <a:gdLst>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77590"/>
              <a:gd name="connsiteX1" fmla="*/ 217715 w 4789715"/>
              <a:gd name="connsiteY1" fmla="*/ 1117622 h 1977590"/>
              <a:gd name="connsiteX2" fmla="*/ 478972 w 4789715"/>
              <a:gd name="connsiteY2" fmla="*/ 1291794 h 1977590"/>
              <a:gd name="connsiteX3" fmla="*/ 827315 w 4789715"/>
              <a:gd name="connsiteY3" fmla="*/ 972480 h 1977590"/>
              <a:gd name="connsiteX4" fmla="*/ 1378858 w 4789715"/>
              <a:gd name="connsiteY4" fmla="*/ 22 h 1977590"/>
              <a:gd name="connsiteX5" fmla="*/ 1654629 w 4789715"/>
              <a:gd name="connsiteY5" fmla="*/ 943451 h 1977590"/>
              <a:gd name="connsiteX6" fmla="*/ 1973943 w 4789715"/>
              <a:gd name="connsiteY6" fmla="*/ 957965 h 1977590"/>
              <a:gd name="connsiteX7" fmla="*/ 2481943 w 4789715"/>
              <a:gd name="connsiteY7" fmla="*/ 1959451 h 1977590"/>
              <a:gd name="connsiteX8" fmla="*/ 3018972 w 4789715"/>
              <a:gd name="connsiteY8" fmla="*/ 1582080 h 1977590"/>
              <a:gd name="connsiteX9" fmla="*/ 3149600 w 4789715"/>
              <a:gd name="connsiteY9" fmla="*/ 1306308 h 1977590"/>
              <a:gd name="connsiteX10" fmla="*/ 3643086 w 4789715"/>
              <a:gd name="connsiteY10" fmla="*/ 1915908 h 1977590"/>
              <a:gd name="connsiteX11" fmla="*/ 4078515 w 4789715"/>
              <a:gd name="connsiteY11" fmla="*/ 1422422 h 1977590"/>
              <a:gd name="connsiteX12" fmla="*/ 4644572 w 4789715"/>
              <a:gd name="connsiteY12" fmla="*/ 1190194 h 1977590"/>
              <a:gd name="connsiteX13" fmla="*/ 4789715 w 4789715"/>
              <a:gd name="connsiteY13" fmla="*/ 1524022 h 1977590"/>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644572 w 4789715"/>
              <a:gd name="connsiteY12" fmla="*/ 119019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 name="connsiteX0" fmla="*/ 0 w 4789715"/>
              <a:gd name="connsiteY0" fmla="*/ 1422422 h 1980179"/>
              <a:gd name="connsiteX1" fmla="*/ 217715 w 4789715"/>
              <a:gd name="connsiteY1" fmla="*/ 1117622 h 1980179"/>
              <a:gd name="connsiteX2" fmla="*/ 478972 w 4789715"/>
              <a:gd name="connsiteY2" fmla="*/ 1291794 h 1980179"/>
              <a:gd name="connsiteX3" fmla="*/ 827315 w 4789715"/>
              <a:gd name="connsiteY3" fmla="*/ 972480 h 1980179"/>
              <a:gd name="connsiteX4" fmla="*/ 1378858 w 4789715"/>
              <a:gd name="connsiteY4" fmla="*/ 22 h 1980179"/>
              <a:gd name="connsiteX5" fmla="*/ 1654629 w 4789715"/>
              <a:gd name="connsiteY5" fmla="*/ 943451 h 1980179"/>
              <a:gd name="connsiteX6" fmla="*/ 1973943 w 4789715"/>
              <a:gd name="connsiteY6" fmla="*/ 957965 h 1980179"/>
              <a:gd name="connsiteX7" fmla="*/ 2481943 w 4789715"/>
              <a:gd name="connsiteY7" fmla="*/ 1959451 h 1980179"/>
              <a:gd name="connsiteX8" fmla="*/ 2942514 w 4789715"/>
              <a:gd name="connsiteY8" fmla="*/ 1610259 h 1980179"/>
              <a:gd name="connsiteX9" fmla="*/ 3149600 w 4789715"/>
              <a:gd name="connsiteY9" fmla="*/ 1306308 h 1980179"/>
              <a:gd name="connsiteX10" fmla="*/ 3643086 w 4789715"/>
              <a:gd name="connsiteY10" fmla="*/ 1915908 h 1980179"/>
              <a:gd name="connsiteX11" fmla="*/ 4078515 w 4789715"/>
              <a:gd name="connsiteY11" fmla="*/ 1422422 h 1980179"/>
              <a:gd name="connsiteX12" fmla="*/ 4432189 w 4789715"/>
              <a:gd name="connsiteY12" fmla="*/ 1252814 h 1980179"/>
              <a:gd name="connsiteX13" fmla="*/ 4789715 w 4789715"/>
              <a:gd name="connsiteY13" fmla="*/ 1524022 h 19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9715" h="1980179">
                <a:moveTo>
                  <a:pt x="0" y="1422422"/>
                </a:moveTo>
                <a:cubicBezTo>
                  <a:pt x="68943" y="1280907"/>
                  <a:pt x="137886" y="1139393"/>
                  <a:pt x="217715" y="1117622"/>
                </a:cubicBezTo>
                <a:cubicBezTo>
                  <a:pt x="297544" y="1095851"/>
                  <a:pt x="377372" y="1315984"/>
                  <a:pt x="478972" y="1291794"/>
                </a:cubicBezTo>
                <a:cubicBezTo>
                  <a:pt x="580572" y="1267604"/>
                  <a:pt x="677334" y="1187775"/>
                  <a:pt x="827315" y="972480"/>
                </a:cubicBezTo>
                <a:cubicBezTo>
                  <a:pt x="977296" y="757185"/>
                  <a:pt x="1240972" y="4860"/>
                  <a:pt x="1378858" y="22"/>
                </a:cubicBezTo>
                <a:cubicBezTo>
                  <a:pt x="1516744" y="-4816"/>
                  <a:pt x="1555448" y="783794"/>
                  <a:pt x="1654629" y="943451"/>
                </a:cubicBezTo>
                <a:cubicBezTo>
                  <a:pt x="1753810" y="1103108"/>
                  <a:pt x="1836057" y="788632"/>
                  <a:pt x="1973943" y="957965"/>
                </a:cubicBezTo>
                <a:cubicBezTo>
                  <a:pt x="2111829" y="1127298"/>
                  <a:pt x="2320515" y="1850735"/>
                  <a:pt x="2481943" y="1959451"/>
                </a:cubicBezTo>
                <a:cubicBezTo>
                  <a:pt x="2643371" y="2068167"/>
                  <a:pt x="2831238" y="1719116"/>
                  <a:pt x="2942514" y="1610259"/>
                </a:cubicBezTo>
                <a:cubicBezTo>
                  <a:pt x="3053790" y="1501402"/>
                  <a:pt x="3032838" y="1255367"/>
                  <a:pt x="3149600" y="1306308"/>
                </a:cubicBezTo>
                <a:cubicBezTo>
                  <a:pt x="3266362" y="1357249"/>
                  <a:pt x="3488267" y="1896556"/>
                  <a:pt x="3643086" y="1915908"/>
                </a:cubicBezTo>
                <a:cubicBezTo>
                  <a:pt x="3797905" y="1935260"/>
                  <a:pt x="3946998" y="1532938"/>
                  <a:pt x="4078515" y="1422422"/>
                </a:cubicBezTo>
                <a:cubicBezTo>
                  <a:pt x="4210032" y="1311906"/>
                  <a:pt x="4305162" y="1254667"/>
                  <a:pt x="4432189" y="1252814"/>
                </a:cubicBezTo>
                <a:cubicBezTo>
                  <a:pt x="4559216" y="1250961"/>
                  <a:pt x="4776410" y="1365574"/>
                  <a:pt x="4789715" y="1524022"/>
                </a:cubicBez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8" name="直線矢印コネクタ 7"/>
          <p:cNvCxnSpPr/>
          <p:nvPr/>
        </p:nvCxnSpPr>
        <p:spPr>
          <a:xfrm flipV="1">
            <a:off x="11418208" y="346290"/>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8953500" y="294467"/>
            <a:ext cx="0" cy="2185261"/>
          </a:xfrm>
          <a:prstGeom prst="straightConnector1">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6735535" y="346290"/>
            <a:ext cx="0" cy="2185261"/>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正方形/長方形 10"/>
              <p:cNvSpPr/>
              <p:nvPr/>
            </p:nvSpPr>
            <p:spPr>
              <a:xfrm>
                <a:off x="6168826" y="1812733"/>
                <a:ext cx="604909"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6168826" y="1812733"/>
                <a:ext cx="604909" cy="609077"/>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11121826" y="1812733"/>
                <a:ext cx="39331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m:rPr>
                              <m:brk m:alnAt="23"/>
                            </m:rPr>
                            <a:rPr lang="en-US" altLang="ja-JP" i="1">
                              <a:latin typeface="Cambria Math" panose="02040503050406030204" pitchFamily="18" charset="0"/>
                            </a:rPr>
                            <m:t>𝑇</m:t>
                          </m:r>
                        </m:num>
                        <m:den>
                          <m:r>
                            <m:rPr>
                              <m:brk m:alnAt="23"/>
                            </m:rPr>
                            <a:rPr lang="en-US" altLang="ja-JP" i="1">
                              <a:latin typeface="Cambria Math" panose="02040503050406030204" pitchFamily="18" charset="0"/>
                            </a:rPr>
                            <m:t>2</m:t>
                          </m:r>
                        </m:den>
                      </m:f>
                    </m:oMath>
                  </m:oMathPara>
                </a14:m>
                <a:endParaRPr lang="ja-JP" altLang="en-US" dirty="0">
                  <a:latin typeface="游ゴシック" panose="020B0400000000000000" pitchFamily="50" charset="-128"/>
                  <a:ea typeface="游ゴシック" panose="020B0400000000000000" pitchFamily="50" charset="-128"/>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11121826" y="1812733"/>
                <a:ext cx="393313" cy="609077"/>
              </a:xfrm>
              <a:prstGeom prst="rect">
                <a:avLst/>
              </a:prstGeom>
              <a:blipFill>
                <a:blip r:embed="rId5"/>
                <a:stretch>
                  <a:fillRect/>
                </a:stretch>
              </a:blipFill>
            </p:spPr>
            <p:txBody>
              <a:bodyPr/>
              <a:lstStyle/>
              <a:p>
                <a:r>
                  <a:rPr lang="ja-JP" altLang="en-US">
                    <a:noFill/>
                  </a:rPr>
                  <a:t> </a:t>
                </a:r>
              </a:p>
            </p:txBody>
          </p:sp>
        </mc:Fallback>
      </mc:AlternateContent>
      <p:grpSp>
        <p:nvGrpSpPr>
          <p:cNvPr id="19" name="グループ化 18"/>
          <p:cNvGrpSpPr/>
          <p:nvPr/>
        </p:nvGrpSpPr>
        <p:grpSpPr>
          <a:xfrm>
            <a:off x="2522483" y="3153103"/>
            <a:ext cx="8705752" cy="1934523"/>
            <a:chOff x="2522483" y="3153103"/>
            <a:chExt cx="8705752" cy="1934523"/>
          </a:xfrm>
        </p:grpSpPr>
        <mc:AlternateContent xmlns:mc="http://schemas.openxmlformats.org/markup-compatibility/2006" xmlns:a14="http://schemas.microsoft.com/office/drawing/2010/main">
          <mc:Choice Requires="a14">
            <p:sp>
              <p:nvSpPr>
                <p:cNvPr id="3" name="正方形/長方形 2"/>
                <p:cNvSpPr/>
                <p:nvPr/>
              </p:nvSpPr>
              <p:spPr>
                <a:xfrm>
                  <a:off x="5144518" y="4071963"/>
                  <a:ext cx="6083717" cy="1015663"/>
                </a:xfrm>
                <a:prstGeom prst="rect">
                  <a:avLst/>
                </a:prstGeom>
              </p:spPr>
              <p:txBody>
                <a:bodyPr wrap="none">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この複素数表記された</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正弦波を重ね合わせていることは分かるんだけど、</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14:m>
                    <m:oMath xmlns:m="http://schemas.openxmlformats.org/officeDocument/2006/math">
                      <m:func>
                        <m:funcPr>
                          <m:ctrlPr>
                            <a:rPr lang="pt-BR" altLang="ja-JP" sz="2000" i="1">
                              <a:latin typeface="Cambria Math" panose="02040503050406030204" pitchFamily="18" charset="0"/>
                            </a:rPr>
                          </m:ctrlPr>
                        </m:funcPr>
                        <m:fName>
                          <m:r>
                            <m:rPr>
                              <m:sty m:val="p"/>
                            </m:rPr>
                            <a:rPr lang="pt-BR" altLang="ja-JP" sz="2000">
                              <a:latin typeface="Cambria Math" panose="02040503050406030204" pitchFamily="18" charset="0"/>
                            </a:rPr>
                            <m:t>cos</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𝑡</m:t>
                          </m:r>
                        </m:e>
                      </m:func>
                      <m:r>
                        <a:rPr lang="en-US" altLang="ja-JP" sz="2000" b="0" i="1" smtClean="0">
                          <a:latin typeface="Cambria Math" panose="02040503050406030204" pitchFamily="18" charset="0"/>
                        </a:rPr>
                        <m:t>,</m:t>
                      </m:r>
                      <m:func>
                        <m:funcPr>
                          <m:ctrlPr>
                            <a:rPr lang="pt-BR" altLang="ja-JP" sz="2000" i="1">
                              <a:latin typeface="Cambria Math" panose="02040503050406030204" pitchFamily="18" charset="0"/>
                            </a:rPr>
                          </m:ctrlPr>
                        </m:funcPr>
                        <m:fName>
                          <m:r>
                            <m:rPr>
                              <m:sty m:val="p"/>
                            </m:rPr>
                            <a:rPr lang="pt-BR" altLang="ja-JP" sz="2000">
                              <a:latin typeface="Cambria Math" panose="02040503050406030204" pitchFamily="18" charset="0"/>
                            </a:rPr>
                            <m:t>sin</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𝑡</m:t>
                          </m:r>
                        </m:e>
                      </m:func>
                    </m:oMath>
                  </a14:m>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に比べてイメージしにくい</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3" name="正方形/長方形 2"/>
                <p:cNvSpPr>
                  <a:spLocks noRot="1" noChangeAspect="1" noMove="1" noResize="1" noEditPoints="1" noAdjustHandles="1" noChangeArrowheads="1" noChangeShapeType="1" noTextEdit="1"/>
                </p:cNvSpPr>
                <p:nvPr/>
              </p:nvSpPr>
              <p:spPr>
                <a:xfrm>
                  <a:off x="5144518" y="4071963"/>
                  <a:ext cx="6083717" cy="1015663"/>
                </a:xfrm>
                <a:prstGeom prst="rect">
                  <a:avLst/>
                </a:prstGeom>
                <a:blipFill>
                  <a:blip r:embed="rId6"/>
                  <a:stretch>
                    <a:fillRect l="-1102" t="-3593" r="-301" b="-10180"/>
                  </a:stretch>
                </a:blipFill>
              </p:spPr>
              <p:txBody>
                <a:bodyPr/>
                <a:lstStyle/>
                <a:p>
                  <a:r>
                    <a:rPr lang="ja-JP" altLang="en-US">
                      <a:noFill/>
                    </a:rPr>
                    <a:t> </a:t>
                  </a:r>
                </a:p>
              </p:txBody>
            </p:sp>
          </mc:Fallback>
        </mc:AlternateContent>
        <p:cxnSp>
          <p:nvCxnSpPr>
            <p:cNvPr id="14" name="直線矢印コネクタ 13"/>
            <p:cNvCxnSpPr>
              <a:stCxn id="3" idx="1"/>
            </p:cNvCxnSpPr>
            <p:nvPr/>
          </p:nvCxnSpPr>
          <p:spPr>
            <a:xfrm flipH="1" flipV="1">
              <a:off x="3222256" y="3690390"/>
              <a:ext cx="1922262" cy="8894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2522483" y="3153103"/>
              <a:ext cx="867103" cy="6779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17" name="コンテンツ プレースホルダー 2"/>
          <p:cNvSpPr txBox="1">
            <a:spLocks/>
          </p:cNvSpPr>
          <p:nvPr/>
        </p:nvSpPr>
        <p:spPr>
          <a:xfrm>
            <a:off x="5144518" y="3090173"/>
            <a:ext cx="6796659" cy="1330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1600" dirty="0" smtClean="0">
                <a:latin typeface="游ゴシック" panose="020B0400000000000000" pitchFamily="50" charset="-128"/>
                <a:ea typeface="游ゴシック" panose="020B0400000000000000" pitchFamily="50" charset="-128"/>
              </a:rPr>
              <a:t>（ここでもこれまでと同じだけど）大切</a:t>
            </a:r>
            <a:r>
              <a:rPr lang="ja-JP" altLang="en-US" sz="1600" dirty="0">
                <a:latin typeface="游ゴシック" panose="020B0400000000000000" pitchFamily="50" charset="-128"/>
                <a:ea typeface="游ゴシック" panose="020B0400000000000000" pitchFamily="50" charset="-128"/>
              </a:rPr>
              <a:t>なの</a:t>
            </a:r>
            <a:r>
              <a:rPr lang="ja-JP" altLang="en-US" sz="1600" dirty="0" smtClean="0">
                <a:latin typeface="游ゴシック" panose="020B0400000000000000" pitchFamily="50" charset="-128"/>
                <a:ea typeface="游ゴシック" panose="020B0400000000000000" pitchFamily="50" charset="-128"/>
              </a:rPr>
              <a:t>は、元の関数が基本周波数の整数倍の正弦波の重ね合わせで表現できること</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4458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4899" y="283483"/>
            <a:ext cx="11473211" cy="733270"/>
          </a:xfrm>
        </p:spPr>
        <p:txBody>
          <a:bodyPr/>
          <a:lstStyle/>
          <a:p>
            <a:r>
              <a:rPr lang="ja-JP" altLang="en-US" dirty="0">
                <a:latin typeface="游ゴシック" panose="020B0400000000000000" pitchFamily="50" charset="-128"/>
                <a:ea typeface="游ゴシック" panose="020B0400000000000000" pitchFamily="50" charset="-128"/>
              </a:rPr>
              <a:t>フーリエ級数</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複素数表記</a:t>
            </a:r>
            <a:r>
              <a:rPr lang="en-US" altLang="ja-JP"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104899" y="1262079"/>
                <a:ext cx="6589987" cy="5296829"/>
              </a:xfrm>
            </p:spPr>
            <p:txBody>
              <a:bodyPr/>
              <a:lstStyle/>
              <a:p>
                <a:pPr marL="0" indent="0">
                  <a:buNone/>
                </a:pPr>
                <a14:m>
                  <m:oMath xmlns:m="http://schemas.openxmlformats.org/officeDocument/2006/math">
                    <m:sSup>
                      <m:sSupPr>
                        <m:ctrlPr>
                          <a:rPr lang="en-US" altLang="ja-JP" i="1">
                            <a:latin typeface="Cambria Math" panose="02040503050406030204" pitchFamily="18" charset="0"/>
                          </a:rPr>
                        </m:ctrlPr>
                      </m:sSupPr>
                      <m:e>
                        <m:r>
                          <a:rPr lang="en-US" altLang="ja-JP" i="1">
                            <a:latin typeface="Cambria Math" panose="02040503050406030204" pitchFamily="18" charset="0"/>
                          </a:rPr>
                          <m:t>𝑒</m:t>
                        </m:r>
                      </m:e>
                      <m:sup>
                        <m:r>
                          <a:rPr lang="en-US" altLang="ja-JP" i="1">
                            <a:latin typeface="Cambria Math" panose="02040503050406030204" pitchFamily="18" charset="0"/>
                          </a:rPr>
                          <m:t>𝑖</m:t>
                        </m:r>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sup>
                    </m:sSup>
                    <m:r>
                      <a:rPr lang="en-US" altLang="ja-JP" b="0" i="1" smtClean="0">
                        <a:latin typeface="Cambria Math" panose="02040503050406030204" pitchFamily="18" charset="0"/>
                      </a:rPr>
                      <m:t>=</m:t>
                    </m:r>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cos</m:t>
                        </m:r>
                      </m:fName>
                      <m:e>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r>
                      <a:rPr lang="en-US" altLang="ja-JP" b="0" i="1" smtClean="0">
                        <a:latin typeface="Cambria Math" panose="02040503050406030204" pitchFamily="18" charset="0"/>
                      </a:rPr>
                      <m:t>+</m:t>
                    </m:r>
                    <m:r>
                      <a:rPr lang="en-US" altLang="ja-JP" b="0" i="1" smtClean="0">
                        <a:latin typeface="Cambria Math" panose="02040503050406030204" pitchFamily="18" charset="0"/>
                      </a:rPr>
                      <m:t>𝑖</m:t>
                    </m:r>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sin</m:t>
                        </m:r>
                      </m:fName>
                      <m:e>
                        <m:sSub>
                          <m:sSubPr>
                            <m:ctrlPr>
                              <a:rPr lang="en-US" altLang="ja-JP" i="1">
                                <a:latin typeface="Cambria Math" panose="02040503050406030204" pitchFamily="18" charset="0"/>
                              </a:rPr>
                            </m:ctrlPr>
                          </m:sSubPr>
                          <m:e>
                            <m:r>
                              <a:rPr lang="en-US" altLang="ja-JP" i="1">
                                <a:latin typeface="Cambria Math" panose="02040503050406030204" pitchFamily="18" charset="0"/>
                              </a:rPr>
                              <m:t>𝑘</m:t>
                            </m:r>
                            <m:r>
                              <a:rPr lang="en-US" altLang="ja-JP" i="1">
                                <a:latin typeface="Cambria Math" panose="02040503050406030204" pitchFamily="18" charset="0"/>
                              </a:rPr>
                              <m:t>𝜔</m:t>
                            </m:r>
                          </m:e>
                          <m:sub>
                            <m:r>
                              <a:rPr lang="en-US" altLang="ja-JP" i="1">
                                <a:latin typeface="Cambria Math" panose="02040503050406030204" pitchFamily="18" charset="0"/>
                              </a:rPr>
                              <m:t>0</m:t>
                            </m:r>
                          </m:sub>
                        </m:sSub>
                        <m:r>
                          <a:rPr lang="en-US" altLang="ja-JP" i="1">
                            <a:latin typeface="Cambria Math" panose="02040503050406030204" pitchFamily="18" charset="0"/>
                          </a:rPr>
                          <m:t>𝑡</m:t>
                        </m:r>
                      </m:e>
                    </m:func>
                    <m:r>
                      <a:rPr lang="en-US" altLang="ja-JP" b="0" i="1" smtClean="0">
                        <a:latin typeface="Cambria Math" panose="02040503050406030204" pitchFamily="18" charset="0"/>
                      </a:rPr>
                      <m:t> </m:t>
                    </m:r>
                  </m:oMath>
                </a14:m>
                <a:r>
                  <a:rPr kumimoji="1" lang="ja-JP" altLang="en-US" dirty="0">
                    <a:latin typeface="游ゴシック" panose="020B0400000000000000" pitchFamily="50" charset="-128"/>
                    <a:ea typeface="游ゴシック" panose="020B0400000000000000" pitchFamily="50" charset="-128"/>
                  </a:rPr>
                  <a:t> </a:t>
                </a:r>
                <a:endParaRPr kumimoji="1" lang="en-US" altLang="ja-JP" dirty="0">
                  <a:latin typeface="游ゴシック" panose="020B0400000000000000" pitchFamily="50" charset="-128"/>
                  <a:ea typeface="游ゴシック" panose="020B0400000000000000" pitchFamily="50" charset="-128"/>
                </a:endParaRPr>
              </a:p>
              <a:p>
                <a:pPr marL="0" indent="0">
                  <a:buNone/>
                </a:pPr>
                <a:r>
                  <a:rPr lang="ja-JP" altLang="en-US" dirty="0" smtClean="0">
                    <a:latin typeface="游ゴシック" panose="020B0400000000000000" pitchFamily="50" charset="-128"/>
                    <a:ea typeface="游ゴシック" panose="020B0400000000000000" pitchFamily="50" charset="-128"/>
                  </a:rPr>
                  <a:t>この正弦波</a:t>
                </a:r>
                <a:r>
                  <a:rPr lang="ja-JP" altLang="en-US" dirty="0">
                    <a:latin typeface="游ゴシック" panose="020B0400000000000000" pitchFamily="50" charset="-128"/>
                    <a:ea typeface="游ゴシック" panose="020B0400000000000000" pitchFamily="50" charset="-128"/>
                  </a:rPr>
                  <a:t>は何なのか？</a:t>
                </a:r>
                <a:endParaRPr kumimoji="1" lang="ja-JP" altLang="en-US"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104899" y="1262079"/>
                <a:ext cx="6589987" cy="5296829"/>
              </a:xfrm>
              <a:blipFill>
                <a:blip r:embed="rId4"/>
                <a:stretch>
                  <a:fillRect l="-1850"/>
                </a:stretch>
              </a:blipFill>
            </p:spPr>
            <p:txBody>
              <a:bodyPr/>
              <a:lstStyle/>
              <a:p>
                <a:r>
                  <a:rPr lang="ja-JP" altLang="en-US">
                    <a:noFill/>
                  </a:rPr>
                  <a:t> </a:t>
                </a:r>
              </a:p>
            </p:txBody>
          </p:sp>
        </mc:Fallback>
      </mc:AlternateContent>
      <p:pic>
        <p:nvPicPr>
          <p:cNvPr id="4" name="four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2603" b="17300"/>
          <a:stretch/>
        </p:blipFill>
        <p:spPr>
          <a:xfrm>
            <a:off x="1153667" y="2388982"/>
            <a:ext cx="6320029" cy="3921459"/>
          </a:xfrm>
          <a:prstGeom prst="rect">
            <a:avLst/>
          </a:prstGeom>
        </p:spPr>
      </p:pic>
      <p:sp>
        <p:nvSpPr>
          <p:cNvPr id="5" name="正方形/長方形 4"/>
          <p:cNvSpPr/>
          <p:nvPr/>
        </p:nvSpPr>
        <p:spPr>
          <a:xfrm>
            <a:off x="7522464" y="5792974"/>
            <a:ext cx="2236510" cy="584775"/>
          </a:xfrm>
          <a:prstGeom prst="rect">
            <a:avLst/>
          </a:prstGeom>
        </p:spPr>
        <p:txBody>
          <a:bodyPr wrap="none">
            <a:spAutoFit/>
          </a:bodyPr>
          <a:lstStyle/>
          <a:p>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青が時間軸</a:t>
            </a:r>
          </a:p>
        </p:txBody>
      </p:sp>
      <p:sp>
        <p:nvSpPr>
          <p:cNvPr id="6" name="正方形/長方形 5"/>
          <p:cNvSpPr/>
          <p:nvPr/>
        </p:nvSpPr>
        <p:spPr>
          <a:xfrm>
            <a:off x="7522464" y="4649974"/>
            <a:ext cx="1826141" cy="584775"/>
          </a:xfrm>
          <a:prstGeom prst="rect">
            <a:avLst/>
          </a:prstGeom>
        </p:spPr>
        <p:txBody>
          <a:bodyPr wrap="none">
            <a:spAutoFit/>
          </a:bodyPr>
          <a:lstStyle/>
          <a:p>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赤が実軸</a:t>
            </a:r>
          </a:p>
        </p:txBody>
      </p:sp>
      <p:sp>
        <p:nvSpPr>
          <p:cNvPr id="7" name="正方形/長方形 6"/>
          <p:cNvSpPr/>
          <p:nvPr/>
        </p:nvSpPr>
        <p:spPr>
          <a:xfrm>
            <a:off x="7522464" y="5221474"/>
            <a:ext cx="1826141" cy="584775"/>
          </a:xfrm>
          <a:prstGeom prst="rect">
            <a:avLst/>
          </a:prstGeom>
        </p:spPr>
        <p:txBody>
          <a:bodyPr wrap="none">
            <a:spAutoFit/>
          </a:bodyPr>
          <a:lstStyle/>
          <a:p>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緑が虚軸</a:t>
            </a:r>
          </a:p>
        </p:txBody>
      </p:sp>
      <p:sp>
        <p:nvSpPr>
          <p:cNvPr id="8" name="正方形/長方形 7"/>
          <p:cNvSpPr/>
          <p:nvPr/>
        </p:nvSpPr>
        <p:spPr>
          <a:xfrm>
            <a:off x="5730240" y="6385483"/>
            <a:ext cx="6461760"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https://www.youtube.com/watch?v=YjEkBjDhbr4</a:t>
            </a:r>
          </a:p>
        </p:txBody>
      </p:sp>
    </p:spTree>
    <p:extLst>
      <p:ext uri="{BB962C8B-B14F-4D97-AF65-F5344CB8AC3E}">
        <p14:creationId xmlns:p14="http://schemas.microsoft.com/office/powerpoint/2010/main" val="151117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739" y="1747967"/>
            <a:ext cx="3201286" cy="2250946"/>
          </a:xfrm>
          <a:prstGeom prst="rect">
            <a:avLst/>
          </a:prstGeom>
        </p:spPr>
      </p:pic>
      <p:sp>
        <p:nvSpPr>
          <p:cNvPr id="2" name="タイトル 1"/>
          <p:cNvSpPr>
            <a:spLocks noGrp="1"/>
          </p:cNvSpPr>
          <p:nvPr>
            <p:ph type="title"/>
          </p:nvPr>
        </p:nvSpPr>
        <p:spPr>
          <a:xfrm>
            <a:off x="528289" y="283483"/>
            <a:ext cx="11473211" cy="733270"/>
          </a:xfrm>
        </p:spPr>
        <p:txBody>
          <a:bodyPr/>
          <a:lstStyle/>
          <a:p>
            <a:r>
              <a:rPr lang="ja-JP" altLang="en-US" dirty="0">
                <a:latin typeface="游ゴシック" panose="020B0400000000000000" pitchFamily="50" charset="-128"/>
                <a:ea typeface="游ゴシック" panose="020B0400000000000000" pitchFamily="50" charset="-128"/>
              </a:rPr>
              <a:t>フーリエ変換とは（音）</a:t>
            </a:r>
            <a:endParaRPr kumimoji="1" lang="ja-JP" altLang="en-US" dirty="0">
              <a:latin typeface="游ゴシック" panose="020B0400000000000000" pitchFamily="50" charset="-128"/>
              <a:ea typeface="游ゴシック" panose="020B0400000000000000" pitchFamily="50" charset="-128"/>
            </a:endParaRPr>
          </a:p>
        </p:txBody>
      </p:sp>
      <p:sp>
        <p:nvSpPr>
          <p:cNvPr id="6" name="コンテンツ プレースホルダー 2"/>
          <p:cNvSpPr>
            <a:spLocks noGrp="1"/>
          </p:cNvSpPr>
          <p:nvPr>
            <p:ph idx="1"/>
          </p:nvPr>
        </p:nvSpPr>
        <p:spPr>
          <a:xfrm>
            <a:off x="7061200" y="1242415"/>
            <a:ext cx="5130800" cy="2897785"/>
          </a:xfrm>
        </p:spPr>
        <p:txBody>
          <a:bodyPr>
            <a:normAutofit/>
          </a:bodyPr>
          <a:lstStyle/>
          <a:p>
            <a:r>
              <a:rPr lang="ja-JP" altLang="en-US" sz="2000" dirty="0">
                <a:latin typeface="游ゴシック" panose="020B0400000000000000" pitchFamily="50" charset="-128"/>
                <a:ea typeface="游ゴシック" panose="020B0400000000000000" pitchFamily="50" charset="-128"/>
              </a:rPr>
              <a:t>フーリエ変換後の信号は元信号に含まれる正弦波の量を示す</a:t>
            </a:r>
            <a:endParaRPr lang="en-US" altLang="ja-JP" sz="2000" dirty="0">
              <a:latin typeface="游ゴシック" panose="020B0400000000000000" pitchFamily="50" charset="-128"/>
              <a:ea typeface="游ゴシック" panose="020B0400000000000000" pitchFamily="50" charset="-128"/>
            </a:endParaRPr>
          </a:p>
          <a:p>
            <a:pPr marL="457200" lvl="1" indent="0">
              <a:buNone/>
            </a:pP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正確には，正弦波の大きさと位相を複素数で表現している</a:t>
            </a:r>
            <a:endParaRPr lang="en-US" altLang="ja-JP" sz="16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中央に近いほど低周波，外ほどが高周波</a:t>
            </a:r>
            <a:endParaRPr lang="en-US" altLang="ja-JP" sz="2000" dirty="0">
              <a:latin typeface="游ゴシック" panose="020B0400000000000000" pitchFamily="50" charset="-128"/>
              <a:ea typeface="游ゴシック" panose="020B0400000000000000" pitchFamily="50" charset="-128"/>
            </a:endParaRPr>
          </a:p>
          <a:p>
            <a:r>
              <a:rPr lang="ja-JP" altLang="en-US" sz="2000" dirty="0">
                <a:latin typeface="游ゴシック" panose="020B0400000000000000" pitchFamily="50" charset="-128"/>
                <a:ea typeface="游ゴシック" panose="020B0400000000000000" pitchFamily="50" charset="-128"/>
              </a:rPr>
              <a:t>中央は，定数項で直流成分と呼ばれる</a:t>
            </a:r>
            <a:endParaRPr lang="en-US" altLang="ja-JP" sz="2000" dirty="0">
              <a:latin typeface="游ゴシック" panose="020B0400000000000000" pitchFamily="50" charset="-128"/>
              <a:ea typeface="游ゴシック" panose="020B0400000000000000" pitchFamily="50" charset="-128"/>
            </a:endParaRPr>
          </a:p>
          <a:p>
            <a:pPr lvl="1"/>
            <a:r>
              <a:rPr lang="ja-JP" altLang="en-US" sz="1600" dirty="0">
                <a:latin typeface="游ゴシック" panose="020B0400000000000000" pitchFamily="50" charset="-128"/>
                <a:ea typeface="游ゴシック" panose="020B0400000000000000" pitchFamily="50" charset="-128"/>
              </a:rPr>
              <a:t>直流成分があるので正弦波の組み合わせでも平均値が</a:t>
            </a:r>
            <a:r>
              <a:rPr lang="en-US" altLang="ja-JP" sz="1600" dirty="0">
                <a:latin typeface="游ゴシック" panose="020B0400000000000000" pitchFamily="50" charset="-128"/>
                <a:ea typeface="游ゴシック" panose="020B0400000000000000" pitchFamily="50" charset="-128"/>
              </a:rPr>
              <a:t>0</a:t>
            </a:r>
            <a:r>
              <a:rPr lang="ja-JP" altLang="en-US" sz="1600" dirty="0">
                <a:latin typeface="游ゴシック" panose="020B0400000000000000" pitchFamily="50" charset="-128"/>
                <a:ea typeface="游ゴシック" panose="020B0400000000000000" pitchFamily="50" charset="-128"/>
              </a:rPr>
              <a:t>でない信号を作れる</a:t>
            </a:r>
            <a:endParaRPr lang="en-US" altLang="ja-JP" sz="1600" dirty="0">
              <a:latin typeface="游ゴシック" panose="020B0400000000000000" pitchFamily="50" charset="-128"/>
              <a:ea typeface="游ゴシック" panose="020B0400000000000000" pitchFamily="50" charset="-128"/>
            </a:endParaRPr>
          </a:p>
          <a:p>
            <a:endParaRPr lang="en-US" altLang="ja-JP" sz="2000" dirty="0">
              <a:latin typeface="游ゴシック" panose="020B0400000000000000" pitchFamily="50" charset="-128"/>
              <a:ea typeface="游ゴシック" panose="020B0400000000000000" pitchFamily="50" charset="-128"/>
            </a:endParaRPr>
          </a:p>
        </p:txBody>
      </p:sp>
      <p:grpSp>
        <p:nvGrpSpPr>
          <p:cNvPr id="7" name="グループ化 6"/>
          <p:cNvGrpSpPr/>
          <p:nvPr/>
        </p:nvGrpSpPr>
        <p:grpSpPr>
          <a:xfrm>
            <a:off x="387350" y="1747229"/>
            <a:ext cx="6448357" cy="2150387"/>
            <a:chOff x="1545502" y="2337533"/>
            <a:chExt cx="10430215" cy="3478250"/>
          </a:xfrm>
        </p:grpSpPr>
        <p:grpSp>
          <p:nvGrpSpPr>
            <p:cNvPr id="5" name="グループ化 4"/>
            <p:cNvGrpSpPr/>
            <p:nvPr/>
          </p:nvGrpSpPr>
          <p:grpSpPr>
            <a:xfrm>
              <a:off x="1545502" y="2337533"/>
              <a:ext cx="4296451" cy="3478250"/>
              <a:chOff x="1545502" y="2337533"/>
              <a:chExt cx="4296451" cy="3478250"/>
            </a:xfrm>
          </p:grpSpPr>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11904" b="4907"/>
              <a:stretch/>
            </p:blipFill>
            <p:spPr>
              <a:xfrm>
                <a:off x="1545502" y="2337533"/>
                <a:ext cx="4296451" cy="3478250"/>
              </a:xfrm>
              <a:prstGeom prst="rect">
                <a:avLst/>
              </a:prstGeom>
            </p:spPr>
          </p:pic>
          <p:cxnSp>
            <p:nvCxnSpPr>
              <p:cNvPr id="23" name="直線矢印コネクタ 22"/>
              <p:cNvCxnSpPr/>
              <p:nvPr/>
            </p:nvCxnSpPr>
            <p:spPr>
              <a:xfrm>
                <a:off x="1572495" y="5627823"/>
                <a:ext cx="4094850" cy="0"/>
              </a:xfrm>
              <a:prstGeom prst="straightConnector1">
                <a:avLst/>
              </a:prstGeom>
              <a:ln w="539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24" name="直線矢印コネクタ 23"/>
            <p:cNvCxnSpPr/>
            <p:nvPr/>
          </p:nvCxnSpPr>
          <p:spPr>
            <a:xfrm>
              <a:off x="7880866" y="5627823"/>
              <a:ext cx="4094851" cy="0"/>
            </a:xfrm>
            <a:prstGeom prst="straightConnector1">
              <a:avLst/>
            </a:prstGeom>
            <a:ln w="539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右矢印 11"/>
            <p:cNvSpPr/>
            <p:nvPr/>
          </p:nvSpPr>
          <p:spPr>
            <a:xfrm>
              <a:off x="5714229" y="3616144"/>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右矢印 12"/>
            <p:cNvSpPr/>
            <p:nvPr/>
          </p:nvSpPr>
          <p:spPr>
            <a:xfrm rot="10800000">
              <a:off x="5714230" y="4124697"/>
              <a:ext cx="1659467"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34" name="正方形/長方形 33"/>
          <p:cNvSpPr/>
          <p:nvPr/>
        </p:nvSpPr>
        <p:spPr>
          <a:xfrm>
            <a:off x="10427606" y="0"/>
            <a:ext cx="1930337" cy="369332"/>
          </a:xfrm>
          <a:prstGeom prst="rect">
            <a:avLst/>
          </a:prstGeom>
          <a:solidFill>
            <a:schemeClr val="accent4"/>
          </a:solidFill>
        </p:spPr>
        <p:txBody>
          <a:bodyPr wrap="none">
            <a:spAutoFit/>
          </a:bodyPr>
          <a:lstStyle/>
          <a:p>
            <a:r>
              <a:rPr lang="ja-JP" altLang="en-US" dirty="0">
                <a:latin typeface="游ゴシック" panose="020B0400000000000000" pitchFamily="50" charset="-128"/>
                <a:ea typeface="游ゴシック" panose="020B0400000000000000" pitchFamily="50" charset="-128"/>
              </a:rPr>
              <a:t>FourierSound</a:t>
            </a:r>
            <a:r>
              <a:rPr lang="en-US" altLang="ja-JP" dirty="0">
                <a:latin typeface="游ゴシック" panose="020B0400000000000000" pitchFamily="50" charset="-128"/>
                <a:ea typeface="游ゴシック" panose="020B0400000000000000" pitchFamily="50" charset="-128"/>
              </a:rPr>
              <a:t>.</a:t>
            </a:r>
            <a:r>
              <a:rPr lang="en-US" altLang="ja-JP" dirty="0" err="1">
                <a:latin typeface="游ゴシック" panose="020B0400000000000000" pitchFamily="50" charset="-128"/>
                <a:ea typeface="游ゴシック" panose="020B0400000000000000" pitchFamily="50" charset="-128"/>
              </a:rPr>
              <a:t>py</a:t>
            </a:r>
            <a:endParaRPr lang="ja-JP" altLang="en-US" dirty="0">
              <a:latin typeface="游ゴシック" panose="020B0400000000000000" pitchFamily="50" charset="-128"/>
              <a:ea typeface="游ゴシック" panose="020B0400000000000000" pitchFamily="50" charset="-128"/>
            </a:endParaRPr>
          </a:p>
        </p:txBody>
      </p:sp>
      <p:sp>
        <p:nvSpPr>
          <p:cNvPr id="21" name="正方形/長方形 20"/>
          <p:cNvSpPr/>
          <p:nvPr/>
        </p:nvSpPr>
        <p:spPr>
          <a:xfrm>
            <a:off x="6066157" y="3821860"/>
            <a:ext cx="175240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周波数</a:t>
            </a:r>
            <a:r>
              <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係数番号</a:t>
            </a:r>
            <a:r>
              <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48" name="グループ化 47"/>
          <p:cNvGrpSpPr/>
          <p:nvPr/>
        </p:nvGrpSpPr>
        <p:grpSpPr>
          <a:xfrm>
            <a:off x="232172" y="2070100"/>
            <a:ext cx="5205968" cy="4567030"/>
            <a:chOff x="968772" y="2070100"/>
            <a:chExt cx="5205968" cy="4567030"/>
          </a:xfrm>
        </p:grpSpPr>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12168" t="9066" r="9160" b="9385"/>
            <a:stretch/>
          </p:blipFill>
          <p:spPr>
            <a:xfrm>
              <a:off x="993141" y="5021188"/>
              <a:ext cx="1781116" cy="1384693"/>
            </a:xfrm>
            <a:prstGeom prst="rect">
              <a:avLst/>
            </a:prstGeom>
          </p:spPr>
        </p:pic>
        <p:cxnSp>
          <p:nvCxnSpPr>
            <p:cNvPr id="27" name="直線矢印コネクタ 26"/>
            <p:cNvCxnSpPr/>
            <p:nvPr/>
          </p:nvCxnSpPr>
          <p:spPr>
            <a:xfrm>
              <a:off x="968772" y="6334751"/>
              <a:ext cx="195540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2317625" y="6329353"/>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時間</a:t>
              </a:r>
            </a:p>
          </p:txBody>
        </p:sp>
        <p:sp>
          <p:nvSpPr>
            <p:cNvPr id="43" name="正方形/長方形 42"/>
            <p:cNvSpPr/>
            <p:nvPr/>
          </p:nvSpPr>
          <p:spPr>
            <a:xfrm>
              <a:off x="6111240" y="2070100"/>
              <a:ext cx="63500" cy="1701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45" name="カギ線コネクタ 44"/>
            <p:cNvCxnSpPr>
              <a:stCxn id="43" idx="2"/>
              <a:endCxn id="9" idx="0"/>
            </p:cNvCxnSpPr>
            <p:nvPr/>
          </p:nvCxnSpPr>
          <p:spPr>
            <a:xfrm rot="5400000">
              <a:off x="3388701" y="2266899"/>
              <a:ext cx="1249288" cy="4259291"/>
            </a:xfrm>
            <a:prstGeom prst="bentConnector3">
              <a:avLst>
                <a:gd name="adj1" fmla="val 50000"/>
              </a:avLst>
            </a:prstGeom>
            <a:ln w="12700">
              <a:solidFill>
                <a:srgbClr val="C00000"/>
              </a:solidFill>
              <a:headEnd type="stealth"/>
              <a:tailEnd type="none" w="lg" len="lg"/>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a:off x="5229876" y="2072006"/>
            <a:ext cx="1955403" cy="4565124"/>
            <a:chOff x="5966476" y="2072006"/>
            <a:chExt cx="1955403" cy="4565124"/>
          </a:xfrm>
        </p:grpSpPr>
        <p:pic>
          <p:nvPicPr>
            <p:cNvPr id="22" name="図 21"/>
            <p:cNvPicPr>
              <a:picLocks noChangeAspect="1"/>
            </p:cNvPicPr>
            <p:nvPr/>
          </p:nvPicPr>
          <p:blipFill rotWithShape="1">
            <a:blip r:embed="rId6" cstate="print">
              <a:extLst>
                <a:ext uri="{28A0092B-C50C-407E-A947-70E740481C1C}">
                  <a14:useLocalDpi xmlns:a14="http://schemas.microsoft.com/office/drawing/2010/main" val="0"/>
                </a:ext>
              </a:extLst>
            </a:blip>
            <a:srcRect l="12204" t="9066" r="9124" b="9384"/>
            <a:stretch/>
          </p:blipFill>
          <p:spPr>
            <a:xfrm>
              <a:off x="6010589" y="5021188"/>
              <a:ext cx="1781116" cy="1384692"/>
            </a:xfrm>
            <a:prstGeom prst="rect">
              <a:avLst/>
            </a:prstGeom>
          </p:spPr>
        </p:pic>
        <p:cxnSp>
          <p:nvCxnSpPr>
            <p:cNvPr id="30" name="直線矢印コネクタ 29"/>
            <p:cNvCxnSpPr/>
            <p:nvPr/>
          </p:nvCxnSpPr>
          <p:spPr>
            <a:xfrm>
              <a:off x="5966476" y="6334751"/>
              <a:ext cx="195540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7337554" y="6329353"/>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時間</a:t>
              </a:r>
            </a:p>
          </p:txBody>
        </p:sp>
        <p:cxnSp>
          <p:nvCxnSpPr>
            <p:cNvPr id="57" name="カギ線コネクタ 56"/>
            <p:cNvCxnSpPr>
              <a:endCxn id="22" idx="0"/>
            </p:cNvCxnSpPr>
            <p:nvPr/>
          </p:nvCxnSpPr>
          <p:spPr>
            <a:xfrm rot="16200000" flipH="1">
              <a:off x="6069192" y="4189232"/>
              <a:ext cx="1239763" cy="424147"/>
            </a:xfrm>
            <a:prstGeom prst="bentConnector3">
              <a:avLst>
                <a:gd name="adj1" fmla="val 50000"/>
              </a:avLst>
            </a:prstGeom>
            <a:ln w="12700">
              <a:solidFill>
                <a:srgbClr val="C00000"/>
              </a:solidFill>
              <a:headEnd type="stealth"/>
              <a:tailEnd type="none" w="lg" len="lg"/>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6443347" y="2072006"/>
              <a:ext cx="63500" cy="1701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grpSp>
        <p:nvGrpSpPr>
          <p:cNvPr id="3" name="グループ化 2"/>
          <p:cNvGrpSpPr/>
          <p:nvPr/>
        </p:nvGrpSpPr>
        <p:grpSpPr>
          <a:xfrm>
            <a:off x="2724928" y="2070101"/>
            <a:ext cx="2822434" cy="4567029"/>
            <a:chOff x="2724928" y="2070101"/>
            <a:chExt cx="2822434" cy="4567029"/>
          </a:xfrm>
        </p:grpSpPr>
        <p:grpSp>
          <p:nvGrpSpPr>
            <p:cNvPr id="61" name="グループ化 60"/>
            <p:cNvGrpSpPr/>
            <p:nvPr/>
          </p:nvGrpSpPr>
          <p:grpSpPr>
            <a:xfrm>
              <a:off x="2773323" y="2070101"/>
              <a:ext cx="2774039" cy="4567029"/>
              <a:chOff x="3509923" y="2070101"/>
              <a:chExt cx="2774039" cy="4567029"/>
            </a:xfrm>
          </p:grpSpPr>
          <p:pic>
            <p:nvPicPr>
              <p:cNvPr id="16" name="図 15"/>
              <p:cNvPicPr>
                <a:picLocks noChangeAspect="1"/>
              </p:cNvPicPr>
              <p:nvPr/>
            </p:nvPicPr>
            <p:blipFill rotWithShape="1">
              <a:blip r:embed="rId7" cstate="print">
                <a:extLst>
                  <a:ext uri="{28A0092B-C50C-407E-A947-70E740481C1C}">
                    <a14:useLocalDpi xmlns:a14="http://schemas.microsoft.com/office/drawing/2010/main" val="0"/>
                  </a:ext>
                </a:extLst>
              </a:blip>
              <a:srcRect l="12133" t="8736" r="9195" b="9715"/>
              <a:stretch/>
            </p:blipFill>
            <p:spPr>
              <a:xfrm>
                <a:off x="3509923" y="5021188"/>
                <a:ext cx="1781116" cy="1384692"/>
              </a:xfrm>
              <a:prstGeom prst="rect">
                <a:avLst/>
              </a:prstGeom>
            </p:spPr>
          </p:pic>
          <p:sp>
            <p:nvSpPr>
              <p:cNvPr id="32" name="正方形/長方形 31"/>
              <p:cNvSpPr/>
              <p:nvPr/>
            </p:nvSpPr>
            <p:spPr>
              <a:xfrm>
                <a:off x="4794506" y="6329353"/>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時間</a:t>
                </a:r>
              </a:p>
            </p:txBody>
          </p:sp>
          <p:sp>
            <p:nvSpPr>
              <p:cNvPr id="51" name="正方形/長方形 50"/>
              <p:cNvSpPr/>
              <p:nvPr/>
            </p:nvSpPr>
            <p:spPr>
              <a:xfrm>
                <a:off x="6220462" y="2070101"/>
                <a:ext cx="63500" cy="1701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52" name="カギ線コネクタ 51"/>
              <p:cNvCxnSpPr>
                <a:stCxn id="51" idx="2"/>
              </p:cNvCxnSpPr>
              <p:nvPr/>
            </p:nvCxnSpPr>
            <p:spPr>
              <a:xfrm rot="5400000">
                <a:off x="4724564" y="3493539"/>
                <a:ext cx="1249287" cy="1806011"/>
              </a:xfrm>
              <a:prstGeom prst="bentConnector3">
                <a:avLst>
                  <a:gd name="adj1" fmla="val 60979"/>
                </a:avLst>
              </a:prstGeom>
              <a:ln w="12700">
                <a:solidFill>
                  <a:srgbClr val="C00000"/>
                </a:solidFill>
                <a:headEnd type="stealth"/>
                <a:tailEnd type="none" w="lg" len="lg"/>
              </a:ln>
            </p:spPr>
            <p:style>
              <a:lnRef idx="1">
                <a:schemeClr val="accent1"/>
              </a:lnRef>
              <a:fillRef idx="0">
                <a:schemeClr val="accent1"/>
              </a:fillRef>
              <a:effectRef idx="0">
                <a:schemeClr val="accent1"/>
              </a:effectRef>
              <a:fontRef idx="minor">
                <a:schemeClr val="tx1"/>
              </a:fontRef>
            </p:style>
          </p:cxnSp>
        </p:grpSp>
        <p:cxnSp>
          <p:nvCxnSpPr>
            <p:cNvPr id="28" name="直線矢印コネクタ 27"/>
            <p:cNvCxnSpPr/>
            <p:nvPr/>
          </p:nvCxnSpPr>
          <p:spPr>
            <a:xfrm>
              <a:off x="2724928" y="6334751"/>
              <a:ext cx="195540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 name="グループ化 3"/>
          <p:cNvGrpSpPr/>
          <p:nvPr/>
        </p:nvGrpSpPr>
        <p:grpSpPr>
          <a:xfrm>
            <a:off x="6034407" y="2064386"/>
            <a:ext cx="3595622" cy="4572744"/>
            <a:chOff x="6034407" y="2064386"/>
            <a:chExt cx="3595622" cy="4572744"/>
          </a:xfrm>
        </p:grpSpPr>
        <p:pic>
          <p:nvPicPr>
            <p:cNvPr id="8" name="図 7"/>
            <p:cNvPicPr>
              <a:picLocks noChangeAspect="1"/>
            </p:cNvPicPr>
            <p:nvPr/>
          </p:nvPicPr>
          <p:blipFill rotWithShape="1">
            <a:blip r:embed="rId8" cstate="print">
              <a:extLst>
                <a:ext uri="{28A0092B-C50C-407E-A947-70E740481C1C}">
                  <a14:useLocalDpi xmlns:a14="http://schemas.microsoft.com/office/drawing/2010/main" val="0"/>
                </a:ext>
              </a:extLst>
            </a:blip>
            <a:srcRect l="12168" t="9394" r="9406" b="9714"/>
            <a:stretch/>
          </p:blipFill>
          <p:spPr>
            <a:xfrm>
              <a:off x="7760832" y="5028213"/>
              <a:ext cx="1770518" cy="1369647"/>
            </a:xfrm>
            <a:prstGeom prst="rect">
              <a:avLst/>
            </a:prstGeom>
          </p:spPr>
        </p:pic>
        <p:cxnSp>
          <p:nvCxnSpPr>
            <p:cNvPr id="63" name="直線矢印コネクタ 62"/>
            <p:cNvCxnSpPr/>
            <p:nvPr/>
          </p:nvCxnSpPr>
          <p:spPr>
            <a:xfrm>
              <a:off x="7674626" y="6334751"/>
              <a:ext cx="195540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4" name="正方形/長方形 63"/>
            <p:cNvSpPr/>
            <p:nvPr/>
          </p:nvSpPr>
          <p:spPr>
            <a:xfrm>
              <a:off x="9045704" y="6329353"/>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時間</a:t>
              </a:r>
            </a:p>
          </p:txBody>
        </p:sp>
        <p:cxnSp>
          <p:nvCxnSpPr>
            <p:cNvPr id="65" name="カギ線コネクタ 64"/>
            <p:cNvCxnSpPr>
              <a:stCxn id="66" idx="2"/>
              <a:endCxn id="8" idx="0"/>
            </p:cNvCxnSpPr>
            <p:nvPr/>
          </p:nvCxnSpPr>
          <p:spPr>
            <a:xfrm rot="16200000" flipH="1">
              <a:off x="6725111" y="3107232"/>
              <a:ext cx="1262027" cy="2579934"/>
            </a:xfrm>
            <a:prstGeom prst="bentConnector3">
              <a:avLst>
                <a:gd name="adj1" fmla="val 44717"/>
              </a:avLst>
            </a:prstGeom>
            <a:ln w="12700">
              <a:solidFill>
                <a:srgbClr val="C00000"/>
              </a:solidFill>
              <a:headEnd type="stealth"/>
              <a:tailEnd type="none" w="lg" len="lg"/>
            </a:ln>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6034407" y="2064386"/>
              <a:ext cx="63500" cy="1701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71" name="コンテンツ プレースホルダー 2"/>
          <p:cNvSpPr txBox="1">
            <a:spLocks/>
          </p:cNvSpPr>
          <p:nvPr/>
        </p:nvSpPr>
        <p:spPr>
          <a:xfrm>
            <a:off x="9690100" y="5511437"/>
            <a:ext cx="2980871" cy="49892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下の波はイメージ</a:t>
            </a:r>
            <a:endParaRPr lang="en-US" altLang="ja-JP" sz="1600" dirty="0">
              <a:latin typeface="游ゴシック" panose="020B0400000000000000" pitchFamily="50" charset="-128"/>
              <a:ea typeface="游ゴシック" panose="020B0400000000000000" pitchFamily="50" charset="-128"/>
            </a:endParaRPr>
          </a:p>
          <a:p>
            <a:pPr marL="0" indent="0">
              <a:buNone/>
            </a:pP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本来はもっともっと細かいです。</a:t>
            </a:r>
            <a:endParaRPr lang="en-US" altLang="ja-JP" sz="1600" dirty="0">
              <a:latin typeface="游ゴシック" panose="020B0400000000000000" pitchFamily="50" charset="-128"/>
              <a:ea typeface="游ゴシック" panose="020B0400000000000000" pitchFamily="50" charset="-128"/>
            </a:endParaRPr>
          </a:p>
        </p:txBody>
      </p:sp>
      <p:sp>
        <p:nvSpPr>
          <p:cNvPr id="40" name="正方形/長方形 39"/>
          <p:cNvSpPr/>
          <p:nvPr/>
        </p:nvSpPr>
        <p:spPr>
          <a:xfrm>
            <a:off x="2005868" y="3821860"/>
            <a:ext cx="646331"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時間</a:t>
            </a:r>
          </a:p>
        </p:txBody>
      </p:sp>
    </p:spTree>
    <p:extLst>
      <p:ext uri="{BB962C8B-B14F-4D97-AF65-F5344CB8AC3E}">
        <p14:creationId xmlns:p14="http://schemas.microsoft.com/office/powerpoint/2010/main" val="280504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正方形/長方形 3"/>
              <p:cNvSpPr/>
              <p:nvPr/>
            </p:nvSpPr>
            <p:spPr>
              <a:xfrm>
                <a:off x="700956" y="3337031"/>
                <a:ext cx="7475893" cy="778034"/>
              </a:xfrm>
              <a:prstGeom prst="rect">
                <a:avLst/>
              </a:prstGeom>
              <a:solidFill>
                <a:schemeClr val="accent4">
                  <a:lumMod val="20000"/>
                  <a:lumOff val="80000"/>
                </a:schemeClr>
              </a:solidFill>
            </p:spPr>
            <p:txBody>
              <a:bodyPr wrap="none">
                <a:spAutoFit/>
              </a:bodyPr>
              <a:lstStyle/>
              <a:p>
                <a:pPr>
                  <a:lnSpc>
                    <a:spcPct val="150000"/>
                  </a:lnSpc>
                </a:pPr>
                <a14:m>
                  <m:oMath xmlns:m="http://schemas.openxmlformats.org/officeDocument/2006/math">
                    <m:sSup>
                      <m:sSupPr>
                        <m:ctrlPr>
                          <a:rPr lang="en-US" altLang="ja-JP" sz="2000" i="1" smtClean="0">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r>
                          <a:rPr lang="en-US" altLang="ja-JP" sz="2000" i="1">
                            <a:latin typeface="Cambria Math" panose="02040503050406030204" pitchFamily="18" charset="0"/>
                          </a:rPr>
                          <m:t>𝜃</m:t>
                        </m:r>
                      </m:sup>
                    </m:sSup>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r>
                          <a:rPr lang="en-US" altLang="ja-JP" sz="2000" b="0" i="1" smtClean="0">
                            <a:latin typeface="Cambria Math" panose="02040503050406030204" pitchFamily="18" charset="0"/>
                          </a:rPr>
                          <m:t>𝜙</m:t>
                        </m:r>
                      </m:sup>
                    </m:sSup>
                    <m:r>
                      <a:rPr lang="en-US" altLang="ja-JP" sz="2000" b="0" i="1" smtClean="0">
                        <a:latin typeface="Cambria Math" panose="02040503050406030204" pitchFamily="18" charset="0"/>
                      </a:rPr>
                      <m:t>=</m:t>
                    </m:r>
                  </m:oMath>
                </a14:m>
                <a:r>
                  <a:rPr lang="ja-JP" altLang="en-US" sz="2000" i="1" dirty="0">
                    <a:latin typeface="游ゴシック" panose="020B0400000000000000" pitchFamily="50" charset="-128"/>
                    <a:ea typeface="游ゴシック" panose="020B0400000000000000" pitchFamily="50" charset="-128"/>
                    <a:cs typeface="メイリオ" panose="020B0604030504040204" pitchFamily="50" charset="-128"/>
                  </a:rPr>
                  <a:t> </a:t>
                </a:r>
                <a14:m>
                  <m:oMath xmlns:m="http://schemas.openxmlformats.org/officeDocument/2006/math">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d>
                          <m:dPr>
                            <m:ctrlPr>
                              <a:rPr lang="en-US" altLang="ja-JP" sz="2000" b="0" i="1" smtClean="0">
                                <a:latin typeface="Cambria Math" panose="02040503050406030204" pitchFamily="18" charset="0"/>
                              </a:rPr>
                            </m:ctrlPr>
                          </m:dPr>
                          <m:e>
                            <m:r>
                              <a:rPr lang="en-US" altLang="ja-JP" sz="2000" i="1">
                                <a:latin typeface="Cambria Math" panose="02040503050406030204" pitchFamily="18" charset="0"/>
                              </a:rPr>
                              <m:t>𝜃</m:t>
                            </m:r>
                            <m:r>
                              <a:rPr lang="en-US" altLang="ja-JP" sz="2000" b="0" i="1" smtClean="0">
                                <a:latin typeface="Cambria Math" panose="02040503050406030204" pitchFamily="18" charset="0"/>
                              </a:rPr>
                              <m:t>+</m:t>
                            </m:r>
                            <m:r>
                              <a:rPr lang="en-US" altLang="ja-JP" sz="2000" i="1">
                                <a:latin typeface="Cambria Math" panose="02040503050406030204" pitchFamily="18" charset="0"/>
                              </a:rPr>
                              <m:t>𝜙</m:t>
                            </m:r>
                          </m:e>
                        </m:d>
                      </m:sup>
                    </m:sSup>
                  </m:oMath>
                </a14:m>
                <a:r>
                  <a:rPr lang="en-US" altLang="ja-JP" sz="2000" i="1" dirty="0">
                    <a:latin typeface="游ゴシック" panose="020B0400000000000000" pitchFamily="50" charset="-128"/>
                    <a:ea typeface="游ゴシック" panose="020B0400000000000000" pitchFamily="50" charset="-128"/>
                    <a:cs typeface="メイリオ" panose="020B0604030504040204" pitchFamily="50" charset="-128"/>
                  </a:rPr>
                  <a:t> , </a:t>
                </a:r>
                <a14:m>
                  <m:oMath xmlns:m="http://schemas.openxmlformats.org/officeDocument/2006/math">
                    <m:sSup>
                      <m:sSupPr>
                        <m:ctrlPr>
                          <a:rPr lang="en-US" altLang="ja-JP" sz="2000" b="0" i="1" smtClean="0">
                            <a:latin typeface="Cambria Math" panose="02040503050406030204" pitchFamily="18" charset="0"/>
                          </a:rPr>
                        </m:ctrlPr>
                      </m:sSupPr>
                      <m:e>
                        <m:d>
                          <m:dPr>
                            <m:ctrlPr>
                              <a:rPr lang="en-US" altLang="ja-JP" sz="2000" b="0" i="1" smtClean="0">
                                <a:latin typeface="Cambria Math" panose="02040503050406030204" pitchFamily="18" charset="0"/>
                              </a:rPr>
                            </m:ctrlPr>
                          </m:dPr>
                          <m:e>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r>
                                  <a:rPr lang="en-US" altLang="ja-JP" sz="2000" i="1">
                                    <a:latin typeface="Cambria Math" panose="02040503050406030204" pitchFamily="18" charset="0"/>
                                  </a:rPr>
                                  <m:t>𝜃</m:t>
                                </m:r>
                              </m:sup>
                            </m:sSup>
                          </m:e>
                        </m:d>
                      </m:e>
                      <m:sup>
                        <m:r>
                          <a:rPr lang="en-US" altLang="ja-JP" sz="2000" b="0" i="1" smtClean="0">
                            <a:latin typeface="Cambria Math" panose="02040503050406030204" pitchFamily="18" charset="0"/>
                          </a:rPr>
                          <m:t>𝑛</m:t>
                        </m:r>
                      </m:sup>
                    </m:sSup>
                    <m:r>
                      <a:rPr lang="en-US" altLang="ja-JP" sz="2000" b="0" i="1" smtClean="0">
                        <a:latin typeface="Cambria Math" panose="02040503050406030204" pitchFamily="18" charset="0"/>
                      </a:rPr>
                      <m:t>=</m:t>
                    </m:r>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r>
                          <a:rPr lang="en-US" altLang="ja-JP" sz="2000" b="0" i="1" smtClean="0">
                            <a:latin typeface="Cambria Math" panose="02040503050406030204" pitchFamily="18" charset="0"/>
                          </a:rPr>
                          <m:t>𝑛</m:t>
                        </m:r>
                        <m:r>
                          <a:rPr lang="en-US" altLang="ja-JP" sz="2000" i="1">
                            <a:latin typeface="Cambria Math" panose="02040503050406030204" pitchFamily="18" charset="0"/>
                          </a:rPr>
                          <m:t>𝜃</m:t>
                        </m:r>
                      </m:sup>
                    </m:sSup>
                  </m:oMath>
                </a14:m>
                <a:r>
                  <a:rPr lang="en-US" altLang="ja-JP" sz="2000" b="0" dirty="0">
                    <a:latin typeface="游ゴシック" panose="020B0400000000000000" pitchFamily="50" charset="-128"/>
                    <a:ea typeface="游ゴシック" panose="020B0400000000000000" pitchFamily="50" charset="-128"/>
                  </a:rPr>
                  <a:t> , </a:t>
                </a:r>
                <a14:m>
                  <m:oMath xmlns:m="http://schemas.openxmlformats.org/officeDocument/2006/math">
                    <m:func>
                      <m:funcPr>
                        <m:ctrlPr>
                          <a:rPr lang="en-US" altLang="ja-JP" sz="2000" b="0" i="1" smtClean="0">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r>
                          <a:rPr lang="en-US" altLang="ja-JP" sz="2000" b="0" i="1" smtClean="0">
                            <a:latin typeface="Cambria Math" panose="02040503050406030204" pitchFamily="18" charset="0"/>
                          </a:rPr>
                          <m:t>𝜃</m:t>
                        </m:r>
                      </m:e>
                    </m:func>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r>
                              <a:rPr lang="en-US" altLang="ja-JP" sz="2000" i="1">
                                <a:latin typeface="Cambria Math" panose="02040503050406030204" pitchFamily="18" charset="0"/>
                              </a:rPr>
                              <m:t>𝜃</m:t>
                            </m:r>
                          </m:sup>
                        </m:sSup>
                        <m:r>
                          <a:rPr lang="en-US" altLang="ja-JP" sz="2000" b="0" i="1" smtClean="0">
                            <a:latin typeface="Cambria Math" panose="02040503050406030204" pitchFamily="18" charset="0"/>
                          </a:rPr>
                          <m:t>+</m:t>
                        </m:r>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m:t>
                            </m:r>
                            <m:r>
                              <a:rPr lang="en-US" altLang="ja-JP" sz="2000" i="1">
                                <a:latin typeface="Cambria Math" panose="02040503050406030204" pitchFamily="18" charset="0"/>
                              </a:rPr>
                              <m:t>𝑖</m:t>
                            </m:r>
                            <m:r>
                              <a:rPr lang="en-US" altLang="ja-JP" sz="2000" i="1">
                                <a:latin typeface="Cambria Math" panose="02040503050406030204" pitchFamily="18" charset="0"/>
                              </a:rPr>
                              <m:t>𝜃</m:t>
                            </m:r>
                          </m:sup>
                        </m:sSup>
                      </m:num>
                      <m:den>
                        <m:r>
                          <a:rPr lang="en-US" altLang="ja-JP" sz="2000" b="0" i="1" smtClean="0">
                            <a:latin typeface="Cambria Math" panose="02040503050406030204" pitchFamily="18" charset="0"/>
                          </a:rPr>
                          <m:t>2</m:t>
                        </m:r>
                      </m:den>
                    </m:f>
                  </m:oMath>
                </a14:m>
                <a:r>
                  <a:rPr lang="en-US" altLang="ja-JP" sz="2000" dirty="0">
                    <a:latin typeface="游ゴシック" panose="020B0400000000000000" pitchFamily="50" charset="-128"/>
                    <a:ea typeface="游ゴシック" panose="020B0400000000000000" pitchFamily="50" charset="-128"/>
                  </a:rPr>
                  <a:t>, </a:t>
                </a:r>
                <a14:m>
                  <m:oMath xmlns:m="http://schemas.openxmlformats.org/officeDocument/2006/math">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i="1">
                            <a:latin typeface="Cambria Math" panose="02040503050406030204" pitchFamily="18" charset="0"/>
                          </a:rPr>
                          <m:t>𝜃</m:t>
                        </m:r>
                      </m:e>
                    </m:func>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𝑖</m:t>
                            </m:r>
                            <m:r>
                              <a:rPr lang="en-US" altLang="ja-JP" sz="2000" i="1">
                                <a:latin typeface="Cambria Math" panose="02040503050406030204" pitchFamily="18" charset="0"/>
                              </a:rPr>
                              <m:t>𝜃</m:t>
                            </m:r>
                          </m:sup>
                        </m:sSup>
                        <m:r>
                          <a:rPr lang="en-US" altLang="ja-JP" sz="2000" b="0" i="1" smtClean="0">
                            <a:latin typeface="Cambria Math" panose="02040503050406030204" pitchFamily="18" charset="0"/>
                          </a:rPr>
                          <m:t>−</m:t>
                        </m:r>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𝑒</m:t>
                            </m:r>
                          </m:e>
                          <m:sup>
                            <m:r>
                              <a:rPr lang="en-US" altLang="ja-JP" sz="2000" i="1">
                                <a:latin typeface="Cambria Math" panose="02040503050406030204" pitchFamily="18" charset="0"/>
                              </a:rPr>
                              <m:t>−</m:t>
                            </m:r>
                            <m:r>
                              <a:rPr lang="en-US" altLang="ja-JP" sz="2000" i="1">
                                <a:latin typeface="Cambria Math" panose="02040503050406030204" pitchFamily="18" charset="0"/>
                              </a:rPr>
                              <m:t>𝑖</m:t>
                            </m:r>
                            <m:r>
                              <a:rPr lang="en-US" altLang="ja-JP" sz="2000" i="1">
                                <a:latin typeface="Cambria Math" panose="02040503050406030204" pitchFamily="18" charset="0"/>
                              </a:rPr>
                              <m:t>𝜃</m:t>
                            </m:r>
                          </m:sup>
                        </m:sSup>
                      </m:num>
                      <m:den>
                        <m:r>
                          <a:rPr lang="en-US" altLang="ja-JP" sz="2000" i="1">
                            <a:latin typeface="Cambria Math" panose="02040503050406030204" pitchFamily="18" charset="0"/>
                          </a:rPr>
                          <m:t>2</m:t>
                        </m:r>
                        <m:r>
                          <a:rPr lang="en-US" altLang="ja-JP" sz="2000" b="0" i="1" smtClean="0">
                            <a:latin typeface="Cambria Math" panose="02040503050406030204" pitchFamily="18" charset="0"/>
                          </a:rPr>
                          <m:t>𝑖</m:t>
                        </m:r>
                      </m:den>
                    </m:f>
                  </m:oMath>
                </a14:m>
                <a:endParaRPr lang="ja-JP" altLang="en-US" sz="2000" i="1"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700956" y="3337031"/>
                <a:ext cx="7475893" cy="778034"/>
              </a:xfrm>
              <a:prstGeom prst="rect">
                <a:avLst/>
              </a:prstGeom>
              <a:blipFill>
                <a:blip r:embed="rId2"/>
                <a:stretch>
                  <a:fillRect b="-5469"/>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まとめ</a:t>
            </a:r>
            <a:r>
              <a:rPr lang="en-US" altLang="ja-JP" dirty="0">
                <a:latin typeface="游ゴシック" panose="020B0400000000000000" pitchFamily="50" charset="-128"/>
                <a:ea typeface="游ゴシック" panose="020B0400000000000000" pitchFamily="50" charset="-128"/>
              </a:rPr>
              <a:t>: </a:t>
            </a:r>
            <a:r>
              <a:rPr lang="ja-JP" altLang="en-US" dirty="0">
                <a:latin typeface="游ゴシック" panose="020B0400000000000000" pitchFamily="50" charset="-128"/>
                <a:ea typeface="游ゴシック" panose="020B0400000000000000" pitchFamily="50" charset="-128"/>
              </a:rPr>
              <a:t>フーリエ級数</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199" y="2954993"/>
                <a:ext cx="11473211" cy="836228"/>
              </a:xfrm>
            </p:spPr>
            <p:txBody>
              <a:bodyPr/>
              <a:lstStyle/>
              <a:p>
                <a:r>
                  <a:rPr lang="ja-JP" altLang="en-US" dirty="0">
                    <a:latin typeface="游ゴシック" panose="020B0400000000000000" pitchFamily="50" charset="-128"/>
                    <a:ea typeface="游ゴシック" panose="020B0400000000000000" pitchFamily="50" charset="-128"/>
                  </a:rPr>
                  <a:t>オイラーの式  </a:t>
                </a:r>
                <a14:m>
                  <m:oMath xmlns:m="http://schemas.openxmlformats.org/officeDocument/2006/math">
                    <m:r>
                      <a:rPr lang="ja-JP" altLang="en-US" i="1">
                        <a:latin typeface="Cambria Math" panose="02040503050406030204" pitchFamily="18" charset="0"/>
                      </a:rPr>
                      <m:t> </m:t>
                    </m:r>
                    <m:sSup>
                      <m:sSupPr>
                        <m:ctrlPr>
                          <a:rPr lang="en-US" altLang="ja-JP" i="1">
                            <a:latin typeface="Cambria Math" panose="02040503050406030204" pitchFamily="18" charset="0"/>
                          </a:rPr>
                        </m:ctrlPr>
                      </m:sSupPr>
                      <m:e>
                        <m:r>
                          <a:rPr lang="en-US" altLang="ja-JP" i="1">
                            <a:latin typeface="Cambria Math" panose="02040503050406030204" pitchFamily="18" charset="0"/>
                          </a:rPr>
                          <m:t>𝑒</m:t>
                        </m:r>
                      </m:e>
                      <m:sup>
                        <m:r>
                          <a:rPr lang="en-US" altLang="ja-JP" i="1">
                            <a:latin typeface="Cambria Math" panose="02040503050406030204" pitchFamily="18" charset="0"/>
                          </a:rPr>
                          <m:t>𝑖</m:t>
                        </m:r>
                        <m:r>
                          <a:rPr lang="en-US" altLang="ja-JP" i="1">
                            <a:latin typeface="Cambria Math" panose="02040503050406030204" pitchFamily="18" charset="0"/>
                          </a:rPr>
                          <m:t>𝜃</m:t>
                        </m:r>
                      </m:sup>
                    </m:sSup>
                    <m:r>
                      <a:rPr lang="en-US" altLang="ja-JP" i="1">
                        <a:latin typeface="Cambria Math" panose="02040503050406030204" pitchFamily="18" charset="0"/>
                      </a:rPr>
                      <m:t>=</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r>
                          <a:rPr lang="en-US" altLang="ja-JP" i="1">
                            <a:latin typeface="Cambria Math" panose="02040503050406030204" pitchFamily="18" charset="0"/>
                          </a:rPr>
                          <m:t>𝜃</m:t>
                        </m:r>
                      </m:e>
                    </m:func>
                    <m:r>
                      <a:rPr lang="en-US" altLang="ja-JP" i="1">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r>
                          <a:rPr lang="en-US" altLang="ja-JP" i="1">
                            <a:latin typeface="Cambria Math" panose="02040503050406030204" pitchFamily="18" charset="0"/>
                          </a:rPr>
                          <m:t>𝜃</m:t>
                        </m:r>
                      </m:e>
                    </m:func>
                  </m:oMath>
                </a14:m>
                <a:endParaRPr lang="ja-JP" altLang="en-US" dirty="0">
                  <a:latin typeface="游ゴシック" panose="020B0400000000000000" pitchFamily="50" charset="-128"/>
                  <a:ea typeface="游ゴシック" panose="020B0400000000000000" pitchFamily="50" charset="-128"/>
                </a:endParaRPr>
              </a:p>
              <a:p>
                <a:endParaRPr kumimoji="1"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kumimoji="1" lang="ja-JP" altLang="en-US" dirty="0">
                  <a:latin typeface="游ゴシック" panose="020B0400000000000000" pitchFamily="50" charset="-128"/>
                  <a:ea typeface="游ゴシック" panose="020B0400000000000000"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199" y="2954993"/>
                <a:ext cx="11473211" cy="836228"/>
              </a:xfrm>
              <a:blipFill>
                <a:blip r:embed="rId3"/>
                <a:stretch>
                  <a:fillRect l="-956" t="-10219"/>
                </a:stretch>
              </a:blipFill>
            </p:spPr>
            <p:txBody>
              <a:bodyPr/>
              <a:lstStyle/>
              <a:p>
                <a:r>
                  <a:rPr lang="ja-JP" altLang="en-US">
                    <a:noFill/>
                  </a:rPr>
                  <a:t> </a:t>
                </a:r>
              </a:p>
            </p:txBody>
          </p:sp>
        </mc:Fallback>
      </mc:AlternateContent>
      <p:sp>
        <p:nvSpPr>
          <p:cNvPr id="5" name="コンテンツ プレースホルダー 2"/>
          <p:cNvSpPr txBox="1">
            <a:spLocks/>
          </p:cNvSpPr>
          <p:nvPr/>
        </p:nvSpPr>
        <p:spPr>
          <a:xfrm>
            <a:off x="457199" y="1310502"/>
            <a:ext cx="11473211" cy="7592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游ゴシック" panose="020B0400000000000000" pitchFamily="50" charset="-128"/>
                <a:ea typeface="游ゴシック" panose="020B0400000000000000" pitchFamily="50" charset="-128"/>
              </a:rPr>
              <a:t>フーリエ級数 </a:t>
            </a:r>
            <a:r>
              <a:rPr lang="en-US" altLang="ja-JP" dirty="0">
                <a:latin typeface="游ゴシック" panose="020B0400000000000000" pitchFamily="50" charset="-128"/>
                <a:ea typeface="游ゴシック" panose="020B0400000000000000" pitchFamily="50" charset="-128"/>
              </a:rPr>
              <a:t>: </a:t>
            </a:r>
            <a:r>
              <a:rPr lang="ja-JP" altLang="en-US" dirty="0">
                <a:latin typeface="游ゴシック" panose="020B0400000000000000" pitchFamily="50" charset="-128"/>
                <a:ea typeface="游ゴシック" panose="020B0400000000000000" pitchFamily="50" charset="-128"/>
              </a:rPr>
              <a:t>周期</a:t>
            </a:r>
            <a:r>
              <a:rPr lang="en-US" altLang="ja-JP" i="1" dirty="0">
                <a:latin typeface="游ゴシック" panose="020B0400000000000000" pitchFamily="50" charset="-128"/>
                <a:ea typeface="游ゴシック" panose="020B0400000000000000" pitchFamily="50" charset="-128"/>
              </a:rPr>
              <a:t>T</a:t>
            </a:r>
            <a:r>
              <a:rPr lang="ja-JP" altLang="en-US" dirty="0">
                <a:latin typeface="游ゴシック" panose="020B0400000000000000" pitchFamily="50" charset="-128"/>
                <a:ea typeface="游ゴシック" panose="020B0400000000000000" pitchFamily="50" charset="-128"/>
              </a:rPr>
              <a:t>を持つ関数は下記の通り正弦波の重ね合せで表現可</a:t>
            </a:r>
            <a:r>
              <a:rPr lang="en-US" altLang="ja-JP" dirty="0">
                <a:latin typeface="游ゴシック" panose="020B0400000000000000" pitchFamily="50" charset="-128"/>
                <a:ea typeface="游ゴシック" panose="020B0400000000000000" pitchFamily="50" charset="-128"/>
              </a:rPr>
              <a:t> </a:t>
            </a:r>
            <a:endParaRPr lang="ja-JP" altLang="en-US"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lang="en-US" altLang="ja-JP" dirty="0">
              <a:latin typeface="游ゴシック" panose="020B0400000000000000" pitchFamily="50" charset="-128"/>
              <a:ea typeface="游ゴシック" panose="020B0400000000000000" pitchFamily="50" charset="-128"/>
            </a:endParaRPr>
          </a:p>
          <a:p>
            <a:endParaRPr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700956" y="1760669"/>
                <a:ext cx="11306813" cy="688137"/>
              </a:xfrm>
              <a:prstGeom prst="rect">
                <a:avLst/>
              </a:prstGeom>
              <a:solidFill>
                <a:schemeClr val="accent4">
                  <a:lumMod val="20000"/>
                  <a:lumOff val="80000"/>
                </a:schemeClr>
              </a:solidFill>
            </p:spPr>
            <p:txBody>
              <a:bodyPr wrap="none" lIns="0" tIns="0" rIns="0" bIns="0" rtlCol="0">
                <a:spAutoFit/>
              </a:bodyPr>
              <a:lstStyle/>
              <a:p>
                <a:pPr>
                  <a:spcBef>
                    <a:spcPts val="1200"/>
                  </a:spcBef>
                  <a:spcAft>
                    <a:spcPts val="1200"/>
                  </a:spcAft>
                </a:pPr>
                <a14:m>
                  <m:oMath xmlns:m="http://schemas.openxmlformats.org/officeDocument/2006/math">
                    <m:r>
                      <a:rPr kumimoji="1" lang="pt-BR" altLang="ja-JP" sz="2000" i="1" smtClean="0">
                        <a:latin typeface="Cambria Math" panose="02040503050406030204" pitchFamily="18" charset="0"/>
                      </a:rPr>
                      <m:t>𝑓</m:t>
                    </m:r>
                    <m:d>
                      <m:dPr>
                        <m:ctrlPr>
                          <a:rPr kumimoji="1" lang="pt-BR" altLang="ja-JP" sz="2000" i="1" smtClean="0">
                            <a:latin typeface="Cambria Math" panose="02040503050406030204" pitchFamily="18" charset="0"/>
                          </a:rPr>
                        </m:ctrlPr>
                      </m:dPr>
                      <m:e>
                        <m:r>
                          <a:rPr kumimoji="1" lang="en-US" altLang="ja-JP" sz="2000" b="0" i="1" smtClean="0">
                            <a:latin typeface="Cambria Math" panose="02040503050406030204" pitchFamily="18" charset="0"/>
                          </a:rPr>
                          <m:t>𝑡</m:t>
                        </m:r>
                      </m:e>
                    </m:d>
                    <m:r>
                      <a:rPr kumimoji="1" lang="pt-BR" altLang="ja-JP" sz="200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𝑎</m:t>
                            </m:r>
                          </m:e>
                          <m:sub>
                            <m:r>
                              <a:rPr kumimoji="1" lang="pt-BR" altLang="ja-JP" sz="2000" i="1" smtClean="0">
                                <a:latin typeface="Cambria Math" panose="02040503050406030204" pitchFamily="18" charset="0"/>
                              </a:rPr>
                              <m:t>0</m:t>
                            </m:r>
                          </m:sub>
                        </m:sSub>
                      </m:num>
                      <m:den>
                        <m:r>
                          <a:rPr kumimoji="1" lang="en-US" altLang="ja-JP" sz="2000" b="0" i="1" smtClean="0">
                            <a:latin typeface="Cambria Math" panose="02040503050406030204" pitchFamily="18" charset="0"/>
                          </a:rPr>
                          <m:t>2</m:t>
                        </m:r>
                      </m:den>
                    </m:f>
                    <m:r>
                      <a:rPr kumimoji="1" lang="pt-BR" altLang="ja-JP" sz="2000" i="1" smtClean="0">
                        <a:latin typeface="Cambria Math" panose="02040503050406030204" pitchFamily="18" charset="0"/>
                      </a:rPr>
                      <m:t>+</m:t>
                    </m:r>
                    <m:nary>
                      <m:naryPr>
                        <m:chr m:val="∑"/>
                        <m:ctrlPr>
                          <a:rPr kumimoji="1" lang="pt-BR" altLang="ja-JP" sz="2000" i="1" smtClean="0">
                            <a:latin typeface="Cambria Math" panose="02040503050406030204" pitchFamily="18" charset="0"/>
                          </a:rPr>
                        </m:ctrlPr>
                      </m:naryPr>
                      <m:sub>
                        <m:r>
                          <a:rPr kumimoji="1" lang="pt-BR" altLang="ja-JP" sz="2000" i="1" smtClean="0">
                            <a:latin typeface="Cambria Math" panose="02040503050406030204" pitchFamily="18" charset="0"/>
                          </a:rPr>
                          <m:t>𝑛</m:t>
                        </m:r>
                        <m:r>
                          <a:rPr kumimoji="1" lang="pt-BR" altLang="ja-JP" sz="2000" i="1" smtClean="0">
                            <a:latin typeface="Cambria Math" panose="02040503050406030204" pitchFamily="18" charset="0"/>
                          </a:rPr>
                          <m:t>=1</m:t>
                        </m:r>
                      </m:sub>
                      <m:sup>
                        <m:r>
                          <a:rPr kumimoji="1" lang="pt-BR" altLang="ja-JP" sz="2000" i="1" smtClean="0">
                            <a:latin typeface="Cambria Math" panose="02040503050406030204" pitchFamily="18" charset="0"/>
                          </a:rPr>
                          <m:t>∞</m:t>
                        </m:r>
                      </m:sup>
                      <m:e>
                        <m:d>
                          <m:dPr>
                            <m:ctrlPr>
                              <a:rPr kumimoji="1" lang="pt-BR" altLang="ja-JP" sz="2000" i="1" smtClean="0">
                                <a:latin typeface="Cambria Math" panose="02040503050406030204" pitchFamily="18" charset="0"/>
                              </a:rPr>
                            </m:ctrlPr>
                          </m:dPr>
                          <m:e>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𝑎</m:t>
                                </m:r>
                              </m:e>
                              <m:sub>
                                <m:r>
                                  <a:rPr kumimoji="1" lang="en-US" altLang="ja-JP" sz="2000" b="0" i="1" smtClean="0">
                                    <a:latin typeface="Cambria Math" panose="02040503050406030204" pitchFamily="18" charset="0"/>
                                  </a:rPr>
                                  <m:t>𝑘</m:t>
                                </m:r>
                              </m:sub>
                            </m:sSub>
                            <m:func>
                              <m:funcPr>
                                <m:ctrlPr>
                                  <a:rPr kumimoji="1" lang="pt-BR" altLang="ja-JP" sz="2000" i="1" smtClean="0">
                                    <a:latin typeface="Cambria Math" panose="02040503050406030204" pitchFamily="18" charset="0"/>
                                  </a:rPr>
                                </m:ctrlPr>
                              </m:funcPr>
                              <m:fName>
                                <m:r>
                                  <m:rPr>
                                    <m:sty m:val="p"/>
                                  </m:rPr>
                                  <a:rPr kumimoji="1" lang="pt-BR" altLang="ja-JP" sz="2000" i="0" smtClean="0">
                                    <a:latin typeface="Cambria Math" panose="02040503050406030204" pitchFamily="18" charset="0"/>
                                  </a:rPr>
                                  <m:t>cos</m:t>
                                </m:r>
                              </m:fName>
                              <m:e>
                                <m:r>
                                  <a:rPr kumimoji="1" lang="en-US" altLang="ja-JP" sz="2000" b="0" i="1" smtClean="0">
                                    <a:latin typeface="Cambria Math" panose="02040503050406030204" pitchFamily="18" charset="0"/>
                                  </a:rPr>
                                  <m:t>𝑘</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𝜔</m:t>
                                    </m:r>
                                  </m:e>
                                  <m:sub>
                                    <m:r>
                                      <a:rPr kumimoji="1" lang="en-US" altLang="ja-JP" sz="2000" b="0" i="1" smtClean="0">
                                        <a:latin typeface="Cambria Math" panose="02040503050406030204" pitchFamily="18" charset="0"/>
                                      </a:rPr>
                                      <m:t>0</m:t>
                                    </m:r>
                                  </m:sub>
                                </m:sSub>
                                <m:r>
                                  <a:rPr kumimoji="1" lang="en-US" altLang="ja-JP" sz="2000" b="0" i="1" smtClean="0">
                                    <a:latin typeface="Cambria Math" panose="02040503050406030204" pitchFamily="18" charset="0"/>
                                  </a:rPr>
                                  <m:t>𝑡</m:t>
                                </m:r>
                              </m:e>
                            </m:func>
                            <m:r>
                              <a:rPr kumimoji="1" lang="pt-BR" altLang="ja-JP" sz="2000" i="1" smtClean="0">
                                <a:latin typeface="Cambria Math" panose="02040503050406030204" pitchFamily="18" charset="0"/>
                              </a:rPr>
                              <m:t>+</m:t>
                            </m:r>
                            <m:sSub>
                              <m:sSubPr>
                                <m:ctrlPr>
                                  <a:rPr kumimoji="1" lang="pt-BR" altLang="ja-JP" sz="2000" i="1" smtClean="0">
                                    <a:latin typeface="Cambria Math" panose="02040503050406030204" pitchFamily="18" charset="0"/>
                                  </a:rPr>
                                </m:ctrlPr>
                              </m:sSubPr>
                              <m:e>
                                <m:r>
                                  <a:rPr kumimoji="1" lang="pt-BR" altLang="ja-JP" sz="2000" i="1" smtClean="0">
                                    <a:latin typeface="Cambria Math" panose="02040503050406030204" pitchFamily="18" charset="0"/>
                                  </a:rPr>
                                  <m:t>𝑏</m:t>
                                </m:r>
                              </m:e>
                              <m:sub>
                                <m:r>
                                  <a:rPr kumimoji="1" lang="en-US" altLang="ja-JP" sz="2000" b="0" i="1" smtClean="0">
                                    <a:latin typeface="Cambria Math" panose="02040503050406030204" pitchFamily="18" charset="0"/>
                                  </a:rPr>
                                  <m:t>𝑘</m:t>
                                </m:r>
                              </m:sub>
                            </m:sSub>
                            <m:func>
                              <m:funcPr>
                                <m:ctrlPr>
                                  <a:rPr kumimoji="1" lang="pt-BR" altLang="ja-JP" sz="2000" i="1" smtClean="0">
                                    <a:latin typeface="Cambria Math" panose="02040503050406030204" pitchFamily="18" charset="0"/>
                                  </a:rPr>
                                </m:ctrlPr>
                              </m:funcPr>
                              <m:fName>
                                <m:r>
                                  <m:rPr>
                                    <m:sty m:val="p"/>
                                  </m:rPr>
                                  <a:rPr kumimoji="1" lang="pt-BR" altLang="ja-JP" sz="2000" i="0" smtClean="0">
                                    <a:latin typeface="Cambria Math" panose="02040503050406030204" pitchFamily="18" charset="0"/>
                                  </a:rPr>
                                  <m:t>sin</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i="1">
                                    <a:latin typeface="Cambria Math" panose="02040503050406030204" pitchFamily="18" charset="0"/>
                                  </a:rPr>
                                  <m:t>𝑡</m:t>
                                </m:r>
                              </m:e>
                            </m:func>
                          </m:e>
                        </m:d>
                      </m:e>
                    </m:nary>
                  </m:oMath>
                </a14:m>
                <a:r>
                  <a:rPr lang="en-US" altLang="ja-JP" sz="2000" dirty="0">
                    <a:latin typeface="游ゴシック" panose="020B0400000000000000" pitchFamily="50" charset="-128"/>
                    <a:ea typeface="游ゴシック" panose="020B0400000000000000" pitchFamily="50" charset="-128"/>
                  </a:rPr>
                  <a:t> ,  </a:t>
                </a:r>
                <a14:m>
                  <m:oMath xmlns:m="http://schemas.openxmlformats.org/officeDocument/2006/math">
                    <m:r>
                      <a:rPr lang="en-US" altLang="ja-JP" sz="2000" b="0" i="0" smtClean="0">
                        <a:latin typeface="Cambria Math" panose="02040503050406030204" pitchFamily="18" charset="0"/>
                      </a:rPr>
                      <m:t> </m:t>
                    </m:r>
                    <m:sSub>
                      <m:sSubPr>
                        <m:ctrlPr>
                          <a:rPr lang="pt-BR" altLang="ja-JP" sz="2000" i="1">
                            <a:latin typeface="Cambria Math" panose="02040503050406030204" pitchFamily="18" charset="0"/>
                          </a:rPr>
                        </m:ctrlPr>
                      </m:sSubPr>
                      <m:e>
                        <m:r>
                          <a:rPr lang="pt-BR" altLang="ja-JP" sz="2000" i="1">
                            <a:latin typeface="Cambria Math" panose="02040503050406030204" pitchFamily="18" charset="0"/>
                          </a:rPr>
                          <m:t>𝑎</m:t>
                        </m:r>
                      </m:e>
                      <m:sub>
                        <m:r>
                          <a:rPr lang="en-US" altLang="ja-JP" sz="2000" i="1">
                            <a:latin typeface="Cambria Math" panose="02040503050406030204" pitchFamily="18" charset="0"/>
                          </a:rPr>
                          <m:t>𝑘</m:t>
                        </m:r>
                      </m:sub>
                    </m:sSub>
                    <m:r>
                      <a:rPr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num>
                      <m:den>
                        <m:r>
                          <a:rPr lang="en-US" altLang="ja-JP" sz="2000" i="1">
                            <a:latin typeface="Cambria Math" panose="02040503050406030204" pitchFamily="18" charset="0"/>
                          </a:rPr>
                          <m:t>𝑇</m:t>
                        </m:r>
                      </m:den>
                    </m:f>
                    <m:nary>
                      <m:naryPr>
                        <m:ctrlPr>
                          <a:rPr lang="en-US" altLang="ja-JP" sz="2000" b="0" i="1" smtClean="0">
                            <a:latin typeface="Cambria Math" panose="02040503050406030204" pitchFamily="18" charset="0"/>
                          </a:rPr>
                        </m:ctrlPr>
                      </m:naryPr>
                      <m:sub>
                        <m:r>
                          <m:rPr>
                            <m:brk m:alnAt="23"/>
                          </m:rP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m:rPr>
                                <m:brk m:alnAt="23"/>
                              </m:rPr>
                              <a:rPr lang="en-US" altLang="ja-JP" sz="2000" b="0" i="1" smtClean="0">
                                <a:latin typeface="Cambria Math" panose="02040503050406030204" pitchFamily="18" charset="0"/>
                              </a:rPr>
                              <m:t>𝑇</m:t>
                            </m:r>
                          </m:num>
                          <m:den>
                            <m:r>
                              <m:rPr>
                                <m:brk m:alnAt="23"/>
                              </m:rPr>
                              <a:rPr lang="en-US" altLang="ja-JP" sz="2000" b="0" i="1" smtClean="0">
                                <a:latin typeface="Cambria Math" panose="02040503050406030204" pitchFamily="18" charset="0"/>
                              </a:rPr>
                              <m:t>2</m:t>
                            </m:r>
                          </m:den>
                        </m:f>
                      </m:sub>
                      <m:sup>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p>
                      <m:e>
                        <m:r>
                          <a:rPr lang="en-US" altLang="ja-JP" sz="2000" b="0" i="1" smtClean="0">
                            <a:latin typeface="Cambria Math" panose="02040503050406030204" pitchFamily="18" charset="0"/>
                          </a:rPr>
                          <m:t>𝑓</m:t>
                        </m:r>
                        <m:d>
                          <m:dPr>
                            <m:ctrlPr>
                              <a:rPr lang="en-US" altLang="ja-JP" sz="2000" b="0" i="1" smtClean="0">
                                <a:latin typeface="Cambria Math" panose="02040503050406030204" pitchFamily="18" charset="0"/>
                              </a:rPr>
                            </m:ctrlPr>
                          </m:dPr>
                          <m:e>
                            <m:r>
                              <a:rPr lang="en-US" altLang="ja-JP" sz="2000" b="0" i="1" smtClean="0">
                                <a:latin typeface="Cambria Math" panose="02040503050406030204" pitchFamily="18" charset="0"/>
                              </a:rPr>
                              <m:t>𝑡</m:t>
                            </m:r>
                          </m:e>
                        </m:d>
                        <m:func>
                          <m:funcPr>
                            <m:ctrlPr>
                              <a:rPr lang="en-US" altLang="ja-JP" sz="2000" b="0" i="1" smtClean="0">
                                <a:latin typeface="Cambria Math" panose="02040503050406030204" pitchFamily="18" charset="0"/>
                              </a:rPr>
                            </m:ctrlPr>
                          </m:funcPr>
                          <m:fName>
                            <m:r>
                              <m:rPr>
                                <m:sty m:val="p"/>
                              </m:rPr>
                              <a:rPr lang="en-US" altLang="ja-JP" sz="2000" b="0" i="0" smtClean="0">
                                <a:latin typeface="Cambria Math" panose="02040503050406030204" pitchFamily="18" charset="0"/>
                              </a:rPr>
                              <m:t>cos</m:t>
                            </m:r>
                          </m:fName>
                          <m:e>
                            <m:r>
                              <a:rPr lang="en-US" altLang="ja-JP" sz="2000" b="0" i="1" smtClean="0">
                                <a:latin typeface="Cambria Math" panose="02040503050406030204" pitchFamily="18" charset="0"/>
                              </a:rPr>
                              <m:t>𝑘</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𝜔</m:t>
                                </m:r>
                              </m:e>
                              <m:sub>
                                <m:r>
                                  <a:rPr lang="en-US" altLang="ja-JP" sz="2000" b="0" i="1" smtClean="0">
                                    <a:latin typeface="Cambria Math" panose="02040503050406030204" pitchFamily="18" charset="0"/>
                                  </a:rPr>
                                  <m:t>0</m:t>
                                </m:r>
                              </m:sub>
                            </m:sSub>
                          </m:e>
                        </m:func>
                        <m:r>
                          <a:rPr lang="en-US" altLang="ja-JP" sz="2000" i="1">
                            <a:latin typeface="Cambria Math" panose="02040503050406030204" pitchFamily="18" charset="0"/>
                          </a:rPr>
                          <m:t>𝑡</m:t>
                        </m:r>
                        <m:r>
                          <a:rPr lang="en-US" altLang="ja-JP" sz="2000" i="1">
                            <a:latin typeface="Cambria Math" panose="02040503050406030204" pitchFamily="18" charset="0"/>
                          </a:rPr>
                          <m:t> </m:t>
                        </m:r>
                        <m:r>
                          <a:rPr lang="en-US" altLang="ja-JP" sz="2000" i="1">
                            <a:latin typeface="Cambria Math" panose="02040503050406030204" pitchFamily="18" charset="0"/>
                          </a:rPr>
                          <m:t>𝑑𝑡</m:t>
                        </m:r>
                      </m:e>
                    </m:nary>
                  </m:oMath>
                </a14:m>
                <a:r>
                  <a:rPr lang="pt-BR" altLang="ja-JP" sz="2000" dirty="0">
                    <a:latin typeface="游ゴシック" panose="020B0400000000000000" pitchFamily="50" charset="-128"/>
                    <a:ea typeface="游ゴシック" panose="020B0400000000000000" pitchFamily="50" charset="-128"/>
                  </a:rPr>
                  <a:t>,   </a:t>
                </a:r>
                <a14:m>
                  <m:oMath xmlns:m="http://schemas.openxmlformats.org/officeDocument/2006/math">
                    <m:sSub>
                      <m:sSubPr>
                        <m:ctrlPr>
                          <a:rPr lang="pt-BR" altLang="ja-JP" sz="2000" i="1">
                            <a:latin typeface="Cambria Math" panose="02040503050406030204" pitchFamily="18" charset="0"/>
                          </a:rPr>
                        </m:ctrlPr>
                      </m:sSubPr>
                      <m:e>
                        <m:r>
                          <a:rPr lang="en-US" altLang="ja-JP" sz="2000" b="0" i="1" smtClean="0">
                            <a:latin typeface="Cambria Math" panose="02040503050406030204" pitchFamily="18" charset="0"/>
                          </a:rPr>
                          <m:t>𝑏</m:t>
                        </m:r>
                      </m:e>
                      <m:sub>
                        <m:r>
                          <a:rPr lang="en-US" altLang="ja-JP" sz="2000" i="1">
                            <a:latin typeface="Cambria Math" panose="02040503050406030204" pitchFamily="18" charset="0"/>
                          </a:rPr>
                          <m:t>𝑘</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2</m:t>
                        </m:r>
                      </m:num>
                      <m:den>
                        <m:r>
                          <a:rPr lang="en-US" altLang="ja-JP" sz="2000" i="1">
                            <a:latin typeface="Cambria Math" panose="02040503050406030204" pitchFamily="18" charset="0"/>
                          </a:rPr>
                          <m:t>𝑇</m:t>
                        </m:r>
                      </m:den>
                    </m:f>
                    <m:nary>
                      <m:naryPr>
                        <m:ctrlPr>
                          <a:rPr lang="en-US" altLang="ja-JP" sz="2000" i="1">
                            <a:latin typeface="Cambria Math" panose="02040503050406030204" pitchFamily="18" charset="0"/>
                          </a:rPr>
                        </m:ctrlPr>
                      </m:naryPr>
                      <m:sub>
                        <m:r>
                          <m:rPr>
                            <m:brk m:alnAt="23"/>
                          </m:rP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b>
                      <m:sup>
                        <m:f>
                          <m:fPr>
                            <m:ctrlPr>
                              <a:rPr lang="en-US" altLang="ja-JP" sz="2000" i="1">
                                <a:latin typeface="Cambria Math" panose="02040503050406030204" pitchFamily="18" charset="0"/>
                              </a:rPr>
                            </m:ctrlPr>
                          </m:fPr>
                          <m:num>
                            <m:r>
                              <m:rPr>
                                <m:brk m:alnAt="23"/>
                              </m:rPr>
                              <a:rPr lang="en-US" altLang="ja-JP" sz="2000" i="1">
                                <a:latin typeface="Cambria Math" panose="02040503050406030204" pitchFamily="18" charset="0"/>
                              </a:rPr>
                              <m:t>𝑇</m:t>
                            </m:r>
                          </m:num>
                          <m:den>
                            <m:r>
                              <m:rPr>
                                <m:brk m:alnAt="23"/>
                              </m:rPr>
                              <a:rPr lang="en-US" altLang="ja-JP" sz="2000" i="1">
                                <a:latin typeface="Cambria Math" panose="02040503050406030204" pitchFamily="18" charset="0"/>
                              </a:rPr>
                              <m:t>2</m:t>
                            </m:r>
                          </m:den>
                        </m:f>
                      </m:sup>
                      <m:e>
                        <m:r>
                          <a:rPr lang="en-US" altLang="ja-JP" sz="2000" i="1">
                            <a:latin typeface="Cambria Math" panose="02040503050406030204" pitchFamily="18" charset="0"/>
                          </a:rPr>
                          <m:t>𝑓</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𝑡</m:t>
                            </m:r>
                          </m:e>
                        </m:d>
                        <m:func>
                          <m:funcPr>
                            <m:ctrlPr>
                              <a:rPr lang="en-US" altLang="ja-JP" sz="2000" i="1">
                                <a:latin typeface="Cambria Math" panose="02040503050406030204" pitchFamily="18" charset="0"/>
                              </a:rPr>
                            </m:ctrlPr>
                          </m:funcPr>
                          <m:fName>
                            <m:r>
                              <m:rPr>
                                <m:sty m:val="p"/>
                              </m:rPr>
                              <a:rPr lang="en-US" altLang="ja-JP" sz="2000" b="0" i="0" smtClean="0">
                                <a:latin typeface="Cambria Math" panose="02040503050406030204" pitchFamily="18" charset="0"/>
                              </a:rPr>
                              <m:t>sin</m:t>
                            </m:r>
                          </m:fName>
                          <m:e>
                            <m:r>
                              <a:rPr lang="en-US" altLang="ja-JP" sz="2000" i="1">
                                <a:latin typeface="Cambria Math" panose="02040503050406030204" pitchFamily="18" charset="0"/>
                              </a:rPr>
                              <m:t>𝑘</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𝜔</m:t>
                                </m:r>
                              </m:e>
                              <m:sub>
                                <m:r>
                                  <a:rPr lang="en-US" altLang="ja-JP" sz="2000" i="1">
                                    <a:latin typeface="Cambria Math" panose="02040503050406030204" pitchFamily="18" charset="0"/>
                                  </a:rPr>
                                  <m:t>0</m:t>
                                </m:r>
                              </m:sub>
                            </m:sSub>
                            <m:r>
                              <a:rPr lang="en-US" altLang="ja-JP" sz="2000" b="0" i="1" smtClean="0">
                                <a:latin typeface="Cambria Math" panose="02040503050406030204" pitchFamily="18" charset="0"/>
                              </a:rPr>
                              <m:t>𝑡</m:t>
                            </m:r>
                            <m:r>
                              <a:rPr lang="en-US" altLang="ja-JP" sz="2000" b="0" i="1" smtClean="0">
                                <a:latin typeface="Cambria Math" panose="02040503050406030204" pitchFamily="18" charset="0"/>
                              </a:rPr>
                              <m:t> </m:t>
                            </m:r>
                            <m:r>
                              <a:rPr lang="en-US" altLang="ja-JP" sz="2000" b="0" i="1" smtClean="0">
                                <a:latin typeface="Cambria Math" panose="02040503050406030204" pitchFamily="18" charset="0"/>
                              </a:rPr>
                              <m:t>𝑑𝑡</m:t>
                            </m:r>
                          </m:e>
                        </m:func>
                      </m:e>
                    </m:nary>
                  </m:oMath>
                </a14:m>
                <a:endParaRPr lang="en-US" altLang="ja-JP" sz="2000" b="0" dirty="0">
                  <a:latin typeface="游ゴシック" panose="020B0400000000000000" pitchFamily="50" charset="-128"/>
                  <a:ea typeface="游ゴシック" panose="020B0400000000000000" pitchFamily="50" charset="-128"/>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700956" y="1760669"/>
                <a:ext cx="11306813" cy="688137"/>
              </a:xfrm>
              <a:prstGeom prst="rect">
                <a:avLst/>
              </a:prstGeom>
              <a:blipFill>
                <a:blip r:embed="rId4"/>
                <a:stretch>
                  <a:fillRect l="-54"/>
                </a:stretch>
              </a:blipFill>
            </p:spPr>
            <p:txBody>
              <a:bodyPr/>
              <a:lstStyle/>
              <a:p>
                <a:r>
                  <a:rPr lang="ja-JP" altLang="en-US">
                    <a:noFill/>
                  </a:rPr>
                  <a:t> </a:t>
                </a:r>
              </a:p>
            </p:txBody>
          </p:sp>
        </mc:Fallback>
      </mc:AlternateContent>
      <p:sp>
        <p:nvSpPr>
          <p:cNvPr id="7" name="コンテンツ プレースホルダー 2"/>
          <p:cNvSpPr txBox="1">
            <a:spLocks/>
          </p:cNvSpPr>
          <p:nvPr/>
        </p:nvSpPr>
        <p:spPr>
          <a:xfrm>
            <a:off x="457198" y="4497103"/>
            <a:ext cx="11473211" cy="1028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游ゴシック" panose="020B0400000000000000" pitchFamily="50" charset="-128"/>
                <a:ea typeface="游ゴシック" panose="020B0400000000000000" pitchFamily="50" charset="-128"/>
              </a:rPr>
              <a:t>フーリエ級数 </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複素数表現</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 </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 </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上式にオイラーの式を代入すると以下のように変形できる</a:t>
            </a:r>
            <a:endParaRPr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700956" y="5446411"/>
                <a:ext cx="8154286" cy="825098"/>
              </a:xfrm>
              <a:prstGeom prst="rect">
                <a:avLst/>
              </a:prstGeom>
              <a:solidFill>
                <a:schemeClr val="accent4">
                  <a:lumMod val="20000"/>
                  <a:lumOff val="80000"/>
                </a:schemeClr>
              </a:solidFill>
            </p:spPr>
            <p:txBody>
              <a:bodyPr wrap="square" lIns="0" tIns="0" rIns="0" bIns="0" rtlCol="0">
                <a:spAutoFit/>
              </a:bodyPr>
              <a:lstStyle/>
              <a:p>
                <a:pPr>
                  <a:spcBef>
                    <a:spcPts val="1200"/>
                  </a:spcBef>
                  <a:spcAft>
                    <a:spcPts val="1200"/>
                  </a:spcAft>
                </a:pPr>
                <a14:m>
                  <m:oMath xmlns:m="http://schemas.openxmlformats.org/officeDocument/2006/math">
                    <m:r>
                      <a:rPr kumimoji="1" lang="pt-BR" altLang="ja-JP" sz="2400" i="1" smtClean="0">
                        <a:latin typeface="Cambria Math" panose="02040503050406030204" pitchFamily="18" charset="0"/>
                      </a:rPr>
                      <m:t>𝑓</m:t>
                    </m:r>
                    <m:d>
                      <m:dPr>
                        <m:ctrlPr>
                          <a:rPr kumimoji="1" lang="pt-BR" altLang="ja-JP" sz="2400" i="1" smtClean="0">
                            <a:latin typeface="Cambria Math" panose="02040503050406030204" pitchFamily="18" charset="0"/>
                          </a:rPr>
                        </m:ctrlPr>
                      </m:dPr>
                      <m:e>
                        <m:r>
                          <a:rPr kumimoji="1" lang="en-US" altLang="ja-JP" sz="2400" b="0" i="1" smtClean="0">
                            <a:latin typeface="Cambria Math" panose="02040503050406030204" pitchFamily="18" charset="0"/>
                          </a:rPr>
                          <m:t>𝑡</m:t>
                        </m:r>
                      </m:e>
                    </m:d>
                    <m:r>
                      <a:rPr kumimoji="1" lang="pt-BR" altLang="ja-JP" sz="2400" i="1" smtClean="0">
                        <a:latin typeface="Cambria Math" panose="02040503050406030204" pitchFamily="18" charset="0"/>
                      </a:rPr>
                      <m:t>=</m:t>
                    </m:r>
                    <m:nary>
                      <m:naryPr>
                        <m:chr m:val="∑"/>
                        <m:ctrlPr>
                          <a:rPr kumimoji="1" lang="pt-BR" altLang="ja-JP" sz="2400" i="1" smtClean="0">
                            <a:latin typeface="Cambria Math" panose="02040503050406030204" pitchFamily="18" charset="0"/>
                          </a:rPr>
                        </m:ctrlPr>
                      </m:naryPr>
                      <m:sub>
                        <m:r>
                          <m:rPr>
                            <m:brk m:alnAt="23"/>
                          </m:rPr>
                          <a:rPr kumimoji="1" lang="en-US" altLang="ja-JP" sz="2400" b="0" i="1" smtClean="0">
                            <a:latin typeface="Cambria Math" panose="02040503050406030204" pitchFamily="18" charset="0"/>
                          </a:rPr>
                          <m:t>𝑘</m:t>
                        </m:r>
                        <m:r>
                          <a:rPr kumimoji="1" lang="pt-BR" altLang="ja-JP" sz="2400" i="1" smtClean="0">
                            <a:latin typeface="Cambria Math" panose="02040503050406030204" pitchFamily="18" charset="0"/>
                          </a:rPr>
                          <m:t>=</m:t>
                        </m:r>
                        <m:r>
                          <a:rPr kumimoji="1" lang="en-US" altLang="ja-JP" sz="2400" b="0" i="1" smtClean="0">
                            <a:latin typeface="Cambria Math" panose="02040503050406030204" pitchFamily="18" charset="0"/>
                          </a:rPr>
                          <m:t>−∞</m:t>
                        </m:r>
                      </m:sub>
                      <m:sup>
                        <m:r>
                          <a:rPr kumimoji="1" lang="pt-BR" altLang="ja-JP" sz="2400" i="1" smtClean="0">
                            <a:latin typeface="Cambria Math" panose="02040503050406030204" pitchFamily="18" charset="0"/>
                          </a:rPr>
                          <m:t>∞</m:t>
                        </m:r>
                      </m:sup>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𝑘</m:t>
                            </m:r>
                          </m:sub>
                        </m:sSub>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𝑒</m:t>
                            </m:r>
                          </m:e>
                          <m:sup>
                            <m:r>
                              <a:rPr kumimoji="1" lang="en-US" altLang="ja-JP" sz="2400" b="0" i="1" smtClean="0">
                                <a:latin typeface="Cambria Math" panose="02040503050406030204" pitchFamily="18" charset="0"/>
                              </a:rPr>
                              <m:t>𝑖</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𝑘</m:t>
                                </m:r>
                                <m:r>
                                  <a:rPr kumimoji="1" lang="en-US" altLang="ja-JP" sz="2400" b="0" i="1" smtClean="0">
                                    <a:latin typeface="Cambria Math" panose="02040503050406030204" pitchFamily="18" charset="0"/>
                                  </a:rPr>
                                  <m:t>𝜔</m:t>
                                </m:r>
                              </m:e>
                              <m:sub>
                                <m:r>
                                  <a:rPr kumimoji="1" lang="en-US" altLang="ja-JP" sz="2400" b="0" i="1" smtClean="0">
                                    <a:latin typeface="Cambria Math" panose="02040503050406030204" pitchFamily="18" charset="0"/>
                                  </a:rPr>
                                  <m:t>0</m:t>
                                </m:r>
                              </m:sub>
                            </m:sSub>
                            <m:r>
                              <a:rPr kumimoji="1" lang="en-US" altLang="ja-JP" sz="2400" b="0" i="1" smtClean="0">
                                <a:latin typeface="Cambria Math" panose="02040503050406030204" pitchFamily="18" charset="0"/>
                              </a:rPr>
                              <m:t>𝑡</m:t>
                            </m:r>
                          </m:sup>
                        </m:sSup>
                      </m:e>
                    </m:nary>
                  </m:oMath>
                </a14:m>
                <a:r>
                  <a:rPr lang="en-US" altLang="ja-JP" sz="2400" dirty="0">
                    <a:latin typeface="游ゴシック" panose="020B0400000000000000" pitchFamily="50" charset="-128"/>
                    <a:ea typeface="游ゴシック" panose="020B0400000000000000" pitchFamily="50" charset="-128"/>
                  </a:rPr>
                  <a:t> , </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𝐶</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1</m:t>
                        </m:r>
                      </m:num>
                      <m:den>
                        <m:r>
                          <a:rPr lang="en-US" altLang="ja-JP" sz="2400" b="0" i="1" smtClean="0">
                            <a:latin typeface="Cambria Math" panose="02040503050406030204" pitchFamily="18" charset="0"/>
                          </a:rPr>
                          <m:t>𝑇</m:t>
                        </m:r>
                      </m:den>
                    </m:f>
                    <m:nary>
                      <m:naryPr>
                        <m:ctrlPr>
                          <a:rPr lang="en-US" altLang="ja-JP" sz="2400" i="1">
                            <a:latin typeface="Cambria Math" panose="02040503050406030204" pitchFamily="18" charset="0"/>
                          </a:rPr>
                        </m:ctrlPr>
                      </m:naryPr>
                      <m:sub>
                        <m:r>
                          <m:rPr>
                            <m:brk m:alnAt="23"/>
                          </m:rP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m:rPr>
                                <m:brk m:alnAt="23"/>
                              </m:rPr>
                              <a:rPr lang="en-US" altLang="ja-JP" sz="2400" i="1">
                                <a:latin typeface="Cambria Math" panose="02040503050406030204" pitchFamily="18" charset="0"/>
                              </a:rPr>
                              <m:t>𝑇</m:t>
                            </m:r>
                          </m:num>
                          <m:den>
                            <m:r>
                              <m:rPr>
                                <m:brk m:alnAt="23"/>
                              </m:rPr>
                              <a:rPr lang="en-US" altLang="ja-JP" sz="2400" i="1">
                                <a:latin typeface="Cambria Math" panose="02040503050406030204" pitchFamily="18" charset="0"/>
                              </a:rPr>
                              <m:t>2</m:t>
                            </m:r>
                          </m:den>
                        </m:f>
                      </m:sub>
                      <m:sup>
                        <m:f>
                          <m:fPr>
                            <m:ctrlPr>
                              <a:rPr lang="en-US" altLang="ja-JP" sz="2400" i="1">
                                <a:latin typeface="Cambria Math" panose="02040503050406030204" pitchFamily="18" charset="0"/>
                              </a:rPr>
                            </m:ctrlPr>
                          </m:fPr>
                          <m:num>
                            <m:r>
                              <m:rPr>
                                <m:brk m:alnAt="23"/>
                              </m:rPr>
                              <a:rPr lang="en-US" altLang="ja-JP" sz="2400" i="1">
                                <a:latin typeface="Cambria Math" panose="02040503050406030204" pitchFamily="18" charset="0"/>
                              </a:rPr>
                              <m:t>𝑇</m:t>
                            </m:r>
                          </m:num>
                          <m:den>
                            <m:r>
                              <m:rPr>
                                <m:brk m:alnAt="23"/>
                              </m:rPr>
                              <a:rPr lang="en-US" altLang="ja-JP" sz="2400" i="1">
                                <a:latin typeface="Cambria Math" panose="02040503050406030204" pitchFamily="18" charset="0"/>
                              </a:rPr>
                              <m:t>2</m:t>
                            </m:r>
                          </m:den>
                        </m:f>
                      </m:sup>
                      <m:e>
                        <m:r>
                          <a:rPr lang="en-US" altLang="ja-JP" sz="2400" i="1">
                            <a:latin typeface="Cambria Math" panose="02040503050406030204" pitchFamily="18" charset="0"/>
                          </a:rPr>
                          <m:t>𝑓</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𝑡</m:t>
                            </m:r>
                          </m:e>
                        </m:d>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𝑒</m:t>
                            </m:r>
                          </m:e>
                          <m:sup>
                            <m:r>
                              <a:rPr lang="en-US" altLang="ja-JP" sz="2400" b="0" i="1" smtClean="0">
                                <a:latin typeface="Cambria Math" panose="02040503050406030204" pitchFamily="18" charset="0"/>
                              </a:rPr>
                              <m:t>−</m:t>
                            </m:r>
                            <m:r>
                              <a:rPr lang="en-US" altLang="ja-JP" sz="2400" i="1">
                                <a:latin typeface="Cambria Math" panose="02040503050406030204" pitchFamily="18" charset="0"/>
                              </a:rPr>
                              <m:t>𝑖</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𝑘</m:t>
                                </m:r>
                                <m:r>
                                  <a:rPr lang="en-US" altLang="ja-JP" sz="2400" i="1">
                                    <a:latin typeface="Cambria Math" panose="02040503050406030204" pitchFamily="18" charset="0"/>
                                  </a:rPr>
                                  <m:t>𝜔</m:t>
                                </m:r>
                              </m:e>
                              <m:sub>
                                <m:r>
                                  <a:rPr lang="en-US" altLang="ja-JP" sz="2400" i="1">
                                    <a:latin typeface="Cambria Math" panose="02040503050406030204" pitchFamily="18" charset="0"/>
                                  </a:rPr>
                                  <m:t>0</m:t>
                                </m:r>
                              </m:sub>
                            </m:sSub>
                            <m:r>
                              <a:rPr lang="en-US" altLang="ja-JP" sz="2400" i="1">
                                <a:latin typeface="Cambria Math" panose="02040503050406030204" pitchFamily="18" charset="0"/>
                              </a:rPr>
                              <m:t>𝑡</m:t>
                            </m:r>
                          </m:sup>
                        </m:sSup>
                        <m:r>
                          <a:rPr lang="en-US" altLang="ja-JP" sz="2400" i="1">
                            <a:latin typeface="Cambria Math" panose="02040503050406030204" pitchFamily="18" charset="0"/>
                          </a:rPr>
                          <m:t>𝑑𝑡</m:t>
                        </m:r>
                      </m:e>
                    </m:nary>
                  </m:oMath>
                </a14:m>
                <a:endParaRPr kumimoji="1" lang="en-US" altLang="ja-JP" sz="2400" dirty="0">
                  <a:latin typeface="游ゴシック" panose="020B0400000000000000" pitchFamily="50" charset="-128"/>
                  <a:ea typeface="游ゴシック" panose="020B0400000000000000" pitchFamily="50" charset="-128"/>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700956" y="5446411"/>
                <a:ext cx="8154286" cy="825098"/>
              </a:xfrm>
              <a:prstGeom prst="rect">
                <a:avLst/>
              </a:prstGeom>
              <a:blipFill>
                <a:blip r:embed="rId5"/>
                <a:stretch>
                  <a:fillRect l="-75"/>
                </a:stretch>
              </a:blipFill>
            </p:spPr>
            <p:txBody>
              <a:bodyPr/>
              <a:lstStyle/>
              <a:p>
                <a:r>
                  <a:rPr lang="ja-JP" altLang="en-US">
                    <a:noFill/>
                  </a:rPr>
                  <a:t> </a:t>
                </a:r>
              </a:p>
            </p:txBody>
          </p:sp>
        </mc:Fallback>
      </mc:AlternateContent>
      <p:sp>
        <p:nvSpPr>
          <p:cNvPr id="11" name="正方形/長方形 10"/>
          <p:cNvSpPr/>
          <p:nvPr/>
        </p:nvSpPr>
        <p:spPr>
          <a:xfrm>
            <a:off x="8544848" y="38156"/>
            <a:ext cx="3647152" cy="646331"/>
          </a:xfrm>
          <a:prstGeom prst="rect">
            <a:avLst/>
          </a:prstGeom>
        </p:spPr>
        <p:txBody>
          <a:bodyPr wrap="none">
            <a:spAutoFit/>
          </a:bodyPr>
          <a:lstStyle/>
          <a:p>
            <a:pPr algn="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今回は導出と証明を省きました</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詳しく知りたい人は教科書参照</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7946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游ゴシック" panose="020B0400000000000000" pitchFamily="50" charset="-128"/>
                <a:ea typeface="游ゴシック" panose="020B0400000000000000" pitchFamily="50" charset="-128"/>
              </a:rPr>
              <a:t>Contents</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フーリエ変換の概要</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フーリエ級数</a:t>
            </a:r>
            <a:endParaRPr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オイラーの式と複素数表現</a:t>
            </a:r>
            <a:endParaRPr kumimoji="1" lang="en-US" altLang="ja-JP" dirty="0">
              <a:latin typeface="游ゴシック" panose="020B0400000000000000" pitchFamily="50" charset="-128"/>
              <a:ea typeface="游ゴシック" panose="020B0400000000000000" pitchFamily="50" charset="-128"/>
            </a:endParaRPr>
          </a:p>
          <a:p>
            <a:r>
              <a:rPr lang="ja-JP" altLang="en-US" b="1" dirty="0">
                <a:latin typeface="游ゴシック" panose="020B0400000000000000" pitchFamily="50" charset="-128"/>
                <a:ea typeface="游ゴシック" panose="020B0400000000000000" pitchFamily="50" charset="-128"/>
              </a:rPr>
              <a:t>離散フーリエ変換</a:t>
            </a:r>
            <a:endParaRPr lang="en-US" altLang="ja-JP" b="1"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周波数フィルタリング</a:t>
            </a: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2217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9539" y="2032418"/>
            <a:ext cx="4976111" cy="3732084"/>
          </a:xfrm>
          <a:prstGeom prst="rect">
            <a:avLst/>
          </a:prstGeom>
        </p:spPr>
      </p:pic>
      <p:sp>
        <p:nvSpPr>
          <p:cNvPr id="2" name="タイトル 1"/>
          <p:cNvSpPr>
            <a:spLocks noGrp="1"/>
          </p:cNvSpPr>
          <p:nvPr>
            <p:ph type="title"/>
          </p:nvPr>
        </p:nvSpPr>
        <p:spPr>
          <a:xfrm>
            <a:off x="457199" y="201408"/>
            <a:ext cx="11473211" cy="733270"/>
          </a:xfrm>
        </p:spPr>
        <p:txBody>
          <a:bodyPr/>
          <a:lstStyle/>
          <a:p>
            <a:r>
              <a:rPr lang="ja-JP" altLang="en-US" dirty="0">
                <a:latin typeface="游ゴシック" panose="020B0400000000000000" pitchFamily="50" charset="-128"/>
                <a:ea typeface="游ゴシック" panose="020B0400000000000000" pitchFamily="50" charset="-128"/>
              </a:rPr>
              <a:t>フーリエ変換とは（音）</a:t>
            </a:r>
            <a:endParaRPr kumimoji="1" lang="ja-JP" altLang="en-US" dirty="0">
              <a:latin typeface="游ゴシック" panose="020B0400000000000000" pitchFamily="50" charset="-128"/>
              <a:ea typeface="游ゴシック" panose="020B0400000000000000" pitchFamily="50" charset="-128"/>
            </a:endParaRPr>
          </a:p>
        </p:txBody>
      </p:sp>
      <p:sp>
        <p:nvSpPr>
          <p:cNvPr id="6" name="コンテンツ プレースホルダー 2"/>
          <p:cNvSpPr>
            <a:spLocks noGrp="1"/>
          </p:cNvSpPr>
          <p:nvPr>
            <p:ph idx="1"/>
          </p:nvPr>
        </p:nvSpPr>
        <p:spPr>
          <a:xfrm>
            <a:off x="457199" y="863767"/>
            <a:ext cx="11473211" cy="970301"/>
          </a:xfrm>
        </p:spPr>
        <p:txBody>
          <a:bodyPr>
            <a:normAutofit lnSpcReduction="10000"/>
          </a:bodyPr>
          <a:lstStyle/>
          <a:p>
            <a:pPr marL="0" indent="0">
              <a:buNone/>
            </a:pPr>
            <a:r>
              <a:rPr kumimoji="1" lang="ja-JP" altLang="en-US" dirty="0">
                <a:latin typeface="游ゴシック" panose="020B0400000000000000" pitchFamily="50" charset="-128"/>
                <a:ea typeface="游ゴシック" panose="020B0400000000000000" pitchFamily="50" charset="-128"/>
              </a:rPr>
              <a:t>時間に関する信号（横軸が時間の関数）を、</a:t>
            </a:r>
            <a:endParaRPr kumimoji="1" lang="en-US" altLang="ja-JP" dirty="0">
              <a:latin typeface="游ゴシック" panose="020B0400000000000000" pitchFamily="50" charset="-128"/>
              <a:ea typeface="游ゴシック" panose="020B0400000000000000" pitchFamily="50" charset="-128"/>
            </a:endParaRPr>
          </a:p>
          <a:p>
            <a:pPr marL="0" indent="0">
              <a:buNone/>
            </a:pPr>
            <a:r>
              <a:rPr kumimoji="1" lang="ja-JP" altLang="en-US" dirty="0">
                <a:latin typeface="游ゴシック" panose="020B0400000000000000" pitchFamily="50" charset="-128"/>
                <a:ea typeface="游ゴシック" panose="020B0400000000000000" pitchFamily="50" charset="-128"/>
              </a:rPr>
              <a:t>周波数に関する信号（横軸が周波数の関数）に変換する手法</a:t>
            </a:r>
            <a:endParaRPr kumimoji="1" lang="en-US" altLang="ja-JP" dirty="0">
              <a:latin typeface="游ゴシック" panose="020B0400000000000000" pitchFamily="50" charset="-128"/>
              <a:ea typeface="游ゴシック" panose="020B0400000000000000" pitchFamily="50" charset="-128"/>
            </a:endParaRPr>
          </a:p>
        </p:txBody>
      </p:sp>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b="4907"/>
          <a:stretch/>
        </p:blipFill>
        <p:spPr>
          <a:xfrm>
            <a:off x="307605" y="2088584"/>
            <a:ext cx="4876995" cy="3478250"/>
          </a:xfrm>
          <a:prstGeom prst="rect">
            <a:avLst/>
          </a:prstGeom>
        </p:spPr>
      </p:pic>
      <p:pic>
        <p:nvPicPr>
          <p:cNvPr id="3" name="apple-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92323" y="1983431"/>
            <a:ext cx="406400" cy="406400"/>
          </a:xfrm>
          <a:prstGeom prst="rect">
            <a:avLst/>
          </a:prstGeom>
        </p:spPr>
      </p:pic>
      <p:sp>
        <p:nvSpPr>
          <p:cNvPr id="12" name="右矢印 11"/>
          <p:cNvSpPr/>
          <p:nvPr/>
        </p:nvSpPr>
        <p:spPr>
          <a:xfrm>
            <a:off x="5524418" y="3367195"/>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右矢印 12"/>
          <p:cNvSpPr/>
          <p:nvPr/>
        </p:nvSpPr>
        <p:spPr>
          <a:xfrm rot="10800000">
            <a:off x="5524419" y="4120089"/>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正方形/長方形 13"/>
          <p:cNvSpPr/>
          <p:nvPr/>
        </p:nvSpPr>
        <p:spPr>
          <a:xfrm>
            <a:off x="5338489" y="2873504"/>
            <a:ext cx="2031325"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フーリエ変換</a:t>
            </a:r>
          </a:p>
        </p:txBody>
      </p:sp>
      <p:sp>
        <p:nvSpPr>
          <p:cNvPr id="15" name="正方形/長方形 14"/>
          <p:cNvSpPr/>
          <p:nvPr/>
        </p:nvSpPr>
        <p:spPr>
          <a:xfrm>
            <a:off x="5184600" y="4612136"/>
            <a:ext cx="2339102"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p>
        </p:txBody>
      </p:sp>
      <p:sp>
        <p:nvSpPr>
          <p:cNvPr id="18" name="正方形/長方形 17"/>
          <p:cNvSpPr/>
          <p:nvPr/>
        </p:nvSpPr>
        <p:spPr>
          <a:xfrm>
            <a:off x="1576551" y="2021405"/>
            <a:ext cx="1415772"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入力音声</a:t>
            </a:r>
          </a:p>
        </p:txBody>
      </p:sp>
      <p:sp>
        <p:nvSpPr>
          <p:cNvPr id="20" name="正方形/長方形 19"/>
          <p:cNvSpPr/>
          <p:nvPr/>
        </p:nvSpPr>
        <p:spPr>
          <a:xfrm>
            <a:off x="4043849" y="5620650"/>
            <a:ext cx="800219"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時間</a:t>
            </a:r>
          </a:p>
        </p:txBody>
      </p:sp>
      <p:sp>
        <p:nvSpPr>
          <p:cNvPr id="21" name="正方形/長方形 20"/>
          <p:cNvSpPr/>
          <p:nvPr/>
        </p:nvSpPr>
        <p:spPr>
          <a:xfrm>
            <a:off x="11084004" y="5551355"/>
            <a:ext cx="1107996"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周波数</a:t>
            </a:r>
            <a:endPar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23" name="直線矢印コネクタ 22"/>
          <p:cNvCxnSpPr/>
          <p:nvPr/>
        </p:nvCxnSpPr>
        <p:spPr>
          <a:xfrm>
            <a:off x="915142" y="5378874"/>
            <a:ext cx="4094850" cy="0"/>
          </a:xfrm>
          <a:prstGeom prst="straightConnector1">
            <a:avLst/>
          </a:prstGeom>
          <a:ln w="539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7880867" y="5378874"/>
            <a:ext cx="4094850" cy="0"/>
          </a:xfrm>
          <a:prstGeom prst="straightConnector1">
            <a:avLst/>
          </a:prstGeom>
          <a:ln w="539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9210674" y="5049186"/>
            <a:ext cx="877163" cy="369332"/>
          </a:xfrm>
          <a:prstGeom prst="rect">
            <a:avLst/>
          </a:prstGeom>
        </p:spPr>
        <p:txBody>
          <a:bodyPr wrap="none">
            <a:spAutoFit/>
          </a:bodyPr>
          <a:lstStyle/>
          <a:p>
            <a:pPr algn="ct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低周波</a:t>
            </a:r>
          </a:p>
        </p:txBody>
      </p:sp>
      <p:sp>
        <p:nvSpPr>
          <p:cNvPr id="27" name="正方形/長方形 26"/>
          <p:cNvSpPr/>
          <p:nvPr/>
        </p:nvSpPr>
        <p:spPr>
          <a:xfrm>
            <a:off x="10635379" y="5049186"/>
            <a:ext cx="87716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高周波</a:t>
            </a:r>
          </a:p>
        </p:txBody>
      </p:sp>
      <p:sp>
        <p:nvSpPr>
          <p:cNvPr id="30" name="正方形/長方形 29"/>
          <p:cNvSpPr/>
          <p:nvPr/>
        </p:nvSpPr>
        <p:spPr>
          <a:xfrm>
            <a:off x="7965657" y="5049186"/>
            <a:ext cx="87716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高周波</a:t>
            </a:r>
          </a:p>
        </p:txBody>
      </p:sp>
      <p:sp>
        <p:nvSpPr>
          <p:cNvPr id="31" name="左右矢印 30"/>
          <p:cNvSpPr/>
          <p:nvPr/>
        </p:nvSpPr>
        <p:spPr>
          <a:xfrm>
            <a:off x="9352129" y="4922482"/>
            <a:ext cx="562504" cy="1935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右矢印 31"/>
          <p:cNvSpPr/>
          <p:nvPr/>
        </p:nvSpPr>
        <p:spPr>
          <a:xfrm>
            <a:off x="10674023" y="4923996"/>
            <a:ext cx="808567"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右矢印 32"/>
          <p:cNvSpPr/>
          <p:nvPr/>
        </p:nvSpPr>
        <p:spPr>
          <a:xfrm rot="10800000">
            <a:off x="7910803" y="4936429"/>
            <a:ext cx="808567"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4" name="正方形/長方形 33"/>
          <p:cNvSpPr/>
          <p:nvPr/>
        </p:nvSpPr>
        <p:spPr>
          <a:xfrm>
            <a:off x="10261663" y="0"/>
            <a:ext cx="1930337" cy="369332"/>
          </a:xfrm>
          <a:prstGeom prst="rect">
            <a:avLst/>
          </a:prstGeom>
          <a:solidFill>
            <a:srgbClr val="FFC000"/>
          </a:solidFill>
        </p:spPr>
        <p:txBody>
          <a:bodyPr wrap="none">
            <a:spAutoFit/>
          </a:bodyPr>
          <a:lstStyle/>
          <a:p>
            <a:r>
              <a:rPr lang="ja-JP" altLang="en-US" dirty="0">
                <a:latin typeface="游ゴシック" panose="020B0400000000000000" pitchFamily="50" charset="-128"/>
                <a:ea typeface="游ゴシック" panose="020B0400000000000000" pitchFamily="50" charset="-128"/>
              </a:rPr>
              <a:t>FourierSound</a:t>
            </a:r>
            <a:r>
              <a:rPr lang="en-US" altLang="ja-JP" dirty="0">
                <a:latin typeface="游ゴシック" panose="020B0400000000000000" pitchFamily="50" charset="-128"/>
                <a:ea typeface="游ゴシック" panose="020B0400000000000000" pitchFamily="50" charset="-128"/>
              </a:rPr>
              <a:t>.</a:t>
            </a:r>
            <a:r>
              <a:rPr lang="en-US" altLang="ja-JP" dirty="0" err="1">
                <a:latin typeface="游ゴシック" panose="020B0400000000000000" pitchFamily="50" charset="-128"/>
                <a:ea typeface="游ゴシック" panose="020B0400000000000000" pitchFamily="50" charset="-128"/>
              </a:rPr>
              <a:t>py</a:t>
            </a:r>
            <a:endParaRPr lang="ja-JP" altLang="en-US"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6901326" y="5597606"/>
            <a:ext cx="4089581" cy="584775"/>
          </a:xfrm>
          <a:prstGeom prst="rect">
            <a:avLst/>
          </a:prstGeom>
        </p:spPr>
        <p:txBody>
          <a:bodyPr wrap="none">
            <a:spAutoFit/>
          </a:bodyPr>
          <a:lstStyle/>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注</a:t>
            </a: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グラフ横軸は係数番号（</a:t>
            </a: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Hz</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ではない）</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　　グラフ縦軸は複素数列の実部</a:t>
            </a:r>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 name="正方形/長方形 25"/>
          <p:cNvSpPr/>
          <p:nvPr/>
        </p:nvSpPr>
        <p:spPr>
          <a:xfrm rot="16200000">
            <a:off x="102420" y="3648376"/>
            <a:ext cx="697627" cy="400110"/>
          </a:xfrm>
          <a:prstGeom prst="rect">
            <a:avLst/>
          </a:prstGeom>
        </p:spPr>
        <p:txBody>
          <a:bodyPr wrap="none">
            <a:spAutoFit/>
          </a:bodyPr>
          <a:lstStyle/>
          <a:p>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音圧</a:t>
            </a:r>
            <a:endParaRPr lang="ja-JP" altLang="en-US" sz="28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正方形/長方形 27"/>
          <p:cNvSpPr/>
          <p:nvPr/>
        </p:nvSpPr>
        <p:spPr>
          <a:xfrm>
            <a:off x="1875979" y="6349367"/>
            <a:ext cx="8308685" cy="400110"/>
          </a:xfrm>
          <a:prstGeom prst="rect">
            <a:avLst/>
          </a:prstGeom>
        </p:spPr>
        <p:txBody>
          <a:bodyPr wrap="none">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両関数とも複素数関数となる（デジタルデータの場合は複素数列）</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323070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9686" y="407469"/>
            <a:ext cx="11111260" cy="733270"/>
          </a:xfrm>
        </p:spPr>
        <p:txBody>
          <a:bodyPr>
            <a:normAutofit/>
          </a:bodyPr>
          <a:lstStyle/>
          <a:p>
            <a:r>
              <a:rPr kumimoji="1" lang="ja-JP" altLang="en-US" sz="4000" dirty="0">
                <a:latin typeface="游ゴシック" panose="020B0400000000000000" pitchFamily="50" charset="-128"/>
                <a:ea typeface="游ゴシック" panose="020B0400000000000000" pitchFamily="50" charset="-128"/>
              </a:rPr>
              <a:t>離散フーリエ変換（</a:t>
            </a:r>
            <a:r>
              <a:rPr kumimoji="1" lang="en-US" altLang="ja-JP" sz="4000" dirty="0">
                <a:latin typeface="游ゴシック" panose="020B0400000000000000" pitchFamily="50" charset="-128"/>
                <a:ea typeface="游ゴシック" panose="020B0400000000000000" pitchFamily="50" charset="-128"/>
              </a:rPr>
              <a:t>1D</a:t>
            </a:r>
            <a:r>
              <a:rPr kumimoji="1" lang="ja-JP" altLang="en-US" sz="4000" dirty="0">
                <a:latin typeface="游ゴシック" panose="020B0400000000000000" pitchFamily="50" charset="-128"/>
                <a:ea typeface="游ゴシック" panose="020B0400000000000000" pitchFamily="50" charset="-128"/>
              </a:rPr>
              <a:t>）</a:t>
            </a:r>
          </a:p>
        </p:txBody>
      </p:sp>
      <p:sp>
        <p:nvSpPr>
          <p:cNvPr id="155" name="正方形/長方形 154"/>
          <p:cNvSpPr/>
          <p:nvPr/>
        </p:nvSpPr>
        <p:spPr>
          <a:xfrm>
            <a:off x="1516105" y="4732506"/>
            <a:ext cx="184731" cy="369332"/>
          </a:xfrm>
          <a:prstGeom prst="rect">
            <a:avLst/>
          </a:prstGeom>
        </p:spPr>
        <p:txBody>
          <a:bodyPr wrap="none">
            <a:spAutoFit/>
          </a:bodyPr>
          <a:lstStyle/>
          <a:p>
            <a:endParaRPr lang="ja-JP" altLang="en-US" dirty="0">
              <a:latin typeface="游ゴシック" panose="020B0400000000000000" pitchFamily="50" charset="-128"/>
              <a:ea typeface="游ゴシック" panose="020B0400000000000000" pitchFamily="50" charset="-128"/>
            </a:endParaRPr>
          </a:p>
        </p:txBody>
      </p:sp>
      <p:grpSp>
        <p:nvGrpSpPr>
          <p:cNvPr id="235" name="グループ化 234"/>
          <p:cNvGrpSpPr/>
          <p:nvPr/>
        </p:nvGrpSpPr>
        <p:grpSpPr>
          <a:xfrm>
            <a:off x="641160" y="1078971"/>
            <a:ext cx="5152598" cy="1759407"/>
            <a:chOff x="114110" y="2817885"/>
            <a:chExt cx="5152598" cy="1759407"/>
          </a:xfrm>
        </p:grpSpPr>
        <p:grpSp>
          <p:nvGrpSpPr>
            <p:cNvPr id="219" name="グループ化 218"/>
            <p:cNvGrpSpPr/>
            <p:nvPr/>
          </p:nvGrpSpPr>
          <p:grpSpPr>
            <a:xfrm>
              <a:off x="379200" y="3412879"/>
              <a:ext cx="1503576" cy="947896"/>
              <a:chOff x="1344399" y="4047879"/>
              <a:chExt cx="2568656" cy="947896"/>
            </a:xfrm>
            <a:solidFill>
              <a:schemeClr val="accent1">
                <a:lumMod val="20000"/>
                <a:lumOff val="80000"/>
              </a:schemeClr>
            </a:solidFill>
          </p:grpSpPr>
          <p:sp>
            <p:nvSpPr>
              <p:cNvPr id="220" name="正方形/長方形 219"/>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1" name="正方形/長方形 220"/>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2" name="正方形/長方形 221"/>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3" name="正方形/長方形 222"/>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4" name="正方形/長方形 223"/>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5" name="正方形/長方形 224"/>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6" name="正方形/長方形 225"/>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7" name="正方形/長方形 226"/>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8" name="正方形/長方形 227"/>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9" name="正方形/長方形 228"/>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0" name="正方形/長方形 229"/>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1" name="正方形/長方形 230"/>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2" name="正方形/長方形 231"/>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3" name="正方形/長方形 232"/>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204" name="グループ化 203"/>
            <p:cNvGrpSpPr/>
            <p:nvPr/>
          </p:nvGrpSpPr>
          <p:grpSpPr>
            <a:xfrm>
              <a:off x="3408150" y="3412879"/>
              <a:ext cx="1503576" cy="947896"/>
              <a:chOff x="1344399" y="4047879"/>
              <a:chExt cx="2568656" cy="947896"/>
            </a:xfrm>
            <a:solidFill>
              <a:schemeClr val="accent1">
                <a:lumMod val="20000"/>
                <a:lumOff val="80000"/>
              </a:schemeClr>
            </a:solidFill>
          </p:grpSpPr>
          <p:sp>
            <p:nvSpPr>
              <p:cNvPr id="205" name="正方形/長方形 204"/>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6" name="正方形/長方形 205"/>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7" name="正方形/長方形 206"/>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8" name="正方形/長方形 207"/>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9" name="正方形/長方形 208"/>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0" name="正方形/長方形 209"/>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1" name="正方形/長方形 210"/>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2" name="正方形/長方形 211"/>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3" name="正方形/長方形 212"/>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4" name="正方形/長方形 213"/>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5" name="正方形/長方形 214"/>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6" name="正方形/長方形 215"/>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7" name="正方形/長方形 216"/>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8" name="正方形/長方形 217"/>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4" name="グループ化 3"/>
            <p:cNvGrpSpPr/>
            <p:nvPr/>
          </p:nvGrpSpPr>
          <p:grpSpPr>
            <a:xfrm>
              <a:off x="1896850" y="3412879"/>
              <a:ext cx="1503576" cy="947896"/>
              <a:chOff x="1344399" y="4047879"/>
              <a:chExt cx="2568656" cy="947896"/>
            </a:xfrm>
            <a:solidFill>
              <a:schemeClr val="accent1">
                <a:lumMod val="75000"/>
              </a:schemeClr>
            </a:solidFill>
          </p:grpSpPr>
          <p:sp>
            <p:nvSpPr>
              <p:cNvPr id="10" name="正方形/長方形 9"/>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 name="正方形/長方形 19"/>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正方形/長方形 20"/>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正方形/長方形 23"/>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正方形/長方形 24"/>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正方形/長方形 26"/>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31" name="直線矢印コネクタ 30"/>
            <p:cNvCxnSpPr/>
            <p:nvPr/>
          </p:nvCxnSpPr>
          <p:spPr>
            <a:xfrm>
              <a:off x="225425" y="4360774"/>
              <a:ext cx="493077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1898389"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831785"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0</a:t>
              </a:r>
              <a:endParaRPr lang="ja-JP" altLang="en-US" sz="10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5" name="正方形/長方形 34"/>
                <p:cNvSpPr/>
                <p:nvPr/>
              </p:nvSpPr>
              <p:spPr>
                <a:xfrm>
                  <a:off x="2385344" y="2817885"/>
                  <a:ext cx="510974" cy="461665"/>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a:rPr>
                              <m:t>𝑓</m:t>
                            </m:r>
                          </m:e>
                          <m:sub>
                            <m:r>
                              <a:rPr lang="en-US" altLang="ja-JP" sz="2400" b="0" i="1" smtClean="0">
                                <a:latin typeface="Cambria Math" panose="02040503050406030204" pitchFamily="18" charset="0"/>
                              </a:rPr>
                              <m:t>𝑙</m:t>
                            </m:r>
                          </m:sub>
                        </m:sSub>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35" name="正方形/長方形 34"/>
                <p:cNvSpPr>
                  <a:spLocks noRot="1" noChangeAspect="1" noMove="1" noResize="1" noEditPoints="1" noAdjustHandles="1" noChangeArrowheads="1" noChangeShapeType="1" noTextEdit="1"/>
                </p:cNvSpPr>
                <p:nvPr/>
              </p:nvSpPr>
              <p:spPr>
                <a:xfrm>
                  <a:off x="2385344" y="2817885"/>
                  <a:ext cx="510974" cy="461665"/>
                </a:xfrm>
                <a:prstGeom prst="rect">
                  <a:avLst/>
                </a:prstGeom>
                <a:blipFill>
                  <a:blip r:embed="rId5"/>
                  <a:stretch>
                    <a:fillRect l="-2381" b="-15789"/>
                  </a:stretch>
                </a:blipFill>
                <a:ln>
                  <a:noFill/>
                </a:ln>
              </p:spPr>
              <p:txBody>
                <a:bodyPr/>
                <a:lstStyle/>
                <a:p>
                  <a:r>
                    <a:rPr lang="ja-JP" altLang="en-US">
                      <a:noFill/>
                    </a:rPr>
                    <a:t> </a:t>
                  </a:r>
                </a:p>
              </p:txBody>
            </p:sp>
          </mc:Fallback>
        </mc:AlternateContent>
        <p:cxnSp>
          <p:nvCxnSpPr>
            <p:cNvPr id="37" name="直線矢印コネクタ 36"/>
            <p:cNvCxnSpPr/>
            <p:nvPr/>
          </p:nvCxnSpPr>
          <p:spPr>
            <a:xfrm flipV="1">
              <a:off x="3404927"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1936560"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1</a:t>
              </a:r>
              <a:endParaRPr lang="ja-JP" altLang="en-US" sz="1000" dirty="0">
                <a:latin typeface="游ゴシック" panose="020B0400000000000000" pitchFamily="50" charset="-128"/>
                <a:ea typeface="游ゴシック" panose="020B0400000000000000" pitchFamily="50" charset="-128"/>
              </a:endParaRPr>
            </a:p>
          </p:txBody>
        </p:sp>
        <p:sp>
          <p:nvSpPr>
            <p:cNvPr id="69" name="テキスト ボックス 68"/>
            <p:cNvSpPr txBox="1"/>
            <p:nvPr/>
          </p:nvSpPr>
          <p:spPr>
            <a:xfrm>
              <a:off x="2038160"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2</a:t>
              </a:r>
              <a:endParaRPr lang="ja-JP" altLang="en-US" sz="1000" dirty="0">
                <a:latin typeface="游ゴシック" panose="020B0400000000000000" pitchFamily="50" charset="-128"/>
                <a:ea typeface="游ゴシック" panose="020B0400000000000000" pitchFamily="50" charset="-128"/>
              </a:endParaRPr>
            </a:p>
          </p:txBody>
        </p:sp>
        <p:sp>
          <p:nvSpPr>
            <p:cNvPr id="70" name="テキスト ボックス 69"/>
            <p:cNvSpPr txBox="1"/>
            <p:nvPr/>
          </p:nvSpPr>
          <p:spPr>
            <a:xfrm>
              <a:off x="3177985" y="4337421"/>
              <a:ext cx="340158" cy="200055"/>
            </a:xfrm>
            <a:prstGeom prst="rect">
              <a:avLst/>
            </a:prstGeom>
            <a:noFill/>
          </p:spPr>
          <p:txBody>
            <a:bodyPr wrap="none" rtlCol="0">
              <a:spAutoFit/>
            </a:bodyPr>
            <a:lstStyle/>
            <a:p>
              <a:r>
                <a:rPr lang="en-US" altLang="ja-JP" sz="700" dirty="0">
                  <a:latin typeface="游ゴシック" panose="020B0400000000000000" pitchFamily="50" charset="-128"/>
                  <a:ea typeface="游ゴシック" panose="020B0400000000000000" pitchFamily="50" charset="-128"/>
                </a:rPr>
                <a:t>N-1</a:t>
              </a:r>
              <a:endParaRPr lang="ja-JP" altLang="en-US" sz="700" dirty="0">
                <a:latin typeface="游ゴシック" panose="020B0400000000000000" pitchFamily="50" charset="-128"/>
                <a:ea typeface="游ゴシック" panose="020B0400000000000000" pitchFamily="50" charset="-128"/>
              </a:endParaRPr>
            </a:p>
          </p:txBody>
        </p:sp>
        <p:sp>
          <p:nvSpPr>
            <p:cNvPr id="101" name="テキスト ボックス 100"/>
            <p:cNvSpPr txBox="1"/>
            <p:nvPr/>
          </p:nvSpPr>
          <p:spPr>
            <a:xfrm>
              <a:off x="114110" y="3759571"/>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
          <p:nvSpPr>
            <p:cNvPr id="102" name="テキスト ボックス 101"/>
            <p:cNvSpPr txBox="1"/>
            <p:nvPr/>
          </p:nvSpPr>
          <p:spPr>
            <a:xfrm>
              <a:off x="4851210" y="3759571"/>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grpSp>
      <p:grpSp>
        <p:nvGrpSpPr>
          <p:cNvPr id="124" name="グループ化 123"/>
          <p:cNvGrpSpPr/>
          <p:nvPr/>
        </p:nvGrpSpPr>
        <p:grpSpPr>
          <a:xfrm>
            <a:off x="8168172" y="1575786"/>
            <a:ext cx="1506543" cy="1046075"/>
            <a:chOff x="1344399" y="3949700"/>
            <a:chExt cx="2573724" cy="1046075"/>
          </a:xfrm>
          <a:solidFill>
            <a:schemeClr val="accent1">
              <a:lumMod val="75000"/>
            </a:schemeClr>
          </a:solidFill>
        </p:grpSpPr>
        <p:sp>
          <p:nvSpPr>
            <p:cNvPr id="125" name="正方形/長方形 124"/>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6" name="正方形/長方形 125"/>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7" name="正方形/長方形 126"/>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8" name="正方形/長方形 127"/>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9" name="正方形/長方形 128"/>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0" name="正方形/長方形 129"/>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1" name="正方形/長方形 130"/>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3" name="正方形/長方形 132"/>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4" name="正方形/長方形 133"/>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0" name="正方形/長方形 149"/>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1" name="正方形/長方形 150"/>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2" name="正方形/長方形 151"/>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3" name="正方形/長方形 152"/>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4" name="正方形/長方形 153"/>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140" name="直線矢印コネクタ 139"/>
          <p:cNvCxnSpPr/>
          <p:nvPr/>
        </p:nvCxnSpPr>
        <p:spPr>
          <a:xfrm flipV="1">
            <a:off x="8169711" y="1449793"/>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8103107" y="2592157"/>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0</a:t>
            </a:r>
            <a:endParaRPr lang="ja-JP" altLang="en-US" sz="10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42" name="正方形/長方形 141"/>
              <p:cNvSpPr/>
              <p:nvPr/>
            </p:nvSpPr>
            <p:spPr>
              <a:xfrm>
                <a:off x="8682066" y="1205971"/>
                <a:ext cx="731162" cy="584775"/>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b="0" i="1" smtClean="0">
                              <a:latin typeface="Cambria Math" panose="02040503050406030204" pitchFamily="18" charset="0"/>
                            </a:rPr>
                            <m:t>𝐹</m:t>
                          </m:r>
                        </m:e>
                        <m:sub>
                          <m:r>
                            <a:rPr lang="en-US" altLang="ja-JP" sz="3200" b="0" i="1" smtClean="0">
                              <a:latin typeface="Cambria Math" panose="02040503050406030204" pitchFamily="18" charset="0"/>
                            </a:rPr>
                            <m:t>𝑘</m:t>
                          </m:r>
                        </m:sub>
                      </m:sSub>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142" name="正方形/長方形 141"/>
              <p:cNvSpPr>
                <a:spLocks noRot="1" noChangeAspect="1" noMove="1" noResize="1" noEditPoints="1" noAdjustHandles="1" noChangeArrowheads="1" noChangeShapeType="1" noTextEdit="1"/>
              </p:cNvSpPr>
              <p:nvPr/>
            </p:nvSpPr>
            <p:spPr>
              <a:xfrm>
                <a:off x="8682066" y="1205971"/>
                <a:ext cx="731162" cy="584775"/>
              </a:xfrm>
              <a:prstGeom prst="rect">
                <a:avLst/>
              </a:prstGeom>
              <a:blipFill>
                <a:blip r:embed="rId6"/>
                <a:stretch>
                  <a:fillRect/>
                </a:stretch>
              </a:blipFill>
              <a:ln>
                <a:noFill/>
              </a:ln>
            </p:spPr>
            <p:txBody>
              <a:bodyPr/>
              <a:lstStyle/>
              <a:p>
                <a:r>
                  <a:rPr lang="ja-JP" altLang="en-US">
                    <a:noFill/>
                  </a:rPr>
                  <a:t> </a:t>
                </a:r>
              </a:p>
            </p:txBody>
          </p:sp>
        </mc:Fallback>
      </mc:AlternateContent>
      <p:cxnSp>
        <p:nvCxnSpPr>
          <p:cNvPr id="143" name="直線矢印コネクタ 142"/>
          <p:cNvCxnSpPr/>
          <p:nvPr/>
        </p:nvCxnSpPr>
        <p:spPr>
          <a:xfrm flipV="1">
            <a:off x="9676249" y="1449793"/>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44" name="テキスト ボックス 143"/>
          <p:cNvSpPr txBox="1"/>
          <p:nvPr/>
        </p:nvSpPr>
        <p:spPr>
          <a:xfrm>
            <a:off x="8207882" y="2592157"/>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1</a:t>
            </a:r>
            <a:endParaRPr lang="ja-JP" altLang="en-US" sz="1000" dirty="0">
              <a:latin typeface="游ゴシック" panose="020B0400000000000000" pitchFamily="50" charset="-128"/>
              <a:ea typeface="游ゴシック" panose="020B0400000000000000" pitchFamily="50" charset="-128"/>
            </a:endParaRPr>
          </a:p>
        </p:txBody>
      </p:sp>
      <p:sp>
        <p:nvSpPr>
          <p:cNvPr id="145" name="テキスト ボックス 144"/>
          <p:cNvSpPr txBox="1"/>
          <p:nvPr/>
        </p:nvSpPr>
        <p:spPr>
          <a:xfrm>
            <a:off x="8309482" y="2592157"/>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2</a:t>
            </a:r>
            <a:endParaRPr lang="ja-JP" altLang="en-US" sz="1000" dirty="0">
              <a:latin typeface="游ゴシック" panose="020B0400000000000000" pitchFamily="50" charset="-128"/>
              <a:ea typeface="游ゴシック" panose="020B0400000000000000" pitchFamily="50" charset="-128"/>
            </a:endParaRPr>
          </a:p>
        </p:txBody>
      </p:sp>
      <p:sp>
        <p:nvSpPr>
          <p:cNvPr id="146" name="テキスト ボックス 145"/>
          <p:cNvSpPr txBox="1"/>
          <p:nvPr/>
        </p:nvSpPr>
        <p:spPr>
          <a:xfrm>
            <a:off x="9449307" y="2598507"/>
            <a:ext cx="340158" cy="200055"/>
          </a:xfrm>
          <a:prstGeom prst="rect">
            <a:avLst/>
          </a:prstGeom>
          <a:noFill/>
        </p:spPr>
        <p:txBody>
          <a:bodyPr wrap="none" rtlCol="0">
            <a:spAutoFit/>
          </a:bodyPr>
          <a:lstStyle/>
          <a:p>
            <a:r>
              <a:rPr lang="en-US" altLang="ja-JP" sz="700" dirty="0">
                <a:latin typeface="游ゴシック" panose="020B0400000000000000" pitchFamily="50" charset="-128"/>
                <a:ea typeface="游ゴシック" panose="020B0400000000000000" pitchFamily="50" charset="-128"/>
              </a:rPr>
              <a:t>N-1</a:t>
            </a:r>
            <a:endParaRPr lang="ja-JP" altLang="en-US" sz="700" dirty="0">
              <a:latin typeface="游ゴシック" panose="020B0400000000000000" pitchFamily="50" charset="-128"/>
              <a:ea typeface="游ゴシック" panose="020B0400000000000000" pitchFamily="50" charset="-128"/>
            </a:endParaRPr>
          </a:p>
        </p:txBody>
      </p:sp>
      <p:sp>
        <p:nvSpPr>
          <p:cNvPr id="147" name="テキスト ボックス 146"/>
          <p:cNvSpPr txBox="1"/>
          <p:nvPr/>
        </p:nvSpPr>
        <p:spPr>
          <a:xfrm>
            <a:off x="6309232" y="1957157"/>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
        <p:nvSpPr>
          <p:cNvPr id="148" name="テキスト ボックス 147"/>
          <p:cNvSpPr txBox="1"/>
          <p:nvPr/>
        </p:nvSpPr>
        <p:spPr>
          <a:xfrm>
            <a:off x="11154282" y="1957157"/>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grpSp>
        <p:nvGrpSpPr>
          <p:cNvPr id="172" name="グループ化 171"/>
          <p:cNvGrpSpPr/>
          <p:nvPr/>
        </p:nvGrpSpPr>
        <p:grpSpPr>
          <a:xfrm>
            <a:off x="6650522" y="1575786"/>
            <a:ext cx="1506543" cy="1046075"/>
            <a:chOff x="1344399" y="3949700"/>
            <a:chExt cx="2573724" cy="1046075"/>
          </a:xfrm>
          <a:solidFill>
            <a:schemeClr val="accent1">
              <a:lumMod val="20000"/>
              <a:lumOff val="80000"/>
            </a:schemeClr>
          </a:solidFill>
        </p:grpSpPr>
        <p:sp>
          <p:nvSpPr>
            <p:cNvPr id="173" name="正方形/長方形 172"/>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4" name="正方形/長方形 173"/>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5" name="正方形/長方形 174"/>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6" name="正方形/長方形 175"/>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7" name="正方形/長方形 176"/>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8" name="正方形/長方形 177"/>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9" name="正方形/長方形 178"/>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0" name="正方形/長方形 179"/>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1" name="正方形/長方形 180"/>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2" name="正方形/長方形 181"/>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3" name="正方形/長方形 182"/>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4" name="正方形/長方形 183"/>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5" name="正方形/長方形 184"/>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6" name="正方形/長方形 185"/>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187" name="グループ化 186"/>
          <p:cNvGrpSpPr/>
          <p:nvPr/>
        </p:nvGrpSpPr>
        <p:grpSpPr>
          <a:xfrm>
            <a:off x="9685822" y="1575786"/>
            <a:ext cx="1506543" cy="1046075"/>
            <a:chOff x="1344399" y="3949700"/>
            <a:chExt cx="2573724" cy="1046075"/>
          </a:xfrm>
          <a:solidFill>
            <a:schemeClr val="accent1">
              <a:lumMod val="20000"/>
              <a:lumOff val="80000"/>
            </a:schemeClr>
          </a:solidFill>
        </p:grpSpPr>
        <p:sp>
          <p:nvSpPr>
            <p:cNvPr id="188" name="正方形/長方形 187"/>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9" name="正方形/長方形 188"/>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0" name="正方形/長方形 189"/>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1" name="正方形/長方形 190"/>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2" name="正方形/長方形 191"/>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3" name="正方形/長方形 192"/>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4" name="正方形/長方形 193"/>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5" name="正方形/長方形 194"/>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6" name="正方形/長方形 195"/>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7" name="正方形/長方形 196"/>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8" name="正方形/長方形 197"/>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9" name="正方形/長方形 198"/>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0" name="正方形/長方形 199"/>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1" name="正方形/長方形 200"/>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139" name="直線矢印コネクタ 138"/>
          <p:cNvCxnSpPr/>
          <p:nvPr/>
        </p:nvCxnSpPr>
        <p:spPr>
          <a:xfrm>
            <a:off x="6496747" y="2621860"/>
            <a:ext cx="493325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383970" y="3530586"/>
            <a:ext cx="10819576" cy="1352795"/>
            <a:chOff x="-365791" y="-2426448"/>
            <a:chExt cx="10819576" cy="1352795"/>
          </a:xfrm>
        </p:grpSpPr>
        <p:sp>
          <p:nvSpPr>
            <p:cNvPr id="14" name="角丸四角形 13"/>
            <p:cNvSpPr/>
            <p:nvPr/>
          </p:nvSpPr>
          <p:spPr>
            <a:xfrm>
              <a:off x="-365791" y="-2422953"/>
              <a:ext cx="10819576" cy="1335761"/>
            </a:xfrm>
            <a:prstGeom prst="roundRect">
              <a:avLst>
                <a:gd name="adj" fmla="val 9418"/>
              </a:avLst>
            </a:prstGeom>
            <a:solidFill>
              <a:schemeClr val="accent4">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6" name="正方形/長方形 15"/>
                <p:cNvSpPr/>
                <p:nvPr/>
              </p:nvSpPr>
              <p:spPr>
                <a:xfrm>
                  <a:off x="6470588" y="-2377921"/>
                  <a:ext cx="2916696" cy="1304268"/>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i="1">
                                <a:latin typeface="Cambria Math"/>
                              </a:rPr>
                              <m:t>𝑓</m:t>
                            </m:r>
                          </m:e>
                          <m:sub>
                            <m:r>
                              <a:rPr lang="en-US" altLang="ja-JP" sz="2800" b="0" i="1" smtClean="0">
                                <a:latin typeface="Cambria Math"/>
                              </a:rPr>
                              <m:t>𝑙</m:t>
                            </m:r>
                          </m:sub>
                        </m:sSub>
                        <m:r>
                          <a:rPr lang="en-US" altLang="ja-JP" sz="2800" i="1">
                            <a:latin typeface="Cambria Math"/>
                          </a:rPr>
                          <m:t>=</m:t>
                        </m:r>
                        <m:nary>
                          <m:naryPr>
                            <m:chr m:val="∑"/>
                            <m:ctrlPr>
                              <a:rPr lang="en-US" altLang="ja-JP" sz="2800" i="1" smtClean="0">
                                <a:latin typeface="Cambria Math" panose="02040503050406030204" pitchFamily="18" charset="0"/>
                              </a:rPr>
                            </m:ctrlPr>
                          </m:naryPr>
                          <m:sub>
                            <m:r>
                              <m:rPr>
                                <m:brk m:alnAt="23"/>
                              </m:rPr>
                              <a:rPr lang="en-US" altLang="ja-JP" sz="2800" b="0" i="1" smtClean="0">
                                <a:latin typeface="Cambria Math"/>
                              </a:rPr>
                              <m:t>𝑘</m:t>
                            </m:r>
                            <m:r>
                              <a:rPr lang="en-US" altLang="ja-JP" sz="2800" b="0" i="1" smtClean="0">
                                <a:latin typeface="Cambria Math"/>
                              </a:rPr>
                              <m:t>=0</m:t>
                            </m:r>
                          </m:sub>
                          <m:sup>
                            <m:r>
                              <a:rPr lang="en-US" altLang="ja-JP" sz="2800" b="0" i="1" smtClean="0">
                                <a:latin typeface="Cambria Math"/>
                                <a:ea typeface="Cambria Math"/>
                              </a:rPr>
                              <m:t>𝑁</m:t>
                            </m:r>
                            <m:r>
                              <a:rPr lang="en-US" altLang="ja-JP" sz="2800" b="0" i="1" smtClean="0">
                                <a:latin typeface="Cambria Math"/>
                                <a:ea typeface="Cambria Math"/>
                              </a:rPr>
                              <m:t>−1</m:t>
                            </m:r>
                          </m:sup>
                          <m:e>
                            <m:sSub>
                              <m:sSubPr>
                                <m:ctrlPr>
                                  <a:rPr lang="en-US" altLang="ja-JP" sz="2800" b="0" i="1" smtClean="0">
                                    <a:latin typeface="Cambria Math" panose="02040503050406030204" pitchFamily="18" charset="0"/>
                                  </a:rPr>
                                </m:ctrlPr>
                              </m:sSubPr>
                              <m:e>
                                <m:r>
                                  <a:rPr lang="en-US" altLang="ja-JP" sz="2800" b="0" i="1" smtClean="0">
                                    <a:latin typeface="Cambria Math"/>
                                  </a:rPr>
                                  <m:t>𝐹</m:t>
                                </m:r>
                              </m:e>
                              <m:sub>
                                <m:r>
                                  <a:rPr lang="en-US" altLang="ja-JP" sz="2800" b="0" i="1" smtClean="0">
                                    <a:latin typeface="Cambria Math"/>
                                  </a:rPr>
                                  <m:t>𝑘</m:t>
                                </m:r>
                              </m:sub>
                            </m:sSub>
                            <m:sSup>
                              <m:sSupPr>
                                <m:ctrlPr>
                                  <a:rPr lang="en-US" altLang="ja-JP" sz="2800" b="0" i="1" smtClean="0">
                                    <a:latin typeface="Cambria Math" panose="02040503050406030204" pitchFamily="18" charset="0"/>
                                  </a:rPr>
                                </m:ctrlPr>
                              </m:sSupPr>
                              <m:e>
                                <m:r>
                                  <a:rPr lang="en-US" altLang="ja-JP" sz="2800" b="0" i="1" smtClean="0">
                                    <a:latin typeface="Cambria Math"/>
                                  </a:rPr>
                                  <m:t>𝑒</m:t>
                                </m:r>
                              </m:e>
                              <m:sup>
                                <m:r>
                                  <a:rPr lang="en-US" altLang="ja-JP" sz="2800" b="0" i="1" smtClean="0">
                                    <a:latin typeface="Cambria Math" panose="02040503050406030204" pitchFamily="18" charset="0"/>
                                  </a:rPr>
                                  <m:t>𝑖</m:t>
                                </m:r>
                                <m:f>
                                  <m:fPr>
                                    <m:ctrlPr>
                                      <a:rPr lang="en-US" altLang="ja-JP" sz="2800" i="1">
                                        <a:latin typeface="Cambria Math" panose="02040503050406030204" pitchFamily="18" charset="0"/>
                                      </a:rPr>
                                    </m:ctrlPr>
                                  </m:fPr>
                                  <m:num>
                                    <m:r>
                                      <a:rPr lang="en-US" altLang="ja-JP" sz="2800" i="1">
                                        <a:latin typeface="Cambria Math"/>
                                      </a:rPr>
                                      <m:t>2</m:t>
                                    </m:r>
                                    <m:r>
                                      <a:rPr lang="en-US" altLang="ja-JP" sz="2800" i="1">
                                        <a:latin typeface="Cambria Math"/>
                                      </a:rPr>
                                      <m:t>𝜋</m:t>
                                    </m:r>
                                    <m:r>
                                      <a:rPr lang="en-US" altLang="ja-JP" sz="2800" i="1">
                                        <a:latin typeface="Cambria Math"/>
                                      </a:rPr>
                                      <m:t>𝑘𝑙</m:t>
                                    </m:r>
                                  </m:num>
                                  <m:den>
                                    <m:r>
                                      <a:rPr lang="en-US" altLang="ja-JP" sz="2800" i="1">
                                        <a:latin typeface="Cambria Math" panose="02040503050406030204" pitchFamily="18" charset="0"/>
                                      </a:rPr>
                                      <m:t>𝑁</m:t>
                                    </m:r>
                                  </m:den>
                                </m:f>
                              </m:sup>
                            </m:sSup>
                          </m:e>
                        </m:nary>
                      </m:oMath>
                    </m:oMathPara>
                  </a14:m>
                  <a:endPar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6470588" y="-2377921"/>
                  <a:ext cx="2916696" cy="1304268"/>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p:cNvSpPr/>
                <p:nvPr/>
              </p:nvSpPr>
              <p:spPr>
                <a:xfrm>
                  <a:off x="810889" y="-2426448"/>
                  <a:ext cx="3438955" cy="1304268"/>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a:rPr>
                              <m:t>𝐹</m:t>
                            </m:r>
                          </m:e>
                          <m:sub>
                            <m:r>
                              <a:rPr lang="en-US" altLang="ja-JP" sz="2800" b="0" i="1" smtClean="0">
                                <a:latin typeface="Cambria Math"/>
                              </a:rPr>
                              <m:t>𝑘</m:t>
                            </m:r>
                          </m:sub>
                        </m:sSub>
                        <m:r>
                          <a:rPr lang="en-US" altLang="ja-JP" sz="2800" i="1">
                            <a:latin typeface="Cambria Math"/>
                          </a:rPr>
                          <m:t>=</m:t>
                        </m:r>
                        <m:f>
                          <m:fPr>
                            <m:ctrlPr>
                              <a:rPr lang="en-US" altLang="ja-JP" sz="2800" b="0" i="1" smtClean="0">
                                <a:latin typeface="Cambria Math" panose="02040503050406030204" pitchFamily="18" charset="0"/>
                              </a:rPr>
                            </m:ctrlPr>
                          </m:fPr>
                          <m:num>
                            <m:r>
                              <a:rPr lang="en-US" altLang="ja-JP" sz="2800" b="0" i="1" smtClean="0">
                                <a:latin typeface="Cambria Math"/>
                              </a:rPr>
                              <m:t>1</m:t>
                            </m:r>
                          </m:num>
                          <m:den>
                            <m:r>
                              <a:rPr lang="en-US" altLang="ja-JP" sz="2800" b="0" i="1" smtClean="0">
                                <a:latin typeface="Cambria Math"/>
                              </a:rPr>
                              <m:t>𝑁</m:t>
                            </m:r>
                          </m:den>
                        </m:f>
                        <m:nary>
                          <m:naryPr>
                            <m:chr m:val="∑"/>
                            <m:ctrlPr>
                              <a:rPr lang="en-US" altLang="ja-JP" sz="2800" i="1" smtClean="0">
                                <a:latin typeface="Cambria Math" panose="02040503050406030204" pitchFamily="18" charset="0"/>
                              </a:rPr>
                            </m:ctrlPr>
                          </m:naryPr>
                          <m:sub>
                            <m:r>
                              <m:rPr>
                                <m:brk m:alnAt="23"/>
                              </m:rPr>
                              <a:rPr lang="en-US" altLang="ja-JP" sz="2800" b="0" i="1" smtClean="0">
                                <a:latin typeface="Cambria Math"/>
                              </a:rPr>
                              <m:t>𝑙</m:t>
                            </m:r>
                            <m:r>
                              <a:rPr lang="en-US" altLang="ja-JP" sz="2800" b="0" i="1" smtClean="0">
                                <a:latin typeface="Cambria Math"/>
                              </a:rPr>
                              <m:t>=0</m:t>
                            </m:r>
                          </m:sub>
                          <m:sup>
                            <m:r>
                              <a:rPr lang="en-US" altLang="ja-JP" sz="2800" b="0" i="1" smtClean="0">
                                <a:latin typeface="Cambria Math"/>
                                <a:ea typeface="Cambria Math"/>
                              </a:rPr>
                              <m:t>𝑁</m:t>
                            </m:r>
                            <m:r>
                              <a:rPr lang="en-US" altLang="ja-JP" sz="2800" b="0" i="1" smtClean="0">
                                <a:latin typeface="Cambria Math"/>
                                <a:ea typeface="Cambria Math"/>
                              </a:rPr>
                              <m:t>−1</m:t>
                            </m:r>
                          </m:sup>
                          <m:e>
                            <m:sSub>
                              <m:sSubPr>
                                <m:ctrlPr>
                                  <a:rPr lang="en-US" altLang="ja-JP" sz="2800" b="0" i="1" smtClean="0">
                                    <a:latin typeface="Cambria Math" panose="02040503050406030204" pitchFamily="18" charset="0"/>
                                  </a:rPr>
                                </m:ctrlPr>
                              </m:sSubPr>
                              <m:e>
                                <m:r>
                                  <a:rPr lang="en-US" altLang="ja-JP" sz="2800" b="0" i="1" smtClean="0">
                                    <a:latin typeface="Cambria Math"/>
                                  </a:rPr>
                                  <m:t>𝑓</m:t>
                                </m:r>
                              </m:e>
                              <m:sub>
                                <m:r>
                                  <a:rPr lang="en-US" altLang="ja-JP" sz="2800" b="0" i="1" smtClean="0">
                                    <a:latin typeface="Cambria Math"/>
                                  </a:rPr>
                                  <m:t>𝑙</m:t>
                                </m:r>
                              </m:sub>
                            </m:sSub>
                            <m:sSup>
                              <m:sSupPr>
                                <m:ctrlPr>
                                  <a:rPr lang="en-US" altLang="ja-JP" sz="2800" b="0" i="1" smtClean="0">
                                    <a:latin typeface="Cambria Math" panose="02040503050406030204" pitchFamily="18" charset="0"/>
                                  </a:rPr>
                                </m:ctrlPr>
                              </m:sSupPr>
                              <m:e>
                                <m:r>
                                  <a:rPr lang="en-US" altLang="ja-JP" sz="2800" b="0" i="1" smtClean="0">
                                    <a:latin typeface="Cambria Math"/>
                                  </a:rPr>
                                  <m:t>𝑒</m:t>
                                </m:r>
                              </m:e>
                              <m:sup>
                                <m:r>
                                  <a:rPr lang="en-US" altLang="ja-JP" sz="2800" b="0" i="1" smtClean="0">
                                    <a:latin typeface="Cambria Math" panose="02040503050406030204" pitchFamily="18" charset="0"/>
                                  </a:rPr>
                                  <m:t>−</m:t>
                                </m:r>
                                <m:r>
                                  <a:rPr lang="en-US" altLang="ja-JP" sz="2800" b="0" i="1" smtClean="0">
                                    <a:latin typeface="Cambria Math" panose="02040503050406030204" pitchFamily="18" charset="0"/>
                                  </a:rPr>
                                  <m:t>𝑖</m:t>
                                </m:r>
                                <m:f>
                                  <m:fPr>
                                    <m:ctrlPr>
                                      <a:rPr lang="en-US" altLang="ja-JP" sz="2800" i="1">
                                        <a:latin typeface="Cambria Math" panose="02040503050406030204" pitchFamily="18" charset="0"/>
                                      </a:rPr>
                                    </m:ctrlPr>
                                  </m:fPr>
                                  <m:num>
                                    <m:r>
                                      <a:rPr lang="en-US" altLang="ja-JP" sz="2800" i="1">
                                        <a:latin typeface="Cambria Math"/>
                                      </a:rPr>
                                      <m:t>2</m:t>
                                    </m:r>
                                    <m:r>
                                      <a:rPr lang="en-US" altLang="ja-JP" sz="2800" i="1">
                                        <a:latin typeface="Cambria Math"/>
                                      </a:rPr>
                                      <m:t>𝜋</m:t>
                                    </m:r>
                                    <m:r>
                                      <a:rPr lang="en-US" altLang="ja-JP" sz="2800" i="1">
                                        <a:latin typeface="Cambria Math"/>
                                      </a:rPr>
                                      <m:t>𝑘𝑙</m:t>
                                    </m:r>
                                  </m:num>
                                  <m:den>
                                    <m:r>
                                      <a:rPr lang="en-US" altLang="ja-JP" sz="2800" i="1">
                                        <a:latin typeface="Cambria Math" panose="02040503050406030204" pitchFamily="18" charset="0"/>
                                      </a:rPr>
                                      <m:t>𝑁</m:t>
                                    </m:r>
                                  </m:den>
                                </m:f>
                              </m:sup>
                            </m:sSup>
                          </m:e>
                        </m:nary>
                      </m:oMath>
                    </m:oMathPara>
                  </a14:m>
                  <a:endPar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7" name="正方形/長方形 16"/>
                <p:cNvSpPr>
                  <a:spLocks noRot="1" noChangeAspect="1" noMove="1" noResize="1" noEditPoints="1" noAdjustHandles="1" noChangeArrowheads="1" noChangeShapeType="1" noTextEdit="1"/>
                </p:cNvSpPr>
                <p:nvPr/>
              </p:nvSpPr>
              <p:spPr>
                <a:xfrm>
                  <a:off x="810889" y="-2426448"/>
                  <a:ext cx="3438955" cy="1304268"/>
                </a:xfrm>
                <a:prstGeom prst="rect">
                  <a:avLst/>
                </a:prstGeom>
                <a:blipFill>
                  <a:blip r:embed="rId8"/>
                  <a:stretch>
                    <a:fillRect/>
                  </a:stretch>
                </a:blipFill>
              </p:spPr>
              <p:txBody>
                <a:bodyPr/>
                <a:lstStyle/>
                <a:p>
                  <a:r>
                    <a:rPr lang="ja-JP" altLang="en-US">
                      <a:noFill/>
                    </a:rPr>
                    <a:t> </a:t>
                  </a:r>
                </a:p>
              </p:txBody>
            </p:sp>
          </mc:Fallback>
        </mc:AlternateContent>
        <p:sp>
          <p:nvSpPr>
            <p:cNvPr id="122" name="テキスト ボックス 121"/>
            <p:cNvSpPr txBox="1"/>
            <p:nvPr/>
          </p:nvSpPr>
          <p:spPr>
            <a:xfrm>
              <a:off x="-242603" y="-2052370"/>
              <a:ext cx="1107996" cy="646331"/>
            </a:xfrm>
            <a:prstGeom prst="rect">
              <a:avLst/>
            </a:prstGeom>
            <a:noFill/>
          </p:spPr>
          <p:txBody>
            <a:bodyPr wrap="none" rtlCol="0">
              <a:spAutoFit/>
            </a:bodyPr>
            <a:lstStyle/>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フーリエ</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変換</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3" name="テキスト ボックス 122"/>
            <p:cNvSpPr txBox="1"/>
            <p:nvPr/>
          </p:nvSpPr>
          <p:spPr>
            <a:xfrm>
              <a:off x="5187162" y="-2042985"/>
              <a:ext cx="1338828" cy="646331"/>
            </a:xfrm>
            <a:prstGeom prst="rect">
              <a:avLst/>
            </a:prstGeom>
            <a:noFill/>
          </p:spPr>
          <p:txBody>
            <a:bodyPr wrap="none" rtlCol="0">
              <a:spAutoFit/>
            </a:bodyPr>
            <a:lstStyle/>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逆フーリエ</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変換</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136" name="テキスト ボックス 135"/>
              <p:cNvSpPr txBox="1"/>
              <p:nvPr/>
            </p:nvSpPr>
            <p:spPr>
              <a:xfrm>
                <a:off x="537412" y="5210044"/>
                <a:ext cx="10892588" cy="2324226"/>
              </a:xfrm>
              <a:prstGeom prst="rect">
                <a:avLst/>
              </a:prstGeom>
              <a:noFill/>
            </p:spPr>
            <p:txBody>
              <a:bodyPr wrap="square" rtlCol="0">
                <a:spAutoFit/>
              </a:bodyPr>
              <a:lstStyle/>
              <a:p>
                <a:pPr>
                  <a:spcBef>
                    <a:spcPts val="600"/>
                  </a:spcBef>
                </a:pPr>
                <a:r>
                  <a:rPr lang="ja-JP" altLang="en-US" sz="2400" dirty="0">
                    <a:latin typeface="游ゴシック" panose="020B0400000000000000" pitchFamily="50" charset="-128"/>
                    <a:ea typeface="游ゴシック" panose="020B0400000000000000" pitchFamily="50" charset="-128"/>
                  </a:rPr>
                  <a:t>フーリエ変換</a:t>
                </a:r>
                <a:r>
                  <a:rPr lang="en-US" altLang="ja-JP" sz="2400" dirty="0" smtClean="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周期</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の離散値</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panose="02040503050406030204" pitchFamily="18" charset="0"/>
                          </a:rPr>
                          <m:t>𝑙</m:t>
                        </m:r>
                      </m:sub>
                    </m:sSub>
                  </m:oMath>
                </a14:m>
                <a:r>
                  <a:rPr lang="en-US" altLang="ja-JP" sz="2400"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を</a:t>
                </a:r>
                <a:r>
                  <a:rPr lang="en-US" altLang="ja-JP" sz="2400" dirty="0" smtClean="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周期</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の離散値</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𝑘</m:t>
                        </m:r>
                      </m:sub>
                    </m:sSub>
                  </m:oMath>
                </a14:m>
                <a:r>
                  <a:rPr lang="en-US" altLang="ja-JP" sz="2400"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に変換する</a:t>
                </a:r>
                <a:endParaRPr lang="en-US" altLang="ja-JP" sz="2400" dirty="0" smtClean="0">
                  <a:latin typeface="游ゴシック" panose="020B0400000000000000" pitchFamily="50" charset="-128"/>
                  <a:ea typeface="游ゴシック" panose="020B0400000000000000" pitchFamily="50" charset="-128"/>
                </a:endParaRPr>
              </a:p>
              <a:p>
                <a:pPr>
                  <a:spcBef>
                    <a:spcPts val="600"/>
                  </a:spcBef>
                </a:pP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𝐹</m:t>
                        </m:r>
                      </m:e>
                      <m:sub>
                        <m:r>
                          <a:rPr lang="en-US" altLang="ja-JP" sz="2400" i="1">
                            <a:latin typeface="Cambria Math"/>
                          </a:rPr>
                          <m:t>𝑘</m:t>
                        </m:r>
                      </m:sub>
                    </m:sSub>
                  </m:oMath>
                </a14:m>
                <a:r>
                  <a:rPr lang="ja-JP" altLang="en-US" sz="2400" dirty="0" smtClean="0">
                    <a:latin typeface="游ゴシック" panose="020B0400000000000000" pitchFamily="50" charset="-128"/>
                    <a:ea typeface="游ゴシック" panose="020B0400000000000000" pitchFamily="50" charset="-128"/>
                  </a:rPr>
                  <a:t> </a:t>
                </a:r>
                <a:r>
                  <a:rPr lang="en-US" altLang="ja-JP" sz="2400" dirty="0" smtClean="0">
                    <a:latin typeface="游ゴシック" panose="020B0400000000000000" pitchFamily="50" charset="-128"/>
                    <a:ea typeface="游ゴシック" panose="020B0400000000000000" pitchFamily="50" charset="-128"/>
                  </a:rPr>
                  <a:t>: k</a:t>
                </a:r>
                <a:r>
                  <a:rPr lang="ja-JP" altLang="en-US" sz="2400" dirty="0" smtClean="0">
                    <a:latin typeface="游ゴシック" panose="020B0400000000000000" pitchFamily="50" charset="-128"/>
                    <a:ea typeface="游ゴシック" panose="020B0400000000000000" pitchFamily="50" charset="-128"/>
                  </a:rPr>
                  <a:t>番目の周波数係数 </a:t>
                </a:r>
                <a:r>
                  <a:rPr lang="en-US" altLang="ja-JP" sz="2400" dirty="0" smtClean="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入力</a:t>
                </a:r>
                <a:r>
                  <a:rPr lang="ja-JP" altLang="en-US" sz="2400" dirty="0" smtClean="0">
                    <a:latin typeface="游ゴシック" panose="020B0400000000000000" pitchFamily="50" charset="-128"/>
                    <a:ea typeface="游ゴシック" panose="020B0400000000000000" pitchFamily="50" charset="-128"/>
                  </a:rPr>
                  <a:t>信号に含まれる </a:t>
                </a:r>
                <a:r>
                  <a:rPr lang="en-US" altLang="ja-JP" sz="2400" dirty="0" smtClean="0">
                    <a:latin typeface="游ゴシック" panose="020B0400000000000000" pitchFamily="50" charset="-128"/>
                    <a:ea typeface="游ゴシック" panose="020B0400000000000000" pitchFamily="50" charset="-128"/>
                  </a:rPr>
                  <a:t>k</a:t>
                </a:r>
                <a:r>
                  <a:rPr lang="ja-JP" altLang="en-US" sz="2400" dirty="0" smtClean="0">
                    <a:latin typeface="游ゴシック" panose="020B0400000000000000" pitchFamily="50" charset="-128"/>
                    <a:ea typeface="游ゴシック" panose="020B0400000000000000" pitchFamily="50" charset="-128"/>
                  </a:rPr>
                  <a:t>番目の正弦波 </a:t>
                </a:r>
                <a14:m>
                  <m:oMath xmlns:m="http://schemas.openxmlformats.org/officeDocument/2006/math">
                    <m:sSup>
                      <m:sSupPr>
                        <m:ctrlPr>
                          <a:rPr lang="en-US" altLang="ja-JP" sz="2400" i="1">
                            <a:latin typeface="Cambria Math" panose="02040503050406030204" pitchFamily="18" charset="0"/>
                          </a:rPr>
                        </m:ctrlPr>
                      </m:sSupPr>
                      <m:e>
                        <m:r>
                          <a:rPr lang="en-US" altLang="ja-JP" sz="2400" i="1">
                            <a:latin typeface="Cambria Math"/>
                          </a:rPr>
                          <m:t>𝑒</m:t>
                        </m:r>
                      </m:e>
                      <m:sup>
                        <m:r>
                          <a:rPr lang="en-US" altLang="ja-JP" sz="2400" i="1">
                            <a:latin typeface="Cambria Math" panose="02040503050406030204" pitchFamily="18" charset="0"/>
                          </a:rPr>
                          <m:t>𝑖</m:t>
                        </m:r>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𝑘𝑙</m:t>
                            </m:r>
                          </m:num>
                          <m:den>
                            <m:r>
                              <a:rPr lang="en-US" altLang="ja-JP" sz="2400" i="1">
                                <a:latin typeface="Cambria Math" panose="02040503050406030204" pitchFamily="18" charset="0"/>
                              </a:rPr>
                              <m:t>𝑁</m:t>
                            </m:r>
                          </m:den>
                        </m:f>
                      </m:sup>
                    </m:sSup>
                  </m:oMath>
                </a14:m>
                <a:r>
                  <a:rPr lang="en-US" altLang="ja-JP" sz="2400" dirty="0" smtClean="0">
                    <a:latin typeface="游ゴシック" panose="020B0400000000000000" pitchFamily="50" charset="-128"/>
                    <a:ea typeface="游ゴシック" panose="020B0400000000000000" pitchFamily="50" charset="-128"/>
                  </a:rPr>
                  <a:t> </a:t>
                </a:r>
                <a:r>
                  <a:rPr lang="ja-JP" altLang="en-US" sz="2400" dirty="0" smtClean="0">
                    <a:latin typeface="游ゴシック" panose="020B0400000000000000" pitchFamily="50" charset="-128"/>
                    <a:ea typeface="游ゴシック" panose="020B0400000000000000" pitchFamily="50" charset="-128"/>
                  </a:rPr>
                  <a:t>の大きさと位相ずれを表す</a:t>
                </a:r>
                <a:endParaRPr lang="en-US" altLang="ja-JP" sz="2400" dirty="0" smtClean="0">
                  <a:latin typeface="游ゴシック" panose="020B0400000000000000" pitchFamily="50" charset="-128"/>
                  <a:ea typeface="游ゴシック" panose="020B0400000000000000" pitchFamily="50" charset="-128"/>
                </a:endParaRPr>
              </a:p>
              <a:p>
                <a:pPr>
                  <a:spcBef>
                    <a:spcPts val="600"/>
                  </a:spcBef>
                </a:pPr>
                <a:endParaRPr lang="en-US" altLang="ja-JP" sz="2400" dirty="0" smtClean="0">
                  <a:latin typeface="游ゴシック" panose="020B0400000000000000" pitchFamily="50" charset="-128"/>
                  <a:ea typeface="游ゴシック" panose="020B0400000000000000" pitchFamily="50" charset="-128"/>
                </a:endParaRPr>
              </a:p>
              <a:p>
                <a:pPr>
                  <a:spcBef>
                    <a:spcPts val="600"/>
                  </a:spcBef>
                </a:pPr>
                <a:endParaRPr lang="en-US" altLang="ja-JP" sz="2400" dirty="0" smtClean="0">
                  <a:latin typeface="游ゴシック" panose="020B0400000000000000" pitchFamily="50" charset="-128"/>
                  <a:ea typeface="游ゴシック" panose="020B0400000000000000" pitchFamily="50" charset="-128"/>
                </a:endParaRPr>
              </a:p>
            </p:txBody>
          </p:sp>
        </mc:Choice>
        <mc:Fallback xmlns="">
          <p:sp>
            <p:nvSpPr>
              <p:cNvPr id="136" name="テキスト ボックス 135"/>
              <p:cNvSpPr txBox="1">
                <a:spLocks noRot="1" noChangeAspect="1" noMove="1" noResize="1" noEditPoints="1" noAdjustHandles="1" noChangeArrowheads="1" noChangeShapeType="1" noTextEdit="1"/>
              </p:cNvSpPr>
              <p:nvPr/>
            </p:nvSpPr>
            <p:spPr>
              <a:xfrm>
                <a:off x="537412" y="5210044"/>
                <a:ext cx="10892588" cy="2324226"/>
              </a:xfrm>
              <a:prstGeom prst="rect">
                <a:avLst/>
              </a:prstGeom>
              <a:blipFill>
                <a:blip r:embed="rId9"/>
                <a:stretch>
                  <a:fillRect l="-839" t="-2100" r="-28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正方形/長方形 2"/>
              <p:cNvSpPr/>
              <p:nvPr/>
            </p:nvSpPr>
            <p:spPr>
              <a:xfrm>
                <a:off x="279360" y="2862419"/>
                <a:ext cx="6016006" cy="461665"/>
              </a:xfrm>
              <a:prstGeom prst="rect">
                <a:avLst/>
              </a:prstGeom>
            </p:spPr>
            <p:txBody>
              <a:bodyPr wrap="none">
                <a:spAutoFit/>
              </a:bodyPr>
              <a:lstStyle/>
              <a:p>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入力 </a:t>
                </a:r>
                <a:r>
                  <a:rPr lang="en-US" altLang="ja-JP" sz="2400" dirty="0" smtClean="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周期</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の複素数列</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panose="02040503050406030204" pitchFamily="18" charset="0"/>
                          </a:rPr>
                          <m:t>𝑙</m:t>
                        </m:r>
                      </m:sub>
                    </m:sSub>
                  </m:oMath>
                </a14:m>
                <a:r>
                  <a:rPr lang="ja-JP" altLang="en-US" sz="2400" dirty="0" smtClean="0">
                    <a:latin typeface="游ゴシック" panose="020B0400000000000000" pitchFamily="50" charset="-128"/>
                    <a:ea typeface="游ゴシック" panose="020B0400000000000000" pitchFamily="50" charset="-128"/>
                  </a:rPr>
                  <a:t> </a:t>
                </a:r>
                <a:r>
                  <a:rPr lang="en-US" altLang="ja-JP" dirty="0" smtClean="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実数列の</a:t>
                </a:r>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こと</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も</a:t>
                </a:r>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多い</a:t>
                </a:r>
                <a:r>
                  <a:rPr lang="en-US" altLang="ja-JP" dirty="0" smtClean="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mc:Choice>
        <mc:Fallback xmlns="">
          <p:sp>
            <p:nvSpPr>
              <p:cNvPr id="3" name="正方形/長方形 2"/>
              <p:cNvSpPr>
                <a:spLocks noRot="1" noChangeAspect="1" noMove="1" noResize="1" noEditPoints="1" noAdjustHandles="1" noChangeArrowheads="1" noChangeShapeType="1" noTextEdit="1"/>
              </p:cNvSpPr>
              <p:nvPr/>
            </p:nvSpPr>
            <p:spPr>
              <a:xfrm>
                <a:off x="279360" y="2862419"/>
                <a:ext cx="6016006" cy="461665"/>
              </a:xfrm>
              <a:prstGeom prst="rect">
                <a:avLst/>
              </a:prstGeom>
              <a:blipFill>
                <a:blip r:embed="rId10"/>
                <a:stretch>
                  <a:fillRect l="-1621" t="-10667" r="-101" b="-30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6811257" y="2862419"/>
                <a:ext cx="3759491" cy="461665"/>
              </a:xfrm>
              <a:prstGeom prst="rect">
                <a:avLst/>
              </a:prstGeom>
            </p:spPr>
            <p:txBody>
              <a:bodyPr wrap="none">
                <a:spAutoFit/>
              </a:bodyPr>
              <a:lstStyle/>
              <a:p>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出力 </a:t>
                </a:r>
                <a:r>
                  <a:rPr lang="en-US" altLang="ja-JP" sz="2400" dirty="0" smtClean="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周期</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の複素数列</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𝑘</m:t>
                        </m:r>
                      </m:sub>
                    </m:sSub>
                  </m:oMath>
                </a14:m>
                <a:endParaRPr lang="ja-JP" altLang="en-US" sz="2400" dirty="0"/>
              </a:p>
            </p:txBody>
          </p:sp>
        </mc:Choice>
        <mc:Fallback xmlns="">
          <p:sp>
            <p:nvSpPr>
              <p:cNvPr id="5" name="正方形/長方形 4"/>
              <p:cNvSpPr>
                <a:spLocks noRot="1" noChangeAspect="1" noMove="1" noResize="1" noEditPoints="1" noAdjustHandles="1" noChangeArrowheads="1" noChangeShapeType="1" noTextEdit="1"/>
              </p:cNvSpPr>
              <p:nvPr/>
            </p:nvSpPr>
            <p:spPr>
              <a:xfrm>
                <a:off x="6811257" y="2862419"/>
                <a:ext cx="3759491" cy="461665"/>
              </a:xfrm>
              <a:prstGeom prst="rect">
                <a:avLst/>
              </a:prstGeom>
              <a:blipFill>
                <a:blip r:embed="rId11"/>
                <a:stretch>
                  <a:fillRect l="-2431" t="-10667" b="-30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2" name="テキスト ボックス 131"/>
              <p:cNvSpPr txBox="1"/>
              <p:nvPr/>
            </p:nvSpPr>
            <p:spPr>
              <a:xfrm>
                <a:off x="818617" y="7223312"/>
                <a:ext cx="7456913" cy="461665"/>
              </a:xfrm>
              <a:prstGeom prst="rect">
                <a:avLst/>
              </a:prstGeom>
              <a:noFill/>
            </p:spPr>
            <p:txBody>
              <a:bodyPr wrap="none" rtlCol="0">
                <a:spAutoFit/>
              </a:bodyPr>
              <a:lstStyle/>
              <a:p>
                <a:pPr marL="342900" indent="-342900">
                  <a:spcBef>
                    <a:spcPts val="600"/>
                  </a:spcBef>
                  <a:buFont typeface="Arial" panose="020B0604020202020204" pitchFamily="34" charset="0"/>
                  <a:buChar char="•"/>
                </a:pPr>
                <a14:m>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a:rPr>
                          <m:t>𝑓</m:t>
                        </m:r>
                      </m:e>
                      <m:sub>
                        <m:r>
                          <a:rPr lang="en-US" altLang="ja-JP" sz="2400" i="1">
                            <a:latin typeface="Cambria Math" panose="02040503050406030204" pitchFamily="18" charset="0"/>
                          </a:rPr>
                          <m:t>𝑙</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が実数の場合</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𝐹</m:t>
                        </m:r>
                      </m:e>
                      <m:sub>
                        <m:r>
                          <a:rPr lang="en-US" altLang="ja-JP" sz="2400" i="1">
                            <a:latin typeface="Cambria Math"/>
                          </a:rPr>
                          <m:t>𝑘</m:t>
                        </m:r>
                      </m:sub>
                    </m:sSub>
                    <m:r>
                      <a:rPr lang="en-US" altLang="ja-JP" sz="2400" i="1">
                        <a:latin typeface="Cambria Math" panose="02040503050406030204" pitchFamily="18" charset="0"/>
                      </a:rPr>
                      <m:t>=</m:t>
                    </m:r>
                    <m:acc>
                      <m:accPr>
                        <m:chr m:val="̅"/>
                        <m:ctrlPr>
                          <a:rPr lang="en-US" altLang="ja-JP" sz="2400" i="1">
                            <a:latin typeface="Cambria Math" panose="02040503050406030204" pitchFamily="18" charset="0"/>
                          </a:rPr>
                        </m:ctrlPr>
                      </m:acc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m:t>
                            </m:r>
                            <m:r>
                              <a:rPr lang="en-US" altLang="ja-JP" sz="2400" i="1">
                                <a:latin typeface="Cambria Math" panose="02040503050406030204" pitchFamily="18" charset="0"/>
                              </a:rPr>
                              <m:t>𝑘</m:t>
                            </m:r>
                          </m:sub>
                        </m:sSub>
                      </m:e>
                    </m:acc>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が成り立つ（</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m:t>
                        </m:r>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b="0" i="1" smtClean="0">
                            <a:latin typeface="Cambria Math" panose="02040503050406030204" pitchFamily="18" charset="0"/>
                          </a:rPr>
                          <m:t>𝑁</m:t>
                        </m:r>
                        <m:r>
                          <a:rPr lang="en-US" altLang="ja-JP" sz="2400" i="1">
                            <a:latin typeface="Cambria Math" panose="02040503050406030204" pitchFamily="18" charset="0"/>
                          </a:rPr>
                          <m:t>−</m:t>
                        </m:r>
                        <m:r>
                          <a:rPr lang="en-US" altLang="ja-JP" sz="2400" i="1">
                            <a:latin typeface="Cambria Math" panose="02040503050406030204" pitchFamily="18" charset="0"/>
                          </a:rPr>
                          <m:t>𝑘</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32" name="テキスト ボックス 131"/>
              <p:cNvSpPr txBox="1">
                <a:spLocks noRot="1" noChangeAspect="1" noMove="1" noResize="1" noEditPoints="1" noAdjustHandles="1" noChangeArrowheads="1" noChangeShapeType="1" noTextEdit="1"/>
              </p:cNvSpPr>
              <p:nvPr/>
            </p:nvSpPr>
            <p:spPr>
              <a:xfrm>
                <a:off x="818617" y="7223312"/>
                <a:ext cx="7456913" cy="461665"/>
              </a:xfrm>
              <a:prstGeom prst="rect">
                <a:avLst/>
              </a:prstGeom>
              <a:blipFill>
                <a:blip r:embed="rId12"/>
                <a:stretch>
                  <a:fillRect l="-1062" t="-9211" r="-245" b="-3026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0747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正方形/長方形 15"/>
              <p:cNvSpPr/>
              <p:nvPr/>
            </p:nvSpPr>
            <p:spPr>
              <a:xfrm>
                <a:off x="1486069" y="131252"/>
                <a:ext cx="2916696" cy="1304268"/>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i="1">
                              <a:latin typeface="Cambria Math"/>
                            </a:rPr>
                            <m:t>𝑓</m:t>
                          </m:r>
                        </m:e>
                        <m:sub>
                          <m:r>
                            <a:rPr lang="en-US" altLang="ja-JP" sz="2800" b="0" i="1" smtClean="0">
                              <a:latin typeface="Cambria Math"/>
                            </a:rPr>
                            <m:t>𝑙</m:t>
                          </m:r>
                        </m:sub>
                      </m:sSub>
                      <m:r>
                        <a:rPr lang="en-US" altLang="ja-JP" sz="2800" i="1">
                          <a:latin typeface="Cambria Math"/>
                        </a:rPr>
                        <m:t>=</m:t>
                      </m:r>
                      <m:nary>
                        <m:naryPr>
                          <m:chr m:val="∑"/>
                          <m:ctrlPr>
                            <a:rPr lang="en-US" altLang="ja-JP" sz="2800" i="1" smtClean="0">
                              <a:latin typeface="Cambria Math" panose="02040503050406030204" pitchFamily="18" charset="0"/>
                            </a:rPr>
                          </m:ctrlPr>
                        </m:naryPr>
                        <m:sub>
                          <m:r>
                            <m:rPr>
                              <m:brk m:alnAt="23"/>
                            </m:rPr>
                            <a:rPr lang="en-US" altLang="ja-JP" sz="2800" b="0" i="1" smtClean="0">
                              <a:latin typeface="Cambria Math"/>
                            </a:rPr>
                            <m:t>𝑘</m:t>
                          </m:r>
                          <m:r>
                            <a:rPr lang="en-US" altLang="ja-JP" sz="2800" b="0" i="1" smtClean="0">
                              <a:latin typeface="Cambria Math"/>
                            </a:rPr>
                            <m:t>=0</m:t>
                          </m:r>
                        </m:sub>
                        <m:sup>
                          <m:r>
                            <a:rPr lang="en-US" altLang="ja-JP" sz="2800" b="0" i="1" smtClean="0">
                              <a:latin typeface="Cambria Math"/>
                              <a:ea typeface="Cambria Math"/>
                            </a:rPr>
                            <m:t>𝑁</m:t>
                          </m:r>
                          <m:r>
                            <a:rPr lang="en-US" altLang="ja-JP" sz="2800" b="0" i="1" smtClean="0">
                              <a:latin typeface="Cambria Math"/>
                              <a:ea typeface="Cambria Math"/>
                            </a:rPr>
                            <m:t>−1</m:t>
                          </m:r>
                        </m:sup>
                        <m:e>
                          <m:sSub>
                            <m:sSubPr>
                              <m:ctrlPr>
                                <a:rPr lang="en-US" altLang="ja-JP" sz="2800" b="0" i="1" smtClean="0">
                                  <a:latin typeface="Cambria Math" panose="02040503050406030204" pitchFamily="18" charset="0"/>
                                </a:rPr>
                              </m:ctrlPr>
                            </m:sSubPr>
                            <m:e>
                              <m:r>
                                <a:rPr lang="en-US" altLang="ja-JP" sz="2800" b="0" i="1" smtClean="0">
                                  <a:latin typeface="Cambria Math"/>
                                </a:rPr>
                                <m:t>𝐹</m:t>
                              </m:r>
                            </m:e>
                            <m:sub>
                              <m:r>
                                <a:rPr lang="en-US" altLang="ja-JP" sz="2800" b="0" i="1" smtClean="0">
                                  <a:latin typeface="Cambria Math"/>
                                </a:rPr>
                                <m:t>𝑘</m:t>
                              </m:r>
                            </m:sub>
                          </m:sSub>
                          <m:sSup>
                            <m:sSupPr>
                              <m:ctrlPr>
                                <a:rPr lang="en-US" altLang="ja-JP" sz="2800" b="0" i="1" smtClean="0">
                                  <a:latin typeface="Cambria Math" panose="02040503050406030204" pitchFamily="18" charset="0"/>
                                </a:rPr>
                              </m:ctrlPr>
                            </m:sSupPr>
                            <m:e>
                              <m:r>
                                <a:rPr lang="en-US" altLang="ja-JP" sz="2800" b="0" i="1" smtClean="0">
                                  <a:latin typeface="Cambria Math"/>
                                </a:rPr>
                                <m:t>𝑒</m:t>
                              </m:r>
                            </m:e>
                            <m:sup>
                              <m:r>
                                <a:rPr lang="en-US" altLang="ja-JP" sz="2800" b="0" i="1" smtClean="0">
                                  <a:latin typeface="Cambria Math" panose="02040503050406030204" pitchFamily="18" charset="0"/>
                                </a:rPr>
                                <m:t>𝑖</m:t>
                              </m:r>
                              <m:f>
                                <m:fPr>
                                  <m:ctrlPr>
                                    <a:rPr lang="en-US" altLang="ja-JP" sz="2800" i="1">
                                      <a:latin typeface="Cambria Math" panose="02040503050406030204" pitchFamily="18" charset="0"/>
                                    </a:rPr>
                                  </m:ctrlPr>
                                </m:fPr>
                                <m:num>
                                  <m:r>
                                    <a:rPr lang="en-US" altLang="ja-JP" sz="2800" i="1">
                                      <a:latin typeface="Cambria Math"/>
                                    </a:rPr>
                                    <m:t>2</m:t>
                                  </m:r>
                                  <m:r>
                                    <a:rPr lang="en-US" altLang="ja-JP" sz="2800" i="1">
                                      <a:latin typeface="Cambria Math"/>
                                    </a:rPr>
                                    <m:t>𝜋</m:t>
                                  </m:r>
                                  <m:r>
                                    <a:rPr lang="en-US" altLang="ja-JP" sz="2800" i="1">
                                      <a:latin typeface="Cambria Math"/>
                                    </a:rPr>
                                    <m:t>𝑘𝑙</m:t>
                                  </m:r>
                                </m:num>
                                <m:den>
                                  <m:r>
                                    <a:rPr lang="en-US" altLang="ja-JP" sz="2800" i="1">
                                      <a:latin typeface="Cambria Math" panose="02040503050406030204" pitchFamily="18" charset="0"/>
                                    </a:rPr>
                                    <m:t>𝑁</m:t>
                                  </m:r>
                                </m:den>
                              </m:f>
                            </m:sup>
                          </m:sSup>
                        </m:e>
                      </m:nary>
                    </m:oMath>
                  </m:oMathPara>
                </a14:m>
                <a:endPar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1486069" y="131252"/>
                <a:ext cx="2916696" cy="1304268"/>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p:cNvSpPr txBox="1"/>
              <p:nvPr/>
            </p:nvSpPr>
            <p:spPr>
              <a:xfrm>
                <a:off x="1074854" y="5351383"/>
                <a:ext cx="11117146" cy="1354217"/>
              </a:xfrm>
              <a:prstGeom prst="rect">
                <a:avLst/>
              </a:prstGeom>
              <a:noFill/>
            </p:spPr>
            <p:txBody>
              <a:bodyPr wrap="none" rtlCol="0">
                <a:spAutoFit/>
              </a:bodyPr>
              <a:lstStyle/>
              <a:p>
                <a:pPr marL="342900" indent="-342900">
                  <a:spcBef>
                    <a:spcPts val="600"/>
                  </a:spcBef>
                  <a:buFont typeface="Arial" panose="020B0604020202020204" pitchFamily="34" charset="0"/>
                  <a:buChar char="•"/>
                </a:pPr>
                <a14:m>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b="0" i="1" smtClean="0">
                            <a:latin typeface="Cambria Math" panose="02040503050406030204" pitchFamily="18" charset="0"/>
                          </a:rPr>
                          <m:t>0</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は定数（直流成分）に対応</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spcBef>
                    <a:spcPts val="600"/>
                  </a:spcBef>
                  <a:buFont typeface="Arial" panose="020B0604020202020204" pitchFamily="34" charset="0"/>
                  <a:buChar char="•"/>
                </a:pP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b="0" i="1" smtClean="0">
                            <a:latin typeface="Cambria Math" panose="02040503050406030204" pitchFamily="18" charset="0"/>
                          </a:rPr>
                          <m:t>𝑘</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は</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[0,</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区間に</a:t>
                </a:r>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おいて</a:t>
                </a:r>
                <a:r>
                  <a:rPr lang="en-US" altLang="ja-JP" sz="2400" i="1" dirty="0" smtClean="0">
                    <a:latin typeface="游ゴシック" panose="020B0400000000000000" pitchFamily="50" charset="-128"/>
                    <a:ea typeface="游ゴシック" panose="020B0400000000000000" pitchFamily="50" charset="-128"/>
                    <a:cs typeface="メイリオ" panose="020B0604030504040204" pitchFamily="50" charset="-128"/>
                  </a:rPr>
                  <a:t>k</a:t>
                </a:r>
                <a:r>
                  <a:rPr lang="ja-JP" altLang="en-US" sz="2400" dirty="0" smtClean="0">
                    <a:latin typeface="游ゴシック" panose="020B0400000000000000" pitchFamily="50" charset="-128"/>
                    <a:ea typeface="游ゴシック" panose="020B0400000000000000" pitchFamily="50" charset="-128"/>
                    <a:cs typeface="メイリオ" panose="020B0604030504040204" pitchFamily="50" charset="-128"/>
                  </a:rPr>
                  <a:t>回</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振動する正弦波に対応</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spcBef>
                    <a:spcPts val="600"/>
                  </a:spcBef>
                  <a:buFont typeface="Arial" panose="020B0604020202020204" pitchFamily="34" charset="0"/>
                  <a:buChar char="•"/>
                </a:pP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k</a:t>
                </a:r>
                <a:r>
                  <a:rPr lang="en-US" altLang="ja-JP" sz="2400" i="1" dirty="0" smtClean="0">
                    <a:latin typeface="游ゴシック" panose="020B0400000000000000" pitchFamily="50" charset="-128"/>
                    <a:ea typeface="游ゴシック" panose="020B0400000000000000" pitchFamily="50" charset="-128"/>
                    <a:cs typeface="メイリオ" panose="020B0604030504040204" pitchFamily="50" charset="-128"/>
                  </a:rPr>
                  <a:t>=N/2</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がもっとも高周波で，</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k=N-1</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は</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k=1</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の正弦波と同じ周波数</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（位相は逆）</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1074854" y="5351383"/>
                <a:ext cx="11117146" cy="1354217"/>
              </a:xfrm>
              <a:prstGeom prst="rect">
                <a:avLst/>
              </a:prstGeom>
              <a:blipFill>
                <a:blip r:embed="rId4"/>
                <a:stretch>
                  <a:fillRect l="-713" t="-3604" b="-9459"/>
                </a:stretch>
              </a:blipFill>
            </p:spPr>
            <p:txBody>
              <a:bodyPr/>
              <a:lstStyle/>
              <a:p>
                <a:r>
                  <a:rPr lang="ja-JP" altLang="en-US">
                    <a:noFill/>
                  </a:rPr>
                  <a:t> </a:t>
                </a:r>
              </a:p>
            </p:txBody>
          </p:sp>
        </mc:Fallback>
      </mc:AlternateContent>
      <p:grpSp>
        <p:nvGrpSpPr>
          <p:cNvPr id="246" name="グループ化 245"/>
          <p:cNvGrpSpPr/>
          <p:nvPr/>
        </p:nvGrpSpPr>
        <p:grpSpPr>
          <a:xfrm>
            <a:off x="1258383" y="1676401"/>
            <a:ext cx="2727122" cy="1546196"/>
            <a:chOff x="3759200" y="711500"/>
            <a:chExt cx="1988458" cy="1546196"/>
          </a:xfrm>
        </p:grpSpPr>
        <p:grpSp>
          <p:nvGrpSpPr>
            <p:cNvPr id="4" name="グループ化 3"/>
            <p:cNvGrpSpPr/>
            <p:nvPr/>
          </p:nvGrpSpPr>
          <p:grpSpPr>
            <a:xfrm>
              <a:off x="3947900" y="1077894"/>
              <a:ext cx="1503576" cy="947896"/>
              <a:chOff x="1344399" y="4047879"/>
              <a:chExt cx="2568656" cy="947896"/>
            </a:xfrm>
            <a:solidFill>
              <a:schemeClr val="accent1">
                <a:lumMod val="75000"/>
              </a:schemeClr>
            </a:solidFill>
          </p:grpSpPr>
          <p:sp>
            <p:nvSpPr>
              <p:cNvPr id="10" name="正方形/長方形 9"/>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0" name="正方形/長方形 19"/>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1" name="正方形/長方形 20"/>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4" name="正方形/長方形 23"/>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5" name="正方形/長方形 24"/>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7" name="正方形/長方形 26"/>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grpSp>
        <p:cxnSp>
          <p:nvCxnSpPr>
            <p:cNvPr id="31" name="直線矢印コネクタ 30"/>
            <p:cNvCxnSpPr/>
            <p:nvPr/>
          </p:nvCxnSpPr>
          <p:spPr>
            <a:xfrm>
              <a:off x="3759200" y="2025789"/>
              <a:ext cx="1988458"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3949439" y="853722"/>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882835" y="1996086"/>
              <a:ext cx="191920" cy="261610"/>
            </a:xfrm>
            <a:prstGeom prst="rect">
              <a:avLst/>
            </a:prstGeom>
            <a:noFill/>
          </p:spPr>
          <p:txBody>
            <a:bodyPr wrap="none" rtlCol="0">
              <a:spAutoFit/>
            </a:bodyPr>
            <a:lstStyle/>
            <a:p>
              <a:r>
                <a:rPr lang="en-US" altLang="ja-JP" sz="1100" dirty="0">
                  <a:latin typeface="游ゴシック" panose="020B0400000000000000" pitchFamily="50" charset="-128"/>
                  <a:ea typeface="游ゴシック" panose="020B0400000000000000" pitchFamily="50" charset="-128"/>
                </a:rPr>
                <a:t>0</a:t>
              </a:r>
              <a:endParaRPr lang="ja-JP" altLang="en-US" sz="11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5" name="正方形/長方形 34"/>
                <p:cNvSpPr/>
                <p:nvPr/>
              </p:nvSpPr>
              <p:spPr>
                <a:xfrm>
                  <a:off x="3950239" y="711500"/>
                  <a:ext cx="447703" cy="584775"/>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a:rPr>
                              <m:t>𝑓</m:t>
                            </m:r>
                          </m:e>
                          <m:sub>
                            <m:r>
                              <a:rPr lang="en-US" altLang="ja-JP" sz="3200" b="0" i="1" smtClean="0">
                                <a:latin typeface="Cambria Math" panose="02040503050406030204" pitchFamily="18" charset="0"/>
                              </a:rPr>
                              <m:t>𝑙</m:t>
                            </m:r>
                          </m:sub>
                        </m:sSub>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35" name="正方形/長方形 34"/>
                <p:cNvSpPr>
                  <a:spLocks noRot="1" noChangeAspect="1" noMove="1" noResize="1" noEditPoints="1" noAdjustHandles="1" noChangeArrowheads="1" noChangeShapeType="1" noTextEdit="1"/>
                </p:cNvSpPr>
                <p:nvPr/>
              </p:nvSpPr>
              <p:spPr>
                <a:xfrm>
                  <a:off x="3950239" y="711500"/>
                  <a:ext cx="447703" cy="584775"/>
                </a:xfrm>
                <a:prstGeom prst="rect">
                  <a:avLst/>
                </a:prstGeom>
                <a:blipFill>
                  <a:blip r:embed="rId5"/>
                  <a:stretch>
                    <a:fillRect/>
                  </a:stretch>
                </a:blipFill>
                <a:ln>
                  <a:noFill/>
                </a:ln>
              </p:spPr>
              <p:txBody>
                <a:bodyPr/>
                <a:lstStyle/>
                <a:p>
                  <a:r>
                    <a:rPr lang="ja-JP" altLang="en-US">
                      <a:noFill/>
                    </a:rPr>
                    <a:t> </a:t>
                  </a:r>
                </a:p>
              </p:txBody>
            </p:sp>
          </mc:Fallback>
        </mc:AlternateContent>
        <p:cxnSp>
          <p:nvCxnSpPr>
            <p:cNvPr id="37" name="直線矢印コネクタ 36"/>
            <p:cNvCxnSpPr/>
            <p:nvPr/>
          </p:nvCxnSpPr>
          <p:spPr>
            <a:xfrm flipV="1">
              <a:off x="5455977" y="853722"/>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3987610" y="1996086"/>
              <a:ext cx="191920" cy="261610"/>
            </a:xfrm>
            <a:prstGeom prst="rect">
              <a:avLst/>
            </a:prstGeom>
            <a:noFill/>
          </p:spPr>
          <p:txBody>
            <a:bodyPr wrap="none" rtlCol="0">
              <a:spAutoFit/>
            </a:bodyPr>
            <a:lstStyle/>
            <a:p>
              <a:r>
                <a:rPr lang="en-US" altLang="ja-JP" sz="1100" dirty="0">
                  <a:latin typeface="游ゴシック" panose="020B0400000000000000" pitchFamily="50" charset="-128"/>
                  <a:ea typeface="游ゴシック" panose="020B0400000000000000" pitchFamily="50" charset="-128"/>
                </a:rPr>
                <a:t>1</a:t>
              </a:r>
              <a:endParaRPr lang="ja-JP" altLang="en-US" sz="1100" dirty="0">
                <a:latin typeface="游ゴシック" panose="020B0400000000000000" pitchFamily="50" charset="-128"/>
                <a:ea typeface="游ゴシック" panose="020B0400000000000000" pitchFamily="50" charset="-128"/>
              </a:endParaRPr>
            </a:p>
          </p:txBody>
        </p:sp>
        <p:sp>
          <p:nvSpPr>
            <p:cNvPr id="69" name="テキスト ボックス 68"/>
            <p:cNvSpPr txBox="1"/>
            <p:nvPr/>
          </p:nvSpPr>
          <p:spPr>
            <a:xfrm>
              <a:off x="4089210" y="1996086"/>
              <a:ext cx="191920" cy="261610"/>
            </a:xfrm>
            <a:prstGeom prst="rect">
              <a:avLst/>
            </a:prstGeom>
            <a:noFill/>
          </p:spPr>
          <p:txBody>
            <a:bodyPr wrap="none" rtlCol="0">
              <a:spAutoFit/>
            </a:bodyPr>
            <a:lstStyle/>
            <a:p>
              <a:r>
                <a:rPr lang="en-US" altLang="ja-JP" sz="1100" dirty="0">
                  <a:latin typeface="游ゴシック" panose="020B0400000000000000" pitchFamily="50" charset="-128"/>
                  <a:ea typeface="游ゴシック" panose="020B0400000000000000" pitchFamily="50" charset="-128"/>
                </a:rPr>
                <a:t>2</a:t>
              </a:r>
              <a:endParaRPr lang="ja-JP" altLang="en-US" sz="1100" dirty="0">
                <a:latin typeface="游ゴシック" panose="020B0400000000000000" pitchFamily="50" charset="-128"/>
                <a:ea typeface="游ゴシック" panose="020B0400000000000000" pitchFamily="50" charset="-128"/>
              </a:endParaRPr>
            </a:p>
          </p:txBody>
        </p:sp>
        <p:sp>
          <p:nvSpPr>
            <p:cNvPr id="70" name="テキスト ボックス 69"/>
            <p:cNvSpPr txBox="1"/>
            <p:nvPr/>
          </p:nvSpPr>
          <p:spPr>
            <a:xfrm>
              <a:off x="5229035" y="2002436"/>
              <a:ext cx="280750" cy="230832"/>
            </a:xfrm>
            <a:prstGeom prst="rect">
              <a:avLst/>
            </a:prstGeom>
            <a:noFill/>
          </p:spPr>
          <p:txBody>
            <a:bodyPr wrap="none" rtlCol="0">
              <a:spAutoFit/>
            </a:bodyPr>
            <a:lstStyle/>
            <a:p>
              <a:r>
                <a:rPr lang="en-US" altLang="ja-JP" sz="900" dirty="0">
                  <a:latin typeface="游ゴシック" panose="020B0400000000000000" pitchFamily="50" charset="-128"/>
                  <a:ea typeface="游ゴシック" panose="020B0400000000000000" pitchFamily="50" charset="-128"/>
                </a:rPr>
                <a:t>N-1</a:t>
              </a:r>
              <a:endParaRPr lang="ja-JP" altLang="en-US" sz="900" dirty="0">
                <a:latin typeface="游ゴシック" panose="020B0400000000000000" pitchFamily="50" charset="-128"/>
                <a:ea typeface="游ゴシック" panose="020B0400000000000000" pitchFamily="50" charset="-128"/>
              </a:endParaRPr>
            </a:p>
          </p:txBody>
        </p:sp>
      </p:grpSp>
      <p:grpSp>
        <p:nvGrpSpPr>
          <p:cNvPr id="172" name="グループ化 171"/>
          <p:cNvGrpSpPr/>
          <p:nvPr/>
        </p:nvGrpSpPr>
        <p:grpSpPr>
          <a:xfrm>
            <a:off x="11438728" y="-3085691"/>
            <a:ext cx="1506543" cy="1046075"/>
            <a:chOff x="1344399" y="3949700"/>
            <a:chExt cx="2573724" cy="1046075"/>
          </a:xfrm>
          <a:solidFill>
            <a:schemeClr val="accent1">
              <a:lumMod val="20000"/>
              <a:lumOff val="80000"/>
            </a:schemeClr>
          </a:solidFill>
        </p:grpSpPr>
        <p:sp>
          <p:nvSpPr>
            <p:cNvPr id="173" name="正方形/長方形 172"/>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4" name="正方形/長方形 173"/>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5" name="正方形/長方形 174"/>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6" name="正方形/長方形 175"/>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7" name="正方形/長方形 176"/>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8" name="正方形/長方形 177"/>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9" name="正方形/長方形 178"/>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0" name="正方形/長方形 179"/>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1" name="正方形/長方形 180"/>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2" name="正方形/長方形 181"/>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3" name="正方形/長方形 182"/>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4" name="正方形/長方形 183"/>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5" name="正方形/長方形 184"/>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6" name="正方形/長方形 185"/>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187" name="グループ化 186"/>
          <p:cNvGrpSpPr/>
          <p:nvPr/>
        </p:nvGrpSpPr>
        <p:grpSpPr>
          <a:xfrm>
            <a:off x="13992351" y="-3115188"/>
            <a:ext cx="1506543" cy="1046075"/>
            <a:chOff x="1344399" y="3949700"/>
            <a:chExt cx="2573724" cy="1046075"/>
          </a:xfrm>
          <a:solidFill>
            <a:schemeClr val="accent1">
              <a:lumMod val="20000"/>
              <a:lumOff val="80000"/>
            </a:schemeClr>
          </a:solidFill>
        </p:grpSpPr>
        <p:sp>
          <p:nvSpPr>
            <p:cNvPr id="188" name="正方形/長方形 187"/>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9" name="正方形/長方形 188"/>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0" name="正方形/長方形 189"/>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1" name="正方形/長方形 190"/>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2" name="正方形/長方形 191"/>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3" name="正方形/長方形 192"/>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4" name="正方形/長方形 193"/>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5" name="正方形/長方形 194"/>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6" name="正方形/長方形 195"/>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7" name="正方形/長方形 196"/>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8" name="正方形/長方形 197"/>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9" name="正方形/長方形 198"/>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0" name="正方形/長方形 199"/>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1" name="正方形/長方形 200"/>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247" name="グループ化 246"/>
          <p:cNvGrpSpPr/>
          <p:nvPr/>
        </p:nvGrpSpPr>
        <p:grpSpPr>
          <a:xfrm>
            <a:off x="1199389" y="3454400"/>
            <a:ext cx="2732900" cy="1419196"/>
            <a:chOff x="7964129" y="519185"/>
            <a:chExt cx="1992671" cy="1419196"/>
          </a:xfrm>
        </p:grpSpPr>
        <p:grpSp>
          <p:nvGrpSpPr>
            <p:cNvPr id="124" name="グループ化 123"/>
            <p:cNvGrpSpPr/>
            <p:nvPr/>
          </p:nvGrpSpPr>
          <p:grpSpPr>
            <a:xfrm>
              <a:off x="8168172" y="660400"/>
              <a:ext cx="1506543" cy="1046075"/>
              <a:chOff x="1344399" y="3949700"/>
              <a:chExt cx="2573724" cy="1046075"/>
            </a:xfrm>
            <a:solidFill>
              <a:schemeClr val="accent1">
                <a:lumMod val="75000"/>
              </a:schemeClr>
            </a:solidFill>
          </p:grpSpPr>
          <p:sp>
            <p:nvSpPr>
              <p:cNvPr id="125" name="正方形/長方形 124"/>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26" name="正方形/長方形 125"/>
              <p:cNvSpPr/>
              <p:nvPr/>
            </p:nvSpPr>
            <p:spPr>
              <a:xfrm>
                <a:off x="1344399" y="3949700"/>
                <a:ext cx="183407" cy="1046073"/>
              </a:xfrm>
              <a:prstGeom prst="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27" name="正方形/長方形 126"/>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28" name="正方形/長方形 127"/>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29" name="正方形/長方形 128"/>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30" name="正方形/長方形 129"/>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31" name="正方形/長方形 130"/>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33" name="正方形/長方形 132"/>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34" name="正方形/長方形 133"/>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50" name="正方形/長方形 149"/>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51" name="正方形/長方形 150"/>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52" name="正方形/長方形 151"/>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53" name="正方形/長方形 152"/>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154" name="正方形/長方形 153"/>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grpSp>
        <p:cxnSp>
          <p:nvCxnSpPr>
            <p:cNvPr id="140" name="直線矢印コネクタ 139"/>
            <p:cNvCxnSpPr/>
            <p:nvPr/>
          </p:nvCxnSpPr>
          <p:spPr>
            <a:xfrm flipV="1">
              <a:off x="8169711" y="5344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8103107" y="1676771"/>
              <a:ext cx="191920" cy="261610"/>
            </a:xfrm>
            <a:prstGeom prst="rect">
              <a:avLst/>
            </a:prstGeom>
            <a:noFill/>
          </p:spPr>
          <p:txBody>
            <a:bodyPr wrap="none" rtlCol="0">
              <a:spAutoFit/>
            </a:bodyPr>
            <a:lstStyle/>
            <a:p>
              <a:r>
                <a:rPr lang="en-US" altLang="ja-JP" sz="1100" dirty="0">
                  <a:latin typeface="游ゴシック" panose="020B0400000000000000" pitchFamily="50" charset="-128"/>
                  <a:ea typeface="游ゴシック" panose="020B0400000000000000" pitchFamily="50" charset="-128"/>
                </a:rPr>
                <a:t>0</a:t>
              </a:r>
              <a:endParaRPr lang="ja-JP" altLang="en-US" sz="11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42" name="正方形/長方形 141"/>
                <p:cNvSpPr/>
                <p:nvPr/>
              </p:nvSpPr>
              <p:spPr>
                <a:xfrm>
                  <a:off x="8307031" y="519185"/>
                  <a:ext cx="628963" cy="707886"/>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𝐹</m:t>
                            </m:r>
                          </m:e>
                          <m:sub>
                            <m:r>
                              <a:rPr lang="en-US" altLang="ja-JP" sz="4000" b="0" i="1" smtClean="0">
                                <a:latin typeface="Cambria Math" panose="02040503050406030204" pitchFamily="18" charset="0"/>
                              </a:rPr>
                              <m:t>𝑘</m:t>
                            </m:r>
                          </m:sub>
                        </m:sSub>
                      </m:oMath>
                    </m:oMathPara>
                  </a14:m>
                  <a:endParaRPr lang="ja-JP" altLang="en-US" sz="4000" dirty="0">
                    <a:latin typeface="游ゴシック" panose="020B0400000000000000" pitchFamily="50" charset="-128"/>
                    <a:ea typeface="游ゴシック" panose="020B0400000000000000" pitchFamily="50" charset="-128"/>
                  </a:endParaRPr>
                </a:p>
              </p:txBody>
            </p:sp>
          </mc:Choice>
          <mc:Fallback xmlns="">
            <p:sp>
              <p:nvSpPr>
                <p:cNvPr id="142" name="正方形/長方形 141"/>
                <p:cNvSpPr>
                  <a:spLocks noRot="1" noChangeAspect="1" noMove="1" noResize="1" noEditPoints="1" noAdjustHandles="1" noChangeArrowheads="1" noChangeShapeType="1" noTextEdit="1"/>
                </p:cNvSpPr>
                <p:nvPr/>
              </p:nvSpPr>
              <p:spPr>
                <a:xfrm>
                  <a:off x="8307031" y="519185"/>
                  <a:ext cx="628963" cy="707886"/>
                </a:xfrm>
                <a:prstGeom prst="rect">
                  <a:avLst/>
                </a:prstGeom>
                <a:blipFill>
                  <a:blip r:embed="rId6"/>
                  <a:stretch>
                    <a:fillRect/>
                  </a:stretch>
                </a:blipFill>
                <a:ln>
                  <a:noFill/>
                </a:ln>
              </p:spPr>
              <p:txBody>
                <a:bodyPr/>
                <a:lstStyle/>
                <a:p>
                  <a:r>
                    <a:rPr lang="ja-JP" altLang="en-US">
                      <a:noFill/>
                    </a:rPr>
                    <a:t> </a:t>
                  </a:r>
                </a:p>
              </p:txBody>
            </p:sp>
          </mc:Fallback>
        </mc:AlternateContent>
        <p:cxnSp>
          <p:nvCxnSpPr>
            <p:cNvPr id="143" name="直線矢印コネクタ 142"/>
            <p:cNvCxnSpPr/>
            <p:nvPr/>
          </p:nvCxnSpPr>
          <p:spPr>
            <a:xfrm flipV="1">
              <a:off x="9676249" y="5344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44" name="テキスト ボックス 143"/>
            <p:cNvSpPr txBox="1"/>
            <p:nvPr/>
          </p:nvSpPr>
          <p:spPr>
            <a:xfrm>
              <a:off x="8207882" y="1676771"/>
              <a:ext cx="191920" cy="261610"/>
            </a:xfrm>
            <a:prstGeom prst="rect">
              <a:avLst/>
            </a:prstGeom>
            <a:noFill/>
          </p:spPr>
          <p:txBody>
            <a:bodyPr wrap="none" rtlCol="0">
              <a:spAutoFit/>
            </a:bodyPr>
            <a:lstStyle/>
            <a:p>
              <a:r>
                <a:rPr lang="en-US" altLang="ja-JP" sz="1100" dirty="0">
                  <a:latin typeface="游ゴシック" panose="020B0400000000000000" pitchFamily="50" charset="-128"/>
                  <a:ea typeface="游ゴシック" panose="020B0400000000000000" pitchFamily="50" charset="-128"/>
                </a:rPr>
                <a:t>1</a:t>
              </a:r>
              <a:endParaRPr lang="ja-JP" altLang="en-US" sz="1100" dirty="0">
                <a:latin typeface="游ゴシック" panose="020B0400000000000000" pitchFamily="50" charset="-128"/>
                <a:ea typeface="游ゴシック" panose="020B0400000000000000" pitchFamily="50" charset="-128"/>
              </a:endParaRPr>
            </a:p>
          </p:txBody>
        </p:sp>
        <p:sp>
          <p:nvSpPr>
            <p:cNvPr id="145" name="テキスト ボックス 144"/>
            <p:cNvSpPr txBox="1"/>
            <p:nvPr/>
          </p:nvSpPr>
          <p:spPr>
            <a:xfrm>
              <a:off x="8309482" y="1676771"/>
              <a:ext cx="191920" cy="261610"/>
            </a:xfrm>
            <a:prstGeom prst="rect">
              <a:avLst/>
            </a:prstGeom>
            <a:noFill/>
          </p:spPr>
          <p:txBody>
            <a:bodyPr wrap="none" rtlCol="0">
              <a:spAutoFit/>
            </a:bodyPr>
            <a:lstStyle/>
            <a:p>
              <a:r>
                <a:rPr lang="en-US" altLang="ja-JP" sz="1100" dirty="0">
                  <a:latin typeface="游ゴシック" panose="020B0400000000000000" pitchFamily="50" charset="-128"/>
                  <a:ea typeface="游ゴシック" panose="020B0400000000000000" pitchFamily="50" charset="-128"/>
                </a:rPr>
                <a:t>2</a:t>
              </a:r>
              <a:endParaRPr lang="ja-JP" altLang="en-US" sz="1100" dirty="0">
                <a:latin typeface="游ゴシック" panose="020B0400000000000000" pitchFamily="50" charset="-128"/>
                <a:ea typeface="游ゴシック" panose="020B0400000000000000" pitchFamily="50" charset="-128"/>
              </a:endParaRPr>
            </a:p>
          </p:txBody>
        </p:sp>
        <p:sp>
          <p:nvSpPr>
            <p:cNvPr id="146" name="テキスト ボックス 145"/>
            <p:cNvSpPr txBox="1"/>
            <p:nvPr/>
          </p:nvSpPr>
          <p:spPr>
            <a:xfrm>
              <a:off x="9449307" y="1683121"/>
              <a:ext cx="280750" cy="230832"/>
            </a:xfrm>
            <a:prstGeom prst="rect">
              <a:avLst/>
            </a:prstGeom>
            <a:noFill/>
          </p:spPr>
          <p:txBody>
            <a:bodyPr wrap="none" rtlCol="0">
              <a:spAutoFit/>
            </a:bodyPr>
            <a:lstStyle/>
            <a:p>
              <a:r>
                <a:rPr lang="en-US" altLang="ja-JP" sz="900" dirty="0">
                  <a:latin typeface="游ゴシック" panose="020B0400000000000000" pitchFamily="50" charset="-128"/>
                  <a:ea typeface="游ゴシック" panose="020B0400000000000000" pitchFamily="50" charset="-128"/>
                </a:rPr>
                <a:t>N-1</a:t>
              </a:r>
              <a:endParaRPr lang="ja-JP" altLang="en-US" sz="900" dirty="0">
                <a:latin typeface="游ゴシック" panose="020B0400000000000000" pitchFamily="50" charset="-128"/>
                <a:ea typeface="游ゴシック" panose="020B0400000000000000" pitchFamily="50" charset="-128"/>
              </a:endParaRPr>
            </a:p>
          </p:txBody>
        </p:sp>
        <p:cxnSp>
          <p:nvCxnSpPr>
            <p:cNvPr id="139" name="直線矢印コネクタ 138"/>
            <p:cNvCxnSpPr/>
            <p:nvPr/>
          </p:nvCxnSpPr>
          <p:spPr>
            <a:xfrm>
              <a:off x="7964129" y="1706474"/>
              <a:ext cx="1992671"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49" name="グループ化 348"/>
          <p:cNvGrpSpPr/>
          <p:nvPr/>
        </p:nvGrpSpPr>
        <p:grpSpPr>
          <a:xfrm>
            <a:off x="5308223" y="221490"/>
            <a:ext cx="5494767" cy="4502910"/>
            <a:chOff x="5308223" y="221490"/>
            <a:chExt cx="5494767" cy="5499860"/>
          </a:xfrm>
        </p:grpSpPr>
        <mc:AlternateContent xmlns:mc="http://schemas.openxmlformats.org/markup-compatibility/2006" xmlns:a14="http://schemas.microsoft.com/office/drawing/2010/main">
          <mc:Choice Requires="a14">
            <p:sp>
              <p:nvSpPr>
                <p:cNvPr id="252" name="正方形/長方形 251"/>
                <p:cNvSpPr/>
                <p:nvPr/>
              </p:nvSpPr>
              <p:spPr>
                <a:xfrm>
                  <a:off x="6273423" y="1394959"/>
                  <a:ext cx="1951816" cy="887011"/>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panose="02040503050406030204" pitchFamily="18" charset="0"/>
                              </a:rPr>
                              <m:t>𝐹</m:t>
                            </m:r>
                          </m:e>
                          <m:sub>
                            <m:r>
                              <a:rPr lang="en-US" altLang="ja-JP" sz="2800" b="0" i="1" smtClean="0">
                                <a:latin typeface="Cambria Math" panose="02040503050406030204" pitchFamily="18" charset="0"/>
                              </a:rPr>
                              <m:t>1</m:t>
                            </m:r>
                          </m:sub>
                        </m:sSub>
                        <m:r>
                          <a:rPr lang="en-US" altLang="ja-JP" sz="2800" b="0" i="1" smtClean="0">
                            <a:latin typeface="Cambria Math" panose="02040503050406030204" pitchFamily="18" charset="0"/>
                          </a:rPr>
                          <m:t>×</m:t>
                        </m:r>
                        <m:sSup>
                          <m:sSupPr>
                            <m:ctrlPr>
                              <a:rPr lang="en-US" altLang="ja-JP" sz="2800" i="1">
                                <a:latin typeface="Cambria Math" panose="02040503050406030204" pitchFamily="18" charset="0"/>
                              </a:rPr>
                            </m:ctrlPr>
                          </m:sSupPr>
                          <m:e>
                            <m:r>
                              <a:rPr lang="en-US" altLang="ja-JP" sz="2800" i="1">
                                <a:latin typeface="Cambria Math"/>
                              </a:rPr>
                              <m:t>𝑒</m:t>
                            </m:r>
                          </m:e>
                          <m:sup>
                            <m:r>
                              <a:rPr lang="en-US" altLang="ja-JP" sz="2800" i="1">
                                <a:latin typeface="Cambria Math" panose="02040503050406030204" pitchFamily="18" charset="0"/>
                              </a:rPr>
                              <m:t>𝑖</m:t>
                            </m:r>
                            <m:f>
                              <m:fPr>
                                <m:ctrlPr>
                                  <a:rPr lang="en-US" altLang="ja-JP" sz="2800" i="1">
                                    <a:latin typeface="Cambria Math" panose="02040503050406030204" pitchFamily="18" charset="0"/>
                                  </a:rPr>
                                </m:ctrlPr>
                              </m:fPr>
                              <m:num>
                                <m:r>
                                  <a:rPr lang="en-US" altLang="ja-JP" sz="2800" i="1">
                                    <a:latin typeface="Cambria Math"/>
                                  </a:rPr>
                                  <m:t>2</m:t>
                                </m:r>
                                <m:r>
                                  <a:rPr lang="en-US" altLang="ja-JP" sz="2800" i="1">
                                    <a:latin typeface="Cambria Math"/>
                                  </a:rPr>
                                  <m:t>𝜋</m:t>
                                </m:r>
                                <m:r>
                                  <a:rPr lang="en-US" altLang="ja-JP" sz="2800" i="1">
                                    <a:latin typeface="Cambria Math"/>
                                  </a:rPr>
                                  <m:t>𝑙</m:t>
                                </m:r>
                              </m:num>
                              <m:den>
                                <m:r>
                                  <a:rPr lang="en-US" altLang="ja-JP" sz="2800" i="1">
                                    <a:latin typeface="Cambria Math" panose="02040503050406030204" pitchFamily="18" charset="0"/>
                                  </a:rPr>
                                  <m:t>𝑁</m:t>
                                </m:r>
                              </m:den>
                            </m:f>
                            <m:r>
                              <a:rPr lang="en-US" altLang="ja-JP" sz="2800" i="1">
                                <a:latin typeface="Cambria Math" panose="02040503050406030204" pitchFamily="18" charset="0"/>
                              </a:rPr>
                              <m:t>1</m:t>
                            </m:r>
                          </m:sup>
                        </m:sSup>
                      </m:oMath>
                    </m:oMathPara>
                  </a14:m>
                  <a:endParaRPr lang="ja-JP" altLang="en-US" sz="2800" dirty="0">
                    <a:latin typeface="游ゴシック" panose="020B0400000000000000" pitchFamily="50" charset="-128"/>
                    <a:ea typeface="游ゴシック" panose="020B0400000000000000" pitchFamily="50" charset="-128"/>
                  </a:endParaRPr>
                </a:p>
              </p:txBody>
            </p:sp>
          </mc:Choice>
          <mc:Fallback xmlns="">
            <p:sp>
              <p:nvSpPr>
                <p:cNvPr id="252" name="正方形/長方形 251"/>
                <p:cNvSpPr>
                  <a:spLocks noRot="1" noChangeAspect="1" noMove="1" noResize="1" noEditPoints="1" noAdjustHandles="1" noChangeArrowheads="1" noChangeShapeType="1" noTextEdit="1"/>
                </p:cNvSpPr>
                <p:nvPr/>
              </p:nvSpPr>
              <p:spPr>
                <a:xfrm>
                  <a:off x="6273423" y="1394959"/>
                  <a:ext cx="1951816" cy="887011"/>
                </a:xfrm>
                <a:prstGeom prst="rect">
                  <a:avLst/>
                </a:prstGeom>
                <a:blipFill>
                  <a:blip r:embed="rId7"/>
                  <a:stretch>
                    <a:fillRect/>
                  </a:stretch>
                </a:blipFill>
                <a:ln>
                  <a:noFill/>
                </a:ln>
              </p:spPr>
              <p:txBody>
                <a:bodyPr/>
                <a:lstStyle/>
                <a:p>
                  <a:r>
                    <a:rPr lang="ja-JP" altLang="en-US">
                      <a:noFill/>
                    </a:rPr>
                    <a:t> </a:t>
                  </a:r>
                </a:p>
              </p:txBody>
            </p:sp>
          </mc:Fallback>
        </mc:AlternateContent>
        <p:pic>
          <p:nvPicPr>
            <p:cNvPr id="241" name="図 240"/>
            <p:cNvPicPr>
              <a:picLocks noChangeAspect="1"/>
            </p:cNvPicPr>
            <p:nvPr/>
          </p:nvPicPr>
          <p:blipFill rotWithShape="1">
            <a:blip r:embed="rId8" cstate="print">
              <a:extLst>
                <a:ext uri="{28A0092B-C50C-407E-A947-70E740481C1C}">
                  <a14:useLocalDpi xmlns:a14="http://schemas.microsoft.com/office/drawing/2010/main" val="0"/>
                </a:ext>
              </a:extLst>
            </a:blip>
            <a:srcRect l="13753" t="12917" r="11007" b="12464"/>
            <a:stretch/>
          </p:blipFill>
          <p:spPr>
            <a:xfrm>
              <a:off x="8380730" y="1072635"/>
              <a:ext cx="2004060" cy="1380688"/>
            </a:xfrm>
            <a:prstGeom prst="rect">
              <a:avLst/>
            </a:prstGeom>
          </p:spPr>
        </p:pic>
        <p:grpSp>
          <p:nvGrpSpPr>
            <p:cNvPr id="299" name="グループ化 298"/>
            <p:cNvGrpSpPr/>
            <p:nvPr/>
          </p:nvGrpSpPr>
          <p:grpSpPr>
            <a:xfrm>
              <a:off x="8349930" y="1158928"/>
              <a:ext cx="2066187" cy="1192728"/>
              <a:chOff x="7657780" y="3588754"/>
              <a:chExt cx="2066187" cy="1192728"/>
            </a:xfrm>
          </p:grpSpPr>
          <p:sp>
            <p:nvSpPr>
              <p:cNvPr id="258" name="正方形/長方形 257"/>
              <p:cNvSpPr/>
              <p:nvPr/>
            </p:nvSpPr>
            <p:spPr>
              <a:xfrm>
                <a:off x="8100613" y="3588754"/>
                <a:ext cx="147239" cy="59166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59" name="正方形/長方形 258"/>
              <p:cNvSpPr/>
              <p:nvPr/>
            </p:nvSpPr>
            <p:spPr>
              <a:xfrm>
                <a:off x="7657780" y="4040677"/>
                <a:ext cx="147239" cy="13974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0" name="正方形/長方形 259"/>
              <p:cNvSpPr/>
              <p:nvPr/>
            </p:nvSpPr>
            <p:spPr>
              <a:xfrm>
                <a:off x="7805391" y="3802626"/>
                <a:ext cx="147239" cy="377794"/>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1" name="正方形/長方形 260"/>
              <p:cNvSpPr/>
              <p:nvPr/>
            </p:nvSpPr>
            <p:spPr>
              <a:xfrm>
                <a:off x="7953002" y="3644547"/>
                <a:ext cx="147239" cy="53587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2" name="正方形/長方形 261"/>
              <p:cNvSpPr/>
              <p:nvPr/>
            </p:nvSpPr>
            <p:spPr>
              <a:xfrm>
                <a:off x="8248224" y="3657566"/>
                <a:ext cx="147239" cy="522855"/>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3" name="正方形/長方形 262"/>
              <p:cNvSpPr/>
              <p:nvPr/>
            </p:nvSpPr>
            <p:spPr>
              <a:xfrm>
                <a:off x="8395835" y="3824944"/>
                <a:ext cx="147239" cy="35547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4" name="正方形/長方形 263"/>
              <p:cNvSpPr/>
              <p:nvPr/>
            </p:nvSpPr>
            <p:spPr>
              <a:xfrm>
                <a:off x="8543446" y="4053696"/>
                <a:ext cx="147239" cy="126726"/>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5" name="正方形/長方形 264"/>
              <p:cNvSpPr/>
              <p:nvPr/>
            </p:nvSpPr>
            <p:spPr>
              <a:xfrm flipV="1">
                <a:off x="8691057" y="4180421"/>
                <a:ext cx="147239" cy="16463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6" name="正方形/長方形 265"/>
              <p:cNvSpPr/>
              <p:nvPr/>
            </p:nvSpPr>
            <p:spPr>
              <a:xfrm flipV="1">
                <a:off x="8838668" y="4180420"/>
                <a:ext cx="147239" cy="395248"/>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7" name="正方形/長方形 266"/>
              <p:cNvSpPr/>
              <p:nvPr/>
            </p:nvSpPr>
            <p:spPr>
              <a:xfrm flipV="1">
                <a:off x="9576728" y="4180420"/>
                <a:ext cx="147239" cy="142320"/>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8" name="正方形/長方形 267"/>
              <p:cNvSpPr/>
              <p:nvPr/>
            </p:nvSpPr>
            <p:spPr>
              <a:xfrm flipV="1">
                <a:off x="9429112" y="4180420"/>
                <a:ext cx="147239" cy="36053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69" name="正方形/長方形 268"/>
              <p:cNvSpPr/>
              <p:nvPr/>
            </p:nvSpPr>
            <p:spPr>
              <a:xfrm flipV="1">
                <a:off x="9281501" y="4180421"/>
                <a:ext cx="147239" cy="536589"/>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70" name="正方形/長方形 269"/>
              <p:cNvSpPr/>
              <p:nvPr/>
            </p:nvSpPr>
            <p:spPr>
              <a:xfrm flipV="1">
                <a:off x="9133890" y="4180420"/>
                <a:ext cx="147239" cy="601062"/>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71" name="正方形/長方形 270"/>
              <p:cNvSpPr/>
              <p:nvPr/>
            </p:nvSpPr>
            <p:spPr>
              <a:xfrm flipV="1">
                <a:off x="8986279" y="4180421"/>
                <a:ext cx="147239" cy="55642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grpSp>
        <p:cxnSp>
          <p:nvCxnSpPr>
            <p:cNvPr id="250" name="直線矢印コネクタ 249"/>
            <p:cNvCxnSpPr/>
            <p:nvPr/>
          </p:nvCxnSpPr>
          <p:spPr>
            <a:xfrm flipV="1">
              <a:off x="8352041" y="1218441"/>
              <a:ext cx="0" cy="647820"/>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53" name="直線矢印コネクタ 252"/>
            <p:cNvCxnSpPr/>
            <p:nvPr/>
          </p:nvCxnSpPr>
          <p:spPr>
            <a:xfrm flipV="1">
              <a:off x="10418221" y="1263075"/>
              <a:ext cx="0" cy="60318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57" name="直線矢印コネクタ 256"/>
            <p:cNvCxnSpPr/>
            <p:nvPr/>
          </p:nvCxnSpPr>
          <p:spPr>
            <a:xfrm>
              <a:off x="8070090" y="1750595"/>
              <a:ext cx="27329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346" name="グループ化 345"/>
            <p:cNvGrpSpPr/>
            <p:nvPr/>
          </p:nvGrpSpPr>
          <p:grpSpPr>
            <a:xfrm>
              <a:off x="6311523" y="221490"/>
              <a:ext cx="4491467" cy="936529"/>
              <a:chOff x="5378073" y="221490"/>
              <a:chExt cx="4491467" cy="936529"/>
            </a:xfrm>
          </p:grpSpPr>
          <mc:AlternateContent xmlns:mc="http://schemas.openxmlformats.org/markup-compatibility/2006" xmlns:a14="http://schemas.microsoft.com/office/drawing/2010/main">
            <mc:Choice Requires="a14">
              <p:sp>
                <p:nvSpPr>
                  <p:cNvPr id="277" name="正方形/長方形 276"/>
                  <p:cNvSpPr/>
                  <p:nvPr/>
                </p:nvSpPr>
                <p:spPr>
                  <a:xfrm>
                    <a:off x="5378073" y="271008"/>
                    <a:ext cx="1960088" cy="887011"/>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panose="02040503050406030204" pitchFamily="18" charset="0"/>
                                </a:rPr>
                                <m:t>𝐹</m:t>
                              </m:r>
                            </m:e>
                            <m:sub>
                              <m:r>
                                <a:rPr lang="en-US" altLang="ja-JP" sz="2800" b="0" i="1" smtClean="0">
                                  <a:latin typeface="Cambria Math" panose="02040503050406030204" pitchFamily="18" charset="0"/>
                                </a:rPr>
                                <m:t>0</m:t>
                              </m:r>
                            </m:sub>
                          </m:sSub>
                          <m:r>
                            <a:rPr lang="en-US" altLang="ja-JP" sz="2800" b="0" i="1" smtClean="0">
                              <a:latin typeface="Cambria Math" panose="02040503050406030204" pitchFamily="18" charset="0"/>
                            </a:rPr>
                            <m:t>×</m:t>
                          </m:r>
                          <m:sSup>
                            <m:sSupPr>
                              <m:ctrlPr>
                                <a:rPr lang="en-US" altLang="ja-JP" sz="2800" i="1">
                                  <a:latin typeface="Cambria Math" panose="02040503050406030204" pitchFamily="18" charset="0"/>
                                </a:rPr>
                              </m:ctrlPr>
                            </m:sSupPr>
                            <m:e>
                              <m:r>
                                <a:rPr lang="en-US" altLang="ja-JP" sz="2800" i="1">
                                  <a:latin typeface="Cambria Math"/>
                                </a:rPr>
                                <m:t>𝑒</m:t>
                              </m:r>
                            </m:e>
                            <m:sup>
                              <m:r>
                                <a:rPr lang="en-US" altLang="ja-JP" sz="2800" i="1">
                                  <a:latin typeface="Cambria Math" panose="02040503050406030204" pitchFamily="18" charset="0"/>
                                </a:rPr>
                                <m:t>𝑖</m:t>
                              </m:r>
                              <m:f>
                                <m:fPr>
                                  <m:ctrlPr>
                                    <a:rPr lang="en-US" altLang="ja-JP" sz="2800" i="1">
                                      <a:latin typeface="Cambria Math" panose="02040503050406030204" pitchFamily="18" charset="0"/>
                                    </a:rPr>
                                  </m:ctrlPr>
                                </m:fPr>
                                <m:num>
                                  <m:r>
                                    <a:rPr lang="en-US" altLang="ja-JP" sz="2800" i="1">
                                      <a:latin typeface="Cambria Math"/>
                                    </a:rPr>
                                    <m:t>2</m:t>
                                  </m:r>
                                  <m:r>
                                    <a:rPr lang="en-US" altLang="ja-JP" sz="2800" i="1">
                                      <a:latin typeface="Cambria Math"/>
                                    </a:rPr>
                                    <m:t>𝜋</m:t>
                                  </m:r>
                                  <m:r>
                                    <a:rPr lang="en-US" altLang="ja-JP" sz="2800" i="1">
                                      <a:latin typeface="Cambria Math"/>
                                    </a:rPr>
                                    <m:t>𝑙</m:t>
                                  </m:r>
                                </m:num>
                                <m:den>
                                  <m:r>
                                    <a:rPr lang="en-US" altLang="ja-JP" sz="2800" i="1">
                                      <a:latin typeface="Cambria Math" panose="02040503050406030204" pitchFamily="18" charset="0"/>
                                    </a:rPr>
                                    <m:t>𝑁</m:t>
                                  </m:r>
                                </m:den>
                              </m:f>
                              <m:r>
                                <a:rPr lang="en-US" altLang="ja-JP" sz="2800" i="1" smtClean="0">
                                  <a:solidFill>
                                    <a:srgbClr val="FF0000"/>
                                  </a:solidFill>
                                  <a:latin typeface="Cambria Math" panose="02040503050406030204" pitchFamily="18" charset="0"/>
                                </a:rPr>
                                <m:t>0</m:t>
                              </m:r>
                            </m:sup>
                          </m:sSup>
                        </m:oMath>
                      </m:oMathPara>
                    </a14:m>
                    <a:endParaRPr lang="ja-JP" altLang="en-US" sz="2800" dirty="0">
                      <a:latin typeface="游ゴシック" panose="020B0400000000000000" pitchFamily="50" charset="-128"/>
                      <a:ea typeface="游ゴシック" panose="020B0400000000000000" pitchFamily="50" charset="-128"/>
                    </a:endParaRPr>
                  </a:p>
                </p:txBody>
              </p:sp>
            </mc:Choice>
            <mc:Fallback xmlns="">
              <p:sp>
                <p:nvSpPr>
                  <p:cNvPr id="277" name="正方形/長方形 276"/>
                  <p:cNvSpPr>
                    <a:spLocks noRot="1" noChangeAspect="1" noMove="1" noResize="1" noEditPoints="1" noAdjustHandles="1" noChangeArrowheads="1" noChangeShapeType="1" noTextEdit="1"/>
                  </p:cNvSpPr>
                  <p:nvPr/>
                </p:nvSpPr>
                <p:spPr>
                  <a:xfrm>
                    <a:off x="5378073" y="271008"/>
                    <a:ext cx="1960088" cy="887011"/>
                  </a:xfrm>
                  <a:prstGeom prst="rect">
                    <a:avLst/>
                  </a:prstGeom>
                  <a:blipFill>
                    <a:blip r:embed="rId9"/>
                    <a:stretch>
                      <a:fillRect/>
                    </a:stretch>
                  </a:blipFill>
                  <a:ln>
                    <a:noFill/>
                  </a:ln>
                </p:spPr>
                <p:txBody>
                  <a:bodyPr/>
                  <a:lstStyle/>
                  <a:p>
                    <a:r>
                      <a:rPr lang="ja-JP" altLang="en-US">
                        <a:noFill/>
                      </a:rPr>
                      <a:t> </a:t>
                    </a:r>
                  </a:p>
                </p:txBody>
              </p:sp>
            </mc:Fallback>
          </mc:AlternateContent>
          <p:grpSp>
            <p:nvGrpSpPr>
              <p:cNvPr id="278" name="グループ化 277"/>
              <p:cNvGrpSpPr/>
              <p:nvPr/>
            </p:nvGrpSpPr>
            <p:grpSpPr>
              <a:xfrm>
                <a:off x="7136640" y="221490"/>
                <a:ext cx="2732900" cy="647820"/>
                <a:chOff x="7377940" y="2914650"/>
                <a:chExt cx="2732900" cy="829472"/>
              </a:xfrm>
            </p:grpSpPr>
            <p:grpSp>
              <p:nvGrpSpPr>
                <p:cNvPr id="280" name="グループ化 279"/>
                <p:cNvGrpSpPr/>
                <p:nvPr/>
              </p:nvGrpSpPr>
              <p:grpSpPr>
                <a:xfrm>
                  <a:off x="7657780" y="3263002"/>
                  <a:ext cx="2066187" cy="333023"/>
                  <a:chOff x="1344399" y="4662753"/>
                  <a:chExt cx="2573724" cy="333023"/>
                </a:xfrm>
                <a:solidFill>
                  <a:schemeClr val="accent1">
                    <a:lumMod val="75000"/>
                  </a:schemeClr>
                </a:solidFill>
              </p:grpSpPr>
              <p:sp>
                <p:nvSpPr>
                  <p:cNvPr id="285" name="正方形/長方形 284"/>
                  <p:cNvSpPr/>
                  <p:nvPr/>
                </p:nvSpPr>
                <p:spPr>
                  <a:xfrm>
                    <a:off x="1896009" y="4662754"/>
                    <a:ext cx="183407" cy="33302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86" name="正方形/長方形 285"/>
                  <p:cNvSpPr/>
                  <p:nvPr/>
                </p:nvSpPr>
                <p:spPr>
                  <a:xfrm>
                    <a:off x="1344399" y="4662754"/>
                    <a:ext cx="183407" cy="3330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87" name="正方形/長方形 286"/>
                  <p:cNvSpPr/>
                  <p:nvPr/>
                </p:nvSpPr>
                <p:spPr>
                  <a:xfrm>
                    <a:off x="1528269" y="4662753"/>
                    <a:ext cx="183407" cy="3330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88" name="正方形/長方形 287"/>
                  <p:cNvSpPr/>
                  <p:nvPr/>
                </p:nvSpPr>
                <p:spPr>
                  <a:xfrm>
                    <a:off x="1712139" y="4662754"/>
                    <a:ext cx="183407" cy="3330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89" name="正方形/長方形 288"/>
                  <p:cNvSpPr/>
                  <p:nvPr/>
                </p:nvSpPr>
                <p:spPr>
                  <a:xfrm>
                    <a:off x="2079879" y="4662754"/>
                    <a:ext cx="183407" cy="33302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0" name="正方形/長方形 289"/>
                  <p:cNvSpPr/>
                  <p:nvPr/>
                </p:nvSpPr>
                <p:spPr>
                  <a:xfrm>
                    <a:off x="2263749" y="4662754"/>
                    <a:ext cx="183407" cy="33302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1" name="正方形/長方形 290"/>
                  <p:cNvSpPr/>
                  <p:nvPr/>
                </p:nvSpPr>
                <p:spPr>
                  <a:xfrm>
                    <a:off x="2447619" y="4662754"/>
                    <a:ext cx="183407" cy="333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2" name="正方形/長方形 291"/>
                  <p:cNvSpPr/>
                  <p:nvPr/>
                </p:nvSpPr>
                <p:spPr>
                  <a:xfrm>
                    <a:off x="2631490" y="4662753"/>
                    <a:ext cx="183407" cy="3330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3" name="正方形/長方形 292"/>
                  <p:cNvSpPr/>
                  <p:nvPr/>
                </p:nvSpPr>
                <p:spPr>
                  <a:xfrm>
                    <a:off x="2815360" y="4662754"/>
                    <a:ext cx="183407" cy="3330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4" name="正方形/長方形 293"/>
                  <p:cNvSpPr/>
                  <p:nvPr/>
                </p:nvSpPr>
                <p:spPr>
                  <a:xfrm>
                    <a:off x="3734716" y="4662758"/>
                    <a:ext cx="183407" cy="33301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5" name="正方形/長方形 294"/>
                  <p:cNvSpPr/>
                  <p:nvPr/>
                </p:nvSpPr>
                <p:spPr>
                  <a:xfrm>
                    <a:off x="3550840" y="4662757"/>
                    <a:ext cx="183407" cy="33301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6" name="正方形/長方形 295"/>
                  <p:cNvSpPr/>
                  <p:nvPr/>
                </p:nvSpPr>
                <p:spPr>
                  <a:xfrm>
                    <a:off x="3366970" y="4662758"/>
                    <a:ext cx="183407" cy="33301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7" name="正方形/長方形 296"/>
                  <p:cNvSpPr/>
                  <p:nvPr/>
                </p:nvSpPr>
                <p:spPr>
                  <a:xfrm>
                    <a:off x="3183100" y="4662757"/>
                    <a:ext cx="183407" cy="333017"/>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298" name="正方形/長方形 297"/>
                  <p:cNvSpPr/>
                  <p:nvPr/>
                </p:nvSpPr>
                <p:spPr>
                  <a:xfrm>
                    <a:off x="2999230" y="4662757"/>
                    <a:ext cx="183407" cy="333017"/>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grpSp>
            <p:cxnSp>
              <p:nvCxnSpPr>
                <p:cNvPr id="281" name="直線矢印コネクタ 280"/>
                <p:cNvCxnSpPr/>
                <p:nvPr/>
              </p:nvCxnSpPr>
              <p:spPr>
                <a:xfrm flipV="1">
                  <a:off x="7659891" y="2914650"/>
                  <a:ext cx="0" cy="829472"/>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82" name="直線矢印コネクタ 281"/>
                <p:cNvCxnSpPr/>
                <p:nvPr/>
              </p:nvCxnSpPr>
              <p:spPr>
                <a:xfrm flipV="1">
                  <a:off x="9726071" y="2971800"/>
                  <a:ext cx="0" cy="772322"/>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83" name="直線矢印コネクタ 282"/>
                <p:cNvCxnSpPr/>
                <p:nvPr/>
              </p:nvCxnSpPr>
              <p:spPr>
                <a:xfrm>
                  <a:off x="7377940" y="3596023"/>
                  <a:ext cx="27329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pic>
          <p:nvPicPr>
            <p:cNvPr id="240" name="図 239"/>
            <p:cNvPicPr>
              <a:picLocks noChangeAspect="1"/>
            </p:cNvPicPr>
            <p:nvPr/>
          </p:nvPicPr>
          <p:blipFill rotWithShape="1">
            <a:blip r:embed="rId10" cstate="print">
              <a:extLst>
                <a:ext uri="{28A0092B-C50C-407E-A947-70E740481C1C}">
                  <a14:useLocalDpi xmlns:a14="http://schemas.microsoft.com/office/drawing/2010/main" val="0"/>
                </a:ext>
              </a:extLst>
            </a:blip>
            <a:srcRect l="13615" t="11735" r="10676" b="11836"/>
            <a:stretch/>
          </p:blipFill>
          <p:spPr>
            <a:xfrm>
              <a:off x="8388349" y="2474756"/>
              <a:ext cx="2007395" cy="1297782"/>
            </a:xfrm>
            <a:prstGeom prst="rect">
              <a:avLst/>
            </a:prstGeom>
          </p:spPr>
        </p:pic>
        <mc:AlternateContent xmlns:mc="http://schemas.openxmlformats.org/markup-compatibility/2006" xmlns:a14="http://schemas.microsoft.com/office/drawing/2010/main">
          <mc:Choice Requires="a14">
            <p:sp>
              <p:nvSpPr>
                <p:cNvPr id="300" name="正方形/長方形 299"/>
                <p:cNvSpPr/>
                <p:nvPr/>
              </p:nvSpPr>
              <p:spPr>
                <a:xfrm>
                  <a:off x="6260723" y="2772908"/>
                  <a:ext cx="1960088" cy="887011"/>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panose="02040503050406030204" pitchFamily="18" charset="0"/>
                              </a:rPr>
                              <m:t>𝐹</m:t>
                            </m:r>
                          </m:e>
                          <m:sub>
                            <m:r>
                              <a:rPr lang="en-US" altLang="ja-JP" sz="2800" b="0" i="1" smtClean="0">
                                <a:latin typeface="Cambria Math" panose="02040503050406030204" pitchFamily="18" charset="0"/>
                              </a:rPr>
                              <m:t>2</m:t>
                            </m:r>
                          </m:sub>
                        </m:sSub>
                        <m:r>
                          <a:rPr lang="en-US" altLang="ja-JP" sz="2800" b="0" i="1" smtClean="0">
                            <a:latin typeface="Cambria Math" panose="02040503050406030204" pitchFamily="18" charset="0"/>
                          </a:rPr>
                          <m:t>×</m:t>
                        </m:r>
                        <m:sSup>
                          <m:sSupPr>
                            <m:ctrlPr>
                              <a:rPr lang="en-US" altLang="ja-JP" sz="2800" i="1">
                                <a:latin typeface="Cambria Math" panose="02040503050406030204" pitchFamily="18" charset="0"/>
                              </a:rPr>
                            </m:ctrlPr>
                          </m:sSupPr>
                          <m:e>
                            <m:r>
                              <a:rPr lang="en-US" altLang="ja-JP" sz="2800" i="1">
                                <a:latin typeface="Cambria Math"/>
                              </a:rPr>
                              <m:t>𝑒</m:t>
                            </m:r>
                          </m:e>
                          <m:sup>
                            <m:r>
                              <a:rPr lang="en-US" altLang="ja-JP" sz="2800" i="1">
                                <a:latin typeface="Cambria Math" panose="02040503050406030204" pitchFamily="18" charset="0"/>
                              </a:rPr>
                              <m:t>𝑖</m:t>
                            </m:r>
                            <m:f>
                              <m:fPr>
                                <m:ctrlPr>
                                  <a:rPr lang="en-US" altLang="ja-JP" sz="2800" i="1">
                                    <a:latin typeface="Cambria Math" panose="02040503050406030204" pitchFamily="18" charset="0"/>
                                  </a:rPr>
                                </m:ctrlPr>
                              </m:fPr>
                              <m:num>
                                <m:r>
                                  <a:rPr lang="en-US" altLang="ja-JP" sz="2800" i="1">
                                    <a:latin typeface="Cambria Math"/>
                                  </a:rPr>
                                  <m:t>2</m:t>
                                </m:r>
                                <m:r>
                                  <a:rPr lang="en-US" altLang="ja-JP" sz="2800" i="1">
                                    <a:latin typeface="Cambria Math"/>
                                  </a:rPr>
                                  <m:t>𝜋</m:t>
                                </m:r>
                                <m:r>
                                  <a:rPr lang="en-US" altLang="ja-JP" sz="2800" i="1">
                                    <a:latin typeface="Cambria Math"/>
                                  </a:rPr>
                                  <m:t>𝑙</m:t>
                                </m:r>
                              </m:num>
                              <m:den>
                                <m:r>
                                  <a:rPr lang="en-US" altLang="ja-JP" sz="2800" i="1">
                                    <a:latin typeface="Cambria Math" panose="02040503050406030204" pitchFamily="18" charset="0"/>
                                  </a:rPr>
                                  <m:t>𝑁</m:t>
                                </m:r>
                              </m:den>
                            </m:f>
                            <m:r>
                              <a:rPr lang="en-US" altLang="ja-JP" sz="2800" i="1">
                                <a:latin typeface="Cambria Math" panose="02040503050406030204" pitchFamily="18" charset="0"/>
                              </a:rPr>
                              <m:t>2</m:t>
                            </m:r>
                          </m:sup>
                        </m:sSup>
                      </m:oMath>
                    </m:oMathPara>
                  </a14:m>
                  <a:endParaRPr lang="ja-JP" altLang="en-US" sz="2800" dirty="0">
                    <a:latin typeface="游ゴシック" panose="020B0400000000000000" pitchFamily="50" charset="-128"/>
                    <a:ea typeface="游ゴシック" panose="020B0400000000000000" pitchFamily="50" charset="-128"/>
                  </a:endParaRPr>
                </a:p>
              </p:txBody>
            </p:sp>
          </mc:Choice>
          <mc:Fallback xmlns="">
            <p:sp>
              <p:nvSpPr>
                <p:cNvPr id="300" name="正方形/長方形 299"/>
                <p:cNvSpPr>
                  <a:spLocks noRot="1" noChangeAspect="1" noMove="1" noResize="1" noEditPoints="1" noAdjustHandles="1" noChangeArrowheads="1" noChangeShapeType="1" noTextEdit="1"/>
                </p:cNvSpPr>
                <p:nvPr/>
              </p:nvSpPr>
              <p:spPr>
                <a:xfrm>
                  <a:off x="6260723" y="2772908"/>
                  <a:ext cx="1960088" cy="887011"/>
                </a:xfrm>
                <a:prstGeom prst="rect">
                  <a:avLst/>
                </a:prstGeom>
                <a:blipFill>
                  <a:blip r:embed="rId11"/>
                  <a:stretch>
                    <a:fillRect/>
                  </a:stretch>
                </a:blipFill>
                <a:ln>
                  <a:noFill/>
                </a:ln>
              </p:spPr>
              <p:txBody>
                <a:bodyPr/>
                <a:lstStyle/>
                <a:p>
                  <a:r>
                    <a:rPr lang="ja-JP" altLang="en-US">
                      <a:noFill/>
                    </a:rPr>
                    <a:t> </a:t>
                  </a:r>
                </a:p>
              </p:txBody>
            </p:sp>
          </mc:Fallback>
        </mc:AlternateContent>
        <p:grpSp>
          <p:nvGrpSpPr>
            <p:cNvPr id="302" name="グループ化 301"/>
            <p:cNvGrpSpPr/>
            <p:nvPr/>
          </p:nvGrpSpPr>
          <p:grpSpPr>
            <a:xfrm>
              <a:off x="8349930" y="2591437"/>
              <a:ext cx="2066187" cy="1071562"/>
              <a:chOff x="7657780" y="3643313"/>
              <a:chExt cx="2066187" cy="1071562"/>
            </a:xfrm>
          </p:grpSpPr>
          <p:sp>
            <p:nvSpPr>
              <p:cNvPr id="303" name="正方形/長方形 302"/>
              <p:cNvSpPr/>
              <p:nvPr/>
            </p:nvSpPr>
            <p:spPr>
              <a:xfrm>
                <a:off x="8100613" y="4126706"/>
                <a:ext cx="147239" cy="53715"/>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04" name="正方形/長方形 303"/>
              <p:cNvSpPr/>
              <p:nvPr/>
            </p:nvSpPr>
            <p:spPr>
              <a:xfrm>
                <a:off x="7657780" y="3948113"/>
                <a:ext cx="147239" cy="23230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05" name="正方形/長方形 304"/>
              <p:cNvSpPr/>
              <p:nvPr/>
            </p:nvSpPr>
            <p:spPr>
              <a:xfrm>
                <a:off x="7805391" y="3645694"/>
                <a:ext cx="147239" cy="534726"/>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06" name="正方形/長方形 305"/>
              <p:cNvSpPr/>
              <p:nvPr/>
            </p:nvSpPr>
            <p:spPr>
              <a:xfrm>
                <a:off x="7953002" y="3757613"/>
                <a:ext cx="147239" cy="42280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07" name="正方形/長方形 306"/>
              <p:cNvSpPr/>
              <p:nvPr/>
            </p:nvSpPr>
            <p:spPr>
              <a:xfrm flipV="1">
                <a:off x="8248224" y="4180421"/>
                <a:ext cx="147239" cy="374910"/>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08" name="正方形/長方形 307"/>
              <p:cNvSpPr/>
              <p:nvPr/>
            </p:nvSpPr>
            <p:spPr>
              <a:xfrm flipV="1">
                <a:off x="8395835" y="4180421"/>
                <a:ext cx="147239" cy="534454"/>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09" name="正方形/長方形 308"/>
              <p:cNvSpPr/>
              <p:nvPr/>
            </p:nvSpPr>
            <p:spPr>
              <a:xfrm flipV="1">
                <a:off x="8543446" y="4180422"/>
                <a:ext cx="147239" cy="251084"/>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10" name="正方形/長方形 309"/>
              <p:cNvSpPr/>
              <p:nvPr/>
            </p:nvSpPr>
            <p:spPr>
              <a:xfrm>
                <a:off x="8691057" y="3964781"/>
                <a:ext cx="147239" cy="215640"/>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11" name="正方形/長方形 310"/>
              <p:cNvSpPr/>
              <p:nvPr/>
            </p:nvSpPr>
            <p:spPr>
              <a:xfrm>
                <a:off x="8838668" y="3643313"/>
                <a:ext cx="147239" cy="53710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12" name="正方形/長方形 311"/>
              <p:cNvSpPr/>
              <p:nvPr/>
            </p:nvSpPr>
            <p:spPr>
              <a:xfrm flipV="1">
                <a:off x="9576728" y="4180420"/>
                <a:ext cx="147239" cy="220130"/>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13" name="正方形/長方形 312"/>
              <p:cNvSpPr/>
              <p:nvPr/>
            </p:nvSpPr>
            <p:spPr>
              <a:xfrm flipV="1">
                <a:off x="9429112" y="4180419"/>
                <a:ext cx="147239" cy="522549"/>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14" name="正方形/長方形 313"/>
              <p:cNvSpPr/>
              <p:nvPr/>
            </p:nvSpPr>
            <p:spPr>
              <a:xfrm flipV="1">
                <a:off x="9281501" y="4180420"/>
                <a:ext cx="147239" cy="39872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15" name="正方形/長方形 314"/>
              <p:cNvSpPr/>
              <p:nvPr/>
            </p:nvSpPr>
            <p:spPr>
              <a:xfrm>
                <a:off x="9133890" y="4119563"/>
                <a:ext cx="147239" cy="6085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16" name="正方形/長方形 315"/>
              <p:cNvSpPr/>
              <p:nvPr/>
            </p:nvSpPr>
            <p:spPr>
              <a:xfrm>
                <a:off x="8986279" y="3779043"/>
                <a:ext cx="147239" cy="40137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grpSp>
        <p:cxnSp>
          <p:nvCxnSpPr>
            <p:cNvPr id="317" name="直線矢印コネクタ 316"/>
            <p:cNvCxnSpPr/>
            <p:nvPr/>
          </p:nvCxnSpPr>
          <p:spPr>
            <a:xfrm flipV="1">
              <a:off x="8352041" y="2596391"/>
              <a:ext cx="0" cy="647820"/>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318" name="直線矢印コネクタ 317"/>
            <p:cNvCxnSpPr/>
            <p:nvPr/>
          </p:nvCxnSpPr>
          <p:spPr>
            <a:xfrm flipV="1">
              <a:off x="10418221" y="2641025"/>
              <a:ext cx="0" cy="60318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319" name="直線矢印コネクタ 318"/>
            <p:cNvCxnSpPr/>
            <p:nvPr/>
          </p:nvCxnSpPr>
          <p:spPr>
            <a:xfrm>
              <a:off x="8070090" y="3128545"/>
              <a:ext cx="27329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5" name="正方形/長方形 324"/>
                <p:cNvSpPr/>
                <p:nvPr/>
              </p:nvSpPr>
              <p:spPr>
                <a:xfrm>
                  <a:off x="5308223" y="4713786"/>
                  <a:ext cx="2969083" cy="887011"/>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panose="02040503050406030204" pitchFamily="18" charset="0"/>
                              </a:rPr>
                              <m:t>𝐹</m:t>
                            </m:r>
                          </m:e>
                          <m:sub>
                            <m:r>
                              <a:rPr lang="en-US" altLang="ja-JP" sz="2800" b="0" i="1" smtClean="0">
                                <a:latin typeface="Cambria Math" panose="02040503050406030204" pitchFamily="18" charset="0"/>
                              </a:rPr>
                              <m:t>𝑁</m:t>
                            </m:r>
                            <m:r>
                              <a:rPr lang="en-US" altLang="ja-JP" sz="2800" b="0" i="1" smtClean="0">
                                <a:latin typeface="Cambria Math" panose="02040503050406030204" pitchFamily="18" charset="0"/>
                              </a:rPr>
                              <m:t>−1</m:t>
                            </m:r>
                          </m:sub>
                        </m:sSub>
                        <m:r>
                          <a:rPr lang="en-US" altLang="ja-JP" sz="2800" b="0" i="1" smtClean="0">
                            <a:latin typeface="Cambria Math" panose="02040503050406030204" pitchFamily="18" charset="0"/>
                          </a:rPr>
                          <m:t>×</m:t>
                        </m:r>
                        <m:sSup>
                          <m:sSupPr>
                            <m:ctrlPr>
                              <a:rPr lang="en-US" altLang="ja-JP" sz="2800" i="1">
                                <a:latin typeface="Cambria Math" panose="02040503050406030204" pitchFamily="18" charset="0"/>
                              </a:rPr>
                            </m:ctrlPr>
                          </m:sSupPr>
                          <m:e>
                            <m:r>
                              <a:rPr lang="en-US" altLang="ja-JP" sz="2800" i="1">
                                <a:latin typeface="Cambria Math"/>
                              </a:rPr>
                              <m:t>𝑒</m:t>
                            </m:r>
                          </m:e>
                          <m:sup>
                            <m:r>
                              <a:rPr lang="en-US" altLang="ja-JP" sz="2800" i="1">
                                <a:latin typeface="Cambria Math" panose="02040503050406030204" pitchFamily="18" charset="0"/>
                              </a:rPr>
                              <m:t>𝑖</m:t>
                            </m:r>
                            <m:f>
                              <m:fPr>
                                <m:ctrlPr>
                                  <a:rPr lang="en-US" altLang="ja-JP" sz="2800" i="1">
                                    <a:latin typeface="Cambria Math" panose="02040503050406030204" pitchFamily="18" charset="0"/>
                                  </a:rPr>
                                </m:ctrlPr>
                              </m:fPr>
                              <m:num>
                                <m:r>
                                  <a:rPr lang="en-US" altLang="ja-JP" sz="2800" i="1">
                                    <a:latin typeface="Cambria Math"/>
                                  </a:rPr>
                                  <m:t>2</m:t>
                                </m:r>
                                <m:r>
                                  <a:rPr lang="en-US" altLang="ja-JP" sz="2800" i="1">
                                    <a:latin typeface="Cambria Math"/>
                                  </a:rPr>
                                  <m:t>𝜋</m:t>
                                </m:r>
                                <m:r>
                                  <a:rPr lang="en-US" altLang="ja-JP" sz="2800" i="1">
                                    <a:latin typeface="Cambria Math"/>
                                  </a:rPr>
                                  <m:t>𝑙</m:t>
                                </m:r>
                              </m:num>
                              <m:den>
                                <m:r>
                                  <a:rPr lang="en-US" altLang="ja-JP" sz="2800" i="1">
                                    <a:latin typeface="Cambria Math" panose="02040503050406030204" pitchFamily="18" charset="0"/>
                                  </a:rPr>
                                  <m:t>𝑁</m:t>
                                </m:r>
                              </m:den>
                            </m:f>
                            <m:d>
                              <m:dPr>
                                <m:ctrlPr>
                                  <a:rPr lang="en-US" altLang="ja-JP" sz="2800" i="1">
                                    <a:latin typeface="Cambria Math" panose="02040503050406030204" pitchFamily="18" charset="0"/>
                                  </a:rPr>
                                </m:ctrlPr>
                              </m:dPr>
                              <m:e>
                                <m:r>
                                  <a:rPr lang="en-US" altLang="ja-JP" sz="2800" i="1">
                                    <a:latin typeface="Cambria Math" panose="02040503050406030204" pitchFamily="18" charset="0"/>
                                  </a:rPr>
                                  <m:t>𝑁</m:t>
                                </m:r>
                                <m:r>
                                  <a:rPr lang="en-US" altLang="ja-JP" sz="2800" i="1">
                                    <a:latin typeface="Cambria Math" panose="02040503050406030204" pitchFamily="18" charset="0"/>
                                  </a:rPr>
                                  <m:t>−1</m:t>
                                </m:r>
                              </m:e>
                            </m:d>
                          </m:sup>
                        </m:sSup>
                      </m:oMath>
                    </m:oMathPara>
                  </a14:m>
                  <a:endParaRPr lang="ja-JP" altLang="en-US" sz="2800" dirty="0">
                    <a:latin typeface="游ゴシック" panose="020B0400000000000000" pitchFamily="50" charset="-128"/>
                    <a:ea typeface="游ゴシック" panose="020B0400000000000000" pitchFamily="50" charset="-128"/>
                  </a:endParaRPr>
                </a:p>
              </p:txBody>
            </p:sp>
          </mc:Choice>
          <mc:Fallback xmlns="">
            <p:sp>
              <p:nvSpPr>
                <p:cNvPr id="325" name="正方形/長方形 324"/>
                <p:cNvSpPr>
                  <a:spLocks noRot="1" noChangeAspect="1" noMove="1" noResize="1" noEditPoints="1" noAdjustHandles="1" noChangeArrowheads="1" noChangeShapeType="1" noTextEdit="1"/>
                </p:cNvSpPr>
                <p:nvPr/>
              </p:nvSpPr>
              <p:spPr>
                <a:xfrm>
                  <a:off x="5308223" y="4713786"/>
                  <a:ext cx="2969083" cy="887011"/>
                </a:xfrm>
                <a:prstGeom prst="rect">
                  <a:avLst/>
                </a:prstGeom>
                <a:blipFill>
                  <a:blip r:embed="rId12"/>
                  <a:stretch>
                    <a:fillRect/>
                  </a:stretch>
                </a:blipFill>
                <a:ln>
                  <a:noFill/>
                </a:ln>
              </p:spPr>
              <p:txBody>
                <a:bodyPr/>
                <a:lstStyle/>
                <a:p>
                  <a:r>
                    <a:rPr lang="ja-JP" altLang="en-US">
                      <a:noFill/>
                    </a:rPr>
                    <a:t> </a:t>
                  </a:r>
                </a:p>
              </p:txBody>
            </p:sp>
          </mc:Fallback>
        </mc:AlternateContent>
        <p:grpSp>
          <p:nvGrpSpPr>
            <p:cNvPr id="347" name="グループ化 346"/>
            <p:cNvGrpSpPr/>
            <p:nvPr/>
          </p:nvGrpSpPr>
          <p:grpSpPr>
            <a:xfrm flipV="1">
              <a:off x="8349930" y="4371538"/>
              <a:ext cx="2068291" cy="1349812"/>
              <a:chOff x="7416480" y="5477312"/>
              <a:chExt cx="2068291" cy="1380688"/>
            </a:xfrm>
          </p:grpSpPr>
          <p:pic>
            <p:nvPicPr>
              <p:cNvPr id="326" name="図 325"/>
              <p:cNvPicPr>
                <a:picLocks noChangeAspect="1"/>
              </p:cNvPicPr>
              <p:nvPr/>
            </p:nvPicPr>
            <p:blipFill rotWithShape="1">
              <a:blip r:embed="rId8" cstate="print">
                <a:extLst>
                  <a:ext uri="{28A0092B-C50C-407E-A947-70E740481C1C}">
                    <a14:useLocalDpi xmlns:a14="http://schemas.microsoft.com/office/drawing/2010/main" val="0"/>
                  </a:ext>
                </a:extLst>
              </a:blip>
              <a:srcRect l="13753" t="12917" r="11007" b="12464"/>
              <a:stretch/>
            </p:blipFill>
            <p:spPr>
              <a:xfrm>
                <a:off x="7447280" y="5477312"/>
                <a:ext cx="2004060" cy="1380688"/>
              </a:xfrm>
              <a:prstGeom prst="rect">
                <a:avLst/>
              </a:prstGeom>
            </p:spPr>
          </p:pic>
          <p:grpSp>
            <p:nvGrpSpPr>
              <p:cNvPr id="327" name="グループ化 326"/>
              <p:cNvGrpSpPr/>
              <p:nvPr/>
            </p:nvGrpSpPr>
            <p:grpSpPr>
              <a:xfrm>
                <a:off x="7416480" y="5563605"/>
                <a:ext cx="2066187" cy="1192728"/>
                <a:chOff x="7657780" y="3588754"/>
                <a:chExt cx="2066187" cy="1192728"/>
              </a:xfrm>
            </p:grpSpPr>
            <p:sp>
              <p:nvSpPr>
                <p:cNvPr id="332" name="正方形/長方形 331"/>
                <p:cNvSpPr/>
                <p:nvPr/>
              </p:nvSpPr>
              <p:spPr>
                <a:xfrm>
                  <a:off x="8100613" y="3588754"/>
                  <a:ext cx="147239" cy="59166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33" name="正方形/長方形 332"/>
                <p:cNvSpPr/>
                <p:nvPr/>
              </p:nvSpPr>
              <p:spPr>
                <a:xfrm>
                  <a:off x="7657780" y="4040677"/>
                  <a:ext cx="147239" cy="13974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34" name="正方形/長方形 333"/>
                <p:cNvSpPr/>
                <p:nvPr/>
              </p:nvSpPr>
              <p:spPr>
                <a:xfrm>
                  <a:off x="7805391" y="3802626"/>
                  <a:ext cx="147239" cy="377794"/>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35" name="正方形/長方形 334"/>
                <p:cNvSpPr/>
                <p:nvPr/>
              </p:nvSpPr>
              <p:spPr>
                <a:xfrm>
                  <a:off x="7953002" y="3644547"/>
                  <a:ext cx="147239" cy="53587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36" name="正方形/長方形 335"/>
                <p:cNvSpPr/>
                <p:nvPr/>
              </p:nvSpPr>
              <p:spPr>
                <a:xfrm>
                  <a:off x="8248224" y="3657566"/>
                  <a:ext cx="147239" cy="522855"/>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37" name="正方形/長方形 336"/>
                <p:cNvSpPr/>
                <p:nvPr/>
              </p:nvSpPr>
              <p:spPr>
                <a:xfrm>
                  <a:off x="8395835" y="3824944"/>
                  <a:ext cx="147239" cy="35547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38" name="正方形/長方形 337"/>
                <p:cNvSpPr/>
                <p:nvPr/>
              </p:nvSpPr>
              <p:spPr>
                <a:xfrm>
                  <a:off x="8543446" y="4053696"/>
                  <a:ext cx="147239" cy="126726"/>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39" name="正方形/長方形 338"/>
                <p:cNvSpPr/>
                <p:nvPr/>
              </p:nvSpPr>
              <p:spPr>
                <a:xfrm flipV="1">
                  <a:off x="8691057" y="4180421"/>
                  <a:ext cx="147239" cy="16463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40" name="正方形/長方形 339"/>
                <p:cNvSpPr/>
                <p:nvPr/>
              </p:nvSpPr>
              <p:spPr>
                <a:xfrm flipV="1">
                  <a:off x="8838668" y="4180420"/>
                  <a:ext cx="147239" cy="395248"/>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41" name="正方形/長方形 340"/>
                <p:cNvSpPr/>
                <p:nvPr/>
              </p:nvSpPr>
              <p:spPr>
                <a:xfrm flipV="1">
                  <a:off x="9576728" y="4180420"/>
                  <a:ext cx="147239" cy="142320"/>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42" name="正方形/長方形 341"/>
                <p:cNvSpPr/>
                <p:nvPr/>
              </p:nvSpPr>
              <p:spPr>
                <a:xfrm flipV="1">
                  <a:off x="9429112" y="4180420"/>
                  <a:ext cx="147239" cy="36053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43" name="正方形/長方形 342"/>
                <p:cNvSpPr/>
                <p:nvPr/>
              </p:nvSpPr>
              <p:spPr>
                <a:xfrm flipV="1">
                  <a:off x="9281501" y="4180421"/>
                  <a:ext cx="147239" cy="536589"/>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44" name="正方形/長方形 343"/>
                <p:cNvSpPr/>
                <p:nvPr/>
              </p:nvSpPr>
              <p:spPr>
                <a:xfrm flipV="1">
                  <a:off x="9133890" y="4180420"/>
                  <a:ext cx="147239" cy="601062"/>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sp>
              <p:nvSpPr>
                <p:cNvPr id="345" name="正方形/長方形 344"/>
                <p:cNvSpPr/>
                <p:nvPr/>
              </p:nvSpPr>
              <p:spPr>
                <a:xfrm flipV="1">
                  <a:off x="8986279" y="4180421"/>
                  <a:ext cx="147239" cy="556427"/>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游ゴシック" panose="020B0400000000000000" pitchFamily="50" charset="-128"/>
                    <a:ea typeface="游ゴシック" panose="020B0400000000000000" pitchFamily="50" charset="-128"/>
                  </a:endParaRPr>
                </a:p>
              </p:txBody>
            </p:sp>
          </p:grpSp>
          <p:cxnSp>
            <p:nvCxnSpPr>
              <p:cNvPr id="328" name="直線矢印コネクタ 327"/>
              <p:cNvCxnSpPr/>
              <p:nvPr/>
            </p:nvCxnSpPr>
            <p:spPr>
              <a:xfrm flipV="1">
                <a:off x="7418591" y="5986852"/>
                <a:ext cx="0" cy="647820"/>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329" name="直線矢印コネクタ 328"/>
              <p:cNvCxnSpPr/>
              <p:nvPr/>
            </p:nvCxnSpPr>
            <p:spPr>
              <a:xfrm flipV="1">
                <a:off x="9484771" y="6031486"/>
                <a:ext cx="0" cy="60318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cxnSp>
          <p:nvCxnSpPr>
            <p:cNvPr id="330" name="直線矢印コネクタ 329"/>
            <p:cNvCxnSpPr/>
            <p:nvPr/>
          </p:nvCxnSpPr>
          <p:spPr>
            <a:xfrm>
              <a:off x="8070090" y="5069422"/>
              <a:ext cx="273290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48" name="テキスト ボックス 347"/>
            <p:cNvSpPr txBox="1"/>
            <p:nvPr/>
          </p:nvSpPr>
          <p:spPr>
            <a:xfrm rot="5400000">
              <a:off x="7396036" y="3761407"/>
              <a:ext cx="852083" cy="707886"/>
            </a:xfrm>
            <a:prstGeom prst="rect">
              <a:avLst/>
            </a:prstGeom>
            <a:noFill/>
          </p:spPr>
          <p:txBody>
            <a:bodyPr wrap="none" rtlCol="0">
              <a:spAutoFit/>
            </a:bodyPr>
            <a:lstStyle/>
            <a:p>
              <a:pPr>
                <a:spcBef>
                  <a:spcPts val="600"/>
                </a:spcBef>
              </a:pPr>
              <a:r>
                <a:rPr lang="en-US" altLang="ja-JP" sz="4000" b="1" dirty="0">
                  <a:latin typeface="游ゴシック" panose="020B0400000000000000" pitchFamily="50" charset="-128"/>
                  <a:ea typeface="游ゴシック" panose="020B0400000000000000" pitchFamily="50" charset="-128"/>
                  <a:cs typeface="メイリオ" panose="020B0604030504040204" pitchFamily="50" charset="-128"/>
                </a:rPr>
                <a:t>…</a:t>
              </a:r>
            </a:p>
          </p:txBody>
        </p:sp>
      </p:grpSp>
      <p:sp>
        <p:nvSpPr>
          <p:cNvPr id="350" name="正方形/長方形 349"/>
          <p:cNvSpPr/>
          <p:nvPr/>
        </p:nvSpPr>
        <p:spPr>
          <a:xfrm>
            <a:off x="9699010" y="4690651"/>
            <a:ext cx="2492990"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グラフは全て複素数</a:t>
            </a:r>
            <a:endParaRPr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67" name="正方形/長方形 166"/>
              <p:cNvSpPr/>
              <p:nvPr/>
            </p:nvSpPr>
            <p:spPr>
              <a:xfrm>
                <a:off x="10710637" y="472514"/>
                <a:ext cx="3298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a:rPr>
                        <m:t>𝑙</m:t>
                      </m:r>
                    </m:oMath>
                  </m:oMathPara>
                </a14:m>
                <a:endParaRPr lang="ja-JP" altLang="en-US" i="1" dirty="0">
                  <a:latin typeface="游ゴシック" panose="020B0400000000000000" pitchFamily="50" charset="-128"/>
                  <a:ea typeface="游ゴシック" panose="020B0400000000000000" pitchFamily="50" charset="-128"/>
                </a:endParaRPr>
              </a:p>
            </p:txBody>
          </p:sp>
        </mc:Choice>
        <mc:Fallback xmlns="">
          <p:sp>
            <p:nvSpPr>
              <p:cNvPr id="167" name="正方形/長方形 166"/>
              <p:cNvSpPr>
                <a:spLocks noRot="1" noChangeAspect="1" noMove="1" noResize="1" noEditPoints="1" noAdjustHandles="1" noChangeArrowheads="1" noChangeShapeType="1" noTextEdit="1"/>
              </p:cNvSpPr>
              <p:nvPr/>
            </p:nvSpPr>
            <p:spPr>
              <a:xfrm>
                <a:off x="10710637" y="472514"/>
                <a:ext cx="329834" cy="369332"/>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8" name="正方形/長方形 167"/>
              <p:cNvSpPr/>
              <p:nvPr/>
            </p:nvSpPr>
            <p:spPr>
              <a:xfrm>
                <a:off x="10728312" y="1298404"/>
                <a:ext cx="3298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a:rPr>
                        <m:t>𝑙</m:t>
                      </m:r>
                    </m:oMath>
                  </m:oMathPara>
                </a14:m>
                <a:endParaRPr lang="ja-JP" altLang="en-US" i="1" dirty="0">
                  <a:latin typeface="游ゴシック" panose="020B0400000000000000" pitchFamily="50" charset="-128"/>
                  <a:ea typeface="游ゴシック" panose="020B0400000000000000" pitchFamily="50" charset="-128"/>
                </a:endParaRPr>
              </a:p>
            </p:txBody>
          </p:sp>
        </mc:Choice>
        <mc:Fallback xmlns="">
          <p:sp>
            <p:nvSpPr>
              <p:cNvPr id="168" name="正方形/長方形 167"/>
              <p:cNvSpPr>
                <a:spLocks noRot="1" noChangeAspect="1" noMove="1" noResize="1" noEditPoints="1" noAdjustHandles="1" noChangeArrowheads="1" noChangeShapeType="1" noTextEdit="1"/>
              </p:cNvSpPr>
              <p:nvPr/>
            </p:nvSpPr>
            <p:spPr>
              <a:xfrm>
                <a:off x="10728312" y="1298404"/>
                <a:ext cx="329834" cy="369332"/>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9" name="正方形/長方形 168"/>
              <p:cNvSpPr/>
              <p:nvPr/>
            </p:nvSpPr>
            <p:spPr>
              <a:xfrm>
                <a:off x="10728312" y="2412483"/>
                <a:ext cx="3298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a:rPr>
                        <m:t>𝑙</m:t>
                      </m:r>
                    </m:oMath>
                  </m:oMathPara>
                </a14:m>
                <a:endParaRPr lang="ja-JP" altLang="en-US" i="1" dirty="0">
                  <a:latin typeface="游ゴシック" panose="020B0400000000000000" pitchFamily="50" charset="-128"/>
                  <a:ea typeface="游ゴシック" panose="020B0400000000000000" pitchFamily="50" charset="-128"/>
                </a:endParaRPr>
              </a:p>
            </p:txBody>
          </p:sp>
        </mc:Choice>
        <mc:Fallback xmlns="">
          <p:sp>
            <p:nvSpPr>
              <p:cNvPr id="169" name="正方形/長方形 168"/>
              <p:cNvSpPr>
                <a:spLocks noRot="1" noChangeAspect="1" noMove="1" noResize="1" noEditPoints="1" noAdjustHandles="1" noChangeArrowheads="1" noChangeShapeType="1" noTextEdit="1"/>
              </p:cNvSpPr>
              <p:nvPr/>
            </p:nvSpPr>
            <p:spPr>
              <a:xfrm>
                <a:off x="10728312" y="2412483"/>
                <a:ext cx="329834" cy="369332"/>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0" name="正方形/長方形 169"/>
              <p:cNvSpPr/>
              <p:nvPr/>
            </p:nvSpPr>
            <p:spPr>
              <a:xfrm>
                <a:off x="10728312" y="4018121"/>
                <a:ext cx="3298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a:rPr>
                        <m:t>𝑙</m:t>
                      </m:r>
                    </m:oMath>
                  </m:oMathPara>
                </a14:m>
                <a:endParaRPr lang="ja-JP" altLang="en-US" i="1" dirty="0">
                  <a:latin typeface="游ゴシック" panose="020B0400000000000000" pitchFamily="50" charset="-128"/>
                  <a:ea typeface="游ゴシック" panose="020B0400000000000000" pitchFamily="50" charset="-128"/>
                </a:endParaRPr>
              </a:p>
            </p:txBody>
          </p:sp>
        </mc:Choice>
        <mc:Fallback xmlns="">
          <p:sp>
            <p:nvSpPr>
              <p:cNvPr id="170" name="正方形/長方形 169"/>
              <p:cNvSpPr>
                <a:spLocks noRot="1" noChangeAspect="1" noMove="1" noResize="1" noEditPoints="1" noAdjustHandles="1" noChangeArrowheads="1" noChangeShapeType="1" noTextEdit="1"/>
              </p:cNvSpPr>
              <p:nvPr/>
            </p:nvSpPr>
            <p:spPr>
              <a:xfrm>
                <a:off x="10728312" y="4018121"/>
                <a:ext cx="329834" cy="369332"/>
              </a:xfrm>
              <a:prstGeom prst="rect">
                <a:avLst/>
              </a:prstGeom>
              <a:blipFill>
                <a:blip r:embed="rId16"/>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263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9686" y="407469"/>
            <a:ext cx="11111260" cy="733270"/>
          </a:xfrm>
        </p:spPr>
        <p:txBody>
          <a:bodyPr>
            <a:normAutofit/>
          </a:bodyPr>
          <a:lstStyle/>
          <a:p>
            <a:r>
              <a:rPr kumimoji="1" lang="ja-JP" altLang="en-US" sz="4000" dirty="0">
                <a:latin typeface="游ゴシック" panose="020B0400000000000000" pitchFamily="50" charset="-128"/>
                <a:ea typeface="游ゴシック" panose="020B0400000000000000" pitchFamily="50" charset="-128"/>
              </a:rPr>
              <a:t>離散フーリエ変換（</a:t>
            </a:r>
            <a:r>
              <a:rPr kumimoji="1" lang="en-US" altLang="ja-JP" sz="4000" dirty="0">
                <a:latin typeface="游ゴシック" panose="020B0400000000000000" pitchFamily="50" charset="-128"/>
                <a:ea typeface="游ゴシック" panose="020B0400000000000000" pitchFamily="50" charset="-128"/>
              </a:rPr>
              <a:t>1D</a:t>
            </a:r>
            <a:r>
              <a:rPr kumimoji="1" lang="ja-JP" altLang="en-US" sz="4000" dirty="0">
                <a:latin typeface="游ゴシック" panose="020B0400000000000000" pitchFamily="50" charset="-128"/>
                <a:ea typeface="游ゴシック" panose="020B0400000000000000" pitchFamily="50" charset="-128"/>
              </a:rPr>
              <a:t>）</a:t>
            </a:r>
          </a:p>
        </p:txBody>
      </p:sp>
      <mc:AlternateContent xmlns:mc="http://schemas.openxmlformats.org/markup-compatibility/2006" xmlns:a14="http://schemas.microsoft.com/office/drawing/2010/main">
        <mc:Choice Requires="a14">
          <p:sp>
            <p:nvSpPr>
              <p:cNvPr id="30" name="テキスト ボックス 29"/>
              <p:cNvSpPr txBox="1"/>
              <p:nvPr/>
            </p:nvSpPr>
            <p:spPr>
              <a:xfrm>
                <a:off x="935933" y="4980478"/>
                <a:ext cx="7486024" cy="1354217"/>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周期</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の離散値</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panose="02040503050406030204" pitchFamily="18" charset="0"/>
                          </a:rPr>
                          <m:t>𝑙</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を周期</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の離散値</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𝑘</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に変換する</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spcBef>
                    <a:spcPts val="600"/>
                  </a:spcBef>
                  <a:buFont typeface="Arial" panose="020B0604020202020204" pitchFamily="34" charset="0"/>
                  <a:buChar char="•"/>
                </a:pP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panose="02040503050406030204" pitchFamily="18" charset="0"/>
                          </a:rPr>
                          <m:t>𝑙</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と</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𝑘</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は複素数（</a:t>
                </a:r>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ただし</a:t>
                </a:r>
                <a14:m>
                  <m:oMath xmlns:m="http://schemas.openxmlformats.org/officeDocument/2006/math">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𝑓</m:t>
                        </m:r>
                      </m:e>
                      <m:sub>
                        <m:r>
                          <a:rPr lang="en-US" altLang="ja-JP" sz="2400" b="0" i="1" smtClean="0">
                            <a:latin typeface="Cambria Math" panose="02040503050406030204" pitchFamily="18" charset="0"/>
                          </a:rPr>
                          <m:t>𝑙</m:t>
                        </m:r>
                      </m:sub>
                    </m:sSub>
                  </m:oMath>
                </a14:m>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は実数列のことが多い</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spcBef>
                    <a:spcPts val="600"/>
                  </a:spcBef>
                  <a:buFont typeface="Arial" panose="020B0604020202020204" pitchFamily="34" charset="0"/>
                  <a:buChar char="•"/>
                </a:pP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panose="02040503050406030204" pitchFamily="18" charset="0"/>
                          </a:rPr>
                          <m:t>𝑙</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が実数の場合</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𝐹</m:t>
                        </m:r>
                      </m:e>
                      <m:sub>
                        <m:r>
                          <a:rPr lang="en-US" altLang="ja-JP" sz="2400" i="1">
                            <a:latin typeface="Cambria Math"/>
                          </a:rPr>
                          <m:t>𝑘</m:t>
                        </m:r>
                      </m:sub>
                    </m:sSub>
                    <m:r>
                      <a:rPr lang="en-US" altLang="ja-JP" sz="2400" i="1">
                        <a:latin typeface="Cambria Math" panose="02040503050406030204" pitchFamily="18" charset="0"/>
                      </a:rPr>
                      <m:t>=</m:t>
                    </m:r>
                    <m:acc>
                      <m:accPr>
                        <m:chr m:val="̅"/>
                        <m:ctrlPr>
                          <a:rPr lang="en-US" altLang="ja-JP" sz="2400" i="1">
                            <a:latin typeface="Cambria Math" panose="02040503050406030204" pitchFamily="18" charset="0"/>
                          </a:rPr>
                        </m:ctrlPr>
                      </m:acc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m:t>
                            </m:r>
                            <m:r>
                              <a:rPr lang="en-US" altLang="ja-JP" sz="2400" i="1">
                                <a:latin typeface="Cambria Math" panose="02040503050406030204" pitchFamily="18" charset="0"/>
                              </a:rPr>
                              <m:t>𝑘</m:t>
                            </m:r>
                          </m:sub>
                        </m:sSub>
                      </m:e>
                    </m:acc>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が成り立つ（</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i="1">
                            <a:latin typeface="Cambria Math" panose="02040503050406030204" pitchFamily="18" charset="0"/>
                          </a:rPr>
                          <m:t>−</m:t>
                        </m:r>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b="0" i="1" smtClean="0">
                            <a:latin typeface="Cambria Math" panose="02040503050406030204" pitchFamily="18" charset="0"/>
                          </a:rPr>
                          <m:t>𝑁</m:t>
                        </m:r>
                        <m:r>
                          <a:rPr lang="en-US" altLang="ja-JP" sz="2400" i="1">
                            <a:latin typeface="Cambria Math" panose="02040503050406030204" pitchFamily="18" charset="0"/>
                          </a:rPr>
                          <m:t>−</m:t>
                        </m:r>
                        <m:r>
                          <a:rPr lang="en-US" altLang="ja-JP" sz="2400" i="1">
                            <a:latin typeface="Cambria Math" panose="02040503050406030204" pitchFamily="18" charset="0"/>
                          </a:rPr>
                          <m:t>𝑘</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935933" y="4980478"/>
                <a:ext cx="7486024" cy="1354217"/>
              </a:xfrm>
              <a:prstGeom prst="rect">
                <a:avLst/>
              </a:prstGeom>
              <a:blipFill>
                <a:blip r:embed="rId3"/>
                <a:stretch>
                  <a:fillRect l="-1140" t="-3604" b="-9910"/>
                </a:stretch>
              </a:blipFill>
            </p:spPr>
            <p:txBody>
              <a:bodyPr/>
              <a:lstStyle/>
              <a:p>
                <a:r>
                  <a:rPr lang="ja-JP" altLang="en-US">
                    <a:noFill/>
                  </a:rPr>
                  <a:t> </a:t>
                </a:r>
              </a:p>
            </p:txBody>
          </p:sp>
        </mc:Fallback>
      </mc:AlternateContent>
      <p:sp>
        <p:nvSpPr>
          <p:cNvPr id="155" name="正方形/長方形 154"/>
          <p:cNvSpPr/>
          <p:nvPr/>
        </p:nvSpPr>
        <p:spPr>
          <a:xfrm>
            <a:off x="1516105" y="6267569"/>
            <a:ext cx="184731" cy="369332"/>
          </a:xfrm>
          <a:prstGeom prst="rect">
            <a:avLst/>
          </a:prstGeom>
        </p:spPr>
        <p:txBody>
          <a:bodyPr wrap="none">
            <a:spAutoFit/>
          </a:bodyPr>
          <a:lstStyle/>
          <a:p>
            <a:endParaRPr lang="ja-JP" altLang="en-US" dirty="0">
              <a:latin typeface="游ゴシック" panose="020B0400000000000000" pitchFamily="50" charset="-128"/>
              <a:ea typeface="游ゴシック" panose="020B0400000000000000" pitchFamily="50" charset="-128"/>
            </a:endParaRPr>
          </a:p>
        </p:txBody>
      </p:sp>
      <p:grpSp>
        <p:nvGrpSpPr>
          <p:cNvPr id="5" name="グループ化 4"/>
          <p:cNvGrpSpPr/>
          <p:nvPr/>
        </p:nvGrpSpPr>
        <p:grpSpPr>
          <a:xfrm>
            <a:off x="641160" y="1140739"/>
            <a:ext cx="11199785" cy="3436553"/>
            <a:chOff x="641160" y="1140739"/>
            <a:chExt cx="11199785" cy="3436553"/>
          </a:xfrm>
        </p:grpSpPr>
        <p:sp>
          <p:nvSpPr>
            <p:cNvPr id="14" name="角丸四角形 13"/>
            <p:cNvSpPr/>
            <p:nvPr/>
          </p:nvSpPr>
          <p:spPr>
            <a:xfrm>
              <a:off x="733794" y="1140739"/>
              <a:ext cx="11107151" cy="1335761"/>
            </a:xfrm>
            <a:prstGeom prst="roundRect">
              <a:avLst>
                <a:gd name="adj" fmla="val 9418"/>
              </a:avLst>
            </a:prstGeom>
            <a:solidFill>
              <a:schemeClr val="accent4">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6" name="正方形/長方形 15"/>
                <p:cNvSpPr/>
                <p:nvPr/>
              </p:nvSpPr>
              <p:spPr>
                <a:xfrm>
                  <a:off x="7636387" y="1237498"/>
                  <a:ext cx="4046685" cy="95808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i="1">
                                <a:latin typeface="Cambria Math"/>
                              </a:rPr>
                              <m:t>𝑓</m:t>
                            </m:r>
                          </m:e>
                          <m:sub>
                            <m:r>
                              <a:rPr lang="en-US" altLang="ja-JP" sz="2000" b="0" i="1" smtClean="0">
                                <a:latin typeface="Cambria Math"/>
                              </a:rPr>
                              <m:t>𝑙</m:t>
                            </m:r>
                          </m:sub>
                        </m:sSub>
                        <m:r>
                          <a:rPr lang="en-US" altLang="ja-JP" sz="2000" i="1">
                            <a:latin typeface="Cambria Math"/>
                          </a:rPr>
                          <m:t>=</m:t>
                        </m:r>
                        <m:nary>
                          <m:naryPr>
                            <m:chr m:val="∑"/>
                            <m:ctrlPr>
                              <a:rPr lang="en-US" altLang="ja-JP" sz="2000" i="1" smtClean="0">
                                <a:latin typeface="Cambria Math" panose="02040503050406030204" pitchFamily="18" charset="0"/>
                              </a:rPr>
                            </m:ctrlPr>
                          </m:naryPr>
                          <m:sub>
                            <m:r>
                              <m:rPr>
                                <m:brk m:alnAt="23"/>
                              </m:rPr>
                              <a:rPr lang="en-US" altLang="ja-JP" sz="2000" b="0" i="1" smtClean="0">
                                <a:latin typeface="Cambria Math"/>
                              </a:rPr>
                              <m:t>𝑘</m:t>
                            </m:r>
                            <m:r>
                              <a:rPr lang="en-US" altLang="ja-JP" sz="2000" b="0" i="1" smtClean="0">
                                <a:latin typeface="Cambria Math"/>
                              </a:rPr>
                              <m:t>=0</m:t>
                            </m:r>
                          </m:sub>
                          <m:sup>
                            <m:r>
                              <a:rPr lang="en-US" altLang="ja-JP" sz="2000" b="0" i="1" smtClean="0">
                                <a:latin typeface="Cambria Math"/>
                                <a:ea typeface="Cambria Math"/>
                              </a:rPr>
                              <m:t>𝑁</m:t>
                            </m:r>
                            <m:r>
                              <a:rPr lang="en-US" altLang="ja-JP" sz="2000" b="0" i="1" smtClean="0">
                                <a:latin typeface="Cambria Math"/>
                                <a:ea typeface="Cambria Math"/>
                              </a:rPr>
                              <m:t>−1</m:t>
                            </m:r>
                          </m:sup>
                          <m:e>
                            <m:sSub>
                              <m:sSubPr>
                                <m:ctrlPr>
                                  <a:rPr lang="en-US" altLang="ja-JP" sz="2000" b="0" i="1" smtClean="0">
                                    <a:latin typeface="Cambria Math" panose="02040503050406030204" pitchFamily="18" charset="0"/>
                                  </a:rPr>
                                </m:ctrlPr>
                              </m:sSubPr>
                              <m:e>
                                <m:r>
                                  <a:rPr lang="en-US" altLang="ja-JP" sz="2000" b="0" i="1" smtClean="0">
                                    <a:latin typeface="Cambria Math"/>
                                  </a:rPr>
                                  <m:t>𝐹</m:t>
                                </m:r>
                              </m:e>
                              <m:sub>
                                <m:r>
                                  <a:rPr lang="en-US" altLang="ja-JP" sz="2000" b="0" i="1" smtClean="0">
                                    <a:latin typeface="Cambria Math"/>
                                  </a:rPr>
                                  <m:t>𝑘</m:t>
                                </m:r>
                              </m:sub>
                            </m:sSub>
                          </m:e>
                        </m:nary>
                        <m:d>
                          <m:dPr>
                            <m:ctrlPr>
                              <a:rPr lang="en-US" altLang="ja-JP" sz="2000" b="0" i="1" smtClean="0">
                                <a:latin typeface="Cambria Math" panose="02040503050406030204" pitchFamily="18" charset="0"/>
                              </a:rPr>
                            </m:ctrlPr>
                          </m:dPr>
                          <m:e>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f>
                                  <m:fPr>
                                    <m:ctrlPr>
                                      <a:rPr lang="en-US" altLang="ja-JP" sz="2000" i="1">
                                        <a:latin typeface="Cambria Math" panose="02040503050406030204" pitchFamily="18" charset="0"/>
                                      </a:rPr>
                                    </m:ctrlPr>
                                  </m:fPr>
                                  <m:num>
                                    <m:r>
                                      <a:rPr lang="en-US" altLang="ja-JP" sz="2000" i="1">
                                        <a:latin typeface="Cambria Math"/>
                                      </a:rPr>
                                      <m:t>2</m:t>
                                    </m:r>
                                    <m:r>
                                      <a:rPr lang="en-US" altLang="ja-JP" sz="2000" i="1">
                                        <a:latin typeface="Cambria Math"/>
                                      </a:rPr>
                                      <m:t>𝜋</m:t>
                                    </m:r>
                                    <m:r>
                                      <a:rPr lang="en-US" altLang="ja-JP" sz="2000" i="1">
                                        <a:latin typeface="Cambria Math"/>
                                      </a:rPr>
                                      <m:t>𝑘𝑙</m:t>
                                    </m:r>
                                  </m:num>
                                  <m:den>
                                    <m:r>
                                      <a:rPr lang="en-US" altLang="ja-JP" sz="2000" i="1">
                                        <a:latin typeface="Cambria Math" panose="02040503050406030204" pitchFamily="18" charset="0"/>
                                      </a:rPr>
                                      <m:t>𝑁</m:t>
                                    </m:r>
                                  </m:den>
                                </m:f>
                              </m:e>
                            </m:func>
                            <m:r>
                              <a:rPr lang="en-US" altLang="ja-JP" sz="2000" i="1">
                                <a:latin typeface="Cambria Math" panose="02040503050406030204" pitchFamily="18" charset="0"/>
                              </a:rPr>
                              <m:t>+</m:t>
                            </m:r>
                            <m:func>
                              <m:funcPr>
                                <m:ctrlPr>
                                  <a:rPr lang="en-US" altLang="ja-JP" sz="2000" i="1">
                                    <a:latin typeface="Cambria Math" panose="02040503050406030204" pitchFamily="18" charset="0"/>
                                  </a:rPr>
                                </m:ctrlPr>
                              </m:funcPr>
                              <m:fName>
                                <m:r>
                                  <a:rPr lang="en-US" altLang="ja-JP" sz="2000" i="1">
                                    <a:latin typeface="Cambria Math" panose="02040503050406030204" pitchFamily="18" charset="0"/>
                                  </a:rPr>
                                  <m:t>𝑖</m:t>
                                </m:r>
                                <m:r>
                                  <m:rPr>
                                    <m:sty m:val="p"/>
                                  </m:rPr>
                                  <a:rPr lang="en-US" altLang="ja-JP" sz="2000">
                                    <a:latin typeface="Cambria Math" panose="02040503050406030204" pitchFamily="18" charset="0"/>
                                  </a:rPr>
                                  <m:t>sin</m:t>
                                </m:r>
                              </m:fName>
                              <m:e>
                                <m:f>
                                  <m:fPr>
                                    <m:ctrlPr>
                                      <a:rPr lang="en-US" altLang="ja-JP" sz="2000" i="1">
                                        <a:latin typeface="Cambria Math" panose="02040503050406030204" pitchFamily="18" charset="0"/>
                                      </a:rPr>
                                    </m:ctrlPr>
                                  </m:fPr>
                                  <m:num>
                                    <m:r>
                                      <a:rPr lang="en-US" altLang="ja-JP" sz="2000" i="1">
                                        <a:latin typeface="Cambria Math"/>
                                      </a:rPr>
                                      <m:t>2</m:t>
                                    </m:r>
                                    <m:r>
                                      <a:rPr lang="en-US" altLang="ja-JP" sz="2000" i="1">
                                        <a:latin typeface="Cambria Math"/>
                                      </a:rPr>
                                      <m:t>𝜋</m:t>
                                    </m:r>
                                    <m:r>
                                      <a:rPr lang="en-US" altLang="ja-JP" sz="2000" i="1">
                                        <a:latin typeface="Cambria Math"/>
                                      </a:rPr>
                                      <m:t>𝑘𝑙</m:t>
                                    </m:r>
                                  </m:num>
                                  <m:den>
                                    <m:r>
                                      <a:rPr lang="en-US" altLang="ja-JP" sz="2000" i="1">
                                        <a:latin typeface="Cambria Math" panose="02040503050406030204" pitchFamily="18" charset="0"/>
                                      </a:rPr>
                                      <m:t>𝑁</m:t>
                                    </m:r>
                                  </m:den>
                                </m:f>
                              </m:e>
                            </m:func>
                          </m:e>
                        </m:d>
                      </m:oMath>
                    </m:oMathPara>
                  </a14:m>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7636387" y="1237498"/>
                  <a:ext cx="4046685" cy="95808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p:cNvSpPr/>
                <p:nvPr/>
              </p:nvSpPr>
              <p:spPr>
                <a:xfrm>
                  <a:off x="1753279" y="1302344"/>
                  <a:ext cx="4390304" cy="95808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a:rPr>
                              <m:t>𝐹</m:t>
                            </m:r>
                          </m:e>
                          <m:sub>
                            <m:r>
                              <a:rPr lang="en-US" altLang="ja-JP" sz="2000" b="0" i="1" smtClean="0">
                                <a:latin typeface="Cambria Math"/>
                              </a:rPr>
                              <m:t>𝑘</m:t>
                            </m:r>
                          </m:sub>
                        </m:sSub>
                        <m:r>
                          <a:rPr lang="en-US" altLang="ja-JP" sz="2000" i="1">
                            <a:latin typeface="Cambria Math"/>
                          </a:rPr>
                          <m:t>=</m:t>
                        </m:r>
                        <m:f>
                          <m:fPr>
                            <m:ctrlPr>
                              <a:rPr lang="en-US" altLang="ja-JP" sz="2000" b="0" i="1" smtClean="0">
                                <a:latin typeface="Cambria Math" panose="02040503050406030204" pitchFamily="18" charset="0"/>
                              </a:rPr>
                            </m:ctrlPr>
                          </m:fPr>
                          <m:num>
                            <m:r>
                              <a:rPr lang="en-US" altLang="ja-JP" sz="2000" b="0" i="1" smtClean="0">
                                <a:latin typeface="Cambria Math"/>
                              </a:rPr>
                              <m:t>1</m:t>
                            </m:r>
                          </m:num>
                          <m:den>
                            <m:r>
                              <a:rPr lang="en-US" altLang="ja-JP" sz="2000" b="0" i="1" smtClean="0">
                                <a:latin typeface="Cambria Math"/>
                              </a:rPr>
                              <m:t>𝑁</m:t>
                            </m:r>
                          </m:den>
                        </m:f>
                        <m:nary>
                          <m:naryPr>
                            <m:chr m:val="∑"/>
                            <m:ctrlPr>
                              <a:rPr lang="en-US" altLang="ja-JP" sz="2000" i="1" smtClean="0">
                                <a:latin typeface="Cambria Math" panose="02040503050406030204" pitchFamily="18" charset="0"/>
                              </a:rPr>
                            </m:ctrlPr>
                          </m:naryPr>
                          <m:sub>
                            <m:r>
                              <m:rPr>
                                <m:brk m:alnAt="23"/>
                              </m:rPr>
                              <a:rPr lang="en-US" altLang="ja-JP" sz="2000" b="0" i="1" smtClean="0">
                                <a:latin typeface="Cambria Math"/>
                              </a:rPr>
                              <m:t>𝑙</m:t>
                            </m:r>
                            <m:r>
                              <a:rPr lang="en-US" altLang="ja-JP" sz="2000" b="0" i="1" smtClean="0">
                                <a:latin typeface="Cambria Math"/>
                              </a:rPr>
                              <m:t>=0</m:t>
                            </m:r>
                          </m:sub>
                          <m:sup>
                            <m:r>
                              <a:rPr lang="en-US" altLang="ja-JP" sz="2000" b="0" i="1" smtClean="0">
                                <a:latin typeface="Cambria Math"/>
                                <a:ea typeface="Cambria Math"/>
                              </a:rPr>
                              <m:t>𝑁</m:t>
                            </m:r>
                            <m:r>
                              <a:rPr lang="en-US" altLang="ja-JP" sz="2000" b="0" i="1" smtClean="0">
                                <a:latin typeface="Cambria Math"/>
                                <a:ea typeface="Cambria Math"/>
                              </a:rPr>
                              <m:t>−1</m:t>
                            </m:r>
                          </m:sup>
                          <m:e>
                            <m:sSub>
                              <m:sSubPr>
                                <m:ctrlPr>
                                  <a:rPr lang="en-US" altLang="ja-JP" sz="2000" b="0" i="1" smtClean="0">
                                    <a:latin typeface="Cambria Math" panose="02040503050406030204" pitchFamily="18" charset="0"/>
                                  </a:rPr>
                                </m:ctrlPr>
                              </m:sSubPr>
                              <m:e>
                                <m:r>
                                  <a:rPr lang="en-US" altLang="ja-JP" sz="2000" b="0" i="1" smtClean="0">
                                    <a:latin typeface="Cambria Math"/>
                                  </a:rPr>
                                  <m:t>𝑓</m:t>
                                </m:r>
                              </m:e>
                              <m:sub>
                                <m:r>
                                  <a:rPr lang="en-US" altLang="ja-JP" sz="2000" b="0" i="1" smtClean="0">
                                    <a:latin typeface="Cambria Math"/>
                                  </a:rPr>
                                  <m:t>𝑙</m:t>
                                </m:r>
                              </m:sub>
                            </m:sSub>
                          </m:e>
                        </m:nary>
                        <m:d>
                          <m:dPr>
                            <m:ctrlPr>
                              <a:rPr lang="en-US" altLang="ja-JP" sz="2000" b="0" i="1" smtClean="0">
                                <a:latin typeface="Cambria Math" panose="02040503050406030204" pitchFamily="18" charset="0"/>
                              </a:rPr>
                            </m:ctrlPr>
                          </m:dPr>
                          <m:e>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cos</m:t>
                                </m:r>
                              </m:fName>
                              <m:e>
                                <m:f>
                                  <m:fPr>
                                    <m:ctrlPr>
                                      <a:rPr lang="en-US" altLang="ja-JP" sz="2000" i="1">
                                        <a:latin typeface="Cambria Math" panose="02040503050406030204" pitchFamily="18" charset="0"/>
                                      </a:rPr>
                                    </m:ctrlPr>
                                  </m:fPr>
                                  <m:num>
                                    <m:r>
                                      <a:rPr lang="en-US" altLang="ja-JP" sz="2000" i="1">
                                        <a:latin typeface="Cambria Math"/>
                                      </a:rPr>
                                      <m:t>2</m:t>
                                    </m:r>
                                    <m:r>
                                      <a:rPr lang="en-US" altLang="ja-JP" sz="2000" i="1">
                                        <a:latin typeface="Cambria Math"/>
                                      </a:rPr>
                                      <m:t>𝜋</m:t>
                                    </m:r>
                                    <m:r>
                                      <a:rPr lang="en-US" altLang="ja-JP" sz="2000" i="1">
                                        <a:latin typeface="Cambria Math"/>
                                      </a:rPr>
                                      <m:t>𝑘𝑙</m:t>
                                    </m:r>
                                  </m:num>
                                  <m:den>
                                    <m:r>
                                      <a:rPr lang="en-US" altLang="ja-JP" sz="2000" i="1">
                                        <a:latin typeface="Cambria Math" panose="02040503050406030204" pitchFamily="18" charset="0"/>
                                      </a:rPr>
                                      <m:t>𝑁</m:t>
                                    </m:r>
                                  </m:den>
                                </m:f>
                                <m:r>
                                  <a:rPr lang="en-US" altLang="ja-JP" sz="2000" i="1">
                                    <a:latin typeface="Cambria Math" panose="02040503050406030204" pitchFamily="18" charset="0"/>
                                  </a:rPr>
                                  <m:t>−</m:t>
                                </m:r>
                                <m:r>
                                  <a:rPr lang="en-US" altLang="ja-JP" sz="2000" i="1">
                                    <a:latin typeface="Cambria Math" panose="02040503050406030204" pitchFamily="18" charset="0"/>
                                  </a:rPr>
                                  <m:t>𝑖</m:t>
                                </m:r>
                                <m:func>
                                  <m:funcPr>
                                    <m:ctrlPr>
                                      <a:rPr lang="en-US" altLang="ja-JP" sz="2000" i="1">
                                        <a:latin typeface="Cambria Math" panose="02040503050406030204" pitchFamily="18" charset="0"/>
                                      </a:rPr>
                                    </m:ctrlPr>
                                  </m:funcPr>
                                  <m:fName>
                                    <m:r>
                                      <m:rPr>
                                        <m:sty m:val="p"/>
                                      </m:rPr>
                                      <a:rPr lang="en-US" altLang="ja-JP" sz="2000">
                                        <a:latin typeface="Cambria Math" panose="02040503050406030204" pitchFamily="18" charset="0"/>
                                      </a:rPr>
                                      <m:t>sin</m:t>
                                    </m:r>
                                  </m:fName>
                                  <m:e>
                                    <m:f>
                                      <m:fPr>
                                        <m:ctrlPr>
                                          <a:rPr lang="en-US" altLang="ja-JP" sz="2000" i="1">
                                            <a:latin typeface="Cambria Math" panose="02040503050406030204" pitchFamily="18" charset="0"/>
                                          </a:rPr>
                                        </m:ctrlPr>
                                      </m:fPr>
                                      <m:num>
                                        <m:r>
                                          <a:rPr lang="en-US" altLang="ja-JP" sz="2000" i="1">
                                            <a:latin typeface="Cambria Math"/>
                                          </a:rPr>
                                          <m:t>2</m:t>
                                        </m:r>
                                        <m:r>
                                          <a:rPr lang="en-US" altLang="ja-JP" sz="2000" i="1">
                                            <a:latin typeface="Cambria Math"/>
                                          </a:rPr>
                                          <m:t>𝜋</m:t>
                                        </m:r>
                                        <m:r>
                                          <a:rPr lang="en-US" altLang="ja-JP" sz="2000" i="1">
                                            <a:latin typeface="Cambria Math"/>
                                          </a:rPr>
                                          <m:t>𝑘𝑙</m:t>
                                        </m:r>
                                      </m:num>
                                      <m:den>
                                        <m:r>
                                          <a:rPr lang="en-US" altLang="ja-JP" sz="2000" i="1">
                                            <a:latin typeface="Cambria Math" panose="02040503050406030204" pitchFamily="18" charset="0"/>
                                          </a:rPr>
                                          <m:t>𝑁</m:t>
                                        </m:r>
                                      </m:den>
                                    </m:f>
                                  </m:e>
                                </m:func>
                                <m:r>
                                  <a:rPr lang="en-US" altLang="ja-JP" sz="2000" i="1">
                                    <a:latin typeface="Cambria Math" panose="02040503050406030204" pitchFamily="18" charset="0"/>
                                  </a:rPr>
                                  <m:t> </m:t>
                                </m:r>
                              </m:e>
                            </m:func>
                          </m:e>
                        </m:d>
                      </m:oMath>
                    </m:oMathPara>
                  </a14:m>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7" name="正方形/長方形 16"/>
                <p:cNvSpPr>
                  <a:spLocks noRot="1" noChangeAspect="1" noMove="1" noResize="1" noEditPoints="1" noAdjustHandles="1" noChangeArrowheads="1" noChangeShapeType="1" noTextEdit="1"/>
                </p:cNvSpPr>
                <p:nvPr/>
              </p:nvSpPr>
              <p:spPr>
                <a:xfrm>
                  <a:off x="1753279" y="1302344"/>
                  <a:ext cx="4390304" cy="958083"/>
                </a:xfrm>
                <a:prstGeom prst="rect">
                  <a:avLst/>
                </a:prstGeom>
                <a:blipFill>
                  <a:blip r:embed="rId5"/>
                  <a:stretch>
                    <a:fillRect/>
                  </a:stretch>
                </a:blipFill>
              </p:spPr>
              <p:txBody>
                <a:bodyPr/>
                <a:lstStyle/>
                <a:p>
                  <a:r>
                    <a:rPr lang="ja-JP" altLang="en-US">
                      <a:noFill/>
                    </a:rPr>
                    <a:t> </a:t>
                  </a:r>
                </a:p>
              </p:txBody>
            </p:sp>
          </mc:Fallback>
        </mc:AlternateContent>
        <p:sp>
          <p:nvSpPr>
            <p:cNvPr id="18" name="テキスト ボックス 17"/>
            <p:cNvSpPr txBox="1"/>
            <p:nvPr/>
          </p:nvSpPr>
          <p:spPr>
            <a:xfrm>
              <a:off x="676734" y="1511322"/>
              <a:ext cx="1107996" cy="646331"/>
            </a:xfrm>
            <a:prstGeom prst="rect">
              <a:avLst/>
            </a:prstGeom>
            <a:noFill/>
          </p:spPr>
          <p:txBody>
            <a:bodyPr wrap="none" rtlCol="0">
              <a:spAutoFit/>
            </a:bodyPr>
            <a:lstStyle/>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フーリエ</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変換</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テキスト ボックス 18"/>
            <p:cNvSpPr txBox="1"/>
            <p:nvPr/>
          </p:nvSpPr>
          <p:spPr>
            <a:xfrm>
              <a:off x="6286748" y="1520707"/>
              <a:ext cx="1338828" cy="646331"/>
            </a:xfrm>
            <a:prstGeom prst="rect">
              <a:avLst/>
            </a:prstGeom>
            <a:noFill/>
          </p:spPr>
          <p:txBody>
            <a:bodyPr wrap="none" rtlCol="0">
              <a:spAutoFit/>
            </a:bodyPr>
            <a:lstStyle/>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逆フーリエ</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変換</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35" name="グループ化 234"/>
            <p:cNvGrpSpPr/>
            <p:nvPr/>
          </p:nvGrpSpPr>
          <p:grpSpPr>
            <a:xfrm>
              <a:off x="641160" y="2817885"/>
              <a:ext cx="5152598" cy="1759407"/>
              <a:chOff x="114110" y="2817885"/>
              <a:chExt cx="5152598" cy="1759407"/>
            </a:xfrm>
          </p:grpSpPr>
          <p:grpSp>
            <p:nvGrpSpPr>
              <p:cNvPr id="219" name="グループ化 218"/>
              <p:cNvGrpSpPr/>
              <p:nvPr/>
            </p:nvGrpSpPr>
            <p:grpSpPr>
              <a:xfrm>
                <a:off x="379200" y="3412879"/>
                <a:ext cx="1503576" cy="947896"/>
                <a:chOff x="1344399" y="4047879"/>
                <a:chExt cx="2568656" cy="947896"/>
              </a:xfrm>
              <a:solidFill>
                <a:schemeClr val="accent1">
                  <a:lumMod val="20000"/>
                  <a:lumOff val="80000"/>
                </a:schemeClr>
              </a:solidFill>
            </p:grpSpPr>
            <p:sp>
              <p:nvSpPr>
                <p:cNvPr id="220" name="正方形/長方形 219"/>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1" name="正方形/長方形 220"/>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2" name="正方形/長方形 221"/>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3" name="正方形/長方形 222"/>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4" name="正方形/長方形 223"/>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5" name="正方形/長方形 224"/>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6" name="正方形/長方形 225"/>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7" name="正方形/長方形 226"/>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8" name="正方形/長方形 227"/>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9" name="正方形/長方形 228"/>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0" name="正方形/長方形 229"/>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1" name="正方形/長方形 230"/>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2" name="正方形/長方形 231"/>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3" name="正方形/長方形 232"/>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204" name="グループ化 203"/>
              <p:cNvGrpSpPr/>
              <p:nvPr/>
            </p:nvGrpSpPr>
            <p:grpSpPr>
              <a:xfrm>
                <a:off x="3408150" y="3412879"/>
                <a:ext cx="1503576" cy="947896"/>
                <a:chOff x="1344399" y="4047879"/>
                <a:chExt cx="2568656" cy="947896"/>
              </a:xfrm>
              <a:solidFill>
                <a:schemeClr val="accent1">
                  <a:lumMod val="20000"/>
                  <a:lumOff val="80000"/>
                </a:schemeClr>
              </a:solidFill>
            </p:grpSpPr>
            <p:sp>
              <p:nvSpPr>
                <p:cNvPr id="205" name="正方形/長方形 204"/>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6" name="正方形/長方形 205"/>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7" name="正方形/長方形 206"/>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8" name="正方形/長方形 207"/>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9" name="正方形/長方形 208"/>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0" name="正方形/長方形 209"/>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1" name="正方形/長方形 210"/>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2" name="正方形/長方形 211"/>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3" name="正方形/長方形 212"/>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4" name="正方形/長方形 213"/>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5" name="正方形/長方形 214"/>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6" name="正方形/長方形 215"/>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7" name="正方形/長方形 216"/>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8" name="正方形/長方形 217"/>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4" name="グループ化 3"/>
              <p:cNvGrpSpPr/>
              <p:nvPr/>
            </p:nvGrpSpPr>
            <p:grpSpPr>
              <a:xfrm>
                <a:off x="1896850" y="3412879"/>
                <a:ext cx="1503576" cy="947896"/>
                <a:chOff x="1344399" y="4047879"/>
                <a:chExt cx="2568656" cy="947896"/>
              </a:xfrm>
              <a:solidFill>
                <a:schemeClr val="accent1">
                  <a:lumMod val="75000"/>
                </a:schemeClr>
              </a:solidFill>
            </p:grpSpPr>
            <p:sp>
              <p:nvSpPr>
                <p:cNvPr id="10" name="正方形/長方形 9"/>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 name="正方形/長方形 19"/>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正方形/長方形 20"/>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正方形/長方形 23"/>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正方形/長方形 24"/>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6" name="正方形/長方形 25"/>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正方形/長方形 26"/>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8" name="正方形/長方形 27"/>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31" name="直線矢印コネクタ 30"/>
              <p:cNvCxnSpPr/>
              <p:nvPr/>
            </p:nvCxnSpPr>
            <p:spPr>
              <a:xfrm>
                <a:off x="225425" y="4360774"/>
                <a:ext cx="493077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1898389"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831785"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0</a:t>
                </a:r>
                <a:endParaRPr lang="ja-JP" altLang="en-US" sz="10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5" name="正方形/長方形 34"/>
                  <p:cNvSpPr/>
                  <p:nvPr/>
                </p:nvSpPr>
                <p:spPr>
                  <a:xfrm>
                    <a:off x="2385344" y="2817885"/>
                    <a:ext cx="510974" cy="461665"/>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a:rPr>
                                <m:t>𝑓</m:t>
                              </m:r>
                            </m:e>
                            <m:sub>
                              <m:r>
                                <a:rPr lang="en-US" altLang="ja-JP" sz="2400" b="0" i="1" smtClean="0">
                                  <a:latin typeface="Cambria Math" panose="02040503050406030204" pitchFamily="18" charset="0"/>
                                </a:rPr>
                                <m:t>𝑙</m:t>
                              </m:r>
                            </m:sub>
                          </m:sSub>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35" name="正方形/長方形 34"/>
                  <p:cNvSpPr>
                    <a:spLocks noRot="1" noChangeAspect="1" noMove="1" noResize="1" noEditPoints="1" noAdjustHandles="1" noChangeArrowheads="1" noChangeShapeType="1" noTextEdit="1"/>
                  </p:cNvSpPr>
                  <p:nvPr/>
                </p:nvSpPr>
                <p:spPr>
                  <a:xfrm>
                    <a:off x="2385344" y="2817885"/>
                    <a:ext cx="510974" cy="461665"/>
                  </a:xfrm>
                  <a:prstGeom prst="rect">
                    <a:avLst/>
                  </a:prstGeom>
                  <a:blipFill>
                    <a:blip r:embed="rId6"/>
                    <a:stretch>
                      <a:fillRect l="-2381" b="-15789"/>
                    </a:stretch>
                  </a:blipFill>
                  <a:ln>
                    <a:noFill/>
                  </a:ln>
                </p:spPr>
                <p:txBody>
                  <a:bodyPr/>
                  <a:lstStyle/>
                  <a:p>
                    <a:r>
                      <a:rPr lang="ja-JP" altLang="en-US">
                        <a:noFill/>
                      </a:rPr>
                      <a:t> </a:t>
                    </a:r>
                  </a:p>
                </p:txBody>
              </p:sp>
            </mc:Fallback>
          </mc:AlternateContent>
          <p:cxnSp>
            <p:nvCxnSpPr>
              <p:cNvPr id="37" name="直線矢印コネクタ 36"/>
              <p:cNvCxnSpPr/>
              <p:nvPr/>
            </p:nvCxnSpPr>
            <p:spPr>
              <a:xfrm flipV="1">
                <a:off x="3404927"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1936560"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1</a:t>
                </a:r>
                <a:endParaRPr lang="ja-JP" altLang="en-US" sz="1000" dirty="0">
                  <a:latin typeface="游ゴシック" panose="020B0400000000000000" pitchFamily="50" charset="-128"/>
                  <a:ea typeface="游ゴシック" panose="020B0400000000000000" pitchFamily="50" charset="-128"/>
                </a:endParaRPr>
              </a:p>
            </p:txBody>
          </p:sp>
          <p:sp>
            <p:nvSpPr>
              <p:cNvPr id="69" name="テキスト ボックス 68"/>
              <p:cNvSpPr txBox="1"/>
              <p:nvPr/>
            </p:nvSpPr>
            <p:spPr>
              <a:xfrm>
                <a:off x="2038160"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2</a:t>
                </a:r>
                <a:endParaRPr lang="ja-JP" altLang="en-US" sz="1000" dirty="0">
                  <a:latin typeface="游ゴシック" panose="020B0400000000000000" pitchFamily="50" charset="-128"/>
                  <a:ea typeface="游ゴシック" panose="020B0400000000000000" pitchFamily="50" charset="-128"/>
                </a:endParaRPr>
              </a:p>
            </p:txBody>
          </p:sp>
          <p:sp>
            <p:nvSpPr>
              <p:cNvPr id="70" name="テキスト ボックス 69"/>
              <p:cNvSpPr txBox="1"/>
              <p:nvPr/>
            </p:nvSpPr>
            <p:spPr>
              <a:xfrm>
                <a:off x="3177985" y="4337421"/>
                <a:ext cx="340158" cy="200055"/>
              </a:xfrm>
              <a:prstGeom prst="rect">
                <a:avLst/>
              </a:prstGeom>
              <a:noFill/>
            </p:spPr>
            <p:txBody>
              <a:bodyPr wrap="none" rtlCol="0">
                <a:spAutoFit/>
              </a:bodyPr>
              <a:lstStyle/>
              <a:p>
                <a:r>
                  <a:rPr lang="en-US" altLang="ja-JP" sz="700" dirty="0">
                    <a:latin typeface="游ゴシック" panose="020B0400000000000000" pitchFamily="50" charset="-128"/>
                    <a:ea typeface="游ゴシック" panose="020B0400000000000000" pitchFamily="50" charset="-128"/>
                  </a:rPr>
                  <a:t>N-1</a:t>
                </a:r>
                <a:endParaRPr lang="ja-JP" altLang="en-US" sz="700" dirty="0">
                  <a:latin typeface="游ゴシック" panose="020B0400000000000000" pitchFamily="50" charset="-128"/>
                  <a:ea typeface="游ゴシック" panose="020B0400000000000000" pitchFamily="50" charset="-128"/>
                </a:endParaRPr>
              </a:p>
            </p:txBody>
          </p:sp>
          <p:sp>
            <p:nvSpPr>
              <p:cNvPr id="101" name="テキスト ボックス 100"/>
              <p:cNvSpPr txBox="1"/>
              <p:nvPr/>
            </p:nvSpPr>
            <p:spPr>
              <a:xfrm>
                <a:off x="114110" y="3759571"/>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
            <p:nvSpPr>
              <p:cNvPr id="102" name="テキスト ボックス 101"/>
              <p:cNvSpPr txBox="1"/>
              <p:nvPr/>
            </p:nvSpPr>
            <p:spPr>
              <a:xfrm>
                <a:off x="4851210" y="3759571"/>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grpSp>
        <p:grpSp>
          <p:nvGrpSpPr>
            <p:cNvPr id="124" name="グループ化 123"/>
            <p:cNvGrpSpPr/>
            <p:nvPr/>
          </p:nvGrpSpPr>
          <p:grpSpPr>
            <a:xfrm>
              <a:off x="8168172" y="3314700"/>
              <a:ext cx="1506543" cy="1046075"/>
              <a:chOff x="1344399" y="3949700"/>
              <a:chExt cx="2573724" cy="1046075"/>
            </a:xfrm>
            <a:solidFill>
              <a:schemeClr val="accent1">
                <a:lumMod val="75000"/>
              </a:schemeClr>
            </a:solidFill>
          </p:grpSpPr>
          <p:sp>
            <p:nvSpPr>
              <p:cNvPr id="125" name="正方形/長方形 124"/>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6" name="正方形/長方形 125"/>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7" name="正方形/長方形 126"/>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8" name="正方形/長方形 127"/>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9" name="正方形/長方形 128"/>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0" name="正方形/長方形 129"/>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1" name="正方形/長方形 130"/>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3" name="正方形/長方形 132"/>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4" name="正方形/長方形 133"/>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0" name="正方形/長方形 149"/>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1" name="正方形/長方形 150"/>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2" name="正方形/長方形 151"/>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3" name="正方形/長方形 152"/>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4" name="正方形/長方形 153"/>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140" name="直線矢印コネクタ 139"/>
            <p:cNvCxnSpPr/>
            <p:nvPr/>
          </p:nvCxnSpPr>
          <p:spPr>
            <a:xfrm flipV="1">
              <a:off x="8169711"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41" name="テキスト ボックス 140"/>
            <p:cNvSpPr txBox="1"/>
            <p:nvPr/>
          </p:nvSpPr>
          <p:spPr>
            <a:xfrm>
              <a:off x="8103107"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0</a:t>
              </a:r>
              <a:endParaRPr lang="ja-JP" altLang="en-US" sz="10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42" name="正方形/長方形 141"/>
                <p:cNvSpPr/>
                <p:nvPr/>
              </p:nvSpPr>
              <p:spPr>
                <a:xfrm>
                  <a:off x="8682066" y="2944885"/>
                  <a:ext cx="731162" cy="584775"/>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b="0" i="1" smtClean="0">
                                <a:latin typeface="Cambria Math" panose="02040503050406030204" pitchFamily="18" charset="0"/>
                              </a:rPr>
                              <m:t>𝐹</m:t>
                            </m:r>
                          </m:e>
                          <m:sub>
                            <m:r>
                              <a:rPr lang="en-US" altLang="ja-JP" sz="3200" b="0" i="1" smtClean="0">
                                <a:latin typeface="Cambria Math" panose="02040503050406030204" pitchFamily="18" charset="0"/>
                              </a:rPr>
                              <m:t>𝑘</m:t>
                            </m:r>
                          </m:sub>
                        </m:sSub>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142" name="正方形/長方形 141"/>
                <p:cNvSpPr>
                  <a:spLocks noRot="1" noChangeAspect="1" noMove="1" noResize="1" noEditPoints="1" noAdjustHandles="1" noChangeArrowheads="1" noChangeShapeType="1" noTextEdit="1"/>
                </p:cNvSpPr>
                <p:nvPr/>
              </p:nvSpPr>
              <p:spPr>
                <a:xfrm>
                  <a:off x="8682066" y="2944885"/>
                  <a:ext cx="731162" cy="584775"/>
                </a:xfrm>
                <a:prstGeom prst="rect">
                  <a:avLst/>
                </a:prstGeom>
                <a:blipFill>
                  <a:blip r:embed="rId7"/>
                  <a:stretch>
                    <a:fillRect/>
                  </a:stretch>
                </a:blipFill>
                <a:ln>
                  <a:noFill/>
                </a:ln>
              </p:spPr>
              <p:txBody>
                <a:bodyPr/>
                <a:lstStyle/>
                <a:p>
                  <a:r>
                    <a:rPr lang="ja-JP" altLang="en-US">
                      <a:noFill/>
                    </a:rPr>
                    <a:t> </a:t>
                  </a:r>
                </a:p>
              </p:txBody>
            </p:sp>
          </mc:Fallback>
        </mc:AlternateContent>
        <p:cxnSp>
          <p:nvCxnSpPr>
            <p:cNvPr id="143" name="直線矢印コネクタ 142"/>
            <p:cNvCxnSpPr/>
            <p:nvPr/>
          </p:nvCxnSpPr>
          <p:spPr>
            <a:xfrm flipV="1">
              <a:off x="9676249"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44" name="テキスト ボックス 143"/>
            <p:cNvSpPr txBox="1"/>
            <p:nvPr/>
          </p:nvSpPr>
          <p:spPr>
            <a:xfrm>
              <a:off x="8207882"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1</a:t>
              </a:r>
              <a:endParaRPr lang="ja-JP" altLang="en-US" sz="1000" dirty="0">
                <a:latin typeface="游ゴシック" panose="020B0400000000000000" pitchFamily="50" charset="-128"/>
                <a:ea typeface="游ゴシック" panose="020B0400000000000000" pitchFamily="50" charset="-128"/>
              </a:endParaRPr>
            </a:p>
          </p:txBody>
        </p:sp>
        <p:sp>
          <p:nvSpPr>
            <p:cNvPr id="145" name="テキスト ボックス 144"/>
            <p:cNvSpPr txBox="1"/>
            <p:nvPr/>
          </p:nvSpPr>
          <p:spPr>
            <a:xfrm>
              <a:off x="8309482" y="4331071"/>
              <a:ext cx="255198" cy="24622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2</a:t>
              </a:r>
              <a:endParaRPr lang="ja-JP" altLang="en-US" sz="1000" dirty="0">
                <a:latin typeface="游ゴシック" panose="020B0400000000000000" pitchFamily="50" charset="-128"/>
                <a:ea typeface="游ゴシック" panose="020B0400000000000000" pitchFamily="50" charset="-128"/>
              </a:endParaRPr>
            </a:p>
          </p:txBody>
        </p:sp>
        <p:sp>
          <p:nvSpPr>
            <p:cNvPr id="146" name="テキスト ボックス 145"/>
            <p:cNvSpPr txBox="1"/>
            <p:nvPr/>
          </p:nvSpPr>
          <p:spPr>
            <a:xfrm>
              <a:off x="9449307" y="4337421"/>
              <a:ext cx="340158" cy="200055"/>
            </a:xfrm>
            <a:prstGeom prst="rect">
              <a:avLst/>
            </a:prstGeom>
            <a:noFill/>
          </p:spPr>
          <p:txBody>
            <a:bodyPr wrap="none" rtlCol="0">
              <a:spAutoFit/>
            </a:bodyPr>
            <a:lstStyle/>
            <a:p>
              <a:r>
                <a:rPr lang="en-US" altLang="ja-JP" sz="700" dirty="0">
                  <a:latin typeface="游ゴシック" panose="020B0400000000000000" pitchFamily="50" charset="-128"/>
                  <a:ea typeface="游ゴシック" panose="020B0400000000000000" pitchFamily="50" charset="-128"/>
                </a:rPr>
                <a:t>N-1</a:t>
              </a:r>
              <a:endParaRPr lang="ja-JP" altLang="en-US" sz="700" dirty="0">
                <a:latin typeface="游ゴシック" panose="020B0400000000000000" pitchFamily="50" charset="-128"/>
                <a:ea typeface="游ゴシック" panose="020B0400000000000000" pitchFamily="50" charset="-128"/>
              </a:endParaRPr>
            </a:p>
          </p:txBody>
        </p:sp>
        <p:sp>
          <p:nvSpPr>
            <p:cNvPr id="147" name="テキスト ボックス 146"/>
            <p:cNvSpPr txBox="1"/>
            <p:nvPr/>
          </p:nvSpPr>
          <p:spPr>
            <a:xfrm>
              <a:off x="6309232" y="3696071"/>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
          <p:nvSpPr>
            <p:cNvPr id="148" name="テキスト ボックス 147"/>
            <p:cNvSpPr txBox="1"/>
            <p:nvPr/>
          </p:nvSpPr>
          <p:spPr>
            <a:xfrm>
              <a:off x="11154282" y="3696071"/>
              <a:ext cx="415498"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grpSp>
          <p:nvGrpSpPr>
            <p:cNvPr id="172" name="グループ化 171"/>
            <p:cNvGrpSpPr/>
            <p:nvPr/>
          </p:nvGrpSpPr>
          <p:grpSpPr>
            <a:xfrm>
              <a:off x="6650522" y="3314700"/>
              <a:ext cx="1506543" cy="1046075"/>
              <a:chOff x="1344399" y="3949700"/>
              <a:chExt cx="2573724" cy="1046075"/>
            </a:xfrm>
            <a:solidFill>
              <a:schemeClr val="accent1">
                <a:lumMod val="20000"/>
                <a:lumOff val="80000"/>
              </a:schemeClr>
            </a:solidFill>
          </p:grpSpPr>
          <p:sp>
            <p:nvSpPr>
              <p:cNvPr id="173" name="正方形/長方形 172"/>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4" name="正方形/長方形 173"/>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5" name="正方形/長方形 174"/>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6" name="正方形/長方形 175"/>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7" name="正方形/長方形 176"/>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8" name="正方形/長方形 177"/>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79" name="正方形/長方形 178"/>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0" name="正方形/長方形 179"/>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1" name="正方形/長方形 180"/>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2" name="正方形/長方形 181"/>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3" name="正方形/長方形 182"/>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4" name="正方形/長方形 183"/>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5" name="正方形/長方形 184"/>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6" name="正方形/長方形 185"/>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187" name="グループ化 186"/>
            <p:cNvGrpSpPr/>
            <p:nvPr/>
          </p:nvGrpSpPr>
          <p:grpSpPr>
            <a:xfrm>
              <a:off x="9685822" y="3314700"/>
              <a:ext cx="1506543" cy="1046075"/>
              <a:chOff x="1344399" y="3949700"/>
              <a:chExt cx="2573724" cy="1046075"/>
            </a:xfrm>
            <a:solidFill>
              <a:schemeClr val="accent1">
                <a:lumMod val="20000"/>
                <a:lumOff val="80000"/>
              </a:schemeClr>
            </a:solidFill>
          </p:grpSpPr>
          <p:sp>
            <p:nvSpPr>
              <p:cNvPr id="188" name="正方形/長方形 187"/>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89" name="正方形/長方形 188"/>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0" name="正方形/長方形 189"/>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1" name="正方形/長方形 190"/>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2" name="正方形/長方形 191"/>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3" name="正方形/長方形 192"/>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4" name="正方形/長方形 193"/>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5" name="正方形/長方形 194"/>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6" name="正方形/長方形 195"/>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7" name="正方形/長方形 196"/>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8" name="正方形/長方形 197"/>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9" name="正方形/長方形 198"/>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0" name="正方形/長方形 199"/>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1" name="正方形/長方形 200"/>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139" name="直線矢印コネクタ 138"/>
            <p:cNvCxnSpPr/>
            <p:nvPr/>
          </p:nvCxnSpPr>
          <p:spPr>
            <a:xfrm>
              <a:off x="6496747" y="4360774"/>
              <a:ext cx="493325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787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58083"/>
            <a:ext cx="11473211" cy="733270"/>
          </a:xfrm>
        </p:spPr>
        <p:txBody>
          <a:bodyPr/>
          <a:lstStyle/>
          <a:p>
            <a:r>
              <a:rPr lang="ja-JP" altLang="en-US" dirty="0">
                <a:latin typeface="Times New Roman" panose="02020603050405020304" pitchFamily="18" charset="0"/>
                <a:ea typeface="游ゴシック" panose="020B0400000000000000" pitchFamily="50" charset="-128"/>
                <a:cs typeface="Times New Roman" panose="02020603050405020304" pitchFamily="18" charset="0"/>
              </a:rPr>
              <a:t>離散フーリエ変換の計算例</a:t>
            </a:r>
            <a:endParaRPr kumimoji="1" lang="ja-JP" altLang="en-US" dirty="0">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3" name="コンテンツ プレースホルダー 2"/>
          <p:cNvSpPr>
            <a:spLocks noGrp="1"/>
          </p:cNvSpPr>
          <p:nvPr>
            <p:ph idx="1"/>
          </p:nvPr>
        </p:nvSpPr>
        <p:spPr>
          <a:xfrm>
            <a:off x="495300" y="1117600"/>
            <a:ext cx="6159500" cy="1092200"/>
          </a:xfrm>
        </p:spPr>
        <p:txBody>
          <a:bodyPr/>
          <a:lstStyle/>
          <a:p>
            <a:pPr marL="0" indent="0">
              <a:buNone/>
            </a:pPr>
            <a:r>
              <a:rPr kumimoji="1" lang="en-US" altLang="ja-JP" i="1" dirty="0">
                <a:latin typeface="Times New Roman" panose="02020603050405020304" pitchFamily="18" charset="0"/>
                <a:ea typeface="游ゴシック" panose="020B0400000000000000" pitchFamily="50" charset="-128"/>
                <a:cs typeface="Times New Roman" panose="02020603050405020304" pitchFamily="18" charset="0"/>
              </a:rPr>
              <a:t>N</a:t>
            </a:r>
            <a:r>
              <a:rPr kumimoji="1" lang="en-US" altLang="ja-JP" dirty="0">
                <a:latin typeface="Times New Roman" panose="02020603050405020304" pitchFamily="18" charset="0"/>
                <a:ea typeface="游ゴシック" panose="020B0400000000000000" pitchFamily="50" charset="-128"/>
                <a:cs typeface="Times New Roman" panose="02020603050405020304" pitchFamily="18" charset="0"/>
              </a:rPr>
              <a:t> = 8 </a:t>
            </a:r>
            <a:r>
              <a:rPr kumimoji="1" lang="ja-JP" altLang="en-US" dirty="0">
                <a:latin typeface="Times New Roman" panose="02020603050405020304" pitchFamily="18" charset="0"/>
                <a:ea typeface="游ゴシック" panose="020B0400000000000000" pitchFamily="50" charset="-128"/>
                <a:cs typeface="Times New Roman" panose="02020603050405020304" pitchFamily="18" charset="0"/>
              </a:rPr>
              <a:t>の</a:t>
            </a:r>
            <a:r>
              <a:rPr lang="ja-JP" altLang="en-US" dirty="0">
                <a:latin typeface="Times New Roman" panose="02020603050405020304" pitchFamily="18" charset="0"/>
                <a:ea typeface="游ゴシック" panose="020B0400000000000000" pitchFamily="50" charset="-128"/>
                <a:cs typeface="Times New Roman" panose="02020603050405020304" pitchFamily="18" charset="0"/>
              </a:rPr>
              <a:t>とき</a:t>
            </a:r>
            <a:r>
              <a:rPr kumimoji="1" lang="en-US" altLang="ja-JP" dirty="0">
                <a:latin typeface="Times New Roman" panose="02020603050405020304" pitchFamily="18" charset="0"/>
                <a:ea typeface="游ゴシック" panose="020B0400000000000000" pitchFamily="50" charset="-128"/>
                <a:cs typeface="Times New Roman" panose="02020603050405020304" pitchFamily="18" charset="0"/>
              </a:rPr>
              <a:t> </a:t>
            </a:r>
          </a:p>
          <a:p>
            <a:pPr marL="0" indent="0">
              <a:buNone/>
            </a:pPr>
            <a:r>
              <a:rPr lang="ja-JP" altLang="en-US" dirty="0">
                <a:latin typeface="Times New Roman" panose="02020603050405020304" pitchFamily="18" charset="0"/>
                <a:ea typeface="游ゴシック" panose="020B0400000000000000" pitchFamily="50" charset="-128"/>
                <a:cs typeface="Times New Roman" panose="02020603050405020304" pitchFamily="18" charset="0"/>
              </a:rPr>
              <a:t>入力 </a:t>
            </a:r>
            <a:r>
              <a:rPr lang="en-US" altLang="ja-JP" dirty="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0</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 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1</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 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 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3</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 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4</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 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5</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 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6</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 f</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7</a:t>
            </a:r>
            <a:r>
              <a:rPr lang="en-US" altLang="ja-JP" i="1"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i="1" baseline="-25000" dirty="0">
                <a:latin typeface="Times New Roman" panose="02020603050405020304" pitchFamily="18" charset="0"/>
                <a:ea typeface="游ゴシック" panose="020B0400000000000000" pitchFamily="50" charset="-128"/>
                <a:cs typeface="Times New Roman" panose="02020603050405020304" pitchFamily="18" charset="0"/>
              </a:rPr>
              <a:t> </a:t>
            </a:r>
          </a:p>
          <a:p>
            <a:endParaRPr kumimoji="1" lang="ja-JP" altLang="en-US" dirty="0">
              <a:latin typeface="Times New Roman" panose="02020603050405020304" pitchFamily="18" charset="0"/>
              <a:ea typeface="游ゴシック" panose="020B0400000000000000"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正方形/長方形 3"/>
              <p:cNvSpPr/>
              <p:nvPr/>
            </p:nvSpPr>
            <p:spPr>
              <a:xfrm>
                <a:off x="9271916" y="241300"/>
                <a:ext cx="2514085" cy="95808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b="0" i="1" smtClean="0">
                              <a:latin typeface="Cambria Math"/>
                            </a:rPr>
                            <m:t>𝐹</m:t>
                          </m:r>
                        </m:e>
                        <m:sub>
                          <m:r>
                            <a:rPr lang="en-US" altLang="ja-JP" sz="2000" b="0" i="1" smtClean="0">
                              <a:latin typeface="Cambria Math"/>
                            </a:rPr>
                            <m:t>𝑘</m:t>
                          </m:r>
                        </m:sub>
                      </m:sSub>
                      <m:r>
                        <a:rPr lang="en-US" altLang="ja-JP" sz="2000" i="1">
                          <a:latin typeface="Cambria Math"/>
                        </a:rPr>
                        <m:t>=</m:t>
                      </m:r>
                      <m:f>
                        <m:fPr>
                          <m:ctrlPr>
                            <a:rPr lang="en-US" altLang="ja-JP" sz="2000" b="0" i="1" smtClean="0">
                              <a:latin typeface="Cambria Math" panose="02040503050406030204" pitchFamily="18" charset="0"/>
                            </a:rPr>
                          </m:ctrlPr>
                        </m:fPr>
                        <m:num>
                          <m:r>
                            <a:rPr lang="en-US" altLang="ja-JP" sz="2000" b="0" i="1" smtClean="0">
                              <a:latin typeface="Cambria Math"/>
                            </a:rPr>
                            <m:t>1</m:t>
                          </m:r>
                        </m:num>
                        <m:den>
                          <m:r>
                            <a:rPr lang="en-US" altLang="ja-JP" sz="2000" b="0" i="1" smtClean="0">
                              <a:latin typeface="Cambria Math"/>
                            </a:rPr>
                            <m:t>𝑁</m:t>
                          </m:r>
                        </m:den>
                      </m:f>
                      <m:nary>
                        <m:naryPr>
                          <m:chr m:val="∑"/>
                          <m:ctrlPr>
                            <a:rPr lang="en-US" altLang="ja-JP" sz="2000" i="1" smtClean="0">
                              <a:latin typeface="Cambria Math" panose="02040503050406030204" pitchFamily="18" charset="0"/>
                            </a:rPr>
                          </m:ctrlPr>
                        </m:naryPr>
                        <m:sub>
                          <m:r>
                            <m:rPr>
                              <m:brk m:alnAt="23"/>
                            </m:rPr>
                            <a:rPr lang="en-US" altLang="ja-JP" sz="2000" b="0" i="1" smtClean="0">
                              <a:latin typeface="Cambria Math"/>
                            </a:rPr>
                            <m:t>𝑙</m:t>
                          </m:r>
                          <m:r>
                            <a:rPr lang="en-US" altLang="ja-JP" sz="2000" b="0" i="1" smtClean="0">
                              <a:latin typeface="Cambria Math"/>
                            </a:rPr>
                            <m:t>=0</m:t>
                          </m:r>
                        </m:sub>
                        <m:sup>
                          <m:r>
                            <a:rPr lang="en-US" altLang="ja-JP" sz="2000" b="0" i="1" smtClean="0">
                              <a:latin typeface="Cambria Math"/>
                              <a:ea typeface="Cambria Math"/>
                            </a:rPr>
                            <m:t>𝑁</m:t>
                          </m:r>
                          <m:r>
                            <a:rPr lang="en-US" altLang="ja-JP" sz="2000" b="0" i="1" smtClean="0">
                              <a:latin typeface="Cambria Math"/>
                              <a:ea typeface="Cambria Math"/>
                            </a:rPr>
                            <m:t>−1</m:t>
                          </m:r>
                        </m:sup>
                        <m:e>
                          <m:sSub>
                            <m:sSubPr>
                              <m:ctrlPr>
                                <a:rPr lang="en-US" altLang="ja-JP" sz="2000" b="0" i="1" smtClean="0">
                                  <a:latin typeface="Cambria Math" panose="02040503050406030204" pitchFamily="18" charset="0"/>
                                </a:rPr>
                              </m:ctrlPr>
                            </m:sSubPr>
                            <m:e>
                              <m:r>
                                <a:rPr lang="en-US" altLang="ja-JP" sz="2000" b="0" i="1" smtClean="0">
                                  <a:latin typeface="Cambria Math"/>
                                </a:rPr>
                                <m:t>𝑓</m:t>
                              </m:r>
                            </m:e>
                            <m:sub>
                              <m:r>
                                <a:rPr lang="en-US" altLang="ja-JP" sz="2000" b="0" i="1" smtClean="0">
                                  <a:latin typeface="Cambria Math"/>
                                </a:rPr>
                                <m:t>𝑙</m:t>
                              </m:r>
                            </m:sub>
                          </m:sSub>
                          <m:sSup>
                            <m:sSupPr>
                              <m:ctrlPr>
                                <a:rPr lang="en-US" altLang="ja-JP" sz="2000" b="0" i="1" smtClean="0">
                                  <a:latin typeface="Cambria Math" panose="02040503050406030204" pitchFamily="18" charset="0"/>
                                </a:rPr>
                              </m:ctrlPr>
                            </m:sSupPr>
                            <m:e>
                              <m:r>
                                <a:rPr lang="en-US" altLang="ja-JP" sz="2000" b="0" i="1" smtClean="0">
                                  <a:latin typeface="Cambria Math"/>
                                </a:rPr>
                                <m:t>𝑒</m:t>
                              </m:r>
                            </m:e>
                            <m:sup>
                              <m:r>
                                <a:rPr lang="en-US" altLang="ja-JP" sz="2000" b="0" i="1" smtClean="0">
                                  <a:latin typeface="Cambria Math" panose="02040503050406030204" pitchFamily="18" charset="0"/>
                                </a:rPr>
                                <m:t>−</m:t>
                              </m:r>
                              <m:r>
                                <a:rPr lang="en-US" altLang="ja-JP" sz="2000" b="0" i="1" smtClean="0">
                                  <a:latin typeface="Cambria Math" panose="02040503050406030204" pitchFamily="18" charset="0"/>
                                </a:rPr>
                                <m:t>𝑖</m:t>
                              </m:r>
                              <m:f>
                                <m:fPr>
                                  <m:ctrlPr>
                                    <a:rPr lang="en-US" altLang="ja-JP" sz="2000" i="1">
                                      <a:latin typeface="Cambria Math" panose="02040503050406030204" pitchFamily="18" charset="0"/>
                                    </a:rPr>
                                  </m:ctrlPr>
                                </m:fPr>
                                <m:num>
                                  <m:r>
                                    <a:rPr lang="en-US" altLang="ja-JP" sz="2000" i="1">
                                      <a:latin typeface="Cambria Math"/>
                                    </a:rPr>
                                    <m:t>2</m:t>
                                  </m:r>
                                  <m:r>
                                    <a:rPr lang="en-US" altLang="ja-JP" sz="2000" i="1">
                                      <a:latin typeface="Cambria Math"/>
                                    </a:rPr>
                                    <m:t>𝜋</m:t>
                                  </m:r>
                                  <m:r>
                                    <a:rPr lang="en-US" altLang="ja-JP" sz="2000" i="1">
                                      <a:latin typeface="Cambria Math"/>
                                    </a:rPr>
                                    <m:t>𝑘𝑙</m:t>
                                  </m:r>
                                </m:num>
                                <m:den>
                                  <m:r>
                                    <a:rPr lang="en-US" altLang="ja-JP" sz="2000" i="1">
                                      <a:latin typeface="Cambria Math" panose="02040503050406030204" pitchFamily="18" charset="0"/>
                                    </a:rPr>
                                    <m:t>𝑁</m:t>
                                  </m:r>
                                </m:den>
                              </m:f>
                            </m:sup>
                          </m:sSup>
                        </m:e>
                      </m:nary>
                    </m:oMath>
                  </m:oMathPara>
                </a14:m>
                <a:endPar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9271916" y="241300"/>
                <a:ext cx="2514085" cy="958083"/>
              </a:xfrm>
              <a:prstGeom prst="rect">
                <a:avLst/>
              </a:prstGeom>
              <a:blipFill>
                <a:blip r:embed="rId2"/>
                <a:stretch>
                  <a:fillRect/>
                </a:stretch>
              </a:blipFill>
            </p:spPr>
            <p:txBody>
              <a:bodyPr/>
              <a:lstStyle/>
              <a:p>
                <a:r>
                  <a:rPr lang="ja-JP" altLang="en-US">
                    <a:noFill/>
                  </a:rPr>
                  <a:t> </a:t>
                </a:r>
              </a:p>
            </p:txBody>
          </p:sp>
        </mc:Fallback>
      </mc:AlternateContent>
      <p:sp>
        <p:nvSpPr>
          <p:cNvPr id="63" name="正方形/長方形 62"/>
          <p:cNvSpPr/>
          <p:nvPr/>
        </p:nvSpPr>
        <p:spPr>
          <a:xfrm>
            <a:off x="9282102" y="1288534"/>
            <a:ext cx="2558714" cy="923330"/>
          </a:xfrm>
          <a:prstGeom prst="rect">
            <a:avLst/>
          </a:prstGeom>
        </p:spPr>
        <p:txBody>
          <a:bodyPr wrap="none">
            <a:spAutoFit/>
          </a:bodyPr>
          <a:lstStyle/>
          <a:p>
            <a:r>
              <a:rPr lang="ja-JP" altLang="en-US" dirty="0">
                <a:latin typeface="Times New Roman" panose="02020603050405020304" pitchFamily="18" charset="0"/>
                <a:ea typeface="游ゴシック" panose="020B0400000000000000" pitchFamily="50" charset="-128"/>
                <a:cs typeface="Times New Roman" panose="02020603050405020304" pitchFamily="18" charset="0"/>
              </a:rPr>
              <a:t>↑複素数とかでできて</a:t>
            </a:r>
            <a:endParaRPr lang="en-US" altLang="ja-JP" dirty="0">
              <a:latin typeface="Times New Roman" panose="02020603050405020304" pitchFamily="18" charset="0"/>
              <a:ea typeface="游ゴシック" panose="020B0400000000000000" pitchFamily="50" charset="-128"/>
              <a:cs typeface="Times New Roman" panose="02020603050405020304" pitchFamily="18" charset="0"/>
            </a:endParaRPr>
          </a:p>
          <a:p>
            <a:r>
              <a:rPr lang="ja-JP" altLang="en-US" dirty="0">
                <a:latin typeface="Times New Roman" panose="02020603050405020304" pitchFamily="18" charset="0"/>
                <a:ea typeface="游ゴシック" panose="020B0400000000000000" pitchFamily="50" charset="-128"/>
                <a:cs typeface="Times New Roman" panose="02020603050405020304" pitchFamily="18" charset="0"/>
              </a:rPr>
              <a:t>　 ややこしそうだけど</a:t>
            </a:r>
            <a:endParaRPr lang="en-US" altLang="ja-JP" dirty="0">
              <a:latin typeface="Times New Roman" panose="02020603050405020304" pitchFamily="18" charset="0"/>
              <a:ea typeface="游ゴシック" panose="020B0400000000000000" pitchFamily="50" charset="-128"/>
              <a:cs typeface="Times New Roman" panose="02020603050405020304" pitchFamily="18" charset="0"/>
            </a:endParaRPr>
          </a:p>
          <a:p>
            <a:r>
              <a:rPr lang="ja-JP" altLang="en-US" dirty="0">
                <a:latin typeface="Times New Roman" panose="02020603050405020304" pitchFamily="18" charset="0"/>
                <a:ea typeface="游ゴシック" panose="020B0400000000000000" pitchFamily="50" charset="-128"/>
                <a:cs typeface="Times New Roman" panose="02020603050405020304" pitchFamily="18" charset="0"/>
              </a:rPr>
              <a:t>    ただの和分</a:t>
            </a:r>
            <a:endParaRPr lang="en-US" altLang="ja-JP" dirty="0">
              <a:latin typeface="Times New Roman" panose="02020603050405020304" pitchFamily="18" charset="0"/>
              <a:ea typeface="游ゴシック" panose="020B0400000000000000" pitchFamily="50"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5" name="正方形/長方形 64"/>
              <p:cNvSpPr/>
              <p:nvPr/>
            </p:nvSpPr>
            <p:spPr>
              <a:xfrm>
                <a:off x="483516" y="2425700"/>
                <a:ext cx="9406678" cy="71468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a:rPr>
                            <m:t>𝐹</m:t>
                          </m:r>
                        </m:e>
                        <m:sub>
                          <m:r>
                            <a:rPr lang="en-US" altLang="ja-JP" b="0" i="1" smtClean="0">
                              <a:latin typeface="Cambria Math" panose="02040503050406030204" pitchFamily="18" charset="0"/>
                            </a:rPr>
                            <m:t>0</m:t>
                          </m:r>
                        </m:sub>
                      </m:sSub>
                      <m:r>
                        <a:rPr lang="en-US" altLang="ja-JP" i="1">
                          <a:latin typeface="Cambria Math"/>
                        </a:rPr>
                        <m:t>=</m:t>
                      </m:r>
                      <m:f>
                        <m:fPr>
                          <m:ctrlPr>
                            <a:rPr lang="en-US" altLang="ja-JP" b="0" i="1" smtClean="0">
                              <a:latin typeface="Cambria Math" panose="02040503050406030204" pitchFamily="18" charset="0"/>
                            </a:rPr>
                          </m:ctrlPr>
                        </m:fPr>
                        <m:num>
                          <m:r>
                            <a:rPr lang="en-US" altLang="ja-JP" b="0" i="1" smtClean="0">
                              <a:latin typeface="Cambria Math"/>
                            </a:rPr>
                            <m:t>1</m:t>
                          </m:r>
                        </m:num>
                        <m:den>
                          <m:r>
                            <a:rPr lang="en-US" altLang="ja-JP" b="0" i="1" smtClean="0">
                              <a:latin typeface="Cambria Math" panose="02040503050406030204" pitchFamily="18" charset="0"/>
                            </a:rPr>
                            <m:t>8</m:t>
                          </m:r>
                        </m:den>
                      </m:f>
                      <m:d>
                        <m:dPr>
                          <m:begChr m:val="["/>
                          <m:endChr m:val="]"/>
                          <m:ctrlPr>
                            <a:rPr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a:rPr>
                                <m:t>𝑓</m:t>
                              </m:r>
                            </m:e>
                            <m:sub>
                              <m:r>
                                <a:rPr lang="en-US" altLang="ja-JP" i="1">
                                  <a:latin typeface="Cambria Math" panose="02040503050406030204" pitchFamily="18" charset="0"/>
                                </a:rPr>
                                <m:t>0</m:t>
                              </m:r>
                            </m:sub>
                          </m:sSub>
                          <m:d>
                            <m:dPr>
                              <m:ctrlPr>
                                <a:rPr lang="en-US" altLang="ja-JP" b="0" i="1" smtClean="0">
                                  <a:latin typeface="Cambria Math" panose="02040503050406030204" pitchFamily="18" charset="0"/>
                                </a:rPr>
                              </m:ctrlPr>
                            </m:dPr>
                            <m:e>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b="0" i="1" smtClean="0">
                                  <a:latin typeface="Cambria Math" panose="02040503050406030204" pitchFamily="18" charset="0"/>
                                </a:rPr>
                                <m:t>𝑖</m:t>
                              </m:r>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 </m:t>
                              </m:r>
                            </m:e>
                          </m:d>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1</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r>
                            <a:rPr lang="en-US" altLang="ja-JP" i="1">
                              <a:latin typeface="Cambria Math" panose="02040503050406030204" pitchFamily="18" charset="0"/>
                            </a:rPr>
                            <m:t>+</m:t>
                          </m:r>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7</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e>
                      </m:d>
                    </m:oMath>
                  </m:oMathPara>
                </a14:m>
                <a:endParaRPr lang="ja-JP" altLang="en-US" dirty="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65" name="正方形/長方形 64"/>
              <p:cNvSpPr>
                <a:spLocks noRot="1" noChangeAspect="1" noMove="1" noResize="1" noEditPoints="1" noAdjustHandles="1" noChangeArrowheads="1" noChangeShapeType="1" noTextEdit="1"/>
              </p:cNvSpPr>
              <p:nvPr/>
            </p:nvSpPr>
            <p:spPr>
              <a:xfrm>
                <a:off x="483516" y="2425700"/>
                <a:ext cx="9406678" cy="714683"/>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正方形/長方形 65"/>
              <p:cNvSpPr/>
              <p:nvPr/>
            </p:nvSpPr>
            <p:spPr>
              <a:xfrm>
                <a:off x="483516" y="3285067"/>
                <a:ext cx="9569415" cy="71468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a:rPr>
                            <m:t>𝐹</m:t>
                          </m:r>
                        </m:e>
                        <m:sub>
                          <m:r>
                            <a:rPr lang="en-US" altLang="ja-JP" b="0" i="1" smtClean="0">
                              <a:latin typeface="Cambria Math" panose="02040503050406030204" pitchFamily="18" charset="0"/>
                            </a:rPr>
                            <m:t>1</m:t>
                          </m:r>
                        </m:sub>
                      </m:sSub>
                      <m:r>
                        <a:rPr lang="en-US" altLang="ja-JP" i="1">
                          <a:latin typeface="Cambria Math"/>
                        </a:rPr>
                        <m:t>=</m:t>
                      </m:r>
                      <m:f>
                        <m:fPr>
                          <m:ctrlPr>
                            <a:rPr lang="en-US" altLang="ja-JP" b="0" i="1" smtClean="0">
                              <a:latin typeface="Cambria Math" panose="02040503050406030204" pitchFamily="18" charset="0"/>
                            </a:rPr>
                          </m:ctrlPr>
                        </m:fPr>
                        <m:num>
                          <m:r>
                            <a:rPr lang="en-US" altLang="ja-JP" b="0" i="1" smtClean="0">
                              <a:latin typeface="Cambria Math"/>
                            </a:rPr>
                            <m:t>1</m:t>
                          </m:r>
                        </m:num>
                        <m:den>
                          <m:r>
                            <a:rPr lang="en-US" altLang="ja-JP" b="0" i="1" smtClean="0">
                              <a:latin typeface="Cambria Math" panose="02040503050406030204" pitchFamily="18" charset="0"/>
                            </a:rPr>
                            <m:t>8</m:t>
                          </m:r>
                        </m:den>
                      </m:f>
                      <m:d>
                        <m:dPr>
                          <m:begChr m:val="["/>
                          <m:endChr m:val="]"/>
                          <m:ctrlPr>
                            <a:rPr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a:rPr>
                                <m:t>𝑓</m:t>
                              </m:r>
                            </m:e>
                            <m:sub>
                              <m:r>
                                <a:rPr lang="en-US" altLang="ja-JP" i="1">
                                  <a:latin typeface="Cambria Math" panose="02040503050406030204" pitchFamily="18" charset="0"/>
                                </a:rPr>
                                <m:t>0</m:t>
                              </m:r>
                            </m:sub>
                          </m:sSub>
                          <m:d>
                            <m:dPr>
                              <m:ctrlPr>
                                <a:rPr lang="en-US" altLang="ja-JP" b="0" i="1" smtClean="0">
                                  <a:latin typeface="Cambria Math" panose="02040503050406030204" pitchFamily="18" charset="0"/>
                                </a:rPr>
                              </m:ctrlPr>
                            </m:dPr>
                            <m:e>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b="0" i="1" smtClean="0">
                                  <a:latin typeface="Cambria Math" panose="02040503050406030204" pitchFamily="18" charset="0"/>
                                </a:rPr>
                                <m:t>𝑖</m:t>
                              </m:r>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 </m:t>
                              </m:r>
                            </m:e>
                          </m:d>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1</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1</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1</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r>
                            <a:rPr lang="en-US" altLang="ja-JP" i="1">
                              <a:latin typeface="Cambria Math" panose="02040503050406030204" pitchFamily="18" charset="0"/>
                            </a:rPr>
                            <m:t>+</m:t>
                          </m:r>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7</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7</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7</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e>
                      </m:d>
                    </m:oMath>
                  </m:oMathPara>
                </a14:m>
                <a:endParaRPr lang="ja-JP" altLang="en-US" dirty="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66" name="正方形/長方形 65"/>
              <p:cNvSpPr>
                <a:spLocks noRot="1" noChangeAspect="1" noMove="1" noResize="1" noEditPoints="1" noAdjustHandles="1" noChangeArrowheads="1" noChangeShapeType="1" noTextEdit="1"/>
              </p:cNvSpPr>
              <p:nvPr/>
            </p:nvSpPr>
            <p:spPr>
              <a:xfrm>
                <a:off x="483516" y="3285067"/>
                <a:ext cx="9569415" cy="71468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正方形/長方形 66"/>
              <p:cNvSpPr/>
              <p:nvPr/>
            </p:nvSpPr>
            <p:spPr>
              <a:xfrm>
                <a:off x="470816" y="4144434"/>
                <a:ext cx="9683998" cy="71468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a:rPr>
                            <m:t>𝐹</m:t>
                          </m:r>
                        </m:e>
                        <m:sub>
                          <m:r>
                            <a:rPr lang="en-US" altLang="ja-JP" b="0" i="1" smtClean="0">
                              <a:latin typeface="Cambria Math" panose="02040503050406030204" pitchFamily="18" charset="0"/>
                            </a:rPr>
                            <m:t>2</m:t>
                          </m:r>
                        </m:sub>
                      </m:sSub>
                      <m:r>
                        <a:rPr lang="en-US" altLang="ja-JP" i="1">
                          <a:latin typeface="Cambria Math"/>
                        </a:rPr>
                        <m:t>=</m:t>
                      </m:r>
                      <m:f>
                        <m:fPr>
                          <m:ctrlPr>
                            <a:rPr lang="en-US" altLang="ja-JP" b="0" i="1" smtClean="0">
                              <a:latin typeface="Cambria Math" panose="02040503050406030204" pitchFamily="18" charset="0"/>
                            </a:rPr>
                          </m:ctrlPr>
                        </m:fPr>
                        <m:num>
                          <m:r>
                            <a:rPr lang="en-US" altLang="ja-JP" b="0" i="1" smtClean="0">
                              <a:latin typeface="Cambria Math"/>
                            </a:rPr>
                            <m:t>1</m:t>
                          </m:r>
                        </m:num>
                        <m:den>
                          <m:r>
                            <a:rPr lang="en-US" altLang="ja-JP" b="0" i="1" smtClean="0">
                              <a:latin typeface="Cambria Math" panose="02040503050406030204" pitchFamily="18" charset="0"/>
                            </a:rPr>
                            <m:t>8</m:t>
                          </m:r>
                        </m:den>
                      </m:f>
                      <m:d>
                        <m:dPr>
                          <m:begChr m:val="["/>
                          <m:endChr m:val="]"/>
                          <m:ctrlPr>
                            <a:rPr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a:rPr>
                                <m:t>𝑓</m:t>
                              </m:r>
                            </m:e>
                            <m:sub>
                              <m:r>
                                <a:rPr lang="en-US" altLang="ja-JP" i="1">
                                  <a:latin typeface="Cambria Math" panose="02040503050406030204" pitchFamily="18" charset="0"/>
                                </a:rPr>
                                <m:t>0</m:t>
                              </m:r>
                            </m:sub>
                          </m:sSub>
                          <m:d>
                            <m:dPr>
                              <m:ctrlPr>
                                <a:rPr lang="en-US" altLang="ja-JP" b="0" i="1" smtClean="0">
                                  <a:latin typeface="Cambria Math" panose="02040503050406030204" pitchFamily="18" charset="0"/>
                                </a:rPr>
                              </m:ctrlPr>
                            </m:dPr>
                            <m:e>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b="0" i="1" smtClean="0">
                                  <a:latin typeface="Cambria Math" panose="02040503050406030204" pitchFamily="18" charset="0"/>
                                </a:rPr>
                                <m:t>𝑖</m:t>
                              </m:r>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 </m:t>
                              </m:r>
                            </m:e>
                          </m:d>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1</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2</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2</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r>
                            <a:rPr lang="en-US" altLang="ja-JP" i="1">
                              <a:latin typeface="Cambria Math" panose="02040503050406030204" pitchFamily="18" charset="0"/>
                            </a:rPr>
                            <m:t>+</m:t>
                          </m:r>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7</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14</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14</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e>
                      </m:d>
                    </m:oMath>
                  </m:oMathPara>
                </a14:m>
                <a:endParaRPr lang="ja-JP" altLang="en-US" dirty="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67" name="正方形/長方形 66"/>
              <p:cNvSpPr>
                <a:spLocks noRot="1" noChangeAspect="1" noMove="1" noResize="1" noEditPoints="1" noAdjustHandles="1" noChangeArrowheads="1" noChangeShapeType="1" noTextEdit="1"/>
              </p:cNvSpPr>
              <p:nvPr/>
            </p:nvSpPr>
            <p:spPr>
              <a:xfrm>
                <a:off x="470816" y="4144434"/>
                <a:ext cx="9683998" cy="714683"/>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正方形/長方形 67"/>
              <p:cNvSpPr/>
              <p:nvPr/>
            </p:nvSpPr>
            <p:spPr>
              <a:xfrm>
                <a:off x="470816" y="5003800"/>
                <a:ext cx="9683998" cy="71468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a:rPr>
                            <m:t>𝐹</m:t>
                          </m:r>
                        </m:e>
                        <m:sub>
                          <m:r>
                            <a:rPr lang="en-US" altLang="ja-JP" b="0" i="1" smtClean="0">
                              <a:latin typeface="Cambria Math" panose="02040503050406030204" pitchFamily="18" charset="0"/>
                            </a:rPr>
                            <m:t>3</m:t>
                          </m:r>
                        </m:sub>
                      </m:sSub>
                      <m:r>
                        <a:rPr lang="en-US" altLang="ja-JP" i="1">
                          <a:latin typeface="Cambria Math"/>
                        </a:rPr>
                        <m:t>=</m:t>
                      </m:r>
                      <m:f>
                        <m:fPr>
                          <m:ctrlPr>
                            <a:rPr lang="en-US" altLang="ja-JP" b="0" i="1" smtClean="0">
                              <a:latin typeface="Cambria Math" panose="02040503050406030204" pitchFamily="18" charset="0"/>
                            </a:rPr>
                          </m:ctrlPr>
                        </m:fPr>
                        <m:num>
                          <m:r>
                            <a:rPr lang="en-US" altLang="ja-JP" b="0" i="1" smtClean="0">
                              <a:latin typeface="Cambria Math"/>
                            </a:rPr>
                            <m:t>1</m:t>
                          </m:r>
                        </m:num>
                        <m:den>
                          <m:r>
                            <a:rPr lang="en-US" altLang="ja-JP" b="0" i="1" smtClean="0">
                              <a:latin typeface="Cambria Math" panose="02040503050406030204" pitchFamily="18" charset="0"/>
                            </a:rPr>
                            <m:t>8</m:t>
                          </m:r>
                        </m:den>
                      </m:f>
                      <m:d>
                        <m:dPr>
                          <m:begChr m:val="["/>
                          <m:endChr m:val="]"/>
                          <m:ctrlPr>
                            <a:rPr lang="en-US" altLang="ja-JP" b="0" i="1" smtClean="0">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a:rPr>
                                <m:t>𝑓</m:t>
                              </m:r>
                            </m:e>
                            <m:sub>
                              <m:r>
                                <a:rPr lang="en-US" altLang="ja-JP" i="1">
                                  <a:latin typeface="Cambria Math" panose="02040503050406030204" pitchFamily="18" charset="0"/>
                                </a:rPr>
                                <m:t>0</m:t>
                              </m:r>
                            </m:sub>
                          </m:sSub>
                          <m:d>
                            <m:dPr>
                              <m:ctrlPr>
                                <a:rPr lang="en-US" altLang="ja-JP" b="0" i="1" smtClean="0">
                                  <a:latin typeface="Cambria Math" panose="02040503050406030204" pitchFamily="18" charset="0"/>
                                </a:rPr>
                              </m:ctrlPr>
                            </m:dPr>
                            <m:e>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b="0" i="1" smtClean="0">
                                  <a:latin typeface="Cambria Math" panose="02040503050406030204" pitchFamily="18" charset="0"/>
                                </a:rPr>
                                <m:t>𝑖</m:t>
                              </m:r>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0</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 </m:t>
                              </m:r>
                            </m:e>
                          </m:d>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1</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3</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3</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r>
                            <a:rPr lang="en-US" altLang="ja-JP" i="1">
                              <a:latin typeface="Cambria Math" panose="02040503050406030204" pitchFamily="18" charset="0"/>
                            </a:rPr>
                            <m:t>+</m:t>
                          </m:r>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a:rPr>
                                <m:t>𝑓</m:t>
                              </m:r>
                            </m:e>
                            <m:sub>
                              <m:r>
                                <a:rPr lang="en-US" altLang="ja-JP" b="0" i="1" smtClean="0">
                                  <a:latin typeface="Cambria Math" panose="02040503050406030204" pitchFamily="18" charset="0"/>
                                </a:rPr>
                                <m:t>7</m:t>
                              </m:r>
                            </m:sub>
                          </m:sSub>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cos</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21</m:t>
                                      </m:r>
                                    </m:num>
                                    <m:den>
                                      <m:r>
                                        <a:rPr lang="en-US" altLang="ja-JP" i="1">
                                          <a:latin typeface="Cambria Math" panose="02040503050406030204" pitchFamily="18" charset="0"/>
                                        </a:rPr>
                                        <m:t>𝑁</m:t>
                                      </m:r>
                                    </m:den>
                                  </m:f>
                                </m:e>
                              </m:func>
                              <m:r>
                                <a:rPr lang="en-US" altLang="ja-JP" b="0" i="1" smtClean="0">
                                  <a:latin typeface="Cambria Math" panose="02040503050406030204" pitchFamily="18" charset="0"/>
                                </a:rPr>
                                <m:t>−</m:t>
                              </m:r>
                              <m:r>
                                <a:rPr lang="en-US" altLang="ja-JP" i="1">
                                  <a:latin typeface="Cambria Math" panose="02040503050406030204" pitchFamily="18" charset="0"/>
                                </a:rPr>
                                <m:t>𝑖</m:t>
                              </m:r>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sin</m:t>
                                  </m:r>
                                </m:fName>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b="0" i="1" smtClean="0">
                                          <a:latin typeface="Cambria Math" panose="02040503050406030204" pitchFamily="18" charset="0"/>
                                        </a:rPr>
                                        <m:t>21</m:t>
                                      </m:r>
                                    </m:num>
                                    <m:den>
                                      <m:r>
                                        <a:rPr lang="en-US" altLang="ja-JP" i="1">
                                          <a:latin typeface="Cambria Math" panose="02040503050406030204" pitchFamily="18" charset="0"/>
                                        </a:rPr>
                                        <m:t>𝑁</m:t>
                                      </m:r>
                                    </m:den>
                                  </m:f>
                                </m:e>
                              </m:func>
                              <m:r>
                                <a:rPr lang="en-US" altLang="ja-JP" i="1">
                                  <a:latin typeface="Cambria Math" panose="02040503050406030204" pitchFamily="18" charset="0"/>
                                </a:rPr>
                                <m:t> </m:t>
                              </m:r>
                            </m:e>
                          </m:d>
                        </m:e>
                      </m:d>
                    </m:oMath>
                  </m:oMathPara>
                </a14:m>
                <a:endParaRPr lang="ja-JP" altLang="en-US" dirty="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68" name="正方形/長方形 67"/>
              <p:cNvSpPr>
                <a:spLocks noRot="1" noChangeAspect="1" noMove="1" noResize="1" noEditPoints="1" noAdjustHandles="1" noChangeArrowheads="1" noChangeShapeType="1" noTextEdit="1"/>
              </p:cNvSpPr>
              <p:nvPr/>
            </p:nvSpPr>
            <p:spPr>
              <a:xfrm>
                <a:off x="470816" y="5003800"/>
                <a:ext cx="9683998" cy="714683"/>
              </a:xfrm>
              <a:prstGeom prst="rect">
                <a:avLst/>
              </a:prstGeom>
              <a:blipFill>
                <a:blip r:embed="rId6"/>
                <a:stretch>
                  <a:fillRect/>
                </a:stretch>
              </a:blipFill>
            </p:spPr>
            <p:txBody>
              <a:bodyPr/>
              <a:lstStyle/>
              <a:p>
                <a:r>
                  <a:rPr lang="ja-JP" altLang="en-US">
                    <a:noFill/>
                  </a:rPr>
                  <a:t> </a:t>
                </a:r>
              </a:p>
            </p:txBody>
          </p:sp>
        </mc:Fallback>
      </mc:AlternateContent>
      <p:sp>
        <p:nvSpPr>
          <p:cNvPr id="69" name="正方形/長方形 68"/>
          <p:cNvSpPr/>
          <p:nvPr/>
        </p:nvSpPr>
        <p:spPr>
          <a:xfrm rot="5400000">
            <a:off x="4191866" y="5758935"/>
            <a:ext cx="697627" cy="707886"/>
          </a:xfrm>
          <a:prstGeom prst="rect">
            <a:avLst/>
          </a:prstGeom>
        </p:spPr>
        <p:txBody>
          <a:bodyPr wrap="none">
            <a:spAutoFit/>
          </a:bodyPr>
          <a:lstStyle/>
          <a:p>
            <a:r>
              <a:rPr lang="en-US" altLang="ja-JP" sz="4000" b="1" dirty="0">
                <a:latin typeface="Times New Roman" panose="02020603050405020304" pitchFamily="18" charset="0"/>
                <a:ea typeface="游ゴシック" panose="020B0400000000000000" pitchFamily="50" charset="-128"/>
                <a:cs typeface="Times New Roman" panose="02020603050405020304" pitchFamily="18" charset="0"/>
              </a:rPr>
              <a:t>…</a:t>
            </a:r>
          </a:p>
        </p:txBody>
      </p:sp>
    </p:spTree>
    <p:extLst>
      <p:ext uri="{BB962C8B-B14F-4D97-AF65-F5344CB8AC3E}">
        <p14:creationId xmlns:p14="http://schemas.microsoft.com/office/powerpoint/2010/main" val="121255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FD8B1862-432B-4DB2-90DA-2F4E6BE26804}"/>
              </a:ext>
            </a:extLst>
          </p:cNvPr>
          <p:cNvGrpSpPr/>
          <p:nvPr/>
        </p:nvGrpSpPr>
        <p:grpSpPr>
          <a:xfrm>
            <a:off x="4312337" y="2761224"/>
            <a:ext cx="4734221" cy="3814157"/>
            <a:chOff x="10734378" y="2218618"/>
            <a:chExt cx="4734221" cy="3814157"/>
          </a:xfrm>
        </p:grpSpPr>
        <p:grpSp>
          <p:nvGrpSpPr>
            <p:cNvPr id="17" name="グループ化 16">
              <a:extLst>
                <a:ext uri="{FF2B5EF4-FFF2-40B4-BE49-F238E27FC236}">
                  <a16:creationId xmlns:a16="http://schemas.microsoft.com/office/drawing/2014/main" id="{F2535A00-8017-4F57-A4BB-F2882DB9CF14}"/>
                </a:ext>
              </a:extLst>
            </p:cNvPr>
            <p:cNvGrpSpPr/>
            <p:nvPr/>
          </p:nvGrpSpPr>
          <p:grpSpPr>
            <a:xfrm>
              <a:off x="10800556" y="2461394"/>
              <a:ext cx="4612067" cy="3367445"/>
              <a:chOff x="8273962" y="1721912"/>
              <a:chExt cx="8919522" cy="6512481"/>
            </a:xfrm>
          </p:grpSpPr>
          <p:pic>
            <p:nvPicPr>
              <p:cNvPr id="5" name="図 4">
                <a:extLst>
                  <a:ext uri="{FF2B5EF4-FFF2-40B4-BE49-F238E27FC236}">
                    <a16:creationId xmlns:a16="http://schemas.microsoft.com/office/drawing/2014/main" id="{C5415A72-F7DA-4CF5-8A65-C8EB1C3345FD}"/>
                  </a:ext>
                </a:extLst>
              </p:cNvPr>
              <p:cNvPicPr>
                <a:picLocks noChangeAspect="1"/>
              </p:cNvPicPr>
              <p:nvPr/>
            </p:nvPicPr>
            <p:blipFill>
              <a:blip r:embed="rId2"/>
              <a:stretch>
                <a:fillRect/>
              </a:stretch>
            </p:blipFill>
            <p:spPr>
              <a:xfrm>
                <a:off x="8273962" y="1721912"/>
                <a:ext cx="2237255" cy="1637822"/>
              </a:xfrm>
              <a:prstGeom prst="rect">
                <a:avLst/>
              </a:prstGeom>
            </p:spPr>
          </p:pic>
          <p:pic>
            <p:nvPicPr>
              <p:cNvPr id="71" name="図 70">
                <a:extLst>
                  <a:ext uri="{FF2B5EF4-FFF2-40B4-BE49-F238E27FC236}">
                    <a16:creationId xmlns:a16="http://schemas.microsoft.com/office/drawing/2014/main" id="{63B7E111-73CC-49F2-B482-32122850E60F}"/>
                  </a:ext>
                </a:extLst>
              </p:cNvPr>
              <p:cNvPicPr>
                <a:picLocks noChangeAspect="1"/>
              </p:cNvPicPr>
              <p:nvPr/>
            </p:nvPicPr>
            <p:blipFill>
              <a:blip r:embed="rId2"/>
              <a:stretch>
                <a:fillRect/>
              </a:stretch>
            </p:blipFill>
            <p:spPr>
              <a:xfrm>
                <a:off x="10505712" y="1721912"/>
                <a:ext cx="2237255" cy="1637822"/>
              </a:xfrm>
              <a:prstGeom prst="rect">
                <a:avLst/>
              </a:prstGeom>
            </p:spPr>
          </p:pic>
          <p:pic>
            <p:nvPicPr>
              <p:cNvPr id="72" name="図 71">
                <a:extLst>
                  <a:ext uri="{FF2B5EF4-FFF2-40B4-BE49-F238E27FC236}">
                    <a16:creationId xmlns:a16="http://schemas.microsoft.com/office/drawing/2014/main" id="{D4823392-1DEC-4B16-B5DC-FBE8F7CABD5B}"/>
                  </a:ext>
                </a:extLst>
              </p:cNvPr>
              <p:cNvPicPr>
                <a:picLocks noChangeAspect="1"/>
              </p:cNvPicPr>
              <p:nvPr/>
            </p:nvPicPr>
            <p:blipFill>
              <a:blip r:embed="rId2"/>
              <a:stretch>
                <a:fillRect/>
              </a:stretch>
            </p:blipFill>
            <p:spPr>
              <a:xfrm>
                <a:off x="8273962" y="3346345"/>
                <a:ext cx="2237255" cy="1637822"/>
              </a:xfrm>
              <a:prstGeom prst="rect">
                <a:avLst/>
              </a:prstGeom>
            </p:spPr>
          </p:pic>
          <p:pic>
            <p:nvPicPr>
              <p:cNvPr id="73" name="図 72">
                <a:extLst>
                  <a:ext uri="{FF2B5EF4-FFF2-40B4-BE49-F238E27FC236}">
                    <a16:creationId xmlns:a16="http://schemas.microsoft.com/office/drawing/2014/main" id="{72A882F5-192B-4610-A711-64814E408B7D}"/>
                  </a:ext>
                </a:extLst>
              </p:cNvPr>
              <p:cNvPicPr>
                <a:picLocks noChangeAspect="1"/>
              </p:cNvPicPr>
              <p:nvPr/>
            </p:nvPicPr>
            <p:blipFill>
              <a:blip r:embed="rId2"/>
              <a:stretch>
                <a:fillRect/>
              </a:stretch>
            </p:blipFill>
            <p:spPr>
              <a:xfrm>
                <a:off x="10505712" y="3346345"/>
                <a:ext cx="2237255" cy="1637822"/>
              </a:xfrm>
              <a:prstGeom prst="rect">
                <a:avLst/>
              </a:prstGeom>
            </p:spPr>
          </p:pic>
          <p:pic>
            <p:nvPicPr>
              <p:cNvPr id="74" name="図 73">
                <a:extLst>
                  <a:ext uri="{FF2B5EF4-FFF2-40B4-BE49-F238E27FC236}">
                    <a16:creationId xmlns:a16="http://schemas.microsoft.com/office/drawing/2014/main" id="{9476F44A-F229-4B3B-A50C-7C6D4EE95E4C}"/>
                  </a:ext>
                </a:extLst>
              </p:cNvPr>
              <p:cNvPicPr>
                <a:picLocks noChangeAspect="1"/>
              </p:cNvPicPr>
              <p:nvPr/>
            </p:nvPicPr>
            <p:blipFill>
              <a:blip r:embed="rId2"/>
              <a:stretch>
                <a:fillRect/>
              </a:stretch>
            </p:blipFill>
            <p:spPr>
              <a:xfrm>
                <a:off x="12739459" y="1721912"/>
                <a:ext cx="2237255" cy="1637822"/>
              </a:xfrm>
              <a:prstGeom prst="rect">
                <a:avLst/>
              </a:prstGeom>
            </p:spPr>
          </p:pic>
          <p:pic>
            <p:nvPicPr>
              <p:cNvPr id="75" name="図 74">
                <a:extLst>
                  <a:ext uri="{FF2B5EF4-FFF2-40B4-BE49-F238E27FC236}">
                    <a16:creationId xmlns:a16="http://schemas.microsoft.com/office/drawing/2014/main" id="{30D4CA6B-8152-4C57-8359-55689C7AFD0D}"/>
                  </a:ext>
                </a:extLst>
              </p:cNvPr>
              <p:cNvPicPr>
                <a:picLocks noChangeAspect="1"/>
              </p:cNvPicPr>
              <p:nvPr/>
            </p:nvPicPr>
            <p:blipFill>
              <a:blip r:embed="rId2"/>
              <a:stretch>
                <a:fillRect/>
              </a:stretch>
            </p:blipFill>
            <p:spPr>
              <a:xfrm>
                <a:off x="12739459" y="3346345"/>
                <a:ext cx="2237255" cy="1637822"/>
              </a:xfrm>
              <a:prstGeom prst="rect">
                <a:avLst/>
              </a:prstGeom>
            </p:spPr>
          </p:pic>
          <p:pic>
            <p:nvPicPr>
              <p:cNvPr id="76" name="図 75">
                <a:extLst>
                  <a:ext uri="{FF2B5EF4-FFF2-40B4-BE49-F238E27FC236}">
                    <a16:creationId xmlns:a16="http://schemas.microsoft.com/office/drawing/2014/main" id="{4C94CF41-2DD6-4D33-ABE9-8E5E42CD28F1}"/>
                  </a:ext>
                </a:extLst>
              </p:cNvPr>
              <p:cNvPicPr>
                <a:picLocks noChangeAspect="1"/>
              </p:cNvPicPr>
              <p:nvPr/>
            </p:nvPicPr>
            <p:blipFill>
              <a:blip r:embed="rId2"/>
              <a:stretch>
                <a:fillRect/>
              </a:stretch>
            </p:blipFill>
            <p:spPr>
              <a:xfrm>
                <a:off x="8273962" y="4979896"/>
                <a:ext cx="2237255" cy="1637822"/>
              </a:xfrm>
              <a:prstGeom prst="rect">
                <a:avLst/>
              </a:prstGeom>
            </p:spPr>
          </p:pic>
          <p:pic>
            <p:nvPicPr>
              <p:cNvPr id="77" name="図 76">
                <a:extLst>
                  <a:ext uri="{FF2B5EF4-FFF2-40B4-BE49-F238E27FC236}">
                    <a16:creationId xmlns:a16="http://schemas.microsoft.com/office/drawing/2014/main" id="{896F2FA3-6185-462B-A46A-30A9EB0007B5}"/>
                  </a:ext>
                </a:extLst>
              </p:cNvPr>
              <p:cNvPicPr>
                <a:picLocks noChangeAspect="1"/>
              </p:cNvPicPr>
              <p:nvPr/>
            </p:nvPicPr>
            <p:blipFill>
              <a:blip r:embed="rId2"/>
              <a:stretch>
                <a:fillRect/>
              </a:stretch>
            </p:blipFill>
            <p:spPr>
              <a:xfrm>
                <a:off x="10505712" y="4979896"/>
                <a:ext cx="2237255" cy="1637822"/>
              </a:xfrm>
              <a:prstGeom prst="rect">
                <a:avLst/>
              </a:prstGeom>
            </p:spPr>
          </p:pic>
          <p:pic>
            <p:nvPicPr>
              <p:cNvPr id="78" name="図 77">
                <a:extLst>
                  <a:ext uri="{FF2B5EF4-FFF2-40B4-BE49-F238E27FC236}">
                    <a16:creationId xmlns:a16="http://schemas.microsoft.com/office/drawing/2014/main" id="{52243CDF-67D5-4C4E-9D23-072FEF960D95}"/>
                  </a:ext>
                </a:extLst>
              </p:cNvPr>
              <p:cNvPicPr>
                <a:picLocks noChangeAspect="1"/>
              </p:cNvPicPr>
              <p:nvPr/>
            </p:nvPicPr>
            <p:blipFill>
              <a:blip r:embed="rId2"/>
              <a:stretch>
                <a:fillRect/>
              </a:stretch>
            </p:blipFill>
            <p:spPr>
              <a:xfrm>
                <a:off x="12739459" y="4979896"/>
                <a:ext cx="2237255" cy="1637822"/>
              </a:xfrm>
              <a:prstGeom prst="rect">
                <a:avLst/>
              </a:prstGeom>
            </p:spPr>
          </p:pic>
          <p:pic>
            <p:nvPicPr>
              <p:cNvPr id="79" name="図 78">
                <a:extLst>
                  <a:ext uri="{FF2B5EF4-FFF2-40B4-BE49-F238E27FC236}">
                    <a16:creationId xmlns:a16="http://schemas.microsoft.com/office/drawing/2014/main" id="{0F533092-EA86-4B99-AC5B-D1CBB40FF4F3}"/>
                  </a:ext>
                </a:extLst>
              </p:cNvPr>
              <p:cNvPicPr>
                <a:picLocks noChangeAspect="1"/>
              </p:cNvPicPr>
              <p:nvPr/>
            </p:nvPicPr>
            <p:blipFill>
              <a:blip r:embed="rId2"/>
              <a:stretch>
                <a:fillRect/>
              </a:stretch>
            </p:blipFill>
            <p:spPr>
              <a:xfrm>
                <a:off x="14956229" y="1721912"/>
                <a:ext cx="2237255" cy="1637822"/>
              </a:xfrm>
              <a:prstGeom prst="rect">
                <a:avLst/>
              </a:prstGeom>
            </p:spPr>
          </p:pic>
          <p:pic>
            <p:nvPicPr>
              <p:cNvPr id="80" name="図 79">
                <a:extLst>
                  <a:ext uri="{FF2B5EF4-FFF2-40B4-BE49-F238E27FC236}">
                    <a16:creationId xmlns:a16="http://schemas.microsoft.com/office/drawing/2014/main" id="{3722EF72-02E7-44DE-B9E6-A15333CCF72B}"/>
                  </a:ext>
                </a:extLst>
              </p:cNvPr>
              <p:cNvPicPr>
                <a:picLocks noChangeAspect="1"/>
              </p:cNvPicPr>
              <p:nvPr/>
            </p:nvPicPr>
            <p:blipFill>
              <a:blip r:embed="rId2"/>
              <a:stretch>
                <a:fillRect/>
              </a:stretch>
            </p:blipFill>
            <p:spPr>
              <a:xfrm>
                <a:off x="14956229" y="3346345"/>
                <a:ext cx="2237255" cy="1637822"/>
              </a:xfrm>
              <a:prstGeom prst="rect">
                <a:avLst/>
              </a:prstGeom>
            </p:spPr>
          </p:pic>
          <p:pic>
            <p:nvPicPr>
              <p:cNvPr id="81" name="図 80">
                <a:extLst>
                  <a:ext uri="{FF2B5EF4-FFF2-40B4-BE49-F238E27FC236}">
                    <a16:creationId xmlns:a16="http://schemas.microsoft.com/office/drawing/2014/main" id="{1637EBF5-5402-46CA-B71D-0314A0F047BA}"/>
                  </a:ext>
                </a:extLst>
              </p:cNvPr>
              <p:cNvPicPr>
                <a:picLocks noChangeAspect="1"/>
              </p:cNvPicPr>
              <p:nvPr/>
            </p:nvPicPr>
            <p:blipFill>
              <a:blip r:embed="rId2"/>
              <a:stretch>
                <a:fillRect/>
              </a:stretch>
            </p:blipFill>
            <p:spPr>
              <a:xfrm>
                <a:off x="14956229" y="4979896"/>
                <a:ext cx="2237255" cy="1637822"/>
              </a:xfrm>
              <a:prstGeom prst="rect">
                <a:avLst/>
              </a:prstGeom>
            </p:spPr>
          </p:pic>
          <p:pic>
            <p:nvPicPr>
              <p:cNvPr id="82" name="図 81">
                <a:extLst>
                  <a:ext uri="{FF2B5EF4-FFF2-40B4-BE49-F238E27FC236}">
                    <a16:creationId xmlns:a16="http://schemas.microsoft.com/office/drawing/2014/main" id="{3BDE9205-7276-41FA-A761-26706517D4E3}"/>
                  </a:ext>
                </a:extLst>
              </p:cNvPr>
              <p:cNvPicPr>
                <a:picLocks noChangeAspect="1"/>
              </p:cNvPicPr>
              <p:nvPr/>
            </p:nvPicPr>
            <p:blipFill>
              <a:blip r:embed="rId2"/>
              <a:stretch>
                <a:fillRect/>
              </a:stretch>
            </p:blipFill>
            <p:spPr>
              <a:xfrm>
                <a:off x="8273962" y="6596571"/>
                <a:ext cx="2237255" cy="1637822"/>
              </a:xfrm>
              <a:prstGeom prst="rect">
                <a:avLst/>
              </a:prstGeom>
            </p:spPr>
          </p:pic>
          <p:pic>
            <p:nvPicPr>
              <p:cNvPr id="83" name="図 82">
                <a:extLst>
                  <a:ext uri="{FF2B5EF4-FFF2-40B4-BE49-F238E27FC236}">
                    <a16:creationId xmlns:a16="http://schemas.microsoft.com/office/drawing/2014/main" id="{017511C4-FACB-483E-A20A-54A2EDF223BE}"/>
                  </a:ext>
                </a:extLst>
              </p:cNvPr>
              <p:cNvPicPr>
                <a:picLocks noChangeAspect="1"/>
              </p:cNvPicPr>
              <p:nvPr/>
            </p:nvPicPr>
            <p:blipFill>
              <a:blip r:embed="rId2"/>
              <a:stretch>
                <a:fillRect/>
              </a:stretch>
            </p:blipFill>
            <p:spPr>
              <a:xfrm>
                <a:off x="10505712" y="6596571"/>
                <a:ext cx="2237255" cy="1637822"/>
              </a:xfrm>
              <a:prstGeom prst="rect">
                <a:avLst/>
              </a:prstGeom>
            </p:spPr>
          </p:pic>
          <p:pic>
            <p:nvPicPr>
              <p:cNvPr id="84" name="図 83">
                <a:extLst>
                  <a:ext uri="{FF2B5EF4-FFF2-40B4-BE49-F238E27FC236}">
                    <a16:creationId xmlns:a16="http://schemas.microsoft.com/office/drawing/2014/main" id="{94D7D129-AC2B-4472-9BFE-B539ECA01F6E}"/>
                  </a:ext>
                </a:extLst>
              </p:cNvPr>
              <p:cNvPicPr>
                <a:picLocks noChangeAspect="1"/>
              </p:cNvPicPr>
              <p:nvPr/>
            </p:nvPicPr>
            <p:blipFill>
              <a:blip r:embed="rId2"/>
              <a:stretch>
                <a:fillRect/>
              </a:stretch>
            </p:blipFill>
            <p:spPr>
              <a:xfrm>
                <a:off x="12739459" y="6596571"/>
                <a:ext cx="2237255" cy="1637822"/>
              </a:xfrm>
              <a:prstGeom prst="rect">
                <a:avLst/>
              </a:prstGeom>
            </p:spPr>
          </p:pic>
          <p:pic>
            <p:nvPicPr>
              <p:cNvPr id="85" name="図 84">
                <a:extLst>
                  <a:ext uri="{FF2B5EF4-FFF2-40B4-BE49-F238E27FC236}">
                    <a16:creationId xmlns:a16="http://schemas.microsoft.com/office/drawing/2014/main" id="{4CC86C09-17FA-48F4-81B6-9A16441F2B0A}"/>
                  </a:ext>
                </a:extLst>
              </p:cNvPr>
              <p:cNvPicPr>
                <a:picLocks noChangeAspect="1"/>
              </p:cNvPicPr>
              <p:nvPr/>
            </p:nvPicPr>
            <p:blipFill>
              <a:blip r:embed="rId2"/>
              <a:stretch>
                <a:fillRect/>
              </a:stretch>
            </p:blipFill>
            <p:spPr>
              <a:xfrm>
                <a:off x="14956229" y="6596571"/>
                <a:ext cx="2237255" cy="1637822"/>
              </a:xfrm>
              <a:prstGeom prst="rect">
                <a:avLst/>
              </a:prstGeom>
            </p:spPr>
          </p:pic>
        </p:grpSp>
        <p:sp>
          <p:nvSpPr>
            <p:cNvPr id="27" name="正方形/長方形 26">
              <a:extLst>
                <a:ext uri="{FF2B5EF4-FFF2-40B4-BE49-F238E27FC236}">
                  <a16:creationId xmlns:a16="http://schemas.microsoft.com/office/drawing/2014/main" id="{E1C0A25C-CECD-4FB7-BA64-0203FB22850C}"/>
                </a:ext>
              </a:extLst>
            </p:cNvPr>
            <p:cNvSpPr/>
            <p:nvPr/>
          </p:nvSpPr>
          <p:spPr>
            <a:xfrm rot="5400000">
              <a:off x="13250215" y="3810233"/>
              <a:ext cx="3810000" cy="626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7" name="正方形/長方形 86">
              <a:extLst>
                <a:ext uri="{FF2B5EF4-FFF2-40B4-BE49-F238E27FC236}">
                  <a16:creationId xmlns:a16="http://schemas.microsoft.com/office/drawing/2014/main" id="{8311368F-B4EF-4782-A739-22387216E4C6}"/>
                </a:ext>
              </a:extLst>
            </p:cNvPr>
            <p:cNvSpPr/>
            <p:nvPr/>
          </p:nvSpPr>
          <p:spPr>
            <a:xfrm rot="5400000">
              <a:off x="9142763" y="3810234"/>
              <a:ext cx="3810000" cy="626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CC5BB104-23FC-48D3-BF4A-66BBA960DDCF}"/>
                </a:ext>
              </a:extLst>
            </p:cNvPr>
            <p:cNvSpPr/>
            <p:nvPr/>
          </p:nvSpPr>
          <p:spPr>
            <a:xfrm>
              <a:off x="11195988" y="2237930"/>
              <a:ext cx="3810000" cy="626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9" name="正方形/長方形 88">
              <a:extLst>
                <a:ext uri="{FF2B5EF4-FFF2-40B4-BE49-F238E27FC236}">
                  <a16:creationId xmlns:a16="http://schemas.microsoft.com/office/drawing/2014/main" id="{995FA494-DC00-4F4B-96B2-211286564C80}"/>
                </a:ext>
              </a:extLst>
            </p:cNvPr>
            <p:cNvSpPr/>
            <p:nvPr/>
          </p:nvSpPr>
          <p:spPr>
            <a:xfrm>
              <a:off x="11195988" y="5406006"/>
              <a:ext cx="3810000" cy="626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2" name="タイトル 1"/>
          <p:cNvSpPr>
            <a:spLocks noGrp="1"/>
          </p:cNvSpPr>
          <p:nvPr>
            <p:ph type="title"/>
          </p:nvPr>
        </p:nvSpPr>
        <p:spPr>
          <a:xfrm>
            <a:off x="630455" y="161358"/>
            <a:ext cx="11473211" cy="733270"/>
          </a:xfrm>
        </p:spPr>
        <p:txBody>
          <a:bodyPr/>
          <a:lstStyle/>
          <a:p>
            <a:r>
              <a:rPr lang="ja-JP" altLang="en-US" dirty="0">
                <a:latin typeface="游ゴシック" panose="020B0400000000000000" pitchFamily="50" charset="-128"/>
                <a:ea typeface="游ゴシック" panose="020B0400000000000000" pitchFamily="50" charset="-128"/>
              </a:rPr>
              <a:t>離散フーリエ変換（</a:t>
            </a:r>
            <a:r>
              <a:rPr lang="en-US" altLang="ja-JP" dirty="0">
                <a:latin typeface="游ゴシック" panose="020B0400000000000000" pitchFamily="50" charset="-128"/>
                <a:ea typeface="游ゴシック" panose="020B0400000000000000" pitchFamily="50" charset="-128"/>
              </a:rPr>
              <a:t>2D</a:t>
            </a:r>
            <a:r>
              <a:rPr lang="ja-JP" altLang="en-US"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grpSp>
        <p:nvGrpSpPr>
          <p:cNvPr id="8" name="グループ化 7"/>
          <p:cNvGrpSpPr/>
          <p:nvPr/>
        </p:nvGrpSpPr>
        <p:grpSpPr>
          <a:xfrm>
            <a:off x="630455" y="826882"/>
            <a:ext cx="10656726" cy="1818469"/>
            <a:chOff x="147642" y="2170151"/>
            <a:chExt cx="10656726" cy="1818469"/>
          </a:xfrm>
        </p:grpSpPr>
        <p:sp>
          <p:nvSpPr>
            <p:cNvPr id="9" name="角丸四角形 8"/>
            <p:cNvSpPr/>
            <p:nvPr/>
          </p:nvSpPr>
          <p:spPr>
            <a:xfrm>
              <a:off x="147642" y="2170151"/>
              <a:ext cx="10656726" cy="1818469"/>
            </a:xfrm>
            <a:prstGeom prst="roundRect">
              <a:avLst>
                <a:gd name="adj" fmla="val 9418"/>
              </a:avLst>
            </a:prstGeom>
            <a:solidFill>
              <a:schemeClr val="accent4">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0" name="グループ化 9"/>
            <p:cNvGrpSpPr/>
            <p:nvPr/>
          </p:nvGrpSpPr>
          <p:grpSpPr>
            <a:xfrm>
              <a:off x="147642" y="2201391"/>
              <a:ext cx="10281049" cy="1644181"/>
              <a:chOff x="147642" y="2201391"/>
              <a:chExt cx="10281049" cy="1644181"/>
            </a:xfrm>
          </p:grpSpPr>
          <mc:AlternateContent xmlns:mc="http://schemas.openxmlformats.org/markup-compatibility/2006" xmlns:a14="http://schemas.microsoft.com/office/drawing/2010/main">
            <mc:Choice Requires="a14">
              <p:sp>
                <p:nvSpPr>
                  <p:cNvPr id="11" name="正方形/長方形 10"/>
                  <p:cNvSpPr/>
                  <p:nvPr/>
                </p:nvSpPr>
                <p:spPr>
                  <a:xfrm>
                    <a:off x="6196635" y="2673520"/>
                    <a:ext cx="4232056" cy="1131143"/>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a:rPr>
                                <m:t>𝑥𝑦</m:t>
                              </m:r>
                            </m:sub>
                          </m:sSub>
                          <m:r>
                            <a:rPr lang="en-US" altLang="ja-JP" sz="2400" i="1">
                              <a:latin typeface="Cambria Math"/>
                            </a:rPr>
                            <m:t>=</m:t>
                          </m:r>
                          <m:nary>
                            <m:naryPr>
                              <m:chr m:val="∑"/>
                              <m:ctrlPr>
                                <a:rPr lang="en-US" altLang="ja-JP" sz="2400" i="1">
                                  <a:latin typeface="Cambria Math" panose="02040503050406030204" pitchFamily="18" charset="0"/>
                                </a:rPr>
                              </m:ctrlPr>
                            </m:naryPr>
                            <m:sub>
                              <m:r>
                                <m:rPr>
                                  <m:brk m:alnAt="23"/>
                                </m:rPr>
                                <a:rPr lang="en-US" altLang="ja-JP" sz="2400" i="1">
                                  <a:latin typeface="Cambria Math"/>
                                </a:rPr>
                                <m:t>𝑣</m:t>
                              </m:r>
                              <m:r>
                                <a:rPr lang="en-US" altLang="ja-JP" sz="2400" i="1">
                                  <a:latin typeface="Cambria Math"/>
                                </a:rPr>
                                <m:t>=0</m:t>
                              </m:r>
                            </m:sub>
                            <m:sup>
                              <m:r>
                                <a:rPr lang="en-US" altLang="ja-JP" sz="2400" i="1">
                                  <a:latin typeface="Cambria Math"/>
                                  <a:ea typeface="Cambria Math"/>
                                </a:rPr>
                                <m:t>𝐻</m:t>
                              </m:r>
                              <m:r>
                                <a:rPr lang="en-US" altLang="ja-JP" sz="2400" i="1">
                                  <a:latin typeface="Cambria Math"/>
                                  <a:ea typeface="Cambria Math"/>
                                </a:rPr>
                                <m:t>−1</m:t>
                              </m:r>
                            </m:sup>
                            <m:e>
                              <m:nary>
                                <m:naryPr>
                                  <m:chr m:val="∑"/>
                                  <m:ctrlPr>
                                    <a:rPr lang="en-US" altLang="ja-JP" sz="2400" i="1">
                                      <a:latin typeface="Cambria Math" panose="02040503050406030204" pitchFamily="18" charset="0"/>
                                    </a:rPr>
                                  </m:ctrlPr>
                                </m:naryPr>
                                <m:sub>
                                  <m:r>
                                    <a:rPr lang="en-US" altLang="ja-JP" sz="2400" i="1">
                                      <a:latin typeface="Cambria Math"/>
                                    </a:rPr>
                                    <m:t>𝑢</m:t>
                                  </m:r>
                                  <m:r>
                                    <a:rPr lang="en-US" altLang="ja-JP" sz="2400" i="1">
                                      <a:latin typeface="Cambria Math"/>
                                    </a:rPr>
                                    <m:t>=0</m:t>
                                  </m:r>
                                </m:sub>
                                <m:sup>
                                  <m:r>
                                    <a:rPr lang="en-US" altLang="ja-JP" sz="2400" i="1">
                                      <a:latin typeface="Cambria Math"/>
                                      <a:ea typeface="Cambria Math"/>
                                    </a:rPr>
                                    <m:t>𝑊</m:t>
                                  </m:r>
                                  <m:r>
                                    <a:rPr lang="en-US" altLang="ja-JP" sz="2400" i="1">
                                      <a:latin typeface="Cambria Math"/>
                                      <a:ea typeface="Cambria Math"/>
                                    </a:rPr>
                                    <m:t>−1</m:t>
                                  </m:r>
                                </m:sup>
                                <m:e>
                                  <m:sSub>
                                    <m:sSubPr>
                                      <m:ctrlPr>
                                        <a:rPr lang="en-US" altLang="ja-JP" sz="2400" i="1">
                                          <a:latin typeface="Cambria Math" panose="02040503050406030204" pitchFamily="18" charset="0"/>
                                        </a:rPr>
                                      </m:ctrlPr>
                                    </m:sSubPr>
                                    <m:e>
                                      <m:r>
                                        <a:rPr lang="en-US" altLang="ja-JP" sz="2400" i="1">
                                          <a:latin typeface="Cambria Math"/>
                                        </a:rPr>
                                        <m:t>𝐹</m:t>
                                      </m:r>
                                    </m:e>
                                    <m:sub>
                                      <m:r>
                                        <a:rPr lang="en-US" altLang="ja-JP" sz="2400" i="1">
                                          <a:latin typeface="Cambria Math"/>
                                        </a:rPr>
                                        <m:t>𝑢𝑣</m:t>
                                      </m:r>
                                    </m:sub>
                                  </m:sSub>
                                  <m:sSup>
                                    <m:sSupPr>
                                      <m:ctrlPr>
                                        <a:rPr lang="en-US" altLang="ja-JP" sz="2400" i="1">
                                          <a:latin typeface="Cambria Math" panose="02040503050406030204" pitchFamily="18" charset="0"/>
                                        </a:rPr>
                                      </m:ctrlPr>
                                    </m:sSupPr>
                                    <m:e>
                                      <m:r>
                                        <a:rPr lang="en-US" altLang="ja-JP" sz="2400" i="1">
                                          <a:latin typeface="Cambria Math"/>
                                        </a:rPr>
                                        <m:t>𝑒</m:t>
                                      </m:r>
                                    </m:e>
                                    <m:sup>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𝑥𝑢</m:t>
                                          </m:r>
                                        </m:num>
                                        <m:den>
                                          <m:r>
                                            <a:rPr lang="en-US" altLang="ja-JP" sz="2400" i="1">
                                              <a:latin typeface="Cambria Math"/>
                                            </a:rPr>
                                            <m:t>𝑊</m:t>
                                          </m:r>
                                        </m:den>
                                      </m:f>
                                      <m:r>
                                        <a:rPr lang="en-US" altLang="ja-JP" sz="2400" i="1">
                                          <a:latin typeface="Cambria Math"/>
                                        </a:rPr>
                                        <m:t>𝑖</m:t>
                                      </m:r>
                                    </m:sup>
                                  </m:sSup>
                                  <m:sSup>
                                    <m:sSupPr>
                                      <m:ctrlPr>
                                        <a:rPr lang="en-US" altLang="ja-JP" sz="2400" i="1">
                                          <a:latin typeface="Cambria Math" panose="02040503050406030204" pitchFamily="18" charset="0"/>
                                        </a:rPr>
                                      </m:ctrlPr>
                                    </m:sSupPr>
                                    <m:e>
                                      <m:r>
                                        <a:rPr lang="en-US" altLang="ja-JP" sz="2400" i="1">
                                          <a:latin typeface="Cambria Math"/>
                                        </a:rPr>
                                        <m:t>𝑒</m:t>
                                      </m:r>
                                    </m:e>
                                    <m:sup>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𝑦𝑣</m:t>
                                          </m:r>
                                        </m:num>
                                        <m:den>
                                          <m:r>
                                            <a:rPr lang="en-US" altLang="ja-JP" sz="2400" i="1">
                                              <a:latin typeface="Cambria Math"/>
                                            </a:rPr>
                                            <m:t>𝐻</m:t>
                                          </m:r>
                                        </m:den>
                                      </m:f>
                                      <m:r>
                                        <a:rPr lang="en-US" altLang="ja-JP" sz="2400" i="1">
                                          <a:latin typeface="Cambria Math"/>
                                        </a:rPr>
                                        <m:t>𝑖</m:t>
                                      </m:r>
                                    </m:sup>
                                  </m:sSup>
                                </m:e>
                              </m:nary>
                            </m:e>
                          </m:nary>
                        </m:oMath>
                      </m:oMathPara>
                    </a14:m>
                    <a:endPar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6196635" y="2673520"/>
                    <a:ext cx="4232056" cy="1131143"/>
                  </a:xfrm>
                  <a:prstGeom prst="rect">
                    <a:avLst/>
                  </a:prstGeom>
                  <a:blipFill>
                    <a:blip r:embed="rId3"/>
                    <a:stretch>
                      <a:fillRect/>
                    </a:stretch>
                  </a:blipFill>
                </p:spPr>
                <p:txBody>
                  <a:bodyPr/>
                  <a:lstStyle/>
                  <a:p>
                    <a:r>
                      <a:rPr lang="ja-JP" altLang="en-US">
                        <a:noFill/>
                      </a:rPr>
                      <a:t> </a:t>
                    </a:r>
                  </a:p>
                </p:txBody>
              </p:sp>
            </mc:Fallback>
          </mc:AlternateContent>
          <p:sp>
            <p:nvSpPr>
              <p:cNvPr id="12" name="テキスト ボックス 11"/>
              <p:cNvSpPr txBox="1"/>
              <p:nvPr/>
            </p:nvSpPr>
            <p:spPr>
              <a:xfrm>
                <a:off x="255848" y="2264468"/>
                <a:ext cx="2372765" cy="461665"/>
              </a:xfrm>
              <a:prstGeom prst="rect">
                <a:avLst/>
              </a:prstGeom>
              <a:noFill/>
            </p:spPr>
            <p:txBody>
              <a:bodyPr wrap="none" rtlCol="0">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フーリエ変換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 </a:t>
                </a:r>
                <a:endPar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テキスト ボックス 12"/>
              <p:cNvSpPr txBox="1"/>
              <p:nvPr/>
            </p:nvSpPr>
            <p:spPr>
              <a:xfrm>
                <a:off x="6196635" y="2201391"/>
                <a:ext cx="2680542" cy="461665"/>
              </a:xfrm>
              <a:prstGeom prst="rect">
                <a:avLst/>
              </a:prstGeom>
              <a:noFill/>
            </p:spPr>
            <p:txBody>
              <a:bodyPr wrap="none" rtlCol="0">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逆フーリエ変換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 </a:t>
                </a:r>
                <a:endPar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4" name="正方形/長方形 13"/>
                  <p:cNvSpPr/>
                  <p:nvPr/>
                </p:nvSpPr>
                <p:spPr>
                  <a:xfrm>
                    <a:off x="147642" y="2673520"/>
                    <a:ext cx="5135573" cy="1172052"/>
                  </a:xfrm>
                  <a:prstGeom prst="rect">
                    <a:avLst/>
                  </a:prstGeom>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𝐹</m:t>
                              </m:r>
                            </m:e>
                            <m:sub>
                              <m:r>
                                <a:rPr lang="en-US" altLang="ja-JP" sz="2400" i="1">
                                  <a:latin typeface="Cambria Math"/>
                                </a:rPr>
                                <m:t>𝑢𝑣</m:t>
                              </m:r>
                            </m:sub>
                          </m:sSub>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1</m:t>
                              </m:r>
                            </m:num>
                            <m:den>
                              <m:r>
                                <a:rPr lang="en-US" altLang="ja-JP" sz="2400" i="1">
                                  <a:latin typeface="Cambria Math"/>
                                </a:rPr>
                                <m:t>𝑊𝐻</m:t>
                              </m:r>
                            </m:den>
                          </m:f>
                          <m:nary>
                            <m:naryPr>
                              <m:chr m:val="∑"/>
                              <m:ctrlPr>
                                <a:rPr lang="en-US" altLang="ja-JP" sz="2400" i="1">
                                  <a:latin typeface="Cambria Math" panose="02040503050406030204" pitchFamily="18" charset="0"/>
                                </a:rPr>
                              </m:ctrlPr>
                            </m:naryPr>
                            <m:sub>
                              <m:r>
                                <a:rPr lang="en-US" altLang="ja-JP" sz="2400" i="1">
                                  <a:latin typeface="Cambria Math"/>
                                </a:rPr>
                                <m:t>𝑦</m:t>
                              </m:r>
                              <m:r>
                                <a:rPr lang="en-US" altLang="ja-JP" sz="2400" i="1">
                                  <a:latin typeface="Cambria Math"/>
                                </a:rPr>
                                <m:t>=0</m:t>
                              </m:r>
                            </m:sub>
                            <m:sup>
                              <m:r>
                                <a:rPr lang="en-US" altLang="ja-JP" sz="2400" i="1">
                                  <a:latin typeface="Cambria Math"/>
                                  <a:ea typeface="Cambria Math"/>
                                </a:rPr>
                                <m:t>𝐻</m:t>
                              </m:r>
                              <m:r>
                                <a:rPr lang="en-US" altLang="ja-JP" sz="2400" i="1">
                                  <a:latin typeface="Cambria Math"/>
                                  <a:ea typeface="Cambria Math"/>
                                </a:rPr>
                                <m:t>−1</m:t>
                              </m:r>
                            </m:sup>
                            <m:e>
                              <m:nary>
                                <m:naryPr>
                                  <m:chr m:val="∑"/>
                                  <m:ctrlPr>
                                    <a:rPr lang="en-US" altLang="ja-JP" sz="2400" i="1">
                                      <a:latin typeface="Cambria Math" panose="02040503050406030204" pitchFamily="18" charset="0"/>
                                    </a:rPr>
                                  </m:ctrlPr>
                                </m:naryPr>
                                <m:sub>
                                  <m:r>
                                    <a:rPr lang="en-US" altLang="ja-JP" sz="2400" i="1">
                                      <a:latin typeface="Cambria Math"/>
                                    </a:rPr>
                                    <m:t>𝑥</m:t>
                                  </m:r>
                                  <m:r>
                                    <a:rPr lang="en-US" altLang="ja-JP" sz="2400" i="1">
                                      <a:latin typeface="Cambria Math"/>
                                    </a:rPr>
                                    <m:t>=0</m:t>
                                  </m:r>
                                </m:sub>
                                <m:sup>
                                  <m:r>
                                    <a:rPr lang="en-US" altLang="ja-JP" sz="2400" i="1">
                                      <a:latin typeface="Cambria Math"/>
                                      <a:ea typeface="Cambria Math"/>
                                    </a:rPr>
                                    <m:t>𝑊</m:t>
                                  </m:r>
                                  <m:r>
                                    <a:rPr lang="en-US" altLang="ja-JP" sz="2400" i="1">
                                      <a:latin typeface="Cambria Math"/>
                                      <a:ea typeface="Cambria Math"/>
                                    </a:rPr>
                                    <m:t>−1</m:t>
                                  </m:r>
                                </m:sup>
                                <m:e>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a:rPr>
                                        <m:t>𝑥𝑦</m:t>
                                      </m:r>
                                    </m:sub>
                                  </m:sSub>
                                  <m:sSup>
                                    <m:sSupPr>
                                      <m:ctrlPr>
                                        <a:rPr lang="en-US" altLang="ja-JP" sz="2400" i="1">
                                          <a:latin typeface="Cambria Math" panose="02040503050406030204" pitchFamily="18" charset="0"/>
                                        </a:rPr>
                                      </m:ctrlPr>
                                    </m:sSupPr>
                                    <m:e>
                                      <m:r>
                                        <a:rPr lang="en-US" altLang="ja-JP" sz="2400" i="1">
                                          <a:latin typeface="Cambria Math"/>
                                        </a:rPr>
                                        <m:t>𝑒</m:t>
                                      </m:r>
                                    </m:e>
                                    <m:sup>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𝑥𝑢</m:t>
                                          </m:r>
                                        </m:num>
                                        <m:den>
                                          <m:r>
                                            <a:rPr lang="en-US" altLang="ja-JP" sz="2400" i="1">
                                              <a:latin typeface="Cambria Math"/>
                                            </a:rPr>
                                            <m:t>𝑊</m:t>
                                          </m:r>
                                        </m:den>
                                      </m:f>
                                      <m:r>
                                        <a:rPr lang="en-US" altLang="ja-JP" sz="2400" i="1">
                                          <a:latin typeface="Cambria Math"/>
                                        </a:rPr>
                                        <m:t>𝑖</m:t>
                                      </m:r>
                                    </m:sup>
                                  </m:sSup>
                                  <m:sSup>
                                    <m:sSupPr>
                                      <m:ctrlPr>
                                        <a:rPr lang="en-US" altLang="ja-JP" sz="2400" i="1">
                                          <a:latin typeface="Cambria Math" panose="02040503050406030204" pitchFamily="18" charset="0"/>
                                        </a:rPr>
                                      </m:ctrlPr>
                                    </m:sSupPr>
                                    <m:e>
                                      <m:r>
                                        <a:rPr lang="en-US" altLang="ja-JP" sz="2400" i="1">
                                          <a:latin typeface="Cambria Math"/>
                                        </a:rPr>
                                        <m:t>𝑒</m:t>
                                      </m:r>
                                    </m:e>
                                    <m:sup>
                                      <m:r>
                                        <a:rPr lang="en-US" altLang="ja-JP" sz="2400" i="1">
                                          <a:latin typeface="Cambria Math"/>
                                        </a:rPr>
                                        <m:t>−</m:t>
                                      </m:r>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𝑦𝑣</m:t>
                                          </m:r>
                                        </m:num>
                                        <m:den>
                                          <m:r>
                                            <a:rPr lang="en-US" altLang="ja-JP" sz="2400" i="1">
                                              <a:latin typeface="Cambria Math"/>
                                            </a:rPr>
                                            <m:t>𝐻</m:t>
                                          </m:r>
                                        </m:den>
                                      </m:f>
                                      <m:r>
                                        <a:rPr lang="en-US" altLang="ja-JP" sz="2400" i="1">
                                          <a:latin typeface="Cambria Math"/>
                                        </a:rPr>
                                        <m:t>𝑖</m:t>
                                      </m:r>
                                    </m:sup>
                                  </m:sSup>
                                </m:e>
                              </m:nary>
                            </m:e>
                          </m:nary>
                        </m:oMath>
                      </m:oMathPara>
                    </a14:m>
                    <a:endPar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147642" y="2673520"/>
                    <a:ext cx="5135573" cy="1172052"/>
                  </a:xfrm>
                  <a:prstGeom prst="rect">
                    <a:avLst/>
                  </a:prstGeom>
                  <a:blipFill>
                    <a:blip r:embed="rId4"/>
                    <a:stretch>
                      <a:fillRect/>
                    </a:stretch>
                  </a:blipFill>
                </p:spPr>
                <p:txBody>
                  <a:bodyPr/>
                  <a:lstStyle/>
                  <a:p>
                    <a:r>
                      <a:rPr lang="ja-JP" altLang="en-US">
                        <a:noFill/>
                      </a:rPr>
                      <a:t> </a:t>
                    </a:r>
                  </a:p>
                </p:txBody>
              </p:sp>
            </mc:Fallback>
          </mc:AlternateContent>
        </p:grpSp>
      </p:grpSp>
      <p:sp>
        <p:nvSpPr>
          <p:cNvPr id="6" name="左中かっこ 5"/>
          <p:cNvSpPr/>
          <p:nvPr/>
        </p:nvSpPr>
        <p:spPr>
          <a:xfrm>
            <a:off x="615349" y="4282145"/>
            <a:ext cx="140175" cy="901700"/>
          </a:xfrm>
          <a:prstGeom prst="leftBrace">
            <a:avLst>
              <a:gd name="adj1" fmla="val 145933"/>
              <a:gd name="adj2"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左中かっこ 29"/>
          <p:cNvSpPr/>
          <p:nvPr/>
        </p:nvSpPr>
        <p:spPr>
          <a:xfrm rot="5400000">
            <a:off x="2303897" y="2855661"/>
            <a:ext cx="89141" cy="901700"/>
          </a:xfrm>
          <a:prstGeom prst="leftBrace">
            <a:avLst>
              <a:gd name="adj1" fmla="val 145933"/>
              <a:gd name="adj2"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68805" y="4503992"/>
            <a:ext cx="474810" cy="523220"/>
          </a:xfrm>
          <a:prstGeom prst="rect">
            <a:avLst/>
          </a:prstGeom>
        </p:spPr>
        <p:txBody>
          <a:bodyPr wrap="none">
            <a:spAutoFit/>
          </a:bodyPr>
          <a:lstStyle/>
          <a:p>
            <a:r>
              <a:rPr lang="en-US" altLang="ja-JP" sz="2800" b="1" i="1" dirty="0">
                <a:latin typeface="游ゴシック" panose="020B0400000000000000" pitchFamily="50" charset="-128"/>
                <a:ea typeface="游ゴシック" panose="020B0400000000000000" pitchFamily="50" charset="-128"/>
                <a:cs typeface="メイリオ" panose="020B0604030504040204" pitchFamily="50" charset="-128"/>
              </a:rPr>
              <a:t>H</a:t>
            </a:r>
            <a:endParaRPr lang="ja-JP" altLang="en-US" sz="2800" b="1" i="1" dirty="0">
              <a:latin typeface="游ゴシック" panose="020B0400000000000000" pitchFamily="50" charset="-128"/>
              <a:ea typeface="游ゴシック" panose="020B0400000000000000" pitchFamily="50" charset="-128"/>
            </a:endParaRPr>
          </a:p>
        </p:txBody>
      </p:sp>
      <p:sp>
        <p:nvSpPr>
          <p:cNvPr id="31" name="正方形/長方形 30"/>
          <p:cNvSpPr/>
          <p:nvPr/>
        </p:nvSpPr>
        <p:spPr>
          <a:xfrm>
            <a:off x="2109549" y="2892907"/>
            <a:ext cx="510076" cy="523220"/>
          </a:xfrm>
          <a:prstGeom prst="rect">
            <a:avLst/>
          </a:prstGeom>
        </p:spPr>
        <p:txBody>
          <a:bodyPr wrap="none">
            <a:spAutoFit/>
          </a:bodyPr>
          <a:lstStyle/>
          <a:p>
            <a:r>
              <a:rPr lang="en-US" altLang="ja-JP" sz="2800" b="1" i="1" dirty="0">
                <a:latin typeface="游ゴシック" panose="020B0400000000000000" pitchFamily="50" charset="-128"/>
                <a:ea typeface="游ゴシック" panose="020B0400000000000000" pitchFamily="50" charset="-128"/>
              </a:rPr>
              <a:t>W</a:t>
            </a:r>
            <a:endParaRPr lang="ja-JP" altLang="en-US" sz="2800" b="1" i="1"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2" name="正方形/長方形 31"/>
              <p:cNvSpPr/>
              <p:nvPr/>
            </p:nvSpPr>
            <p:spPr>
              <a:xfrm>
                <a:off x="8552715" y="3447864"/>
                <a:ext cx="3735543" cy="2319289"/>
              </a:xfrm>
              <a:prstGeom prst="rect">
                <a:avLst/>
              </a:prstGeom>
            </p:spPr>
            <p:txBody>
              <a:bodyPr wrap="square">
                <a:spAutoFit/>
              </a:bodyPr>
              <a:lstStyle/>
              <a:p>
                <a:pPr>
                  <a:spcBef>
                    <a:spcPts val="1200"/>
                  </a:spcBef>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縦横方向に周期</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H/W</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で繰り返す離散値 </a:t>
                </a:r>
                <a14:m>
                  <m:oMath xmlns:m="http://schemas.openxmlformats.org/officeDocument/2006/math">
                    <m:sSub>
                      <m:sSubPr>
                        <m:ctrlPr>
                          <a:rPr lang="en-US" altLang="ja-JP" sz="2000" i="1" smtClean="0">
                            <a:latin typeface="Cambria Math" panose="02040503050406030204" pitchFamily="18" charset="0"/>
                          </a:rPr>
                        </m:ctrlPr>
                      </m:sSubPr>
                      <m:e>
                        <m:r>
                          <a:rPr lang="en-US" altLang="ja-JP" sz="2000" i="1">
                            <a:latin typeface="Cambria Math"/>
                          </a:rPr>
                          <m:t>𝑓</m:t>
                        </m:r>
                      </m:e>
                      <m:sub>
                        <m:r>
                          <a:rPr lang="en-US" altLang="ja-JP" sz="2000" i="1">
                            <a:latin typeface="Cambria Math"/>
                          </a:rPr>
                          <m:t>𝑥𝑦</m:t>
                        </m:r>
                      </m:sub>
                    </m:sSub>
                  </m:oMath>
                </a14:m>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を，離散値 </a:t>
                </a:r>
                <a14:m>
                  <m:oMath xmlns:m="http://schemas.openxmlformats.org/officeDocument/2006/math">
                    <m:sSub>
                      <m:sSubPr>
                        <m:ctrlPr>
                          <a:rPr lang="en-US" altLang="ja-JP" sz="2000" i="1">
                            <a:latin typeface="Cambria Math" panose="02040503050406030204" pitchFamily="18" charset="0"/>
                          </a:rPr>
                        </m:ctrlPr>
                      </m:sSubPr>
                      <m:e>
                        <m:r>
                          <a:rPr lang="en-US" altLang="ja-JP" sz="2000" b="0" i="1" smtClean="0">
                            <a:latin typeface="Cambria Math" panose="02040503050406030204" pitchFamily="18" charset="0"/>
                          </a:rPr>
                          <m:t>𝐹</m:t>
                        </m:r>
                      </m:e>
                      <m:sub>
                        <m:r>
                          <a:rPr lang="en-US" altLang="ja-JP" sz="2000" b="0" i="1" smtClean="0">
                            <a:latin typeface="Cambria Math" panose="02040503050406030204" pitchFamily="18" charset="0"/>
                          </a:rPr>
                          <m:t>𝑢𝑣</m:t>
                        </m:r>
                      </m:sub>
                    </m:sSub>
                  </m:oMath>
                </a14:m>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に変換</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pP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a:rPr>
                          <m:t>𝑓</m:t>
                        </m:r>
                      </m:e>
                      <m:sub>
                        <m:r>
                          <a:rPr lang="en-US" altLang="ja-JP" sz="2000" i="1">
                            <a:latin typeface="Cambria Math"/>
                          </a:rPr>
                          <m:t>𝑥𝑦</m:t>
                        </m:r>
                      </m:sub>
                    </m:sSub>
                  </m:oMath>
                </a14:m>
                <a:r>
                  <a:rPr lang="ja-JP" altLang="en-US" sz="2000" dirty="0">
                    <a:latin typeface="游ゴシック" panose="020B0400000000000000" pitchFamily="50" charset="-128"/>
                    <a:ea typeface="游ゴシック" panose="020B0400000000000000" pitchFamily="50" charset="-128"/>
                  </a:rPr>
                  <a:t>と</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𝐹</m:t>
                        </m:r>
                      </m:e>
                      <m:sub>
                        <m:r>
                          <a:rPr lang="en-US" altLang="ja-JP" sz="2000" i="1">
                            <a:latin typeface="Cambria Math" panose="02040503050406030204" pitchFamily="18" charset="0"/>
                          </a:rPr>
                          <m:t>𝑢𝑣</m:t>
                        </m:r>
                      </m:sub>
                    </m:sSub>
                  </m:oMath>
                </a14:m>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は複素数列．</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ただし，</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a:rPr>
                          <m:t>𝑓</m:t>
                        </m:r>
                      </m:e>
                      <m:sub>
                        <m:r>
                          <a:rPr lang="en-US" altLang="ja-JP" sz="2000" i="1">
                            <a:latin typeface="Cambria Math"/>
                          </a:rPr>
                          <m:t>𝑥𝑦</m:t>
                        </m:r>
                      </m:sub>
                    </m:sSub>
                  </m:oMath>
                </a14:m>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は画像（実数列）のことが多い</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32" name="正方形/長方形 31"/>
              <p:cNvSpPr>
                <a:spLocks noRot="1" noChangeAspect="1" noMove="1" noResize="1" noEditPoints="1" noAdjustHandles="1" noChangeArrowheads="1" noChangeShapeType="1" noTextEdit="1"/>
              </p:cNvSpPr>
              <p:nvPr/>
            </p:nvSpPr>
            <p:spPr>
              <a:xfrm>
                <a:off x="8552715" y="3447864"/>
                <a:ext cx="3735543" cy="2319289"/>
              </a:xfrm>
              <a:prstGeom prst="rect">
                <a:avLst/>
              </a:prstGeom>
              <a:blipFill>
                <a:blip r:embed="rId5"/>
                <a:stretch>
                  <a:fillRect l="-1631" t="-1579" b="-39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正方形/長方形 32"/>
              <p:cNvSpPr/>
              <p:nvPr/>
            </p:nvSpPr>
            <p:spPr>
              <a:xfrm>
                <a:off x="2005662" y="5883719"/>
                <a:ext cx="1001428" cy="756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a:latin typeface="Cambria Math" panose="02040503050406030204" pitchFamily="18" charset="0"/>
                            </a:rPr>
                          </m:ctrlPr>
                        </m:sSubPr>
                        <m:e>
                          <m:r>
                            <a:rPr lang="en-US" altLang="ja-JP" sz="4000" i="1">
                              <a:latin typeface="Cambria Math"/>
                            </a:rPr>
                            <m:t>𝑓</m:t>
                          </m:r>
                        </m:e>
                        <m:sub>
                          <m:r>
                            <a:rPr lang="en-US" altLang="ja-JP" sz="4000" i="1">
                              <a:latin typeface="Cambria Math"/>
                            </a:rPr>
                            <m:t>𝑥𝑦</m:t>
                          </m:r>
                        </m:sub>
                      </m:sSub>
                    </m:oMath>
                  </m:oMathPara>
                </a14:m>
                <a:endParaRPr lang="ja-JP" altLang="en-US" sz="4000" dirty="0">
                  <a:latin typeface="游ゴシック" panose="020B0400000000000000" pitchFamily="50" charset="-128"/>
                  <a:ea typeface="游ゴシック" panose="020B0400000000000000" pitchFamily="50" charset="-128"/>
                </a:endParaRPr>
              </a:p>
            </p:txBody>
          </p:sp>
        </mc:Choice>
        <mc:Fallback xmlns="">
          <p:sp>
            <p:nvSpPr>
              <p:cNvPr id="33" name="正方形/長方形 32"/>
              <p:cNvSpPr>
                <a:spLocks noRot="1" noChangeAspect="1" noMove="1" noResize="1" noEditPoints="1" noAdjustHandles="1" noChangeArrowheads="1" noChangeShapeType="1" noTextEdit="1"/>
              </p:cNvSpPr>
              <p:nvPr/>
            </p:nvSpPr>
            <p:spPr>
              <a:xfrm>
                <a:off x="2005662" y="5883719"/>
                <a:ext cx="1001428" cy="756554"/>
              </a:xfrm>
              <a:prstGeom prst="rect">
                <a:avLst/>
              </a:prstGeom>
              <a:blipFill>
                <a:blip r:embed="rId6"/>
                <a:stretch>
                  <a:fillRect/>
                </a:stretch>
              </a:blipFill>
            </p:spPr>
            <p:txBody>
              <a:bodyPr/>
              <a:lstStyle/>
              <a:p>
                <a:r>
                  <a:rPr lang="ja-JP" altLang="en-US">
                    <a:noFill/>
                  </a:rPr>
                  <a:t> </a:t>
                </a:r>
              </a:p>
            </p:txBody>
          </p:sp>
        </mc:Fallback>
      </mc:AlternateContent>
      <p:sp>
        <p:nvSpPr>
          <p:cNvPr id="57" name="左中かっこ 56"/>
          <p:cNvSpPr/>
          <p:nvPr/>
        </p:nvSpPr>
        <p:spPr>
          <a:xfrm rot="5400000">
            <a:off x="6646474" y="2855661"/>
            <a:ext cx="89141" cy="901700"/>
          </a:xfrm>
          <a:prstGeom prst="leftBrace">
            <a:avLst>
              <a:gd name="adj1" fmla="val 145933"/>
              <a:gd name="adj2"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8" name="正方形/長方形 57"/>
          <p:cNvSpPr/>
          <p:nvPr/>
        </p:nvSpPr>
        <p:spPr>
          <a:xfrm>
            <a:off x="6452126" y="2892907"/>
            <a:ext cx="510076" cy="523220"/>
          </a:xfrm>
          <a:prstGeom prst="rect">
            <a:avLst/>
          </a:prstGeom>
        </p:spPr>
        <p:txBody>
          <a:bodyPr wrap="none">
            <a:spAutoFit/>
          </a:bodyPr>
          <a:lstStyle/>
          <a:p>
            <a:r>
              <a:rPr lang="en-US" altLang="ja-JP" sz="2800" b="1" i="1" dirty="0">
                <a:latin typeface="游ゴシック" panose="020B0400000000000000" pitchFamily="50" charset="-128"/>
                <a:ea typeface="游ゴシック" panose="020B0400000000000000" pitchFamily="50" charset="-128"/>
              </a:rPr>
              <a:t>W</a:t>
            </a:r>
            <a:endParaRPr lang="ja-JP" altLang="en-US" sz="2800" b="1" i="1"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59" name="正方形/長方形 58"/>
              <p:cNvSpPr/>
              <p:nvPr/>
            </p:nvSpPr>
            <p:spPr>
              <a:xfrm>
                <a:off x="6142157" y="5908053"/>
                <a:ext cx="102900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latin typeface="Cambria Math" panose="02040503050406030204" pitchFamily="18" charset="0"/>
                            </a:rPr>
                          </m:ctrlPr>
                        </m:sSubPr>
                        <m:e>
                          <m:r>
                            <a:rPr lang="en-US" altLang="ja-JP" sz="4000" b="0" i="1" smtClean="0">
                              <a:latin typeface="Cambria Math" panose="02040503050406030204" pitchFamily="18" charset="0"/>
                            </a:rPr>
                            <m:t>𝐹</m:t>
                          </m:r>
                        </m:e>
                        <m:sub>
                          <m:r>
                            <a:rPr lang="en-US" altLang="ja-JP" sz="4000" b="0" i="1" smtClean="0">
                              <a:latin typeface="Cambria Math" panose="02040503050406030204" pitchFamily="18" charset="0"/>
                            </a:rPr>
                            <m:t>𝑢𝑣</m:t>
                          </m:r>
                        </m:sub>
                      </m:sSub>
                    </m:oMath>
                  </m:oMathPara>
                </a14:m>
                <a:endParaRPr lang="ja-JP" altLang="en-US" sz="4000" dirty="0">
                  <a:latin typeface="游ゴシック" panose="020B0400000000000000" pitchFamily="50" charset="-128"/>
                  <a:ea typeface="游ゴシック" panose="020B0400000000000000" pitchFamily="50" charset="-128"/>
                </a:endParaRPr>
              </a:p>
            </p:txBody>
          </p:sp>
        </mc:Choice>
        <mc:Fallback xmlns="">
          <p:sp>
            <p:nvSpPr>
              <p:cNvPr id="59" name="正方形/長方形 58"/>
              <p:cNvSpPr>
                <a:spLocks noRot="1" noChangeAspect="1" noMove="1" noResize="1" noEditPoints="1" noAdjustHandles="1" noChangeArrowheads="1" noChangeShapeType="1" noTextEdit="1"/>
              </p:cNvSpPr>
              <p:nvPr/>
            </p:nvSpPr>
            <p:spPr>
              <a:xfrm>
                <a:off x="6142157" y="5908053"/>
                <a:ext cx="1029000" cy="707886"/>
              </a:xfrm>
              <a:prstGeom prst="rect">
                <a:avLst/>
              </a:prstGeom>
              <a:blipFill>
                <a:blip r:embed="rId7"/>
                <a:stretch>
                  <a:fillRect/>
                </a:stretch>
              </a:blipFill>
            </p:spPr>
            <p:txBody>
              <a:bodyPr/>
              <a:lstStyle/>
              <a:p>
                <a:r>
                  <a:rPr lang="ja-JP" altLang="en-US">
                    <a:noFill/>
                  </a:rPr>
                  <a:t> </a:t>
                </a:r>
              </a:p>
            </p:txBody>
          </p:sp>
        </mc:Fallback>
      </mc:AlternateContent>
      <p:sp>
        <p:nvSpPr>
          <p:cNvPr id="60" name="左中かっこ 59"/>
          <p:cNvSpPr/>
          <p:nvPr/>
        </p:nvSpPr>
        <p:spPr>
          <a:xfrm>
            <a:off x="4755427" y="4259569"/>
            <a:ext cx="140175" cy="901700"/>
          </a:xfrm>
          <a:prstGeom prst="leftBrace">
            <a:avLst>
              <a:gd name="adj1" fmla="val 145933"/>
              <a:gd name="adj2" fmla="val 5000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1" name="正方形/長方形 60"/>
          <p:cNvSpPr/>
          <p:nvPr/>
        </p:nvSpPr>
        <p:spPr>
          <a:xfrm>
            <a:off x="4218893" y="4448809"/>
            <a:ext cx="474810" cy="523220"/>
          </a:xfrm>
          <a:prstGeom prst="rect">
            <a:avLst/>
          </a:prstGeom>
        </p:spPr>
        <p:txBody>
          <a:bodyPr wrap="none">
            <a:spAutoFit/>
          </a:bodyPr>
          <a:lstStyle/>
          <a:p>
            <a:r>
              <a:rPr lang="en-US" altLang="ja-JP" sz="2800" b="1" i="1" dirty="0">
                <a:latin typeface="游ゴシック" panose="020B0400000000000000" pitchFamily="50" charset="-128"/>
                <a:ea typeface="游ゴシック" panose="020B0400000000000000" pitchFamily="50" charset="-128"/>
                <a:cs typeface="メイリオ" panose="020B0604030504040204" pitchFamily="50" charset="-128"/>
              </a:rPr>
              <a:t>H</a:t>
            </a:r>
            <a:endParaRPr lang="ja-JP" altLang="en-US" sz="2800" b="1" i="1" dirty="0">
              <a:latin typeface="游ゴシック" panose="020B0400000000000000" pitchFamily="50" charset="-128"/>
              <a:ea typeface="游ゴシック" panose="020B0400000000000000" pitchFamily="50" charset="-128"/>
            </a:endParaRPr>
          </a:p>
        </p:txBody>
      </p:sp>
      <p:grpSp>
        <p:nvGrpSpPr>
          <p:cNvPr id="16" name="グループ化 15">
            <a:extLst>
              <a:ext uri="{FF2B5EF4-FFF2-40B4-BE49-F238E27FC236}">
                <a16:creationId xmlns:a16="http://schemas.microsoft.com/office/drawing/2014/main" id="{86F74B15-4461-4CA8-A830-40C8E8134FA7}"/>
              </a:ext>
            </a:extLst>
          </p:cNvPr>
          <p:cNvGrpSpPr/>
          <p:nvPr/>
        </p:nvGrpSpPr>
        <p:grpSpPr>
          <a:xfrm>
            <a:off x="787587" y="3416127"/>
            <a:ext cx="3399488" cy="2537371"/>
            <a:chOff x="-3901005" y="387885"/>
            <a:chExt cx="6657289" cy="4968987"/>
          </a:xfrm>
        </p:grpSpPr>
        <p:pic>
          <p:nvPicPr>
            <p:cNvPr id="3" name="図 2">
              <a:extLst>
                <a:ext uri="{FF2B5EF4-FFF2-40B4-BE49-F238E27FC236}">
                  <a16:creationId xmlns:a16="http://schemas.microsoft.com/office/drawing/2014/main" id="{749C2F7C-4746-4D1E-A599-2B8BD9D30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1005" y="2039616"/>
              <a:ext cx="2219292" cy="1658628"/>
            </a:xfrm>
            <a:prstGeom prst="rect">
              <a:avLst/>
            </a:prstGeom>
          </p:spPr>
        </p:pic>
        <p:pic>
          <p:nvPicPr>
            <p:cNvPr id="63" name="図 62">
              <a:extLst>
                <a:ext uri="{FF2B5EF4-FFF2-40B4-BE49-F238E27FC236}">
                  <a16:creationId xmlns:a16="http://schemas.microsoft.com/office/drawing/2014/main" id="{81B57EDF-2C7B-4800-BD74-4F13E0B40C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1713" y="2039616"/>
              <a:ext cx="2219292" cy="1658628"/>
            </a:xfrm>
            <a:prstGeom prst="rect">
              <a:avLst/>
            </a:prstGeom>
          </p:spPr>
        </p:pic>
        <p:pic>
          <p:nvPicPr>
            <p:cNvPr id="64" name="図 63">
              <a:extLst>
                <a:ext uri="{FF2B5EF4-FFF2-40B4-BE49-F238E27FC236}">
                  <a16:creationId xmlns:a16="http://schemas.microsoft.com/office/drawing/2014/main" id="{A850DAE1-B871-4C2A-94B7-D1A952A26D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1005" y="387885"/>
              <a:ext cx="2219292" cy="1658628"/>
            </a:xfrm>
            <a:prstGeom prst="rect">
              <a:avLst/>
            </a:prstGeom>
          </p:spPr>
        </p:pic>
        <p:pic>
          <p:nvPicPr>
            <p:cNvPr id="65" name="図 64">
              <a:extLst>
                <a:ext uri="{FF2B5EF4-FFF2-40B4-BE49-F238E27FC236}">
                  <a16:creationId xmlns:a16="http://schemas.microsoft.com/office/drawing/2014/main" id="{DFA34965-7B82-4F5E-A675-F1ADA9B8EE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1713" y="387885"/>
              <a:ext cx="2219292" cy="1658628"/>
            </a:xfrm>
            <a:prstGeom prst="rect">
              <a:avLst/>
            </a:prstGeom>
          </p:spPr>
        </p:pic>
        <p:pic>
          <p:nvPicPr>
            <p:cNvPr id="66" name="図 65">
              <a:extLst>
                <a:ext uri="{FF2B5EF4-FFF2-40B4-BE49-F238E27FC236}">
                  <a16:creationId xmlns:a16="http://schemas.microsoft.com/office/drawing/2014/main" id="{995B231B-FA53-4000-8970-A050019745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1005" y="3698244"/>
              <a:ext cx="2219292" cy="1658628"/>
            </a:xfrm>
            <a:prstGeom prst="rect">
              <a:avLst/>
            </a:prstGeom>
          </p:spPr>
        </p:pic>
        <p:pic>
          <p:nvPicPr>
            <p:cNvPr id="67" name="図 66">
              <a:extLst>
                <a:ext uri="{FF2B5EF4-FFF2-40B4-BE49-F238E27FC236}">
                  <a16:creationId xmlns:a16="http://schemas.microsoft.com/office/drawing/2014/main" id="{03725358-3D4C-4590-9D40-F0FDAB14B3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1713" y="3698244"/>
              <a:ext cx="2219292" cy="1658628"/>
            </a:xfrm>
            <a:prstGeom prst="rect">
              <a:avLst/>
            </a:prstGeom>
          </p:spPr>
        </p:pic>
        <p:pic>
          <p:nvPicPr>
            <p:cNvPr id="68" name="図 67">
              <a:extLst>
                <a:ext uri="{FF2B5EF4-FFF2-40B4-BE49-F238E27FC236}">
                  <a16:creationId xmlns:a16="http://schemas.microsoft.com/office/drawing/2014/main" id="{3E13021E-57A1-4F71-8E62-BC753634E5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992" y="2039616"/>
              <a:ext cx="2219292" cy="1658628"/>
            </a:xfrm>
            <a:prstGeom prst="rect">
              <a:avLst/>
            </a:prstGeom>
          </p:spPr>
        </p:pic>
        <p:pic>
          <p:nvPicPr>
            <p:cNvPr id="69" name="図 68">
              <a:extLst>
                <a:ext uri="{FF2B5EF4-FFF2-40B4-BE49-F238E27FC236}">
                  <a16:creationId xmlns:a16="http://schemas.microsoft.com/office/drawing/2014/main" id="{5612AE5A-B01F-47A7-BAC0-1BADE2D08B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992" y="387885"/>
              <a:ext cx="2219292" cy="1658628"/>
            </a:xfrm>
            <a:prstGeom prst="rect">
              <a:avLst/>
            </a:prstGeom>
          </p:spPr>
        </p:pic>
        <p:pic>
          <p:nvPicPr>
            <p:cNvPr id="70" name="図 69">
              <a:extLst>
                <a:ext uri="{FF2B5EF4-FFF2-40B4-BE49-F238E27FC236}">
                  <a16:creationId xmlns:a16="http://schemas.microsoft.com/office/drawing/2014/main" id="{72EF9D78-8609-4D71-9D99-1B99F6E1A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992" y="3698244"/>
              <a:ext cx="2219292" cy="1658628"/>
            </a:xfrm>
            <a:prstGeom prst="rect">
              <a:avLst/>
            </a:prstGeom>
          </p:spPr>
        </p:pic>
      </p:grpSp>
    </p:spTree>
    <p:extLst>
      <p:ext uri="{BB962C8B-B14F-4D97-AF65-F5344CB8AC3E}">
        <p14:creationId xmlns:p14="http://schemas.microsoft.com/office/powerpoint/2010/main" val="69249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B574D67-B451-4770-8EBB-68308DD29C98}"/>
              </a:ext>
            </a:extLst>
          </p:cNvPr>
          <p:cNvPicPr>
            <a:picLocks noChangeAspect="1"/>
          </p:cNvPicPr>
          <p:nvPr/>
        </p:nvPicPr>
        <p:blipFill rotWithShape="1">
          <a:blip r:embed="rId3"/>
          <a:srcRect l="37806" t="39535" r="37676" b="38499"/>
          <a:stretch/>
        </p:blipFill>
        <p:spPr>
          <a:xfrm>
            <a:off x="1007646" y="2304772"/>
            <a:ext cx="1676598" cy="1210188"/>
          </a:xfrm>
          <a:prstGeom prst="rect">
            <a:avLst/>
          </a:prstGeom>
        </p:spPr>
      </p:pic>
      <p:pic>
        <p:nvPicPr>
          <p:cNvPr id="2" name="図 1">
            <a:extLst>
              <a:ext uri="{FF2B5EF4-FFF2-40B4-BE49-F238E27FC236}">
                <a16:creationId xmlns:a16="http://schemas.microsoft.com/office/drawing/2014/main" id="{436054B4-6A5B-44F1-B218-903ED9497B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536" y="390019"/>
            <a:ext cx="1588952" cy="1187531"/>
          </a:xfrm>
          <a:prstGeom prst="rect">
            <a:avLst/>
          </a:prstGeom>
        </p:spPr>
      </p:pic>
      <mc:AlternateContent xmlns:mc="http://schemas.openxmlformats.org/markup-compatibility/2006" xmlns:a14="http://schemas.microsoft.com/office/drawing/2010/main">
        <mc:Choice Requires="a14">
          <p:sp>
            <p:nvSpPr>
              <p:cNvPr id="59" name="正方形/長方形 58"/>
              <p:cNvSpPr/>
              <p:nvPr/>
            </p:nvSpPr>
            <p:spPr>
              <a:xfrm>
                <a:off x="1222466" y="2445161"/>
                <a:ext cx="102900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solidFill>
                                <a:schemeClr val="bg1"/>
                              </a:solidFill>
                              <a:latin typeface="Cambria Math" panose="02040503050406030204" pitchFamily="18" charset="0"/>
                            </a:rPr>
                          </m:ctrlPr>
                        </m:sSubPr>
                        <m:e>
                          <m:r>
                            <a:rPr lang="en-US" altLang="ja-JP" sz="4000" b="0" i="1" smtClean="0">
                              <a:solidFill>
                                <a:schemeClr val="bg1"/>
                              </a:solidFill>
                              <a:latin typeface="Cambria Math" panose="02040503050406030204" pitchFamily="18" charset="0"/>
                            </a:rPr>
                            <m:t>𝐹</m:t>
                          </m:r>
                        </m:e>
                        <m:sub>
                          <m:r>
                            <a:rPr lang="en-US" altLang="ja-JP" sz="4000" b="0" i="1" smtClean="0">
                              <a:solidFill>
                                <a:schemeClr val="bg1"/>
                              </a:solidFill>
                              <a:latin typeface="Cambria Math" panose="02040503050406030204" pitchFamily="18" charset="0"/>
                            </a:rPr>
                            <m:t>𝑢𝑣</m:t>
                          </m:r>
                        </m:sub>
                      </m:sSub>
                    </m:oMath>
                  </m:oMathPara>
                </a14:m>
                <a:endParaRPr lang="ja-JP" altLang="en-US" sz="4000" dirty="0">
                  <a:solidFill>
                    <a:schemeClr val="bg1"/>
                  </a:solidFill>
                  <a:latin typeface="游ゴシック" panose="020B0400000000000000" pitchFamily="50" charset="-128"/>
                  <a:ea typeface="游ゴシック" panose="020B0400000000000000" pitchFamily="50" charset="-128"/>
                </a:endParaRPr>
              </a:p>
            </p:txBody>
          </p:sp>
        </mc:Choice>
        <mc:Fallback xmlns="">
          <p:sp>
            <p:nvSpPr>
              <p:cNvPr id="59" name="正方形/長方形 58"/>
              <p:cNvSpPr>
                <a:spLocks noRot="1" noChangeAspect="1" noMove="1" noResize="1" noEditPoints="1" noAdjustHandles="1" noChangeArrowheads="1" noChangeShapeType="1" noTextEdit="1"/>
              </p:cNvSpPr>
              <p:nvPr/>
            </p:nvSpPr>
            <p:spPr>
              <a:xfrm>
                <a:off x="1222466" y="2445161"/>
                <a:ext cx="1029000" cy="707886"/>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正方形/長方形 32"/>
              <p:cNvSpPr/>
              <p:nvPr/>
            </p:nvSpPr>
            <p:spPr>
              <a:xfrm>
                <a:off x="1169488" y="614502"/>
                <a:ext cx="1001428" cy="756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4000" i="1" smtClean="0">
                              <a:solidFill>
                                <a:schemeClr val="bg1"/>
                              </a:solidFill>
                              <a:latin typeface="Cambria Math" panose="02040503050406030204" pitchFamily="18" charset="0"/>
                            </a:rPr>
                          </m:ctrlPr>
                        </m:sSubPr>
                        <m:e>
                          <m:r>
                            <a:rPr lang="en-US" altLang="ja-JP" sz="4000" i="1">
                              <a:solidFill>
                                <a:schemeClr val="bg1"/>
                              </a:solidFill>
                              <a:latin typeface="Cambria Math"/>
                            </a:rPr>
                            <m:t>𝑓</m:t>
                          </m:r>
                        </m:e>
                        <m:sub>
                          <m:r>
                            <a:rPr lang="en-US" altLang="ja-JP" sz="4000" i="1">
                              <a:solidFill>
                                <a:schemeClr val="bg1"/>
                              </a:solidFill>
                              <a:latin typeface="Cambria Math"/>
                            </a:rPr>
                            <m:t>𝑥𝑦</m:t>
                          </m:r>
                        </m:sub>
                      </m:sSub>
                    </m:oMath>
                  </m:oMathPara>
                </a14:m>
                <a:endParaRPr lang="ja-JP" altLang="en-US" sz="4000" dirty="0">
                  <a:solidFill>
                    <a:schemeClr val="bg1"/>
                  </a:solidFill>
                  <a:latin typeface="游ゴシック" panose="020B0400000000000000" pitchFamily="50" charset="-128"/>
                  <a:ea typeface="游ゴシック" panose="020B0400000000000000" pitchFamily="50" charset="-128"/>
                </a:endParaRPr>
              </a:p>
            </p:txBody>
          </p:sp>
        </mc:Choice>
        <mc:Fallback xmlns="">
          <p:sp>
            <p:nvSpPr>
              <p:cNvPr id="33" name="正方形/長方形 32"/>
              <p:cNvSpPr>
                <a:spLocks noRot="1" noChangeAspect="1" noMove="1" noResize="1" noEditPoints="1" noAdjustHandles="1" noChangeArrowheads="1" noChangeShapeType="1" noTextEdit="1"/>
              </p:cNvSpPr>
              <p:nvPr/>
            </p:nvSpPr>
            <p:spPr>
              <a:xfrm>
                <a:off x="1169488" y="614502"/>
                <a:ext cx="1001428" cy="756554"/>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2684243" y="475711"/>
                <a:ext cx="4330801" cy="11311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𝑓</m:t>
                          </m:r>
                        </m:e>
                        <m:sub>
                          <m:r>
                            <a:rPr lang="en-US" altLang="ja-JP" sz="2400" i="1">
                              <a:latin typeface="Cambria Math"/>
                            </a:rPr>
                            <m:t>𝑥𝑦</m:t>
                          </m:r>
                        </m:sub>
                      </m:sSub>
                      <m:r>
                        <a:rPr lang="en-US" altLang="ja-JP" sz="2400" i="1" smtClean="0">
                          <a:latin typeface="Cambria Math"/>
                        </a:rPr>
                        <m:t>=</m:t>
                      </m:r>
                      <m:nary>
                        <m:naryPr>
                          <m:chr m:val="∑"/>
                          <m:ctrlPr>
                            <a:rPr lang="en-US" altLang="ja-JP" sz="2400" i="1">
                              <a:latin typeface="Cambria Math" panose="02040503050406030204" pitchFamily="18" charset="0"/>
                            </a:rPr>
                          </m:ctrlPr>
                        </m:naryPr>
                        <m:sub>
                          <m:r>
                            <m:rPr>
                              <m:brk m:alnAt="23"/>
                            </m:rPr>
                            <a:rPr lang="en-US" altLang="ja-JP" sz="2400" i="1">
                              <a:latin typeface="Cambria Math"/>
                            </a:rPr>
                            <m:t>𝑣</m:t>
                          </m:r>
                          <m:r>
                            <a:rPr lang="en-US" altLang="ja-JP" sz="2400" i="1">
                              <a:latin typeface="Cambria Math"/>
                            </a:rPr>
                            <m:t>=0</m:t>
                          </m:r>
                        </m:sub>
                        <m:sup>
                          <m:r>
                            <a:rPr lang="en-US" altLang="ja-JP" sz="2400" i="1">
                              <a:latin typeface="Cambria Math"/>
                              <a:ea typeface="Cambria Math"/>
                            </a:rPr>
                            <m:t>𝐻</m:t>
                          </m:r>
                          <m:r>
                            <a:rPr lang="en-US" altLang="ja-JP" sz="2400" i="1">
                              <a:latin typeface="Cambria Math"/>
                              <a:ea typeface="Cambria Math"/>
                            </a:rPr>
                            <m:t>−1</m:t>
                          </m:r>
                        </m:sup>
                        <m:e>
                          <m:nary>
                            <m:naryPr>
                              <m:chr m:val="∑"/>
                              <m:ctrlPr>
                                <a:rPr lang="en-US" altLang="ja-JP" sz="2400" i="1">
                                  <a:latin typeface="Cambria Math" panose="02040503050406030204" pitchFamily="18" charset="0"/>
                                </a:rPr>
                              </m:ctrlPr>
                            </m:naryPr>
                            <m:sub>
                              <m:r>
                                <a:rPr lang="en-US" altLang="ja-JP" sz="2400" i="1">
                                  <a:latin typeface="Cambria Math"/>
                                </a:rPr>
                                <m:t>𝑢</m:t>
                              </m:r>
                              <m:r>
                                <a:rPr lang="en-US" altLang="ja-JP" sz="2400" i="1">
                                  <a:latin typeface="Cambria Math"/>
                                </a:rPr>
                                <m:t>=0</m:t>
                              </m:r>
                            </m:sub>
                            <m:sup>
                              <m:r>
                                <a:rPr lang="en-US" altLang="ja-JP" sz="2400" i="1">
                                  <a:latin typeface="Cambria Math"/>
                                  <a:ea typeface="Cambria Math"/>
                                </a:rPr>
                                <m:t>𝑊</m:t>
                              </m:r>
                              <m:r>
                                <a:rPr lang="en-US" altLang="ja-JP" sz="2400" i="1">
                                  <a:latin typeface="Cambria Math"/>
                                  <a:ea typeface="Cambria Math"/>
                                </a:rPr>
                                <m:t>−1</m:t>
                              </m:r>
                            </m:sup>
                            <m:e>
                              <m:sSub>
                                <m:sSubPr>
                                  <m:ctrlPr>
                                    <a:rPr lang="en-US" altLang="ja-JP" sz="2400" i="1">
                                      <a:latin typeface="Cambria Math" panose="02040503050406030204" pitchFamily="18" charset="0"/>
                                    </a:rPr>
                                  </m:ctrlPr>
                                </m:sSubPr>
                                <m:e>
                                  <m:r>
                                    <a:rPr lang="en-US" altLang="ja-JP" sz="2400" i="1">
                                      <a:latin typeface="Cambria Math"/>
                                    </a:rPr>
                                    <m:t>𝐹</m:t>
                                  </m:r>
                                </m:e>
                                <m:sub>
                                  <m:r>
                                    <a:rPr lang="en-US" altLang="ja-JP" sz="2400" i="1">
                                      <a:latin typeface="Cambria Math"/>
                                    </a:rPr>
                                    <m:t>𝑢𝑣</m:t>
                                  </m:r>
                                </m:sub>
                              </m:sSub>
                              <m:sSup>
                                <m:sSupPr>
                                  <m:ctrlPr>
                                    <a:rPr lang="en-US" altLang="ja-JP" sz="2400" i="1">
                                      <a:latin typeface="Cambria Math" panose="02040503050406030204" pitchFamily="18" charset="0"/>
                                    </a:rPr>
                                  </m:ctrlPr>
                                </m:sSupPr>
                                <m:e>
                                  <m:r>
                                    <a:rPr lang="en-US" altLang="ja-JP" sz="2400" i="1">
                                      <a:latin typeface="Cambria Math"/>
                                    </a:rPr>
                                    <m:t>𝑒</m:t>
                                  </m:r>
                                </m:e>
                                <m:sup>
                                  <m:d>
                                    <m:dPr>
                                      <m:ctrlPr>
                                        <a:rPr lang="en-US" altLang="ja-JP" sz="2400" b="0" i="1" smtClean="0">
                                          <a:latin typeface="Cambria Math" panose="02040503050406030204" pitchFamily="18" charset="0"/>
                                        </a:rPr>
                                      </m:ctrlPr>
                                    </m:dPr>
                                    <m:e>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𝑥𝑢</m:t>
                                          </m:r>
                                        </m:num>
                                        <m:den>
                                          <m:r>
                                            <a:rPr lang="en-US" altLang="ja-JP" sz="2400" i="1">
                                              <a:latin typeface="Cambria Math"/>
                                            </a:rPr>
                                            <m:t>𝑊</m:t>
                                          </m:r>
                                        </m:den>
                                      </m:f>
                                      <m:r>
                                        <a:rPr lang="en-US" altLang="ja-JP" sz="2400" b="0" i="1" smtClean="0">
                                          <a:latin typeface="Cambria Math" panose="02040503050406030204" pitchFamily="18" charset="0"/>
                                        </a:rPr>
                                        <m:t>+</m:t>
                                      </m:r>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𝑦𝑣</m:t>
                                          </m:r>
                                        </m:num>
                                        <m:den>
                                          <m:r>
                                            <a:rPr lang="en-US" altLang="ja-JP" sz="2400" i="1">
                                              <a:latin typeface="Cambria Math"/>
                                            </a:rPr>
                                            <m:t>𝐻</m:t>
                                          </m:r>
                                        </m:den>
                                      </m:f>
                                    </m:e>
                                  </m:d>
                                  <m:r>
                                    <a:rPr lang="en-US" altLang="ja-JP" sz="2400" i="1">
                                      <a:latin typeface="Cambria Math"/>
                                    </a:rPr>
                                    <m:t>𝑖</m:t>
                                  </m:r>
                                </m:sup>
                              </m:sSup>
                            </m:e>
                          </m:nary>
                        </m:e>
                      </m:nary>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2684243" y="475711"/>
                <a:ext cx="4330801" cy="1131143"/>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p:cNvSpPr txBox="1"/>
              <p:nvPr/>
            </p:nvSpPr>
            <p:spPr>
              <a:xfrm>
                <a:off x="439855" y="4017846"/>
                <a:ext cx="6405445" cy="2125325"/>
              </a:xfrm>
              <a:prstGeom prst="rect">
                <a:avLst/>
              </a:prstGeom>
              <a:noFill/>
            </p:spPr>
            <p:txBody>
              <a:bodyPr wrap="square" rtlCol="0">
                <a:spAutoFit/>
              </a:bodyPr>
              <a:lstStyle/>
              <a:p>
                <a:pPr marL="342900" indent="-342900">
                  <a:spcBef>
                    <a:spcPts val="600"/>
                  </a:spcBef>
                  <a:buFont typeface="Arial" panose="020B0604020202020204" pitchFamily="34" charset="0"/>
                  <a:buChar char="•"/>
                </a:pPr>
                <a14:m>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b="0" i="1" smtClean="0">
                            <a:latin typeface="Cambria Math" panose="02040503050406030204" pitchFamily="18" charset="0"/>
                          </a:rPr>
                          <m:t>0,0</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は定数（直流成分）の係数</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spcBef>
                    <a:spcPts val="600"/>
                  </a:spcBef>
                  <a:buFont typeface="Arial" panose="020B0604020202020204" pitchFamily="34" charset="0"/>
                  <a:buChar char="•"/>
                </a:pP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𝐹</m:t>
                        </m:r>
                      </m:e>
                      <m:sub>
                        <m:r>
                          <a:rPr lang="en-US" altLang="ja-JP" sz="2400" b="0" i="1" smtClean="0">
                            <a:latin typeface="Cambria Math" panose="02040503050406030204" pitchFamily="18" charset="0"/>
                          </a:rPr>
                          <m:t>𝑢</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𝑣</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は，画像区間において</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縦に</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u</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回・横に</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v</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回振動する正弦波画像</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の係数</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spcBef>
                    <a:spcPts val="600"/>
                  </a:spcBef>
                  <a:buFont typeface="Arial" panose="020B0604020202020204" pitchFamily="34" charset="0"/>
                  <a:buChar char="•"/>
                </a:pP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u=v</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N/2</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がもっとも高周波で，</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u</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N-1</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は</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u</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の正弦波と同じ周波数</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（位相は逆）</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64" name="テキスト ボックス 63"/>
              <p:cNvSpPr txBox="1">
                <a:spLocks noRot="1" noChangeAspect="1" noMove="1" noResize="1" noEditPoints="1" noAdjustHandles="1" noChangeArrowheads="1" noChangeShapeType="1" noTextEdit="1"/>
              </p:cNvSpPr>
              <p:nvPr/>
            </p:nvSpPr>
            <p:spPr>
              <a:xfrm>
                <a:off x="439855" y="4017846"/>
                <a:ext cx="6405445" cy="2125325"/>
              </a:xfrm>
              <a:prstGeom prst="rect">
                <a:avLst/>
              </a:prstGeom>
              <a:blipFill>
                <a:blip r:embed="rId8"/>
                <a:stretch>
                  <a:fillRect l="-1237" t="-1719" r="-571" b="-5444"/>
                </a:stretch>
              </a:blipFill>
            </p:spPr>
            <p:txBody>
              <a:bodyPr/>
              <a:lstStyle/>
              <a:p>
                <a:r>
                  <a:rPr lang="ja-JP" altLang="en-US">
                    <a:noFill/>
                  </a:rPr>
                  <a:t> </a:t>
                </a:r>
              </a:p>
            </p:txBody>
          </p:sp>
        </mc:Fallback>
      </mc:AlternateContent>
      <p:pic>
        <p:nvPicPr>
          <p:cNvPr id="66" name="Picture 59" descr="C:\MyProgram\ToyCodes\FourieTransform\MapDef\sin_u0_v0.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3447" y="492161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0" descr="C:\MyProgram\ToyCodes\FourieTransform\MapDef\sin_u1_v0.b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8916" y="492161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2" descr="C:\MyProgram\ToyCodes\FourieTransform\MapDef\sin_u2_v0.bm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4386" y="492161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3" descr="C:\MyProgram\ToyCodes\FourieTransform\MapDef\sin_u16_v0.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5105" y="492161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4" descr="C:\MyProgram\ToyCodes\FourieTransform\MapDef\sin_u30_v0.b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46560" y="492161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5" descr="C:\MyProgram\ToyCodes\FourieTransform\MapDef\sin_u31_v0.bm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02027" y="492161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6" descr="C:\MyProgram\ToyCodes\FourieTransform\MapDef\sin_u0_v1.b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63447" y="4417056"/>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7" descr="C:\MyProgram\ToyCodes\FourieTransform\MapDef\sin_u1_v1.bm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18916" y="4417056"/>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8" descr="C:\MyProgram\ToyCodes\FourieTransform\MapDef\sin_u2_v1.bm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74386" y="4417056"/>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9" descr="C:\MyProgram\ToyCodes\FourieTransform\MapDef\sin_u16_v1.bm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25105" y="4417056"/>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0" descr="C:\MyProgram\ToyCodes\FourieTransform\MapDef\sin_u30_v1.bmp"/>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46560" y="4417056"/>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1" descr="C:\MyProgram\ToyCodes\FourieTransform\MapDef\sin_u31_v1.bmp"/>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02027" y="4418671"/>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2" descr="C:\MyProgram\ToyCodes\FourieTransform\MapDef\sin_u0_v2.bmp"/>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63447" y="391250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3" descr="C:\MyProgram\ToyCodes\FourieTransform\MapDef\sin_u1_v2.bmp"/>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18916" y="391250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4" descr="C:\MyProgram\ToyCodes\FourieTransform\MapDef\sin_u2_v2.bmp"/>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74386" y="391250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75" descr="C:\MyProgram\ToyCodes\FourieTransform\MapDef\sin_u16_v2.bmp"/>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25105" y="391250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76" descr="C:\MyProgram\ToyCodes\FourieTransform\MapDef\sin_u30_v2.bmp"/>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446560" y="3912503"/>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77" descr="C:\MyProgram\ToyCodes\FourieTransform\MapDef\sin_u31_v2.bmp"/>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02027" y="3926022"/>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78" descr="C:\MyProgram\ToyCodes\FourieTransform\MapDef\sin_u0_v16.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3447" y="3293649"/>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9" descr="C:\MyProgram\ToyCodes\FourieTransform\MapDef\sin_u1_v16.bmp"/>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18916" y="3293649"/>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0" descr="C:\MyProgram\ToyCodes\FourieTransform\MapDef\sin_u2_v16.bmp"/>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74386" y="3293649"/>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1" descr="C:\MyProgram\ToyCodes\FourieTransform\MapDef\sin_u16_v16.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5105" y="3293649"/>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2" descr="C:\MyProgram\ToyCodes\FourieTransform\MapDef\sin_u30_v16.bmp"/>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446560" y="3293649"/>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3" descr="C:\MyProgram\ToyCodes\FourieTransform\MapDef\sin_u31_v16.bmp"/>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002027" y="3293649"/>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4" descr="C:\MyProgram\ToyCodes\FourieTransform\MapDef\sin_u0_v30.bmp"/>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63447" y="2672724"/>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5" descr="C:\MyProgram\ToyCodes\FourieTransform\MapDef\sin_u1_v30.bmp"/>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618916" y="2672724"/>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86" descr="C:\MyProgram\ToyCodes\FourieTransform\MapDef\sin_u2_v30.bmp"/>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174386" y="2672724"/>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7" descr="C:\MyProgram\ToyCodes\FourieTransform\MapDef\sin_u16_v30.bmp"/>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825105" y="2672724"/>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8" descr="C:\MyProgram\ToyCodes\FourieTransform\MapDef\sin_u30_v30.bmp"/>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446560" y="2672724"/>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89" descr="C:\MyProgram\ToyCodes\FourieTransform\MapDef\sin_u31_v30.bmp"/>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1002027" y="2658571"/>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0" descr="C:\MyProgram\ToyCodes\FourieTransform\MapDef\sin_u0_v31.bmp"/>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063447" y="2168170"/>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1" descr="C:\MyProgram\ToyCodes\FourieTransform\MapDef\sin_u1_v31.bmp"/>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618916" y="2168170"/>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2" descr="C:\MyProgram\ToyCodes\FourieTransform\MapDef\sin_u2_v31.bmp"/>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174386" y="2168170"/>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3" descr="C:\MyProgram\ToyCodes\FourieTransform\MapDef\sin_u16_v31.bmp"/>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825105" y="2168170"/>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4" descr="C:\MyProgram\ToyCodes\FourieTransform\MapDef\sin_u30_v31.bmp"/>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446560" y="2168170"/>
            <a:ext cx="442622" cy="44262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95" descr="C:\MyProgram\ToyCodes\FourieTransform\MapDef\sin_u31_v31.bmp"/>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1002027" y="2168170"/>
            <a:ext cx="442622" cy="4426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正方形/長方形 16"/>
              <p:cNvSpPr/>
              <p:nvPr/>
            </p:nvSpPr>
            <p:spPr>
              <a:xfrm>
                <a:off x="8256549" y="495476"/>
                <a:ext cx="3005503" cy="1291507"/>
              </a:xfrm>
              <a:prstGeom prst="rect">
                <a:avLst/>
              </a:prstGeom>
            </p:spPr>
            <p:txBody>
              <a:bodyPr wrap="none">
                <a:spAutoFit/>
              </a:bodyPr>
              <a:lstStyle/>
              <a:p>
                <a:r>
                  <a:rPr lang="en-US" altLang="ja-JP" sz="2400" b="0" i="1" dirty="0">
                    <a:latin typeface="游ゴシック" panose="020B0400000000000000" pitchFamily="50" charset="-128"/>
                    <a:ea typeface="游ゴシック" panose="020B0400000000000000" pitchFamily="50" charset="-128"/>
                  </a:rPr>
                  <a:t>W=H = 32</a:t>
                </a:r>
                <a:r>
                  <a:rPr lang="ja-JP" altLang="en-US" sz="2400" b="0" dirty="0">
                    <a:latin typeface="游ゴシック" panose="020B0400000000000000" pitchFamily="50" charset="-128"/>
                    <a:ea typeface="游ゴシック" panose="020B0400000000000000" pitchFamily="50" charset="-128"/>
                    <a:cs typeface="メイリオ" panose="020B0604030504040204" pitchFamily="50" charset="-128"/>
                  </a:rPr>
                  <a:t>のときの</a:t>
                </a:r>
                <a:endParaRPr lang="en-US" altLang="ja-JP" sz="2400" b="0" dirty="0">
                  <a:latin typeface="游ゴシック" panose="020B0400000000000000" pitchFamily="50" charset="-128"/>
                  <a:ea typeface="游ゴシック" panose="020B0400000000000000" pitchFamily="50" charset="-128"/>
                  <a:cs typeface="メイリオ" panose="020B0604030504040204" pitchFamily="50" charset="-128"/>
                </a:endParaRPr>
              </a:p>
              <a:p>
                <a:pPr/>
                <a14:m>
                  <m:oMathPara xmlns:m="http://schemas.openxmlformats.org/officeDocument/2006/math">
                    <m:oMathParaPr>
                      <m:jc m:val="centerGroup"/>
                    </m:oMathParaPr>
                    <m:oMath xmlns:m="http://schemas.openxmlformats.org/officeDocument/2006/math">
                      <m:func>
                        <m:funcPr>
                          <m:ctrlPr>
                            <a:rPr lang="en-US" altLang="ja-JP" sz="2400" b="0" i="1" smtClean="0">
                              <a:latin typeface="Cambria Math" panose="02040503050406030204" pitchFamily="18" charset="0"/>
                            </a:rPr>
                          </m:ctrlPr>
                        </m:funcPr>
                        <m:fName>
                          <m:r>
                            <a:rPr lang="en-US" altLang="ja-JP" sz="2400" i="1" smtClean="0">
                              <a:latin typeface="Cambria Math" panose="02040503050406030204" pitchFamily="18" charset="0"/>
                            </a:rPr>
                            <m:t>𝑠𝑖𝑛</m:t>
                          </m:r>
                        </m:fName>
                        <m:e>
                          <m:d>
                            <m:dPr>
                              <m:ctrlPr>
                                <a:rPr lang="en-US" altLang="ja-JP" sz="2400" b="0" i="1" smtClean="0">
                                  <a:latin typeface="Cambria Math" panose="02040503050406030204" pitchFamily="18" charset="0"/>
                                </a:rPr>
                              </m:ctrlPr>
                            </m:dPr>
                            <m:e>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𝑥𝑢</m:t>
                                  </m:r>
                                </m:num>
                                <m:den>
                                  <m:r>
                                    <a:rPr lang="en-US" altLang="ja-JP" sz="2400" i="1">
                                      <a:latin typeface="Cambria Math"/>
                                    </a:rPr>
                                    <m:t>𝑊</m:t>
                                  </m:r>
                                </m:den>
                              </m:f>
                              <m:r>
                                <a:rPr lang="en-US" altLang="ja-JP" sz="2400" i="1">
                                  <a:latin typeface="Cambria Math" panose="02040503050406030204" pitchFamily="18" charset="0"/>
                                </a:rPr>
                                <m:t>+</m:t>
                              </m:r>
                              <m:f>
                                <m:fPr>
                                  <m:ctrlPr>
                                    <a:rPr lang="en-US" altLang="ja-JP" sz="2400" i="1">
                                      <a:latin typeface="Cambria Math" panose="02040503050406030204" pitchFamily="18" charset="0"/>
                                    </a:rPr>
                                  </m:ctrlPr>
                                </m:fPr>
                                <m:num>
                                  <m:r>
                                    <a:rPr lang="en-US" altLang="ja-JP" sz="2400" i="1">
                                      <a:latin typeface="Cambria Math"/>
                                    </a:rPr>
                                    <m:t>2</m:t>
                                  </m:r>
                                  <m:r>
                                    <a:rPr lang="en-US" altLang="ja-JP" sz="2400" i="1">
                                      <a:latin typeface="Cambria Math"/>
                                    </a:rPr>
                                    <m:t>𝜋</m:t>
                                  </m:r>
                                  <m:r>
                                    <a:rPr lang="en-US" altLang="ja-JP" sz="2400" i="1">
                                      <a:latin typeface="Cambria Math"/>
                                    </a:rPr>
                                    <m:t>𝑦𝑣</m:t>
                                  </m:r>
                                </m:num>
                                <m:den>
                                  <m:r>
                                    <a:rPr lang="en-US" altLang="ja-JP" sz="2400" i="1">
                                      <a:latin typeface="Cambria Math"/>
                                    </a:rPr>
                                    <m:t>𝐻</m:t>
                                  </m:r>
                                </m:den>
                              </m:f>
                            </m:e>
                          </m:d>
                        </m:e>
                      </m:func>
                    </m:oMath>
                  </m:oMathPara>
                </a14:m>
                <a:endParaRPr lang="ja-JP" altLang="en-US" sz="2400" i="1"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17" name="正方形/長方形 16"/>
              <p:cNvSpPr>
                <a:spLocks noRot="1" noChangeAspect="1" noMove="1" noResize="1" noEditPoints="1" noAdjustHandles="1" noChangeArrowheads="1" noChangeShapeType="1" noTextEdit="1"/>
              </p:cNvSpPr>
              <p:nvPr/>
            </p:nvSpPr>
            <p:spPr>
              <a:xfrm>
                <a:off x="8256549" y="495476"/>
                <a:ext cx="3005503" cy="1291507"/>
              </a:xfrm>
              <a:prstGeom prst="rect">
                <a:avLst/>
              </a:prstGeom>
              <a:blipFill>
                <a:blip r:embed="rId42"/>
                <a:stretch>
                  <a:fillRect l="-3043" t="-3774"/>
                </a:stretch>
              </a:blipFill>
            </p:spPr>
            <p:txBody>
              <a:bodyPr/>
              <a:lstStyle/>
              <a:p>
                <a:r>
                  <a:rPr lang="ja-JP" altLang="en-US">
                    <a:noFill/>
                  </a:rPr>
                  <a:t> </a:t>
                </a:r>
              </a:p>
            </p:txBody>
          </p:sp>
        </mc:Fallback>
      </mc:AlternateContent>
      <p:cxnSp>
        <p:nvCxnSpPr>
          <p:cNvPr id="29" name="直線矢印コネクタ 28"/>
          <p:cNvCxnSpPr/>
          <p:nvPr/>
        </p:nvCxnSpPr>
        <p:spPr>
          <a:xfrm>
            <a:off x="7796574" y="5448300"/>
            <a:ext cx="395287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flipV="1">
            <a:off x="7966664" y="1957614"/>
            <a:ext cx="0" cy="3650343"/>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正方形/長方形 118"/>
          <p:cNvSpPr/>
          <p:nvPr/>
        </p:nvSpPr>
        <p:spPr>
          <a:xfrm>
            <a:off x="8098725" y="5476812"/>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dirty="0">
              <a:latin typeface="游ゴシック" panose="020B0400000000000000" pitchFamily="50" charset="-128"/>
              <a:ea typeface="游ゴシック" panose="020B0400000000000000" pitchFamily="50" charset="-128"/>
            </a:endParaRPr>
          </a:p>
        </p:txBody>
      </p:sp>
      <p:sp>
        <p:nvSpPr>
          <p:cNvPr id="120" name="正方形/長方形 119"/>
          <p:cNvSpPr/>
          <p:nvPr/>
        </p:nvSpPr>
        <p:spPr>
          <a:xfrm>
            <a:off x="8676575" y="5476812"/>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a:t>
            </a:r>
            <a:endParaRPr lang="ja-JP" altLang="en-US" dirty="0">
              <a:latin typeface="游ゴシック" panose="020B0400000000000000" pitchFamily="50" charset="-128"/>
              <a:ea typeface="游ゴシック" panose="020B0400000000000000" pitchFamily="50" charset="-128"/>
            </a:endParaRPr>
          </a:p>
        </p:txBody>
      </p:sp>
      <p:sp>
        <p:nvSpPr>
          <p:cNvPr id="121" name="正方形/長方形 120"/>
          <p:cNvSpPr/>
          <p:nvPr/>
        </p:nvSpPr>
        <p:spPr>
          <a:xfrm>
            <a:off x="9222675" y="5476812"/>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2</a:t>
            </a:r>
            <a:endParaRPr lang="ja-JP" altLang="en-US" dirty="0">
              <a:latin typeface="游ゴシック" panose="020B0400000000000000" pitchFamily="50" charset="-128"/>
              <a:ea typeface="游ゴシック" panose="020B0400000000000000" pitchFamily="50" charset="-128"/>
            </a:endParaRPr>
          </a:p>
        </p:txBody>
      </p:sp>
      <p:sp>
        <p:nvSpPr>
          <p:cNvPr id="122" name="正方形/長方形 121"/>
          <p:cNvSpPr/>
          <p:nvPr/>
        </p:nvSpPr>
        <p:spPr>
          <a:xfrm>
            <a:off x="9800525" y="5476812"/>
            <a:ext cx="44114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16</a:t>
            </a:r>
            <a:endParaRPr lang="ja-JP" altLang="en-US" dirty="0">
              <a:latin typeface="游ゴシック" panose="020B0400000000000000" pitchFamily="50" charset="-128"/>
              <a:ea typeface="游ゴシック" panose="020B0400000000000000" pitchFamily="50" charset="-128"/>
            </a:endParaRPr>
          </a:p>
        </p:txBody>
      </p:sp>
      <p:sp>
        <p:nvSpPr>
          <p:cNvPr id="123" name="正方形/長方形 122"/>
          <p:cNvSpPr/>
          <p:nvPr/>
        </p:nvSpPr>
        <p:spPr>
          <a:xfrm>
            <a:off x="10429175" y="5476812"/>
            <a:ext cx="44114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30</a:t>
            </a:r>
            <a:endParaRPr lang="ja-JP" altLang="en-US" dirty="0">
              <a:latin typeface="游ゴシック" panose="020B0400000000000000" pitchFamily="50" charset="-128"/>
              <a:ea typeface="游ゴシック" panose="020B0400000000000000" pitchFamily="50" charset="-128"/>
            </a:endParaRPr>
          </a:p>
        </p:txBody>
      </p:sp>
      <p:sp>
        <p:nvSpPr>
          <p:cNvPr id="124" name="正方形/長方形 123"/>
          <p:cNvSpPr/>
          <p:nvPr/>
        </p:nvSpPr>
        <p:spPr>
          <a:xfrm>
            <a:off x="10975275" y="5476812"/>
            <a:ext cx="44114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31</a:t>
            </a:r>
            <a:endParaRPr lang="ja-JP" altLang="en-US" dirty="0">
              <a:latin typeface="游ゴシック" panose="020B0400000000000000" pitchFamily="50" charset="-128"/>
              <a:ea typeface="游ゴシック" panose="020B0400000000000000" pitchFamily="50" charset="-128"/>
            </a:endParaRPr>
          </a:p>
        </p:txBody>
      </p:sp>
      <p:sp>
        <p:nvSpPr>
          <p:cNvPr id="125" name="正方形/長方形 124"/>
          <p:cNvSpPr/>
          <p:nvPr/>
        </p:nvSpPr>
        <p:spPr>
          <a:xfrm>
            <a:off x="7658461" y="4973892"/>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dirty="0">
              <a:latin typeface="游ゴシック" panose="020B0400000000000000" pitchFamily="50" charset="-128"/>
              <a:ea typeface="游ゴシック" panose="020B0400000000000000" pitchFamily="50" charset="-128"/>
            </a:endParaRPr>
          </a:p>
        </p:txBody>
      </p:sp>
      <p:sp>
        <p:nvSpPr>
          <p:cNvPr id="126" name="正方形/長方形 125"/>
          <p:cNvSpPr/>
          <p:nvPr/>
        </p:nvSpPr>
        <p:spPr>
          <a:xfrm>
            <a:off x="7658461" y="4470972"/>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a:t>
            </a:r>
            <a:endParaRPr lang="ja-JP" altLang="en-US" dirty="0">
              <a:latin typeface="游ゴシック" panose="020B0400000000000000" pitchFamily="50" charset="-128"/>
              <a:ea typeface="游ゴシック" panose="020B0400000000000000" pitchFamily="50" charset="-128"/>
            </a:endParaRPr>
          </a:p>
        </p:txBody>
      </p:sp>
      <p:sp>
        <p:nvSpPr>
          <p:cNvPr id="127" name="正方形/長方形 126"/>
          <p:cNvSpPr/>
          <p:nvPr/>
        </p:nvSpPr>
        <p:spPr>
          <a:xfrm>
            <a:off x="7658461" y="3960432"/>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2</a:t>
            </a:r>
            <a:endParaRPr lang="ja-JP" altLang="en-US" dirty="0">
              <a:latin typeface="游ゴシック" panose="020B0400000000000000" pitchFamily="50" charset="-128"/>
              <a:ea typeface="游ゴシック" panose="020B0400000000000000" pitchFamily="50" charset="-128"/>
            </a:endParaRPr>
          </a:p>
        </p:txBody>
      </p:sp>
      <p:sp>
        <p:nvSpPr>
          <p:cNvPr id="128" name="正方形/長方形 127"/>
          <p:cNvSpPr/>
          <p:nvPr/>
        </p:nvSpPr>
        <p:spPr>
          <a:xfrm>
            <a:off x="7515795" y="3335592"/>
            <a:ext cx="44114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16</a:t>
            </a:r>
            <a:endParaRPr lang="ja-JP" altLang="en-US" dirty="0">
              <a:latin typeface="游ゴシック" panose="020B0400000000000000" pitchFamily="50" charset="-128"/>
              <a:ea typeface="游ゴシック" panose="020B0400000000000000" pitchFamily="50" charset="-128"/>
            </a:endParaRPr>
          </a:p>
        </p:txBody>
      </p:sp>
      <p:sp>
        <p:nvSpPr>
          <p:cNvPr id="129" name="正方形/長方形 128"/>
          <p:cNvSpPr/>
          <p:nvPr/>
        </p:nvSpPr>
        <p:spPr>
          <a:xfrm>
            <a:off x="7515795" y="2725992"/>
            <a:ext cx="44114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30</a:t>
            </a:r>
            <a:endParaRPr lang="ja-JP" altLang="en-US" dirty="0">
              <a:latin typeface="游ゴシック" panose="020B0400000000000000" pitchFamily="50" charset="-128"/>
              <a:ea typeface="游ゴシック" panose="020B0400000000000000" pitchFamily="50" charset="-128"/>
            </a:endParaRPr>
          </a:p>
        </p:txBody>
      </p:sp>
      <p:sp>
        <p:nvSpPr>
          <p:cNvPr id="130" name="正方形/長方形 129"/>
          <p:cNvSpPr/>
          <p:nvPr/>
        </p:nvSpPr>
        <p:spPr>
          <a:xfrm>
            <a:off x="7515795" y="2223072"/>
            <a:ext cx="44114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31</a:t>
            </a:r>
            <a:endParaRPr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31" name="正方形/長方形 130"/>
              <p:cNvSpPr/>
              <p:nvPr/>
            </p:nvSpPr>
            <p:spPr>
              <a:xfrm>
                <a:off x="11668267" y="5274520"/>
                <a:ext cx="54777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200" i="1">
                          <a:latin typeface="Cambria Math"/>
                        </a:rPr>
                        <m:t>𝑢</m:t>
                      </m:r>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131" name="正方形/長方形 130"/>
              <p:cNvSpPr>
                <a:spLocks noRot="1" noChangeAspect="1" noMove="1" noResize="1" noEditPoints="1" noAdjustHandles="1" noChangeArrowheads="1" noChangeShapeType="1" noTextEdit="1"/>
              </p:cNvSpPr>
              <p:nvPr/>
            </p:nvSpPr>
            <p:spPr>
              <a:xfrm>
                <a:off x="11668267" y="5274520"/>
                <a:ext cx="547779" cy="584775"/>
              </a:xfrm>
              <a:prstGeom prst="rect">
                <a:avLst/>
              </a:prstGeom>
              <a:blipFill>
                <a:blip r:embed="rId4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2" name="正方形/長方形 131"/>
              <p:cNvSpPr/>
              <p:nvPr/>
            </p:nvSpPr>
            <p:spPr>
              <a:xfrm>
                <a:off x="7560724" y="1602406"/>
                <a:ext cx="53655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𝑣</m:t>
                      </m:r>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132" name="正方形/長方形 131"/>
              <p:cNvSpPr>
                <a:spLocks noRot="1" noChangeAspect="1" noMove="1" noResize="1" noEditPoints="1" noAdjustHandles="1" noChangeArrowheads="1" noChangeShapeType="1" noTextEdit="1"/>
              </p:cNvSpPr>
              <p:nvPr/>
            </p:nvSpPr>
            <p:spPr>
              <a:xfrm>
                <a:off x="7560724" y="1602406"/>
                <a:ext cx="536557" cy="584775"/>
              </a:xfrm>
              <a:prstGeom prst="rect">
                <a:avLst/>
              </a:prstGeom>
              <a:blipFill>
                <a:blip r:embed="rId44"/>
                <a:stretch>
                  <a:fillRect/>
                </a:stretch>
              </a:blipFill>
            </p:spPr>
            <p:txBody>
              <a:bodyPr/>
              <a:lstStyle/>
              <a:p>
                <a:r>
                  <a:rPr lang="ja-JP" altLang="en-US">
                    <a:noFill/>
                  </a:rPr>
                  <a:t> </a:t>
                </a:r>
              </a:p>
            </p:txBody>
          </p:sp>
        </mc:Fallback>
      </mc:AlternateContent>
      <p:sp>
        <p:nvSpPr>
          <p:cNvPr id="133" name="テキスト ボックス 132"/>
          <p:cNvSpPr txBox="1"/>
          <p:nvPr/>
        </p:nvSpPr>
        <p:spPr>
          <a:xfrm>
            <a:off x="2671878" y="2681140"/>
            <a:ext cx="2564602" cy="523220"/>
          </a:xfrm>
          <a:prstGeom prst="rect">
            <a:avLst/>
          </a:prstGeom>
          <a:noFill/>
        </p:spPr>
        <p:txBody>
          <a:bodyPr wrap="square" rtlCol="0">
            <a:spAutoFit/>
          </a:bodyPr>
          <a:lstStyle/>
          <a:p>
            <a:pPr>
              <a:spcBef>
                <a:spcPts val="600"/>
              </a:spcBef>
            </a:pP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係数画像</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34" name="直線矢印コネクタ 133"/>
          <p:cNvCxnSpPr>
            <a:cxnSpLocks/>
          </p:cNvCxnSpPr>
          <p:nvPr/>
        </p:nvCxnSpPr>
        <p:spPr>
          <a:xfrm>
            <a:off x="909545" y="3523343"/>
            <a:ext cx="1970180"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flipV="1">
            <a:off x="992550" y="1976120"/>
            <a:ext cx="0" cy="166878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正方形/長方形 140"/>
              <p:cNvSpPr/>
              <p:nvPr/>
            </p:nvSpPr>
            <p:spPr>
              <a:xfrm>
                <a:off x="2819650" y="3204360"/>
                <a:ext cx="54777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200" i="1">
                          <a:latin typeface="Cambria Math"/>
                        </a:rPr>
                        <m:t>𝑢</m:t>
                      </m:r>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141" name="正方形/長方形 140"/>
              <p:cNvSpPr>
                <a:spLocks noRot="1" noChangeAspect="1" noMove="1" noResize="1" noEditPoints="1" noAdjustHandles="1" noChangeArrowheads="1" noChangeShapeType="1" noTextEdit="1"/>
              </p:cNvSpPr>
              <p:nvPr/>
            </p:nvSpPr>
            <p:spPr>
              <a:xfrm>
                <a:off x="2819650" y="3204360"/>
                <a:ext cx="547779" cy="584775"/>
              </a:xfrm>
              <a:prstGeom prst="rect">
                <a:avLst/>
              </a:prstGeom>
              <a:blipFill>
                <a:blip r:embed="rId4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2" name="正方形/長方形 141"/>
              <p:cNvSpPr/>
              <p:nvPr/>
            </p:nvSpPr>
            <p:spPr>
              <a:xfrm>
                <a:off x="563024" y="1729406"/>
                <a:ext cx="53655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3200" b="0" i="1" smtClean="0">
                          <a:latin typeface="Cambria Math" panose="02040503050406030204" pitchFamily="18" charset="0"/>
                        </a:rPr>
                        <m:t>𝑣</m:t>
                      </m:r>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142" name="正方形/長方形 141"/>
              <p:cNvSpPr>
                <a:spLocks noRot="1" noChangeAspect="1" noMove="1" noResize="1" noEditPoints="1" noAdjustHandles="1" noChangeArrowheads="1" noChangeShapeType="1" noTextEdit="1"/>
              </p:cNvSpPr>
              <p:nvPr/>
            </p:nvSpPr>
            <p:spPr>
              <a:xfrm>
                <a:off x="563024" y="1729406"/>
                <a:ext cx="536557" cy="584775"/>
              </a:xfrm>
              <a:prstGeom prst="rect">
                <a:avLst/>
              </a:prstGeom>
              <a:blipFill>
                <a:blip r:embed="rId4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3" name="正方形/長方形 142"/>
              <p:cNvSpPr/>
              <p:nvPr/>
            </p:nvSpPr>
            <p:spPr>
              <a:xfrm>
                <a:off x="7898650" y="5921494"/>
                <a:ext cx="3708579" cy="381515"/>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𝐹</m:t>
                        </m:r>
                      </m:e>
                      <m:sub>
                        <m:r>
                          <a:rPr lang="en-US" altLang="ja-JP" i="1">
                            <a:latin typeface="Cambria Math" panose="02040503050406030204" pitchFamily="18" charset="0"/>
                          </a:rPr>
                          <m:t>𝑢</m:t>
                        </m:r>
                        <m:r>
                          <a:rPr lang="en-US" altLang="ja-JP" i="1">
                            <a:latin typeface="Cambria Math" panose="02040503050406030204" pitchFamily="18" charset="0"/>
                          </a:rPr>
                          <m:t>,</m:t>
                        </m:r>
                        <m:r>
                          <a:rPr lang="en-US" altLang="ja-JP" i="1">
                            <a:latin typeface="Cambria Math" panose="02040503050406030204" pitchFamily="18" charset="0"/>
                          </a:rPr>
                          <m:t>𝑣</m:t>
                        </m:r>
                      </m:sub>
                    </m:sSub>
                  </m:oMath>
                </a14:m>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は上の </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i="1" dirty="0" err="1">
                    <a:latin typeface="游ゴシック" panose="020B0400000000000000" pitchFamily="50" charset="-128"/>
                    <a:ea typeface="游ゴシック" panose="020B0400000000000000" pitchFamily="50" charset="-128"/>
                    <a:cs typeface="メイリオ" panose="020B0604030504040204" pitchFamily="50" charset="-128"/>
                  </a:rPr>
                  <a:t>u,v</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番目の画像の係数</a:t>
                </a:r>
              </a:p>
            </p:txBody>
          </p:sp>
        </mc:Choice>
        <mc:Fallback xmlns="">
          <p:sp>
            <p:nvSpPr>
              <p:cNvPr id="143" name="正方形/長方形 142"/>
              <p:cNvSpPr>
                <a:spLocks noRot="1" noChangeAspect="1" noMove="1" noResize="1" noEditPoints="1" noAdjustHandles="1" noChangeArrowheads="1" noChangeShapeType="1" noTextEdit="1"/>
              </p:cNvSpPr>
              <p:nvPr/>
            </p:nvSpPr>
            <p:spPr>
              <a:xfrm>
                <a:off x="7898650" y="5921494"/>
                <a:ext cx="3708579" cy="381515"/>
              </a:xfrm>
              <a:prstGeom prst="rect">
                <a:avLst/>
              </a:prstGeom>
              <a:blipFill>
                <a:blip r:embed="rId47"/>
                <a:stretch>
                  <a:fillRect t="-4762" b="-2381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4" name="正方形/長方形 143"/>
              <p:cNvSpPr/>
              <p:nvPr/>
            </p:nvSpPr>
            <p:spPr>
              <a:xfrm>
                <a:off x="7898650" y="6353294"/>
                <a:ext cx="3469732" cy="48231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実際は</a:t>
                </a:r>
                <a14:m>
                  <m:oMath xmlns:m="http://schemas.openxmlformats.org/officeDocument/2006/math">
                    <m:sSup>
                      <m:sSupPr>
                        <m:ctrlPr>
                          <a:rPr lang="en-US" altLang="ja-JP" i="1">
                            <a:latin typeface="Cambria Math" panose="02040503050406030204" pitchFamily="18" charset="0"/>
                          </a:rPr>
                        </m:ctrlPr>
                      </m:sSupPr>
                      <m:e>
                        <m:r>
                          <a:rPr lang="en-US" altLang="ja-JP" i="1">
                            <a:latin typeface="Cambria Math"/>
                          </a:rPr>
                          <m:t>𝑒</m:t>
                        </m:r>
                      </m:e>
                      <m:sup>
                        <m:d>
                          <m:dPr>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i="1">
                                    <a:latin typeface="Cambria Math"/>
                                  </a:rPr>
                                  <m:t>𝑥𝑢</m:t>
                                </m:r>
                              </m:num>
                              <m:den>
                                <m:r>
                                  <a:rPr lang="en-US" altLang="ja-JP" i="1">
                                    <a:latin typeface="Cambria Math"/>
                                  </a:rPr>
                                  <m:t>𝑊</m:t>
                                </m:r>
                              </m:den>
                            </m:f>
                            <m:r>
                              <a:rPr lang="en-US" altLang="ja-JP" i="1">
                                <a:latin typeface="Cambria Math" panose="02040503050406030204" pitchFamily="18" charset="0"/>
                              </a:rPr>
                              <m:t>+</m:t>
                            </m:r>
                            <m:f>
                              <m:fPr>
                                <m:ctrlPr>
                                  <a:rPr lang="en-US" altLang="ja-JP" i="1">
                                    <a:latin typeface="Cambria Math" panose="02040503050406030204" pitchFamily="18" charset="0"/>
                                  </a:rPr>
                                </m:ctrlPr>
                              </m:fPr>
                              <m:num>
                                <m:r>
                                  <a:rPr lang="en-US" altLang="ja-JP" i="1">
                                    <a:latin typeface="Cambria Math"/>
                                  </a:rPr>
                                  <m:t>2</m:t>
                                </m:r>
                                <m:r>
                                  <a:rPr lang="en-US" altLang="ja-JP" i="1">
                                    <a:latin typeface="Cambria Math"/>
                                  </a:rPr>
                                  <m:t>𝜋</m:t>
                                </m:r>
                                <m:r>
                                  <a:rPr lang="en-US" altLang="ja-JP" i="1">
                                    <a:latin typeface="Cambria Math"/>
                                  </a:rPr>
                                  <m:t>𝑦𝑣</m:t>
                                </m:r>
                              </m:num>
                              <m:den>
                                <m:r>
                                  <a:rPr lang="en-US" altLang="ja-JP" i="1">
                                    <a:latin typeface="Cambria Math"/>
                                  </a:rPr>
                                  <m:t>𝐻</m:t>
                                </m:r>
                              </m:den>
                            </m:f>
                          </m:e>
                        </m:d>
                        <m:r>
                          <a:rPr lang="en-US" altLang="ja-JP" i="1">
                            <a:latin typeface="Cambria Math"/>
                          </a:rPr>
                          <m:t>𝑖</m:t>
                        </m:r>
                      </m:sup>
                    </m:sSup>
                  </m:oMath>
                </a14:m>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は複素数画像</a:t>
                </a:r>
              </a:p>
            </p:txBody>
          </p:sp>
        </mc:Choice>
        <mc:Fallback xmlns="">
          <p:sp>
            <p:nvSpPr>
              <p:cNvPr id="144" name="正方形/長方形 143"/>
              <p:cNvSpPr>
                <a:spLocks noRot="1" noChangeAspect="1" noMove="1" noResize="1" noEditPoints="1" noAdjustHandles="1" noChangeArrowheads="1" noChangeShapeType="1" noTextEdit="1"/>
              </p:cNvSpPr>
              <p:nvPr/>
            </p:nvSpPr>
            <p:spPr>
              <a:xfrm>
                <a:off x="7898650" y="6353294"/>
                <a:ext cx="3469732" cy="482312"/>
              </a:xfrm>
              <a:prstGeom prst="rect">
                <a:avLst/>
              </a:prstGeom>
              <a:blipFill>
                <a:blip r:embed="rId48"/>
                <a:stretch>
                  <a:fillRect l="-1582" r="-879" b="-2025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5259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0EE5E394-AED0-4649-95F1-998D46D2BE77}"/>
              </a:ext>
            </a:extLst>
          </p:cNvPr>
          <p:cNvPicPr>
            <a:picLocks noChangeAspect="1"/>
          </p:cNvPicPr>
          <p:nvPr/>
        </p:nvPicPr>
        <p:blipFill>
          <a:blip r:embed="rId3"/>
          <a:stretch>
            <a:fillRect/>
          </a:stretch>
        </p:blipFill>
        <p:spPr>
          <a:xfrm>
            <a:off x="8070469" y="950553"/>
            <a:ext cx="4407726" cy="3551141"/>
          </a:xfrm>
          <a:prstGeom prst="rect">
            <a:avLst/>
          </a:prstGeom>
        </p:spPr>
      </p:pic>
      <p:sp>
        <p:nvSpPr>
          <p:cNvPr id="2" name="タイトル 1"/>
          <p:cNvSpPr>
            <a:spLocks noGrp="1"/>
          </p:cNvSpPr>
          <p:nvPr>
            <p:ph type="title"/>
          </p:nvPr>
        </p:nvSpPr>
        <p:spPr>
          <a:xfrm>
            <a:off x="457199" y="266700"/>
            <a:ext cx="11473211" cy="733270"/>
          </a:xfrm>
        </p:spPr>
        <p:txBody>
          <a:bodyPr/>
          <a:lstStyle/>
          <a:p>
            <a:pPr algn="ctr"/>
            <a:r>
              <a:rPr kumimoji="1" lang="en-US" altLang="ja-JP" dirty="0">
                <a:latin typeface="游ゴシック" panose="020B0400000000000000" pitchFamily="50" charset="-128"/>
                <a:ea typeface="游ゴシック" panose="020B0400000000000000" pitchFamily="50" charset="-128"/>
              </a:rPr>
              <a:t>Shift</a:t>
            </a:r>
            <a:r>
              <a:rPr kumimoji="1" lang="ja-JP" altLang="en-US" dirty="0">
                <a:latin typeface="游ゴシック" panose="020B0400000000000000" pitchFamily="50" charset="-128"/>
                <a:ea typeface="游ゴシック" panose="020B0400000000000000" pitchFamily="50" charset="-128"/>
              </a:rPr>
              <a:t>の話</a:t>
            </a:r>
          </a:p>
        </p:txBody>
      </p:sp>
      <p:sp>
        <p:nvSpPr>
          <p:cNvPr id="3" name="コンテンツ プレースホルダー 2"/>
          <p:cNvSpPr>
            <a:spLocks noGrp="1"/>
          </p:cNvSpPr>
          <p:nvPr>
            <p:ph idx="1"/>
          </p:nvPr>
        </p:nvSpPr>
        <p:spPr>
          <a:xfrm>
            <a:off x="355599" y="5219700"/>
            <a:ext cx="11518901" cy="1466208"/>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フーリエ変換を実装すると，ピークが端に来る変換結果になる</a:t>
            </a:r>
            <a:endParaRPr kumimoji="1" lang="en-US" altLang="ja-JP" sz="2400" dirty="0">
              <a:latin typeface="游ゴシック" panose="020B0400000000000000" pitchFamily="50" charset="-128"/>
              <a:ea typeface="游ゴシック" panose="020B0400000000000000" pitchFamily="50" charset="-128"/>
            </a:endParaRPr>
          </a:p>
          <a:p>
            <a:pPr lvl="1"/>
            <a:r>
              <a:rPr lang="ja-JP" altLang="en-US" sz="2000" b="1" dirty="0">
                <a:solidFill>
                  <a:srgbClr val="00B050"/>
                </a:solidFill>
                <a:latin typeface="游ゴシック" panose="020B0400000000000000" pitchFamily="50" charset="-128"/>
                <a:ea typeface="游ゴシック" panose="020B0400000000000000" pitchFamily="50" charset="-128"/>
              </a:rPr>
              <a:t>上図緑四角</a:t>
            </a:r>
            <a:r>
              <a:rPr lang="ja-JP" altLang="en-US" sz="2000" dirty="0">
                <a:latin typeface="游ゴシック" panose="020B0400000000000000" pitchFamily="50" charset="-128"/>
                <a:ea typeface="游ゴシック" panose="020B0400000000000000" pitchFamily="50" charset="-128"/>
              </a:rPr>
              <a:t>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これは間違いじゃない </a:t>
            </a:r>
            <a:endParaRPr lang="en-US" altLang="ja-JP" sz="2000" dirty="0">
              <a:latin typeface="游ゴシック" panose="020B0400000000000000" pitchFamily="50" charset="-128"/>
              <a:ea typeface="游ゴシック" panose="020B0400000000000000" pitchFamily="50" charset="-128"/>
            </a:endParaRPr>
          </a:p>
          <a:p>
            <a:pPr lvl="1"/>
            <a:r>
              <a:rPr lang="ja-JP" altLang="en-US" sz="2000" dirty="0">
                <a:latin typeface="游ゴシック" panose="020B0400000000000000" pitchFamily="50" charset="-128"/>
                <a:ea typeface="游ゴシック" panose="020B0400000000000000" pitchFamily="50" charset="-128"/>
              </a:rPr>
              <a:t>低周波成分を中心においたほうが分かりやすいので</a:t>
            </a:r>
            <a:r>
              <a:rPr lang="ja-JP" altLang="en-US" sz="2000" b="1" dirty="0">
                <a:solidFill>
                  <a:srgbClr val="FF0000"/>
                </a:solidFill>
                <a:latin typeface="游ゴシック" panose="020B0400000000000000" pitchFamily="50" charset="-128"/>
                <a:ea typeface="游ゴシック" panose="020B0400000000000000" pitchFamily="50" charset="-128"/>
              </a:rPr>
              <a:t>上図赤四角</a:t>
            </a:r>
            <a:r>
              <a:rPr lang="ja-JP" altLang="en-US" sz="2000" dirty="0">
                <a:latin typeface="游ゴシック" panose="020B0400000000000000" pitchFamily="50" charset="-128"/>
                <a:ea typeface="游ゴシック" panose="020B0400000000000000" pitchFamily="50" charset="-128"/>
              </a:rPr>
              <a:t>の位置を出力することが多い</a:t>
            </a:r>
            <a:endParaRPr lang="en-US" altLang="ja-JP" sz="2000" dirty="0">
              <a:latin typeface="游ゴシック" panose="020B0400000000000000" pitchFamily="50" charset="-128"/>
              <a:ea typeface="游ゴシック" panose="020B0400000000000000" pitchFamily="50" charset="-128"/>
            </a:endParaRPr>
          </a:p>
          <a:p>
            <a:pPr lvl="1"/>
            <a:r>
              <a:rPr lang="ja-JP" altLang="en-US" sz="2000" dirty="0">
                <a:latin typeface="游ゴシック" panose="020B0400000000000000" pitchFamily="50" charset="-128"/>
                <a:ea typeface="游ゴシック" panose="020B0400000000000000" pitchFamily="50" charset="-128"/>
              </a:rPr>
              <a:t>この</a:t>
            </a:r>
            <a:r>
              <a:rPr lang="en-US" altLang="ja-JP" sz="2000" dirty="0">
                <a:latin typeface="游ゴシック" panose="020B0400000000000000" pitchFamily="50" charset="-128"/>
                <a:ea typeface="游ゴシック" panose="020B0400000000000000" pitchFamily="50" charset="-128"/>
              </a:rPr>
              <a:t>shift</a:t>
            </a:r>
            <a:r>
              <a:rPr lang="ja-JP" altLang="en-US" sz="2000" dirty="0">
                <a:latin typeface="游ゴシック" panose="020B0400000000000000" pitchFamily="50" charset="-128"/>
                <a:ea typeface="游ゴシック" panose="020B0400000000000000" pitchFamily="50" charset="-128"/>
              </a:rPr>
              <a:t>を行なう関数が用意されていることも </a:t>
            </a:r>
            <a:r>
              <a:rPr lang="en-US" altLang="ja-JP" sz="2000" dirty="0">
                <a:latin typeface="游ゴシック" panose="020B0400000000000000" pitchFamily="50" charset="-128"/>
                <a:ea typeface="游ゴシック" panose="020B0400000000000000" pitchFamily="50" charset="-128"/>
                <a:sym typeface="Wingdings" panose="05000000000000000000" pitchFamily="2" charset="2"/>
              </a:rPr>
              <a:t> </a:t>
            </a:r>
            <a:r>
              <a:rPr lang="en-US" altLang="ja-JP" sz="2000" dirty="0" err="1">
                <a:latin typeface="游ゴシック" panose="020B0400000000000000" pitchFamily="50" charset="-128"/>
                <a:ea typeface="游ゴシック" panose="020B0400000000000000" pitchFamily="50" charset="-128"/>
              </a:rPr>
              <a:t>np.fft.ifftshift</a:t>
            </a:r>
            <a:r>
              <a:rPr lang="en-US" altLang="ja-JP" sz="2000" dirty="0">
                <a:latin typeface="游ゴシック" panose="020B0400000000000000" pitchFamily="50" charset="-128"/>
                <a:ea typeface="游ゴシック" panose="020B0400000000000000" pitchFamily="50" charset="-128"/>
              </a:rPr>
              <a:t>()</a:t>
            </a:r>
          </a:p>
          <a:p>
            <a:pPr lvl="1"/>
            <a:endParaRPr kumimoji="1" lang="ja-JP" altLang="en-US" sz="2000" dirty="0">
              <a:latin typeface="游ゴシック" panose="020B0400000000000000" pitchFamily="50" charset="-128"/>
              <a:ea typeface="游ゴシック" panose="020B0400000000000000" pitchFamily="50" charset="-128"/>
            </a:endParaRPr>
          </a:p>
        </p:txBody>
      </p:sp>
      <p:grpSp>
        <p:nvGrpSpPr>
          <p:cNvPr id="47" name="グループ化 46"/>
          <p:cNvGrpSpPr/>
          <p:nvPr/>
        </p:nvGrpSpPr>
        <p:grpSpPr>
          <a:xfrm>
            <a:off x="425260" y="1067659"/>
            <a:ext cx="4325547" cy="1533319"/>
            <a:chOff x="114110" y="2771726"/>
            <a:chExt cx="5240484" cy="1857646"/>
          </a:xfrm>
        </p:grpSpPr>
        <p:grpSp>
          <p:nvGrpSpPr>
            <p:cNvPr id="48" name="グループ化 47"/>
            <p:cNvGrpSpPr/>
            <p:nvPr/>
          </p:nvGrpSpPr>
          <p:grpSpPr>
            <a:xfrm>
              <a:off x="379200" y="3412879"/>
              <a:ext cx="1503576" cy="947896"/>
              <a:chOff x="1344399" y="4047879"/>
              <a:chExt cx="2568656" cy="947896"/>
            </a:xfrm>
            <a:solidFill>
              <a:schemeClr val="accent1">
                <a:lumMod val="20000"/>
                <a:lumOff val="80000"/>
              </a:schemeClr>
            </a:solidFill>
          </p:grpSpPr>
          <p:sp>
            <p:nvSpPr>
              <p:cNvPr id="89" name="正方形/長方形 88"/>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0" name="正方形/長方形 89"/>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1" name="正方形/長方形 90"/>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2" name="正方形/長方形 91"/>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3" name="正方形/長方形 92"/>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4" name="正方形/長方形 93"/>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5" name="正方形/長方形 94"/>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6" name="正方形/長方形 95"/>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7" name="正方形/長方形 96"/>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8" name="正方形/長方形 97"/>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9" name="正方形/長方形 98"/>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0" name="正方形/長方形 99"/>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1" name="正方形/長方形 100"/>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2" name="正方形/長方形 101"/>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49" name="グループ化 48"/>
            <p:cNvGrpSpPr/>
            <p:nvPr/>
          </p:nvGrpSpPr>
          <p:grpSpPr>
            <a:xfrm>
              <a:off x="3408150" y="3412879"/>
              <a:ext cx="1503576" cy="947896"/>
              <a:chOff x="1344399" y="4047879"/>
              <a:chExt cx="2568656" cy="947896"/>
            </a:xfrm>
            <a:solidFill>
              <a:schemeClr val="accent1">
                <a:lumMod val="20000"/>
                <a:lumOff val="80000"/>
              </a:schemeClr>
            </a:solidFill>
          </p:grpSpPr>
          <p:sp>
            <p:nvSpPr>
              <p:cNvPr id="75" name="正方形/長方形 74"/>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6" name="正方形/長方形 75"/>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7" name="正方形/長方形 76"/>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8" name="正方形/長方形 77"/>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9" name="正方形/長方形 78"/>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0" name="正方形/長方形 79"/>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1" name="正方形/長方形 80"/>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2" name="正方形/長方形 81"/>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3" name="正方形/長方形 82"/>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4" name="正方形/長方形 83"/>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5" name="正方形/長方形 84"/>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6" name="正方形/長方形 85"/>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7" name="正方形/長方形 86"/>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88" name="正方形/長方形 87"/>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50" name="グループ化 49"/>
            <p:cNvGrpSpPr/>
            <p:nvPr/>
          </p:nvGrpSpPr>
          <p:grpSpPr>
            <a:xfrm>
              <a:off x="1896850" y="3412879"/>
              <a:ext cx="1503576" cy="947896"/>
              <a:chOff x="1344399" y="4047879"/>
              <a:chExt cx="2568656" cy="947896"/>
            </a:xfrm>
            <a:solidFill>
              <a:schemeClr val="accent1">
                <a:lumMod val="75000"/>
              </a:schemeClr>
            </a:solidFill>
          </p:grpSpPr>
          <p:sp>
            <p:nvSpPr>
              <p:cNvPr id="61" name="正方形/長方形 60"/>
              <p:cNvSpPr/>
              <p:nvPr/>
            </p:nvSpPr>
            <p:spPr>
              <a:xfrm>
                <a:off x="1898732" y="4438651"/>
                <a:ext cx="183407" cy="5571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2" name="正方形/長方形 61"/>
              <p:cNvSpPr/>
              <p:nvPr/>
            </p:nvSpPr>
            <p:spPr>
              <a:xfrm>
                <a:off x="1344399" y="4933299"/>
                <a:ext cx="183407" cy="62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3" name="正方形/長方形 62"/>
              <p:cNvSpPr/>
              <p:nvPr/>
            </p:nvSpPr>
            <p:spPr>
              <a:xfrm>
                <a:off x="1532548" y="4835526"/>
                <a:ext cx="183407" cy="160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4" name="正方形/長方形 63"/>
              <p:cNvSpPr/>
              <p:nvPr/>
            </p:nvSpPr>
            <p:spPr>
              <a:xfrm>
                <a:off x="1715641" y="4708525"/>
                <a:ext cx="183407" cy="2872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5" name="正方形/長方形 64"/>
              <p:cNvSpPr/>
              <p:nvPr/>
            </p:nvSpPr>
            <p:spPr>
              <a:xfrm>
                <a:off x="2081824" y="4591050"/>
                <a:ext cx="183407" cy="4047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6" name="正方形/長方形 65"/>
              <p:cNvSpPr/>
              <p:nvPr/>
            </p:nvSpPr>
            <p:spPr>
              <a:xfrm>
                <a:off x="2264916"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7" name="正方形/長方形 66"/>
              <p:cNvSpPr/>
              <p:nvPr/>
            </p:nvSpPr>
            <p:spPr>
              <a:xfrm>
                <a:off x="2448008" y="4047879"/>
                <a:ext cx="183407" cy="947895"/>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8" name="正方形/長方形 67"/>
              <p:cNvSpPr/>
              <p:nvPr/>
            </p:nvSpPr>
            <p:spPr>
              <a:xfrm>
                <a:off x="3180376" y="4305299"/>
                <a:ext cx="183407" cy="6904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69" name="正方形/長方形 68"/>
              <p:cNvSpPr/>
              <p:nvPr/>
            </p:nvSpPr>
            <p:spPr>
              <a:xfrm>
                <a:off x="2631100" y="4273550"/>
                <a:ext cx="183407" cy="7222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0" name="正方形/長方形 69"/>
              <p:cNvSpPr/>
              <p:nvPr/>
            </p:nvSpPr>
            <p:spPr>
              <a:xfrm>
                <a:off x="2814191" y="4498975"/>
                <a:ext cx="183407" cy="49679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1" name="正方形/長方形 70"/>
              <p:cNvSpPr/>
              <p:nvPr/>
            </p:nvSpPr>
            <p:spPr>
              <a:xfrm>
                <a:off x="2997284" y="4171752"/>
                <a:ext cx="183407" cy="82402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2" name="正方形/長方形 71"/>
              <p:cNvSpPr/>
              <p:nvPr/>
            </p:nvSpPr>
            <p:spPr>
              <a:xfrm>
                <a:off x="3363469" y="4686300"/>
                <a:ext cx="183407" cy="3094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3" name="正方形/長方形 72"/>
              <p:cNvSpPr/>
              <p:nvPr/>
            </p:nvSpPr>
            <p:spPr>
              <a:xfrm>
                <a:off x="3546560" y="4500283"/>
                <a:ext cx="183407" cy="49549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4" name="正方形/長方形 73"/>
              <p:cNvSpPr/>
              <p:nvPr/>
            </p:nvSpPr>
            <p:spPr>
              <a:xfrm>
                <a:off x="3729648" y="4748027"/>
                <a:ext cx="183407" cy="24774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51" name="直線矢印コネクタ 50"/>
            <p:cNvCxnSpPr/>
            <p:nvPr/>
          </p:nvCxnSpPr>
          <p:spPr>
            <a:xfrm>
              <a:off x="225425" y="4360774"/>
              <a:ext cx="493077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1898389"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831785" y="4331071"/>
              <a:ext cx="309177" cy="29830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0</a:t>
              </a:r>
              <a:endParaRPr lang="ja-JP" altLang="en-US" sz="10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54" name="正方形/長方形 53"/>
                <p:cNvSpPr/>
                <p:nvPr/>
              </p:nvSpPr>
              <p:spPr>
                <a:xfrm>
                  <a:off x="1462166" y="2771726"/>
                  <a:ext cx="619055" cy="559316"/>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a:rPr>
                              <m:t>𝑓</m:t>
                            </m:r>
                          </m:e>
                          <m:sub>
                            <m:r>
                              <a:rPr lang="en-US" altLang="ja-JP" sz="2400" b="0" i="1" smtClean="0">
                                <a:latin typeface="Cambria Math" panose="02040503050406030204" pitchFamily="18" charset="0"/>
                              </a:rPr>
                              <m:t>𝑙</m:t>
                            </m:r>
                          </m:sub>
                        </m:sSub>
                      </m:oMath>
                    </m:oMathPara>
                  </a14:m>
                  <a:endParaRPr lang="ja-JP" altLang="en-US" sz="2400" dirty="0">
                    <a:latin typeface="游ゴシック" panose="020B0400000000000000" pitchFamily="50" charset="-128"/>
                    <a:ea typeface="游ゴシック" panose="020B0400000000000000" pitchFamily="50" charset="-128"/>
                  </a:endParaRPr>
                </a:p>
              </p:txBody>
            </p:sp>
          </mc:Choice>
          <mc:Fallback xmlns="">
            <p:sp>
              <p:nvSpPr>
                <p:cNvPr id="54" name="正方形/長方形 53"/>
                <p:cNvSpPr>
                  <a:spLocks noRot="1" noChangeAspect="1" noMove="1" noResize="1" noEditPoints="1" noAdjustHandles="1" noChangeArrowheads="1" noChangeShapeType="1" noTextEdit="1"/>
                </p:cNvSpPr>
                <p:nvPr/>
              </p:nvSpPr>
              <p:spPr>
                <a:xfrm>
                  <a:off x="1462166" y="2771726"/>
                  <a:ext cx="619055" cy="559316"/>
                </a:xfrm>
                <a:prstGeom prst="rect">
                  <a:avLst/>
                </a:prstGeom>
                <a:blipFill>
                  <a:blip r:embed="rId4"/>
                  <a:stretch>
                    <a:fillRect l="-1190" b="-15789"/>
                  </a:stretch>
                </a:blipFill>
                <a:ln>
                  <a:noFill/>
                </a:ln>
              </p:spPr>
              <p:txBody>
                <a:bodyPr/>
                <a:lstStyle/>
                <a:p>
                  <a:r>
                    <a:rPr lang="ja-JP" altLang="en-US">
                      <a:noFill/>
                    </a:rPr>
                    <a:t> </a:t>
                  </a:r>
                </a:p>
              </p:txBody>
            </p:sp>
          </mc:Fallback>
        </mc:AlternateContent>
        <p:cxnSp>
          <p:nvCxnSpPr>
            <p:cNvPr id="55" name="直線矢印コネクタ 54"/>
            <p:cNvCxnSpPr/>
            <p:nvPr/>
          </p:nvCxnSpPr>
          <p:spPr>
            <a:xfrm flipV="1">
              <a:off x="3404927"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1936560" y="4331070"/>
              <a:ext cx="309177" cy="298302"/>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1</a:t>
              </a:r>
              <a:endParaRPr lang="ja-JP" altLang="en-US" sz="1000" dirty="0">
                <a:latin typeface="游ゴシック" panose="020B0400000000000000" pitchFamily="50" charset="-128"/>
                <a:ea typeface="游ゴシック" panose="020B0400000000000000" pitchFamily="50" charset="-128"/>
              </a:endParaRPr>
            </a:p>
          </p:txBody>
        </p:sp>
        <p:sp>
          <p:nvSpPr>
            <p:cNvPr id="57" name="テキスト ボックス 56"/>
            <p:cNvSpPr txBox="1"/>
            <p:nvPr/>
          </p:nvSpPr>
          <p:spPr>
            <a:xfrm>
              <a:off x="2038160" y="4331070"/>
              <a:ext cx="309177" cy="298302"/>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2</a:t>
              </a:r>
              <a:endParaRPr lang="ja-JP" altLang="en-US" sz="1000" dirty="0">
                <a:latin typeface="游ゴシック" panose="020B0400000000000000" pitchFamily="50" charset="-128"/>
                <a:ea typeface="游ゴシック" panose="020B0400000000000000" pitchFamily="50" charset="-128"/>
              </a:endParaRPr>
            </a:p>
          </p:txBody>
        </p:sp>
        <p:sp>
          <p:nvSpPr>
            <p:cNvPr id="58" name="テキスト ボックス 57"/>
            <p:cNvSpPr txBox="1"/>
            <p:nvPr/>
          </p:nvSpPr>
          <p:spPr>
            <a:xfrm>
              <a:off x="3177986" y="4337421"/>
              <a:ext cx="412108" cy="242371"/>
            </a:xfrm>
            <a:prstGeom prst="rect">
              <a:avLst/>
            </a:prstGeom>
            <a:noFill/>
          </p:spPr>
          <p:txBody>
            <a:bodyPr wrap="none" rtlCol="0">
              <a:spAutoFit/>
            </a:bodyPr>
            <a:lstStyle/>
            <a:p>
              <a:r>
                <a:rPr lang="en-US" altLang="ja-JP" sz="700" dirty="0">
                  <a:latin typeface="游ゴシック" panose="020B0400000000000000" pitchFamily="50" charset="-128"/>
                  <a:ea typeface="游ゴシック" panose="020B0400000000000000" pitchFamily="50" charset="-128"/>
                </a:rPr>
                <a:t>N-1</a:t>
              </a:r>
              <a:endParaRPr lang="ja-JP" altLang="en-US" sz="700" dirty="0">
                <a:latin typeface="游ゴシック" panose="020B0400000000000000" pitchFamily="50" charset="-128"/>
                <a:ea typeface="游ゴシック" panose="020B0400000000000000" pitchFamily="50" charset="-128"/>
              </a:endParaRPr>
            </a:p>
          </p:txBody>
        </p:sp>
        <p:sp>
          <p:nvSpPr>
            <p:cNvPr id="59" name="テキスト ボックス 58"/>
            <p:cNvSpPr txBox="1"/>
            <p:nvPr/>
          </p:nvSpPr>
          <p:spPr>
            <a:xfrm>
              <a:off x="114110" y="3759571"/>
              <a:ext cx="503384" cy="447453"/>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
          <p:nvSpPr>
            <p:cNvPr id="60" name="テキスト ボックス 59"/>
            <p:cNvSpPr txBox="1"/>
            <p:nvPr/>
          </p:nvSpPr>
          <p:spPr>
            <a:xfrm>
              <a:off x="4851210" y="3759571"/>
              <a:ext cx="503384" cy="447453"/>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grpSp>
      <p:grpSp>
        <p:nvGrpSpPr>
          <p:cNvPr id="158" name="グループ化 157"/>
          <p:cNvGrpSpPr/>
          <p:nvPr/>
        </p:nvGrpSpPr>
        <p:grpSpPr>
          <a:xfrm>
            <a:off x="340232" y="2956836"/>
            <a:ext cx="4414650" cy="1561842"/>
            <a:chOff x="6309232" y="2737170"/>
            <a:chExt cx="5348434" cy="1892202"/>
          </a:xfrm>
        </p:grpSpPr>
        <p:grpSp>
          <p:nvGrpSpPr>
            <p:cNvPr id="103" name="グループ化 102"/>
            <p:cNvGrpSpPr/>
            <p:nvPr/>
          </p:nvGrpSpPr>
          <p:grpSpPr>
            <a:xfrm>
              <a:off x="8168172" y="3314700"/>
              <a:ext cx="1506543" cy="1046075"/>
              <a:chOff x="1344399" y="3949700"/>
              <a:chExt cx="2573724" cy="1046075"/>
            </a:xfrm>
            <a:solidFill>
              <a:schemeClr val="accent1">
                <a:lumMod val="75000"/>
              </a:schemeClr>
            </a:solidFill>
          </p:grpSpPr>
          <p:sp>
            <p:nvSpPr>
              <p:cNvPr id="104" name="正方形/長方形 103"/>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5" name="正方形/長方形 104"/>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6" name="正方形/長方形 105"/>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7" name="正方形/長方形 106"/>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8" name="正方形/長方形 107"/>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9" name="正方形/長方形 108"/>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0" name="正方形/長方形 109"/>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1" name="正方形/長方形 110"/>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2" name="正方形/長方形 111"/>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3" name="正方形/長方形 112"/>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4" name="正方形/長方形 113"/>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5" name="正方形/長方形 114"/>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6" name="正方形/長方形 115"/>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17" name="正方形/長方形 116"/>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118" name="直線矢印コネクタ 117"/>
            <p:cNvCxnSpPr/>
            <p:nvPr/>
          </p:nvCxnSpPr>
          <p:spPr>
            <a:xfrm flipV="1">
              <a:off x="8169711"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19" name="テキスト ボックス 118"/>
            <p:cNvSpPr txBox="1"/>
            <p:nvPr/>
          </p:nvSpPr>
          <p:spPr>
            <a:xfrm>
              <a:off x="8103107" y="4331071"/>
              <a:ext cx="309177" cy="298301"/>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0</a:t>
              </a:r>
              <a:endParaRPr lang="ja-JP" altLang="en-US" sz="10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20" name="正方形/長方形 119"/>
                <p:cNvSpPr/>
                <p:nvPr/>
              </p:nvSpPr>
              <p:spPr>
                <a:xfrm>
                  <a:off x="7366538" y="2737170"/>
                  <a:ext cx="885817" cy="708466"/>
                </a:xfrm>
                <a:prstGeom prst="rect">
                  <a:avLst/>
                </a:prstGeom>
                <a:ln>
                  <a:noFill/>
                </a:ln>
              </p:spPr>
              <p:txBody>
                <a:bodyPr wrap="none">
                  <a:spAutoFit/>
                </a:bodyPr>
                <a:lstStyle/>
                <a:p>
                  <a:pPr marL="17100">
                    <a:spcBef>
                      <a:spcPts val="1200"/>
                    </a:spcBef>
                  </a:pPr>
                  <a14:m>
                    <m:oMathPara xmlns:m="http://schemas.openxmlformats.org/officeDocument/2006/math">
                      <m:oMathParaPr>
                        <m:jc m:val="centerGroup"/>
                      </m:oMathParaPr>
                      <m:oMath xmlns:m="http://schemas.openxmlformats.org/officeDocument/2006/math">
                        <m:sSub>
                          <m:sSubPr>
                            <m:ctrlPr>
                              <a:rPr lang="en-US" altLang="ja-JP" sz="3200" i="1" smtClean="0">
                                <a:latin typeface="Cambria Math" panose="02040503050406030204" pitchFamily="18" charset="0"/>
                              </a:rPr>
                            </m:ctrlPr>
                          </m:sSubPr>
                          <m:e>
                            <m:r>
                              <a:rPr lang="en-US" altLang="ja-JP" sz="3200" b="0" i="1" smtClean="0">
                                <a:latin typeface="Cambria Math" panose="02040503050406030204" pitchFamily="18" charset="0"/>
                              </a:rPr>
                              <m:t>𝐹</m:t>
                            </m:r>
                          </m:e>
                          <m:sub>
                            <m:r>
                              <a:rPr lang="en-US" altLang="ja-JP" sz="3200" b="0" i="1" smtClean="0">
                                <a:latin typeface="Cambria Math" panose="02040503050406030204" pitchFamily="18" charset="0"/>
                              </a:rPr>
                              <m:t>𝑘</m:t>
                            </m:r>
                          </m:sub>
                        </m:sSub>
                      </m:oMath>
                    </m:oMathPara>
                  </a14:m>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120" name="正方形/長方形 119"/>
                <p:cNvSpPr>
                  <a:spLocks noRot="1" noChangeAspect="1" noMove="1" noResize="1" noEditPoints="1" noAdjustHandles="1" noChangeArrowheads="1" noChangeShapeType="1" noTextEdit="1"/>
                </p:cNvSpPr>
                <p:nvPr/>
              </p:nvSpPr>
              <p:spPr>
                <a:xfrm>
                  <a:off x="7366538" y="2737170"/>
                  <a:ext cx="885817" cy="708466"/>
                </a:xfrm>
                <a:prstGeom prst="rect">
                  <a:avLst/>
                </a:prstGeom>
                <a:blipFill>
                  <a:blip r:embed="rId5"/>
                  <a:stretch>
                    <a:fillRect/>
                  </a:stretch>
                </a:blipFill>
                <a:ln>
                  <a:noFill/>
                </a:ln>
              </p:spPr>
              <p:txBody>
                <a:bodyPr/>
                <a:lstStyle/>
                <a:p>
                  <a:r>
                    <a:rPr lang="ja-JP" altLang="en-US">
                      <a:noFill/>
                    </a:rPr>
                    <a:t> </a:t>
                  </a:r>
                </a:p>
              </p:txBody>
            </p:sp>
          </mc:Fallback>
        </mc:AlternateContent>
        <p:cxnSp>
          <p:nvCxnSpPr>
            <p:cNvPr id="121" name="直線矢印コネクタ 120"/>
            <p:cNvCxnSpPr/>
            <p:nvPr/>
          </p:nvCxnSpPr>
          <p:spPr>
            <a:xfrm flipV="1">
              <a:off x="9676249" y="3188707"/>
              <a:ext cx="0" cy="1320166"/>
            </a:xfrm>
            <a:prstGeom prst="straightConnector1">
              <a:avLst/>
            </a:prstGeom>
            <a:ln w="1270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22" name="テキスト ボックス 121"/>
            <p:cNvSpPr txBox="1"/>
            <p:nvPr/>
          </p:nvSpPr>
          <p:spPr>
            <a:xfrm>
              <a:off x="8207882" y="4331070"/>
              <a:ext cx="309177" cy="298302"/>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1</a:t>
              </a:r>
              <a:endParaRPr lang="ja-JP" altLang="en-US" sz="1000" dirty="0">
                <a:latin typeface="游ゴシック" panose="020B0400000000000000" pitchFamily="50" charset="-128"/>
                <a:ea typeface="游ゴシック" panose="020B0400000000000000" pitchFamily="50" charset="-128"/>
              </a:endParaRPr>
            </a:p>
          </p:txBody>
        </p:sp>
        <p:sp>
          <p:nvSpPr>
            <p:cNvPr id="123" name="テキスト ボックス 122"/>
            <p:cNvSpPr txBox="1"/>
            <p:nvPr/>
          </p:nvSpPr>
          <p:spPr>
            <a:xfrm>
              <a:off x="8309482" y="4331070"/>
              <a:ext cx="309177" cy="298302"/>
            </a:xfrm>
            <a:prstGeom prst="rect">
              <a:avLst/>
            </a:prstGeom>
            <a:noFill/>
          </p:spPr>
          <p:txBody>
            <a:bodyPr wrap="none" rtlCol="0">
              <a:spAutoFit/>
            </a:bodyPr>
            <a:lstStyle/>
            <a:p>
              <a:r>
                <a:rPr lang="en-US" altLang="ja-JP" sz="1000" dirty="0">
                  <a:latin typeface="游ゴシック" panose="020B0400000000000000" pitchFamily="50" charset="-128"/>
                  <a:ea typeface="游ゴシック" panose="020B0400000000000000" pitchFamily="50" charset="-128"/>
                </a:rPr>
                <a:t>2</a:t>
              </a:r>
              <a:endParaRPr lang="ja-JP" altLang="en-US" sz="1000" dirty="0">
                <a:latin typeface="游ゴシック" panose="020B0400000000000000" pitchFamily="50" charset="-128"/>
                <a:ea typeface="游ゴシック" panose="020B0400000000000000" pitchFamily="50" charset="-128"/>
              </a:endParaRPr>
            </a:p>
          </p:txBody>
        </p:sp>
        <p:sp>
          <p:nvSpPr>
            <p:cNvPr id="124" name="テキスト ボックス 123"/>
            <p:cNvSpPr txBox="1"/>
            <p:nvPr/>
          </p:nvSpPr>
          <p:spPr>
            <a:xfrm>
              <a:off x="9449307" y="4337421"/>
              <a:ext cx="412108" cy="242371"/>
            </a:xfrm>
            <a:prstGeom prst="rect">
              <a:avLst/>
            </a:prstGeom>
            <a:noFill/>
          </p:spPr>
          <p:txBody>
            <a:bodyPr wrap="none" rtlCol="0">
              <a:spAutoFit/>
            </a:bodyPr>
            <a:lstStyle/>
            <a:p>
              <a:r>
                <a:rPr lang="en-US" altLang="ja-JP" sz="700" dirty="0">
                  <a:latin typeface="游ゴシック" panose="020B0400000000000000" pitchFamily="50" charset="-128"/>
                  <a:ea typeface="游ゴシック" panose="020B0400000000000000" pitchFamily="50" charset="-128"/>
                </a:rPr>
                <a:t>N-1</a:t>
              </a:r>
              <a:endParaRPr lang="ja-JP" altLang="en-US" sz="700" dirty="0">
                <a:latin typeface="游ゴシック" panose="020B0400000000000000" pitchFamily="50" charset="-128"/>
                <a:ea typeface="游ゴシック" panose="020B0400000000000000" pitchFamily="50" charset="-128"/>
              </a:endParaRPr>
            </a:p>
          </p:txBody>
        </p:sp>
        <p:sp>
          <p:nvSpPr>
            <p:cNvPr id="125" name="テキスト ボックス 124"/>
            <p:cNvSpPr txBox="1"/>
            <p:nvPr/>
          </p:nvSpPr>
          <p:spPr>
            <a:xfrm>
              <a:off x="6309232" y="3696071"/>
              <a:ext cx="503384" cy="447453"/>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
          <p:nvSpPr>
            <p:cNvPr id="126" name="テキスト ボックス 125"/>
            <p:cNvSpPr txBox="1"/>
            <p:nvPr/>
          </p:nvSpPr>
          <p:spPr>
            <a:xfrm>
              <a:off x="11154282" y="3696071"/>
              <a:ext cx="503384" cy="447453"/>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grpSp>
          <p:nvGrpSpPr>
            <p:cNvPr id="127" name="グループ化 126"/>
            <p:cNvGrpSpPr/>
            <p:nvPr/>
          </p:nvGrpSpPr>
          <p:grpSpPr>
            <a:xfrm>
              <a:off x="6650522" y="3314700"/>
              <a:ext cx="1506543" cy="1046075"/>
              <a:chOff x="1344399" y="3949700"/>
              <a:chExt cx="2573724" cy="1046075"/>
            </a:xfrm>
            <a:solidFill>
              <a:schemeClr val="accent1">
                <a:lumMod val="20000"/>
                <a:lumOff val="80000"/>
              </a:schemeClr>
            </a:solidFill>
          </p:grpSpPr>
          <p:sp>
            <p:nvSpPr>
              <p:cNvPr id="128" name="正方形/長方形 127"/>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9" name="正方形/長方形 128"/>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0" name="正方形/長方形 129"/>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1" name="正方形/長方形 130"/>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2" name="正方形/長方形 131"/>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3" name="正方形/長方形 132"/>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4" name="正方形/長方形 133"/>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5" name="正方形/長方形 134"/>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6" name="正方形/長方形 135"/>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7" name="正方形/長方形 136"/>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8" name="正方形/長方形 137"/>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9" name="正方形/長方形 138"/>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0" name="正方形/長方形 139"/>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1" name="正方形/長方形 140"/>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grpSp>
          <p:nvGrpSpPr>
            <p:cNvPr id="142" name="グループ化 141"/>
            <p:cNvGrpSpPr/>
            <p:nvPr/>
          </p:nvGrpSpPr>
          <p:grpSpPr>
            <a:xfrm>
              <a:off x="9685822" y="3314700"/>
              <a:ext cx="1506543" cy="1046075"/>
              <a:chOff x="1344399" y="3949700"/>
              <a:chExt cx="2573724" cy="1046075"/>
            </a:xfrm>
            <a:solidFill>
              <a:schemeClr val="accent1">
                <a:lumMod val="20000"/>
                <a:lumOff val="80000"/>
              </a:schemeClr>
            </a:solidFill>
          </p:grpSpPr>
          <p:sp>
            <p:nvSpPr>
              <p:cNvPr id="143" name="正方形/長方形 142"/>
              <p:cNvSpPr/>
              <p:nvPr/>
            </p:nvSpPr>
            <p:spPr>
              <a:xfrm>
                <a:off x="189466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4" name="正方形/長方形 143"/>
              <p:cNvSpPr/>
              <p:nvPr/>
            </p:nvSpPr>
            <p:spPr>
              <a:xfrm>
                <a:off x="1344399" y="3949700"/>
                <a:ext cx="183407" cy="1046073"/>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5" name="正方形/長方形 144"/>
              <p:cNvSpPr/>
              <p:nvPr/>
            </p:nvSpPr>
            <p:spPr>
              <a:xfrm>
                <a:off x="1528480"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6" name="正方形/長方形 145"/>
              <p:cNvSpPr/>
              <p:nvPr/>
            </p:nvSpPr>
            <p:spPr>
              <a:xfrm>
                <a:off x="17115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7" name="正方形/長方形 146"/>
              <p:cNvSpPr/>
              <p:nvPr/>
            </p:nvSpPr>
            <p:spPr>
              <a:xfrm>
                <a:off x="2081825"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8" name="正方形/長方形 147"/>
              <p:cNvSpPr/>
              <p:nvPr/>
            </p:nvSpPr>
            <p:spPr>
              <a:xfrm>
                <a:off x="2264915"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49" name="正方形/長方形 148"/>
              <p:cNvSpPr/>
              <p:nvPr/>
            </p:nvSpPr>
            <p:spPr>
              <a:xfrm>
                <a:off x="2448008" y="4937125"/>
                <a:ext cx="183407" cy="5864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0" name="正方形/長方形 149"/>
              <p:cNvSpPr/>
              <p:nvPr/>
            </p:nvSpPr>
            <p:spPr>
              <a:xfrm>
                <a:off x="2631100" y="4889500"/>
                <a:ext cx="183407" cy="106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1" name="正方形/長方形 150"/>
              <p:cNvSpPr/>
              <p:nvPr/>
            </p:nvSpPr>
            <p:spPr>
              <a:xfrm>
                <a:off x="2814190" y="4937125"/>
                <a:ext cx="183407" cy="58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2" name="正方形/長方形 151"/>
              <p:cNvSpPr/>
              <p:nvPr/>
            </p:nvSpPr>
            <p:spPr>
              <a:xfrm>
                <a:off x="3734716" y="4127500"/>
                <a:ext cx="183407" cy="86827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3" name="正方形/長方形 152"/>
              <p:cNvSpPr/>
              <p:nvPr/>
            </p:nvSpPr>
            <p:spPr>
              <a:xfrm>
                <a:off x="3548973" y="4810125"/>
                <a:ext cx="183407" cy="18564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4" name="正方形/長方形 153"/>
              <p:cNvSpPr/>
              <p:nvPr/>
            </p:nvSpPr>
            <p:spPr>
              <a:xfrm>
                <a:off x="3367295" y="4905375"/>
                <a:ext cx="183407" cy="90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5" name="正方形/長方形 154"/>
              <p:cNvSpPr/>
              <p:nvPr/>
            </p:nvSpPr>
            <p:spPr>
              <a:xfrm>
                <a:off x="3184263" y="4950054"/>
                <a:ext cx="183407" cy="45719"/>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56" name="正方形/長方形 155"/>
              <p:cNvSpPr/>
              <p:nvPr/>
            </p:nvSpPr>
            <p:spPr>
              <a:xfrm>
                <a:off x="3001230" y="4883150"/>
                <a:ext cx="183407" cy="112624"/>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grpSp>
        <p:cxnSp>
          <p:nvCxnSpPr>
            <p:cNvPr id="157" name="直線矢印コネクタ 156"/>
            <p:cNvCxnSpPr/>
            <p:nvPr/>
          </p:nvCxnSpPr>
          <p:spPr>
            <a:xfrm>
              <a:off x="6496747" y="4360774"/>
              <a:ext cx="4933253"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59" name="正方形/長方形 158"/>
          <p:cNvSpPr/>
          <p:nvPr/>
        </p:nvSpPr>
        <p:spPr>
          <a:xfrm>
            <a:off x="1851660" y="3238500"/>
            <a:ext cx="1280160" cy="10591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0" name="正方形/長方形 159"/>
          <p:cNvSpPr/>
          <p:nvPr/>
        </p:nvSpPr>
        <p:spPr>
          <a:xfrm>
            <a:off x="9720444" y="2325451"/>
            <a:ext cx="1125634" cy="81779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1" name="正方形/長方形 160"/>
          <p:cNvSpPr/>
          <p:nvPr/>
        </p:nvSpPr>
        <p:spPr>
          <a:xfrm>
            <a:off x="10258567" y="2726123"/>
            <a:ext cx="1110766" cy="8134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2" name="正方形/長方形 161"/>
          <p:cNvSpPr/>
          <p:nvPr/>
        </p:nvSpPr>
        <p:spPr>
          <a:xfrm>
            <a:off x="2480310" y="3238500"/>
            <a:ext cx="1280160" cy="10591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1" name="図 20">
            <a:extLst>
              <a:ext uri="{FF2B5EF4-FFF2-40B4-BE49-F238E27FC236}">
                <a16:creationId xmlns:a16="http://schemas.microsoft.com/office/drawing/2014/main" id="{12534AEC-E714-437A-99AE-B8871A4067C3}"/>
              </a:ext>
            </a:extLst>
          </p:cNvPr>
          <p:cNvPicPr>
            <a:picLocks noChangeAspect="1"/>
          </p:cNvPicPr>
          <p:nvPr/>
        </p:nvPicPr>
        <p:blipFill>
          <a:blip r:embed="rId6"/>
          <a:stretch>
            <a:fillRect/>
          </a:stretch>
        </p:blipFill>
        <p:spPr>
          <a:xfrm>
            <a:off x="5252659" y="1543356"/>
            <a:ext cx="3165394" cy="2365536"/>
          </a:xfrm>
          <a:prstGeom prst="rect">
            <a:avLst/>
          </a:prstGeom>
        </p:spPr>
      </p:pic>
    </p:spTree>
    <p:extLst>
      <p:ext uri="{BB962C8B-B14F-4D97-AF65-F5344CB8AC3E}">
        <p14:creationId xmlns:p14="http://schemas.microsoft.com/office/powerpoint/2010/main" val="230110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1"/>
                                        </p:tgtEl>
                                        <p:attrNameLst>
                                          <p:attrName>style.visibility</p:attrName>
                                        </p:attrNameLst>
                                      </p:cBhvr>
                                      <p:to>
                                        <p:strVal val="visible"/>
                                      </p:to>
                                    </p:set>
                                    <p:animEffect transition="in" filter="fade">
                                      <p:cBhvr>
                                        <p:cTn id="22"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61" grpId="0" animBg="1"/>
      <p:bldP spid="1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89044" y="1558562"/>
            <a:ext cx="5563402" cy="733270"/>
          </a:xfrm>
        </p:spPr>
        <p:txBody>
          <a:bodyPr>
            <a:normAutofit/>
          </a:bodyPr>
          <a:lstStyle/>
          <a:p>
            <a:r>
              <a:rPr lang="ja-JP" altLang="en-US" sz="3600" dirty="0">
                <a:latin typeface="游ゴシック" panose="020B0400000000000000" pitchFamily="50" charset="-128"/>
                <a:ea typeface="游ゴシック" panose="020B0400000000000000" pitchFamily="50" charset="-128"/>
              </a:rPr>
              <a:t>音の実時間フーリエ変換</a:t>
            </a:r>
            <a:endParaRPr kumimoji="1" lang="ja-JP" altLang="en-US" sz="3600" dirty="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6366163" y="4250328"/>
            <a:ext cx="3339376" cy="584775"/>
          </a:xfrm>
          <a:prstGeom prst="rect">
            <a:avLst/>
          </a:prstGeom>
          <a:solidFill>
            <a:schemeClr val="accent4"/>
          </a:solidFill>
        </p:spPr>
        <p:txBody>
          <a:bodyPr wrap="none">
            <a:spAutoFit/>
          </a:bodyPr>
          <a:lstStyle/>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リアルタイムフーリエ変換</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by </a:t>
            </a:r>
            <a:r>
              <a:rPr lang="en-US" altLang="ja-JP" sz="1600" dirty="0" err="1">
                <a:latin typeface="游ゴシック" panose="020B0400000000000000" pitchFamily="50" charset="-128"/>
                <a:ea typeface="游ゴシック" panose="020B0400000000000000" pitchFamily="50" charset="-128"/>
                <a:cs typeface="メイリオ" panose="020B0604030504040204" pitchFamily="50" charset="-128"/>
              </a:rPr>
              <a:t>Hidetomo</a:t>
            </a: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 Kataoka @ </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立命館大</a:t>
            </a:r>
          </a:p>
        </p:txBody>
      </p:sp>
      <p:pic>
        <p:nvPicPr>
          <p:cNvPr id="6" name="図 5"/>
          <p:cNvPicPr>
            <a:picLocks noChangeAspect="1"/>
          </p:cNvPicPr>
          <p:nvPr/>
        </p:nvPicPr>
        <p:blipFill>
          <a:blip r:embed="rId3"/>
          <a:stretch>
            <a:fillRect/>
          </a:stretch>
        </p:blipFill>
        <p:spPr>
          <a:xfrm>
            <a:off x="560032" y="770815"/>
            <a:ext cx="5157374" cy="5378202"/>
          </a:xfrm>
          <a:prstGeom prst="rect">
            <a:avLst/>
          </a:prstGeom>
        </p:spPr>
      </p:pic>
      <p:sp>
        <p:nvSpPr>
          <p:cNvPr id="9" name="正方形/長方形 8"/>
          <p:cNvSpPr/>
          <p:nvPr/>
        </p:nvSpPr>
        <p:spPr>
          <a:xfrm>
            <a:off x="6189044" y="2865978"/>
            <a:ext cx="4488246" cy="1200329"/>
          </a:xfrm>
          <a:prstGeom prst="rect">
            <a:avLst/>
          </a:prstGeom>
        </p:spPr>
        <p:txBody>
          <a:bodyPr wrap="square">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データ量に依存するが</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1D/2D</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のフーリエ変換は高速なので</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実時間解析可能</a:t>
            </a:r>
          </a:p>
        </p:txBody>
      </p:sp>
    </p:spTree>
    <p:extLst>
      <p:ext uri="{BB962C8B-B14F-4D97-AF65-F5344CB8AC3E}">
        <p14:creationId xmlns:p14="http://schemas.microsoft.com/office/powerpoint/2010/main" val="9751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4476931"/>
            <a:ext cx="2682895" cy="2012172"/>
          </a:xfrm>
          <a:prstGeom prst="rect">
            <a:avLst/>
          </a:prstGeom>
        </p:spPr>
      </p:pic>
      <p:sp>
        <p:nvSpPr>
          <p:cNvPr id="2" name="タイトル 1"/>
          <p:cNvSpPr>
            <a:spLocks noGrp="1"/>
          </p:cNvSpPr>
          <p:nvPr>
            <p:ph type="title"/>
          </p:nvPr>
        </p:nvSpPr>
        <p:spPr>
          <a:xfrm>
            <a:off x="718789" y="167369"/>
            <a:ext cx="11473211" cy="733270"/>
          </a:xfrm>
        </p:spPr>
        <p:txBody>
          <a:bodyPr/>
          <a:lstStyle/>
          <a:p>
            <a:r>
              <a:rPr kumimoji="1" lang="ja-JP" altLang="en-US" dirty="0">
                <a:latin typeface="游ゴシック" panose="020B0400000000000000" pitchFamily="50" charset="-128"/>
                <a:ea typeface="游ゴシック" panose="020B0400000000000000" pitchFamily="50" charset="-128"/>
              </a:rPr>
              <a:t>周波数フィルタリング（音）</a:t>
            </a:r>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b="4907"/>
          <a:stretch/>
        </p:blipFill>
        <p:spPr>
          <a:xfrm>
            <a:off x="669558" y="1365075"/>
            <a:ext cx="2581460" cy="1478265"/>
          </a:xfrm>
          <a:prstGeom prst="rect">
            <a:avLst/>
          </a:prstGeom>
        </p:spPr>
      </p:pic>
      <p:sp>
        <p:nvSpPr>
          <p:cNvPr id="5" name="正方形/長方形 4"/>
          <p:cNvSpPr/>
          <p:nvPr/>
        </p:nvSpPr>
        <p:spPr>
          <a:xfrm>
            <a:off x="1215196" y="1154277"/>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入力信号（音）</a:t>
            </a:r>
          </a:p>
        </p:txBody>
      </p:sp>
      <p:sp>
        <p:nvSpPr>
          <p:cNvPr id="7" name="右矢印 6"/>
          <p:cNvSpPr/>
          <p:nvPr/>
        </p:nvSpPr>
        <p:spPr>
          <a:xfrm rot="5400000">
            <a:off x="1062146" y="3603952"/>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正方形/長方形 7"/>
          <p:cNvSpPr/>
          <p:nvPr/>
        </p:nvSpPr>
        <p:spPr>
          <a:xfrm rot="16200000">
            <a:off x="676538" y="3604334"/>
            <a:ext cx="1723549" cy="400110"/>
          </a:xfrm>
          <a:prstGeom prst="rect">
            <a:avLst/>
          </a:prstGeom>
        </p:spPr>
        <p:txBody>
          <a:bodyPr wrap="none">
            <a:spAutoFit/>
          </a:bodyPr>
          <a:lstStyle/>
          <a:p>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フーリエ変換</a:t>
            </a:r>
          </a:p>
        </p:txBody>
      </p:sp>
      <p:sp>
        <p:nvSpPr>
          <p:cNvPr id="9" name="正方形/長方形 8"/>
          <p:cNvSpPr/>
          <p:nvPr/>
        </p:nvSpPr>
        <p:spPr>
          <a:xfrm>
            <a:off x="1230436" y="6422745"/>
            <a:ext cx="1338828"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周波数係数</a:t>
            </a:r>
          </a:p>
        </p:txBody>
      </p:sp>
      <p:sp>
        <p:nvSpPr>
          <p:cNvPr id="10" name="右矢印 9"/>
          <p:cNvSpPr/>
          <p:nvPr/>
        </p:nvSpPr>
        <p:spPr>
          <a:xfrm>
            <a:off x="3223613" y="5298640"/>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正方形/長方形 10"/>
          <p:cNvSpPr/>
          <p:nvPr/>
        </p:nvSpPr>
        <p:spPr>
          <a:xfrm>
            <a:off x="3269332" y="4926869"/>
            <a:ext cx="1569660"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フィルタ処理</a:t>
            </a:r>
          </a:p>
        </p:txBody>
      </p:sp>
      <p:cxnSp>
        <p:nvCxnSpPr>
          <p:cNvPr id="14" name="直線矢印コネクタ 13"/>
          <p:cNvCxnSpPr/>
          <p:nvPr/>
        </p:nvCxnSpPr>
        <p:spPr>
          <a:xfrm>
            <a:off x="3356410" y="4680458"/>
            <a:ext cx="1365504"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0" y="4183856"/>
            <a:ext cx="0" cy="997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4022271" y="4025900"/>
            <a:ext cx="0" cy="788988"/>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0" name="フリーフォーム 19"/>
          <p:cNvSpPr/>
          <p:nvPr/>
        </p:nvSpPr>
        <p:spPr>
          <a:xfrm>
            <a:off x="3553164" y="4333876"/>
            <a:ext cx="933451" cy="316706"/>
          </a:xfrm>
          <a:custGeom>
            <a:avLst/>
            <a:gdLst>
              <a:gd name="connsiteX0" fmla="*/ 0 w 1281113"/>
              <a:gd name="connsiteY0" fmla="*/ 171450 h 171450"/>
              <a:gd name="connsiteX1" fmla="*/ 457200 w 1281113"/>
              <a:gd name="connsiteY1" fmla="*/ 171450 h 171450"/>
              <a:gd name="connsiteX2" fmla="*/ 457200 w 1281113"/>
              <a:gd name="connsiteY2" fmla="*/ 0 h 171450"/>
              <a:gd name="connsiteX3" fmla="*/ 842963 w 1281113"/>
              <a:gd name="connsiteY3" fmla="*/ 0 h 171450"/>
              <a:gd name="connsiteX4" fmla="*/ 842963 w 1281113"/>
              <a:gd name="connsiteY4" fmla="*/ 171450 h 171450"/>
              <a:gd name="connsiteX5" fmla="*/ 1281113 w 1281113"/>
              <a:gd name="connsiteY5"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13" h="171450">
                <a:moveTo>
                  <a:pt x="0" y="171450"/>
                </a:moveTo>
                <a:lnTo>
                  <a:pt x="457200" y="171450"/>
                </a:lnTo>
                <a:lnTo>
                  <a:pt x="457200" y="0"/>
                </a:lnTo>
                <a:lnTo>
                  <a:pt x="842963" y="0"/>
                </a:lnTo>
                <a:lnTo>
                  <a:pt x="842963" y="171450"/>
                </a:lnTo>
                <a:lnTo>
                  <a:pt x="1281113" y="17145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5083" y="1361005"/>
            <a:ext cx="2585841" cy="1557191"/>
          </a:xfrm>
          <a:prstGeom prst="rect">
            <a:avLst/>
          </a:prstGeom>
        </p:spPr>
      </p:pic>
      <p:pic>
        <p:nvPicPr>
          <p:cNvPr id="28" name="図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1373" y="4495568"/>
            <a:ext cx="2656227" cy="1992170"/>
          </a:xfrm>
          <a:prstGeom prst="rect">
            <a:avLst/>
          </a:prstGeom>
        </p:spPr>
      </p:pic>
      <p:sp>
        <p:nvSpPr>
          <p:cNvPr id="29" name="正方形/長方形 28"/>
          <p:cNvSpPr/>
          <p:nvPr/>
        </p:nvSpPr>
        <p:spPr>
          <a:xfrm>
            <a:off x="4827076" y="6422745"/>
            <a:ext cx="2954655"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高周波成分を完全にゼロに</a:t>
            </a:r>
          </a:p>
        </p:txBody>
      </p:sp>
      <p:sp>
        <p:nvSpPr>
          <p:cNvPr id="3" name="正方形/長方形 2"/>
          <p:cNvSpPr/>
          <p:nvPr/>
        </p:nvSpPr>
        <p:spPr>
          <a:xfrm>
            <a:off x="6261523" y="5170146"/>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ゼロ</a:t>
            </a:r>
            <a:endParaRPr lang="ja-JP" altLang="en-US" sz="1400" dirty="0">
              <a:latin typeface="游ゴシック" panose="020B0400000000000000" pitchFamily="50" charset="-128"/>
              <a:ea typeface="游ゴシック" panose="020B0400000000000000" pitchFamily="50" charset="-128"/>
            </a:endParaRPr>
          </a:p>
        </p:txBody>
      </p:sp>
      <p:sp>
        <p:nvSpPr>
          <p:cNvPr id="34" name="右矢印 33"/>
          <p:cNvSpPr/>
          <p:nvPr/>
        </p:nvSpPr>
        <p:spPr>
          <a:xfrm rot="16200000">
            <a:off x="5262671" y="3518227"/>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p:cNvSpPr/>
          <p:nvPr/>
        </p:nvSpPr>
        <p:spPr>
          <a:xfrm>
            <a:off x="5577646" y="1154277"/>
            <a:ext cx="1107996"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出力信号</a:t>
            </a:r>
          </a:p>
        </p:txBody>
      </p:sp>
      <p:sp>
        <p:nvSpPr>
          <p:cNvPr id="36" name="正方形/長方形 35"/>
          <p:cNvSpPr/>
          <p:nvPr/>
        </p:nvSpPr>
        <p:spPr>
          <a:xfrm rot="5400000">
            <a:off x="5552967" y="3610200"/>
            <a:ext cx="180049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p>
        </p:txBody>
      </p:sp>
      <p:sp>
        <p:nvSpPr>
          <p:cNvPr id="37" name="正方形/長方形 36"/>
          <p:cNvSpPr/>
          <p:nvPr/>
        </p:nvSpPr>
        <p:spPr>
          <a:xfrm>
            <a:off x="7819921" y="2155546"/>
            <a:ext cx="4185761" cy="2369880"/>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フーリエ変換により周波数を</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考慮した</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filter</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が設計できる</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AutoNum type="arabicPeriod"/>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フーリエ変換し</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AutoNum type="arabicPeriod"/>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周波数空間でフィルタを掛け</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AutoNum type="arabicPeriod"/>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9468177" y="6488668"/>
            <a:ext cx="272382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rPr>
              <a:t>さっきのスライドです！</a:t>
            </a:r>
          </a:p>
        </p:txBody>
      </p:sp>
      <p:cxnSp>
        <p:nvCxnSpPr>
          <p:cNvPr id="13" name="直線矢印コネクタ 12"/>
          <p:cNvCxnSpPr/>
          <p:nvPr/>
        </p:nvCxnSpPr>
        <p:spPr>
          <a:xfrm>
            <a:off x="6179344" y="5407819"/>
            <a:ext cx="702469" cy="0"/>
          </a:xfrm>
          <a:prstGeom prst="straightConnector1">
            <a:avLst/>
          </a:prstGeom>
          <a:ln w="127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5311405" y="5170146"/>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ゼロ</a:t>
            </a:r>
            <a:endParaRPr lang="ja-JP" altLang="en-US" sz="1400" dirty="0">
              <a:latin typeface="游ゴシック" panose="020B0400000000000000" pitchFamily="50" charset="-128"/>
              <a:ea typeface="游ゴシック" panose="020B0400000000000000" pitchFamily="50" charset="-128"/>
            </a:endParaRPr>
          </a:p>
        </p:txBody>
      </p:sp>
      <p:cxnSp>
        <p:nvCxnSpPr>
          <p:cNvPr id="38" name="直線矢印コネクタ 37"/>
          <p:cNvCxnSpPr/>
          <p:nvPr/>
        </p:nvCxnSpPr>
        <p:spPr>
          <a:xfrm>
            <a:off x="5229226" y="5407819"/>
            <a:ext cx="702469" cy="0"/>
          </a:xfrm>
          <a:prstGeom prst="straightConnector1">
            <a:avLst/>
          </a:prstGeom>
          <a:ln w="127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24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1042640" y="283483"/>
            <a:ext cx="10079840" cy="733270"/>
          </a:xfrm>
        </p:spPr>
        <p:txBody>
          <a:bodyPr/>
          <a:lstStyle/>
          <a:p>
            <a:pPr algn="ctr"/>
            <a:r>
              <a:rPr lang="ja-JP" altLang="en-US" dirty="0">
                <a:latin typeface="游ゴシック" panose="020B0400000000000000" pitchFamily="50" charset="-128"/>
                <a:ea typeface="游ゴシック" panose="020B0400000000000000" pitchFamily="50" charset="-128"/>
              </a:rPr>
              <a:t>周波数フィルタリング（画像）</a:t>
            </a:r>
            <a:endParaRPr kumimoji="1" lang="ja-JP" altLang="en-US" dirty="0">
              <a:latin typeface="游ゴシック" panose="020B0400000000000000" pitchFamily="50" charset="-128"/>
              <a:ea typeface="游ゴシック" panose="020B0400000000000000" pitchFamily="50" charset="-128"/>
            </a:endParaRPr>
          </a:p>
        </p:txBody>
      </p:sp>
      <p:sp>
        <p:nvSpPr>
          <p:cNvPr id="3" name="右矢印 11">
            <a:extLst>
              <a:ext uri="{FF2B5EF4-FFF2-40B4-BE49-F238E27FC236}">
                <a16:creationId xmlns:a16="http://schemas.microsoft.com/office/drawing/2014/main" id="{B685B140-DC03-42DF-B2ED-003CD42690D5}"/>
              </a:ext>
            </a:extLst>
          </p:cNvPr>
          <p:cNvSpPr/>
          <p:nvPr/>
        </p:nvSpPr>
        <p:spPr>
          <a:xfrm rot="5400000">
            <a:off x="1731600" y="3728974"/>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 name="正方形/長方形 3">
            <a:extLst>
              <a:ext uri="{FF2B5EF4-FFF2-40B4-BE49-F238E27FC236}">
                <a16:creationId xmlns:a16="http://schemas.microsoft.com/office/drawing/2014/main" id="{C9D0181F-55EA-4DBB-A503-011E5317141F}"/>
              </a:ext>
            </a:extLst>
          </p:cNvPr>
          <p:cNvSpPr/>
          <p:nvPr/>
        </p:nvSpPr>
        <p:spPr>
          <a:xfrm rot="16200000">
            <a:off x="1535582" y="3575468"/>
            <a:ext cx="1210588" cy="707886"/>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フーリエ</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変換</a:t>
            </a:r>
          </a:p>
        </p:txBody>
      </p:sp>
      <p:sp>
        <p:nvSpPr>
          <p:cNvPr id="7" name="右矢印 13">
            <a:extLst>
              <a:ext uri="{FF2B5EF4-FFF2-40B4-BE49-F238E27FC236}">
                <a16:creationId xmlns:a16="http://schemas.microsoft.com/office/drawing/2014/main" id="{BA0B8C91-7144-4F55-92C1-2FFB72384A77}"/>
              </a:ext>
            </a:extLst>
          </p:cNvPr>
          <p:cNvSpPr/>
          <p:nvPr/>
        </p:nvSpPr>
        <p:spPr>
          <a:xfrm>
            <a:off x="3931501" y="5503034"/>
            <a:ext cx="3917099"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FEF54C7A-2135-4486-B922-3E672E4E4D0C}"/>
              </a:ext>
            </a:extLst>
          </p:cNvPr>
          <p:cNvSpPr/>
          <p:nvPr/>
        </p:nvSpPr>
        <p:spPr>
          <a:xfrm>
            <a:off x="4505296" y="5834509"/>
            <a:ext cx="2492990" cy="646331"/>
          </a:xfrm>
          <a:prstGeom prst="rect">
            <a:avLst/>
          </a:prstGeom>
        </p:spPr>
        <p:txBody>
          <a:bodyPr wrap="none">
            <a:spAutoFit/>
          </a:bodyPr>
          <a:lstStyle/>
          <a:p>
            <a:pPr algn="ct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フィルタ処理</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フィルタ画像を掛ける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2B1B70A9-1EA2-4968-8D96-0DF2DA856005}"/>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44" t="34029" r="28094" b="33642"/>
          <a:stretch/>
        </p:blipFill>
        <p:spPr>
          <a:xfrm>
            <a:off x="6117104" y="4053275"/>
            <a:ext cx="1637733" cy="1198930"/>
          </a:xfrm>
          <a:prstGeom prst="rect">
            <a:avLst/>
          </a:prstGeom>
          <a:ln>
            <a:solidFill>
              <a:schemeClr val="tx1"/>
            </a:solidFill>
          </a:ln>
        </p:spPr>
      </p:pic>
      <p:sp>
        <p:nvSpPr>
          <p:cNvPr id="10" name="正方形/長方形 9">
            <a:extLst>
              <a:ext uri="{FF2B5EF4-FFF2-40B4-BE49-F238E27FC236}">
                <a16:creationId xmlns:a16="http://schemas.microsoft.com/office/drawing/2014/main" id="{E7417A6E-28C5-4FBB-8272-BB700925EFAA}"/>
              </a:ext>
            </a:extLst>
          </p:cNvPr>
          <p:cNvSpPr/>
          <p:nvPr/>
        </p:nvSpPr>
        <p:spPr>
          <a:xfrm>
            <a:off x="5540048" y="4298796"/>
            <a:ext cx="697627" cy="707886"/>
          </a:xfrm>
          <a:prstGeom prst="rect">
            <a:avLst/>
          </a:prstGeom>
        </p:spPr>
        <p:txBody>
          <a:bodyPr wrap="none">
            <a:spAutoFit/>
          </a:bodyPr>
          <a:lstStyle/>
          <a:p>
            <a:r>
              <a:rPr lang="en-US" altLang="ja-JP" sz="400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4000" dirty="0">
              <a:latin typeface="游ゴシック" panose="020B0400000000000000" pitchFamily="50" charset="-128"/>
              <a:ea typeface="游ゴシック" panose="020B0400000000000000" pitchFamily="50" charset="-128"/>
            </a:endParaRPr>
          </a:p>
        </p:txBody>
      </p:sp>
      <p:sp>
        <p:nvSpPr>
          <p:cNvPr id="19" name="右矢印 25">
            <a:extLst>
              <a:ext uri="{FF2B5EF4-FFF2-40B4-BE49-F238E27FC236}">
                <a16:creationId xmlns:a16="http://schemas.microsoft.com/office/drawing/2014/main" id="{510B82F8-353D-4E8A-8A0C-E6B893C36690}"/>
              </a:ext>
            </a:extLst>
          </p:cNvPr>
          <p:cNvSpPr/>
          <p:nvPr/>
        </p:nvSpPr>
        <p:spPr>
          <a:xfrm rot="16200000">
            <a:off x="8270638" y="3603952"/>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8B80A343-F7A5-4821-B409-169C865AE4FC}"/>
              </a:ext>
            </a:extLst>
          </p:cNvPr>
          <p:cNvSpPr/>
          <p:nvPr/>
        </p:nvSpPr>
        <p:spPr>
          <a:xfrm rot="5400000">
            <a:off x="8577768" y="3682774"/>
            <a:ext cx="180049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p>
        </p:txBody>
      </p:sp>
      <p:sp>
        <p:nvSpPr>
          <p:cNvPr id="35" name="正方形/長方形 34">
            <a:extLst>
              <a:ext uri="{FF2B5EF4-FFF2-40B4-BE49-F238E27FC236}">
                <a16:creationId xmlns:a16="http://schemas.microsoft.com/office/drawing/2014/main" id="{E22BA51C-5DE6-4639-A8F0-B03F0E679ACE}"/>
              </a:ext>
            </a:extLst>
          </p:cNvPr>
          <p:cNvSpPr/>
          <p:nvPr/>
        </p:nvSpPr>
        <p:spPr>
          <a:xfrm>
            <a:off x="6381972" y="3731753"/>
            <a:ext cx="1107996"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a:t>
            </a:r>
          </a:p>
        </p:txBody>
      </p:sp>
      <p:pic>
        <p:nvPicPr>
          <p:cNvPr id="37" name="図 36">
            <a:extLst>
              <a:ext uri="{FF2B5EF4-FFF2-40B4-BE49-F238E27FC236}">
                <a16:creationId xmlns:a16="http://schemas.microsoft.com/office/drawing/2014/main" id="{5801D336-1533-4FBD-98E3-79620C372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87" y="1286145"/>
            <a:ext cx="2219292" cy="1658628"/>
          </a:xfrm>
          <a:prstGeom prst="rect">
            <a:avLst/>
          </a:prstGeom>
        </p:spPr>
      </p:pic>
      <p:pic>
        <p:nvPicPr>
          <p:cNvPr id="39" name="図 38">
            <a:extLst>
              <a:ext uri="{FF2B5EF4-FFF2-40B4-BE49-F238E27FC236}">
                <a16:creationId xmlns:a16="http://schemas.microsoft.com/office/drawing/2014/main" id="{38F66261-BFFE-432F-8077-53433C7B7538}"/>
              </a:ext>
            </a:extLst>
          </p:cNvPr>
          <p:cNvPicPr>
            <a:picLocks noChangeAspect="1"/>
          </p:cNvPicPr>
          <p:nvPr/>
        </p:nvPicPr>
        <p:blipFill>
          <a:blip r:embed="rId4"/>
          <a:stretch>
            <a:fillRect/>
          </a:stretch>
        </p:blipFill>
        <p:spPr>
          <a:xfrm>
            <a:off x="1433724" y="4910538"/>
            <a:ext cx="2237255" cy="1637822"/>
          </a:xfrm>
          <a:prstGeom prst="rect">
            <a:avLst/>
          </a:prstGeom>
        </p:spPr>
      </p:pic>
      <p:pic>
        <p:nvPicPr>
          <p:cNvPr id="41" name="図 40">
            <a:extLst>
              <a:ext uri="{FF2B5EF4-FFF2-40B4-BE49-F238E27FC236}">
                <a16:creationId xmlns:a16="http://schemas.microsoft.com/office/drawing/2014/main" id="{3B63BEEA-F806-41E1-B160-180D82E26970}"/>
              </a:ext>
            </a:extLst>
          </p:cNvPr>
          <p:cNvPicPr>
            <a:picLocks noChangeAspect="1"/>
          </p:cNvPicPr>
          <p:nvPr/>
        </p:nvPicPr>
        <p:blipFill>
          <a:blip r:embed="rId4"/>
          <a:stretch>
            <a:fillRect/>
          </a:stretch>
        </p:blipFill>
        <p:spPr>
          <a:xfrm>
            <a:off x="3875153" y="4053274"/>
            <a:ext cx="1637733" cy="1198931"/>
          </a:xfrm>
          <a:prstGeom prst="rect">
            <a:avLst/>
          </a:prstGeom>
        </p:spPr>
      </p:pic>
      <p:pic>
        <p:nvPicPr>
          <p:cNvPr id="43" name="図 42">
            <a:extLst>
              <a:ext uri="{FF2B5EF4-FFF2-40B4-BE49-F238E27FC236}">
                <a16:creationId xmlns:a16="http://schemas.microsoft.com/office/drawing/2014/main" id="{9376F4E1-2A5F-46C6-8AEC-1ADC0284C322}"/>
              </a:ext>
            </a:extLst>
          </p:cNvPr>
          <p:cNvPicPr>
            <a:picLocks noChangeAspect="1"/>
          </p:cNvPicPr>
          <p:nvPr/>
        </p:nvPicPr>
        <p:blipFill>
          <a:blip r:embed="rId4"/>
          <a:stretch>
            <a:fillRect/>
          </a:stretch>
        </p:blipFill>
        <p:spPr>
          <a:xfrm>
            <a:off x="7997043" y="4910538"/>
            <a:ext cx="2237255" cy="1637822"/>
          </a:xfrm>
          <a:prstGeom prst="rect">
            <a:avLst/>
          </a:prstGeom>
        </p:spPr>
      </p:pic>
      <p:pic>
        <p:nvPicPr>
          <p:cNvPr id="45" name="図 44">
            <a:extLst>
              <a:ext uri="{FF2B5EF4-FFF2-40B4-BE49-F238E27FC236}">
                <a16:creationId xmlns:a16="http://schemas.microsoft.com/office/drawing/2014/main" id="{FC89B71F-4C0A-4EC2-B21B-1FA9DFF0BAEB}"/>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7842" t="34029" r="27790" b="33642"/>
          <a:stretch/>
        </p:blipFill>
        <p:spPr>
          <a:xfrm>
            <a:off x="8004270" y="4914683"/>
            <a:ext cx="2230028" cy="1624939"/>
          </a:xfrm>
          <a:prstGeom prst="rect">
            <a:avLst/>
          </a:prstGeom>
          <a:ln>
            <a:solidFill>
              <a:schemeClr val="tx1"/>
            </a:solidFill>
          </a:ln>
        </p:spPr>
      </p:pic>
      <p:pic>
        <p:nvPicPr>
          <p:cNvPr id="47" name="図 46">
            <a:extLst>
              <a:ext uri="{FF2B5EF4-FFF2-40B4-BE49-F238E27FC236}">
                <a16:creationId xmlns:a16="http://schemas.microsoft.com/office/drawing/2014/main" id="{9B6971BB-19B1-4599-9ECF-AD2D2CC39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0724" y="1281731"/>
            <a:ext cx="2219293" cy="1658630"/>
          </a:xfrm>
          <a:prstGeom prst="rect">
            <a:avLst/>
          </a:prstGeom>
        </p:spPr>
      </p:pic>
    </p:spTree>
    <p:extLst>
      <p:ext uri="{BB962C8B-B14F-4D97-AF65-F5344CB8AC3E}">
        <p14:creationId xmlns:p14="http://schemas.microsoft.com/office/powerpoint/2010/main" val="246824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a:spLocks noGrp="1"/>
          </p:cNvSpPr>
          <p:nvPr>
            <p:ph type="title"/>
          </p:nvPr>
        </p:nvSpPr>
        <p:spPr>
          <a:xfrm>
            <a:off x="718790" y="283483"/>
            <a:ext cx="10079840" cy="733270"/>
          </a:xfrm>
        </p:spPr>
        <p:txBody>
          <a:bodyPr/>
          <a:lstStyle/>
          <a:p>
            <a:pPr algn="ctr"/>
            <a:r>
              <a:rPr lang="ja-JP" altLang="en-US" dirty="0">
                <a:latin typeface="游ゴシック" panose="020B0400000000000000" pitchFamily="50" charset="-128"/>
                <a:ea typeface="游ゴシック" panose="020B0400000000000000" pitchFamily="50" charset="-128"/>
              </a:rPr>
              <a:t>周波数フィルタリング（画像）</a:t>
            </a:r>
            <a:endParaRPr kumimoji="1" lang="ja-JP" altLang="en-US" dirty="0">
              <a:latin typeface="游ゴシック" panose="020B0400000000000000" pitchFamily="50" charset="-128"/>
              <a:ea typeface="游ゴシック" panose="020B0400000000000000" pitchFamily="50" charset="-128"/>
            </a:endParaRPr>
          </a:p>
        </p:txBody>
      </p:sp>
      <p:sp>
        <p:nvSpPr>
          <p:cNvPr id="12" name="右矢印 11"/>
          <p:cNvSpPr/>
          <p:nvPr/>
        </p:nvSpPr>
        <p:spPr>
          <a:xfrm>
            <a:off x="8707730" y="1901825"/>
            <a:ext cx="664147"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2889998" y="1423989"/>
            <a:ext cx="1467068" cy="1015663"/>
          </a:xfrm>
          <a:prstGeom prst="rect">
            <a:avLst/>
          </a:prstGeom>
        </p:spPr>
        <p:txBody>
          <a:bodyPr wrap="none">
            <a:spAutoFit/>
          </a:bodyPr>
          <a:lstStyle/>
          <a:p>
            <a:pPr algn="r"/>
            <a:r>
              <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rPr>
              <a:t>Low Pass</a:t>
            </a: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低周波成分</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のみ通過</a:t>
            </a:r>
          </a:p>
        </p:txBody>
      </p:sp>
      <p:sp>
        <p:nvSpPr>
          <p:cNvPr id="37" name="正方形/長方形 36"/>
          <p:cNvSpPr/>
          <p:nvPr/>
        </p:nvSpPr>
        <p:spPr>
          <a:xfrm>
            <a:off x="2866626" y="3252789"/>
            <a:ext cx="1513812" cy="1015663"/>
          </a:xfrm>
          <a:prstGeom prst="rect">
            <a:avLst/>
          </a:prstGeom>
        </p:spPr>
        <p:txBody>
          <a:bodyPr wrap="none">
            <a:spAutoFit/>
          </a:bodyPr>
          <a:lstStyle/>
          <a:p>
            <a:pPr algn="r"/>
            <a:r>
              <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rPr>
              <a:t>High Pass</a:t>
            </a: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高周波成分</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のみ通過</a:t>
            </a:r>
          </a:p>
        </p:txBody>
      </p:sp>
      <p:sp>
        <p:nvSpPr>
          <p:cNvPr id="38" name="正方形/長方形 37"/>
          <p:cNvSpPr/>
          <p:nvPr/>
        </p:nvSpPr>
        <p:spPr>
          <a:xfrm>
            <a:off x="2761757" y="5094289"/>
            <a:ext cx="1723549" cy="1015663"/>
          </a:xfrm>
          <a:prstGeom prst="rect">
            <a:avLst/>
          </a:prstGeom>
        </p:spPr>
        <p:txBody>
          <a:bodyPr wrap="none">
            <a:spAutoFit/>
          </a:bodyPr>
          <a:lstStyle/>
          <a:p>
            <a:pPr algn="r"/>
            <a:r>
              <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rPr>
              <a:t>Band Pass</a:t>
            </a: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特定周波成分</a:t>
            </a:r>
            <a:endParaRPr lang="en-US" altLang="ja-JP" sz="20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のみ通過</a:t>
            </a:r>
          </a:p>
        </p:txBody>
      </p:sp>
      <p:sp>
        <p:nvSpPr>
          <p:cNvPr id="44" name="右矢印 43"/>
          <p:cNvSpPr/>
          <p:nvPr/>
        </p:nvSpPr>
        <p:spPr>
          <a:xfrm>
            <a:off x="8707730" y="3629025"/>
            <a:ext cx="664147"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右矢印 44"/>
          <p:cNvSpPr/>
          <p:nvPr/>
        </p:nvSpPr>
        <p:spPr>
          <a:xfrm>
            <a:off x="8707730" y="5407025"/>
            <a:ext cx="664147"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正方形/長方形 45"/>
          <p:cNvSpPr/>
          <p:nvPr/>
        </p:nvSpPr>
        <p:spPr>
          <a:xfrm>
            <a:off x="801629" y="3197450"/>
            <a:ext cx="1210588"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入力画像</a:t>
            </a:r>
          </a:p>
        </p:txBody>
      </p:sp>
      <p:sp>
        <p:nvSpPr>
          <p:cNvPr id="47" name="正方形/長方形 46"/>
          <p:cNvSpPr/>
          <p:nvPr/>
        </p:nvSpPr>
        <p:spPr>
          <a:xfrm>
            <a:off x="673389" y="5591049"/>
            <a:ext cx="1467068"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周波数画像</a:t>
            </a:r>
          </a:p>
        </p:txBody>
      </p:sp>
      <p:sp>
        <p:nvSpPr>
          <p:cNvPr id="48" name="正方形/長方形 47"/>
          <p:cNvSpPr/>
          <p:nvPr/>
        </p:nvSpPr>
        <p:spPr>
          <a:xfrm>
            <a:off x="4810670" y="6273225"/>
            <a:ext cx="1210589"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フィルタ</a:t>
            </a:r>
          </a:p>
        </p:txBody>
      </p:sp>
      <p:sp>
        <p:nvSpPr>
          <p:cNvPr id="49" name="正方形/長方形 48"/>
          <p:cNvSpPr/>
          <p:nvPr/>
        </p:nvSpPr>
        <p:spPr>
          <a:xfrm>
            <a:off x="10015714" y="6327651"/>
            <a:ext cx="1210588" cy="400110"/>
          </a:xfrm>
          <a:prstGeom prst="rect">
            <a:avLst/>
          </a:prstGeom>
        </p:spPr>
        <p:txBody>
          <a:bodyPr wrap="none">
            <a:spAutoFit/>
          </a:bodyPr>
          <a:lstStyle/>
          <a:p>
            <a:pPr algn="ct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出力画像</a:t>
            </a:r>
          </a:p>
        </p:txBody>
      </p:sp>
      <p:sp>
        <p:nvSpPr>
          <p:cNvPr id="50" name="正方形/長方形 49"/>
          <p:cNvSpPr/>
          <p:nvPr/>
        </p:nvSpPr>
        <p:spPr>
          <a:xfrm>
            <a:off x="6629417" y="6273225"/>
            <a:ext cx="1620957" cy="584775"/>
          </a:xfrm>
          <a:prstGeom prst="rect">
            <a:avLst/>
          </a:prstGeom>
        </p:spPr>
        <p:txBody>
          <a:bodyPr wrap="none">
            <a:spAutoFit/>
          </a:bodyPr>
          <a:lstStyle/>
          <a:p>
            <a:pPr algn="ct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フィルタ処理済</a:t>
            </a:r>
            <a:endParaRPr lang="en-US" altLang="ja-JP" sz="16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b="1" dirty="0">
                <a:latin typeface="游ゴシック" panose="020B0400000000000000" pitchFamily="50" charset="-128"/>
                <a:ea typeface="游ゴシック" panose="020B0400000000000000" pitchFamily="50" charset="-128"/>
                <a:cs typeface="メイリオ" panose="020B0604030504040204" pitchFamily="50" charset="-128"/>
              </a:rPr>
              <a:t>周波数画像</a:t>
            </a:r>
          </a:p>
        </p:txBody>
      </p:sp>
      <p:sp>
        <p:nvSpPr>
          <p:cNvPr id="51" name="正方形/長方形 50"/>
          <p:cNvSpPr/>
          <p:nvPr/>
        </p:nvSpPr>
        <p:spPr>
          <a:xfrm>
            <a:off x="8542305" y="4937907"/>
            <a:ext cx="100540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逆</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フーリエ</a:t>
            </a:r>
          </a:p>
        </p:txBody>
      </p:sp>
      <p:sp>
        <p:nvSpPr>
          <p:cNvPr id="52" name="正方形/長方形 51"/>
          <p:cNvSpPr/>
          <p:nvPr/>
        </p:nvSpPr>
        <p:spPr>
          <a:xfrm>
            <a:off x="8542305" y="3109107"/>
            <a:ext cx="100540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逆</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フーリエ</a:t>
            </a:r>
          </a:p>
        </p:txBody>
      </p:sp>
      <p:sp>
        <p:nvSpPr>
          <p:cNvPr id="53" name="正方形/長方形 52"/>
          <p:cNvSpPr/>
          <p:nvPr/>
        </p:nvSpPr>
        <p:spPr>
          <a:xfrm>
            <a:off x="8542305" y="1381907"/>
            <a:ext cx="100540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逆</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フーリエ</a:t>
            </a:r>
          </a:p>
        </p:txBody>
      </p:sp>
      <p:pic>
        <p:nvPicPr>
          <p:cNvPr id="2" name="図 1">
            <a:extLst>
              <a:ext uri="{FF2B5EF4-FFF2-40B4-BE49-F238E27FC236}">
                <a16:creationId xmlns:a16="http://schemas.microsoft.com/office/drawing/2014/main" id="{36B72FC7-F692-4274-B419-173A4EC0F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77" y="1482843"/>
            <a:ext cx="2219292" cy="1658628"/>
          </a:xfrm>
          <a:prstGeom prst="rect">
            <a:avLst/>
          </a:prstGeom>
        </p:spPr>
      </p:pic>
      <p:pic>
        <p:nvPicPr>
          <p:cNvPr id="3" name="図 2">
            <a:extLst>
              <a:ext uri="{FF2B5EF4-FFF2-40B4-BE49-F238E27FC236}">
                <a16:creationId xmlns:a16="http://schemas.microsoft.com/office/drawing/2014/main" id="{48A412ED-056A-46B9-9EC0-6DBA4EB5E93E}"/>
              </a:ext>
            </a:extLst>
          </p:cNvPr>
          <p:cNvPicPr>
            <a:picLocks noChangeAspect="1"/>
          </p:cNvPicPr>
          <p:nvPr/>
        </p:nvPicPr>
        <p:blipFill>
          <a:blip r:embed="rId4"/>
          <a:stretch>
            <a:fillRect/>
          </a:stretch>
        </p:blipFill>
        <p:spPr>
          <a:xfrm>
            <a:off x="288296" y="3953227"/>
            <a:ext cx="2237255" cy="1637822"/>
          </a:xfrm>
          <a:prstGeom prst="rect">
            <a:avLst/>
          </a:prstGeom>
        </p:spPr>
      </p:pic>
      <p:pic>
        <p:nvPicPr>
          <p:cNvPr id="58" name="図 57">
            <a:extLst>
              <a:ext uri="{FF2B5EF4-FFF2-40B4-BE49-F238E27FC236}">
                <a16:creationId xmlns:a16="http://schemas.microsoft.com/office/drawing/2014/main" id="{FD84D6EA-2034-4946-83C7-2900AD9BFF4A}"/>
              </a:ext>
            </a:extLst>
          </p:cNvPr>
          <p:cNvPicPr>
            <a:picLocks noChangeAspect="1"/>
          </p:cNvPicPr>
          <p:nvPr/>
        </p:nvPicPr>
        <p:blipFill>
          <a:blip r:embed="rId4"/>
          <a:stretch>
            <a:fillRect/>
          </a:stretch>
        </p:blipFill>
        <p:spPr>
          <a:xfrm>
            <a:off x="6470270" y="1255431"/>
            <a:ext cx="1939251" cy="1419663"/>
          </a:xfrm>
          <a:prstGeom prst="rect">
            <a:avLst/>
          </a:prstGeom>
        </p:spPr>
      </p:pic>
      <p:pic>
        <p:nvPicPr>
          <p:cNvPr id="59" name="図 58">
            <a:extLst>
              <a:ext uri="{FF2B5EF4-FFF2-40B4-BE49-F238E27FC236}">
                <a16:creationId xmlns:a16="http://schemas.microsoft.com/office/drawing/2014/main" id="{B44411A2-9A45-4DEE-8870-FCA2EE9CFB86}"/>
              </a:ext>
            </a:extLst>
          </p:cNvPr>
          <p:cNvPicPr>
            <a:picLocks noChangeAspect="1"/>
          </p:cNvPicPr>
          <p:nvPr/>
        </p:nvPicPr>
        <p:blipFill>
          <a:blip r:embed="rId4"/>
          <a:stretch>
            <a:fillRect/>
          </a:stretch>
        </p:blipFill>
        <p:spPr>
          <a:xfrm>
            <a:off x="6470270" y="3066270"/>
            <a:ext cx="1939251" cy="1419663"/>
          </a:xfrm>
          <a:prstGeom prst="rect">
            <a:avLst/>
          </a:prstGeom>
        </p:spPr>
      </p:pic>
      <p:pic>
        <p:nvPicPr>
          <p:cNvPr id="60" name="図 59">
            <a:extLst>
              <a:ext uri="{FF2B5EF4-FFF2-40B4-BE49-F238E27FC236}">
                <a16:creationId xmlns:a16="http://schemas.microsoft.com/office/drawing/2014/main" id="{FA37E0EC-840E-4106-8ED4-FF5F8A8EFFFD}"/>
              </a:ext>
            </a:extLst>
          </p:cNvPr>
          <p:cNvPicPr>
            <a:picLocks noChangeAspect="1"/>
          </p:cNvPicPr>
          <p:nvPr/>
        </p:nvPicPr>
        <p:blipFill>
          <a:blip r:embed="rId4"/>
          <a:stretch>
            <a:fillRect/>
          </a:stretch>
        </p:blipFill>
        <p:spPr>
          <a:xfrm>
            <a:off x="6470270" y="4843987"/>
            <a:ext cx="1939251" cy="1419663"/>
          </a:xfrm>
          <a:prstGeom prst="rect">
            <a:avLst/>
          </a:prstGeom>
        </p:spPr>
      </p:pic>
      <p:pic>
        <p:nvPicPr>
          <p:cNvPr id="62" name="図 61">
            <a:extLst>
              <a:ext uri="{FF2B5EF4-FFF2-40B4-BE49-F238E27FC236}">
                <a16:creationId xmlns:a16="http://schemas.microsoft.com/office/drawing/2014/main" id="{AF4F3F13-E82E-497F-B9F3-4C664423FD7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91" r="-18209"/>
          <a:stretch/>
        </p:blipFill>
        <p:spPr>
          <a:xfrm>
            <a:off x="6460880" y="4843987"/>
            <a:ext cx="1958030" cy="1410681"/>
          </a:xfrm>
          <a:prstGeom prst="rect">
            <a:avLst/>
          </a:prstGeom>
          <a:ln>
            <a:solidFill>
              <a:schemeClr val="tx1"/>
            </a:solidFill>
          </a:ln>
        </p:spPr>
      </p:pic>
      <p:pic>
        <p:nvPicPr>
          <p:cNvPr id="63" name="図 62">
            <a:extLst>
              <a:ext uri="{FF2B5EF4-FFF2-40B4-BE49-F238E27FC236}">
                <a16:creationId xmlns:a16="http://schemas.microsoft.com/office/drawing/2014/main" id="{67750689-16EE-4889-ACC3-9024D0A6FFF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59" r="-18209"/>
          <a:stretch/>
        </p:blipFill>
        <p:spPr>
          <a:xfrm>
            <a:off x="6470270" y="3066270"/>
            <a:ext cx="1939251" cy="1410681"/>
          </a:xfrm>
          <a:prstGeom prst="rect">
            <a:avLst/>
          </a:prstGeom>
          <a:noFill/>
          <a:ln>
            <a:solidFill>
              <a:schemeClr val="tx1"/>
            </a:solidFill>
          </a:ln>
        </p:spPr>
      </p:pic>
      <p:pic>
        <p:nvPicPr>
          <p:cNvPr id="64" name="図 63">
            <a:extLst>
              <a:ext uri="{FF2B5EF4-FFF2-40B4-BE49-F238E27FC236}">
                <a16:creationId xmlns:a16="http://schemas.microsoft.com/office/drawing/2014/main" id="{1DCDA15A-C875-419E-8B00-FF0178F25D6F}"/>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04" r="-18095"/>
          <a:stretch/>
        </p:blipFill>
        <p:spPr>
          <a:xfrm>
            <a:off x="6470270" y="1255431"/>
            <a:ext cx="1939251" cy="1419663"/>
          </a:xfrm>
          <a:prstGeom prst="rect">
            <a:avLst/>
          </a:prstGeom>
          <a:noFill/>
          <a:ln>
            <a:noFill/>
          </a:ln>
        </p:spPr>
      </p:pic>
      <p:pic>
        <p:nvPicPr>
          <p:cNvPr id="67" name="図 66">
            <a:extLst>
              <a:ext uri="{FF2B5EF4-FFF2-40B4-BE49-F238E27FC236}">
                <a16:creationId xmlns:a16="http://schemas.microsoft.com/office/drawing/2014/main" id="{A175189E-D0CF-48E6-971E-4564259AEDCD}"/>
              </a:ext>
            </a:extLst>
          </p:cNvPr>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l="-20591" r="-18209"/>
          <a:stretch/>
        </p:blipFill>
        <p:spPr>
          <a:xfrm>
            <a:off x="4436949" y="4843987"/>
            <a:ext cx="1958030" cy="1410681"/>
          </a:xfrm>
          <a:prstGeom prst="rect">
            <a:avLst/>
          </a:prstGeom>
          <a:solidFill>
            <a:schemeClr val="tx1"/>
          </a:solidFill>
          <a:ln>
            <a:solidFill>
              <a:schemeClr val="tx1"/>
            </a:solidFill>
          </a:ln>
        </p:spPr>
      </p:pic>
      <p:pic>
        <p:nvPicPr>
          <p:cNvPr id="68" name="図 67">
            <a:extLst>
              <a:ext uri="{FF2B5EF4-FFF2-40B4-BE49-F238E27FC236}">
                <a16:creationId xmlns:a16="http://schemas.microsoft.com/office/drawing/2014/main" id="{9EFB5928-9BEF-4829-ACC5-E577F5BB719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59" r="-18209"/>
          <a:stretch/>
        </p:blipFill>
        <p:spPr>
          <a:xfrm>
            <a:off x="4446339" y="3066270"/>
            <a:ext cx="1939251" cy="1410681"/>
          </a:xfrm>
          <a:prstGeom prst="rect">
            <a:avLst/>
          </a:prstGeom>
          <a:solidFill>
            <a:schemeClr val="bg1"/>
          </a:solidFill>
          <a:ln>
            <a:solidFill>
              <a:schemeClr val="tx1"/>
            </a:solidFill>
          </a:ln>
        </p:spPr>
      </p:pic>
      <p:pic>
        <p:nvPicPr>
          <p:cNvPr id="69" name="図 68">
            <a:extLst>
              <a:ext uri="{FF2B5EF4-FFF2-40B4-BE49-F238E27FC236}">
                <a16:creationId xmlns:a16="http://schemas.microsoft.com/office/drawing/2014/main" id="{A3FD337B-522C-4448-A8D8-EAFE3C8CCFC0}"/>
              </a:ext>
            </a:extLst>
          </p:cNvPr>
          <p:cNvPicPr>
            <a:picLocks noChangeAspect="1"/>
          </p:cNvPicPr>
          <p:nvPr/>
        </p:nvPicPr>
        <p:blipFill rotWithShape="1">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l="-18504" r="-18095"/>
          <a:stretch/>
        </p:blipFill>
        <p:spPr>
          <a:xfrm>
            <a:off x="4446339" y="1255431"/>
            <a:ext cx="1939251" cy="1419663"/>
          </a:xfrm>
          <a:prstGeom prst="rect">
            <a:avLst/>
          </a:prstGeom>
          <a:solidFill>
            <a:schemeClr val="tx1"/>
          </a:solidFill>
          <a:ln>
            <a:noFill/>
          </a:ln>
        </p:spPr>
      </p:pic>
      <p:pic>
        <p:nvPicPr>
          <p:cNvPr id="5" name="図 4">
            <a:extLst>
              <a:ext uri="{FF2B5EF4-FFF2-40B4-BE49-F238E27FC236}">
                <a16:creationId xmlns:a16="http://schemas.microsoft.com/office/drawing/2014/main" id="{F6B8B957-1F62-4084-BFCD-A2EB9B0D4D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5025" y="1245856"/>
            <a:ext cx="1911966" cy="1428943"/>
          </a:xfrm>
          <a:prstGeom prst="rect">
            <a:avLst/>
          </a:prstGeom>
        </p:spPr>
      </p:pic>
      <p:pic>
        <p:nvPicPr>
          <p:cNvPr id="8" name="図 7">
            <a:extLst>
              <a:ext uri="{FF2B5EF4-FFF2-40B4-BE49-F238E27FC236}">
                <a16:creationId xmlns:a16="http://schemas.microsoft.com/office/drawing/2014/main" id="{A189B814-65F2-45A7-8C2D-C2365363E1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5025" y="3048008"/>
            <a:ext cx="1911966" cy="1428943"/>
          </a:xfrm>
          <a:prstGeom prst="rect">
            <a:avLst/>
          </a:prstGeom>
        </p:spPr>
      </p:pic>
      <p:pic>
        <p:nvPicPr>
          <p:cNvPr id="10" name="図 9">
            <a:extLst>
              <a:ext uri="{FF2B5EF4-FFF2-40B4-BE49-F238E27FC236}">
                <a16:creationId xmlns:a16="http://schemas.microsoft.com/office/drawing/2014/main" id="{8BCFFBBE-CA59-4341-BFD1-A5173E6C4A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65025" y="4830216"/>
            <a:ext cx="1911966" cy="1428943"/>
          </a:xfrm>
          <a:prstGeom prst="rect">
            <a:avLst/>
          </a:prstGeom>
        </p:spPr>
      </p:pic>
    </p:spTree>
    <p:extLst>
      <p:ext uri="{BB962C8B-B14F-4D97-AF65-F5344CB8AC3E}">
        <p14:creationId xmlns:p14="http://schemas.microsoft.com/office/powerpoint/2010/main" val="162170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游ゴシック" panose="020B0400000000000000" pitchFamily="50" charset="-128"/>
                <a:ea typeface="游ゴシック" panose="020B0400000000000000" pitchFamily="50" charset="-128"/>
              </a:rPr>
              <a:t>Contents</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p:txBody>
          <a:bodyPr/>
          <a:lstStyle/>
          <a:p>
            <a:r>
              <a:rPr lang="ja-JP" altLang="en-US" dirty="0">
                <a:latin typeface="游ゴシック" panose="020B0400000000000000" pitchFamily="50" charset="-128"/>
                <a:ea typeface="游ゴシック" panose="020B0400000000000000" pitchFamily="50" charset="-128"/>
              </a:rPr>
              <a:t>フーリエ変換の概要</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フーリエ級数</a:t>
            </a:r>
            <a:endParaRPr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オイラーの式と複素数表現</a:t>
            </a:r>
            <a:endParaRPr kumimoji="1"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離散フーリエ変換</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周波数フィルタリング</a:t>
            </a: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560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 y="4476931"/>
            <a:ext cx="2682895" cy="2012172"/>
          </a:xfrm>
          <a:prstGeom prst="rect">
            <a:avLst/>
          </a:prstGeom>
        </p:spPr>
      </p:pic>
      <p:sp>
        <p:nvSpPr>
          <p:cNvPr id="2" name="タイトル 1"/>
          <p:cNvSpPr>
            <a:spLocks noGrp="1"/>
          </p:cNvSpPr>
          <p:nvPr>
            <p:ph type="title"/>
          </p:nvPr>
        </p:nvSpPr>
        <p:spPr>
          <a:xfrm>
            <a:off x="718789" y="331930"/>
            <a:ext cx="11473211" cy="733270"/>
          </a:xfrm>
        </p:spPr>
        <p:txBody>
          <a:bodyPr/>
          <a:lstStyle/>
          <a:p>
            <a:r>
              <a:rPr kumimoji="1" lang="ja-JP" altLang="en-US" dirty="0">
                <a:latin typeface="游ゴシック" panose="020B0400000000000000" pitchFamily="50" charset="-128"/>
                <a:ea typeface="游ゴシック" panose="020B0400000000000000" pitchFamily="50" charset="-128"/>
              </a:rPr>
              <a:t>周波数フィルタリング（音）</a:t>
            </a:r>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b="4907"/>
          <a:stretch/>
        </p:blipFill>
        <p:spPr>
          <a:xfrm>
            <a:off x="669558" y="1365075"/>
            <a:ext cx="2581460" cy="1478265"/>
          </a:xfrm>
          <a:prstGeom prst="rect">
            <a:avLst/>
          </a:prstGeom>
        </p:spPr>
      </p:pic>
      <p:sp>
        <p:nvSpPr>
          <p:cNvPr id="5" name="正方形/長方形 4"/>
          <p:cNvSpPr/>
          <p:nvPr/>
        </p:nvSpPr>
        <p:spPr>
          <a:xfrm>
            <a:off x="1215196" y="1154277"/>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入力信号（音）</a:t>
            </a:r>
          </a:p>
        </p:txBody>
      </p:sp>
      <p:sp>
        <p:nvSpPr>
          <p:cNvPr id="7" name="右矢印 6"/>
          <p:cNvSpPr/>
          <p:nvPr/>
        </p:nvSpPr>
        <p:spPr>
          <a:xfrm rot="5400000">
            <a:off x="1062146" y="3603952"/>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正方形/長方形 7"/>
          <p:cNvSpPr/>
          <p:nvPr/>
        </p:nvSpPr>
        <p:spPr>
          <a:xfrm rot="16200000">
            <a:off x="676538" y="3604334"/>
            <a:ext cx="1723549" cy="400110"/>
          </a:xfrm>
          <a:prstGeom prst="rect">
            <a:avLst/>
          </a:prstGeom>
        </p:spPr>
        <p:txBody>
          <a:bodyPr wrap="none">
            <a:spAutoFit/>
          </a:bodyPr>
          <a:lstStyle/>
          <a:p>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フーリエ変換</a:t>
            </a:r>
          </a:p>
        </p:txBody>
      </p:sp>
      <p:sp>
        <p:nvSpPr>
          <p:cNvPr id="9" name="正方形/長方形 8"/>
          <p:cNvSpPr/>
          <p:nvPr/>
        </p:nvSpPr>
        <p:spPr>
          <a:xfrm>
            <a:off x="1230436" y="6422745"/>
            <a:ext cx="1338828"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周波数係数</a:t>
            </a:r>
          </a:p>
        </p:txBody>
      </p:sp>
      <p:sp>
        <p:nvSpPr>
          <p:cNvPr id="11" name="正方形/長方形 10"/>
          <p:cNvSpPr/>
          <p:nvPr/>
        </p:nvSpPr>
        <p:spPr>
          <a:xfrm>
            <a:off x="3269332" y="4926869"/>
            <a:ext cx="1569660"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フィルタ処理</a:t>
            </a:r>
          </a:p>
        </p:txBody>
      </p:sp>
      <p:cxnSp>
        <p:nvCxnSpPr>
          <p:cNvPr id="14" name="直線矢印コネクタ 13"/>
          <p:cNvCxnSpPr/>
          <p:nvPr/>
        </p:nvCxnSpPr>
        <p:spPr>
          <a:xfrm>
            <a:off x="3356410" y="4680458"/>
            <a:ext cx="1365504" cy="0"/>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0" y="4183856"/>
            <a:ext cx="0" cy="997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4022271" y="4025900"/>
            <a:ext cx="0" cy="788988"/>
          </a:xfrm>
          <a:prstGeom prst="straightConnector1">
            <a:avLst/>
          </a:prstGeom>
          <a:ln w="158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0" name="フリーフォーム 19"/>
          <p:cNvSpPr/>
          <p:nvPr/>
        </p:nvSpPr>
        <p:spPr>
          <a:xfrm>
            <a:off x="3553164" y="4333876"/>
            <a:ext cx="933451" cy="316706"/>
          </a:xfrm>
          <a:custGeom>
            <a:avLst/>
            <a:gdLst>
              <a:gd name="connsiteX0" fmla="*/ 0 w 1281113"/>
              <a:gd name="connsiteY0" fmla="*/ 171450 h 171450"/>
              <a:gd name="connsiteX1" fmla="*/ 457200 w 1281113"/>
              <a:gd name="connsiteY1" fmla="*/ 171450 h 171450"/>
              <a:gd name="connsiteX2" fmla="*/ 457200 w 1281113"/>
              <a:gd name="connsiteY2" fmla="*/ 0 h 171450"/>
              <a:gd name="connsiteX3" fmla="*/ 842963 w 1281113"/>
              <a:gd name="connsiteY3" fmla="*/ 0 h 171450"/>
              <a:gd name="connsiteX4" fmla="*/ 842963 w 1281113"/>
              <a:gd name="connsiteY4" fmla="*/ 171450 h 171450"/>
              <a:gd name="connsiteX5" fmla="*/ 1281113 w 1281113"/>
              <a:gd name="connsiteY5"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113" h="171450">
                <a:moveTo>
                  <a:pt x="0" y="171450"/>
                </a:moveTo>
                <a:lnTo>
                  <a:pt x="457200" y="171450"/>
                </a:lnTo>
                <a:lnTo>
                  <a:pt x="457200" y="0"/>
                </a:lnTo>
                <a:lnTo>
                  <a:pt x="842963" y="0"/>
                </a:lnTo>
                <a:lnTo>
                  <a:pt x="842963" y="171450"/>
                </a:lnTo>
                <a:lnTo>
                  <a:pt x="1281113" y="17145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5083" y="1361005"/>
            <a:ext cx="2585841" cy="1557191"/>
          </a:xfrm>
          <a:prstGeom prst="rect">
            <a:avLst/>
          </a:prstGeom>
        </p:spPr>
      </p:pic>
      <p:pic>
        <p:nvPicPr>
          <p:cNvPr id="28" name="図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1373" y="4495568"/>
            <a:ext cx="2656227" cy="1992170"/>
          </a:xfrm>
          <a:prstGeom prst="rect">
            <a:avLst/>
          </a:prstGeom>
        </p:spPr>
      </p:pic>
      <p:sp>
        <p:nvSpPr>
          <p:cNvPr id="29" name="正方形/長方形 28"/>
          <p:cNvSpPr/>
          <p:nvPr/>
        </p:nvSpPr>
        <p:spPr>
          <a:xfrm>
            <a:off x="4827076" y="6422745"/>
            <a:ext cx="2954655"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高周波成分を完全にゼロに</a:t>
            </a:r>
          </a:p>
        </p:txBody>
      </p:sp>
      <p:sp>
        <p:nvSpPr>
          <p:cNvPr id="3" name="正方形/長方形 2"/>
          <p:cNvSpPr/>
          <p:nvPr/>
        </p:nvSpPr>
        <p:spPr>
          <a:xfrm>
            <a:off x="6261523" y="5170146"/>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ゼロ</a:t>
            </a:r>
            <a:endParaRPr lang="ja-JP" altLang="en-US" sz="1400" dirty="0">
              <a:latin typeface="游ゴシック" panose="020B0400000000000000" pitchFamily="50" charset="-128"/>
              <a:ea typeface="游ゴシック" panose="020B0400000000000000" pitchFamily="50" charset="-128"/>
            </a:endParaRPr>
          </a:p>
        </p:txBody>
      </p:sp>
      <p:sp>
        <p:nvSpPr>
          <p:cNvPr id="34" name="右矢印 33"/>
          <p:cNvSpPr/>
          <p:nvPr/>
        </p:nvSpPr>
        <p:spPr>
          <a:xfrm rot="16200000">
            <a:off x="5262671" y="3518227"/>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p:cNvSpPr/>
          <p:nvPr/>
        </p:nvSpPr>
        <p:spPr>
          <a:xfrm>
            <a:off x="5577646" y="1154277"/>
            <a:ext cx="1107996"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出力信号</a:t>
            </a:r>
          </a:p>
        </p:txBody>
      </p:sp>
      <p:sp>
        <p:nvSpPr>
          <p:cNvPr id="36" name="正方形/長方形 35"/>
          <p:cNvSpPr/>
          <p:nvPr/>
        </p:nvSpPr>
        <p:spPr>
          <a:xfrm rot="5400000">
            <a:off x="5552967" y="3610200"/>
            <a:ext cx="1800493" cy="369332"/>
          </a:xfrm>
          <a:prstGeom prst="rect">
            <a:avLst/>
          </a:prstGeom>
        </p:spPr>
        <p:txBody>
          <a:bodyPr wrap="none">
            <a:spAutoFit/>
          </a:bodyPr>
          <a:lstStyle/>
          <a:p>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p>
        </p:txBody>
      </p:sp>
      <p:sp>
        <p:nvSpPr>
          <p:cNvPr id="37" name="正方形/長方形 36"/>
          <p:cNvSpPr/>
          <p:nvPr/>
        </p:nvSpPr>
        <p:spPr>
          <a:xfrm>
            <a:off x="7761305" y="2952716"/>
            <a:ext cx="4185761" cy="2369880"/>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フーリエ変換により周波数を</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考慮した</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filter</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が設計できる</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AutoNum type="arabicPeriod"/>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フーリエ変換し</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AutoNum type="arabicPeriod"/>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周波数空間でフィルタを掛け</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AutoNum type="arabicPeriod"/>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10049362" y="0"/>
            <a:ext cx="2401619" cy="461665"/>
          </a:xfrm>
          <a:prstGeom prst="rect">
            <a:avLst/>
          </a:prstGeom>
          <a:solidFill>
            <a:schemeClr val="accent4"/>
          </a:solidFill>
        </p:spPr>
        <p:txBody>
          <a:bodyPr wrap="none">
            <a:spAutoFit/>
          </a:bodyPr>
          <a:lstStyle/>
          <a:p>
            <a:r>
              <a:rPr lang="en-US" altLang="ja-JP" sz="2400" dirty="0">
                <a:latin typeface="游ゴシック" panose="020B0400000000000000" pitchFamily="50" charset="-128"/>
                <a:ea typeface="游ゴシック" panose="020B0400000000000000" pitchFamily="50" charset="-128"/>
              </a:rPr>
              <a:t>FourieSound.py</a:t>
            </a:r>
            <a:endParaRPr lang="ja-JP" altLang="en-US" sz="2400" dirty="0">
              <a:latin typeface="游ゴシック" panose="020B0400000000000000" pitchFamily="50" charset="-128"/>
              <a:ea typeface="游ゴシック" panose="020B0400000000000000" pitchFamily="50" charset="-128"/>
            </a:endParaRPr>
          </a:p>
        </p:txBody>
      </p:sp>
      <p:cxnSp>
        <p:nvCxnSpPr>
          <p:cNvPr id="13" name="直線矢印コネクタ 12"/>
          <p:cNvCxnSpPr/>
          <p:nvPr/>
        </p:nvCxnSpPr>
        <p:spPr>
          <a:xfrm>
            <a:off x="6179344" y="5407819"/>
            <a:ext cx="702469" cy="0"/>
          </a:xfrm>
          <a:prstGeom prst="straightConnector1">
            <a:avLst/>
          </a:prstGeom>
          <a:ln w="127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5311405" y="5170146"/>
            <a:ext cx="543739" cy="307777"/>
          </a:xfrm>
          <a:prstGeom prst="rect">
            <a:avLst/>
          </a:prstGeom>
        </p:spPr>
        <p:txBody>
          <a:bodyPr wrap="none">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ゼロ</a:t>
            </a:r>
            <a:endParaRPr lang="ja-JP" altLang="en-US" sz="1400" dirty="0">
              <a:latin typeface="游ゴシック" panose="020B0400000000000000" pitchFamily="50" charset="-128"/>
              <a:ea typeface="游ゴシック" panose="020B0400000000000000" pitchFamily="50" charset="-128"/>
            </a:endParaRPr>
          </a:p>
        </p:txBody>
      </p:sp>
      <p:cxnSp>
        <p:nvCxnSpPr>
          <p:cNvPr id="38" name="直線矢印コネクタ 37"/>
          <p:cNvCxnSpPr/>
          <p:nvPr/>
        </p:nvCxnSpPr>
        <p:spPr>
          <a:xfrm>
            <a:off x="5229226" y="5407819"/>
            <a:ext cx="702469" cy="0"/>
          </a:xfrm>
          <a:prstGeom prst="straightConnector1">
            <a:avLst/>
          </a:prstGeom>
          <a:ln w="127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0" name="右矢印 9"/>
          <p:cNvSpPr/>
          <p:nvPr/>
        </p:nvSpPr>
        <p:spPr>
          <a:xfrm>
            <a:off x="3223613" y="5298640"/>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319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lstStyle/>
          <a:p>
            <a:r>
              <a:rPr lang="ja-JP" altLang="en-US" dirty="0">
                <a:latin typeface="游ゴシック" panose="020B0400000000000000" pitchFamily="50" charset="-128"/>
                <a:ea typeface="游ゴシック" panose="020B0400000000000000" pitchFamily="50" charset="-128"/>
              </a:rPr>
              <a:t>周波数フィルタリング（音）</a:t>
            </a:r>
            <a:endParaRPr kumimoji="1" lang="ja-JP" altLang="en-US" dirty="0">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718789" y="1340837"/>
            <a:ext cx="7725192" cy="2123658"/>
          </a:xfrm>
          <a:prstGeom prst="rect">
            <a:avLst/>
          </a:prstGeom>
        </p:spPr>
        <p:txBody>
          <a:bodyPr wrap="none">
            <a:spAutoFit/>
          </a:bodyPr>
          <a:lstStyle/>
          <a:p>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イコライザ</a:t>
            </a:r>
            <a:endParaRPr lang="en-US" altLang="ja-JP" sz="3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周波数ごとにボリュームを調整する音質調整器</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  1.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音源をフーリエ変換し</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  2.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周波数ごとにフィルタを掛け</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  3.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8" name="図 7"/>
          <p:cNvPicPr>
            <a:picLocks noChangeAspect="1"/>
          </p:cNvPicPr>
          <p:nvPr/>
        </p:nvPicPr>
        <p:blipFill>
          <a:blip r:embed="rId3"/>
          <a:stretch>
            <a:fillRect/>
          </a:stretch>
        </p:blipFill>
        <p:spPr>
          <a:xfrm>
            <a:off x="718789" y="3666276"/>
            <a:ext cx="5334518" cy="2800231"/>
          </a:xfrm>
          <a:prstGeom prst="rect">
            <a:avLst/>
          </a:prstGeom>
        </p:spPr>
      </p:pic>
      <p:sp>
        <p:nvSpPr>
          <p:cNvPr id="9" name="正方形/長方形 8"/>
          <p:cNvSpPr/>
          <p:nvPr/>
        </p:nvSpPr>
        <p:spPr>
          <a:xfrm>
            <a:off x="2303768" y="6488668"/>
            <a:ext cx="2291012"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iTunes</a:t>
            </a:r>
            <a:r>
              <a:rPr lang="ja-JP" altLang="en-US" dirty="0">
                <a:latin typeface="游ゴシック" panose="020B0400000000000000" pitchFamily="50" charset="-128"/>
                <a:ea typeface="游ゴシック" panose="020B0400000000000000" pitchFamily="50" charset="-128"/>
              </a:rPr>
              <a:t>のイコライザ</a:t>
            </a:r>
            <a:endParaRPr lang="en-US" altLang="ja-JP" dirty="0">
              <a:latin typeface="游ゴシック" panose="020B0400000000000000" pitchFamily="50" charset="-128"/>
              <a:ea typeface="游ゴシック" panose="020B0400000000000000" pitchFamily="50" charset="-128"/>
            </a:endParaRPr>
          </a:p>
        </p:txBody>
      </p:sp>
      <p:sp>
        <p:nvSpPr>
          <p:cNvPr id="6" name="正方形/長方形 5"/>
          <p:cNvSpPr/>
          <p:nvPr/>
        </p:nvSpPr>
        <p:spPr>
          <a:xfrm>
            <a:off x="7044734" y="4743225"/>
            <a:ext cx="4365298" cy="646331"/>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Windows Media Player &gt; </a:t>
            </a:r>
            <a:r>
              <a:rPr lang="ja-JP" altLang="en-US" dirty="0" smtClean="0">
                <a:latin typeface="游ゴシック" panose="020B0400000000000000" pitchFamily="50" charset="-128"/>
                <a:ea typeface="游ゴシック" panose="020B0400000000000000" pitchFamily="50" charset="-128"/>
              </a:rPr>
              <a:t>右クリック </a:t>
            </a:r>
            <a:r>
              <a:rPr lang="en-US" altLang="ja-JP" dirty="0" smtClean="0">
                <a:latin typeface="游ゴシック" panose="020B0400000000000000" pitchFamily="50" charset="-128"/>
                <a:ea typeface="游ゴシック" panose="020B0400000000000000" pitchFamily="50" charset="-128"/>
              </a:rPr>
              <a:t>&gt; </a:t>
            </a:r>
          </a:p>
          <a:p>
            <a:r>
              <a:rPr lang="ja-JP" altLang="en-US" dirty="0">
                <a:latin typeface="游ゴシック" panose="020B0400000000000000" pitchFamily="50" charset="-128"/>
                <a:ea typeface="游ゴシック" panose="020B0400000000000000" pitchFamily="50" charset="-128"/>
              </a:rPr>
              <a:t>拡張</a:t>
            </a:r>
            <a:r>
              <a:rPr lang="ja-JP" altLang="en-US" dirty="0" smtClean="0">
                <a:latin typeface="游ゴシック" panose="020B0400000000000000" pitchFamily="50" charset="-128"/>
                <a:ea typeface="游ゴシック" panose="020B0400000000000000" pitchFamily="50" charset="-128"/>
              </a:rPr>
              <a:t>設定 </a:t>
            </a:r>
            <a:r>
              <a:rPr lang="en-US" altLang="ja-JP" dirty="0" smtClean="0">
                <a:latin typeface="游ゴシック" panose="020B0400000000000000" pitchFamily="50" charset="-128"/>
                <a:ea typeface="游ゴシック" panose="020B0400000000000000" pitchFamily="50" charset="-128"/>
              </a:rPr>
              <a:t>&gt; </a:t>
            </a:r>
            <a:r>
              <a:rPr lang="ja-JP" altLang="en-US" dirty="0" smtClean="0">
                <a:latin typeface="游ゴシック" panose="020B0400000000000000" pitchFamily="50" charset="-128"/>
                <a:ea typeface="游ゴシック" panose="020B0400000000000000" pitchFamily="50" charset="-128"/>
              </a:rPr>
              <a:t>グラフィックイコライザ</a:t>
            </a: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7479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7063" y="283483"/>
            <a:ext cx="7012005" cy="733270"/>
          </a:xfrm>
        </p:spPr>
        <p:txBody>
          <a:bodyPr>
            <a:normAutofit/>
          </a:bodyPr>
          <a:lstStyle/>
          <a:p>
            <a:r>
              <a:rPr kumimoji="1" lang="ja-JP" altLang="en-US" dirty="0">
                <a:latin typeface="游ゴシック" panose="020B0400000000000000" pitchFamily="50" charset="-128"/>
                <a:ea typeface="游ゴシック" panose="020B0400000000000000" pitchFamily="50" charset="-128"/>
              </a:rPr>
              <a:t>余談 </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ノイズ</a:t>
            </a:r>
            <a:r>
              <a:rPr kumimoji="1" lang="en-US" altLang="ja-JP"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sp>
        <p:nvSpPr>
          <p:cNvPr id="4" name="コンテンツ プレースホルダー 3"/>
          <p:cNvSpPr>
            <a:spLocks noGrp="1"/>
          </p:cNvSpPr>
          <p:nvPr>
            <p:ph idx="1"/>
          </p:nvPr>
        </p:nvSpPr>
        <p:spPr>
          <a:xfrm>
            <a:off x="457199" y="1262079"/>
            <a:ext cx="9753601" cy="1434229"/>
          </a:xfrm>
        </p:spPr>
        <p:txBody>
          <a:bodyPr>
            <a:normAutofit/>
          </a:bodyPr>
          <a:lstStyle/>
          <a:p>
            <a:pPr marL="0" indent="0">
              <a:buNone/>
            </a:pPr>
            <a:r>
              <a:rPr lang="ja-JP" altLang="en-US" dirty="0">
                <a:latin typeface="游ゴシック" panose="020B0400000000000000" pitchFamily="50" charset="-128"/>
                <a:ea typeface="游ゴシック" panose="020B0400000000000000" pitchFamily="50" charset="-128"/>
              </a:rPr>
              <a:t>ノイズ（雑音）には，それが含む周波数の分布に応じて特定の名前が付いたものがある</a:t>
            </a:r>
            <a:endParaRPr kumimoji="1" lang="en-US" altLang="ja-JP"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2" y="2490014"/>
            <a:ext cx="3704493" cy="2778369"/>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1" y="2498806"/>
            <a:ext cx="3692769" cy="2769577"/>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215" y="2507597"/>
            <a:ext cx="3681047" cy="2760785"/>
          </a:xfrm>
          <a:prstGeom prst="rect">
            <a:avLst/>
          </a:prstGeom>
        </p:spPr>
      </p:pic>
      <p:sp>
        <p:nvSpPr>
          <p:cNvPr id="8" name="正方形/長方形 7"/>
          <p:cNvSpPr/>
          <p:nvPr/>
        </p:nvSpPr>
        <p:spPr>
          <a:xfrm>
            <a:off x="555017" y="5241978"/>
            <a:ext cx="3352200" cy="707886"/>
          </a:xfrm>
          <a:prstGeom prst="rect">
            <a:avLst/>
          </a:prstGeom>
        </p:spPr>
        <p:txBody>
          <a:bodyPr wrap="none">
            <a:spAutoFit/>
          </a:bodyPr>
          <a:lstStyle/>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ホワイトノイズ </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スペクトルが一様に分布    </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正方形/長方形 8"/>
          <p:cNvSpPr/>
          <p:nvPr/>
        </p:nvSpPr>
        <p:spPr>
          <a:xfrm>
            <a:off x="8633012" y="5241978"/>
            <a:ext cx="3558988" cy="707886"/>
          </a:xfrm>
          <a:prstGeom prst="rect">
            <a:avLst/>
          </a:prstGeom>
        </p:spPr>
        <p:txBody>
          <a:bodyPr wrap="none">
            <a:spAutoFit/>
          </a:bodyPr>
          <a:lstStyle/>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ブラウンノイズ</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スペクトル分布が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1/f</a:t>
            </a:r>
            <a:r>
              <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に比例</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p:cNvSpPr/>
          <p:nvPr/>
        </p:nvSpPr>
        <p:spPr>
          <a:xfrm>
            <a:off x="4532426" y="5241978"/>
            <a:ext cx="3558988" cy="707886"/>
          </a:xfrm>
          <a:prstGeom prst="rect">
            <a:avLst/>
          </a:prstGeom>
        </p:spPr>
        <p:txBody>
          <a:bodyPr wrap="none">
            <a:spAutoFit/>
          </a:bodyPr>
          <a:lstStyle/>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ピンクノイズ</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スペクトル分布が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1/f</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に比例</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70424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游ゴシック" panose="020B0400000000000000" pitchFamily="50" charset="-128"/>
                <a:ea typeface="游ゴシック" panose="020B0400000000000000" pitchFamily="50" charset="-128"/>
              </a:rPr>
              <a:t>フーリエ変換とは （画像）</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457199" y="1080328"/>
            <a:ext cx="11473211" cy="959685"/>
          </a:xfrm>
        </p:spPr>
        <p:txBody>
          <a:bodyPr>
            <a:normAutofit lnSpcReduction="10000"/>
          </a:bodyPr>
          <a:lstStyle/>
          <a:p>
            <a:pPr marL="0" indent="0">
              <a:buNone/>
            </a:pPr>
            <a:r>
              <a:rPr kumimoji="1" lang="ja-JP" altLang="en-US" dirty="0">
                <a:latin typeface="游ゴシック" panose="020B0400000000000000" pitchFamily="50" charset="-128"/>
                <a:ea typeface="游ゴシック" panose="020B0400000000000000" pitchFamily="50" charset="-128"/>
              </a:rPr>
              <a:t>空間</a:t>
            </a:r>
            <a:r>
              <a:rPr lang="ja-JP" altLang="en-US" dirty="0">
                <a:latin typeface="游ゴシック" panose="020B0400000000000000" pitchFamily="50" charset="-128"/>
                <a:ea typeface="游ゴシック" panose="020B0400000000000000" pitchFamily="50" charset="-128"/>
              </a:rPr>
              <a:t>に関する信号（横軸が空間の</a:t>
            </a:r>
            <a:r>
              <a:rPr kumimoji="1" lang="ja-JP" altLang="en-US" dirty="0">
                <a:latin typeface="游ゴシック" panose="020B0400000000000000" pitchFamily="50" charset="-128"/>
                <a:ea typeface="游ゴシック" panose="020B0400000000000000" pitchFamily="50" charset="-128"/>
              </a:rPr>
              <a:t>関数）</a:t>
            </a:r>
            <a:r>
              <a:rPr lang="ja-JP" altLang="en-US" dirty="0">
                <a:latin typeface="游ゴシック" panose="020B0400000000000000" pitchFamily="50" charset="-128"/>
                <a:ea typeface="游ゴシック" panose="020B0400000000000000" pitchFamily="50" charset="-128"/>
              </a:rPr>
              <a:t>を、</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dirty="0">
                <a:latin typeface="游ゴシック" panose="020B0400000000000000" pitchFamily="50" charset="-128"/>
                <a:ea typeface="游ゴシック" panose="020B0400000000000000" pitchFamily="50" charset="-128"/>
              </a:rPr>
              <a:t>周波数に関する信号（横軸</a:t>
            </a:r>
            <a:r>
              <a:rPr kumimoji="1" lang="ja-JP" altLang="en-US" dirty="0">
                <a:latin typeface="游ゴシック" panose="020B0400000000000000" pitchFamily="50" charset="-128"/>
                <a:ea typeface="游ゴシック" panose="020B0400000000000000" pitchFamily="50" charset="-128"/>
              </a:rPr>
              <a:t>が周波数の関数）に変換する手法</a:t>
            </a:r>
            <a:endParaRPr kumimoji="1" lang="en-US" altLang="ja-JP" dirty="0">
              <a:latin typeface="游ゴシック" panose="020B0400000000000000" pitchFamily="50" charset="-128"/>
              <a:ea typeface="游ゴシック" panose="020B0400000000000000" pitchFamily="50" charset="-128"/>
            </a:endParaRPr>
          </a:p>
        </p:txBody>
      </p:sp>
      <p:sp>
        <p:nvSpPr>
          <p:cNvPr id="7" name="右矢印 6"/>
          <p:cNvSpPr/>
          <p:nvPr/>
        </p:nvSpPr>
        <p:spPr>
          <a:xfrm>
            <a:off x="4971525" y="3353874"/>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右矢印 7"/>
          <p:cNvSpPr/>
          <p:nvPr/>
        </p:nvSpPr>
        <p:spPr>
          <a:xfrm rot="10800000">
            <a:off x="4971526" y="3845511"/>
            <a:ext cx="1659466" cy="440266"/>
          </a:xfrm>
          <a:prstGeom prst="rightArrow">
            <a:avLst>
              <a:gd name="adj1" fmla="val 50000"/>
              <a:gd name="adj2" fmla="val 82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4785596" y="2860183"/>
            <a:ext cx="2031325"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フーリエ変換</a:t>
            </a:r>
          </a:p>
        </p:txBody>
      </p:sp>
      <p:sp>
        <p:nvSpPr>
          <p:cNvPr id="10" name="正方形/長方形 9"/>
          <p:cNvSpPr/>
          <p:nvPr/>
        </p:nvSpPr>
        <p:spPr>
          <a:xfrm>
            <a:off x="4631707" y="4337558"/>
            <a:ext cx="2339102" cy="461665"/>
          </a:xfrm>
          <a:prstGeom prst="rect">
            <a:avLst/>
          </a:prstGeom>
        </p:spPr>
        <p:txBody>
          <a:bodyPr wrap="none">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逆フーリエ変換</a:t>
            </a:r>
          </a:p>
        </p:txBody>
      </p:sp>
      <p:sp>
        <p:nvSpPr>
          <p:cNvPr id="11" name="正方形/長方形 10"/>
          <p:cNvSpPr/>
          <p:nvPr/>
        </p:nvSpPr>
        <p:spPr>
          <a:xfrm>
            <a:off x="1146325" y="5534245"/>
            <a:ext cx="2864887" cy="707886"/>
          </a:xfrm>
          <a:prstGeom prst="rect">
            <a:avLst/>
          </a:prstGeom>
        </p:spPr>
        <p:txBody>
          <a:bodyPr wrap="none">
            <a:spAutoFit/>
          </a:bodyPr>
          <a:lstStyle/>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画像</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(2D</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空間に画素が並ぶ</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p:cNvSpPr/>
          <p:nvPr/>
        </p:nvSpPr>
        <p:spPr>
          <a:xfrm>
            <a:off x="7537084" y="5534245"/>
            <a:ext cx="3152594" cy="646331"/>
          </a:xfrm>
          <a:prstGeom prst="rect">
            <a:avLst/>
          </a:prstGeom>
        </p:spPr>
        <p:txBody>
          <a:bodyPr wrap="none">
            <a:spAutoFit/>
          </a:bodyPr>
          <a:lstStyle/>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周波数画像（詳細後述）</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複素数の絶対値を表示</a:t>
            </a:r>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3" name="図 12">
            <a:extLst>
              <a:ext uri="{FF2B5EF4-FFF2-40B4-BE49-F238E27FC236}">
                <a16:creationId xmlns:a16="http://schemas.microsoft.com/office/drawing/2014/main" id="{0B10B5F2-A492-4EB5-ABAE-A5B37DE33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51" y="2407641"/>
            <a:ext cx="4010434" cy="2997272"/>
          </a:xfrm>
          <a:prstGeom prst="rect">
            <a:avLst/>
          </a:prstGeom>
        </p:spPr>
      </p:pic>
      <p:pic>
        <p:nvPicPr>
          <p:cNvPr id="16" name="図 15">
            <a:extLst>
              <a:ext uri="{FF2B5EF4-FFF2-40B4-BE49-F238E27FC236}">
                <a16:creationId xmlns:a16="http://schemas.microsoft.com/office/drawing/2014/main" id="{DC964D84-E23A-4B1B-A68A-1D783CD39ED1}"/>
              </a:ext>
            </a:extLst>
          </p:cNvPr>
          <p:cNvPicPr>
            <a:picLocks noChangeAspect="1"/>
          </p:cNvPicPr>
          <p:nvPr/>
        </p:nvPicPr>
        <p:blipFill>
          <a:blip r:embed="rId4"/>
          <a:stretch>
            <a:fillRect/>
          </a:stretch>
        </p:blipFill>
        <p:spPr>
          <a:xfrm>
            <a:off x="7066254" y="2407641"/>
            <a:ext cx="4094256" cy="2997272"/>
          </a:xfrm>
          <a:prstGeom prst="rect">
            <a:avLst/>
          </a:prstGeom>
        </p:spPr>
      </p:pic>
    </p:spTree>
    <p:extLst>
      <p:ext uri="{BB962C8B-B14F-4D97-AF65-F5344CB8AC3E}">
        <p14:creationId xmlns:p14="http://schemas.microsoft.com/office/powerpoint/2010/main" val="253530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10389</TotalTime>
  <Words>2537</Words>
  <Application>Microsoft Office PowerPoint</Application>
  <PresentationFormat>ワイド画面</PresentationFormat>
  <Paragraphs>748</Paragraphs>
  <Slides>53</Slides>
  <Notes>24</Notes>
  <HiddenSlides>1</HiddenSlides>
  <MMClips>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53</vt:i4>
      </vt:variant>
    </vt:vector>
  </HeadingPairs>
  <TitlesOfParts>
    <vt:vector size="62" baseType="lpstr">
      <vt:lpstr>ＭＳ Ｐゴシック</vt:lpstr>
      <vt:lpstr>メイリオ</vt:lpstr>
      <vt:lpstr>游ゴシック</vt:lpstr>
      <vt:lpstr>Arial</vt:lpstr>
      <vt:lpstr>Calibri</vt:lpstr>
      <vt:lpstr>Cambria Math</vt:lpstr>
      <vt:lpstr>Times New Roman</vt:lpstr>
      <vt:lpstr>Wingdings</vt:lpstr>
      <vt:lpstr>Office テーマ</vt:lpstr>
      <vt:lpstr>ディジタルメディア処理</vt:lpstr>
      <vt:lpstr>Contents</vt:lpstr>
      <vt:lpstr>フーリエ変換とは（音）</vt:lpstr>
      <vt:lpstr>フーリエ変換とは（音）</vt:lpstr>
      <vt:lpstr>音の実時間フーリエ変換</vt:lpstr>
      <vt:lpstr>周波数フィルタリング（音）</vt:lpstr>
      <vt:lpstr>周波数フィルタリング（音）</vt:lpstr>
      <vt:lpstr>余談 (ノイズ)</vt:lpstr>
      <vt:lpstr>フーリエ変換とは （画像）</vt:lpstr>
      <vt:lpstr>フーリエ変換とは （画像）</vt:lpstr>
      <vt:lpstr>フーリエ変換とは （画像）</vt:lpstr>
      <vt:lpstr>周波数フィルタリング（画像）</vt:lpstr>
      <vt:lpstr>周波数フィルタリング（画像）</vt:lpstr>
      <vt:lpstr>まとめ：音・画像のフーリエ変換の概要</vt:lpstr>
      <vt:lpstr>フーリエ級数（の簡単な解説）</vt:lpstr>
      <vt:lpstr>PowerPoint プレゼンテーション</vt:lpstr>
      <vt:lpstr>PowerPoint プレゼンテーション</vt:lpstr>
      <vt:lpstr>PowerPoint プレゼンテーション</vt:lpstr>
      <vt:lpstr>PowerPoint プレゼンテーション</vt:lpstr>
      <vt:lpstr>三角関数</vt:lpstr>
      <vt:lpstr>三角関数</vt:lpstr>
      <vt:lpstr>三角関数</vt:lpstr>
      <vt:lpstr>三角関数</vt:lpstr>
      <vt:lpstr>PowerPoint プレゼンテーション</vt:lpstr>
      <vt:lpstr>PowerPoint プレゼンテーション</vt:lpstr>
      <vt:lpstr>PowerPoint プレゼンテーション</vt:lpstr>
      <vt:lpstr>フーリエ級数のとても簡単（雑）な説明</vt:lpstr>
      <vt:lpstr>フーリエ級数のとても簡単な説明</vt:lpstr>
      <vt:lpstr>フーリエ級数</vt:lpstr>
      <vt:lpstr>フーリエ級数</vt:lpstr>
      <vt:lpstr>フーリエ級数</vt:lpstr>
      <vt:lpstr>Contents</vt:lpstr>
      <vt:lpstr>オイラーの式</vt:lpstr>
      <vt:lpstr>PowerPoint プレゼンテーション</vt:lpstr>
      <vt:lpstr>フーリエ級数の複素数表現</vt:lpstr>
      <vt:lpstr>PowerPoint プレゼンテーション</vt:lpstr>
      <vt:lpstr>PowerPoint プレゼンテーション</vt:lpstr>
      <vt:lpstr>フーリエ級数(複素数表記)</vt:lpstr>
      <vt:lpstr>フーリエ級数(複素数表記)</vt:lpstr>
      <vt:lpstr>まとめ: フーリエ級数</vt:lpstr>
      <vt:lpstr>Contents</vt:lpstr>
      <vt:lpstr>フーリエ変換とは（音）</vt:lpstr>
      <vt:lpstr>離散フーリエ変換（1D）</vt:lpstr>
      <vt:lpstr>PowerPoint プレゼンテーション</vt:lpstr>
      <vt:lpstr>離散フーリエ変換（1D）</vt:lpstr>
      <vt:lpstr>離散フーリエ変換の計算例</vt:lpstr>
      <vt:lpstr>離散フーリエ変換（2D）</vt:lpstr>
      <vt:lpstr>PowerPoint プレゼンテーション</vt:lpstr>
      <vt:lpstr>Shiftの話</vt:lpstr>
      <vt:lpstr>周波数フィルタリング（音）</vt:lpstr>
      <vt:lpstr>周波数フィルタリング（画像）</vt:lpstr>
      <vt:lpstr>周波数フィルタリング（画像）</vt:lpstr>
      <vt:lpstr>Contents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Takashi Ijiri</dc:creator>
  <cp:lastModifiedBy> </cp:lastModifiedBy>
  <cp:revision>361</cp:revision>
  <cp:lastPrinted>2020-12-28T05:50:43Z</cp:lastPrinted>
  <dcterms:created xsi:type="dcterms:W3CDTF">2017-01-19T02:23:36Z</dcterms:created>
  <dcterms:modified xsi:type="dcterms:W3CDTF">2023-08-14T07:54:29Z</dcterms:modified>
</cp:coreProperties>
</file>