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9" r:id="rId2"/>
    <p:sldId id="334" r:id="rId3"/>
    <p:sldId id="341" r:id="rId4"/>
    <p:sldId id="344" r:id="rId5"/>
    <p:sldId id="345" r:id="rId6"/>
    <p:sldId id="346" r:id="rId7"/>
    <p:sldId id="347" r:id="rId8"/>
    <p:sldId id="352" r:id="rId9"/>
    <p:sldId id="353" r:id="rId10"/>
    <p:sldId id="354" r:id="rId11"/>
    <p:sldId id="348" r:id="rId12"/>
    <p:sldId id="349" r:id="rId13"/>
    <p:sldId id="350" r:id="rId14"/>
    <p:sldId id="351" r:id="rId15"/>
    <p:sldId id="342" r:id="rId16"/>
    <p:sldId id="343" r:id="rId17"/>
    <p:sldId id="295" r:id="rId18"/>
    <p:sldId id="316" r:id="rId19"/>
    <p:sldId id="317" r:id="rId20"/>
    <p:sldId id="337" r:id="rId21"/>
    <p:sldId id="306" r:id="rId22"/>
    <p:sldId id="307" r:id="rId23"/>
    <p:sldId id="308" r:id="rId24"/>
    <p:sldId id="318" r:id="rId25"/>
    <p:sldId id="309" r:id="rId26"/>
    <p:sldId id="310" r:id="rId27"/>
    <p:sldId id="312" r:id="rId28"/>
    <p:sldId id="323" r:id="rId29"/>
    <p:sldId id="314" r:id="rId30"/>
    <p:sldId id="315" r:id="rId31"/>
    <p:sldId id="325" r:id="rId32"/>
    <p:sldId id="329" r:id="rId33"/>
    <p:sldId id="330" r:id="rId34"/>
    <p:sldId id="331" r:id="rId35"/>
    <p:sldId id="332" r:id="rId36"/>
    <p:sldId id="335" r:id="rId37"/>
    <p:sldId id="333" r:id="rId38"/>
    <p:sldId id="340" r:id="rId39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74" autoAdjust="0"/>
    <p:restoredTop sz="65602" autoAdjust="0"/>
  </p:normalViewPr>
  <p:slideViewPr>
    <p:cSldViewPr snapToGrid="0">
      <p:cViewPr varScale="1">
        <p:scale>
          <a:sx n="107" d="100"/>
          <a:sy n="107" d="100"/>
        </p:scale>
        <p:origin x="3012" y="10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D18E4F-8904-49F0-A966-ED8BC304F0DA}" type="datetimeFigureOut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15B3230-1262-4AAB-8ECE-8CE048B285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66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52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14253">
                  <a:defRPr/>
                </a:pPr>
                <a:r>
                  <a:rPr lang="ja-JP" altLang="en-US" sz="1100" dirty="0">
                    <a:latin typeface="Cambria Math" panose="02040503050406030204" pitchFamily="18" charset="0"/>
                  </a:rPr>
                  <a:t>多少こんがらがりそうではある。</a:t>
                </a:r>
                <a:endParaRPr lang="en-US" altLang="ja-JP" sz="1100" dirty="0">
                  <a:latin typeface="Cambria Math" panose="02040503050406030204" pitchFamily="18" charset="0"/>
                </a:endParaRPr>
              </a:p>
              <a:p>
                <a:pPr defTabSz="914253">
                  <a:defRPr/>
                </a:pPr>
                <a:r>
                  <a:rPr lang="en-US" altLang="ja-JP" sz="1100" dirty="0">
                    <a:latin typeface="Cambria Math" panose="02040503050406030204" pitchFamily="18" charset="0"/>
                  </a:rPr>
                  <a:t>+ </a:t>
                </a:r>
                <a:r>
                  <a:rPr lang="ja-JP" altLang="en-US" sz="1100" dirty="0">
                    <a:latin typeface="Cambria Math" panose="02040503050406030204" pitchFamily="18" charset="0"/>
                  </a:rPr>
                  <a:t>横軸</a:t>
                </a:r>
                <a:r>
                  <a:rPr lang="en-US" altLang="ja-JP" sz="1100" dirty="0">
                    <a:latin typeface="Cambria Math" panose="02040503050406030204" pitchFamily="18" charset="0"/>
                  </a:rPr>
                  <a:t>t</a:t>
                </a:r>
                <a:r>
                  <a:rPr lang="ja-JP" altLang="en-US" sz="1100" dirty="0">
                    <a:latin typeface="Cambria Math" panose="02040503050406030204" pitchFamily="18" charset="0"/>
                  </a:rPr>
                  <a:t>のグラフを書く</a:t>
                </a:r>
                <a:endParaRPr lang="en-US" altLang="ja-JP" sz="1100" dirty="0">
                  <a:latin typeface="Cambria Math" panose="02040503050406030204" pitchFamily="18" charset="0"/>
                </a:endParaRPr>
              </a:p>
              <a:p>
                <a:pPr defTabSz="914253">
                  <a:defRPr/>
                </a:pPr>
                <a:r>
                  <a:rPr lang="en-US" altLang="ja-JP" sz="1100" dirty="0">
                    <a:latin typeface="Cambria Math" panose="02040503050406030204" pitchFamily="18" charset="0"/>
                  </a:rPr>
                  <a:t>+ f(t)</a:t>
                </a:r>
                <a:r>
                  <a:rPr lang="ja-JP" altLang="en-US" sz="1100" dirty="0">
                    <a:latin typeface="Cambria Math" panose="02040503050406030204" pitchFamily="18" charset="0"/>
                  </a:rPr>
                  <a:t>を書く</a:t>
                </a:r>
                <a:endParaRPr lang="en-US" altLang="ja-JP" sz="1100" dirty="0">
                  <a:latin typeface="Cambria Math" panose="02040503050406030204" pitchFamily="18" charset="0"/>
                </a:endParaRPr>
              </a:p>
              <a:p>
                <a:pPr defTabSz="914253">
                  <a:defRPr/>
                </a:pPr>
                <a:r>
                  <a:rPr lang="en-US" altLang="ja-JP" sz="1100" dirty="0">
                    <a:latin typeface="Cambria Math" panose="02040503050406030204" pitchFamily="18" charset="0"/>
                  </a:rPr>
                  <a:t>+ g(x-t)</a:t>
                </a:r>
                <a:r>
                  <a:rPr lang="ja-JP" altLang="en-US" sz="1100" dirty="0">
                    <a:latin typeface="Cambria Math" panose="02040503050406030204" pitchFamily="18" charset="0"/>
                  </a:rPr>
                  <a:t>を書く</a:t>
                </a:r>
                <a:endParaRPr lang="en-US" altLang="ja-JP" sz="1100" dirty="0">
                  <a:latin typeface="Cambria Math" panose="02040503050406030204" pitchFamily="18" charset="0"/>
                </a:endParaRPr>
              </a:p>
              <a:p>
                <a:pPr defTabSz="914253">
                  <a:defRPr/>
                </a:pPr>
                <a:r>
                  <a:rPr lang="en-US" altLang="ja-JP" sz="1100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10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altLang="ja-JP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en-US" sz="1100" i="1" dirty="0">
                    <a:latin typeface="Cambria Math" panose="02040503050406030204" pitchFamily="18" charset="0"/>
                  </a:rPr>
                  <a:t>がゼロで無い値を持つ定義域は</a:t>
                </a:r>
                <a:endParaRPr lang="en-US" altLang="ja-JP" sz="1100" i="1" dirty="0">
                  <a:latin typeface="Cambria Math" panose="02040503050406030204" pitchFamily="18" charset="0"/>
                </a:endParaRPr>
              </a:p>
              <a:p>
                <a:pPr defTabSz="914253">
                  <a:defRPr/>
                </a:pPr>
                <a:r>
                  <a:rPr lang="en-US" altLang="ja-JP" sz="1100" i="1" dirty="0">
                    <a:latin typeface="Cambria Math" panose="02040503050406030204" pitchFamily="18" charset="0"/>
                  </a:rPr>
                  <a:t>  -0.5 &lt;= t-x &lt;= 0.5</a:t>
                </a:r>
              </a:p>
              <a:p>
                <a:pPr defTabSz="914253">
                  <a:defRPr/>
                </a:pPr>
                <a:r>
                  <a:rPr lang="en-US" altLang="ja-JP" sz="1100" i="1" dirty="0">
                    <a:latin typeface="Cambria Math" panose="02040503050406030204" pitchFamily="18" charset="0"/>
                  </a:rPr>
                  <a:t>  x-0.5 &lt;= t &lt;= x+0.5</a:t>
                </a:r>
              </a:p>
              <a:p>
                <a:pPr defTabSz="914253">
                  <a:defRPr/>
                </a:pPr>
                <a:r>
                  <a:rPr lang="en-US" altLang="ja-JP" sz="1100" i="1" dirty="0">
                    <a:latin typeface="Cambria Math" panose="02040503050406030204" pitchFamily="18" charset="0"/>
                  </a:rPr>
                  <a:t>+ </a:t>
                </a:r>
                <a:r>
                  <a:rPr lang="ja-JP" altLang="en-US" sz="1100" i="1" dirty="0">
                    <a:latin typeface="Cambria Math" panose="02040503050406030204" pitchFamily="18" charset="0"/>
                  </a:rPr>
                  <a:t>この図示があれば，たぶん計算は大丈夫そう</a:t>
                </a:r>
                <a:endParaRPr lang="en-US" altLang="ja-JP" sz="1100" i="1" dirty="0">
                  <a:latin typeface="Cambria Math" panose="02040503050406030204" pitchFamily="18" charset="0"/>
                </a:endParaRPr>
              </a:p>
              <a:p>
                <a:pPr defTabSz="914253">
                  <a:defRPr/>
                </a:pPr>
                <a:endParaRPr lang="en-US" altLang="ja-JP" sz="1100" i="1" dirty="0">
                  <a:latin typeface="Cambria Math" panose="02040503050406030204" pitchFamily="18" charset="0"/>
                </a:endParaRPr>
              </a:p>
              <a:p>
                <a:pPr defTabSz="914253">
                  <a:defRPr/>
                </a:pPr>
                <a:endParaRPr lang="en-US" altLang="ja-JP" sz="1100" i="1" dirty="0">
                  <a:latin typeface="Cambria Math" panose="02040503050406030204" pitchFamily="18" charset="0"/>
                </a:endParaRPr>
              </a:p>
              <a:p>
                <a:pPr defTabSz="914253">
                  <a:defRPr/>
                </a:pPr>
                <a:endParaRPr lang="en-US" altLang="ja-JP" sz="1100" i="1" dirty="0">
                  <a:latin typeface="Cambria Math" panose="02040503050406030204" pitchFamily="18" charset="0"/>
                </a:endParaRPr>
              </a:p>
              <a:p>
                <a:pPr defTabSz="914253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ja-JP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11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ja-JP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altLang="ja-JP" sz="1200" b="0" i="0" smtClean="0">
                    <a:latin typeface="Cambria Math" panose="02040503050406030204" pitchFamily="18" charset="0"/>
                  </a:rPr>
                  <a:t>𝑓∗𝑔)(𝑥)=∫_(−∞)</a:t>
                </a:r>
                <a:r>
                  <a:rPr lang="en-US" altLang="ja-JP" sz="1200" b="0" i="0">
                    <a:latin typeface="Cambria Math" panose="02040503050406030204" pitchFamily="18" charset="0"/>
                  </a:rPr>
                  <a:t>^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∞</a:t>
                </a:r>
                <a:r>
                  <a:rPr lang="en-US" altLang="ja-JP" sz="1200" b="0" i="0" smtClean="0">
                    <a:latin typeface="Cambria Math" panose="02040503050406030204" pitchFamily="18" charset="0"/>
                  </a:rPr>
                  <a:t>▒𝑓(𝑡)𝑔(𝑥−𝑡)𝑑𝑡</a:t>
                </a:r>
                <a:endPara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36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14253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ja-JP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11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1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ja-JP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1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11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altLang="ja-JP" sz="1200" b="0" i="0" smtClean="0">
                    <a:latin typeface="Cambria Math" panose="02040503050406030204" pitchFamily="18" charset="0"/>
                  </a:rPr>
                  <a:t>𝑓∗𝑔)(𝑥)=∫_(−∞)</a:t>
                </a:r>
                <a:r>
                  <a:rPr lang="en-US" altLang="ja-JP" sz="1200" b="0" i="0">
                    <a:latin typeface="Cambria Math" panose="02040503050406030204" pitchFamily="18" charset="0"/>
                  </a:rPr>
                  <a:t>^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∞</a:t>
                </a:r>
                <a:r>
                  <a:rPr lang="en-US" altLang="ja-JP" sz="1200" b="0" i="0" smtClean="0">
                    <a:latin typeface="Cambria Math" panose="02040503050406030204" pitchFamily="18" charset="0"/>
                  </a:rPr>
                  <a:t>▒𝑓(𝑡)𝑔(𝑥−𝑡)𝑑𝑡</a:t>
                </a:r>
                <a:endParaRPr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961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1.</a:t>
            </a:r>
            <a:r>
              <a:rPr kumimoji="1" lang="ja-JP" altLang="en-US" baseline="0" dirty="0"/>
              <a:t>平均３</a:t>
            </a:r>
            <a:endParaRPr kumimoji="1" lang="en-US" altLang="ja-JP" baseline="0" dirty="0"/>
          </a:p>
          <a:p>
            <a:r>
              <a:rPr kumimoji="1" lang="ja-JP" altLang="en-US" dirty="0"/>
              <a:t>分散　</a:t>
            </a:r>
            <a:r>
              <a:rPr kumimoji="1" lang="en-US" altLang="ja-JP" dirty="0"/>
              <a:t>2.75</a:t>
            </a:r>
            <a:r>
              <a:rPr kumimoji="1" lang="ja-JP" altLang="en-US" dirty="0"/>
              <a:t>　</a:t>
            </a:r>
            <a:r>
              <a:rPr kumimoji="1" lang="en-US" altLang="ja-JP" dirty="0"/>
              <a:t>:((3-3)^2+(0-3)^2+(3-3)^2+(5-3)^2+(4-3)^2+(3-3)^2+(5-3)^2+(1-3)^2)/8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A</a:t>
            </a:r>
            <a:r>
              <a:rPr kumimoji="1" lang="ja-JP" altLang="en-US" dirty="0"/>
              <a:t>の分散 </a:t>
            </a:r>
            <a:r>
              <a:rPr kumimoji="1" lang="en-US" altLang="ja-JP" dirty="0"/>
              <a:t>0.57…</a:t>
            </a:r>
          </a:p>
          <a:p>
            <a:r>
              <a:rPr kumimoji="1" lang="en-US" altLang="ja-JP" dirty="0"/>
              <a:t>B</a:t>
            </a:r>
            <a:r>
              <a:rPr kumimoji="1" lang="ja-JP" altLang="en-US" dirty="0"/>
              <a:t>の分散　</a:t>
            </a:r>
            <a:r>
              <a:rPr kumimoji="1" lang="en-US" altLang="ja-JP" dirty="0"/>
              <a:t>2.2…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705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00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Process&gt;noise&gt;</a:t>
            </a:r>
            <a:r>
              <a:rPr kumimoji="1" lang="en-US" altLang="ja-JP" dirty="0" err="1"/>
              <a:t>Solt</a:t>
            </a:r>
            <a:r>
              <a:rPr kumimoji="1" lang="en-US" altLang="ja-JP" baseline="0" dirty="0"/>
              <a:t> and </a:t>
            </a:r>
            <a:r>
              <a:rPr kumimoji="1" lang="en-US" altLang="ja-JP" baseline="0" dirty="0" err="1"/>
              <a:t>Papper</a:t>
            </a:r>
            <a:endParaRPr kumimoji="1" lang="en-US" altLang="ja-JP" baseline="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949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デルブーフ錯視</a:t>
            </a:r>
            <a:r>
              <a:rPr kumimoji="1" lang="ja-JP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kumimoji="1" lang="ja-JP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ふた</a:t>
            </a:r>
            <a:r>
              <a:rPr kumimoji="1" lang="ja-JP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えが</a:t>
            </a:r>
            <a:r>
              <a:rPr kumimoji="1" lang="ja-JP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消えると目が小さく見えるかも。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87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08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3230-1262-4AAB-8ECE-8CE048B285B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32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875E1-285E-4E62-A15A-65F7A0855A09}" type="datetimeFigureOut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08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875E1-285E-4E62-A15A-65F7A0855A09}" type="datetimeFigureOut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2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875E1-285E-4E62-A15A-65F7A0855A09}" type="datetimeFigureOut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80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283483"/>
            <a:ext cx="11473211" cy="73327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62079"/>
            <a:ext cx="11473211" cy="529682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300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875E1-285E-4E62-A15A-65F7A0855A09}" type="datetimeFigureOut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0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B10875E1-285E-4E62-A15A-65F7A0855A09}" type="datetimeFigureOut">
              <a:rPr lang="ja-JP" altLang="en-US" smtClean="0"/>
              <a:pPr/>
              <a:t>2023/8/14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F35DE295-420C-4265-BE54-AE59FA4027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07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B10875E1-285E-4E62-A15A-65F7A0855A09}" type="datetimeFigureOut">
              <a:rPr lang="ja-JP" altLang="en-US" smtClean="0"/>
              <a:pPr/>
              <a:t>2023/8/14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F35DE295-420C-4265-BE54-AE59FA4027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79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875E1-285E-4E62-A15A-65F7A0855A09}" type="datetimeFigureOut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6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875E1-285E-4E62-A15A-65F7A0855A09}" type="datetimeFigureOut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4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875E1-285E-4E62-A15A-65F7A0855A09}" type="datetimeFigureOut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7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875E1-285E-4E62-A15A-65F7A0855A09}" type="datetimeFigureOut">
              <a:rPr kumimoji="1" lang="ja-JP" altLang="en-US" smtClean="0"/>
              <a:t>2023/8/14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5DE295-420C-4265-BE54-AE59FA402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17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8781" y="365126"/>
            <a:ext cx="11708780" cy="733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78781" y="1343722"/>
            <a:ext cx="11708780" cy="5296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201781" cy="69026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62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10" Type="http://schemas.openxmlformats.org/officeDocument/2006/relationships/image" Target="../media/image5.gif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300.png"/><Relationship Id="rId4" Type="http://schemas.openxmlformats.org/officeDocument/2006/relationships/image" Target="../media/image2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8" Type="http://schemas.openxmlformats.org/officeDocument/2006/relationships/image" Target="../media/image145.png"/><Relationship Id="rId3" Type="http://schemas.openxmlformats.org/officeDocument/2006/relationships/image" Target="../media/image48.png"/><Relationship Id="rId21" Type="http://schemas.openxmlformats.org/officeDocument/2006/relationships/image" Target="../media/image260.png"/><Relationship Id="rId7" Type="http://schemas.openxmlformats.org/officeDocument/2006/relationships/image" Target="../media/image46.wmf"/><Relationship Id="rId17" Type="http://schemas.openxmlformats.org/officeDocument/2006/relationships/image" Target="../media/image144.png"/><Relationship Id="rId25" Type="http://schemas.openxmlformats.org/officeDocument/2006/relationships/image" Target="../media/image291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31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24" Type="http://schemas.openxmlformats.org/officeDocument/2006/relationships/image" Target="../media/image280.png"/><Relationship Id="rId5" Type="http://schemas.openxmlformats.org/officeDocument/2006/relationships/image" Target="../media/image45.wmf"/><Relationship Id="rId23" Type="http://schemas.openxmlformats.org/officeDocument/2006/relationships/image" Target="../media/image270.png"/><Relationship Id="rId19" Type="http://schemas.openxmlformats.org/officeDocument/2006/relationships/image" Target="../media/image24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7.wmf"/><Relationship Id="rId22" Type="http://schemas.openxmlformats.org/officeDocument/2006/relationships/image" Target="../media/image42.png"/><Relationship Id="rId27" Type="http://schemas.openxmlformats.org/officeDocument/2006/relationships/image" Target="../media/image13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0.png"/><Relationship Id="rId7" Type="http://schemas.openxmlformats.org/officeDocument/2006/relationships/image" Target="../media/image4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9.pn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7" Type="http://schemas.openxmlformats.org/officeDocument/2006/relationships/image" Target="../media/image7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10" Type="http://schemas.openxmlformats.org/officeDocument/2006/relationships/image" Target="../media/image85.png"/><Relationship Id="rId4" Type="http://schemas.openxmlformats.org/officeDocument/2006/relationships/image" Target="../media/image720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ja-JP" altLang="en-US" sz="5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ディジタルメディア処理</a:t>
            </a:r>
            <a:endParaRPr kumimoji="1" lang="ja-JP" altLang="en-US" sz="5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956265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担当</a:t>
            </a:r>
            <a:r>
              <a:rPr kumimoji="1"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kumimoji="1"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井尻 敬 </a:t>
            </a:r>
          </a:p>
        </p:txBody>
      </p:sp>
    </p:spTree>
    <p:extLst>
      <p:ext uri="{BB962C8B-B14F-4D97-AF65-F5344CB8AC3E}">
        <p14:creationId xmlns:p14="http://schemas.microsoft.com/office/powerpoint/2010/main" val="30309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556584" y="3115841"/>
            <a:ext cx="5044714" cy="3515130"/>
            <a:chOff x="556584" y="3115841"/>
            <a:chExt cx="5044714" cy="3515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正方形/長方形 42"/>
                <p:cNvSpPr/>
                <p:nvPr/>
              </p:nvSpPr>
              <p:spPr>
                <a:xfrm>
                  <a:off x="556584" y="3115841"/>
                  <a:ext cx="5044714" cy="12714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+1     −1≤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≤0</m:t>
                                </m:r>
                              </m:e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           0≤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e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     0              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altLang="ja-JP" sz="2400" dirty="0" smtClean="0">
                    <a:latin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43" name="正方形/長方形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84" y="3115841"/>
                  <a:ext cx="5044714" cy="127143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グループ化 43"/>
            <p:cNvGrpSpPr/>
            <p:nvPr/>
          </p:nvGrpSpPr>
          <p:grpSpPr>
            <a:xfrm>
              <a:off x="563597" y="4470399"/>
              <a:ext cx="4298878" cy="1848285"/>
              <a:chOff x="385855" y="3768355"/>
              <a:chExt cx="3369287" cy="1788676"/>
            </a:xfrm>
          </p:grpSpPr>
          <p:cxnSp>
            <p:nvCxnSpPr>
              <p:cNvPr id="45" name="直線矢印コネクタ 44"/>
              <p:cNvCxnSpPr/>
              <p:nvPr/>
            </p:nvCxnSpPr>
            <p:spPr>
              <a:xfrm>
                <a:off x="385855" y="5471114"/>
                <a:ext cx="336928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/>
              <p:cNvCxnSpPr/>
              <p:nvPr/>
            </p:nvCxnSpPr>
            <p:spPr>
              <a:xfrm flipV="1">
                <a:off x="2080889" y="3768355"/>
                <a:ext cx="0" cy="17886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正方形/長方形 50"/>
            <p:cNvSpPr/>
            <p:nvPr/>
          </p:nvSpPr>
          <p:spPr>
            <a:xfrm>
              <a:off x="3920597" y="6169306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1</a:t>
              </a:r>
              <a:endParaRPr lang="ja-JP" altLang="en-US" sz="2400" dirty="0"/>
            </a:p>
          </p:txBody>
        </p:sp>
        <p:sp>
          <p:nvSpPr>
            <p:cNvPr id="2" name="フリーフォーム 1"/>
            <p:cNvSpPr/>
            <p:nvPr/>
          </p:nvSpPr>
          <p:spPr>
            <a:xfrm>
              <a:off x="590309" y="4768770"/>
              <a:ext cx="4236334" cy="1400536"/>
            </a:xfrm>
            <a:custGeom>
              <a:avLst/>
              <a:gdLst>
                <a:gd name="connsiteX0" fmla="*/ 0 w 4236334"/>
                <a:gd name="connsiteY0" fmla="*/ 1400536 h 1400536"/>
                <a:gd name="connsiteX1" fmla="*/ 729205 w 4236334"/>
                <a:gd name="connsiteY1" fmla="*/ 1400536 h 1400536"/>
                <a:gd name="connsiteX2" fmla="*/ 2129741 w 4236334"/>
                <a:gd name="connsiteY2" fmla="*/ 0 h 1400536"/>
                <a:gd name="connsiteX3" fmla="*/ 3518704 w 4236334"/>
                <a:gd name="connsiteY3" fmla="*/ 1388963 h 1400536"/>
                <a:gd name="connsiteX4" fmla="*/ 4236334 w 4236334"/>
                <a:gd name="connsiteY4" fmla="*/ 1388963 h 140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6334" h="1400536">
                  <a:moveTo>
                    <a:pt x="0" y="1400536"/>
                  </a:moveTo>
                  <a:lnTo>
                    <a:pt x="729205" y="1400536"/>
                  </a:lnTo>
                  <a:lnTo>
                    <a:pt x="2129741" y="0"/>
                  </a:lnTo>
                  <a:lnTo>
                    <a:pt x="3518704" y="1388963"/>
                  </a:lnTo>
                  <a:lnTo>
                    <a:pt x="4236334" y="1388963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正方形/長方形 2"/>
                <p:cNvSpPr/>
                <p:nvPr/>
              </p:nvSpPr>
              <p:spPr>
                <a:xfrm>
                  <a:off x="3472379" y="5161731"/>
                  <a:ext cx="206716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d>
                          <m:d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ja-JP" altLang="en-US" sz="3200" dirty="0"/>
                </a:p>
              </p:txBody>
            </p:sp>
          </mc:Choice>
          <mc:Fallback xmlns="">
            <p:sp>
              <p:nvSpPr>
                <p:cNvPr id="3" name="正方形/長方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2379" y="5161731"/>
                  <a:ext cx="2067169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正方形/長方形 55"/>
            <p:cNvSpPr/>
            <p:nvPr/>
          </p:nvSpPr>
          <p:spPr>
            <a:xfrm>
              <a:off x="1118500" y="6169306"/>
              <a:ext cx="4347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-1</a:t>
              </a:r>
              <a:endParaRPr lang="ja-JP" altLang="en-US" sz="2400" dirty="0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2759178" y="4537937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/>
                <a:t>1</a:t>
              </a:r>
              <a:endParaRPr lang="ja-JP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7580707" y="30931"/>
                <a:ext cx="3656706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1      −</m:t>
                              </m:r>
                              <m:f>
                                <m:f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0          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707" y="30931"/>
                <a:ext cx="3656706" cy="1271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7560303" y="1285397"/>
                <a:ext cx="4210192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000" i="0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0           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03" y="1285397"/>
                <a:ext cx="4210192" cy="1074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グループ化 47"/>
          <p:cNvGrpSpPr/>
          <p:nvPr/>
        </p:nvGrpSpPr>
        <p:grpSpPr>
          <a:xfrm>
            <a:off x="5996191" y="404063"/>
            <a:ext cx="1682916" cy="707352"/>
            <a:chOff x="1959444" y="1283127"/>
            <a:chExt cx="2578266" cy="1083680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1959444" y="1283127"/>
              <a:ext cx="2578266" cy="1083680"/>
              <a:chOff x="385855" y="3808429"/>
              <a:chExt cx="3369287" cy="1748602"/>
            </a:xfrm>
          </p:grpSpPr>
          <p:cxnSp>
            <p:nvCxnSpPr>
              <p:cNvPr id="52" name="直線矢印コネクタ 51"/>
              <p:cNvCxnSpPr/>
              <p:nvPr/>
            </p:nvCxnSpPr>
            <p:spPr>
              <a:xfrm>
                <a:off x="385855" y="5471114"/>
                <a:ext cx="336928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矢印コネクタ 52"/>
              <p:cNvCxnSpPr/>
              <p:nvPr/>
            </p:nvCxnSpPr>
            <p:spPr>
              <a:xfrm flipV="1">
                <a:off x="2080889" y="3808429"/>
                <a:ext cx="0" cy="17486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フリーフォーム 49"/>
            <p:cNvSpPr/>
            <p:nvPr/>
          </p:nvSpPr>
          <p:spPr>
            <a:xfrm>
              <a:off x="1959445" y="1641509"/>
              <a:ext cx="2427514" cy="620485"/>
            </a:xfrm>
            <a:custGeom>
              <a:avLst/>
              <a:gdLst>
                <a:gd name="connsiteX0" fmla="*/ 0 w 2427514"/>
                <a:gd name="connsiteY0" fmla="*/ 620485 h 620485"/>
                <a:gd name="connsiteX1" fmla="*/ 947057 w 2427514"/>
                <a:gd name="connsiteY1" fmla="*/ 620485 h 620485"/>
                <a:gd name="connsiteX2" fmla="*/ 947057 w 2427514"/>
                <a:gd name="connsiteY2" fmla="*/ 0 h 620485"/>
                <a:gd name="connsiteX3" fmla="*/ 1632857 w 2427514"/>
                <a:gd name="connsiteY3" fmla="*/ 0 h 620485"/>
                <a:gd name="connsiteX4" fmla="*/ 1632857 w 2427514"/>
                <a:gd name="connsiteY4" fmla="*/ 620485 h 620485"/>
                <a:gd name="connsiteX5" fmla="*/ 2427514 w 2427514"/>
                <a:gd name="connsiteY5" fmla="*/ 620485 h 62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7514" h="620485">
                  <a:moveTo>
                    <a:pt x="0" y="620485"/>
                  </a:moveTo>
                  <a:lnTo>
                    <a:pt x="947057" y="620485"/>
                  </a:lnTo>
                  <a:lnTo>
                    <a:pt x="947057" y="0"/>
                  </a:lnTo>
                  <a:lnTo>
                    <a:pt x="1632857" y="0"/>
                  </a:lnTo>
                  <a:lnTo>
                    <a:pt x="1632857" y="620485"/>
                  </a:lnTo>
                  <a:lnTo>
                    <a:pt x="2427514" y="620485"/>
                  </a:lnTo>
                </a:path>
              </a:pathLst>
            </a:custGeom>
            <a:noFill/>
            <a:ln w="222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5993134" y="1425688"/>
            <a:ext cx="1682916" cy="707352"/>
            <a:chOff x="1959444" y="1283127"/>
            <a:chExt cx="2578266" cy="1083680"/>
          </a:xfrm>
        </p:grpSpPr>
        <p:grpSp>
          <p:nvGrpSpPr>
            <p:cNvPr id="55" name="グループ化 54"/>
            <p:cNvGrpSpPr/>
            <p:nvPr/>
          </p:nvGrpSpPr>
          <p:grpSpPr>
            <a:xfrm>
              <a:off x="1959444" y="1283127"/>
              <a:ext cx="2578266" cy="1083680"/>
              <a:chOff x="385855" y="3808429"/>
              <a:chExt cx="3369287" cy="1748602"/>
            </a:xfrm>
          </p:grpSpPr>
          <p:cxnSp>
            <p:nvCxnSpPr>
              <p:cNvPr id="60" name="直線矢印コネクタ 59"/>
              <p:cNvCxnSpPr/>
              <p:nvPr/>
            </p:nvCxnSpPr>
            <p:spPr>
              <a:xfrm>
                <a:off x="385855" y="5471114"/>
                <a:ext cx="336928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矢印コネクタ 60"/>
              <p:cNvCxnSpPr/>
              <p:nvPr/>
            </p:nvCxnSpPr>
            <p:spPr>
              <a:xfrm flipV="1">
                <a:off x="2080889" y="3808429"/>
                <a:ext cx="0" cy="17486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フリーフォーム 58"/>
            <p:cNvSpPr/>
            <p:nvPr/>
          </p:nvSpPr>
          <p:spPr>
            <a:xfrm>
              <a:off x="1959445" y="1641509"/>
              <a:ext cx="2427514" cy="620485"/>
            </a:xfrm>
            <a:custGeom>
              <a:avLst/>
              <a:gdLst>
                <a:gd name="connsiteX0" fmla="*/ 0 w 2427514"/>
                <a:gd name="connsiteY0" fmla="*/ 620485 h 620485"/>
                <a:gd name="connsiteX1" fmla="*/ 947057 w 2427514"/>
                <a:gd name="connsiteY1" fmla="*/ 620485 h 620485"/>
                <a:gd name="connsiteX2" fmla="*/ 947057 w 2427514"/>
                <a:gd name="connsiteY2" fmla="*/ 0 h 620485"/>
                <a:gd name="connsiteX3" fmla="*/ 1632857 w 2427514"/>
                <a:gd name="connsiteY3" fmla="*/ 0 h 620485"/>
                <a:gd name="connsiteX4" fmla="*/ 1632857 w 2427514"/>
                <a:gd name="connsiteY4" fmla="*/ 620485 h 620485"/>
                <a:gd name="connsiteX5" fmla="*/ 2427514 w 2427514"/>
                <a:gd name="connsiteY5" fmla="*/ 620485 h 62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7514" h="620485">
                  <a:moveTo>
                    <a:pt x="0" y="620485"/>
                  </a:moveTo>
                  <a:lnTo>
                    <a:pt x="947057" y="620485"/>
                  </a:lnTo>
                  <a:lnTo>
                    <a:pt x="947057" y="0"/>
                  </a:lnTo>
                  <a:lnTo>
                    <a:pt x="1632857" y="0"/>
                  </a:lnTo>
                  <a:lnTo>
                    <a:pt x="1632857" y="620485"/>
                  </a:lnTo>
                  <a:lnTo>
                    <a:pt x="2427514" y="620485"/>
                  </a:lnTo>
                </a:path>
              </a:pathLst>
            </a:cu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9" name="Picture 2" descr="https://upload.wikimedia.org/wikipedia/commons/c/c6/Convolucion_Funcion_Pi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28" y="3269577"/>
            <a:ext cx="5690358" cy="28887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0" name="正方形/長方形 29"/>
          <p:cNvSpPr/>
          <p:nvPr/>
        </p:nvSpPr>
        <p:spPr>
          <a:xfrm>
            <a:off x="6364270" y="6380325"/>
            <a:ext cx="5036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By </a:t>
            </a: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Lautaro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Carmona [CC-BY-SA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 from </a:t>
            </a:r>
            <a:r>
              <a:rPr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wikipedia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317491" y="1210267"/>
                <a:ext cx="3802066" cy="75642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91" y="1210267"/>
                <a:ext cx="3802066" cy="7564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/>
          <p:cNvSpPr/>
          <p:nvPr/>
        </p:nvSpPr>
        <p:spPr>
          <a:xfrm>
            <a:off x="249520" y="481099"/>
            <a:ext cx="4770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例題</a:t>
            </a:r>
            <a:r>
              <a:rPr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つの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関数</a:t>
            </a:r>
            <a:r>
              <a:rPr lang="en-US" altLang="ja-JP" sz="2400" i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 g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の畳み込みを求めよ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624931" y="0"/>
            <a:ext cx="1567070" cy="347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予習・復習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19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6257" y="290806"/>
            <a:ext cx="8229600" cy="579120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線形フィルタ 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平滑化 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418455" y="3192651"/>
            <a:ext cx="11463011" cy="3137231"/>
            <a:chOff x="542441" y="3289999"/>
            <a:chExt cx="9578341" cy="2621429"/>
          </a:xfrm>
        </p:grpSpPr>
        <p:pic>
          <p:nvPicPr>
            <p:cNvPr id="4098" name="Picture 2" descr="C:\Users\takashi\Desktop\smooth3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374" y="3289999"/>
              <a:ext cx="3038475" cy="261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takashi\Desktop\smooth5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307" y="3289999"/>
              <a:ext cx="3038475" cy="261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takashi\Desktop\講義_北大\2013後期\sample1Small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41" y="3289999"/>
              <a:ext cx="3038475" cy="262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正方形/長方形 51"/>
          <p:cNvSpPr/>
          <p:nvPr/>
        </p:nvSpPr>
        <p:spPr>
          <a:xfrm>
            <a:off x="3973070" y="86725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入力画像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487193" y="1416186"/>
            <a:ext cx="1259048" cy="1266668"/>
            <a:chOff x="5050313" y="1342526"/>
            <a:chExt cx="1259048" cy="1266668"/>
          </a:xfrm>
        </p:grpSpPr>
        <p:sp>
          <p:nvSpPr>
            <p:cNvPr id="15" name="正方形/長方形 14"/>
            <p:cNvSpPr/>
            <p:nvPr/>
          </p:nvSpPr>
          <p:spPr>
            <a:xfrm>
              <a:off x="5050313" y="134252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5050313" y="176543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050313" y="218834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469413" y="134252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5469413" y="176543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469413" y="218834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888513" y="134252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888513" y="176543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888513" y="218834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9111047" y="1032646"/>
            <a:ext cx="2097248" cy="2089628"/>
            <a:chOff x="8893333" y="829446"/>
            <a:chExt cx="2097248" cy="2089628"/>
          </a:xfrm>
        </p:grpSpPr>
        <p:sp>
          <p:nvSpPr>
            <p:cNvPr id="35" name="正方形/長方形 34"/>
            <p:cNvSpPr/>
            <p:nvPr/>
          </p:nvSpPr>
          <p:spPr>
            <a:xfrm>
              <a:off x="8893333" y="82944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8893333" y="1246641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8893333" y="166383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8893333" y="2081031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8893333" y="249822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9312433" y="82944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9312433" y="1246641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9312433" y="166383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9312433" y="2081031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9312433" y="249822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9731533" y="82944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9731533" y="1246641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9731533" y="166383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9731533" y="2081031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9731533" y="249822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10150633" y="82944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10150633" y="1246641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10150633" y="166383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10150633" y="2081031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10150633" y="249822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10569733" y="82944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10569733" y="1246641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10569733" y="166383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10569733" y="2081031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10569733" y="2498226"/>
              <a:ext cx="420848" cy="4208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6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074582" y="1694934"/>
                <a:ext cx="388248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i="1" spc="-100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lang="en-US" altLang="ja-JP" sz="2000" b="0" i="1" spc="-100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b="0" i="1" spc="-100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ja-JP" altLang="en-US" sz="2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582" y="1694934"/>
                <a:ext cx="388248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/>
              <p:cNvSpPr/>
              <p:nvPr/>
            </p:nvSpPr>
            <p:spPr>
              <a:xfrm>
                <a:off x="8630582" y="1694934"/>
                <a:ext cx="518091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i="1" spc="-100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</m:ctrlPr>
                        </m:fPr>
                        <m:num>
                          <m:r>
                            <a:rPr lang="en-US" altLang="ja-JP" sz="2000" b="0" i="1" spc="-100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b="0" i="1" spc="-100" dirty="0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  <a:cs typeface="メイリオ" panose="020B0604030504040204" pitchFamily="50" charset="-128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ja-JP" altLang="en-US" sz="2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46" name="正方形/長方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582" y="1694934"/>
                <a:ext cx="518091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3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1185722" y="1546700"/>
            <a:ext cx="1153967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前述の単純なフィルタはノイズにも鋭敏に反応する</a:t>
            </a:r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  <a:sym typeface="Wingdings" panose="05000000000000000000" pitchFamily="2" charset="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ノイズを押さえつつエッジを検出するフィルタが必要</a:t>
            </a:r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横方向微分   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:   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横方向微分  し 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 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縦方向平滑化  する</a:t>
            </a:r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縦方向微分   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:   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縦方向微分  し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  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横方向平滑化  する</a:t>
            </a:r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  <a:sym typeface="Wingdings" panose="05000000000000000000" pitchFamily="2" charset="2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124208" y="3953064"/>
            <a:ext cx="1796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Sobel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 filter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2455552" y="3953064"/>
            <a:ext cx="2030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Prewitt filter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2063639" y="4468068"/>
            <a:ext cx="2947099" cy="1348532"/>
            <a:chOff x="679708" y="3217118"/>
            <a:chExt cx="2462820" cy="1126936"/>
          </a:xfrm>
        </p:grpSpPr>
        <p:grpSp>
          <p:nvGrpSpPr>
            <p:cNvPr id="110" name="グループ化 109"/>
            <p:cNvGrpSpPr/>
            <p:nvPr/>
          </p:nvGrpSpPr>
          <p:grpSpPr>
            <a:xfrm>
              <a:off x="679708" y="3217118"/>
              <a:ext cx="1126935" cy="1126936"/>
              <a:chOff x="5234322" y="1556950"/>
              <a:chExt cx="1126935" cy="1126936"/>
            </a:xfrm>
          </p:grpSpPr>
          <p:sp>
            <p:nvSpPr>
              <p:cNvPr id="123" name="正方形/長方形 122"/>
              <p:cNvSpPr/>
              <p:nvPr/>
            </p:nvSpPr>
            <p:spPr>
              <a:xfrm>
                <a:off x="5234322" y="1556951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-1</a:t>
                </a:r>
                <a:endParaRPr lang="ja-JP" altLang="en-US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5234322" y="1932596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-1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25" name="正方形/長方形 124"/>
              <p:cNvSpPr/>
              <p:nvPr/>
            </p:nvSpPr>
            <p:spPr>
              <a:xfrm>
                <a:off x="5234322" y="2308241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-1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5985612" y="1556950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1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27" name="正方形/長方形 126"/>
              <p:cNvSpPr/>
              <p:nvPr/>
            </p:nvSpPr>
            <p:spPr>
              <a:xfrm>
                <a:off x="5985611" y="1932596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1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28" name="正方形/長方形 127"/>
              <p:cNvSpPr/>
              <p:nvPr/>
            </p:nvSpPr>
            <p:spPr>
              <a:xfrm>
                <a:off x="5985612" y="2308240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1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29" name="正方形/長方形 128"/>
              <p:cNvSpPr/>
              <p:nvPr/>
            </p:nvSpPr>
            <p:spPr>
              <a:xfrm>
                <a:off x="5609967" y="1556951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0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30" name="正方形/長方形 129"/>
              <p:cNvSpPr/>
              <p:nvPr/>
            </p:nvSpPr>
            <p:spPr>
              <a:xfrm>
                <a:off x="5609967" y="1932596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0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31" name="正方形/長方形 130"/>
              <p:cNvSpPr/>
              <p:nvPr/>
            </p:nvSpPr>
            <p:spPr>
              <a:xfrm>
                <a:off x="5609967" y="2308241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0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</p:grpSp>
        <p:sp>
          <p:nvSpPr>
            <p:cNvPr id="154" name="正方形/長方形 153"/>
            <p:cNvSpPr/>
            <p:nvPr/>
          </p:nvSpPr>
          <p:spPr>
            <a:xfrm>
              <a:off x="2015593" y="3217119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-1</a:t>
              </a:r>
              <a:endParaRPr lang="ja-JP" altLang="en-US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5" name="正方形/長方形 154"/>
            <p:cNvSpPr/>
            <p:nvPr/>
          </p:nvSpPr>
          <p:spPr>
            <a:xfrm>
              <a:off x="2015593" y="3592764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6" name="正方形/長方形 155"/>
            <p:cNvSpPr/>
            <p:nvPr/>
          </p:nvSpPr>
          <p:spPr>
            <a:xfrm>
              <a:off x="2015593" y="3968409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7" name="正方形/長方形 156"/>
            <p:cNvSpPr/>
            <p:nvPr/>
          </p:nvSpPr>
          <p:spPr>
            <a:xfrm>
              <a:off x="2766883" y="3217118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-1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8" name="正方形/長方形 157"/>
            <p:cNvSpPr/>
            <p:nvPr/>
          </p:nvSpPr>
          <p:spPr>
            <a:xfrm>
              <a:off x="2766882" y="3592764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9" name="正方形/長方形 158"/>
            <p:cNvSpPr/>
            <p:nvPr/>
          </p:nvSpPr>
          <p:spPr>
            <a:xfrm>
              <a:off x="2766883" y="3968408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0" name="正方形/長方形 159"/>
            <p:cNvSpPr/>
            <p:nvPr/>
          </p:nvSpPr>
          <p:spPr>
            <a:xfrm>
              <a:off x="2391238" y="3217119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-1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>
            <a:xfrm>
              <a:off x="2391238" y="3592764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2" name="正方形/長方形 161"/>
            <p:cNvSpPr/>
            <p:nvPr/>
          </p:nvSpPr>
          <p:spPr>
            <a:xfrm>
              <a:off x="2391238" y="3968409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6568552" y="4468068"/>
            <a:ext cx="2942264" cy="1348532"/>
            <a:chOff x="4662419" y="3217118"/>
            <a:chExt cx="2458780" cy="1126936"/>
          </a:xfrm>
        </p:grpSpPr>
        <p:sp>
          <p:nvSpPr>
            <p:cNvPr id="133" name="正方形/長方形 132"/>
            <p:cNvSpPr/>
            <p:nvPr/>
          </p:nvSpPr>
          <p:spPr>
            <a:xfrm>
              <a:off x="5994264" y="3217119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-1</a:t>
              </a:r>
              <a:endParaRPr lang="ja-JP" altLang="en-US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5994264" y="3592764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5" name="正方形/長方形 134"/>
            <p:cNvSpPr/>
            <p:nvPr/>
          </p:nvSpPr>
          <p:spPr>
            <a:xfrm>
              <a:off x="5994264" y="3968409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6" name="正方形/長方形 135"/>
            <p:cNvSpPr/>
            <p:nvPr/>
          </p:nvSpPr>
          <p:spPr>
            <a:xfrm>
              <a:off x="6745554" y="3217118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-1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7" name="正方形/長方形 136"/>
            <p:cNvSpPr/>
            <p:nvPr/>
          </p:nvSpPr>
          <p:spPr>
            <a:xfrm>
              <a:off x="6745553" y="3592764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8" name="正方形/長方形 137"/>
            <p:cNvSpPr/>
            <p:nvPr/>
          </p:nvSpPr>
          <p:spPr>
            <a:xfrm>
              <a:off x="6745554" y="3968408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6369909" y="3217119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-2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6369909" y="3592764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6369909" y="3968409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163" name="グループ化 162"/>
            <p:cNvGrpSpPr/>
            <p:nvPr/>
          </p:nvGrpSpPr>
          <p:grpSpPr>
            <a:xfrm>
              <a:off x="4662419" y="3217118"/>
              <a:ext cx="1126935" cy="1126936"/>
              <a:chOff x="5234322" y="1556950"/>
              <a:chExt cx="1126935" cy="1126936"/>
            </a:xfrm>
          </p:grpSpPr>
          <p:sp>
            <p:nvSpPr>
              <p:cNvPr id="164" name="正方形/長方形 163"/>
              <p:cNvSpPr/>
              <p:nvPr/>
            </p:nvSpPr>
            <p:spPr>
              <a:xfrm>
                <a:off x="5234322" y="1556951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altLang="ja-JP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-1</a:t>
                </a:r>
                <a:endParaRPr lang="ja-JP" altLang="en-US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65" name="正方形/長方形 164"/>
              <p:cNvSpPr/>
              <p:nvPr/>
            </p:nvSpPr>
            <p:spPr>
              <a:xfrm>
                <a:off x="5234322" y="1932596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-2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66" name="正方形/長方形 165"/>
              <p:cNvSpPr/>
              <p:nvPr/>
            </p:nvSpPr>
            <p:spPr>
              <a:xfrm>
                <a:off x="5234322" y="2308241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-1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67" name="正方形/長方形 166"/>
              <p:cNvSpPr/>
              <p:nvPr/>
            </p:nvSpPr>
            <p:spPr>
              <a:xfrm>
                <a:off x="5985612" y="1556950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1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68" name="正方形/長方形 167"/>
              <p:cNvSpPr/>
              <p:nvPr/>
            </p:nvSpPr>
            <p:spPr>
              <a:xfrm>
                <a:off x="5985611" y="1932596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2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69" name="正方形/長方形 168"/>
              <p:cNvSpPr/>
              <p:nvPr/>
            </p:nvSpPr>
            <p:spPr>
              <a:xfrm>
                <a:off x="5985612" y="2308240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1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70" name="正方形/長方形 169"/>
              <p:cNvSpPr/>
              <p:nvPr/>
            </p:nvSpPr>
            <p:spPr>
              <a:xfrm>
                <a:off x="5609967" y="1556951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0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71" name="正方形/長方形 170"/>
              <p:cNvSpPr/>
              <p:nvPr/>
            </p:nvSpPr>
            <p:spPr>
              <a:xfrm>
                <a:off x="5609967" y="1932596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0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72" name="正方形/長方形 171"/>
              <p:cNvSpPr/>
              <p:nvPr/>
            </p:nvSpPr>
            <p:spPr>
              <a:xfrm>
                <a:off x="5609967" y="2308241"/>
                <a:ext cx="375645" cy="375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0</a:t>
                </a:r>
                <a:endParaRPr lang="ja-JP" altLang="en-US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108" name="タイトル 1"/>
          <p:cNvSpPr txBox="1">
            <a:spLocks/>
          </p:cNvSpPr>
          <p:nvPr/>
        </p:nvSpPr>
        <p:spPr>
          <a:xfrm>
            <a:off x="969699" y="530253"/>
            <a:ext cx="7632563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algn="ctr"/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線形フィルタ 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</a:t>
            </a:r>
            <a:r>
              <a:rPr lang="ja-JP" altLang="en-US" sz="3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エッジ検出（</a:t>
            </a:r>
            <a:r>
              <a:rPr lang="ja-JP" altLang="en-US" sz="36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微分）</a:t>
            </a:r>
            <a:endParaRPr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67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正方形/長方形 158"/>
          <p:cNvSpPr/>
          <p:nvPr/>
        </p:nvSpPr>
        <p:spPr>
          <a:xfrm>
            <a:off x="1373767" y="836511"/>
            <a:ext cx="1543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元画像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  <a:sym typeface="Wingdings" panose="05000000000000000000" pitchFamily="2" charset="2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5572766" y="88899"/>
            <a:ext cx="1069131" cy="1069133"/>
            <a:chOff x="5234322" y="1556949"/>
            <a:chExt cx="1126935" cy="1126937"/>
          </a:xfrm>
        </p:grpSpPr>
        <p:sp>
          <p:nvSpPr>
            <p:cNvPr id="17" name="正方形/長方形 16"/>
            <p:cNvSpPr/>
            <p:nvPr/>
          </p:nvSpPr>
          <p:spPr>
            <a:xfrm>
              <a:off x="5234322" y="1556951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ja-JP" altLang="en-US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234322" y="1932596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-2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5234322" y="2308241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-1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985612" y="1556950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985611" y="1932596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985612" y="2308240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609967" y="1556951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609967" y="1932596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609967" y="2308241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234322" y="1556949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-1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9535676" y="88900"/>
            <a:ext cx="1069131" cy="1069132"/>
            <a:chOff x="5234322" y="1556950"/>
            <a:chExt cx="1126935" cy="1126936"/>
          </a:xfrm>
        </p:grpSpPr>
        <p:sp>
          <p:nvSpPr>
            <p:cNvPr id="27" name="正方形/長方形 26"/>
            <p:cNvSpPr/>
            <p:nvPr/>
          </p:nvSpPr>
          <p:spPr>
            <a:xfrm>
              <a:off x="5234322" y="1556951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234322" y="1932596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-4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234322" y="2308241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5985612" y="1556950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5985611" y="1932596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4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5985612" y="2308240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5609967" y="1556951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609967" y="1932596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609967" y="2308241"/>
              <a:ext cx="375645" cy="3756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0</a:t>
              </a:r>
              <a:endPara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43" name="図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6" y="1220544"/>
            <a:ext cx="3460861" cy="2429666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152" y="1220544"/>
            <a:ext cx="3453798" cy="241554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705" y="1220544"/>
            <a:ext cx="3467924" cy="2415540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648" y="3870791"/>
            <a:ext cx="2384883" cy="2637586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6"/>
          <a:srcRect b="8924"/>
          <a:stretch/>
        </p:blipFill>
        <p:spPr>
          <a:xfrm>
            <a:off x="8988966" y="3873425"/>
            <a:ext cx="2362727" cy="2634952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>
            <a:off x="470123" y="4601687"/>
            <a:ext cx="34994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微分フィルタの正値を可視化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Sobel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フィルタではノイズが削減されているのが分かる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964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38600" y="554768"/>
            <a:ext cx="6762342" cy="579120"/>
          </a:xfrm>
        </p:spPr>
        <p:txBody>
          <a:bodyPr>
            <a:noAutofit/>
          </a:bodyPr>
          <a:lstStyle/>
          <a:p>
            <a:pPr algn="l"/>
            <a:r>
              <a:rPr lang="ja-JP" altLang="en-US" sz="3600" dirty="0"/>
              <a:t>線形フィルタ </a:t>
            </a:r>
            <a:r>
              <a:rPr lang="en-US" altLang="ja-JP" sz="3600" dirty="0"/>
              <a:t>: </a:t>
            </a:r>
            <a:r>
              <a:rPr lang="ja-JP" altLang="en-US" sz="3600" dirty="0"/>
              <a:t>鮮鋭化フィルタ</a:t>
            </a:r>
          </a:p>
        </p:txBody>
      </p:sp>
      <p:grpSp>
        <p:nvGrpSpPr>
          <p:cNvPr id="64" name="グループ化 63"/>
          <p:cNvGrpSpPr/>
          <p:nvPr/>
        </p:nvGrpSpPr>
        <p:grpSpPr>
          <a:xfrm>
            <a:off x="7099718" y="2220926"/>
            <a:ext cx="1092945" cy="1092946"/>
            <a:chOff x="783702" y="3136558"/>
            <a:chExt cx="1126935" cy="1126936"/>
          </a:xfrm>
          <a:solidFill>
            <a:schemeClr val="bg1"/>
          </a:solidFill>
        </p:grpSpPr>
        <p:sp>
          <p:nvSpPr>
            <p:cNvPr id="65" name="正方形/長方形 64"/>
            <p:cNvSpPr/>
            <p:nvPr/>
          </p:nvSpPr>
          <p:spPr>
            <a:xfrm>
              <a:off x="783702" y="3136559"/>
              <a:ext cx="375645" cy="3756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783702" y="3512204"/>
              <a:ext cx="375645" cy="3756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783702" y="3887849"/>
              <a:ext cx="375645" cy="3756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1534992" y="3136558"/>
              <a:ext cx="375645" cy="3756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1534991" y="3512204"/>
              <a:ext cx="375645" cy="3756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1534992" y="3887848"/>
              <a:ext cx="375645" cy="3756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1159347" y="3136559"/>
              <a:ext cx="375645" cy="3756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1159347" y="3512204"/>
              <a:ext cx="375645" cy="3756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?</a:t>
              </a:r>
              <a:endPara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1159347" y="3887849"/>
              <a:ext cx="375645" cy="3756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74" name="正方形/長方形 73"/>
          <p:cNvSpPr/>
          <p:nvPr/>
        </p:nvSpPr>
        <p:spPr>
          <a:xfrm>
            <a:off x="4464618" y="1479910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回微分に関するラプラシアンフィルタを改良すると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画像のエッジを強調する鮮鋭化フィルタが設計できる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4211866" y="3481587"/>
            <a:ext cx="6889728" cy="2911956"/>
            <a:chOff x="1814252" y="3589299"/>
            <a:chExt cx="7204190" cy="3044864"/>
          </a:xfrm>
        </p:grpSpPr>
        <p:pic>
          <p:nvPicPr>
            <p:cNvPr id="13314" name="Picture 2" descr="C:\Users\takashi\Desktop\sen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1" y="3589300"/>
              <a:ext cx="3532041" cy="304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5" name="Picture 3" descr="C:\Users\takashi\Desktop\講義_北大\2013後期\sample1Small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252" y="3589299"/>
              <a:ext cx="3529273" cy="304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直線矢印コネクタ 20"/>
          <p:cNvCxnSpPr/>
          <p:nvPr/>
        </p:nvCxnSpPr>
        <p:spPr>
          <a:xfrm>
            <a:off x="645045" y="1820325"/>
            <a:ext cx="25835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790188" y="736984"/>
            <a:ext cx="1" cy="12743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645045" y="2651229"/>
            <a:ext cx="25835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790189" y="2198975"/>
            <a:ext cx="0" cy="9355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645045" y="3782084"/>
            <a:ext cx="25835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790189" y="3375206"/>
            <a:ext cx="0" cy="7639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リーフォーム 26"/>
          <p:cNvSpPr/>
          <p:nvPr/>
        </p:nvSpPr>
        <p:spPr>
          <a:xfrm>
            <a:off x="868202" y="1097963"/>
            <a:ext cx="2108200" cy="662232"/>
          </a:xfrm>
          <a:custGeom>
            <a:avLst/>
            <a:gdLst>
              <a:gd name="connsiteX0" fmla="*/ 0 w 2108200"/>
              <a:gd name="connsiteY0" fmla="*/ 658857 h 705464"/>
              <a:gd name="connsiteX1" fmla="*/ 774700 w 2108200"/>
              <a:gd name="connsiteY1" fmla="*/ 646157 h 705464"/>
              <a:gd name="connsiteX2" fmla="*/ 1054100 w 2108200"/>
              <a:gd name="connsiteY2" fmla="*/ 74657 h 705464"/>
              <a:gd name="connsiteX3" fmla="*/ 2108200 w 2108200"/>
              <a:gd name="connsiteY3" fmla="*/ 23857 h 705464"/>
              <a:gd name="connsiteX0" fmla="*/ 0 w 2108200"/>
              <a:gd name="connsiteY0" fmla="*/ 646314 h 692921"/>
              <a:gd name="connsiteX1" fmla="*/ 774700 w 2108200"/>
              <a:gd name="connsiteY1" fmla="*/ 633614 h 692921"/>
              <a:gd name="connsiteX2" fmla="*/ 1054100 w 2108200"/>
              <a:gd name="connsiteY2" fmla="*/ 62114 h 692921"/>
              <a:gd name="connsiteX3" fmla="*/ 2108200 w 2108200"/>
              <a:gd name="connsiteY3" fmla="*/ 11314 h 692921"/>
              <a:gd name="connsiteX0" fmla="*/ 0 w 2108200"/>
              <a:gd name="connsiteY0" fmla="*/ 646985 h 693808"/>
              <a:gd name="connsiteX1" fmla="*/ 774700 w 2108200"/>
              <a:gd name="connsiteY1" fmla="*/ 634285 h 693808"/>
              <a:gd name="connsiteX2" fmla="*/ 1111250 w 2108200"/>
              <a:gd name="connsiteY2" fmla="*/ 59610 h 693808"/>
              <a:gd name="connsiteX3" fmla="*/ 2108200 w 2108200"/>
              <a:gd name="connsiteY3" fmla="*/ 11985 h 693808"/>
              <a:gd name="connsiteX0" fmla="*/ 0 w 2108200"/>
              <a:gd name="connsiteY0" fmla="*/ 646985 h 680817"/>
              <a:gd name="connsiteX1" fmla="*/ 774700 w 2108200"/>
              <a:gd name="connsiteY1" fmla="*/ 634285 h 680817"/>
              <a:gd name="connsiteX2" fmla="*/ 1111250 w 2108200"/>
              <a:gd name="connsiteY2" fmla="*/ 59610 h 680817"/>
              <a:gd name="connsiteX3" fmla="*/ 2108200 w 2108200"/>
              <a:gd name="connsiteY3" fmla="*/ 11985 h 680817"/>
              <a:gd name="connsiteX0" fmla="*/ 0 w 2108200"/>
              <a:gd name="connsiteY0" fmla="*/ 657560 h 663764"/>
              <a:gd name="connsiteX1" fmla="*/ 815975 w 2108200"/>
              <a:gd name="connsiteY1" fmla="*/ 597235 h 663764"/>
              <a:gd name="connsiteX2" fmla="*/ 1111250 w 2108200"/>
              <a:gd name="connsiteY2" fmla="*/ 70185 h 663764"/>
              <a:gd name="connsiteX3" fmla="*/ 2108200 w 2108200"/>
              <a:gd name="connsiteY3" fmla="*/ 22560 h 663764"/>
              <a:gd name="connsiteX0" fmla="*/ 0 w 2108200"/>
              <a:gd name="connsiteY0" fmla="*/ 651793 h 657152"/>
              <a:gd name="connsiteX1" fmla="*/ 815975 w 2108200"/>
              <a:gd name="connsiteY1" fmla="*/ 591468 h 657152"/>
              <a:gd name="connsiteX2" fmla="*/ 1079500 w 2108200"/>
              <a:gd name="connsiteY2" fmla="*/ 80293 h 657152"/>
              <a:gd name="connsiteX3" fmla="*/ 2108200 w 2108200"/>
              <a:gd name="connsiteY3" fmla="*/ 16793 h 657152"/>
              <a:gd name="connsiteX0" fmla="*/ 0 w 2108200"/>
              <a:gd name="connsiteY0" fmla="*/ 659304 h 664663"/>
              <a:gd name="connsiteX1" fmla="*/ 815975 w 2108200"/>
              <a:gd name="connsiteY1" fmla="*/ 598979 h 664663"/>
              <a:gd name="connsiteX2" fmla="*/ 1079500 w 2108200"/>
              <a:gd name="connsiteY2" fmla="*/ 87804 h 664663"/>
              <a:gd name="connsiteX3" fmla="*/ 2108200 w 2108200"/>
              <a:gd name="connsiteY3" fmla="*/ 24304 h 664663"/>
              <a:gd name="connsiteX0" fmla="*/ 0 w 2108200"/>
              <a:gd name="connsiteY0" fmla="*/ 666590 h 671949"/>
              <a:gd name="connsiteX1" fmla="*/ 815975 w 2108200"/>
              <a:gd name="connsiteY1" fmla="*/ 606265 h 671949"/>
              <a:gd name="connsiteX2" fmla="*/ 1079500 w 2108200"/>
              <a:gd name="connsiteY2" fmla="*/ 95090 h 671949"/>
              <a:gd name="connsiteX3" fmla="*/ 2108200 w 2108200"/>
              <a:gd name="connsiteY3" fmla="*/ 12540 h 671949"/>
              <a:gd name="connsiteX0" fmla="*/ 0 w 2108200"/>
              <a:gd name="connsiteY0" fmla="*/ 656873 h 662232"/>
              <a:gd name="connsiteX1" fmla="*/ 815975 w 2108200"/>
              <a:gd name="connsiteY1" fmla="*/ 596548 h 662232"/>
              <a:gd name="connsiteX2" fmla="*/ 1079500 w 2108200"/>
              <a:gd name="connsiteY2" fmla="*/ 85373 h 662232"/>
              <a:gd name="connsiteX3" fmla="*/ 2108200 w 2108200"/>
              <a:gd name="connsiteY3" fmla="*/ 2823 h 66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200" h="662232">
                <a:moveTo>
                  <a:pt x="0" y="656873"/>
                </a:moveTo>
                <a:cubicBezTo>
                  <a:pt x="378883" y="654756"/>
                  <a:pt x="636058" y="691798"/>
                  <a:pt x="815975" y="596548"/>
                </a:cubicBezTo>
                <a:cubicBezTo>
                  <a:pt x="995892" y="501298"/>
                  <a:pt x="864129" y="184327"/>
                  <a:pt x="1079500" y="85373"/>
                </a:cubicBezTo>
                <a:cubicBezTo>
                  <a:pt x="1294871" y="-13581"/>
                  <a:pt x="1692275" y="-1411"/>
                  <a:pt x="2108200" y="282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57390" y="4895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入力画像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234405" y="213551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階微分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234405" y="332128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階微分</a:t>
            </a:r>
          </a:p>
        </p:txBody>
      </p:sp>
      <p:sp>
        <p:nvSpPr>
          <p:cNvPr id="31" name="フリーフォーム 30"/>
          <p:cNvSpPr/>
          <p:nvPr/>
        </p:nvSpPr>
        <p:spPr>
          <a:xfrm>
            <a:off x="868202" y="2066479"/>
            <a:ext cx="2197894" cy="544774"/>
          </a:xfrm>
          <a:custGeom>
            <a:avLst/>
            <a:gdLst>
              <a:gd name="connsiteX0" fmla="*/ 0 w 2200275"/>
              <a:gd name="connsiteY0" fmla="*/ 504829 h 567749"/>
              <a:gd name="connsiteX1" fmla="*/ 771525 w 2200275"/>
              <a:gd name="connsiteY1" fmla="*/ 495304 h 567749"/>
              <a:gd name="connsiteX2" fmla="*/ 1133475 w 2200275"/>
              <a:gd name="connsiteY2" fmla="*/ 4 h 567749"/>
              <a:gd name="connsiteX3" fmla="*/ 1381125 w 2200275"/>
              <a:gd name="connsiteY3" fmla="*/ 504829 h 567749"/>
              <a:gd name="connsiteX4" fmla="*/ 2200275 w 2200275"/>
              <a:gd name="connsiteY4" fmla="*/ 542929 h 567749"/>
              <a:gd name="connsiteX0" fmla="*/ 0 w 2200275"/>
              <a:gd name="connsiteY0" fmla="*/ 519116 h 582886"/>
              <a:gd name="connsiteX1" fmla="*/ 771525 w 2200275"/>
              <a:gd name="connsiteY1" fmla="*/ 509591 h 582886"/>
              <a:gd name="connsiteX2" fmla="*/ 962025 w 2200275"/>
              <a:gd name="connsiteY2" fmla="*/ 4 h 582886"/>
              <a:gd name="connsiteX3" fmla="*/ 1381125 w 2200275"/>
              <a:gd name="connsiteY3" fmla="*/ 519116 h 582886"/>
              <a:gd name="connsiteX4" fmla="*/ 2200275 w 2200275"/>
              <a:gd name="connsiteY4" fmla="*/ 557216 h 582886"/>
              <a:gd name="connsiteX0" fmla="*/ 0 w 2200275"/>
              <a:gd name="connsiteY0" fmla="*/ 519165 h 582935"/>
              <a:gd name="connsiteX1" fmla="*/ 771525 w 2200275"/>
              <a:gd name="connsiteY1" fmla="*/ 509640 h 582935"/>
              <a:gd name="connsiteX2" fmla="*/ 962025 w 2200275"/>
              <a:gd name="connsiteY2" fmla="*/ 53 h 582935"/>
              <a:gd name="connsiteX3" fmla="*/ 1381125 w 2200275"/>
              <a:gd name="connsiteY3" fmla="*/ 519165 h 582935"/>
              <a:gd name="connsiteX4" fmla="*/ 2200275 w 2200275"/>
              <a:gd name="connsiteY4" fmla="*/ 557265 h 582935"/>
              <a:gd name="connsiteX0" fmla="*/ 0 w 2200275"/>
              <a:gd name="connsiteY0" fmla="*/ 519165 h 582935"/>
              <a:gd name="connsiteX1" fmla="*/ 771525 w 2200275"/>
              <a:gd name="connsiteY1" fmla="*/ 509640 h 582935"/>
              <a:gd name="connsiteX2" fmla="*/ 962025 w 2200275"/>
              <a:gd name="connsiteY2" fmla="*/ 53 h 582935"/>
              <a:gd name="connsiteX3" fmla="*/ 1381125 w 2200275"/>
              <a:gd name="connsiteY3" fmla="*/ 519165 h 582935"/>
              <a:gd name="connsiteX4" fmla="*/ 2200275 w 2200275"/>
              <a:gd name="connsiteY4" fmla="*/ 557265 h 582935"/>
              <a:gd name="connsiteX0" fmla="*/ 0 w 2200275"/>
              <a:gd name="connsiteY0" fmla="*/ 519161 h 582931"/>
              <a:gd name="connsiteX1" fmla="*/ 702468 w 2200275"/>
              <a:gd name="connsiteY1" fmla="*/ 488204 h 582931"/>
              <a:gd name="connsiteX2" fmla="*/ 962025 w 2200275"/>
              <a:gd name="connsiteY2" fmla="*/ 49 h 582931"/>
              <a:gd name="connsiteX3" fmla="*/ 1381125 w 2200275"/>
              <a:gd name="connsiteY3" fmla="*/ 519161 h 582931"/>
              <a:gd name="connsiteX4" fmla="*/ 2200275 w 2200275"/>
              <a:gd name="connsiteY4" fmla="*/ 557261 h 582931"/>
              <a:gd name="connsiteX0" fmla="*/ 0 w 2200275"/>
              <a:gd name="connsiteY0" fmla="*/ 519113 h 570980"/>
              <a:gd name="connsiteX1" fmla="*/ 702468 w 2200275"/>
              <a:gd name="connsiteY1" fmla="*/ 488156 h 570980"/>
              <a:gd name="connsiteX2" fmla="*/ 962025 w 2200275"/>
              <a:gd name="connsiteY2" fmla="*/ 1 h 570980"/>
              <a:gd name="connsiteX3" fmla="*/ 1243012 w 2200275"/>
              <a:gd name="connsiteY3" fmla="*/ 485776 h 570980"/>
              <a:gd name="connsiteX4" fmla="*/ 2200275 w 2200275"/>
              <a:gd name="connsiteY4" fmla="*/ 557213 h 570980"/>
              <a:gd name="connsiteX0" fmla="*/ 0 w 2200275"/>
              <a:gd name="connsiteY0" fmla="*/ 519113 h 567873"/>
              <a:gd name="connsiteX1" fmla="*/ 702468 w 2200275"/>
              <a:gd name="connsiteY1" fmla="*/ 488156 h 567873"/>
              <a:gd name="connsiteX2" fmla="*/ 962025 w 2200275"/>
              <a:gd name="connsiteY2" fmla="*/ 1 h 567873"/>
              <a:gd name="connsiteX3" fmla="*/ 1243012 w 2200275"/>
              <a:gd name="connsiteY3" fmla="*/ 485776 h 567873"/>
              <a:gd name="connsiteX4" fmla="*/ 2200275 w 2200275"/>
              <a:gd name="connsiteY4" fmla="*/ 557213 h 567873"/>
              <a:gd name="connsiteX0" fmla="*/ 0 w 2200275"/>
              <a:gd name="connsiteY0" fmla="*/ 519113 h 570980"/>
              <a:gd name="connsiteX1" fmla="*/ 702468 w 2200275"/>
              <a:gd name="connsiteY1" fmla="*/ 488156 h 570980"/>
              <a:gd name="connsiteX2" fmla="*/ 962025 w 2200275"/>
              <a:gd name="connsiteY2" fmla="*/ 1 h 570980"/>
              <a:gd name="connsiteX3" fmla="*/ 1243012 w 2200275"/>
              <a:gd name="connsiteY3" fmla="*/ 485776 h 570980"/>
              <a:gd name="connsiteX4" fmla="*/ 2200275 w 2200275"/>
              <a:gd name="connsiteY4" fmla="*/ 557213 h 570980"/>
              <a:gd name="connsiteX0" fmla="*/ 0 w 2200275"/>
              <a:gd name="connsiteY0" fmla="*/ 519112 h 570979"/>
              <a:gd name="connsiteX1" fmla="*/ 695324 w 2200275"/>
              <a:gd name="connsiteY1" fmla="*/ 485773 h 570979"/>
              <a:gd name="connsiteX2" fmla="*/ 962025 w 2200275"/>
              <a:gd name="connsiteY2" fmla="*/ 0 h 570979"/>
              <a:gd name="connsiteX3" fmla="*/ 1243012 w 2200275"/>
              <a:gd name="connsiteY3" fmla="*/ 485775 h 570979"/>
              <a:gd name="connsiteX4" fmla="*/ 2200275 w 2200275"/>
              <a:gd name="connsiteY4" fmla="*/ 557212 h 570979"/>
              <a:gd name="connsiteX0" fmla="*/ 0 w 2200275"/>
              <a:gd name="connsiteY0" fmla="*/ 519112 h 558293"/>
              <a:gd name="connsiteX1" fmla="*/ 695324 w 2200275"/>
              <a:gd name="connsiteY1" fmla="*/ 485773 h 558293"/>
              <a:gd name="connsiteX2" fmla="*/ 962025 w 2200275"/>
              <a:gd name="connsiteY2" fmla="*/ 0 h 558293"/>
              <a:gd name="connsiteX3" fmla="*/ 1243012 w 2200275"/>
              <a:gd name="connsiteY3" fmla="*/ 485775 h 558293"/>
              <a:gd name="connsiteX4" fmla="*/ 2200275 w 2200275"/>
              <a:gd name="connsiteY4" fmla="*/ 557212 h 558293"/>
              <a:gd name="connsiteX0" fmla="*/ 0 w 2200275"/>
              <a:gd name="connsiteY0" fmla="*/ 519136 h 558317"/>
              <a:gd name="connsiteX1" fmla="*/ 697706 w 2200275"/>
              <a:gd name="connsiteY1" fmla="*/ 464366 h 558317"/>
              <a:gd name="connsiteX2" fmla="*/ 962025 w 2200275"/>
              <a:gd name="connsiteY2" fmla="*/ 24 h 558317"/>
              <a:gd name="connsiteX3" fmla="*/ 1243012 w 2200275"/>
              <a:gd name="connsiteY3" fmla="*/ 485799 h 558317"/>
              <a:gd name="connsiteX4" fmla="*/ 2200275 w 2200275"/>
              <a:gd name="connsiteY4" fmla="*/ 557236 h 558317"/>
              <a:gd name="connsiteX0" fmla="*/ 0 w 2200275"/>
              <a:gd name="connsiteY0" fmla="*/ 519113 h 557213"/>
              <a:gd name="connsiteX1" fmla="*/ 697706 w 2200275"/>
              <a:gd name="connsiteY1" fmla="*/ 464343 h 557213"/>
              <a:gd name="connsiteX2" fmla="*/ 962025 w 2200275"/>
              <a:gd name="connsiteY2" fmla="*/ 1 h 557213"/>
              <a:gd name="connsiteX3" fmla="*/ 1233487 w 2200275"/>
              <a:gd name="connsiteY3" fmla="*/ 466726 h 557213"/>
              <a:gd name="connsiteX4" fmla="*/ 2200275 w 2200275"/>
              <a:gd name="connsiteY4" fmla="*/ 557213 h 557213"/>
              <a:gd name="connsiteX0" fmla="*/ 0 w 2200275"/>
              <a:gd name="connsiteY0" fmla="*/ 519113 h 557213"/>
              <a:gd name="connsiteX1" fmla="*/ 697706 w 2200275"/>
              <a:gd name="connsiteY1" fmla="*/ 464343 h 557213"/>
              <a:gd name="connsiteX2" fmla="*/ 962025 w 2200275"/>
              <a:gd name="connsiteY2" fmla="*/ 1 h 557213"/>
              <a:gd name="connsiteX3" fmla="*/ 1212056 w 2200275"/>
              <a:gd name="connsiteY3" fmla="*/ 459582 h 557213"/>
              <a:gd name="connsiteX4" fmla="*/ 2200275 w 2200275"/>
              <a:gd name="connsiteY4" fmla="*/ 557213 h 557213"/>
              <a:gd name="connsiteX0" fmla="*/ 0 w 2200275"/>
              <a:gd name="connsiteY0" fmla="*/ 519113 h 557213"/>
              <a:gd name="connsiteX1" fmla="*/ 697706 w 2200275"/>
              <a:gd name="connsiteY1" fmla="*/ 464343 h 557213"/>
              <a:gd name="connsiteX2" fmla="*/ 962025 w 2200275"/>
              <a:gd name="connsiteY2" fmla="*/ 1 h 557213"/>
              <a:gd name="connsiteX3" fmla="*/ 1212056 w 2200275"/>
              <a:gd name="connsiteY3" fmla="*/ 459582 h 557213"/>
              <a:gd name="connsiteX4" fmla="*/ 2200275 w 2200275"/>
              <a:gd name="connsiteY4" fmla="*/ 557213 h 557213"/>
              <a:gd name="connsiteX0" fmla="*/ 0 w 2197894"/>
              <a:gd name="connsiteY0" fmla="*/ 519113 h 542926"/>
              <a:gd name="connsiteX1" fmla="*/ 697706 w 2197894"/>
              <a:gd name="connsiteY1" fmla="*/ 464343 h 542926"/>
              <a:gd name="connsiteX2" fmla="*/ 962025 w 2197894"/>
              <a:gd name="connsiteY2" fmla="*/ 1 h 542926"/>
              <a:gd name="connsiteX3" fmla="*/ 1212056 w 2197894"/>
              <a:gd name="connsiteY3" fmla="*/ 459582 h 542926"/>
              <a:gd name="connsiteX4" fmla="*/ 2197894 w 2197894"/>
              <a:gd name="connsiteY4" fmla="*/ 542926 h 542926"/>
              <a:gd name="connsiteX0" fmla="*/ 0 w 2197894"/>
              <a:gd name="connsiteY0" fmla="*/ 519113 h 544774"/>
              <a:gd name="connsiteX1" fmla="*/ 697706 w 2197894"/>
              <a:gd name="connsiteY1" fmla="*/ 464343 h 544774"/>
              <a:gd name="connsiteX2" fmla="*/ 962025 w 2197894"/>
              <a:gd name="connsiteY2" fmla="*/ 1 h 544774"/>
              <a:gd name="connsiteX3" fmla="*/ 1212056 w 2197894"/>
              <a:gd name="connsiteY3" fmla="*/ 459582 h 544774"/>
              <a:gd name="connsiteX4" fmla="*/ 2197894 w 2197894"/>
              <a:gd name="connsiteY4" fmla="*/ 542926 h 54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894" h="544774">
                <a:moveTo>
                  <a:pt x="0" y="519113"/>
                </a:moveTo>
                <a:cubicBezTo>
                  <a:pt x="317500" y="515938"/>
                  <a:pt x="537369" y="550862"/>
                  <a:pt x="697706" y="464343"/>
                </a:cubicBezTo>
                <a:cubicBezTo>
                  <a:pt x="858043" y="377824"/>
                  <a:pt x="876300" y="795"/>
                  <a:pt x="962025" y="1"/>
                </a:cubicBezTo>
                <a:cubicBezTo>
                  <a:pt x="1047750" y="-793"/>
                  <a:pt x="1006078" y="369095"/>
                  <a:pt x="1212056" y="459582"/>
                </a:cubicBezTo>
                <a:cubicBezTo>
                  <a:pt x="1418034" y="550069"/>
                  <a:pt x="1862932" y="547688"/>
                  <a:pt x="2197894" y="54292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/>
          <p:cNvSpPr/>
          <p:nvPr/>
        </p:nvSpPr>
        <p:spPr>
          <a:xfrm>
            <a:off x="901700" y="3452432"/>
            <a:ext cx="2141220" cy="614258"/>
          </a:xfrm>
          <a:custGeom>
            <a:avLst/>
            <a:gdLst>
              <a:gd name="connsiteX0" fmla="*/ 0 w 2141220"/>
              <a:gd name="connsiteY0" fmla="*/ 459272 h 934231"/>
              <a:gd name="connsiteX1" fmla="*/ 556260 w 2141220"/>
              <a:gd name="connsiteY1" fmla="*/ 444032 h 934231"/>
              <a:gd name="connsiteX2" fmla="*/ 754380 w 2141220"/>
              <a:gd name="connsiteY2" fmla="*/ 9692 h 934231"/>
              <a:gd name="connsiteX3" fmla="*/ 990600 w 2141220"/>
              <a:gd name="connsiteY3" fmla="*/ 924092 h 934231"/>
              <a:gd name="connsiteX4" fmla="*/ 1188720 w 2141220"/>
              <a:gd name="connsiteY4" fmla="*/ 497372 h 934231"/>
              <a:gd name="connsiteX5" fmla="*/ 2141220 w 2141220"/>
              <a:gd name="connsiteY5" fmla="*/ 466892 h 934231"/>
              <a:gd name="connsiteX0" fmla="*/ 0 w 2141220"/>
              <a:gd name="connsiteY0" fmla="*/ 520271 h 997522"/>
              <a:gd name="connsiteX1" fmla="*/ 556260 w 2141220"/>
              <a:gd name="connsiteY1" fmla="*/ 505031 h 997522"/>
              <a:gd name="connsiteX2" fmla="*/ 835342 w 2141220"/>
              <a:gd name="connsiteY2" fmla="*/ 8778 h 997522"/>
              <a:gd name="connsiteX3" fmla="*/ 990600 w 2141220"/>
              <a:gd name="connsiteY3" fmla="*/ 985091 h 997522"/>
              <a:gd name="connsiteX4" fmla="*/ 1188720 w 2141220"/>
              <a:gd name="connsiteY4" fmla="*/ 558371 h 997522"/>
              <a:gd name="connsiteX5" fmla="*/ 2141220 w 2141220"/>
              <a:gd name="connsiteY5" fmla="*/ 527891 h 997522"/>
              <a:gd name="connsiteX0" fmla="*/ 0 w 2141220"/>
              <a:gd name="connsiteY0" fmla="*/ 511503 h 988754"/>
              <a:gd name="connsiteX1" fmla="*/ 556260 w 2141220"/>
              <a:gd name="connsiteY1" fmla="*/ 496263 h 988754"/>
              <a:gd name="connsiteX2" fmla="*/ 835342 w 2141220"/>
              <a:gd name="connsiteY2" fmla="*/ 10 h 988754"/>
              <a:gd name="connsiteX3" fmla="*/ 990600 w 2141220"/>
              <a:gd name="connsiteY3" fmla="*/ 976323 h 988754"/>
              <a:gd name="connsiteX4" fmla="*/ 1188720 w 2141220"/>
              <a:gd name="connsiteY4" fmla="*/ 549603 h 988754"/>
              <a:gd name="connsiteX5" fmla="*/ 2141220 w 2141220"/>
              <a:gd name="connsiteY5" fmla="*/ 519123 h 988754"/>
              <a:gd name="connsiteX0" fmla="*/ 0 w 2141220"/>
              <a:gd name="connsiteY0" fmla="*/ 520889 h 1016812"/>
              <a:gd name="connsiteX1" fmla="*/ 556260 w 2141220"/>
              <a:gd name="connsiteY1" fmla="*/ 505649 h 1016812"/>
              <a:gd name="connsiteX2" fmla="*/ 835342 w 2141220"/>
              <a:gd name="connsiteY2" fmla="*/ 9396 h 1016812"/>
              <a:gd name="connsiteX3" fmla="*/ 1047750 w 2141220"/>
              <a:gd name="connsiteY3" fmla="*/ 1004759 h 1016812"/>
              <a:gd name="connsiteX4" fmla="*/ 1188720 w 2141220"/>
              <a:gd name="connsiteY4" fmla="*/ 558989 h 1016812"/>
              <a:gd name="connsiteX5" fmla="*/ 2141220 w 2141220"/>
              <a:gd name="connsiteY5" fmla="*/ 528509 h 1016812"/>
              <a:gd name="connsiteX0" fmla="*/ 0 w 2141220"/>
              <a:gd name="connsiteY0" fmla="*/ 520889 h 1004783"/>
              <a:gd name="connsiteX1" fmla="*/ 556260 w 2141220"/>
              <a:gd name="connsiteY1" fmla="*/ 505649 h 1004783"/>
              <a:gd name="connsiteX2" fmla="*/ 835342 w 2141220"/>
              <a:gd name="connsiteY2" fmla="*/ 9396 h 1004783"/>
              <a:gd name="connsiteX3" fmla="*/ 1047750 w 2141220"/>
              <a:gd name="connsiteY3" fmla="*/ 1004759 h 1004783"/>
              <a:gd name="connsiteX4" fmla="*/ 1188720 w 2141220"/>
              <a:gd name="connsiteY4" fmla="*/ 558989 h 1004783"/>
              <a:gd name="connsiteX5" fmla="*/ 2141220 w 2141220"/>
              <a:gd name="connsiteY5" fmla="*/ 528509 h 1004783"/>
              <a:gd name="connsiteX0" fmla="*/ 0 w 2141220"/>
              <a:gd name="connsiteY0" fmla="*/ 520889 h 1015185"/>
              <a:gd name="connsiteX1" fmla="*/ 556260 w 2141220"/>
              <a:gd name="connsiteY1" fmla="*/ 505649 h 1015185"/>
              <a:gd name="connsiteX2" fmla="*/ 835342 w 2141220"/>
              <a:gd name="connsiteY2" fmla="*/ 9396 h 1015185"/>
              <a:gd name="connsiteX3" fmla="*/ 1047750 w 2141220"/>
              <a:gd name="connsiteY3" fmla="*/ 1004759 h 1015185"/>
              <a:gd name="connsiteX4" fmla="*/ 1291114 w 2141220"/>
              <a:gd name="connsiteY4" fmla="*/ 530414 h 1015185"/>
              <a:gd name="connsiteX5" fmla="*/ 2141220 w 2141220"/>
              <a:gd name="connsiteY5" fmla="*/ 528509 h 1015185"/>
              <a:gd name="connsiteX0" fmla="*/ 0 w 2141220"/>
              <a:gd name="connsiteY0" fmla="*/ 520889 h 1014560"/>
              <a:gd name="connsiteX1" fmla="*/ 556260 w 2141220"/>
              <a:gd name="connsiteY1" fmla="*/ 505649 h 1014560"/>
              <a:gd name="connsiteX2" fmla="*/ 835342 w 2141220"/>
              <a:gd name="connsiteY2" fmla="*/ 9396 h 1014560"/>
              <a:gd name="connsiteX3" fmla="*/ 1047750 w 2141220"/>
              <a:gd name="connsiteY3" fmla="*/ 1004759 h 1014560"/>
              <a:gd name="connsiteX4" fmla="*/ 1291114 w 2141220"/>
              <a:gd name="connsiteY4" fmla="*/ 530414 h 1014560"/>
              <a:gd name="connsiteX5" fmla="*/ 2141220 w 2141220"/>
              <a:gd name="connsiteY5" fmla="*/ 528509 h 1014560"/>
              <a:gd name="connsiteX0" fmla="*/ 0 w 2141220"/>
              <a:gd name="connsiteY0" fmla="*/ 520889 h 1018353"/>
              <a:gd name="connsiteX1" fmla="*/ 556260 w 2141220"/>
              <a:gd name="connsiteY1" fmla="*/ 505649 h 1018353"/>
              <a:gd name="connsiteX2" fmla="*/ 835342 w 2141220"/>
              <a:gd name="connsiteY2" fmla="*/ 9396 h 1018353"/>
              <a:gd name="connsiteX3" fmla="*/ 1047750 w 2141220"/>
              <a:gd name="connsiteY3" fmla="*/ 1004759 h 1018353"/>
              <a:gd name="connsiteX4" fmla="*/ 1298257 w 2141220"/>
              <a:gd name="connsiteY4" fmla="*/ 597089 h 1018353"/>
              <a:gd name="connsiteX5" fmla="*/ 2141220 w 2141220"/>
              <a:gd name="connsiteY5" fmla="*/ 528509 h 1018353"/>
              <a:gd name="connsiteX0" fmla="*/ 0 w 2141220"/>
              <a:gd name="connsiteY0" fmla="*/ 520889 h 1018353"/>
              <a:gd name="connsiteX1" fmla="*/ 556260 w 2141220"/>
              <a:gd name="connsiteY1" fmla="*/ 505649 h 1018353"/>
              <a:gd name="connsiteX2" fmla="*/ 835342 w 2141220"/>
              <a:gd name="connsiteY2" fmla="*/ 9396 h 1018353"/>
              <a:gd name="connsiteX3" fmla="*/ 1047750 w 2141220"/>
              <a:gd name="connsiteY3" fmla="*/ 1004759 h 1018353"/>
              <a:gd name="connsiteX4" fmla="*/ 1298257 w 2141220"/>
              <a:gd name="connsiteY4" fmla="*/ 597089 h 1018353"/>
              <a:gd name="connsiteX5" fmla="*/ 2141220 w 2141220"/>
              <a:gd name="connsiteY5" fmla="*/ 528509 h 1018353"/>
              <a:gd name="connsiteX0" fmla="*/ 0 w 2141220"/>
              <a:gd name="connsiteY0" fmla="*/ 523794 h 1021258"/>
              <a:gd name="connsiteX1" fmla="*/ 575310 w 2141220"/>
              <a:gd name="connsiteY1" fmla="*/ 456166 h 1021258"/>
              <a:gd name="connsiteX2" fmla="*/ 835342 w 2141220"/>
              <a:gd name="connsiteY2" fmla="*/ 12301 h 1021258"/>
              <a:gd name="connsiteX3" fmla="*/ 1047750 w 2141220"/>
              <a:gd name="connsiteY3" fmla="*/ 1007664 h 1021258"/>
              <a:gd name="connsiteX4" fmla="*/ 1298257 w 2141220"/>
              <a:gd name="connsiteY4" fmla="*/ 599994 h 1021258"/>
              <a:gd name="connsiteX5" fmla="*/ 2141220 w 2141220"/>
              <a:gd name="connsiteY5" fmla="*/ 531414 h 1021258"/>
              <a:gd name="connsiteX0" fmla="*/ 0 w 2141220"/>
              <a:gd name="connsiteY0" fmla="*/ 523794 h 1021258"/>
              <a:gd name="connsiteX1" fmla="*/ 575310 w 2141220"/>
              <a:gd name="connsiteY1" fmla="*/ 456166 h 1021258"/>
              <a:gd name="connsiteX2" fmla="*/ 835342 w 2141220"/>
              <a:gd name="connsiteY2" fmla="*/ 12301 h 1021258"/>
              <a:gd name="connsiteX3" fmla="*/ 1047750 w 2141220"/>
              <a:gd name="connsiteY3" fmla="*/ 1007664 h 1021258"/>
              <a:gd name="connsiteX4" fmla="*/ 1298257 w 2141220"/>
              <a:gd name="connsiteY4" fmla="*/ 599994 h 1021258"/>
              <a:gd name="connsiteX5" fmla="*/ 2141220 w 2141220"/>
              <a:gd name="connsiteY5" fmla="*/ 531414 h 1021258"/>
              <a:gd name="connsiteX0" fmla="*/ 0 w 2141220"/>
              <a:gd name="connsiteY0" fmla="*/ 523794 h 1007667"/>
              <a:gd name="connsiteX1" fmla="*/ 575310 w 2141220"/>
              <a:gd name="connsiteY1" fmla="*/ 456166 h 1007667"/>
              <a:gd name="connsiteX2" fmla="*/ 835342 w 2141220"/>
              <a:gd name="connsiteY2" fmla="*/ 12301 h 1007667"/>
              <a:gd name="connsiteX3" fmla="*/ 1047750 w 2141220"/>
              <a:gd name="connsiteY3" fmla="*/ 1007664 h 1007667"/>
              <a:gd name="connsiteX4" fmla="*/ 1298257 w 2141220"/>
              <a:gd name="connsiteY4" fmla="*/ 599994 h 1007667"/>
              <a:gd name="connsiteX5" fmla="*/ 2141220 w 2141220"/>
              <a:gd name="connsiteY5" fmla="*/ 531414 h 1007667"/>
              <a:gd name="connsiteX0" fmla="*/ 0 w 2141220"/>
              <a:gd name="connsiteY0" fmla="*/ 523794 h 1007667"/>
              <a:gd name="connsiteX1" fmla="*/ 575310 w 2141220"/>
              <a:gd name="connsiteY1" fmla="*/ 456166 h 1007667"/>
              <a:gd name="connsiteX2" fmla="*/ 835342 w 2141220"/>
              <a:gd name="connsiteY2" fmla="*/ 12301 h 1007667"/>
              <a:gd name="connsiteX3" fmla="*/ 1047750 w 2141220"/>
              <a:gd name="connsiteY3" fmla="*/ 1007664 h 1007667"/>
              <a:gd name="connsiteX4" fmla="*/ 1298257 w 2141220"/>
              <a:gd name="connsiteY4" fmla="*/ 599994 h 1007667"/>
              <a:gd name="connsiteX5" fmla="*/ 2141220 w 2141220"/>
              <a:gd name="connsiteY5" fmla="*/ 531414 h 1007667"/>
              <a:gd name="connsiteX0" fmla="*/ 0 w 2141220"/>
              <a:gd name="connsiteY0" fmla="*/ 523794 h 1021413"/>
              <a:gd name="connsiteX1" fmla="*/ 575310 w 2141220"/>
              <a:gd name="connsiteY1" fmla="*/ 456166 h 1021413"/>
              <a:gd name="connsiteX2" fmla="*/ 835342 w 2141220"/>
              <a:gd name="connsiteY2" fmla="*/ 12301 h 1021413"/>
              <a:gd name="connsiteX3" fmla="*/ 1047750 w 2141220"/>
              <a:gd name="connsiteY3" fmla="*/ 1007664 h 1021413"/>
              <a:gd name="connsiteX4" fmla="*/ 1245869 w 2141220"/>
              <a:gd name="connsiteY4" fmla="*/ 602375 h 1021413"/>
              <a:gd name="connsiteX5" fmla="*/ 2141220 w 2141220"/>
              <a:gd name="connsiteY5" fmla="*/ 531414 h 1021413"/>
              <a:gd name="connsiteX0" fmla="*/ 0 w 2141220"/>
              <a:gd name="connsiteY0" fmla="*/ 523794 h 1007677"/>
              <a:gd name="connsiteX1" fmla="*/ 575310 w 2141220"/>
              <a:gd name="connsiteY1" fmla="*/ 456166 h 1007677"/>
              <a:gd name="connsiteX2" fmla="*/ 835342 w 2141220"/>
              <a:gd name="connsiteY2" fmla="*/ 12301 h 1007677"/>
              <a:gd name="connsiteX3" fmla="*/ 1047750 w 2141220"/>
              <a:gd name="connsiteY3" fmla="*/ 1007664 h 1007677"/>
              <a:gd name="connsiteX4" fmla="*/ 1245869 w 2141220"/>
              <a:gd name="connsiteY4" fmla="*/ 602375 h 1007677"/>
              <a:gd name="connsiteX5" fmla="*/ 2141220 w 2141220"/>
              <a:gd name="connsiteY5" fmla="*/ 531414 h 1007677"/>
              <a:gd name="connsiteX0" fmla="*/ 0 w 2141220"/>
              <a:gd name="connsiteY0" fmla="*/ 511502 h 995384"/>
              <a:gd name="connsiteX1" fmla="*/ 575310 w 2141220"/>
              <a:gd name="connsiteY1" fmla="*/ 443874 h 995384"/>
              <a:gd name="connsiteX2" fmla="*/ 835342 w 2141220"/>
              <a:gd name="connsiteY2" fmla="*/ 9 h 995384"/>
              <a:gd name="connsiteX3" fmla="*/ 1047750 w 2141220"/>
              <a:gd name="connsiteY3" fmla="*/ 995372 h 995384"/>
              <a:gd name="connsiteX4" fmla="*/ 1245869 w 2141220"/>
              <a:gd name="connsiteY4" fmla="*/ 590083 h 995384"/>
              <a:gd name="connsiteX5" fmla="*/ 2141220 w 2141220"/>
              <a:gd name="connsiteY5" fmla="*/ 519122 h 995384"/>
              <a:gd name="connsiteX0" fmla="*/ 0 w 2141220"/>
              <a:gd name="connsiteY0" fmla="*/ 511498 h 995380"/>
              <a:gd name="connsiteX1" fmla="*/ 575310 w 2141220"/>
              <a:gd name="connsiteY1" fmla="*/ 443870 h 995380"/>
              <a:gd name="connsiteX2" fmla="*/ 835342 w 2141220"/>
              <a:gd name="connsiteY2" fmla="*/ 5 h 995380"/>
              <a:gd name="connsiteX3" fmla="*/ 1047750 w 2141220"/>
              <a:gd name="connsiteY3" fmla="*/ 995368 h 995380"/>
              <a:gd name="connsiteX4" fmla="*/ 1245869 w 2141220"/>
              <a:gd name="connsiteY4" fmla="*/ 590079 h 995380"/>
              <a:gd name="connsiteX5" fmla="*/ 2141220 w 2141220"/>
              <a:gd name="connsiteY5" fmla="*/ 519118 h 99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1220" h="995380">
                <a:moveTo>
                  <a:pt x="0" y="511498"/>
                </a:moveTo>
                <a:cubicBezTo>
                  <a:pt x="229553" y="515149"/>
                  <a:pt x="436086" y="529119"/>
                  <a:pt x="575310" y="443870"/>
                </a:cubicBezTo>
                <a:cubicBezTo>
                  <a:pt x="714534" y="358621"/>
                  <a:pt x="747077" y="-1424"/>
                  <a:pt x="835342" y="5"/>
                </a:cubicBezTo>
                <a:cubicBezTo>
                  <a:pt x="923607" y="1434"/>
                  <a:pt x="972185" y="999415"/>
                  <a:pt x="1047750" y="995368"/>
                </a:cubicBezTo>
                <a:cubicBezTo>
                  <a:pt x="1123315" y="991321"/>
                  <a:pt x="1142205" y="633735"/>
                  <a:pt x="1245869" y="590079"/>
                </a:cubicBezTo>
                <a:cubicBezTo>
                  <a:pt x="1349533" y="546423"/>
                  <a:pt x="1760855" y="520070"/>
                  <a:pt x="2141220" y="51911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/>
          <p:nvPr/>
        </p:nvCxnSpPr>
        <p:spPr>
          <a:xfrm>
            <a:off x="1833402" y="340102"/>
            <a:ext cx="0" cy="5895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645045" y="5628074"/>
            <a:ext cx="25835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790188" y="4544733"/>
            <a:ext cx="1" cy="12743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2057390" y="42972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鮮鋭化後</a:t>
            </a:r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画像</a:t>
            </a:r>
          </a:p>
        </p:txBody>
      </p:sp>
      <p:sp>
        <p:nvSpPr>
          <p:cNvPr id="10" name="フリーフォーム 9"/>
          <p:cNvSpPr/>
          <p:nvPr/>
        </p:nvSpPr>
        <p:spPr>
          <a:xfrm>
            <a:off x="901700" y="4754420"/>
            <a:ext cx="2038350" cy="1011550"/>
          </a:xfrm>
          <a:custGeom>
            <a:avLst/>
            <a:gdLst>
              <a:gd name="connsiteX0" fmla="*/ 0 w 2038350"/>
              <a:gd name="connsiteY0" fmla="*/ 932039 h 1271635"/>
              <a:gd name="connsiteX1" fmla="*/ 514350 w 2038350"/>
              <a:gd name="connsiteY1" fmla="*/ 995539 h 1271635"/>
              <a:gd name="connsiteX2" fmla="*/ 736600 w 2038350"/>
              <a:gd name="connsiteY2" fmla="*/ 1230489 h 1271635"/>
              <a:gd name="connsiteX3" fmla="*/ 1016000 w 2038350"/>
              <a:gd name="connsiteY3" fmla="*/ 49389 h 1271635"/>
              <a:gd name="connsiteX4" fmla="*/ 1282700 w 2038350"/>
              <a:gd name="connsiteY4" fmla="*/ 227189 h 1271635"/>
              <a:gd name="connsiteX5" fmla="*/ 2038350 w 2038350"/>
              <a:gd name="connsiteY5" fmla="*/ 271639 h 1271635"/>
              <a:gd name="connsiteX0" fmla="*/ 0 w 2038350"/>
              <a:gd name="connsiteY0" fmla="*/ 923636 h 1262661"/>
              <a:gd name="connsiteX1" fmla="*/ 514350 w 2038350"/>
              <a:gd name="connsiteY1" fmla="*/ 987136 h 1262661"/>
              <a:gd name="connsiteX2" fmla="*/ 736600 w 2038350"/>
              <a:gd name="connsiteY2" fmla="*/ 1222086 h 1262661"/>
              <a:gd name="connsiteX3" fmla="*/ 1008380 w 2038350"/>
              <a:gd name="connsiteY3" fmla="*/ 50312 h 1262661"/>
              <a:gd name="connsiteX4" fmla="*/ 1282700 w 2038350"/>
              <a:gd name="connsiteY4" fmla="*/ 218786 h 1262661"/>
              <a:gd name="connsiteX5" fmla="*/ 2038350 w 2038350"/>
              <a:gd name="connsiteY5" fmla="*/ 263236 h 1262661"/>
              <a:gd name="connsiteX0" fmla="*/ 0 w 2038350"/>
              <a:gd name="connsiteY0" fmla="*/ 923636 h 1298749"/>
              <a:gd name="connsiteX1" fmla="*/ 514350 w 2038350"/>
              <a:gd name="connsiteY1" fmla="*/ 987136 h 1298749"/>
              <a:gd name="connsiteX2" fmla="*/ 736600 w 2038350"/>
              <a:gd name="connsiteY2" fmla="*/ 1222086 h 1298749"/>
              <a:gd name="connsiteX3" fmla="*/ 1008380 w 2038350"/>
              <a:gd name="connsiteY3" fmla="*/ 50312 h 1298749"/>
              <a:gd name="connsiteX4" fmla="*/ 1282700 w 2038350"/>
              <a:gd name="connsiteY4" fmla="*/ 218786 h 1298749"/>
              <a:gd name="connsiteX5" fmla="*/ 2038350 w 2038350"/>
              <a:gd name="connsiteY5" fmla="*/ 263236 h 1298749"/>
              <a:gd name="connsiteX0" fmla="*/ 0 w 2038350"/>
              <a:gd name="connsiteY0" fmla="*/ 923636 h 1222168"/>
              <a:gd name="connsiteX1" fmla="*/ 514350 w 2038350"/>
              <a:gd name="connsiteY1" fmla="*/ 987136 h 1222168"/>
              <a:gd name="connsiteX2" fmla="*/ 736600 w 2038350"/>
              <a:gd name="connsiteY2" fmla="*/ 1222086 h 1222168"/>
              <a:gd name="connsiteX3" fmla="*/ 1008380 w 2038350"/>
              <a:gd name="connsiteY3" fmla="*/ 50312 h 1222168"/>
              <a:gd name="connsiteX4" fmla="*/ 1282700 w 2038350"/>
              <a:gd name="connsiteY4" fmla="*/ 218786 h 1222168"/>
              <a:gd name="connsiteX5" fmla="*/ 2038350 w 2038350"/>
              <a:gd name="connsiteY5" fmla="*/ 263236 h 1222168"/>
              <a:gd name="connsiteX0" fmla="*/ 0 w 2038350"/>
              <a:gd name="connsiteY0" fmla="*/ 923250 h 1215956"/>
              <a:gd name="connsiteX1" fmla="*/ 514350 w 2038350"/>
              <a:gd name="connsiteY1" fmla="*/ 986750 h 1215956"/>
              <a:gd name="connsiteX2" fmla="*/ 784225 w 2038350"/>
              <a:gd name="connsiteY2" fmla="*/ 1215872 h 1215956"/>
              <a:gd name="connsiteX3" fmla="*/ 1008380 w 2038350"/>
              <a:gd name="connsiteY3" fmla="*/ 49926 h 1215956"/>
              <a:gd name="connsiteX4" fmla="*/ 1282700 w 2038350"/>
              <a:gd name="connsiteY4" fmla="*/ 218400 h 1215956"/>
              <a:gd name="connsiteX5" fmla="*/ 2038350 w 2038350"/>
              <a:gd name="connsiteY5" fmla="*/ 262850 h 1215956"/>
              <a:gd name="connsiteX0" fmla="*/ 0 w 2038350"/>
              <a:gd name="connsiteY0" fmla="*/ 873375 h 1166081"/>
              <a:gd name="connsiteX1" fmla="*/ 514350 w 2038350"/>
              <a:gd name="connsiteY1" fmla="*/ 936875 h 1166081"/>
              <a:gd name="connsiteX2" fmla="*/ 784225 w 2038350"/>
              <a:gd name="connsiteY2" fmla="*/ 1165997 h 1166081"/>
              <a:gd name="connsiteX3" fmla="*/ 1008380 w 2038350"/>
              <a:gd name="connsiteY3" fmla="*/ 51 h 1166081"/>
              <a:gd name="connsiteX4" fmla="*/ 1282700 w 2038350"/>
              <a:gd name="connsiteY4" fmla="*/ 168525 h 1166081"/>
              <a:gd name="connsiteX5" fmla="*/ 2038350 w 2038350"/>
              <a:gd name="connsiteY5" fmla="*/ 212975 h 1166081"/>
              <a:gd name="connsiteX0" fmla="*/ 0 w 2038350"/>
              <a:gd name="connsiteY0" fmla="*/ 902507 h 1237947"/>
              <a:gd name="connsiteX1" fmla="*/ 514350 w 2038350"/>
              <a:gd name="connsiteY1" fmla="*/ 966007 h 1237947"/>
              <a:gd name="connsiteX2" fmla="*/ 784225 w 2038350"/>
              <a:gd name="connsiteY2" fmla="*/ 1195129 h 1237947"/>
              <a:gd name="connsiteX3" fmla="*/ 1098867 w 2038350"/>
              <a:gd name="connsiteY3" fmla="*/ 42 h 1237947"/>
              <a:gd name="connsiteX4" fmla="*/ 1282700 w 2038350"/>
              <a:gd name="connsiteY4" fmla="*/ 197657 h 1237947"/>
              <a:gd name="connsiteX5" fmla="*/ 2038350 w 2038350"/>
              <a:gd name="connsiteY5" fmla="*/ 242107 h 1237947"/>
              <a:gd name="connsiteX0" fmla="*/ 0 w 2038350"/>
              <a:gd name="connsiteY0" fmla="*/ 902506 h 1237946"/>
              <a:gd name="connsiteX1" fmla="*/ 514350 w 2038350"/>
              <a:gd name="connsiteY1" fmla="*/ 966006 h 1237946"/>
              <a:gd name="connsiteX2" fmla="*/ 784225 w 2038350"/>
              <a:gd name="connsiteY2" fmla="*/ 1195128 h 1237946"/>
              <a:gd name="connsiteX3" fmla="*/ 1098867 w 2038350"/>
              <a:gd name="connsiteY3" fmla="*/ 41 h 1237946"/>
              <a:gd name="connsiteX4" fmla="*/ 1282700 w 2038350"/>
              <a:gd name="connsiteY4" fmla="*/ 197656 h 1237946"/>
              <a:gd name="connsiteX5" fmla="*/ 2038350 w 2038350"/>
              <a:gd name="connsiteY5" fmla="*/ 242106 h 1237946"/>
              <a:gd name="connsiteX0" fmla="*/ 0 w 2038350"/>
              <a:gd name="connsiteY0" fmla="*/ 902506 h 1237946"/>
              <a:gd name="connsiteX1" fmla="*/ 514350 w 2038350"/>
              <a:gd name="connsiteY1" fmla="*/ 966006 h 1237946"/>
              <a:gd name="connsiteX2" fmla="*/ 784225 w 2038350"/>
              <a:gd name="connsiteY2" fmla="*/ 1195128 h 1237946"/>
              <a:gd name="connsiteX3" fmla="*/ 1098867 w 2038350"/>
              <a:gd name="connsiteY3" fmla="*/ 41 h 1237946"/>
              <a:gd name="connsiteX4" fmla="*/ 1282700 w 2038350"/>
              <a:gd name="connsiteY4" fmla="*/ 197656 h 1237946"/>
              <a:gd name="connsiteX5" fmla="*/ 2038350 w 2038350"/>
              <a:gd name="connsiteY5" fmla="*/ 242106 h 123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8350" h="1237946">
                <a:moveTo>
                  <a:pt x="0" y="902506"/>
                </a:moveTo>
                <a:cubicBezTo>
                  <a:pt x="195791" y="909385"/>
                  <a:pt x="383646" y="917236"/>
                  <a:pt x="514350" y="966006"/>
                </a:cubicBezTo>
                <a:cubicBezTo>
                  <a:pt x="645054" y="1014776"/>
                  <a:pt x="686806" y="1356122"/>
                  <a:pt x="784225" y="1195128"/>
                </a:cubicBezTo>
                <a:cubicBezTo>
                  <a:pt x="881644" y="1034134"/>
                  <a:pt x="991975" y="3091"/>
                  <a:pt x="1098867" y="41"/>
                </a:cubicBezTo>
                <a:cubicBezTo>
                  <a:pt x="1205759" y="-3009"/>
                  <a:pt x="1192795" y="168969"/>
                  <a:pt x="1282700" y="197656"/>
                </a:cubicBezTo>
                <a:cubicBezTo>
                  <a:pt x="1372605" y="226343"/>
                  <a:pt x="1745721" y="238402"/>
                  <a:pt x="2038350" y="24210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53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60"/>
          <p:cNvSpPr/>
          <p:nvPr/>
        </p:nvSpPr>
        <p:spPr>
          <a:xfrm>
            <a:off x="495946" y="2774197"/>
            <a:ext cx="5362414" cy="3952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6369803" y="2774197"/>
            <a:ext cx="5362414" cy="3952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空間</a:t>
            </a:r>
            <a:r>
              <a:rPr kumimoji="1"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フィルタとは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1639" y="1430809"/>
            <a:ext cx="11013333" cy="986927"/>
          </a:xfrm>
        </p:spPr>
        <p:txBody>
          <a:bodyPr/>
          <a:lstStyle/>
          <a:p>
            <a:r>
              <a:rPr kumimoji="1"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空間フィルタとは周囲の情報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を利用して画素値を決めるフィルタ</a:t>
            </a:r>
            <a:endParaRPr lang="en-US" altLang="ja-JP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空間フィルタは、</a:t>
            </a:r>
            <a:r>
              <a:rPr kumimoji="1"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線形フィルタと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非線形フィルタに分けられる</a:t>
            </a:r>
            <a:endParaRPr kumimoji="1"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4" y="4752682"/>
            <a:ext cx="1801041" cy="18782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2749907" y="4752682"/>
            <a:ext cx="2524748" cy="1878228"/>
            <a:chOff x="2781764" y="1516335"/>
            <a:chExt cx="2524748" cy="1878228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471" y="1516335"/>
              <a:ext cx="1801041" cy="18782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右矢印 20"/>
            <p:cNvSpPr/>
            <p:nvPr/>
          </p:nvSpPr>
          <p:spPr>
            <a:xfrm>
              <a:off x="2781764" y="2300613"/>
              <a:ext cx="597358" cy="3581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663624" y="2890111"/>
            <a:ext cx="4232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トーンカーブ 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 </a:t>
            </a:r>
          </a:p>
          <a:p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出力画素 </a:t>
            </a:r>
            <a:r>
              <a:rPr lang="en-US" altLang="ja-JP" sz="2400" i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I’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i,j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 </a:t>
            </a: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を求めるのに</a:t>
            </a:r>
            <a:endParaRPr lang="en-US" altLang="ja-JP" sz="24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入力画素 </a:t>
            </a:r>
            <a:r>
              <a:rPr lang="en-US" altLang="ja-JP" sz="2400" i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i.j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のみを利用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698430" y="4244728"/>
            <a:ext cx="191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入力画像 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 </a:t>
            </a:r>
            <a:r>
              <a:rPr lang="en-US" altLang="ja-JP" sz="2000" i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i,j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endParaRPr lang="ja-JP" altLang="en-US" sz="2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1601527" y="5542092"/>
            <a:ext cx="3434178" cy="691553"/>
            <a:chOff x="1633385" y="2305744"/>
            <a:chExt cx="3434178" cy="691553"/>
          </a:xfrm>
        </p:grpSpPr>
        <p:sp>
          <p:nvSpPr>
            <p:cNvPr id="27" name="正方形/長方形 26"/>
            <p:cNvSpPr/>
            <p:nvPr/>
          </p:nvSpPr>
          <p:spPr>
            <a:xfrm>
              <a:off x="1828501" y="2305744"/>
              <a:ext cx="269432" cy="269432"/>
            </a:xfrm>
            <a:prstGeom prst="rect">
              <a:avLst/>
            </a:prstGeom>
            <a:noFill/>
            <a:ln w="412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8" name="グループ化 27"/>
            <p:cNvGrpSpPr/>
            <p:nvPr/>
          </p:nvGrpSpPr>
          <p:grpSpPr>
            <a:xfrm>
              <a:off x="4225666" y="2305744"/>
              <a:ext cx="841897" cy="691553"/>
              <a:chOff x="4225666" y="2305744"/>
              <a:chExt cx="841897" cy="691553"/>
            </a:xfrm>
          </p:grpSpPr>
          <p:sp>
            <p:nvSpPr>
              <p:cNvPr id="30" name="正方形/長方形 29"/>
              <p:cNvSpPr/>
              <p:nvPr/>
            </p:nvSpPr>
            <p:spPr>
              <a:xfrm>
                <a:off x="4523718" y="2305744"/>
                <a:ext cx="269432" cy="269432"/>
              </a:xfrm>
              <a:prstGeom prst="rect">
                <a:avLst/>
              </a:prstGeom>
              <a:noFill/>
              <a:ln w="412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4225666" y="2535632"/>
                <a:ext cx="8418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i="1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I’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400" i="1" dirty="0" err="1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i,j</a:t>
                </a:r>
                <a:r>
                  <a:rPr lang="en-US" altLang="ja-JP" sz="24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)</a:t>
                </a:r>
              </a:p>
            </p:txBody>
          </p:sp>
        </p:grpSp>
        <p:sp>
          <p:nvSpPr>
            <p:cNvPr id="29" name="正方形/長方形 28"/>
            <p:cNvSpPr/>
            <p:nvPr/>
          </p:nvSpPr>
          <p:spPr>
            <a:xfrm>
              <a:off x="1633385" y="2535632"/>
              <a:ext cx="7617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i="1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I</a:t>
              </a:r>
              <a:r>
                <a:rPr lang="en-US" altLang="ja-JP" sz="24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2400" i="1" dirty="0" err="1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i,j</a:t>
              </a:r>
              <a:r>
                <a:rPr lang="en-US" altLang="ja-JP" sz="24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90" y="4770222"/>
            <a:ext cx="1801041" cy="18782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正方形/長方形 45"/>
          <p:cNvSpPr/>
          <p:nvPr/>
        </p:nvSpPr>
        <p:spPr>
          <a:xfrm>
            <a:off x="7647899" y="5559631"/>
            <a:ext cx="269432" cy="269432"/>
          </a:xfrm>
          <a:prstGeom prst="rect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9324870" y="4770222"/>
            <a:ext cx="1801041" cy="1878228"/>
            <a:chOff x="3505471" y="3678223"/>
            <a:chExt cx="1801041" cy="1878228"/>
          </a:xfrm>
        </p:grpSpPr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471" y="3678223"/>
              <a:ext cx="1801041" cy="18782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9" name="正方形/長方形 48"/>
            <p:cNvSpPr/>
            <p:nvPr/>
          </p:nvSpPr>
          <p:spPr>
            <a:xfrm>
              <a:off x="4184086" y="4697520"/>
              <a:ext cx="7445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i="1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I’</a:t>
              </a:r>
              <a:r>
                <a:rPr lang="en-US" altLang="ja-JP" sz="2000" i="1" baseline="-25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2000" i="1" dirty="0" err="1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i,j</a:t>
              </a:r>
              <a:r>
                <a: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508654" y="4467632"/>
              <a:ext cx="269432" cy="269432"/>
            </a:xfrm>
            <a:prstGeom prst="rect">
              <a:avLst/>
            </a:prstGeom>
            <a:noFill/>
            <a:ln w="412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7158982" y="4986991"/>
            <a:ext cx="3023080" cy="1374071"/>
            <a:chOff x="1339584" y="3894991"/>
            <a:chExt cx="3023080" cy="1374071"/>
          </a:xfrm>
        </p:grpSpPr>
        <p:sp>
          <p:nvSpPr>
            <p:cNvPr id="52" name="正方形/長方形 51"/>
            <p:cNvSpPr/>
            <p:nvPr/>
          </p:nvSpPr>
          <p:spPr>
            <a:xfrm>
              <a:off x="1339584" y="3933820"/>
              <a:ext cx="1277487" cy="1335242"/>
            </a:xfrm>
            <a:prstGeom prst="rect">
              <a:avLst/>
            </a:prstGeom>
            <a:solidFill>
              <a:srgbClr val="FF0000">
                <a:alpha val="42000"/>
              </a:srgbClr>
            </a:solidFill>
            <a:ln w="412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3" name="右中かっこ 52"/>
            <p:cNvSpPr/>
            <p:nvPr/>
          </p:nvSpPr>
          <p:spPr>
            <a:xfrm>
              <a:off x="2781765" y="3894991"/>
              <a:ext cx="367876" cy="1374071"/>
            </a:xfrm>
            <a:prstGeom prst="rightBrace">
              <a:avLst>
                <a:gd name="adj1" fmla="val 63457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" name="右矢印 53"/>
            <p:cNvSpPr/>
            <p:nvPr/>
          </p:nvSpPr>
          <p:spPr>
            <a:xfrm>
              <a:off x="3192593" y="4422371"/>
              <a:ext cx="1170071" cy="3581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6489630" y="2890111"/>
            <a:ext cx="4663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空間フィルタ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 </a:t>
            </a:r>
          </a:p>
          <a:p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出力画素 </a:t>
            </a:r>
            <a:r>
              <a:rPr lang="en-US" altLang="ja-JP" sz="2400" i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I’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i,j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 </a:t>
            </a: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を求めるのに</a:t>
            </a:r>
            <a:endParaRPr lang="en-US" altLang="ja-JP" sz="24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入力画素 </a:t>
            </a:r>
            <a:r>
              <a:rPr lang="en-US" altLang="ja-JP" sz="2400" i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i.j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の周囲画素も利用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7520708" y="5789519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i,j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587785" y="70358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この領域を窓（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Window</a:t>
            </a:r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）と呼ぶ</a:t>
            </a:r>
            <a:endParaRPr lang="en-US" altLang="ja-JP" sz="2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窓のサイズは問題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手法に依存して選択する</a:t>
            </a:r>
            <a:endParaRPr lang="en-US" altLang="ja-JP" sz="2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一般的に、窓が大きいほうが計算量がかかる</a:t>
            </a:r>
            <a:endParaRPr lang="en-US" altLang="ja-JP" sz="2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9272429" y="4244728"/>
            <a:ext cx="197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出力画像 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 </a:t>
            </a:r>
            <a:r>
              <a:rPr lang="en-US" altLang="ja-JP" sz="2000" i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I’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i,j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endParaRPr lang="ja-JP" altLang="en-US" sz="2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6489630" y="4244728"/>
            <a:ext cx="191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入力画像 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 </a:t>
            </a:r>
            <a:r>
              <a:rPr lang="en-US" altLang="ja-JP" sz="2000" i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i,j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endParaRPr lang="ja-JP" altLang="en-US" sz="2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405029" y="4244728"/>
            <a:ext cx="197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出力画像 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 </a:t>
            </a:r>
            <a:r>
              <a:rPr lang="en-US" altLang="ja-JP" sz="2000" i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I’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i,j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endParaRPr lang="ja-JP" altLang="en-US" sz="2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1368285" y="0"/>
            <a:ext cx="823715" cy="347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復習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801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05" y="3631368"/>
            <a:ext cx="1867965" cy="19480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3" y="3631367"/>
            <a:ext cx="1864948" cy="1944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8626912" y="4440813"/>
            <a:ext cx="278992" cy="278992"/>
          </a:xfrm>
          <a:prstGeom prst="rect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95965" y="4686832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i,j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903229" y="4448789"/>
            <a:ext cx="278992" cy="278992"/>
          </a:xfrm>
          <a:prstGeom prst="rect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495209" y="4678856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i,j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4586083" y="3631366"/>
            <a:ext cx="2282557" cy="1740748"/>
            <a:chOff x="3824793" y="4511663"/>
            <a:chExt cx="1737764" cy="1325272"/>
          </a:xfrm>
        </p:grpSpPr>
        <p:sp>
          <p:nvSpPr>
            <p:cNvPr id="14" name="正方形/長方形 13"/>
            <p:cNvSpPr/>
            <p:nvPr/>
          </p:nvSpPr>
          <p:spPr>
            <a:xfrm>
              <a:off x="3824793" y="4511663"/>
              <a:ext cx="915483" cy="957380"/>
            </a:xfrm>
            <a:prstGeom prst="rect">
              <a:avLst/>
            </a:prstGeom>
            <a:gradFill flip="none" rotWithShape="1">
              <a:gsLst>
                <a:gs pos="88333">
                  <a:schemeClr val="bg1"/>
                </a:gs>
                <a:gs pos="0">
                  <a:srgbClr val="FF0000"/>
                </a:gs>
                <a:gs pos="75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412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3825764" y="4707157"/>
              <a:ext cx="899572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3825764" y="4516685"/>
              <a:ext cx="899572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3825764" y="4897629"/>
              <a:ext cx="899572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3825764" y="5088101"/>
              <a:ext cx="899572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3825764" y="5278573"/>
              <a:ext cx="899572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3825764" y="5469043"/>
              <a:ext cx="899572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>
              <a:off x="4079547" y="4990353"/>
              <a:ext cx="95738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5400000">
              <a:off x="4261586" y="4990353"/>
              <a:ext cx="95738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5400000">
              <a:off x="3897508" y="4990353"/>
              <a:ext cx="95738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>
              <a:off x="3715468" y="4990353"/>
              <a:ext cx="95738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5400000">
              <a:off x="3533429" y="4990353"/>
              <a:ext cx="95738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rot="5400000">
              <a:off x="3351392" y="4990353"/>
              <a:ext cx="95738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左中かっこ 26"/>
            <p:cNvSpPr/>
            <p:nvPr/>
          </p:nvSpPr>
          <p:spPr>
            <a:xfrm flipH="1">
              <a:off x="4747411" y="4518013"/>
              <a:ext cx="228600" cy="957380"/>
            </a:xfrm>
            <a:prstGeom prst="leftBrace">
              <a:avLst>
                <a:gd name="adj1" fmla="val 7291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正方形/長方形 27"/>
                <p:cNvSpPr/>
                <p:nvPr/>
              </p:nvSpPr>
              <p:spPr>
                <a:xfrm>
                  <a:off x="4849011" y="4826472"/>
                  <a:ext cx="713546" cy="2725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60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altLang="ja-JP" sz="16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altLang="ja-JP" sz="16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ja-JP" sz="1600" i="1">
                            <a:latin typeface="Cambria Math"/>
                          </a:rPr>
                          <m:t>+1</m:t>
                        </m:r>
                      </m:oMath>
                    </m:oMathPara>
                  </a14:m>
                  <a:endParaRPr lang="ja-JP" altLang="en-US" sz="16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正方形/長方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011" y="4826472"/>
                  <a:ext cx="713546" cy="272541"/>
                </a:xfrm>
                <a:prstGeom prst="rect">
                  <a:avLst/>
                </a:prstGeom>
                <a:blipFill>
                  <a:blip r:embed="rId4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正方形/長方形 28"/>
                <p:cNvSpPr/>
                <p:nvPr/>
              </p:nvSpPr>
              <p:spPr>
                <a:xfrm>
                  <a:off x="4234560" y="5555754"/>
                  <a:ext cx="779789" cy="2811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altLang="ja-JP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+1</m:t>
                        </m:r>
                      </m:oMath>
                    </m:oMathPara>
                  </a14:m>
                  <a:endParaRPr lang="ja-JP" altLang="en-US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正方形/長方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4560" y="5555754"/>
                  <a:ext cx="779789" cy="2811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中かっこ 29"/>
            <p:cNvSpPr/>
            <p:nvPr/>
          </p:nvSpPr>
          <p:spPr>
            <a:xfrm rot="5400000" flipH="1">
              <a:off x="4198619" y="5101940"/>
              <a:ext cx="163288" cy="910194"/>
            </a:xfrm>
            <a:prstGeom prst="leftBrace">
              <a:avLst>
                <a:gd name="adj1" fmla="val 72916"/>
                <a:gd name="adj2" fmla="val 3456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570" y="394154"/>
            <a:ext cx="11071390" cy="733270"/>
          </a:xfrm>
        </p:spPr>
        <p:txBody>
          <a:bodyPr/>
          <a:lstStyle/>
          <a:p>
            <a:r>
              <a:rPr kumimoji="1"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線形フィルタとは</a:t>
            </a: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984570" y="1210063"/>
            <a:ext cx="9713910" cy="559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出力画素値を，入力画像の周囲画素の重み付和で計算する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146260" y="1796736"/>
                <a:ext cx="7164525" cy="14437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/>
                        </a:rPr>
                        <m:t>𝐼</m:t>
                      </m:r>
                      <m:r>
                        <a:rPr lang="en-US" altLang="ja-JP" sz="2800" i="1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𝑖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800" i="1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8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8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altLang="ja-JP" sz="28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altLang="ja-JP" sz="28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sz="28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ja-JP" sz="2800" i="1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altLang="ja-JP" sz="28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260" y="1796736"/>
                <a:ext cx="7164525" cy="14437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1070252" y="556349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i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I’</a:t>
            </a:r>
            <a:r>
              <a:rPr lang="en-US" altLang="ja-JP" sz="2400" i="1" baseline="-25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i,j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出力画像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3824006" y="5346515"/>
            <a:ext cx="26468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i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h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i,j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フィルタ</a:t>
            </a:r>
            <a:endParaRPr lang="en-US" altLang="ja-JP" sz="24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各画素に重みが入っている</a:t>
            </a:r>
            <a:endParaRPr lang="en-US" altLang="ja-JP" sz="16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1308100" y="2851150"/>
            <a:ext cx="768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757143" y="2851150"/>
            <a:ext cx="768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118032" y="2851150"/>
            <a:ext cx="18385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7" idx="0"/>
          </p:cNvCxnSpPr>
          <p:nvPr/>
        </p:nvCxnSpPr>
        <p:spPr>
          <a:xfrm flipH="1" flipV="1">
            <a:off x="1648570" y="2851153"/>
            <a:ext cx="120167" cy="78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14" idx="0"/>
          </p:cNvCxnSpPr>
          <p:nvPr/>
        </p:nvCxnSpPr>
        <p:spPr>
          <a:xfrm flipH="1" flipV="1">
            <a:off x="5083444" y="2820692"/>
            <a:ext cx="103885" cy="81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 flipV="1">
            <a:off x="7037292" y="2851151"/>
            <a:ext cx="1415531" cy="780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7849185" y="556349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i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i,j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入力画像</a:t>
            </a:r>
            <a:endParaRPr lang="en-US" altLang="ja-JP" sz="24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8098819" y="3875200"/>
            <a:ext cx="1322817" cy="1407826"/>
            <a:chOff x="10225198" y="2309762"/>
            <a:chExt cx="1322817" cy="1407826"/>
          </a:xfrm>
        </p:grpSpPr>
        <p:sp>
          <p:nvSpPr>
            <p:cNvPr id="6" name="正方形/長方形 5"/>
            <p:cNvSpPr/>
            <p:nvPr/>
          </p:nvSpPr>
          <p:spPr>
            <a:xfrm>
              <a:off x="10225198" y="2326898"/>
              <a:ext cx="1322817" cy="1382622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75000">
                  <a:schemeClr val="bg1">
                    <a:lumMod val="0"/>
                    <a:lumOff val="100000"/>
                    <a:alpha val="22000"/>
                  </a:schemeClr>
                </a:gs>
              </a:gsLst>
              <a:path path="circle">
                <a:fillToRect l="50000" t="50000" r="50000" b="50000"/>
              </a:path>
            </a:gradFill>
            <a:ln w="412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10225199" y="2309762"/>
              <a:ext cx="1322816" cy="1407826"/>
              <a:chOff x="3825764" y="3051323"/>
              <a:chExt cx="899572" cy="957382"/>
            </a:xfrm>
          </p:grpSpPr>
          <p:cxnSp>
            <p:nvCxnSpPr>
              <p:cNvPr id="42" name="直線コネクタ 41"/>
              <p:cNvCxnSpPr/>
              <p:nvPr/>
            </p:nvCxnSpPr>
            <p:spPr>
              <a:xfrm>
                <a:off x="3825764" y="3246819"/>
                <a:ext cx="89957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3825764" y="3437291"/>
                <a:ext cx="89957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>
                <a:off x="3825764" y="3627762"/>
                <a:ext cx="89957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3825764" y="3818233"/>
                <a:ext cx="89957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rot="5400000">
                <a:off x="4079546" y="3530013"/>
                <a:ext cx="9573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rot="5400000">
                <a:off x="3897507" y="3530015"/>
                <a:ext cx="9573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rot="5400000">
                <a:off x="3715468" y="3530015"/>
                <a:ext cx="9573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rot="5400000">
                <a:off x="3533430" y="3530015"/>
                <a:ext cx="95738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正方形/長方形 48"/>
          <p:cNvSpPr/>
          <p:nvPr/>
        </p:nvSpPr>
        <p:spPr>
          <a:xfrm>
            <a:off x="11368285" y="0"/>
            <a:ext cx="823715" cy="347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復習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4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5630398"/>
            <a:ext cx="11473211" cy="733270"/>
          </a:xfrm>
        </p:spPr>
        <p:txBody>
          <a:bodyPr/>
          <a:lstStyle/>
          <a:p>
            <a:pPr algn="r"/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非線形フィルタ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73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8789" y="391549"/>
            <a:ext cx="8674593" cy="733270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準備 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平均と分散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790353" y="1446183"/>
                <a:ext cx="9721704" cy="1920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ja-JP" altLang="en-US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実数値の集合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ja-JP" altLang="en-US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が与えられたとき、</a:t>
                </a:r>
                <a:endParaRPr lang="en-US" altLang="ja-JP" sz="24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ja-JP" altLang="en-US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その平均は</a:t>
                </a:r>
                <a:r>
                  <a:rPr lang="en-US" altLang="ja-JP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ja-JP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,  </a:t>
                </a:r>
                <a:r>
                  <a:rPr lang="ja-JP" altLang="en-US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分散は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で与えられる</a:t>
                </a:r>
                <a:endParaRPr lang="en-US" altLang="ja-JP" sz="24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353" y="1446183"/>
                <a:ext cx="9721704" cy="1920600"/>
              </a:xfrm>
              <a:blipFill>
                <a:blip r:embed="rId3"/>
                <a:stretch>
                  <a:fillRect l="-1004" t="-25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790353" y="3490142"/>
            <a:ext cx="9721704" cy="3190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以下の集合の平均と分散を求めよ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{3,0,3,5,4,3,5,1}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2.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以下の集合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どちらが分散が大きい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A: {3,4,3,4,3,2,2},   B: {3,5,3,5,3,1,1}</a:t>
            </a:r>
            <a:endParaRPr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8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グループ化 411"/>
          <p:cNvGrpSpPr/>
          <p:nvPr/>
        </p:nvGrpSpPr>
        <p:grpSpPr>
          <a:xfrm>
            <a:off x="1013971" y="1366582"/>
            <a:ext cx="1819651" cy="1812442"/>
            <a:chOff x="1003300" y="3915259"/>
            <a:chExt cx="1819651" cy="1812442"/>
          </a:xfrm>
        </p:grpSpPr>
        <p:sp>
          <p:nvSpPr>
            <p:cNvPr id="413" name="正方形/長方形 412"/>
            <p:cNvSpPr/>
            <p:nvPr/>
          </p:nvSpPr>
          <p:spPr>
            <a:xfrm>
              <a:off x="1003300" y="3915259"/>
              <a:ext cx="1809749" cy="18124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14" name="グループ化 413"/>
            <p:cNvGrpSpPr/>
            <p:nvPr/>
          </p:nvGrpSpPr>
          <p:grpSpPr>
            <a:xfrm>
              <a:off x="1260475" y="3915259"/>
              <a:ext cx="1308100" cy="1812442"/>
              <a:chOff x="1260475" y="3915258"/>
              <a:chExt cx="1308100" cy="1893053"/>
            </a:xfrm>
          </p:grpSpPr>
          <p:cxnSp>
            <p:nvCxnSpPr>
              <p:cNvPr id="422" name="直線コネクタ 421"/>
              <p:cNvCxnSpPr/>
              <p:nvPr/>
            </p:nvCxnSpPr>
            <p:spPr>
              <a:xfrm>
                <a:off x="178371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直線コネクタ 422"/>
              <p:cNvCxnSpPr/>
              <p:nvPr/>
            </p:nvCxnSpPr>
            <p:spPr>
              <a:xfrm>
                <a:off x="256857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直線コネクタ 423"/>
              <p:cNvCxnSpPr/>
              <p:nvPr/>
            </p:nvCxnSpPr>
            <p:spPr>
              <a:xfrm>
                <a:off x="230695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直線コネクタ 424"/>
              <p:cNvCxnSpPr/>
              <p:nvPr/>
            </p:nvCxnSpPr>
            <p:spPr>
              <a:xfrm>
                <a:off x="204533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直線コネクタ 425"/>
              <p:cNvCxnSpPr/>
              <p:nvPr/>
            </p:nvCxnSpPr>
            <p:spPr>
              <a:xfrm>
                <a:off x="152209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直線コネクタ 426"/>
              <p:cNvCxnSpPr/>
              <p:nvPr/>
            </p:nvCxnSpPr>
            <p:spPr>
              <a:xfrm>
                <a:off x="126047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5" name="グループ化 414"/>
            <p:cNvGrpSpPr/>
            <p:nvPr/>
          </p:nvGrpSpPr>
          <p:grpSpPr>
            <a:xfrm rot="5400000">
              <a:off x="1262250" y="3910685"/>
              <a:ext cx="1308100" cy="1813302"/>
              <a:chOff x="1260475" y="3915258"/>
              <a:chExt cx="1308100" cy="1893053"/>
            </a:xfrm>
          </p:grpSpPr>
          <p:cxnSp>
            <p:nvCxnSpPr>
              <p:cNvPr id="416" name="直線コネクタ 415"/>
              <p:cNvCxnSpPr/>
              <p:nvPr/>
            </p:nvCxnSpPr>
            <p:spPr>
              <a:xfrm>
                <a:off x="178371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直線コネクタ 416"/>
              <p:cNvCxnSpPr/>
              <p:nvPr/>
            </p:nvCxnSpPr>
            <p:spPr>
              <a:xfrm>
                <a:off x="256857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直線コネクタ 417"/>
              <p:cNvCxnSpPr/>
              <p:nvPr/>
            </p:nvCxnSpPr>
            <p:spPr>
              <a:xfrm>
                <a:off x="230695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直線コネクタ 418"/>
              <p:cNvCxnSpPr/>
              <p:nvPr/>
            </p:nvCxnSpPr>
            <p:spPr>
              <a:xfrm>
                <a:off x="204533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直線コネクタ 419"/>
              <p:cNvCxnSpPr/>
              <p:nvPr/>
            </p:nvCxnSpPr>
            <p:spPr>
              <a:xfrm>
                <a:off x="152209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直線コネクタ 420"/>
              <p:cNvCxnSpPr/>
              <p:nvPr/>
            </p:nvCxnSpPr>
            <p:spPr>
              <a:xfrm>
                <a:off x="126047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グループ化 26"/>
          <p:cNvGrpSpPr/>
          <p:nvPr/>
        </p:nvGrpSpPr>
        <p:grpSpPr>
          <a:xfrm>
            <a:off x="1013971" y="4249087"/>
            <a:ext cx="1819651" cy="1812442"/>
            <a:chOff x="1003300" y="3915259"/>
            <a:chExt cx="1819651" cy="1812442"/>
          </a:xfrm>
        </p:grpSpPr>
        <p:sp>
          <p:nvSpPr>
            <p:cNvPr id="5" name="正方形/長方形 4"/>
            <p:cNvSpPr/>
            <p:nvPr/>
          </p:nvSpPr>
          <p:spPr>
            <a:xfrm>
              <a:off x="1003300" y="3915259"/>
              <a:ext cx="1809749" cy="18124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1260475" y="3915259"/>
              <a:ext cx="1308100" cy="1812442"/>
              <a:chOff x="1260475" y="3915258"/>
              <a:chExt cx="1308100" cy="1893053"/>
            </a:xfrm>
          </p:grpSpPr>
          <p:cxnSp>
            <p:nvCxnSpPr>
              <p:cNvPr id="8" name="直線コネクタ 7"/>
              <p:cNvCxnSpPr/>
              <p:nvPr/>
            </p:nvCxnSpPr>
            <p:spPr>
              <a:xfrm>
                <a:off x="178371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>
                <a:off x="256857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230695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>
                <a:off x="204533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>
                <a:off x="152209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126047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グループ化 19"/>
            <p:cNvGrpSpPr/>
            <p:nvPr/>
          </p:nvGrpSpPr>
          <p:grpSpPr>
            <a:xfrm rot="5400000">
              <a:off x="1262250" y="3910685"/>
              <a:ext cx="1308100" cy="1813302"/>
              <a:chOff x="1260475" y="3915258"/>
              <a:chExt cx="1308100" cy="1893053"/>
            </a:xfrm>
          </p:grpSpPr>
          <p:cxnSp>
            <p:nvCxnSpPr>
              <p:cNvPr id="21" name="直線コネクタ 20"/>
              <p:cNvCxnSpPr/>
              <p:nvPr/>
            </p:nvCxnSpPr>
            <p:spPr>
              <a:xfrm>
                <a:off x="178371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256857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230695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204533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152209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1260475" y="3915258"/>
                <a:ext cx="0" cy="189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エッジ保存平滑化フィルタ</a:t>
            </a:r>
            <a:endParaRPr kumimoji="1"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63951" y="1435345"/>
            <a:ext cx="4886415" cy="1098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平滑化フィルタでは，　      　　画素</a:t>
            </a:r>
            <a:r>
              <a:rPr kumimoji="1"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</a:t>
            </a:r>
            <a:r>
              <a:rPr kumimoji="1" lang="en-US" altLang="ja-JP" sz="2400" i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j</a:t>
            </a:r>
            <a:r>
              <a:rPr kumimoji="1"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kumimoji="1"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を計算するため周囲の　画素の</a:t>
            </a: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平均</a:t>
            </a:r>
            <a:r>
              <a:rPr kumimoji="1"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を計算した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784300" y="5014900"/>
            <a:ext cx="278992" cy="278992"/>
          </a:xfrm>
          <a:prstGeom prst="rect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784300" y="2133307"/>
            <a:ext cx="278992" cy="278992"/>
          </a:xfrm>
          <a:prstGeom prst="rect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369798" y="330239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入力画像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1369798" y="613267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出力画像</a:t>
            </a:r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3625850" y="3194295"/>
            <a:ext cx="8127667" cy="1423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エッジ保存平滑化フィルタでは、以下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9</a:t>
            </a: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種の領域を考え，</a:t>
            </a:r>
            <a:r>
              <a:rPr lang="ja-JP" altLang="en-US" sz="2400" b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一番分散の小さな領域の平均値を、その画素の値</a:t>
            </a: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とする</a:t>
            </a:r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428" y="1056609"/>
            <a:ext cx="2001009" cy="1807364"/>
          </a:xfrm>
          <a:prstGeom prst="rect">
            <a:avLst/>
          </a:prstGeom>
        </p:spPr>
      </p:pic>
      <p:grpSp>
        <p:nvGrpSpPr>
          <p:cNvPr id="163" name="グループ化 162"/>
          <p:cNvGrpSpPr/>
          <p:nvPr/>
        </p:nvGrpSpPr>
        <p:grpSpPr>
          <a:xfrm>
            <a:off x="3825428" y="4037017"/>
            <a:ext cx="1228181" cy="1209805"/>
            <a:chOff x="3951514" y="4591050"/>
            <a:chExt cx="1018540" cy="1003300"/>
          </a:xfrm>
          <a:solidFill>
            <a:schemeClr val="bg1"/>
          </a:solidFill>
        </p:grpSpPr>
        <p:grpSp>
          <p:nvGrpSpPr>
            <p:cNvPr id="138" name="グループ化 137"/>
            <p:cNvGrpSpPr/>
            <p:nvPr/>
          </p:nvGrpSpPr>
          <p:grpSpPr>
            <a:xfrm>
              <a:off x="3951514" y="45910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112" name="正方形/長方形 111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正方形/長方形 112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正方形/長方形 113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正方形/長方形 114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正方形/長方形 115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9" name="グループ化 138"/>
            <p:cNvGrpSpPr/>
            <p:nvPr/>
          </p:nvGrpSpPr>
          <p:grpSpPr>
            <a:xfrm>
              <a:off x="3951514" y="479107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140" name="正方形/長方形 139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正方形/長方形 140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正方形/長方形 141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正方形/長方形 142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正方形/長方形 143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5" name="グループ化 144"/>
            <p:cNvGrpSpPr/>
            <p:nvPr/>
          </p:nvGrpSpPr>
          <p:grpSpPr>
            <a:xfrm>
              <a:off x="3951514" y="499110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146" name="正方形/長方形 145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正方形/長方形 146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正方形/長方形 147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正方形/長方形 148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正方形/長方形 149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1" name="グループ化 150"/>
            <p:cNvGrpSpPr/>
            <p:nvPr/>
          </p:nvGrpSpPr>
          <p:grpSpPr>
            <a:xfrm>
              <a:off x="3951514" y="519112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152" name="正方形/長方形 151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" name="正方形/長方形 152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正方形/長方形 153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正方形/長方形 154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正方形/長方形 155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7" name="グループ化 156"/>
            <p:cNvGrpSpPr/>
            <p:nvPr/>
          </p:nvGrpSpPr>
          <p:grpSpPr>
            <a:xfrm>
              <a:off x="3951514" y="53911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158" name="正方形/長方形 157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正方形/長方形 158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正方形/長方形 159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正方形/長方形 160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2" name="正方形/長方形 161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4" name="グループ化 163"/>
          <p:cNvGrpSpPr/>
          <p:nvPr/>
        </p:nvGrpSpPr>
        <p:grpSpPr>
          <a:xfrm>
            <a:off x="5386936" y="4037017"/>
            <a:ext cx="1228181" cy="1209805"/>
            <a:chOff x="3951514" y="4591050"/>
            <a:chExt cx="1018540" cy="1003300"/>
          </a:xfrm>
          <a:solidFill>
            <a:schemeClr val="bg1"/>
          </a:solidFill>
        </p:grpSpPr>
        <p:grpSp>
          <p:nvGrpSpPr>
            <p:cNvPr id="165" name="グループ化 164"/>
            <p:cNvGrpSpPr/>
            <p:nvPr/>
          </p:nvGrpSpPr>
          <p:grpSpPr>
            <a:xfrm>
              <a:off x="3951514" y="45910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190" name="正方形/長方形 189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1" name="正方形/長方形 190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正方形/長方形 191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正方形/長方形 192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正方形/長方形 193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6" name="グループ化 165"/>
            <p:cNvGrpSpPr/>
            <p:nvPr/>
          </p:nvGrpSpPr>
          <p:grpSpPr>
            <a:xfrm>
              <a:off x="3951514" y="479107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185" name="正方形/長方形 184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正方形/長方形 185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正方形/長方形 187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正方形/長方形 188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7" name="グループ化 166"/>
            <p:cNvGrpSpPr/>
            <p:nvPr/>
          </p:nvGrpSpPr>
          <p:grpSpPr>
            <a:xfrm>
              <a:off x="3951514" y="499110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180" name="正方形/長方形 179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正方形/長方形 180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2" name="正方形/長方形 181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正方形/長方形 182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正方形/長方形 183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8" name="グループ化 167"/>
            <p:cNvGrpSpPr/>
            <p:nvPr/>
          </p:nvGrpSpPr>
          <p:grpSpPr>
            <a:xfrm>
              <a:off x="3951514" y="519112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175" name="正方形/長方形 174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正方形/長方形 175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正方形/長方形 176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正方形/長方形 177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正方形/長方形 178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9" name="グループ化 168"/>
            <p:cNvGrpSpPr/>
            <p:nvPr/>
          </p:nvGrpSpPr>
          <p:grpSpPr>
            <a:xfrm>
              <a:off x="3951514" y="53911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170" name="正方形/長方形 169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正方形/長方形 170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正方形/長方形 171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正方形/長方形 172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正方形/長方形 173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5" name="グループ化 194"/>
          <p:cNvGrpSpPr/>
          <p:nvPr/>
        </p:nvGrpSpPr>
        <p:grpSpPr>
          <a:xfrm>
            <a:off x="10369372" y="4752845"/>
            <a:ext cx="1228181" cy="1209805"/>
            <a:chOff x="3951514" y="4591050"/>
            <a:chExt cx="1018540" cy="1003300"/>
          </a:xfrm>
          <a:solidFill>
            <a:schemeClr val="bg1"/>
          </a:solidFill>
        </p:grpSpPr>
        <p:grpSp>
          <p:nvGrpSpPr>
            <p:cNvPr id="196" name="グループ化 195"/>
            <p:cNvGrpSpPr/>
            <p:nvPr/>
          </p:nvGrpSpPr>
          <p:grpSpPr>
            <a:xfrm>
              <a:off x="3951514" y="45910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21" name="正方形/長方形 220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正方形/長方形 221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正方形/長方形 222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正方形/長方形 223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正方形/長方形 224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7" name="グループ化 196"/>
            <p:cNvGrpSpPr/>
            <p:nvPr/>
          </p:nvGrpSpPr>
          <p:grpSpPr>
            <a:xfrm>
              <a:off x="3951514" y="479107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16" name="正方形/長方形 215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正方形/長方形 216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正方形/長方形 217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正方形/長方形 218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0" name="正方形/長方形 219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8" name="グループ化 197"/>
            <p:cNvGrpSpPr/>
            <p:nvPr/>
          </p:nvGrpSpPr>
          <p:grpSpPr>
            <a:xfrm>
              <a:off x="3951514" y="499110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11" name="正方形/長方形 210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正方形/長方形 211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正方形/長方形 212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正方形/長方形 213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正方形/長方形 214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9" name="グループ化 198"/>
            <p:cNvGrpSpPr/>
            <p:nvPr/>
          </p:nvGrpSpPr>
          <p:grpSpPr>
            <a:xfrm>
              <a:off x="3951514" y="519112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06" name="正方形/長方形 205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正方形/長方形 206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" name="正方形/長方形 207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正方形/長方形 208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正方形/長方形 209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0" name="グループ化 199"/>
            <p:cNvGrpSpPr/>
            <p:nvPr/>
          </p:nvGrpSpPr>
          <p:grpSpPr>
            <a:xfrm>
              <a:off x="3951514" y="53911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01" name="正方形/長方形 200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正方形/長方形 201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3" name="正方形/長方形 202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正方形/長方形 203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正方形/長方形 204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6" name="グループ化 225"/>
          <p:cNvGrpSpPr/>
          <p:nvPr/>
        </p:nvGrpSpPr>
        <p:grpSpPr>
          <a:xfrm>
            <a:off x="6948444" y="4037017"/>
            <a:ext cx="1228181" cy="1209805"/>
            <a:chOff x="3951514" y="4591050"/>
            <a:chExt cx="1018540" cy="1003300"/>
          </a:xfrm>
          <a:solidFill>
            <a:schemeClr val="bg1"/>
          </a:solidFill>
        </p:grpSpPr>
        <p:grpSp>
          <p:nvGrpSpPr>
            <p:cNvPr id="227" name="グループ化 226"/>
            <p:cNvGrpSpPr/>
            <p:nvPr/>
          </p:nvGrpSpPr>
          <p:grpSpPr>
            <a:xfrm>
              <a:off x="3951514" y="45910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52" name="正方形/長方形 251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正方形/長方形 252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4" name="正方形/長方形 253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正方形/長方形 254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正方形/長方形 255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8" name="グループ化 227"/>
            <p:cNvGrpSpPr/>
            <p:nvPr/>
          </p:nvGrpSpPr>
          <p:grpSpPr>
            <a:xfrm>
              <a:off x="3951514" y="479107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47" name="正方形/長方形 246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正方形/長方形 247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正方形/長方形 248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正方形/長方形 249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正方形/長方形 250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9" name="グループ化 228"/>
            <p:cNvGrpSpPr/>
            <p:nvPr/>
          </p:nvGrpSpPr>
          <p:grpSpPr>
            <a:xfrm>
              <a:off x="3951514" y="499110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42" name="正方形/長方形 241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3" name="正方形/長方形 242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4" name="正方形/長方形 243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5" name="正方形/長方形 244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6" name="正方形/長方形 245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0" name="グループ化 229"/>
            <p:cNvGrpSpPr/>
            <p:nvPr/>
          </p:nvGrpSpPr>
          <p:grpSpPr>
            <a:xfrm>
              <a:off x="3951514" y="519112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37" name="正方形/長方形 236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8" name="正方形/長方形 237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正方形/長方形 238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1" name="正方形/長方形 240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1" name="グループ化 230"/>
            <p:cNvGrpSpPr/>
            <p:nvPr/>
          </p:nvGrpSpPr>
          <p:grpSpPr>
            <a:xfrm>
              <a:off x="3951514" y="53911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32" name="正方形/長方形 231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3" name="正方形/長方形 232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正方形/長方形 233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正方形/長方形 235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7" name="グループ化 256"/>
          <p:cNvGrpSpPr/>
          <p:nvPr/>
        </p:nvGrpSpPr>
        <p:grpSpPr>
          <a:xfrm>
            <a:off x="8505916" y="4016245"/>
            <a:ext cx="1228181" cy="1209805"/>
            <a:chOff x="3951514" y="4591050"/>
            <a:chExt cx="1018540" cy="1003300"/>
          </a:xfrm>
          <a:solidFill>
            <a:schemeClr val="bg1"/>
          </a:solidFill>
        </p:grpSpPr>
        <p:grpSp>
          <p:nvGrpSpPr>
            <p:cNvPr id="258" name="グループ化 257"/>
            <p:cNvGrpSpPr/>
            <p:nvPr/>
          </p:nvGrpSpPr>
          <p:grpSpPr>
            <a:xfrm>
              <a:off x="3951514" y="45910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83" name="正方形/長方形 282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4" name="正方形/長方形 283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5" name="正方形/長方形 284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正方形/長方形 285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7" name="正方形/長方形 286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9" name="グループ化 258"/>
            <p:cNvGrpSpPr/>
            <p:nvPr/>
          </p:nvGrpSpPr>
          <p:grpSpPr>
            <a:xfrm>
              <a:off x="3951514" y="479107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78" name="正方形/長方形 277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9" name="正方形/長方形 278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0" name="正方形/長方形 279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正方形/長方形 280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正方形/長方形 281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0" name="グループ化 259"/>
            <p:cNvGrpSpPr/>
            <p:nvPr/>
          </p:nvGrpSpPr>
          <p:grpSpPr>
            <a:xfrm>
              <a:off x="3951514" y="499110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73" name="正方形/長方形 272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正方形/長方形 273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5" name="正方形/長方形 274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" name="正方形/長方形 275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正方形/長方形 276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1" name="グループ化 260"/>
            <p:cNvGrpSpPr/>
            <p:nvPr/>
          </p:nvGrpSpPr>
          <p:grpSpPr>
            <a:xfrm>
              <a:off x="3951514" y="519112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68" name="正方形/長方形 267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9" name="正方形/長方形 268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0" name="正方形/長方形 269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1" name="正方形/長方形 270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正方形/長方形 271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2" name="グループ化 261"/>
            <p:cNvGrpSpPr/>
            <p:nvPr/>
          </p:nvGrpSpPr>
          <p:grpSpPr>
            <a:xfrm>
              <a:off x="3951514" y="53911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63" name="正方形/長方形 262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4" name="正方形/長方形 263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正方形/長方形 264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正方形/長方形 265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7" name="正方形/長方形 266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8" name="グループ化 287"/>
          <p:cNvGrpSpPr/>
          <p:nvPr/>
        </p:nvGrpSpPr>
        <p:grpSpPr>
          <a:xfrm>
            <a:off x="6944892" y="5438645"/>
            <a:ext cx="1228181" cy="1209805"/>
            <a:chOff x="3951514" y="4591050"/>
            <a:chExt cx="1018540" cy="1003300"/>
          </a:xfrm>
          <a:solidFill>
            <a:schemeClr val="bg1"/>
          </a:solidFill>
        </p:grpSpPr>
        <p:grpSp>
          <p:nvGrpSpPr>
            <p:cNvPr id="289" name="グループ化 288"/>
            <p:cNvGrpSpPr/>
            <p:nvPr/>
          </p:nvGrpSpPr>
          <p:grpSpPr>
            <a:xfrm>
              <a:off x="3951514" y="45910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14" name="正方形/長方形 313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5" name="正方形/長方形 314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6" name="正方形/長方形 315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7" name="正方形/長方形 316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8" name="正方形/長方形 317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0" name="グループ化 289"/>
            <p:cNvGrpSpPr/>
            <p:nvPr/>
          </p:nvGrpSpPr>
          <p:grpSpPr>
            <a:xfrm>
              <a:off x="3951514" y="479107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09" name="正方形/長方形 308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0" name="正方形/長方形 309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1" name="正方形/長方形 310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" name="正方形/長方形 311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" name="正方形/長方形 312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1" name="グループ化 290"/>
            <p:cNvGrpSpPr/>
            <p:nvPr/>
          </p:nvGrpSpPr>
          <p:grpSpPr>
            <a:xfrm>
              <a:off x="3951514" y="499110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04" name="正方形/長方形 303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5" name="正方形/長方形 304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6" name="正方形/長方形 305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正方形/長方形 306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8" name="正方形/長方形 307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2" name="グループ化 291"/>
            <p:cNvGrpSpPr/>
            <p:nvPr/>
          </p:nvGrpSpPr>
          <p:grpSpPr>
            <a:xfrm>
              <a:off x="3951514" y="519112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99" name="正方形/長方形 298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0" name="正方形/長方形 299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1" name="正方形/長方形 300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2" name="正方形/長方形 301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3" name="正方形/長方形 302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3" name="グループ化 292"/>
            <p:cNvGrpSpPr/>
            <p:nvPr/>
          </p:nvGrpSpPr>
          <p:grpSpPr>
            <a:xfrm>
              <a:off x="3951514" y="53911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294" name="正方形/長方形 293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5" name="正方形/長方形 294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6" name="正方形/長方形 295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正方形/長方形 296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正方形/長方形 297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9" name="グループ化 318"/>
          <p:cNvGrpSpPr/>
          <p:nvPr/>
        </p:nvGrpSpPr>
        <p:grpSpPr>
          <a:xfrm>
            <a:off x="3834953" y="5438645"/>
            <a:ext cx="1228181" cy="1209805"/>
            <a:chOff x="3951514" y="4591050"/>
            <a:chExt cx="1018540" cy="1003300"/>
          </a:xfrm>
          <a:solidFill>
            <a:schemeClr val="bg1"/>
          </a:solidFill>
        </p:grpSpPr>
        <p:grpSp>
          <p:nvGrpSpPr>
            <p:cNvPr id="320" name="グループ化 319"/>
            <p:cNvGrpSpPr/>
            <p:nvPr/>
          </p:nvGrpSpPr>
          <p:grpSpPr>
            <a:xfrm>
              <a:off x="3951514" y="45910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45" name="正方形/長方形 344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" name="正方形/長方形 345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7" name="正方形/長方形 346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8" name="正方形/長方形 347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9" name="正方形/長方形 348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1" name="グループ化 320"/>
            <p:cNvGrpSpPr/>
            <p:nvPr/>
          </p:nvGrpSpPr>
          <p:grpSpPr>
            <a:xfrm>
              <a:off x="3951514" y="479107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40" name="正方形/長方形 339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" name="正方形/長方形 340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2" name="正方形/長方形 341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3" name="正方形/長方形 342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4" name="正方形/長方形 343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2" name="グループ化 321"/>
            <p:cNvGrpSpPr/>
            <p:nvPr/>
          </p:nvGrpSpPr>
          <p:grpSpPr>
            <a:xfrm>
              <a:off x="3951514" y="499110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35" name="正方形/長方形 334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6" name="正方形/長方形 335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正方形/長方形 336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正方形/長方形 337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正方形/長方形 338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3" name="グループ化 322"/>
            <p:cNvGrpSpPr/>
            <p:nvPr/>
          </p:nvGrpSpPr>
          <p:grpSpPr>
            <a:xfrm>
              <a:off x="3951514" y="519112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30" name="正方形/長方形 329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1" name="正方形/長方形 330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正方形/長方形 331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3" name="正方形/長方形 332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4" name="正方形/長方形 333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4" name="グループ化 323"/>
            <p:cNvGrpSpPr/>
            <p:nvPr/>
          </p:nvGrpSpPr>
          <p:grpSpPr>
            <a:xfrm>
              <a:off x="3951514" y="53911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25" name="正方形/長方形 324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6" name="正方形/長方形 325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7" name="正方形/長方形 326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8" name="正方形/長方形 327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9" name="正方形/長方形 328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50" name="グループ化 349"/>
          <p:cNvGrpSpPr/>
          <p:nvPr/>
        </p:nvGrpSpPr>
        <p:grpSpPr>
          <a:xfrm>
            <a:off x="8550366" y="5438645"/>
            <a:ext cx="1228181" cy="1209805"/>
            <a:chOff x="3951514" y="4591050"/>
            <a:chExt cx="1018540" cy="1003300"/>
          </a:xfrm>
          <a:solidFill>
            <a:schemeClr val="bg1"/>
          </a:solidFill>
        </p:grpSpPr>
        <p:grpSp>
          <p:nvGrpSpPr>
            <p:cNvPr id="351" name="グループ化 350"/>
            <p:cNvGrpSpPr/>
            <p:nvPr/>
          </p:nvGrpSpPr>
          <p:grpSpPr>
            <a:xfrm>
              <a:off x="3951514" y="45910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76" name="正方形/長方形 375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7" name="正方形/長方形 376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8" name="正方形/長方形 377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" name="正方形/長方形 378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0" name="正方形/長方形 379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2" name="グループ化 351"/>
            <p:cNvGrpSpPr/>
            <p:nvPr/>
          </p:nvGrpSpPr>
          <p:grpSpPr>
            <a:xfrm>
              <a:off x="3951514" y="479107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71" name="正方形/長方形 370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2" name="正方形/長方形 371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正方形/長方形 372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正方形/長方形 373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正方形/長方形 374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3" name="グループ化 352"/>
            <p:cNvGrpSpPr/>
            <p:nvPr/>
          </p:nvGrpSpPr>
          <p:grpSpPr>
            <a:xfrm>
              <a:off x="3951514" y="499110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66" name="正方形/長方形 365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正方形/長方形 366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8" name="正方形/長方形 367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9" name="正方形/長方形 368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正方形/長方形 369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4" name="グループ化 353"/>
            <p:cNvGrpSpPr/>
            <p:nvPr/>
          </p:nvGrpSpPr>
          <p:grpSpPr>
            <a:xfrm>
              <a:off x="3951514" y="519112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61" name="正方形/長方形 360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正方形/長方形 361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3" name="正方形/長方形 362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正方形/長方形 363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正方形/長方形 364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5" name="グループ化 354"/>
            <p:cNvGrpSpPr/>
            <p:nvPr/>
          </p:nvGrpSpPr>
          <p:grpSpPr>
            <a:xfrm>
              <a:off x="3951514" y="53911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56" name="正方形/長方形 355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正方形/長方形 356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正方形/長方形 357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9" name="正方形/長方形 358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正方形/長方形 359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1" name="グループ化 380"/>
          <p:cNvGrpSpPr/>
          <p:nvPr/>
        </p:nvGrpSpPr>
        <p:grpSpPr>
          <a:xfrm>
            <a:off x="5389923" y="5438645"/>
            <a:ext cx="1228181" cy="1209805"/>
            <a:chOff x="3951514" y="4591050"/>
            <a:chExt cx="1018540" cy="1003300"/>
          </a:xfrm>
          <a:solidFill>
            <a:schemeClr val="bg1"/>
          </a:solidFill>
        </p:grpSpPr>
        <p:grpSp>
          <p:nvGrpSpPr>
            <p:cNvPr id="382" name="グループ化 381"/>
            <p:cNvGrpSpPr/>
            <p:nvPr/>
          </p:nvGrpSpPr>
          <p:grpSpPr>
            <a:xfrm>
              <a:off x="3951514" y="45910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407" name="正方形/長方形 406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正方形/長方形 407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正方形/長方形 408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正方形/長方形 409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正方形/長方形 410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3" name="グループ化 382"/>
            <p:cNvGrpSpPr/>
            <p:nvPr/>
          </p:nvGrpSpPr>
          <p:grpSpPr>
            <a:xfrm>
              <a:off x="3951514" y="479107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402" name="正方形/長方形 401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正方形/長方形 402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正方形/長方形 403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正方形/長方形 404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6" name="正方形/長方形 405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4" name="グループ化 383"/>
            <p:cNvGrpSpPr/>
            <p:nvPr/>
          </p:nvGrpSpPr>
          <p:grpSpPr>
            <a:xfrm>
              <a:off x="3951514" y="499110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97" name="正方形/長方形 396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8" name="正方形/長方形 397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9" name="正方形/長方形 398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0" name="正方形/長方形 399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正方形/長方形 400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5" name="グループ化 384"/>
            <p:cNvGrpSpPr/>
            <p:nvPr/>
          </p:nvGrpSpPr>
          <p:grpSpPr>
            <a:xfrm>
              <a:off x="3951514" y="5191125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92" name="正方形/長方形 391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3" name="正方形/長方形 392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4" name="正方形/長方形 393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5" name="正方形/長方形 394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6" name="正方形/長方形 395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6" name="グループ化 385"/>
            <p:cNvGrpSpPr/>
            <p:nvPr/>
          </p:nvGrpSpPr>
          <p:grpSpPr>
            <a:xfrm>
              <a:off x="3951514" y="5391150"/>
              <a:ext cx="1018540" cy="203200"/>
              <a:chOff x="4180114" y="4876800"/>
              <a:chExt cx="1018540" cy="203200"/>
            </a:xfrm>
            <a:grpFill/>
          </p:grpSpPr>
          <p:sp>
            <p:nvSpPr>
              <p:cNvPr id="387" name="正方形/長方形 386"/>
              <p:cNvSpPr/>
              <p:nvPr/>
            </p:nvSpPr>
            <p:spPr>
              <a:xfrm>
                <a:off x="418011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8" name="正方形/長方形 387"/>
              <p:cNvSpPr/>
              <p:nvPr/>
            </p:nvSpPr>
            <p:spPr>
              <a:xfrm>
                <a:off x="438394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9" name="正方形/長方形 388"/>
              <p:cNvSpPr/>
              <p:nvPr/>
            </p:nvSpPr>
            <p:spPr>
              <a:xfrm>
                <a:off x="4587784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0" name="正方形/長方形 389"/>
              <p:cNvSpPr/>
              <p:nvPr/>
            </p:nvSpPr>
            <p:spPr>
              <a:xfrm>
                <a:off x="4791619" y="4876800"/>
                <a:ext cx="203200" cy="2032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1" name="正方形/長方形 390"/>
              <p:cNvSpPr/>
              <p:nvPr/>
            </p:nvSpPr>
            <p:spPr>
              <a:xfrm>
                <a:off x="4995454" y="4876800"/>
                <a:ext cx="203200" cy="203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28" name="正方形/長方形 427"/>
          <p:cNvSpPr/>
          <p:nvPr/>
        </p:nvSpPr>
        <p:spPr>
          <a:xfrm>
            <a:off x="1271146" y="1624299"/>
            <a:ext cx="1298198" cy="1298198"/>
          </a:xfrm>
          <a:prstGeom prst="rect">
            <a:avLst/>
          </a:prstGeom>
          <a:noFill/>
          <a:ln w="317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フィルタ処理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 : </a:t>
            </a:r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非線形フィルタ，ハーフトーニング</a:t>
            </a:r>
            <a:endParaRPr kumimoji="1"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達成目標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非線形フィルタ処理（エッジ保存平滑化フィルタ）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					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の計算法と効果を説明できる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ハーフトーン処理の計算法と効果を説明できる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Contents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線形フィルタの復習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非線形フィルタ</a:t>
            </a:r>
            <a:endParaRPr kumimoji="1"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ハーフトーニング</a:t>
            </a:r>
            <a:endParaRPr kumimoji="1"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92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87" y="283483"/>
            <a:ext cx="4595163" cy="3063442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8" y="3605427"/>
            <a:ext cx="4595163" cy="306344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175" y="3605427"/>
            <a:ext cx="4595163" cy="306344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23079" y="323609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平滑化フィルタ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741608" y="3236095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エッジ保存平滑化フィルタ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083356" y="166475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入力</a:t>
            </a:r>
            <a:endParaRPr lang="en-US" altLang="ja-JP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画像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99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1394847" y="2991173"/>
            <a:ext cx="9236990" cy="1968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5620" y="283483"/>
            <a:ext cx="11473211" cy="733270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中央値フィルタ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(Median filter)</a:t>
            </a:r>
            <a:endParaRPr kumimoji="1"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コンテンツ プレースホルダー 7"/>
          <p:cNvSpPr txBox="1">
            <a:spLocks/>
          </p:cNvSpPr>
          <p:nvPr/>
        </p:nvSpPr>
        <p:spPr>
          <a:xfrm>
            <a:off x="1185620" y="1349069"/>
            <a:ext cx="11006380" cy="1627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中央値 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(median)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とは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数値の集合の代表値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数値の小さい順に並べ、ちょうど中央に位置する値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コンテンツ プレースホルダー 7"/>
          <p:cNvSpPr txBox="1">
            <a:spLocks/>
          </p:cNvSpPr>
          <p:nvPr/>
        </p:nvSpPr>
        <p:spPr>
          <a:xfrm>
            <a:off x="1185620" y="4944174"/>
            <a:ext cx="11006380" cy="1486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中央値と平均値は，用途によって使い分ける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sym typeface="Wingdings" panose="05000000000000000000" pitchFamily="2" charset="2"/>
              </a:rPr>
              <a:t> 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sym typeface="Wingdings" panose="05000000000000000000" pitchFamily="2" charset="2"/>
              </a:rPr>
              <a:t>年収など、外れ値の影響が大きい対象には中央値を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90048" y="3208323"/>
            <a:ext cx="431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   入力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: 6, 2, 1, 5, 3, 12, 1000</a:t>
            </a:r>
            <a:endParaRPr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90850" y="3789348"/>
            <a:ext cx="674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 平均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: 1/7 x (6+2+1+5+3+12+1000)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= 147 </a:t>
            </a:r>
            <a:endParaRPr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3838" y="4370373"/>
            <a:ext cx="509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中央値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:  1, 2, 3, 5, 6, 12, 1000 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 5</a:t>
            </a:r>
            <a:endParaRPr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792799" y="4421381"/>
            <a:ext cx="311150" cy="311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0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7298" y="333102"/>
            <a:ext cx="7947484" cy="733270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中央値フィルタ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(Median filter)</a:t>
            </a:r>
            <a:endParaRPr kumimoji="1"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43180" y="5451758"/>
            <a:ext cx="11186870" cy="169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Font typeface="Arial" panose="020B0604020202020204" pitchFamily="34" charset="0"/>
              <a:buNone/>
            </a:pPr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+ 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画素</a:t>
            </a:r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i="1" dirty="0" err="1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i,j</a:t>
            </a:r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を中心とする 幅</a:t>
            </a:r>
            <a:r>
              <a:rPr lang="en-US" altLang="ja-JP" i="1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h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の窓内の中央値を新しい画素値とする</a:t>
            </a:r>
            <a:endParaRPr lang="en-US" altLang="ja-JP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Font typeface="Arial" panose="020B0604020202020204" pitchFamily="34" charset="0"/>
              <a:buNone/>
            </a:pPr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+ 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外れ値（スパイクノイズ）を除去出来る</a:t>
            </a:r>
            <a:endParaRPr lang="en-US" altLang="ja-JP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indent="0">
              <a:lnSpc>
                <a:spcPts val="2600"/>
              </a:lnSpc>
              <a:buFont typeface="Arial" panose="020B0604020202020204" pitchFamily="34" charset="0"/>
              <a:buNone/>
            </a:pPr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+ 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特徴</a:t>
            </a:r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エッジ</a:t>
            </a:r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をある程度保存する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973537" y="4496498"/>
            <a:ext cx="45719" cy="457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861545" y="153433"/>
            <a:ext cx="3161443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ImageJ</a:t>
            </a:r>
          </a:p>
          <a:p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Process&gt;Filters&gt;Gaussian Blur</a:t>
            </a:r>
          </a:p>
          <a:p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Process&gt;Filters&gt;median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479912" y="1415498"/>
            <a:ext cx="11449376" cy="3144289"/>
            <a:chOff x="210996" y="1347851"/>
            <a:chExt cx="11981004" cy="3290288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996" y="1347851"/>
              <a:ext cx="3860900" cy="3290288"/>
            </a:xfrm>
            <a:prstGeom prst="rect">
              <a:avLst/>
            </a:prstGeom>
          </p:spPr>
        </p:pic>
        <p:grpSp>
          <p:nvGrpSpPr>
            <p:cNvPr id="13" name="グループ化 12"/>
            <p:cNvGrpSpPr/>
            <p:nvPr/>
          </p:nvGrpSpPr>
          <p:grpSpPr>
            <a:xfrm>
              <a:off x="4277295" y="1347851"/>
              <a:ext cx="7914705" cy="3290288"/>
              <a:chOff x="4645556" y="1347851"/>
              <a:chExt cx="3270029" cy="1359411"/>
            </a:xfrm>
          </p:grpSpPr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5556" y="1347851"/>
                <a:ext cx="1591059" cy="1359411"/>
              </a:xfrm>
              <a:prstGeom prst="rect">
                <a:avLst/>
              </a:prstGeom>
            </p:spPr>
          </p:pic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1478" y="1347851"/>
                <a:ext cx="1594107" cy="1350267"/>
              </a:xfrm>
              <a:prstGeom prst="rect">
                <a:avLst/>
              </a:prstGeom>
            </p:spPr>
          </p:pic>
        </p:grpSp>
      </p:grpSp>
      <p:sp>
        <p:nvSpPr>
          <p:cNvPr id="15" name="正方形/長方形 14"/>
          <p:cNvSpPr/>
          <p:nvPr/>
        </p:nvSpPr>
        <p:spPr>
          <a:xfrm>
            <a:off x="742418" y="4538637"/>
            <a:ext cx="3223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Salt &amp;pepper noise image</a:t>
            </a:r>
            <a:endParaRPr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403358" y="4538637"/>
            <a:ext cx="19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Gaussian 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filter</a:t>
            </a:r>
            <a:endParaRPr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283256" y="4538637"/>
            <a:ext cx="1693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Median filter</a:t>
            </a:r>
            <a:endParaRPr lang="ja-JP" altLang="en-US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496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5130" y="143998"/>
            <a:ext cx="10510111" cy="733270"/>
          </a:xfrm>
        </p:spPr>
        <p:txBody>
          <a:bodyPr/>
          <a:lstStyle/>
          <a:p>
            <a:pPr algn="ctr"/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バイラテラルフィルタ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86188" y="937377"/>
            <a:ext cx="8229600" cy="546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画像中の領域境界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強いエッジ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をまたがずに平滑化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9" name="図 150" descr="img_515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21" y="1962551"/>
            <a:ext cx="2871134" cy="21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151" descr="img_5154_BF10_04_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65" y="1970489"/>
            <a:ext cx="2869639" cy="21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52" descr="img_5154_Gsmooth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4" y="1962551"/>
            <a:ext cx="2869639" cy="21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2016841" y="1483546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単純な平滑化</a:t>
            </a: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7843239" y="1483546"/>
            <a:ext cx="235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特徴保存平滑化</a:t>
            </a:r>
          </a:p>
        </p:txBody>
      </p:sp>
      <p:pic>
        <p:nvPicPr>
          <p:cNvPr id="14" name="図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1"/>
          <a:stretch/>
        </p:blipFill>
        <p:spPr bwMode="auto">
          <a:xfrm>
            <a:off x="7595669" y="4208995"/>
            <a:ext cx="2846228" cy="22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5"/>
          <a:stretch/>
        </p:blipFill>
        <p:spPr bwMode="auto">
          <a:xfrm>
            <a:off x="1568144" y="4209553"/>
            <a:ext cx="2844896" cy="223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9"/>
          <a:stretch/>
        </p:blipFill>
        <p:spPr bwMode="auto">
          <a:xfrm>
            <a:off x="4588109" y="4208995"/>
            <a:ext cx="2825761" cy="223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5386940" y="1483546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元画像</a:t>
            </a: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8122544" y="6421735"/>
            <a:ext cx="17924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800" b="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(bilateral filter)</a:t>
            </a:r>
            <a:endParaRPr lang="ja-JP" altLang="en-US" sz="1800" b="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2075350" y="6421735"/>
            <a:ext cx="1914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800" b="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(Gaussian filter)</a:t>
            </a:r>
            <a:endParaRPr lang="ja-JP" altLang="en-US" sz="1800" b="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10453604" y="6446817"/>
            <a:ext cx="17501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ja-JP" altLang="en-US" sz="11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写真は </a:t>
            </a:r>
            <a:r>
              <a:rPr lang="en-US" altLang="ja-JP" sz="11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Shin </a:t>
            </a:r>
            <a:r>
              <a:rPr lang="en-US" altLang="ja-JP" sz="1100" b="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Yoshizawa</a:t>
            </a:r>
            <a:r>
              <a:rPr lang="ja-JP" altLang="en-US" sz="11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氏により提供されたもの</a:t>
            </a:r>
          </a:p>
        </p:txBody>
      </p:sp>
    </p:spTree>
    <p:extLst>
      <p:ext uri="{BB962C8B-B14F-4D97-AF65-F5344CB8AC3E}">
        <p14:creationId xmlns:p14="http://schemas.microsoft.com/office/powerpoint/2010/main" val="32160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5131" y="143998"/>
            <a:ext cx="7458386" cy="733270"/>
          </a:xfrm>
        </p:spPr>
        <p:txBody>
          <a:bodyPr/>
          <a:lstStyle/>
          <a:p>
            <a:pPr algn="ctr"/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バイラテラルフィルタ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8393713" y="88802"/>
            <a:ext cx="3461204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ImageJ</a:t>
            </a:r>
          </a:p>
          <a:p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Plug in&gt;Process &gt; Bilateral Filters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982311" y="4556529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Original image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946975" y="4556529"/>
            <a:ext cx="17924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Bi-Lateral Filer</a:t>
            </a:r>
          </a:p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Spatial radi:3</a:t>
            </a:r>
          </a:p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Range radi:50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937289" y="4556529"/>
            <a:ext cx="17924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Bi-Lateral Filer</a:t>
            </a:r>
          </a:p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Spatial radi:5</a:t>
            </a:r>
          </a:p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Range radi:80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1625425" y="932464"/>
            <a:ext cx="8314240" cy="3591358"/>
            <a:chOff x="1001648" y="1174465"/>
            <a:chExt cx="7207751" cy="3113407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699" y="1182722"/>
              <a:ext cx="2171700" cy="3105150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648" y="1174465"/>
              <a:ext cx="2171700" cy="3105150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866" y="1174465"/>
              <a:ext cx="2171700" cy="3105150"/>
            </a:xfrm>
            <a:prstGeom prst="rect">
              <a:avLst/>
            </a:prstGeom>
          </p:spPr>
        </p:pic>
      </p:grpSp>
      <p:sp>
        <p:nvSpPr>
          <p:cNvPr id="28" name="正方形/長方形 27"/>
          <p:cNvSpPr/>
          <p:nvPr/>
        </p:nvSpPr>
        <p:spPr>
          <a:xfrm>
            <a:off x="1625425" y="5657671"/>
            <a:ext cx="88024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ブラー効果により顔の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”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あら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”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が消える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輪郭が保持されるのでフィルターをかけたことに気づきにくい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あまり強くかけすぎると不自然な画像になる</a:t>
            </a:r>
          </a:p>
        </p:txBody>
      </p:sp>
    </p:spTree>
    <p:extLst>
      <p:ext uri="{BB962C8B-B14F-4D97-AF65-F5344CB8AC3E}">
        <p14:creationId xmlns:p14="http://schemas.microsoft.com/office/powerpoint/2010/main" val="18557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1560323" y="3915034"/>
            <a:ext cx="2556390" cy="2046215"/>
            <a:chOff x="1439777" y="3596250"/>
            <a:chExt cx="2954655" cy="2364999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3"/>
            <a:srcRect l="11085" t="13560" r="5908" b="9371"/>
            <a:stretch/>
          </p:blipFill>
          <p:spPr>
            <a:xfrm>
              <a:off x="1514522" y="3596250"/>
              <a:ext cx="2879910" cy="2364999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/>
          </p:nvGrpSpPr>
          <p:grpSpPr>
            <a:xfrm>
              <a:off x="1439777" y="3797806"/>
              <a:ext cx="2954655" cy="2047001"/>
              <a:chOff x="4318540" y="4072490"/>
              <a:chExt cx="2594494" cy="1797479"/>
            </a:xfrm>
          </p:grpSpPr>
          <p:cxnSp>
            <p:nvCxnSpPr>
              <p:cNvPr id="32" name="直線矢印コネクタ 31"/>
              <p:cNvCxnSpPr/>
              <p:nvPr/>
            </p:nvCxnSpPr>
            <p:spPr>
              <a:xfrm flipH="1" flipV="1">
                <a:off x="4318540" y="5196046"/>
                <a:ext cx="1181322" cy="651678"/>
              </a:xfrm>
              <a:prstGeom prst="straightConnector1">
                <a:avLst/>
              </a:prstGeom>
              <a:ln w="34925">
                <a:solidFill>
                  <a:srgbClr val="00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矢印コネクタ 33"/>
              <p:cNvCxnSpPr/>
              <p:nvPr/>
            </p:nvCxnSpPr>
            <p:spPr>
              <a:xfrm flipV="1">
                <a:off x="5499862" y="4072490"/>
                <a:ext cx="0" cy="1795738"/>
              </a:xfrm>
              <a:prstGeom prst="straightConnector1">
                <a:avLst/>
              </a:prstGeom>
              <a:ln w="60325">
                <a:solidFill>
                  <a:srgbClr val="FF0000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矢印コネクタ 32"/>
              <p:cNvCxnSpPr/>
              <p:nvPr/>
            </p:nvCxnSpPr>
            <p:spPr>
              <a:xfrm flipV="1">
                <a:off x="5482404" y="5317636"/>
                <a:ext cx="1430630" cy="552333"/>
              </a:xfrm>
              <a:prstGeom prst="straightConnector1">
                <a:avLst/>
              </a:prstGeom>
              <a:ln w="34925">
                <a:solidFill>
                  <a:srgbClr val="00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5130" y="143998"/>
            <a:ext cx="10510111" cy="733270"/>
          </a:xfrm>
        </p:spPr>
        <p:txBody>
          <a:bodyPr/>
          <a:lstStyle/>
          <a:p>
            <a:r>
              <a:rPr lang="ja-JP" altLang="en-US" sz="4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バイラテラルフィルタ</a:t>
            </a:r>
            <a:endParaRPr kumimoji="1" lang="ja-JP" altLang="en-US" sz="4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コンテンツ プレースホルダー 4"/>
          <p:cNvSpPr txBox="1">
            <a:spLocks/>
          </p:cNvSpPr>
          <p:nvPr/>
        </p:nvSpPr>
        <p:spPr>
          <a:xfrm>
            <a:off x="1005130" y="832615"/>
            <a:ext cx="9164865" cy="1015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最も有名な特徴保存フィルタの１つ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空間的距離だけでなく、画素値の差を利用して重み計算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830646" y="5769358"/>
            <a:ext cx="2015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Bilateral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空間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+ </a:t>
            </a:r>
            <a:r>
              <a:rPr lang="ja-JP" altLang="en-US" sz="24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位置空間</a:t>
            </a:r>
            <a:endParaRPr lang="en-US" altLang="ja-JP" sz="2400" dirty="0">
              <a:solidFill>
                <a:srgbClr val="0000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+ </a:t>
            </a:r>
            <a:r>
              <a:rPr lang="ja-JP" altLang="en-US" sz="24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値空間</a:t>
            </a:r>
            <a:endParaRPr lang="en-US" altLang="ja-JP" sz="24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831511" y="89659"/>
            <a:ext cx="436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画像は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[CG-Arts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協会 ディジタル画像処理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図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5.37]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を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参考に井尻が再作成したもの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83630" y="62784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入力画像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-843112" y="-4104362"/>
            <a:ext cx="12358353" cy="2401425"/>
            <a:chOff x="-843112" y="-7436080"/>
            <a:chExt cx="29504233" cy="5733143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3"/>
            <a:srcRect l="11085" t="13560" r="5908" b="9371"/>
            <a:stretch/>
          </p:blipFill>
          <p:spPr>
            <a:xfrm>
              <a:off x="-843112" y="-7436080"/>
              <a:ext cx="6981371" cy="5733143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 rotWithShape="1">
            <a:blip r:embed="rId4"/>
            <a:srcRect l="11891" t="14438" r="5555" b="10735"/>
            <a:stretch/>
          </p:blipFill>
          <p:spPr>
            <a:xfrm>
              <a:off x="6377965" y="-7378638"/>
              <a:ext cx="6966857" cy="5573486"/>
            </a:xfrm>
            <a:prstGeom prst="rect">
              <a:avLst/>
            </a:prstGeom>
          </p:spPr>
        </p:pic>
        <p:pic>
          <p:nvPicPr>
            <p:cNvPr id="42" name="図 41"/>
            <p:cNvPicPr>
              <a:picLocks noChangeAspect="1"/>
            </p:cNvPicPr>
            <p:nvPr/>
          </p:nvPicPr>
          <p:blipFill rotWithShape="1">
            <a:blip r:embed="rId5"/>
            <a:srcRect l="12037" t="14332" r="5639" b="10309"/>
            <a:stretch/>
          </p:blipFill>
          <p:spPr>
            <a:xfrm>
              <a:off x="13933819" y="-7366317"/>
              <a:ext cx="6931742" cy="5663380"/>
            </a:xfrm>
            <a:prstGeom prst="rect">
              <a:avLst/>
            </a:prstGeom>
          </p:spPr>
        </p:pic>
        <p:pic>
          <p:nvPicPr>
            <p:cNvPr id="43" name="図 42"/>
            <p:cNvPicPr>
              <a:picLocks noChangeAspect="1"/>
            </p:cNvPicPr>
            <p:nvPr/>
          </p:nvPicPr>
          <p:blipFill rotWithShape="1">
            <a:blip r:embed="rId4"/>
            <a:srcRect l="11891" t="14438" r="5555" b="10735"/>
            <a:stretch/>
          </p:blipFill>
          <p:spPr>
            <a:xfrm>
              <a:off x="21694264" y="-7276423"/>
              <a:ext cx="6966857" cy="5573486"/>
            </a:xfrm>
            <a:prstGeom prst="rect">
              <a:avLst/>
            </a:prstGeom>
          </p:spPr>
        </p:pic>
      </p:grpSp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5"/>
          <a:srcRect l="12037" t="14332" r="5639" b="10309"/>
          <a:stretch/>
        </p:blipFill>
        <p:spPr>
          <a:xfrm>
            <a:off x="5225441" y="3939933"/>
            <a:ext cx="2474006" cy="2021316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4"/>
          <a:srcRect l="11891" t="14438" r="5555" b="10735"/>
          <a:stretch/>
        </p:blipFill>
        <p:spPr>
          <a:xfrm>
            <a:off x="9028701" y="3934934"/>
            <a:ext cx="2486540" cy="198923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3446" y="1993255"/>
            <a:ext cx="1890144" cy="189014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3547" y="1935047"/>
            <a:ext cx="1857795" cy="185779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54761" y="1974564"/>
            <a:ext cx="1834420" cy="183442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4985117" y="5778381"/>
            <a:ext cx="2954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Gaussian filter</a:t>
            </a: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位置空間の距離で重み付け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遠いほど重みを小さく）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567851" y="5770662"/>
            <a:ext cx="3408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Bilateral filter</a:t>
            </a:r>
          </a:p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Bilateral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空間の距離で重み付け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遠いほど重みを小さく）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0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7359" y="3040062"/>
            <a:ext cx="1890144" cy="18901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5130" y="267985"/>
            <a:ext cx="10510111" cy="733270"/>
          </a:xfrm>
        </p:spPr>
        <p:txBody>
          <a:bodyPr/>
          <a:lstStyle/>
          <a:p>
            <a:pPr algn="ctr"/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バイラテラルフィルタ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627322" y="1369515"/>
                <a:ext cx="4982785" cy="10979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800" i="1">
                              <a:latin typeface="Cambria Math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800" b="1">
                                  <a:latin typeface="Cambria Math"/>
                                </a:rPr>
                                <m:t>𝐲</m:t>
                              </m:r>
                              <m:r>
                                <a:rPr lang="en-US" altLang="ja-JP" sz="2800" b="1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  <a:ea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800" b="1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</m:d>
                            </m:e>
                          </m:nary>
                          <m:r>
                            <a:rPr lang="en-US" altLang="ja-JP" sz="2800" i="1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>
                                  <a:latin typeface="Cambria Math"/>
                                </a:rPr>
                                <m:t>𝐲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800" b="1">
                                  <a:latin typeface="Cambria Math"/>
                                </a:rPr>
                                <m:t>𝐲</m:t>
                              </m:r>
                              <m:r>
                                <a:rPr lang="en-US" altLang="ja-JP" sz="2800" b="1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  <a:ea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800" b="1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ja-JP" sz="28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22" y="1369515"/>
                <a:ext cx="4982785" cy="1097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6825459" y="1304554"/>
            <a:ext cx="36872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x 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注目画素位置 　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y 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局所窓内の画素位置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i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W</a:t>
            </a:r>
            <a:r>
              <a:rPr lang="en-US" altLang="ja-JP" sz="2400" b="1" baseline="-250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x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: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x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が中心の局所窓   </a:t>
            </a:r>
            <a:endParaRPr lang="ja-JP" altLang="en-US" sz="2400" b="1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1774372" y="5302184"/>
                <a:ext cx="9857104" cy="4831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Gaussian filter :</a:t>
                </a:r>
                <a:r>
                  <a:rPr lang="ja-JP" altLang="en-US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>
                            <a:latin typeface="Cambria Math"/>
                          </a:rPr>
                          <m:t>𝐱</m:t>
                        </m:r>
                        <m:r>
                          <a:rPr lang="en-US" altLang="ja-JP" sz="2400" i="1">
                            <a:latin typeface="Cambria Math"/>
                          </a:rPr>
                          <m:t>,</m:t>
                        </m:r>
                        <m:r>
                          <a:rPr lang="en-US" altLang="ja-JP" sz="2400" b="1">
                            <a:latin typeface="Cambria Math"/>
                          </a:rPr>
                          <m:t>𝐲</m:t>
                        </m:r>
                      </m:e>
                    </m:d>
                    <m:r>
                      <a:rPr lang="en-US" altLang="ja-JP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/>
                          </a:rPr>
                          <m:t>|</m:t>
                        </m:r>
                        <m:r>
                          <a:rPr lang="en-US" altLang="ja-JP" sz="2400" b="1">
                            <a:latin typeface="Cambria Math"/>
                          </a:rPr>
                          <m:t>𝐱</m:t>
                        </m:r>
                        <m:r>
                          <a:rPr lang="en-US" altLang="ja-JP" sz="2400" b="1">
                            <a:latin typeface="Cambria Math"/>
                          </a:rPr>
                          <m:t>−</m:t>
                        </m:r>
                        <m:r>
                          <a:rPr lang="en-US" altLang="ja-JP" sz="2400" b="1">
                            <a:latin typeface="Cambria Math"/>
                          </a:rPr>
                          <m:t>𝐲</m:t>
                        </m:r>
                        <m:r>
                          <a:rPr lang="en-US" altLang="ja-JP" sz="2400" b="1" i="1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r>
                  <a:rPr lang="en-US" altLang="ja-JP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</a:t>
                </a:r>
                <a:endParaRPr lang="ja-JP" altLang="en-US" sz="24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6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4372" y="5302184"/>
                <a:ext cx="9857104" cy="483122"/>
              </a:xfrm>
              <a:blipFill>
                <a:blip r:embed="rId4"/>
                <a:stretch>
                  <a:fillRect l="-928" t="-16456" b="-177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4"/>
              <p:cNvSpPr txBox="1">
                <a:spLocks/>
              </p:cNvSpPr>
              <p:nvPr/>
            </p:nvSpPr>
            <p:spPr>
              <a:xfrm>
                <a:off x="1888672" y="5863227"/>
                <a:ext cx="8509000" cy="4831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Bilateral filter 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>
                            <a:latin typeface="Cambria Math"/>
                          </a:rPr>
                          <m:t>𝐱</m:t>
                        </m:r>
                        <m:r>
                          <a:rPr lang="en-US" altLang="ja-JP" sz="2400" i="1">
                            <a:latin typeface="Cambria Math"/>
                          </a:rPr>
                          <m:t>,</m:t>
                        </m:r>
                        <m:r>
                          <a:rPr lang="en-US" altLang="ja-JP" sz="2400" b="1">
                            <a:latin typeface="Cambria Math"/>
                          </a:rPr>
                          <m:t>𝐲</m:t>
                        </m:r>
                      </m:e>
                    </m:d>
                    <m:r>
                      <a:rPr lang="en-US" altLang="ja-JP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/>
                          </a:rPr>
                          <m:t>|</m:t>
                        </m:r>
                        <m:r>
                          <a:rPr lang="en-US" altLang="ja-JP" sz="2400" b="1">
                            <a:latin typeface="Cambria Math"/>
                          </a:rPr>
                          <m:t>𝐱</m:t>
                        </m:r>
                        <m:r>
                          <a:rPr lang="en-US" altLang="ja-JP" sz="2400" b="1">
                            <a:latin typeface="Cambria Math"/>
                          </a:rPr>
                          <m:t>−</m:t>
                        </m:r>
                        <m:r>
                          <a:rPr lang="en-US" altLang="ja-JP" sz="2400" b="1">
                            <a:latin typeface="Cambria Math"/>
                          </a:rPr>
                          <m:t>𝐲</m:t>
                        </m:r>
                        <m:r>
                          <a:rPr lang="en-US" altLang="ja-JP" sz="2400" b="1" i="1">
                            <a:latin typeface="Cambria Math"/>
                          </a:rPr>
                          <m:t>|</m:t>
                        </m:r>
                      </m:e>
                    </m:d>
                    <m:r>
                      <a:rPr lang="en-US" altLang="ja-JP" sz="2400" b="1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/>
                          </a:rPr>
                          <m:t>|</m:t>
                        </m:r>
                        <m:r>
                          <a:rPr lang="en-US" altLang="ja-JP" sz="2400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2400" b="1">
                                <a:latin typeface="Cambria Math"/>
                              </a:rPr>
                              <m:t>𝐱</m:t>
                            </m:r>
                          </m:e>
                        </m:d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 i="1">
                            <a:latin typeface="Cambria Math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/>
                          </a:rPr>
                          <m:t>(</m:t>
                        </m:r>
                        <m:r>
                          <a:rPr lang="en-US" altLang="ja-JP" sz="2400" b="1">
                            <a:latin typeface="Cambria Math"/>
                          </a:rPr>
                          <m:t>𝐲</m:t>
                        </m:r>
                        <m:r>
                          <a:rPr lang="en-US" altLang="ja-JP" sz="2400" i="1">
                            <a:latin typeface="Cambria Math"/>
                          </a:rPr>
                          <m:t>)</m:t>
                        </m:r>
                        <m:r>
                          <a:rPr lang="en-US" altLang="ja-JP" sz="2400" b="1" i="1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endParaRPr lang="ja-JP" altLang="en-US" sz="24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  <a:p>
                <a:pPr marL="0" indent="0">
                  <a:buNone/>
                </a:pPr>
                <a:r>
                  <a:rPr lang="en-US" altLang="ja-JP" sz="24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 </a:t>
                </a:r>
                <a:endParaRPr lang="ja-JP" altLang="en-US" sz="24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672" y="5863227"/>
                <a:ext cx="8509000" cy="483122"/>
              </a:xfrm>
              <a:prstGeom prst="rect">
                <a:avLst/>
              </a:prstGeom>
              <a:blipFill>
                <a:blip r:embed="rId5"/>
                <a:stretch>
                  <a:fillRect l="-1146" t="-10127" b="-24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5019077" y="6242164"/>
            <a:ext cx="4362595" cy="725456"/>
            <a:chOff x="2783372" y="3375152"/>
            <a:chExt cx="4362595" cy="725456"/>
          </a:xfrm>
        </p:grpSpPr>
        <p:sp>
          <p:nvSpPr>
            <p:cNvPr id="11" name="AutoShape 31"/>
            <p:cNvSpPr>
              <a:spLocks/>
            </p:cNvSpPr>
            <p:nvPr/>
          </p:nvSpPr>
          <p:spPr bwMode="auto">
            <a:xfrm rot="16200000">
              <a:off x="5920223" y="2440092"/>
              <a:ext cx="290683" cy="2160804"/>
            </a:xfrm>
            <a:prstGeom prst="leftBrace">
              <a:avLst>
                <a:gd name="adj1" fmla="val 48333"/>
                <a:gd name="adj2" fmla="val 4762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2" name="AutoShape 31"/>
            <p:cNvSpPr>
              <a:spLocks/>
            </p:cNvSpPr>
            <p:nvPr/>
          </p:nvSpPr>
          <p:spPr bwMode="auto">
            <a:xfrm rot="16200000">
              <a:off x="3743259" y="2970413"/>
              <a:ext cx="290685" cy="1100165"/>
            </a:xfrm>
            <a:prstGeom prst="leftBrace">
              <a:avLst>
                <a:gd name="adj1" fmla="val 48333"/>
                <a:gd name="adj2" fmla="val 4762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" name="コンテンツ プレースホルダー 4"/>
            <p:cNvSpPr txBox="1">
              <a:spLocks/>
            </p:cNvSpPr>
            <p:nvPr/>
          </p:nvSpPr>
          <p:spPr>
            <a:xfrm>
              <a:off x="2783372" y="3617486"/>
              <a:ext cx="1812193" cy="4831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Spatial Kernel</a:t>
              </a:r>
              <a:endParaRPr lang="ja-JP" altLang="en-US" sz="20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" name="コンテンツ プレースホルダー 4"/>
            <p:cNvSpPr txBox="1">
              <a:spLocks/>
            </p:cNvSpPr>
            <p:nvPr/>
          </p:nvSpPr>
          <p:spPr>
            <a:xfrm>
              <a:off x="4985473" y="3617486"/>
              <a:ext cx="2127861" cy="4831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solidFill>
                    <a:srgbClr val="0000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Intensity Kernel</a:t>
              </a:r>
              <a:endParaRPr lang="ja-JP" altLang="en-US" sz="20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148941" y="2623718"/>
            <a:ext cx="4721437" cy="2345449"/>
            <a:chOff x="-465876" y="4179117"/>
            <a:chExt cx="4721437" cy="2345449"/>
          </a:xfrm>
        </p:grpSpPr>
        <p:sp>
          <p:nvSpPr>
            <p:cNvPr id="17" name="正方形/長方形 16"/>
            <p:cNvSpPr/>
            <p:nvPr/>
          </p:nvSpPr>
          <p:spPr>
            <a:xfrm>
              <a:off x="987325" y="5040627"/>
              <a:ext cx="859353" cy="836612"/>
            </a:xfrm>
            <a:prstGeom prst="rect">
              <a:avLst/>
            </a:pr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369568" y="5434144"/>
              <a:ext cx="100063" cy="867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208206" y="4603821"/>
              <a:ext cx="20473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x</a:t>
              </a:r>
              <a:r>
                <a: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 : </a:t>
              </a:r>
              <a:r>
                <a:rPr lang="ja-JP" altLang="en-US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注目画素 </a:t>
              </a:r>
              <a:r>
                <a: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2000" i="1" dirty="0" err="1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i,j</a:t>
              </a:r>
              <a:r>
                <a: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)</a:t>
              </a:r>
              <a:endPara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flipH="1">
              <a:off x="1434675" y="4803876"/>
              <a:ext cx="859352" cy="62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/>
            <p:cNvSpPr/>
            <p:nvPr/>
          </p:nvSpPr>
          <p:spPr>
            <a:xfrm>
              <a:off x="1117873" y="5434958"/>
              <a:ext cx="100063" cy="867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566035" y="5435363"/>
              <a:ext cx="100063" cy="867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689690" y="4179117"/>
              <a:ext cx="2044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y </a:t>
              </a:r>
              <a:r>
                <a:rPr lang="ja-JP" altLang="en-US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加算する画素</a:t>
              </a:r>
              <a:r>
                <a: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. </a:t>
              </a: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H="1">
              <a:off x="1155805" y="4441876"/>
              <a:ext cx="597424" cy="9838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2096133" y="6124456"/>
              <a:ext cx="19624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y </a:t>
              </a:r>
              <a:r>
                <a:rPr lang="ja-JP" altLang="en-US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加算する画素</a:t>
              </a:r>
              <a:r>
                <a: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. </a:t>
              </a:r>
            </a:p>
          </p:txBody>
        </p:sp>
        <p:cxnSp>
          <p:nvCxnSpPr>
            <p:cNvPr id="26" name="直線矢印コネクタ 25"/>
            <p:cNvCxnSpPr>
              <a:stCxn id="25" idx="1"/>
            </p:cNvCxnSpPr>
            <p:nvPr/>
          </p:nvCxnSpPr>
          <p:spPr>
            <a:xfrm flipH="1" flipV="1">
              <a:off x="1616066" y="5520905"/>
              <a:ext cx="480067" cy="8036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正方形/長方形 26"/>
            <p:cNvSpPr/>
            <p:nvPr/>
          </p:nvSpPr>
          <p:spPr>
            <a:xfrm>
              <a:off x="-465876" y="5131656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i="1" dirty="0" err="1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W</a:t>
              </a:r>
              <a:r>
                <a:rPr lang="en-US" altLang="ja-JP" b="1" baseline="-25000" dirty="0" err="1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x</a:t>
              </a:r>
              <a:endPara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線矢印コネクタ 27"/>
            <p:cNvCxnSpPr>
              <a:stCxn id="27" idx="3"/>
              <a:endCxn id="17" idx="1"/>
            </p:cNvCxnSpPr>
            <p:nvPr/>
          </p:nvCxnSpPr>
          <p:spPr>
            <a:xfrm>
              <a:off x="-11906" y="5316322"/>
              <a:ext cx="999231" cy="1426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正方形/長方形 28"/>
          <p:cNvSpPr/>
          <p:nvPr/>
        </p:nvSpPr>
        <p:spPr>
          <a:xfrm>
            <a:off x="6830762" y="3695501"/>
            <a:ext cx="311737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※ 『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カーネル</a:t>
            </a:r>
            <a:r>
              <a:rPr lang="en-US" altLang="ja-JP" i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は窓内の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    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画素値に依存するので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    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線形フィルタではない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7359" y="3040062"/>
            <a:ext cx="1890144" cy="18901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5130" y="267985"/>
            <a:ext cx="10510111" cy="733270"/>
          </a:xfrm>
        </p:spPr>
        <p:txBody>
          <a:bodyPr/>
          <a:lstStyle/>
          <a:p>
            <a:pPr algn="ctr"/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バイラテラルフィルタ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627322" y="1369515"/>
                <a:ext cx="4982785" cy="10979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800" i="1">
                              <a:latin typeface="Cambria Math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800" b="1">
                                  <a:latin typeface="Cambria Math"/>
                                </a:rPr>
                                <m:t>𝐲</m:t>
                              </m:r>
                              <m:r>
                                <a:rPr lang="en-US" altLang="ja-JP" sz="2800" b="1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  <a:ea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800" b="1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</m:d>
                            </m:e>
                          </m:nary>
                          <m:r>
                            <a:rPr lang="en-US" altLang="ja-JP" sz="2800" i="1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>
                                  <a:latin typeface="Cambria Math"/>
                                </a:rPr>
                                <m:t>𝐲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ja-JP" sz="2800" b="1">
                                  <a:latin typeface="Cambria Math"/>
                                </a:rPr>
                                <m:t>𝐲</m:t>
                              </m:r>
                              <m:r>
                                <a:rPr lang="en-US" altLang="ja-JP" sz="2800" b="1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  <a:ea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2800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1"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800" b="1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ja-JP" sz="28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22" y="1369515"/>
                <a:ext cx="4982785" cy="1097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6825459" y="1304554"/>
            <a:ext cx="36872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x 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注目画素位置 　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y  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局所窓内の画素位置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i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W</a:t>
            </a:r>
            <a:r>
              <a:rPr lang="en-US" altLang="ja-JP" sz="2400" b="1" baseline="-250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x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: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x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が中心の局所窓   </a:t>
            </a:r>
            <a:endParaRPr lang="ja-JP" altLang="en-US" sz="2400" b="1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6360886" y="2855620"/>
                <a:ext cx="4497614" cy="12020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Gaussian filter :</a:t>
                </a:r>
              </a:p>
              <a:p>
                <a:pPr marL="0" indent="0">
                  <a:buNone/>
                </a:pPr>
                <a:r>
                  <a:rPr lang="ja-JP" altLang="en-US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>
                            <a:latin typeface="Cambria Math"/>
                          </a:rPr>
                          <m:t>𝐱</m:t>
                        </m:r>
                        <m:r>
                          <a:rPr lang="en-US" altLang="ja-JP" sz="2400" i="1">
                            <a:latin typeface="Cambria Math"/>
                          </a:rPr>
                          <m:t>,</m:t>
                        </m:r>
                        <m:r>
                          <a:rPr lang="en-US" altLang="ja-JP" sz="2400" b="1">
                            <a:latin typeface="Cambria Math"/>
                          </a:rPr>
                          <m:t>𝐲</m:t>
                        </m:r>
                      </m:e>
                    </m:d>
                    <m:r>
                      <a:rPr lang="en-US" altLang="ja-JP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/>
                          </a:rPr>
                          <m:t>|</m:t>
                        </m:r>
                        <m:r>
                          <a:rPr lang="en-US" altLang="ja-JP" sz="2400" b="1">
                            <a:latin typeface="Cambria Math"/>
                          </a:rPr>
                          <m:t>𝐱</m:t>
                        </m:r>
                        <m:r>
                          <a:rPr lang="en-US" altLang="ja-JP" sz="2400" b="1">
                            <a:latin typeface="Cambria Math"/>
                          </a:rPr>
                          <m:t>−</m:t>
                        </m:r>
                        <m:r>
                          <a:rPr lang="en-US" altLang="ja-JP" sz="2400" b="1">
                            <a:latin typeface="Cambria Math"/>
                          </a:rPr>
                          <m:t>𝐲</m:t>
                        </m:r>
                        <m:r>
                          <a:rPr lang="en-US" altLang="ja-JP" sz="2400" b="1" i="1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r>
                  <a:rPr lang="en-US" altLang="ja-JP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</a:t>
                </a:r>
                <a:endParaRPr lang="ja-JP" altLang="en-US" sz="24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mc:Choice>
        <mc:Fallback xmlns="">
          <p:sp>
            <p:nvSpPr>
              <p:cNvPr id="6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0886" y="2855620"/>
                <a:ext cx="4497614" cy="1202030"/>
              </a:xfrm>
              <a:blipFill>
                <a:blip r:embed="rId4"/>
                <a:stretch>
                  <a:fillRect l="-2033" t="-65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4"/>
              <p:cNvSpPr txBox="1">
                <a:spLocks/>
              </p:cNvSpPr>
              <p:nvPr/>
            </p:nvSpPr>
            <p:spPr>
              <a:xfrm>
                <a:off x="6360886" y="4032612"/>
                <a:ext cx="5450114" cy="13394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Bilateral filter 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>
                            <a:latin typeface="Cambria Math"/>
                          </a:rPr>
                          <m:t>𝐱</m:t>
                        </m:r>
                        <m:r>
                          <a:rPr lang="en-US" altLang="ja-JP" sz="2400" i="1">
                            <a:latin typeface="Cambria Math"/>
                          </a:rPr>
                          <m:t>,</m:t>
                        </m:r>
                        <m:r>
                          <a:rPr lang="en-US" altLang="ja-JP" sz="2400" b="1">
                            <a:latin typeface="Cambria Math"/>
                          </a:rPr>
                          <m:t>𝐲</m:t>
                        </m:r>
                      </m:e>
                    </m:d>
                    <m:r>
                      <a:rPr lang="en-US" altLang="ja-JP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/>
                          </a:rPr>
                          <m:t>|</m:t>
                        </m:r>
                        <m:r>
                          <a:rPr lang="en-US" altLang="ja-JP" sz="2400" b="1">
                            <a:latin typeface="Cambria Math"/>
                          </a:rPr>
                          <m:t>𝐱</m:t>
                        </m:r>
                        <m:r>
                          <a:rPr lang="en-US" altLang="ja-JP" sz="2400" b="1">
                            <a:latin typeface="Cambria Math"/>
                          </a:rPr>
                          <m:t>−</m:t>
                        </m:r>
                        <m:r>
                          <a:rPr lang="en-US" altLang="ja-JP" sz="2400" b="1">
                            <a:latin typeface="Cambria Math"/>
                          </a:rPr>
                          <m:t>𝐲</m:t>
                        </m:r>
                        <m:r>
                          <a:rPr lang="en-US" altLang="ja-JP" sz="2400" b="1" i="1">
                            <a:latin typeface="Cambria Math"/>
                          </a:rPr>
                          <m:t>|</m:t>
                        </m:r>
                      </m:e>
                    </m:d>
                    <m:r>
                      <a:rPr lang="en-US" altLang="ja-JP" sz="2400" b="1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/>
                          </a:rPr>
                          <m:t>|</m:t>
                        </m:r>
                        <m:r>
                          <a:rPr lang="en-US" altLang="ja-JP" sz="2400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sz="2400" b="1">
                                <a:latin typeface="Cambria Math"/>
                              </a:rPr>
                              <m:t>𝐱</m:t>
                            </m:r>
                          </m:e>
                        </m:d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 i="1">
                            <a:latin typeface="Cambria Math"/>
                          </a:rPr>
                          <m:t>𝐼</m:t>
                        </m:r>
                        <m:r>
                          <a:rPr lang="en-US" altLang="ja-JP" sz="2400" i="1">
                            <a:latin typeface="Cambria Math"/>
                          </a:rPr>
                          <m:t>(</m:t>
                        </m:r>
                        <m:r>
                          <a:rPr lang="en-US" altLang="ja-JP" sz="2400" b="1">
                            <a:latin typeface="Cambria Math"/>
                          </a:rPr>
                          <m:t>𝐲</m:t>
                        </m:r>
                        <m:r>
                          <a:rPr lang="en-US" altLang="ja-JP" sz="2400" i="1">
                            <a:latin typeface="Cambria Math"/>
                          </a:rPr>
                          <m:t>)</m:t>
                        </m:r>
                        <m:r>
                          <a:rPr lang="en-US" altLang="ja-JP" sz="2400" b="1" i="1">
                            <a:latin typeface="Cambria Math"/>
                          </a:rPr>
                          <m:t>|</m:t>
                        </m:r>
                      </m:e>
                    </m:d>
                  </m:oMath>
                </a14:m>
                <a:r>
                  <a:rPr lang="ja-JP" altLang="en-US" sz="24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　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 </a:t>
                </a:r>
                <a:endParaRPr lang="ja-JP" altLang="en-US" sz="24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7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886" y="4032612"/>
                <a:ext cx="5450114" cy="1339487"/>
              </a:xfrm>
              <a:prstGeom prst="rect">
                <a:avLst/>
              </a:prstGeom>
              <a:blipFill>
                <a:blip r:embed="rId5"/>
                <a:stretch>
                  <a:fillRect l="-1676" t="-36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210734" y="4898686"/>
            <a:ext cx="4362595" cy="725456"/>
            <a:chOff x="2783372" y="3375152"/>
            <a:chExt cx="4362595" cy="725456"/>
          </a:xfrm>
        </p:grpSpPr>
        <p:sp>
          <p:nvSpPr>
            <p:cNvPr id="11" name="AutoShape 31"/>
            <p:cNvSpPr>
              <a:spLocks/>
            </p:cNvSpPr>
            <p:nvPr/>
          </p:nvSpPr>
          <p:spPr bwMode="auto">
            <a:xfrm rot="16200000">
              <a:off x="5920223" y="2440092"/>
              <a:ext cx="290683" cy="2160804"/>
            </a:xfrm>
            <a:prstGeom prst="leftBrace">
              <a:avLst>
                <a:gd name="adj1" fmla="val 48333"/>
                <a:gd name="adj2" fmla="val 4762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2" name="AutoShape 31"/>
            <p:cNvSpPr>
              <a:spLocks/>
            </p:cNvSpPr>
            <p:nvPr/>
          </p:nvSpPr>
          <p:spPr bwMode="auto">
            <a:xfrm rot="16200000">
              <a:off x="3743259" y="2970413"/>
              <a:ext cx="290685" cy="1100165"/>
            </a:xfrm>
            <a:prstGeom prst="leftBrace">
              <a:avLst>
                <a:gd name="adj1" fmla="val 48333"/>
                <a:gd name="adj2" fmla="val 4762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" name="コンテンツ プレースホルダー 4"/>
            <p:cNvSpPr txBox="1">
              <a:spLocks/>
            </p:cNvSpPr>
            <p:nvPr/>
          </p:nvSpPr>
          <p:spPr>
            <a:xfrm>
              <a:off x="2783372" y="3617486"/>
              <a:ext cx="1812193" cy="4831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Spatial Kernel</a:t>
              </a:r>
              <a:endParaRPr lang="ja-JP" altLang="en-US" sz="20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" name="コンテンツ プレースホルダー 4"/>
            <p:cNvSpPr txBox="1">
              <a:spLocks/>
            </p:cNvSpPr>
            <p:nvPr/>
          </p:nvSpPr>
          <p:spPr>
            <a:xfrm>
              <a:off x="4985473" y="3617486"/>
              <a:ext cx="2127861" cy="4831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>
                  <a:solidFill>
                    <a:srgbClr val="0000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Intensity Kernel</a:t>
              </a:r>
              <a:endParaRPr lang="ja-JP" altLang="en-US" sz="2000" dirty="0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9" name="正方形/長方形 28"/>
          <p:cNvSpPr/>
          <p:nvPr/>
        </p:nvSpPr>
        <p:spPr>
          <a:xfrm>
            <a:off x="809147" y="5599594"/>
            <a:ext cx="311737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※ 『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カーネル</a:t>
            </a:r>
            <a:r>
              <a:rPr lang="en-US" altLang="ja-JP" i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』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は窓内の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    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画素値に依存するので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    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線形フィルタではない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6475075" y="5939909"/>
                <a:ext cx="42031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ja-JP" altLang="en-US" sz="24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は標準偏差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ja-JP" altLang="en-US" sz="24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のガウス関数</a:t>
                </a: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075" y="5939909"/>
                <a:ext cx="4203138" cy="461665"/>
              </a:xfrm>
              <a:prstGeom prst="rect">
                <a:avLst/>
              </a:prstGeom>
              <a:blipFill>
                <a:blip r:embed="rId6"/>
                <a:stretch>
                  <a:fillRect l="-29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グループ化 30"/>
          <p:cNvGrpSpPr/>
          <p:nvPr/>
        </p:nvGrpSpPr>
        <p:grpSpPr>
          <a:xfrm>
            <a:off x="1148941" y="2623718"/>
            <a:ext cx="4721437" cy="2345449"/>
            <a:chOff x="-465876" y="4179117"/>
            <a:chExt cx="4721437" cy="2345449"/>
          </a:xfrm>
        </p:grpSpPr>
        <p:sp>
          <p:nvSpPr>
            <p:cNvPr id="32" name="正方形/長方形 31"/>
            <p:cNvSpPr/>
            <p:nvPr/>
          </p:nvSpPr>
          <p:spPr>
            <a:xfrm>
              <a:off x="989884" y="5054854"/>
              <a:ext cx="859353" cy="836612"/>
            </a:xfrm>
            <a:prstGeom prst="rect">
              <a:avLst/>
            </a:pr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369568" y="5434144"/>
              <a:ext cx="100063" cy="867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208206" y="4603821"/>
              <a:ext cx="20473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x</a:t>
              </a:r>
              <a:r>
                <a: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 : </a:t>
              </a:r>
              <a:r>
                <a:rPr lang="ja-JP" altLang="en-US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注目画素 </a:t>
              </a:r>
              <a:r>
                <a: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2000" i="1" dirty="0" err="1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i,j</a:t>
              </a:r>
              <a:r>
                <a: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)</a:t>
              </a:r>
              <a:endPara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 flipH="1">
              <a:off x="1434675" y="4803876"/>
              <a:ext cx="859352" cy="62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正方形/長方形 35"/>
            <p:cNvSpPr/>
            <p:nvPr/>
          </p:nvSpPr>
          <p:spPr>
            <a:xfrm>
              <a:off x="1117873" y="5434958"/>
              <a:ext cx="100063" cy="867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566035" y="5435363"/>
              <a:ext cx="100063" cy="867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689690" y="4179117"/>
              <a:ext cx="2044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y </a:t>
              </a:r>
              <a:r>
                <a:rPr lang="ja-JP" altLang="en-US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加算する画素</a:t>
              </a:r>
              <a:r>
                <a: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. </a:t>
              </a:r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flipH="1">
              <a:off x="1155805" y="4441876"/>
              <a:ext cx="597424" cy="9838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2096133" y="6124456"/>
              <a:ext cx="19624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y </a:t>
              </a:r>
              <a:r>
                <a:rPr lang="ja-JP" altLang="en-US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加算する画素</a:t>
              </a:r>
              <a:r>
                <a: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. </a:t>
              </a:r>
            </a:p>
          </p:txBody>
        </p:sp>
        <p:cxnSp>
          <p:nvCxnSpPr>
            <p:cNvPr id="41" name="直線矢印コネクタ 40"/>
            <p:cNvCxnSpPr>
              <a:stCxn id="40" idx="1"/>
            </p:cNvCxnSpPr>
            <p:nvPr/>
          </p:nvCxnSpPr>
          <p:spPr>
            <a:xfrm flipH="1" flipV="1">
              <a:off x="1616066" y="5520905"/>
              <a:ext cx="480067" cy="8036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正方形/長方形 41"/>
            <p:cNvSpPr/>
            <p:nvPr/>
          </p:nvSpPr>
          <p:spPr>
            <a:xfrm>
              <a:off x="-465876" y="5131656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i="1" dirty="0" err="1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W</a:t>
              </a:r>
              <a:r>
                <a:rPr lang="en-US" altLang="ja-JP" b="1" baseline="-25000" dirty="0" err="1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x</a:t>
              </a:r>
              <a:endPara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線矢印コネクタ 42"/>
            <p:cNvCxnSpPr>
              <a:stCxn id="42" idx="3"/>
              <a:endCxn id="32" idx="1"/>
            </p:cNvCxnSpPr>
            <p:nvPr/>
          </p:nvCxnSpPr>
          <p:spPr>
            <a:xfrm>
              <a:off x="-11906" y="5316322"/>
              <a:ext cx="1001790" cy="1568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20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takashi\Desktop\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09182" y="5143485"/>
            <a:ext cx="2439169" cy="15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5130" y="143998"/>
            <a:ext cx="10510111" cy="733270"/>
          </a:xfrm>
        </p:spPr>
        <p:txBody>
          <a:bodyPr/>
          <a:lstStyle/>
          <a:p>
            <a:pPr algn="ctr"/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バイラテラルフィルタ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174145" y="2895011"/>
            <a:ext cx="2665300" cy="2057400"/>
            <a:chOff x="4367784" y="3068493"/>
            <a:chExt cx="2665300" cy="2057400"/>
          </a:xfrm>
        </p:grpSpPr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6104624" y="3068493"/>
              <a:ext cx="9284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240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Edge</a:t>
              </a:r>
            </a:p>
          </p:txBody>
        </p:sp>
        <p:sp>
          <p:nvSpPr>
            <p:cNvPr id="6" name="Line 17"/>
            <p:cNvSpPr>
              <a:spLocks noChangeShapeType="1"/>
            </p:cNvSpPr>
            <p:nvPr/>
          </p:nvSpPr>
          <p:spPr bwMode="auto">
            <a:xfrm flipH="1">
              <a:off x="5967985" y="3525693"/>
              <a:ext cx="533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" name="Line 46"/>
            <p:cNvSpPr>
              <a:spLocks noChangeShapeType="1"/>
            </p:cNvSpPr>
            <p:nvPr/>
          </p:nvSpPr>
          <p:spPr bwMode="auto">
            <a:xfrm>
              <a:off x="6196584" y="4897293"/>
              <a:ext cx="0" cy="2286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" name="Line 47"/>
            <p:cNvSpPr>
              <a:spLocks noChangeShapeType="1"/>
            </p:cNvSpPr>
            <p:nvPr/>
          </p:nvSpPr>
          <p:spPr bwMode="auto">
            <a:xfrm>
              <a:off x="5663184" y="4135293"/>
              <a:ext cx="0" cy="9906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" name="Line 48"/>
            <p:cNvSpPr>
              <a:spLocks noChangeShapeType="1"/>
            </p:cNvSpPr>
            <p:nvPr/>
          </p:nvSpPr>
          <p:spPr bwMode="auto">
            <a:xfrm>
              <a:off x="5129784" y="3982893"/>
              <a:ext cx="0" cy="1143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0" name="Freeform 53"/>
            <p:cNvSpPr>
              <a:spLocks/>
            </p:cNvSpPr>
            <p:nvPr/>
          </p:nvSpPr>
          <p:spPr bwMode="auto">
            <a:xfrm>
              <a:off x="5615559" y="4059093"/>
              <a:ext cx="504825" cy="838200"/>
            </a:xfrm>
            <a:custGeom>
              <a:avLst/>
              <a:gdLst>
                <a:gd name="T0" fmla="*/ 0 w 1214"/>
                <a:gd name="T1" fmla="*/ 4 h 603"/>
                <a:gd name="T2" fmla="*/ 0 w 1214"/>
                <a:gd name="T3" fmla="*/ 0 h 603"/>
                <a:gd name="T4" fmla="*/ 0 w 1214"/>
                <a:gd name="T5" fmla="*/ 4 h 603"/>
                <a:gd name="T6" fmla="*/ 0 w 1214"/>
                <a:gd name="T7" fmla="*/ 4 h 603"/>
                <a:gd name="T8" fmla="*/ 0 w 1214"/>
                <a:gd name="T9" fmla="*/ 10 h 603"/>
                <a:gd name="T10" fmla="*/ 0 w 1214"/>
                <a:gd name="T11" fmla="*/ 10 h 603"/>
                <a:gd name="T12" fmla="*/ 0 w 1214"/>
                <a:gd name="T13" fmla="*/ 10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4" h="603">
                  <a:moveTo>
                    <a:pt x="0" y="13"/>
                  </a:moveTo>
                  <a:cubicBezTo>
                    <a:pt x="75" y="5"/>
                    <a:pt x="119" y="0"/>
                    <a:pt x="199" y="0"/>
                  </a:cubicBezTo>
                  <a:lnTo>
                    <a:pt x="398" y="27"/>
                  </a:lnTo>
                  <a:lnTo>
                    <a:pt x="638" y="27"/>
                  </a:lnTo>
                  <a:lnTo>
                    <a:pt x="638" y="603"/>
                  </a:lnTo>
                  <a:lnTo>
                    <a:pt x="1214" y="603"/>
                  </a:lnTo>
                  <a:lnTo>
                    <a:pt x="782" y="60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graphicFrame>
          <p:nvGraphicFramePr>
            <p:cNvPr id="11" name="Object 54"/>
            <p:cNvGraphicFramePr>
              <a:graphicFrameLocks noChangeAspect="1"/>
            </p:cNvGraphicFramePr>
            <p:nvPr/>
          </p:nvGraphicFramePr>
          <p:xfrm>
            <a:off x="5434584" y="3678093"/>
            <a:ext cx="398463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数式" r:id="rId4" imgW="304536" imgH="203024" progId="Equation.3">
                    <p:embed/>
                  </p:oleObj>
                </mc:Choice>
                <mc:Fallback>
                  <p:oleObj name="数式" r:id="rId4" imgW="304536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4584" y="3678093"/>
                          <a:ext cx="398463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5"/>
            <p:cNvGraphicFramePr>
              <a:graphicFrameLocks noChangeAspect="1"/>
            </p:cNvGraphicFramePr>
            <p:nvPr/>
          </p:nvGraphicFramePr>
          <p:xfrm>
            <a:off x="6044184" y="4363893"/>
            <a:ext cx="49688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数式" r:id="rId6" imgW="380835" imgH="215806" progId="Equation.3">
                    <p:embed/>
                  </p:oleObj>
                </mc:Choice>
                <mc:Fallback>
                  <p:oleObj name="数式" r:id="rId6" imgW="380835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4184" y="4363893"/>
                          <a:ext cx="496888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6"/>
            <p:cNvGraphicFramePr>
              <a:graphicFrameLocks noChangeAspect="1"/>
            </p:cNvGraphicFramePr>
            <p:nvPr/>
          </p:nvGraphicFramePr>
          <p:xfrm>
            <a:off x="4824984" y="3525693"/>
            <a:ext cx="481013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数式" r:id="rId8" imgW="368140" imgH="215806" progId="Equation.3">
                    <p:embed/>
                  </p:oleObj>
                </mc:Choice>
                <mc:Fallback>
                  <p:oleObj name="数式" r:id="rId8" imgW="368140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4984" y="3525693"/>
                          <a:ext cx="481013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V="1">
              <a:off x="4367784" y="3601893"/>
              <a:ext cx="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" name="Line 59"/>
            <p:cNvSpPr>
              <a:spLocks noChangeShapeType="1"/>
            </p:cNvSpPr>
            <p:nvPr/>
          </p:nvSpPr>
          <p:spPr bwMode="auto">
            <a:xfrm>
              <a:off x="4367784" y="5125893"/>
              <a:ext cx="236220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16" name="AutoShape 61"/>
            <p:cNvCxnSpPr>
              <a:cxnSpLocks noChangeShapeType="1"/>
              <a:stCxn id="10" idx="5"/>
            </p:cNvCxnSpPr>
            <p:nvPr/>
          </p:nvCxnSpPr>
          <p:spPr bwMode="auto">
            <a:xfrm flipV="1">
              <a:off x="6129909" y="4878243"/>
              <a:ext cx="57150" cy="19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Freeform 62"/>
            <p:cNvSpPr>
              <a:spLocks/>
            </p:cNvSpPr>
            <p:nvPr/>
          </p:nvSpPr>
          <p:spPr bwMode="auto">
            <a:xfrm>
              <a:off x="4367784" y="3881293"/>
              <a:ext cx="1295400" cy="355600"/>
            </a:xfrm>
            <a:custGeom>
              <a:avLst/>
              <a:gdLst>
                <a:gd name="T0" fmla="*/ 0 w 816"/>
                <a:gd name="T1" fmla="*/ 112 h 224"/>
                <a:gd name="T2" fmla="*/ 192 w 816"/>
                <a:gd name="T3" fmla="*/ 208 h 224"/>
                <a:gd name="T4" fmla="*/ 480 w 816"/>
                <a:gd name="T5" fmla="*/ 16 h 224"/>
                <a:gd name="T6" fmla="*/ 816 w 816"/>
                <a:gd name="T7" fmla="*/ 112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6" h="224">
                  <a:moveTo>
                    <a:pt x="0" y="112"/>
                  </a:moveTo>
                  <a:cubicBezTo>
                    <a:pt x="56" y="168"/>
                    <a:pt x="112" y="224"/>
                    <a:pt x="192" y="208"/>
                  </a:cubicBezTo>
                  <a:cubicBezTo>
                    <a:pt x="272" y="192"/>
                    <a:pt x="376" y="32"/>
                    <a:pt x="480" y="16"/>
                  </a:cubicBezTo>
                  <a:cubicBezTo>
                    <a:pt x="584" y="0"/>
                    <a:pt x="700" y="56"/>
                    <a:pt x="816" y="112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>
              <a:off x="6196584" y="4821093"/>
              <a:ext cx="533400" cy="88900"/>
            </a:xfrm>
            <a:custGeom>
              <a:avLst/>
              <a:gdLst>
                <a:gd name="T0" fmla="*/ 0 w 336"/>
                <a:gd name="T1" fmla="*/ 48 h 56"/>
                <a:gd name="T2" fmla="*/ 144 w 336"/>
                <a:gd name="T3" fmla="*/ 0 h 56"/>
                <a:gd name="T4" fmla="*/ 288 w 336"/>
                <a:gd name="T5" fmla="*/ 48 h 56"/>
                <a:gd name="T6" fmla="*/ 336 w 336"/>
                <a:gd name="T7" fmla="*/ 48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56">
                  <a:moveTo>
                    <a:pt x="0" y="48"/>
                  </a:moveTo>
                  <a:cubicBezTo>
                    <a:pt x="48" y="24"/>
                    <a:pt x="96" y="0"/>
                    <a:pt x="144" y="0"/>
                  </a:cubicBezTo>
                  <a:cubicBezTo>
                    <a:pt x="192" y="0"/>
                    <a:pt x="256" y="40"/>
                    <a:pt x="288" y="48"/>
                  </a:cubicBezTo>
                  <a:cubicBezTo>
                    <a:pt x="320" y="56"/>
                    <a:pt x="328" y="52"/>
                    <a:pt x="336" y="4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 flipH="1">
              <a:off x="4367784" y="3906693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Line 65"/>
            <p:cNvSpPr>
              <a:spLocks noChangeShapeType="1"/>
            </p:cNvSpPr>
            <p:nvPr/>
          </p:nvSpPr>
          <p:spPr bwMode="auto">
            <a:xfrm flipH="1">
              <a:off x="4367784" y="4059093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Line 66"/>
            <p:cNvSpPr>
              <a:spLocks noChangeShapeType="1"/>
            </p:cNvSpPr>
            <p:nvPr/>
          </p:nvSpPr>
          <p:spPr bwMode="auto">
            <a:xfrm flipH="1">
              <a:off x="4367784" y="4897293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AutoShape 67"/>
            <p:cNvSpPr>
              <a:spLocks noChangeArrowheads="1"/>
            </p:cNvSpPr>
            <p:nvPr/>
          </p:nvSpPr>
          <p:spPr bwMode="auto">
            <a:xfrm>
              <a:off x="5586984" y="3982893"/>
              <a:ext cx="152400" cy="1524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3" name="AutoShape 68"/>
            <p:cNvSpPr>
              <a:spLocks noChangeArrowheads="1"/>
            </p:cNvSpPr>
            <p:nvPr/>
          </p:nvSpPr>
          <p:spPr bwMode="auto">
            <a:xfrm>
              <a:off x="5053584" y="3830493"/>
              <a:ext cx="152400" cy="1524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4" name="AutoShape 69"/>
            <p:cNvSpPr>
              <a:spLocks noChangeArrowheads="1"/>
            </p:cNvSpPr>
            <p:nvPr/>
          </p:nvSpPr>
          <p:spPr bwMode="auto">
            <a:xfrm>
              <a:off x="6120384" y="4821093"/>
              <a:ext cx="152400" cy="15240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5219700" y="2556099"/>
            <a:ext cx="2954447" cy="3565800"/>
            <a:chOff x="1097295" y="2202643"/>
            <a:chExt cx="2954447" cy="3565800"/>
          </a:xfrm>
        </p:grpSpPr>
        <p:pic>
          <p:nvPicPr>
            <p:cNvPr id="39" name="Picture 2" descr="C:\Users\takashi\Desktop\a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109719" y="2634831"/>
              <a:ext cx="2439169" cy="157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Line 13"/>
            <p:cNvSpPr>
              <a:spLocks noChangeShapeType="1"/>
            </p:cNvSpPr>
            <p:nvPr/>
          </p:nvSpPr>
          <p:spPr bwMode="auto">
            <a:xfrm flipH="1">
              <a:off x="2756342" y="4370355"/>
              <a:ext cx="12954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 flipH="1">
              <a:off x="1918142" y="3379755"/>
              <a:ext cx="21336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2" name="AutoShape 70"/>
            <p:cNvSpPr>
              <a:spLocks/>
            </p:cNvSpPr>
            <p:nvPr/>
          </p:nvSpPr>
          <p:spPr bwMode="auto">
            <a:xfrm>
              <a:off x="3823141" y="3379755"/>
              <a:ext cx="152400" cy="1524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ja-JP" altLang="en-US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3" name="AutoShape 71"/>
            <p:cNvSpPr>
              <a:spLocks/>
            </p:cNvSpPr>
            <p:nvPr/>
          </p:nvSpPr>
          <p:spPr bwMode="auto">
            <a:xfrm>
              <a:off x="3823141" y="3532155"/>
              <a:ext cx="152400" cy="838200"/>
            </a:xfrm>
            <a:prstGeom prst="leftBrace">
              <a:avLst>
                <a:gd name="adj1" fmla="val 45833"/>
                <a:gd name="adj2" fmla="val 46593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ja-JP" altLang="en-US">
                <a:solidFill>
                  <a:srgbClr val="0000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1097295" y="4647404"/>
              <a:ext cx="2446006" cy="112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indent="0" eaLnBrk="1" hangingPunct="1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lang="en-US" altLang="ja-JP" sz="2000" b="0" dirty="0">
                  <a:solidFill>
                    <a:srgbClr val="0000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Intensity Kernel</a:t>
              </a:r>
              <a:r>
                <a:rPr lang="ja-JP" altLang="en-US" sz="2000" b="0" dirty="0">
                  <a:solidFill>
                    <a:srgbClr val="0000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 </a:t>
              </a:r>
              <a:r>
                <a:rPr lang="en-US" altLang="ja-JP" sz="200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 </a:t>
              </a:r>
            </a:p>
            <a:p>
              <a:pPr marL="0" indent="0" eaLnBrk="1" hangingPunct="1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lang="ja-JP" altLang="en-US" sz="200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エッジを跨いだ</a:t>
              </a:r>
              <a:r>
                <a:rPr lang="en-US" altLang="ja-JP" sz="200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    </a:t>
              </a:r>
              <a:r>
                <a:rPr lang="ja-JP" altLang="en-US" sz="200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平滑化を抑制する</a:t>
              </a:r>
              <a:endParaRPr lang="en-US" altLang="ja-JP" sz="2000" b="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正方形/長方形 44"/>
                <p:cNvSpPr/>
                <p:nvPr/>
              </p:nvSpPr>
              <p:spPr>
                <a:xfrm>
                  <a:off x="2829239" y="3352380"/>
                  <a:ext cx="112408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1" i="1">
                            <a:latin typeface="Cambria Math"/>
                          </a:rPr>
                          <m:t>|</m:t>
                        </m:r>
                        <m:r>
                          <a:rPr lang="en-US" altLang="ja-JP" sz="1200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200" b="1">
                                <a:latin typeface="Cambria Math"/>
                              </a:rPr>
                              <m:t>𝐱</m:t>
                            </m:r>
                          </m:e>
                        </m:d>
                        <m:r>
                          <a:rPr lang="en-US" altLang="ja-JP" sz="1200" i="1">
                            <a:latin typeface="Cambria Math"/>
                          </a:rPr>
                          <m:t>−</m:t>
                        </m:r>
                        <m:r>
                          <a:rPr lang="en-US" altLang="ja-JP" sz="1200" i="1">
                            <a:latin typeface="Cambria Math"/>
                          </a:rPr>
                          <m:t>𝐼</m:t>
                        </m:r>
                        <m:r>
                          <a:rPr lang="en-US" altLang="ja-JP" sz="12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>
                                <a:latin typeface="Cambria Math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sz="1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1200" i="1">
                            <a:latin typeface="Cambria Math"/>
                          </a:rPr>
                          <m:t>)</m:t>
                        </m:r>
                        <m:r>
                          <a:rPr lang="en-US" altLang="ja-JP" sz="1200" b="1" i="1">
                            <a:latin typeface="Cambria Math"/>
                          </a:rPr>
                          <m:t>|</m:t>
                        </m:r>
                      </m:oMath>
                    </m:oMathPara>
                  </a14:m>
                  <a:endParaRPr lang="ja-JP" altLang="en-US" sz="12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98" name="正方形/長方形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9239" y="3352380"/>
                  <a:ext cx="1124089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正方形/長方形 45"/>
                <p:cNvSpPr/>
                <p:nvPr/>
              </p:nvSpPr>
              <p:spPr>
                <a:xfrm>
                  <a:off x="2816539" y="3784035"/>
                  <a:ext cx="112768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200" b="1" i="1">
                            <a:latin typeface="Cambria Math"/>
                          </a:rPr>
                          <m:t>|</m:t>
                        </m:r>
                        <m:r>
                          <a:rPr lang="en-US" altLang="ja-JP" sz="1200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altLang="ja-JP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200" b="1">
                                <a:latin typeface="Cambria Math"/>
                              </a:rPr>
                              <m:t>𝐱</m:t>
                            </m:r>
                          </m:e>
                        </m:d>
                        <m:r>
                          <a:rPr lang="en-US" altLang="ja-JP" sz="1200" i="1">
                            <a:latin typeface="Cambria Math"/>
                          </a:rPr>
                          <m:t>−</m:t>
                        </m:r>
                        <m:r>
                          <a:rPr lang="en-US" altLang="ja-JP" sz="1200" i="1">
                            <a:latin typeface="Cambria Math"/>
                          </a:rPr>
                          <m:t>𝐼</m:t>
                        </m:r>
                        <m:r>
                          <a:rPr lang="en-US" altLang="ja-JP" sz="12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200" b="1">
                                <a:latin typeface="Cambria Math"/>
                              </a:rPr>
                              <m:t>𝐲</m:t>
                            </m:r>
                          </m:e>
                          <m:sub>
                            <m:r>
                              <a:rPr lang="en-US" altLang="ja-JP" sz="1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1200" i="1">
                            <a:latin typeface="Cambria Math"/>
                          </a:rPr>
                          <m:t>)</m:t>
                        </m:r>
                        <m:r>
                          <a:rPr lang="en-US" altLang="ja-JP" sz="1200" b="1" i="1">
                            <a:latin typeface="Cambria Math"/>
                          </a:rPr>
                          <m:t>|</m:t>
                        </m:r>
                      </m:oMath>
                    </m:oMathPara>
                  </a14:m>
                  <a:endParaRPr lang="ja-JP" altLang="en-US" sz="12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100" name="正方形/長方形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6539" y="3784035"/>
                  <a:ext cx="1127680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グループ化 46"/>
          <p:cNvGrpSpPr/>
          <p:nvPr/>
        </p:nvGrpSpPr>
        <p:grpSpPr>
          <a:xfrm>
            <a:off x="390598" y="1223740"/>
            <a:ext cx="11606535" cy="944118"/>
            <a:chOff x="3293455" y="827981"/>
            <a:chExt cx="11606535" cy="9441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正方形/長方形 47"/>
                <p:cNvSpPr/>
                <p:nvPr/>
              </p:nvSpPr>
              <p:spPr>
                <a:xfrm>
                  <a:off x="5622047" y="836434"/>
                  <a:ext cx="144462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>
                            <a:latin typeface="Cambria Math"/>
                          </a:rPr>
                          <m:t>𝐱</m:t>
                        </m:r>
                        <m:r>
                          <a:rPr lang="en-US" altLang="ja-JP" sz="2400" b="1">
                            <a:latin typeface="Cambria Math"/>
                          </a:rPr>
                          <m:t>=(</m:t>
                        </m:r>
                        <m:r>
                          <a:rPr lang="en-US" altLang="ja-JP" sz="2400" i="1">
                            <a:latin typeface="Cambria Math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/>
                          </a:rPr>
                          <m:t>,</m:t>
                        </m:r>
                        <m:r>
                          <a:rPr lang="en-US" altLang="ja-JP" sz="2400" i="1">
                            <a:latin typeface="Cambria Math"/>
                          </a:rPr>
                          <m:t>𝑗</m:t>
                        </m:r>
                        <m:r>
                          <a:rPr lang="en-US" altLang="ja-JP" sz="2400" b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ja-JP" altLang="en-US" sz="24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48" name="正方形/長方形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2047" y="836434"/>
                  <a:ext cx="1444626" cy="4616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/>
                <p:cNvSpPr/>
                <p:nvPr/>
              </p:nvSpPr>
              <p:spPr>
                <a:xfrm>
                  <a:off x="5622047" y="1310434"/>
                  <a:ext cx="262648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>
                            <a:latin typeface="Cambria Math"/>
                          </a:rPr>
                          <m:t>𝐲</m:t>
                        </m:r>
                        <m:r>
                          <a:rPr lang="en-US" altLang="ja-JP" sz="2400" b="1">
                            <a:latin typeface="Cambria Math"/>
                          </a:rPr>
                          <m:t>=(</m:t>
                        </m:r>
                        <m:r>
                          <a:rPr lang="en-US" altLang="ja-JP" sz="2400" i="1">
                            <a:latin typeface="Cambria Math"/>
                          </a:rPr>
                          <m:t>𝑖</m:t>
                        </m:r>
                        <m:r>
                          <a:rPr lang="en-US" altLang="ja-JP" sz="2400" i="1">
                            <a:latin typeface="Cambria Math"/>
                          </a:rPr>
                          <m:t>+</m:t>
                        </m:r>
                        <m:r>
                          <a:rPr lang="en-US" altLang="ja-JP" sz="2400" i="1">
                            <a:latin typeface="Cambria Math"/>
                          </a:rPr>
                          <m:t>𝑚</m:t>
                        </m:r>
                        <m:r>
                          <a:rPr lang="en-US" altLang="ja-JP" sz="2400" i="1">
                            <a:latin typeface="Cambria Math"/>
                          </a:rPr>
                          <m:t>,</m:t>
                        </m:r>
                        <m:r>
                          <a:rPr lang="en-US" altLang="ja-JP" sz="2400" i="1">
                            <a:latin typeface="Cambria Math"/>
                          </a:rPr>
                          <m:t>𝑗</m:t>
                        </m:r>
                        <m:r>
                          <a:rPr lang="en-US" altLang="ja-JP" sz="2400" i="1">
                            <a:latin typeface="Cambria Math"/>
                          </a:rPr>
                          <m:t>+</m:t>
                        </m:r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  <m:r>
                          <a:rPr lang="en-US" altLang="ja-JP" sz="2400" b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ja-JP" altLang="en-US" sz="24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49" name="正方形/長方形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2047" y="1310434"/>
                  <a:ext cx="2626488" cy="4616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テキスト ボックス 49"/>
            <p:cNvSpPr txBox="1"/>
            <p:nvPr/>
          </p:nvSpPr>
          <p:spPr>
            <a:xfrm>
              <a:off x="3293455" y="1306207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窓内の画素位置</a:t>
              </a:r>
              <a:endPara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3601232" y="82798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注目画素位置</a:t>
              </a:r>
              <a:endPara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正方形/長方形 51"/>
                <p:cNvSpPr/>
                <p:nvPr/>
              </p:nvSpPr>
              <p:spPr>
                <a:xfrm>
                  <a:off x="8530105" y="946233"/>
                  <a:ext cx="6369885" cy="523220"/>
                </a:xfrm>
                <a:prstGeom prst="rect">
                  <a:avLst/>
                </a:prstGeom>
                <a:gradFill>
                  <a:gsLst>
                    <a:gs pos="100000">
                      <a:schemeClr val="accent1">
                        <a:tint val="66000"/>
                        <a:satMod val="160000"/>
                      </a:schemeClr>
                    </a:gs>
                    <a:gs pos="80000">
                      <a:schemeClr val="bg1"/>
                    </a:gs>
                  </a:gsLst>
                  <a:lin ang="5400000" scaled="0"/>
                </a:gra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800" i="1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1">
                                <a:latin typeface="Cambria Math"/>
                              </a:rPr>
                              <m:t>𝐱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2800" b="1">
                                <a:latin typeface="Cambria Math"/>
                              </a:rPr>
                              <m:t>𝐲</m:t>
                            </m:r>
                          </m:e>
                        </m:d>
                        <m:r>
                          <a:rPr lang="en-US" altLang="ja-JP" sz="280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altLang="ja-JP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altLang="ja-JP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𝐲</m:t>
                            </m:r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|</m:t>
                            </m:r>
                          </m:e>
                        </m:d>
                        <m:r>
                          <a:rPr lang="en-US" altLang="ja-JP" sz="2800" b="1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altLang="ja-JP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altLang="ja-JP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ja-JP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2800" b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altLang="ja-JP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ja-JP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sz="2800" b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𝐲</m:t>
                            </m:r>
                            <m:r>
                              <a:rPr lang="en-US" altLang="ja-JP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altLang="ja-JP" sz="28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</m:e>
                        </m:d>
                      </m:oMath>
                    </m:oMathPara>
                  </a14:m>
                  <a:endParaRPr lang="ja-JP" altLang="en-US" sz="28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2" name="正方形/長方形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0105" y="946233"/>
                  <a:ext cx="6369885" cy="52322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151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グループ化 2"/>
          <p:cNvGrpSpPr/>
          <p:nvPr/>
        </p:nvGrpSpPr>
        <p:grpSpPr>
          <a:xfrm>
            <a:off x="588756" y="3135958"/>
            <a:ext cx="3490136" cy="2754203"/>
            <a:chOff x="1751476" y="3552559"/>
            <a:chExt cx="2229996" cy="1759777"/>
          </a:xfrm>
        </p:grpSpPr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78693" y="3961811"/>
              <a:ext cx="1350525" cy="1350525"/>
            </a:xfrm>
            <a:prstGeom prst="rect">
              <a:avLst/>
            </a:prstGeom>
          </p:spPr>
        </p:pic>
        <p:grpSp>
          <p:nvGrpSpPr>
            <p:cNvPr id="25" name="グループ化 24"/>
            <p:cNvGrpSpPr/>
            <p:nvPr/>
          </p:nvGrpSpPr>
          <p:grpSpPr>
            <a:xfrm rot="16200000">
              <a:off x="2211183" y="3564506"/>
              <a:ext cx="1205438" cy="1181543"/>
              <a:chOff x="1050583" y="2100807"/>
              <a:chExt cx="915009" cy="814869"/>
            </a:xfrm>
          </p:grpSpPr>
          <p:grpSp>
            <p:nvGrpSpPr>
              <p:cNvPr id="26" name="グループ化 25"/>
              <p:cNvGrpSpPr/>
              <p:nvPr/>
            </p:nvGrpSpPr>
            <p:grpSpPr>
              <a:xfrm>
                <a:off x="1050583" y="2236117"/>
                <a:ext cx="727773" cy="555257"/>
                <a:chOff x="-382198" y="2566065"/>
                <a:chExt cx="1277397" cy="974594"/>
              </a:xfrm>
            </p:grpSpPr>
            <p:sp>
              <p:nvSpPr>
                <p:cNvPr id="31" name="正方形/長方形 30"/>
                <p:cNvSpPr/>
                <p:nvPr/>
              </p:nvSpPr>
              <p:spPr>
                <a:xfrm>
                  <a:off x="-382198" y="2704047"/>
                  <a:ext cx="859353" cy="836612"/>
                </a:xfrm>
                <a:prstGeom prst="rect">
                  <a:avLst/>
                </a:prstGeom>
                <a:solidFill>
                  <a:srgbClr val="FFC000">
                    <a:alpha val="4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80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32" name="正方形/長方形 31"/>
                <p:cNvSpPr/>
                <p:nvPr/>
              </p:nvSpPr>
              <p:spPr>
                <a:xfrm>
                  <a:off x="-1760" y="3082585"/>
                  <a:ext cx="100063" cy="8676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80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  <p:cxnSp>
              <p:nvCxnSpPr>
                <p:cNvPr id="33" name="直線矢印コネクタ 32"/>
                <p:cNvCxnSpPr/>
                <p:nvPr/>
              </p:nvCxnSpPr>
              <p:spPr>
                <a:xfrm flipH="1">
                  <a:off x="103235" y="3015239"/>
                  <a:ext cx="791964" cy="10711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正方形/長方形 33"/>
                <p:cNvSpPr/>
                <p:nvPr/>
              </p:nvSpPr>
              <p:spPr>
                <a:xfrm>
                  <a:off x="-2554" y="2892944"/>
                  <a:ext cx="100063" cy="8676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80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35" name="正方形/長方形 34"/>
                <p:cNvSpPr/>
                <p:nvPr/>
              </p:nvSpPr>
              <p:spPr>
                <a:xfrm>
                  <a:off x="3168" y="3279027"/>
                  <a:ext cx="100063" cy="8676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80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  <p:cxnSp>
              <p:nvCxnSpPr>
                <p:cNvPr id="36" name="直線矢印コネクタ 35"/>
                <p:cNvCxnSpPr>
                  <a:endCxn id="34" idx="3"/>
                </p:cNvCxnSpPr>
                <p:nvPr/>
              </p:nvCxnSpPr>
              <p:spPr>
                <a:xfrm flipH="1">
                  <a:off x="97509" y="2566065"/>
                  <a:ext cx="727406" cy="37025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矢印コネクタ 36"/>
                <p:cNvCxnSpPr/>
                <p:nvPr/>
              </p:nvCxnSpPr>
              <p:spPr>
                <a:xfrm flipH="1" flipV="1">
                  <a:off x="103233" y="3322410"/>
                  <a:ext cx="721682" cy="16831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正方形/長方形 26"/>
                  <p:cNvSpPr/>
                  <p:nvPr/>
                </p:nvSpPr>
                <p:spPr>
                  <a:xfrm rot="5400000">
                    <a:off x="1748311" y="2387231"/>
                    <a:ext cx="210648" cy="22390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2400" b="1">
                              <a:latin typeface="Cambria Math"/>
                            </a:rPr>
                            <m:t>𝐱</m:t>
                          </m:r>
                        </m:oMath>
                      </m:oMathPara>
                    </a14:m>
                    <a:endParaRPr lang="ja-JP" altLang="en-US" sz="2400" dirty="0"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27" name="正方形/長方形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748311" y="2387231"/>
                    <a:ext cx="210648" cy="223908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正方形/長方形 27"/>
                  <p:cNvSpPr/>
                  <p:nvPr/>
                </p:nvSpPr>
                <p:spPr>
                  <a:xfrm rot="5400000">
                    <a:off x="1716956" y="2667041"/>
                    <a:ext cx="273363" cy="22390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>
                                  <a:latin typeface="Cambria Math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altLang="ja-JP" sz="24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2400" dirty="0"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28" name="正方形/長方形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716956" y="2667041"/>
                    <a:ext cx="273363" cy="22390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正方形/長方形 28"/>
                  <p:cNvSpPr/>
                  <p:nvPr/>
                </p:nvSpPr>
                <p:spPr>
                  <a:xfrm rot="5400000">
                    <a:off x="1716062" y="2123872"/>
                    <a:ext cx="270037" cy="22390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>
                                  <a:latin typeface="Cambria Math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altLang="ja-JP" sz="24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2400" dirty="0"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メイリオ" panose="020B0604030504040204" pitchFamily="50" charset="-128"/>
                    </a:endParaRPr>
                  </a:p>
                </p:txBody>
              </p:sp>
            </mc:Choice>
            <mc:Fallback xmlns="">
              <p:sp>
                <p:nvSpPr>
                  <p:cNvPr id="29" name="正方形/長方形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716062" y="2123872"/>
                    <a:ext cx="270037" cy="223908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3" name="Line 59"/>
            <p:cNvSpPr>
              <a:spLocks noChangeShapeType="1"/>
            </p:cNvSpPr>
            <p:nvPr/>
          </p:nvSpPr>
          <p:spPr bwMode="auto">
            <a:xfrm>
              <a:off x="1751476" y="4490888"/>
              <a:ext cx="2229996" cy="0"/>
            </a:xfrm>
            <a:prstGeom prst="line">
              <a:avLst/>
            </a:prstGeom>
            <a:noFill/>
            <a:ln w="444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13392856" y="3847596"/>
            <a:ext cx="5034866" cy="112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ja-JP" altLang="en-US" sz="2000" b="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エッジをまたいだ近傍画素について</a:t>
            </a:r>
            <a:r>
              <a:rPr lang="en-US" altLang="ja-JP" sz="2000" b="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…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ja-JP" sz="2000" b="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Intensity kernel</a:t>
            </a:r>
            <a:r>
              <a:rPr lang="ja-JP" altLang="en-US" sz="2000" b="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の応答が小さくなるため</a:t>
            </a:r>
            <a:endParaRPr lang="en-US" altLang="ja-JP" sz="2000" b="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ja-JP" altLang="en-US" sz="2000" b="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小さな重み付けがされる</a:t>
            </a:r>
            <a:endParaRPr lang="en-US" altLang="ja-JP" sz="2000" b="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8864689" y="4954823"/>
            <a:ext cx="3327311" cy="1788877"/>
            <a:chOff x="4737188" y="4719373"/>
            <a:chExt cx="3327311" cy="1788877"/>
          </a:xfrm>
        </p:grpSpPr>
        <p:sp>
          <p:nvSpPr>
            <p:cNvPr id="58" name="Line 43"/>
            <p:cNvSpPr>
              <a:spLocks noChangeShapeType="1"/>
            </p:cNvSpPr>
            <p:nvPr/>
          </p:nvSpPr>
          <p:spPr bwMode="auto">
            <a:xfrm>
              <a:off x="4813741" y="4719373"/>
              <a:ext cx="0" cy="790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9" name="Line 44"/>
            <p:cNvSpPr>
              <a:spLocks noChangeShapeType="1"/>
            </p:cNvSpPr>
            <p:nvPr/>
          </p:nvSpPr>
          <p:spPr bwMode="auto">
            <a:xfrm>
              <a:off x="5880541" y="4719373"/>
              <a:ext cx="0" cy="790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0" name="AutoShape 49"/>
            <p:cNvSpPr>
              <a:spLocks/>
            </p:cNvSpPr>
            <p:nvPr/>
          </p:nvSpPr>
          <p:spPr bwMode="auto">
            <a:xfrm rot="16200000">
              <a:off x="5004241" y="4605073"/>
              <a:ext cx="152400" cy="533400"/>
            </a:xfrm>
            <a:prstGeom prst="leftBrace">
              <a:avLst>
                <a:gd name="adj1" fmla="val 29167"/>
                <a:gd name="adj2" fmla="val 34222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1" name="AutoShape 50"/>
            <p:cNvSpPr>
              <a:spLocks/>
            </p:cNvSpPr>
            <p:nvPr/>
          </p:nvSpPr>
          <p:spPr bwMode="auto">
            <a:xfrm rot="16200000">
              <a:off x="5537641" y="4605073"/>
              <a:ext cx="152400" cy="533400"/>
            </a:xfrm>
            <a:prstGeom prst="leftBrace">
              <a:avLst>
                <a:gd name="adj1" fmla="val 29167"/>
                <a:gd name="adj2" fmla="val 58926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正方形/長方形 61"/>
                <p:cNvSpPr/>
                <p:nvPr/>
              </p:nvSpPr>
              <p:spPr>
                <a:xfrm>
                  <a:off x="4737188" y="4889673"/>
                  <a:ext cx="74411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ja-JP" sz="1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1200" b="1">
                                <a:latin typeface="Cambria Math"/>
                              </a:rPr>
                              <m:t>𝐱</m:t>
                            </m:r>
                            <m:r>
                              <a:rPr lang="en-US" altLang="ja-JP" sz="1200" b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1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200" b="1">
                                    <a:latin typeface="Cambria Math"/>
                                  </a:rPr>
                                  <m:t>𝐲</m:t>
                                </m:r>
                              </m:e>
                              <m:sub>
                                <m:r>
                                  <a:rPr lang="en-US" altLang="ja-JP" sz="12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sz="12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99" name="正方形/長方形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188" y="4889673"/>
                  <a:ext cx="726481" cy="276999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5861716" y="5387211"/>
              <a:ext cx="2202783" cy="112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marL="0" indent="0" eaLnBrk="1" hangingPunct="1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lang="en-US" altLang="ja-JP" sz="2000" b="0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Spatial Kernel</a:t>
              </a:r>
              <a:r>
                <a:rPr lang="ja-JP" altLang="en-US" sz="200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 </a:t>
              </a:r>
              <a:r>
                <a:rPr lang="en-US" altLang="ja-JP" sz="200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 </a:t>
              </a:r>
            </a:p>
            <a:p>
              <a:pPr marL="0" indent="0" eaLnBrk="1" hangingPunct="1">
                <a:spcBef>
                  <a:spcPct val="20000"/>
                </a:spcBef>
                <a:buClr>
                  <a:schemeClr val="tx1"/>
                </a:buClr>
                <a:buSzPct val="75000"/>
              </a:pPr>
              <a:r>
                <a:rPr lang="ja-JP" altLang="en-US" sz="200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空間的な近さで重み付け</a:t>
              </a:r>
              <a:endParaRPr lang="en-US" altLang="ja-JP" sz="2000" b="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4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5130" y="236988"/>
            <a:ext cx="10510111" cy="733270"/>
          </a:xfrm>
        </p:spPr>
        <p:txBody>
          <a:bodyPr/>
          <a:lstStyle/>
          <a:p>
            <a:pPr algn="ctr"/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バイラテラルフィルタ（パラメタ）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093348" y="1284842"/>
                <a:ext cx="6369885" cy="523220"/>
              </a:xfrm>
              <a:prstGeom prst="rect">
                <a:avLst/>
              </a:prstGeom>
              <a:gradFill>
                <a:gsLst>
                  <a:gs pos="100000">
                    <a:schemeClr val="accent1">
                      <a:tint val="66000"/>
                      <a:satMod val="160000"/>
                    </a:schemeClr>
                  </a:gs>
                  <a:gs pos="80000">
                    <a:schemeClr val="bg1"/>
                  </a:gs>
                </a:gsLst>
                <a:lin ang="5400000" scaled="0"/>
              </a:gra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>
                              <a:latin typeface="Cambria Math"/>
                            </a:rPr>
                            <m:t>𝐱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b="1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altLang="ja-JP" sz="28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altLang="ja-JP" sz="28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𝐲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</m:e>
                      </m:d>
                      <m:r>
                        <a:rPr lang="en-US" altLang="ja-JP" sz="28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ja-JP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altLang="ja-JP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2800" b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n-US" altLang="ja-JP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𝐲</m:t>
                          </m:r>
                          <m:r>
                            <a:rPr lang="en-US" altLang="ja-JP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altLang="ja-JP" sz="2800" b="1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48" y="1284842"/>
                <a:ext cx="636988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986944" y="1984196"/>
                <a:ext cx="9847568" cy="3006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ja-JP" altLang="en-US" sz="20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パラメータ</a:t>
                </a:r>
                <a:r>
                  <a:rPr lang="en-US" altLang="ja-JP" sz="2000" i="1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h</a:t>
                </a:r>
                <a:r>
                  <a:rPr lang="ja-JP" altLang="en-US" sz="2000" i="1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en-US" altLang="ja-JP" sz="20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: </a:t>
                </a:r>
                <a:r>
                  <a:rPr lang="ja-JP" altLang="en-US" sz="20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平滑化したい領域の輝度値の標準偏差の </a:t>
                </a:r>
                <a:r>
                  <a:rPr lang="en-US" altLang="ja-JP" sz="20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0.5-2.0</a:t>
                </a:r>
                <a:r>
                  <a:rPr lang="ja-JP" altLang="en-US" sz="20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倍程度をよく用いる</a:t>
                </a:r>
                <a:endParaRPr lang="en-US" altLang="ja-JP" sz="20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ja-JP" altLang="en-US" sz="20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複数回適用すると良い結果が出やすい</a:t>
                </a:r>
                <a:endParaRPr lang="en-US" altLang="ja-JP" sz="20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ja-JP" altLang="en-US" sz="20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カラー画像はチャンネル毎でなく、以下を用いて同じ重みを利用するとよい</a:t>
                </a:r>
                <a:endParaRPr lang="en-US" altLang="ja-JP" sz="20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ja-JP" altLang="en-US" sz="20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　　　　　　 　　　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000" dirty="0">
                            <a:latin typeface="Cambria Math"/>
                            <a:cs typeface="Times New Roman" panose="02020603050405020304" pitchFamily="18" charset="0"/>
                          </a:rPr>
                          <m:t>I</m:t>
                        </m:r>
                        <m:d>
                          <m:d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US" altLang="ja-JP" sz="2000" dirty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ja-JP" sz="2000" dirty="0">
                            <a:latin typeface="Cambria Math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altLang="ja-JP" sz="2000" dirty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sz="2000" b="1" dirty="0">
                            <a:latin typeface="Cambria Math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en-US" altLang="ja-JP" sz="2000" dirty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altLang="ja-JP" sz="2000" i="1" dirty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sz="2000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000" b="1" dirty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altLang="ja-JP" sz="2000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000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b="1" dirty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ja-JP" sz="2000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000" b="1" dirty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  <m:r>
                                    <a:rPr lang="en-US" altLang="ja-JP" sz="2000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000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b="1" dirty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altLang="ja-JP" sz="2000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000" b="1" dirty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  <m:r>
                                    <a:rPr lang="en-US" altLang="ja-JP" sz="2000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000" i="1" dirty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ja-JP" sz="20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b="1" i="1" dirty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ja-JP" altLang="en-US" sz="2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>
                  <a:spcBef>
                    <a:spcPts val="600"/>
                  </a:spcBef>
                </a:pPr>
                <a:endParaRPr lang="ja-JP" altLang="en-US" sz="20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  <a:p>
                <a:pPr>
                  <a:spcBef>
                    <a:spcPts val="600"/>
                  </a:spcBef>
                </a:pPr>
                <a:endParaRPr lang="ja-JP" altLang="en-US" sz="20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44" y="1984196"/>
                <a:ext cx="9847568" cy="3006785"/>
              </a:xfrm>
              <a:prstGeom prst="rect">
                <a:avLst/>
              </a:prstGeom>
              <a:blipFill>
                <a:blip r:embed="rId3"/>
                <a:stretch>
                  <a:fillRect l="-681" t="-10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957" y="5403232"/>
            <a:ext cx="1038225" cy="10382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6838" y="5308235"/>
            <a:ext cx="1038225" cy="10382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1447" y="5308235"/>
            <a:ext cx="1038225" cy="103822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181560" y="-4080301"/>
            <a:ext cx="6068377" cy="2377364"/>
            <a:chOff x="6377965" y="-7378638"/>
            <a:chExt cx="14487596" cy="5675701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7"/>
            <a:srcRect l="11891" t="14438" r="5555" b="10735"/>
            <a:stretch/>
          </p:blipFill>
          <p:spPr>
            <a:xfrm>
              <a:off x="6377965" y="-7378638"/>
              <a:ext cx="6966857" cy="5573486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8"/>
            <a:srcRect l="12037" t="14332" r="5639" b="10309"/>
            <a:stretch/>
          </p:blipFill>
          <p:spPr>
            <a:xfrm>
              <a:off x="13933819" y="-7366317"/>
              <a:ext cx="6931742" cy="5663380"/>
            </a:xfrm>
            <a:prstGeom prst="rect">
              <a:avLst/>
            </a:prstGeom>
          </p:spPr>
        </p:pic>
      </p:grp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9"/>
          <a:srcRect l="11085" t="13560" r="5908" b="9371"/>
          <a:stretch/>
        </p:blipFill>
        <p:spPr>
          <a:xfrm>
            <a:off x="1573182" y="4806076"/>
            <a:ext cx="2433360" cy="199828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0"/>
          <a:srcRect l="12783" t="14351" r="5779" b="10599"/>
          <a:stretch/>
        </p:blipFill>
        <p:spPr>
          <a:xfrm>
            <a:off x="5515063" y="4801545"/>
            <a:ext cx="2456088" cy="200281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891" t="14438" r="5555" b="10735"/>
          <a:stretch/>
        </p:blipFill>
        <p:spPr>
          <a:xfrm>
            <a:off x="9479672" y="4801545"/>
            <a:ext cx="2428301" cy="1942641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1451034" y="449441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入力データ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404279" y="4440745"/>
            <a:ext cx="206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Bilateral filter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回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8972979" y="4440745"/>
            <a:ext cx="206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Bilateral filter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回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00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5825638"/>
            <a:ext cx="11473211" cy="733270"/>
          </a:xfrm>
        </p:spPr>
        <p:txBody>
          <a:bodyPr/>
          <a:lstStyle/>
          <a:p>
            <a:pPr algn="r"/>
            <a:r>
              <a:rPr lang="ja-JP" altLang="en-US" dirty="0"/>
              <a:t>線形フィルタの復習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28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3949" y="283483"/>
            <a:ext cx="10287001" cy="733270"/>
          </a:xfrm>
        </p:spPr>
        <p:txBody>
          <a:bodyPr/>
          <a:lstStyle/>
          <a:p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まとめ：空間フィルタ（非線形）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3949" y="1262079"/>
            <a:ext cx="10496551" cy="5296829"/>
          </a:xfrm>
        </p:spPr>
        <p:txBody>
          <a:bodyPr/>
          <a:lstStyle/>
          <a:p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エッジ保存効果のあるフィルタを紹介した</a:t>
            </a:r>
            <a:endParaRPr kumimoji="1"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/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エッジ保存平滑化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/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メディアンフィルタ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/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バイラテラルフィルタ</a:t>
            </a:r>
            <a:endParaRPr kumimoji="1"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線形フィルタと比べ計算量は大きいが、特殊な効果が得られる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829194" y="3607786"/>
            <a:ext cx="7768972" cy="2850163"/>
            <a:chOff x="0" y="4370491"/>
            <a:chExt cx="5888182" cy="2160167"/>
          </a:xfrm>
        </p:grpSpPr>
        <p:pic>
          <p:nvPicPr>
            <p:cNvPr id="5" name="図 150" descr="img_5154.bmp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0491"/>
              <a:ext cx="2871134" cy="215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図 151" descr="img_5154_BF10_04_4.bmp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543" y="4378429"/>
              <a:ext cx="2869639" cy="215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6464614" y="6519446"/>
            <a:ext cx="4052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写真は 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Shin </a:t>
            </a:r>
            <a:r>
              <a:rPr lang="en-US" altLang="ja-JP" sz="14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Yoshizawa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氏により提供されたもの</a:t>
            </a:r>
          </a:p>
        </p:txBody>
      </p:sp>
    </p:spTree>
    <p:extLst>
      <p:ext uri="{BB962C8B-B14F-4D97-AF65-F5344CB8AC3E}">
        <p14:creationId xmlns:p14="http://schemas.microsoft.com/office/powerpoint/2010/main" val="12440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340" y="2785496"/>
            <a:ext cx="11473211" cy="733270"/>
          </a:xfrm>
        </p:spPr>
        <p:txBody>
          <a:bodyPr/>
          <a:lstStyle/>
          <a:p>
            <a:pPr algn="ctr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ハーフトーン処理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2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ハーフトーン処理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578529"/>
            <a:ext cx="7390699" cy="1090595"/>
          </a:xfrm>
        </p:spPr>
        <p:txBody>
          <a:bodyPr>
            <a:normAutofit/>
          </a:bodyPr>
          <a:lstStyle/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グレースケール画像を白黒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値画像に変換する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/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白黒画素の密度により濃淡を表現する</a:t>
            </a:r>
            <a:endParaRPr lang="en-US" altLang="ja-JP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/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画素が十分細かければ人の目に濃淡として認識される</a:t>
            </a:r>
            <a:endParaRPr lang="en-US" altLang="ja-JP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901699" y="6496929"/>
            <a:ext cx="10210801" cy="392806"/>
            <a:chOff x="901699" y="6325494"/>
            <a:chExt cx="10210801" cy="392806"/>
          </a:xfrm>
        </p:grpSpPr>
        <p:sp>
          <p:nvSpPr>
            <p:cNvPr id="4" name="コンテンツ プレースホルダー 2"/>
            <p:cNvSpPr txBox="1">
              <a:spLocks/>
            </p:cNvSpPr>
            <p:nvPr/>
          </p:nvSpPr>
          <p:spPr>
            <a:xfrm>
              <a:off x="901699" y="6325494"/>
              <a:ext cx="2374901" cy="3928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ja-JP" altLang="en-US" sz="2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濃度パターン法</a:t>
              </a:r>
              <a:endPara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" name="コンテンツ プレースホルダー 2"/>
            <p:cNvSpPr txBox="1">
              <a:spLocks/>
            </p:cNvSpPr>
            <p:nvPr/>
          </p:nvSpPr>
          <p:spPr>
            <a:xfrm>
              <a:off x="4807396" y="6325494"/>
              <a:ext cx="2374901" cy="3928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ja-JP" altLang="en-US" sz="2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ディザ</a:t>
              </a:r>
              <a:r>
                <a:rPr lang="ja-JP" altLang="en-US" sz="24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法</a:t>
              </a:r>
              <a:endPara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" name="コンテンツ プレースホルダー 2"/>
            <p:cNvSpPr txBox="1">
              <a:spLocks/>
            </p:cNvSpPr>
            <p:nvPr/>
          </p:nvSpPr>
          <p:spPr>
            <a:xfrm>
              <a:off x="8737599" y="6325494"/>
              <a:ext cx="2374901" cy="39280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ja-JP" altLang="en-US" sz="24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誤差拡散</a:t>
              </a:r>
              <a:endPara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4113716"/>
            <a:ext cx="3499484" cy="233298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01" y="4113716"/>
            <a:ext cx="3499484" cy="233298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26" y="4113716"/>
            <a:ext cx="3499484" cy="233298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2" t="16222" r="58082" b="67760"/>
          <a:stretch/>
        </p:blipFill>
        <p:spPr>
          <a:xfrm>
            <a:off x="1002347" y="2869692"/>
            <a:ext cx="2546350" cy="11938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t="16331" r="59398" b="68971"/>
          <a:stretch/>
        </p:blipFill>
        <p:spPr>
          <a:xfrm>
            <a:off x="5001843" y="2869692"/>
            <a:ext cx="2387600" cy="11938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t="17063" r="58756" b="69599"/>
          <a:stretch/>
        </p:blipFill>
        <p:spPr>
          <a:xfrm>
            <a:off x="8944231" y="2869692"/>
            <a:ext cx="2472875" cy="11938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30" y="249797"/>
            <a:ext cx="3443390" cy="2295593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333498" y="4514851"/>
            <a:ext cx="547687" cy="290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238748" y="4514851"/>
            <a:ext cx="547687" cy="290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9208768" y="4514851"/>
            <a:ext cx="547687" cy="290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16767" r="60604" b="67881"/>
          <a:stretch/>
        </p:blipFill>
        <p:spPr>
          <a:xfrm>
            <a:off x="6133449" y="249797"/>
            <a:ext cx="2097695" cy="119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図 57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16767" r="60604" b="69467"/>
          <a:stretch/>
        </p:blipFill>
        <p:spPr>
          <a:xfrm>
            <a:off x="6504506" y="2305670"/>
            <a:ext cx="2482018" cy="1260446"/>
          </a:xfrm>
          <a:prstGeom prst="rect">
            <a:avLst/>
          </a:prstGeom>
        </p:spPr>
      </p:pic>
      <p:pic>
        <p:nvPicPr>
          <p:cNvPr id="576" name="図 5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16767" r="60604" b="69467"/>
          <a:stretch/>
        </p:blipFill>
        <p:spPr>
          <a:xfrm>
            <a:off x="6497251" y="539779"/>
            <a:ext cx="2482018" cy="126044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7099" y="258083"/>
            <a:ext cx="4991101" cy="733270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濃度パターン法</a:t>
            </a:r>
            <a:endParaRPr kumimoji="1" lang="ja-JP" altLang="en-US" sz="4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46844"/>
            <a:ext cx="5892086" cy="21626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元画像を</a:t>
            </a:r>
            <a:r>
              <a:rPr lang="en-US" altLang="ja-JP" sz="24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 err="1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ｘ</a:t>
            </a:r>
            <a:r>
              <a:rPr lang="en-US" altLang="ja-JP" sz="24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のブロックに分割</a:t>
            </a:r>
            <a:endParaRPr lang="en-US" altLang="ja-JP" sz="24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kumimoji="1"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各ブロックの平均輝度値を計算</a:t>
            </a:r>
            <a:endParaRPr kumimoji="1" lang="en-US" altLang="ja-JP" sz="24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各ブロックについて似た平均輝度値をもつパターンを選択し，置き換える</a:t>
            </a:r>
            <a:endParaRPr lang="en-US" altLang="ja-JP" sz="24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18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8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ブロックのサイズは変更可（今回は</a:t>
            </a:r>
            <a:r>
              <a:rPr lang="en-US" altLang="ja-JP" sz="18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4x4</a:t>
            </a:r>
            <a:r>
              <a:rPr lang="ja-JP" altLang="en-US" sz="18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sz="24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68" name="正方形/長方形 367"/>
          <p:cNvSpPr/>
          <p:nvPr/>
        </p:nvSpPr>
        <p:spPr>
          <a:xfrm>
            <a:off x="6766308" y="6421219"/>
            <a:ext cx="4412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欠点 </a:t>
            </a:r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 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繰り返しパターンが目立つ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1438568" y="3248322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32" name="グループ化 31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48" name="正方形/長方形 47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正方形/長方形 49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44" name="正方形/長方形 43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40" name="正方形/長方形 39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6" name="正方形/長方形 35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2" name="グループ化 51"/>
          <p:cNvGrpSpPr/>
          <p:nvPr/>
        </p:nvGrpSpPr>
        <p:grpSpPr>
          <a:xfrm>
            <a:off x="2302851" y="3248322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53" name="グループ化 52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69" name="正方形/長方形 68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正方形/長方形 70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グループ化 53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65" name="正方形/長方形 64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正方形/長方形 66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グループ化 54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61" name="正方形/長方形 60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正方形/長方形 62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正方形/長方形 63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グループ化 55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57" name="正方形/長方形 56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3" name="グループ化 72"/>
          <p:cNvGrpSpPr/>
          <p:nvPr/>
        </p:nvGrpSpPr>
        <p:grpSpPr>
          <a:xfrm>
            <a:off x="3167134" y="3248322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74" name="グループ化 73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90" name="正方形/長方形 89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正方形/長方形 90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グループ化 74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86" name="正方形/長方形 85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82" name="正方形/長方形 81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正方形/長方形 82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正方形/長方形 83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7" name="グループ化 76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78" name="正方形/長方形 77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正方形/長方形 78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正方形/長方形 79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正方形/長方形 80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4" name="グループ化 93"/>
          <p:cNvGrpSpPr/>
          <p:nvPr/>
        </p:nvGrpSpPr>
        <p:grpSpPr>
          <a:xfrm>
            <a:off x="4031417" y="3248322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95" name="グループ化 94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11" name="正方形/長方形 110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正方形/長方形 111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正方形/長方形 112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正方形/長方形 113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6" name="グループ化 95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07" name="正方形/長方形 106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正方形/長方形 107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正方形/長方形 108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正方形/長方形 109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7" name="グループ化 96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03" name="正方形/長方形 102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正方形/長方形 103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8" name="グループ化 97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99" name="正方形/長方形 98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正方形/長方形 99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正方形/長方形 100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正方形/長方形 101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5" name="グループ化 114"/>
          <p:cNvGrpSpPr/>
          <p:nvPr/>
        </p:nvGrpSpPr>
        <p:grpSpPr>
          <a:xfrm>
            <a:off x="4895699" y="3248322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116" name="グループ化 115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32" name="正方形/長方形 131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正方形/長方形 132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正方形/長方形 133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正方形/長方形 134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7" name="グループ化 116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28" name="正方形/長方形 127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正方形/長方形 128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正方形/長方形 129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正方形/長方形 130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8" name="グループ化 117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24" name="正方形/長方形 123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正方形/長方形 124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正方形/長方形 126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グループ化 118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20" name="正方形/長方形 119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正方形/長方形 120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正方形/長方形 121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正方形/長方形 122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6" name="グループ化 135"/>
          <p:cNvGrpSpPr/>
          <p:nvPr/>
        </p:nvGrpSpPr>
        <p:grpSpPr>
          <a:xfrm>
            <a:off x="574285" y="4322380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137" name="グループ化 136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53" name="正方形/長方形 152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正方形/長方形 153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正方形/長方形 154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正方形/長方形 155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8" name="グループ化 137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49" name="正方形/長方形 148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正方形/長方形 149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正方形/長方形 150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正方形/長方形 151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9" name="グループ化 138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45" name="正方形/長方形 144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正方形/長方形 145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正方形/長方形 146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正方形/長方形 147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0" name="グループ化 139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41" name="正方形/長方形 140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正方形/長方形 141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正方形/長方形 142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正方形/長方形 143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7" name="グループ化 156"/>
          <p:cNvGrpSpPr/>
          <p:nvPr/>
        </p:nvGrpSpPr>
        <p:grpSpPr>
          <a:xfrm>
            <a:off x="1438568" y="4322380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158" name="グループ化 157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74" name="正方形/長方形 173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正方形/長方形 174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6" name="正方形/長方形 175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7" name="正方形/長方形 176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9" name="グループ化 158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70" name="正方形/長方形 169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正方形/長方形 170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正方形/長方形 171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正方形/長方形 172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0" name="グループ化 159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66" name="正方形/長方形 165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正方形/長方形 166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正方形/長方形 167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正方形/長方形 168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1" name="グループ化 160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62" name="正方形/長方形 161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正方形/長方形 162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正方形/長方形 163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正方形/長方形 164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8" name="グループ化 177"/>
          <p:cNvGrpSpPr/>
          <p:nvPr/>
        </p:nvGrpSpPr>
        <p:grpSpPr>
          <a:xfrm>
            <a:off x="2302851" y="4322380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179" name="グループ化 178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95" name="正方形/長方形 194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6" name="正方形/長方形 195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正方形/長方形 196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正方形/長方形 197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0" name="グループ化 179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91" name="正方形/長方形 190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2" name="正方形/長方形 191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3" name="正方形/長方形 192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正方形/長方形 193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1" name="グループ化 180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87" name="正方形/長方形 186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正方形/長方形 187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正方形/長方形 188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正方形/長方形 189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2" name="グループ化 181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183" name="正方形/長方形 182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正方形/長方形 183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正方形/長方形 185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9" name="グループ化 198"/>
          <p:cNvGrpSpPr/>
          <p:nvPr/>
        </p:nvGrpSpPr>
        <p:grpSpPr>
          <a:xfrm>
            <a:off x="3167134" y="4322380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200" name="グループ化 199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16" name="正方形/長方形 215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7" name="正方形/長方形 216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8" name="正方形/長方形 217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9" name="正方形/長方形 218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1" name="グループ化 200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12" name="正方形/長方形 211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正方形/長方形 212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正方形/長方形 213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正方形/長方形 214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2" name="グループ化 201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08" name="正方形/長方形 207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正方形/長方形 208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" name="正方形/長方形 209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正方形/長方形 210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3" name="グループ化 202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04" name="正方形/長方形 203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" name="正方形/長方形 204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6" name="正方形/長方形 205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正方形/長方形 206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0" name="グループ化 219"/>
          <p:cNvGrpSpPr/>
          <p:nvPr/>
        </p:nvGrpSpPr>
        <p:grpSpPr>
          <a:xfrm>
            <a:off x="4031417" y="4322380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221" name="グループ化 220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37" name="正方形/長方形 236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8" name="正方形/長方形 237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9" name="正方形/長方形 238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2" name="グループ化 221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33" name="正方形/長方形 232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4" name="正方形/長方形 233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6" name="正方形/長方形 235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3" name="グループ化 222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29" name="正方形/長方形 228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0" name="正方形/長方形 229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1" name="正方形/長方形 230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2" name="正方形/長方形 231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4" name="グループ化 223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25" name="正方形/長方形 224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6" name="正方形/長方形 225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7" name="正方形/長方形 226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8" name="正方形/長方形 227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1" name="グループ化 240"/>
          <p:cNvGrpSpPr/>
          <p:nvPr/>
        </p:nvGrpSpPr>
        <p:grpSpPr>
          <a:xfrm>
            <a:off x="4895699" y="4322380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242" name="グループ化 241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58" name="正方形/長方形 257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9" name="正方形/長方形 258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0" name="正方形/長方形 259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1" name="正方形/長方形 260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3" name="グループ化 242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54" name="正方形/長方形 253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正方形/長方形 254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正方形/長方形 255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正方形/長方形 256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4" name="グループ化 243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50" name="正方形/長方形 249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正方形/長方形 250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2" name="正方形/長方形 251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正方形/長方形 252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5" name="グループ化 244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46" name="正方形/長方形 245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正方形/長方形 246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正方形/長方形 247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正方形/長方形 248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2" name="グループ化 261"/>
          <p:cNvGrpSpPr/>
          <p:nvPr/>
        </p:nvGrpSpPr>
        <p:grpSpPr>
          <a:xfrm>
            <a:off x="574285" y="5480902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263" name="グループ化 262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79" name="正方形/長方形 278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0" name="正方形/長方形 279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正方形/長方形 280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正方形/長方形 281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4" name="グループ化 263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75" name="正方形/長方形 274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" name="正方形/長方形 275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7" name="正方形/長方形 276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8" name="正方形/長方形 277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5" name="グループ化 264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71" name="正方形/長方形 270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正方形/長方形 271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正方形/長方形 272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正方形/長方形 273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6" name="グループ化 265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67" name="正方形/長方形 266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8" name="正方形/長方形 267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9" name="正方形/長方形 268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0" name="正方形/長方形 269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83" name="グループ化 282"/>
          <p:cNvGrpSpPr/>
          <p:nvPr/>
        </p:nvGrpSpPr>
        <p:grpSpPr>
          <a:xfrm>
            <a:off x="1438568" y="5480902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284" name="グループ化 283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00" name="正方形/長方形 299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1" name="正方形/長方形 300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2" name="正方形/長方形 301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3" name="正方形/長方形 302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5" name="グループ化 284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96" name="正方形/長方形 295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正方形/長方形 296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正方形/長方形 297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正方形/長方形 298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6" name="グループ化 285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92" name="正方形/長方形 291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3" name="正方形/長方形 292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4" name="正方形/長方形 293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5" name="正方形/長方形 294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7" name="グループ化 286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288" name="正方形/長方形 287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正方形/長方形 288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正方形/長方形 289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正方形/長方形 290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4" name="グループ化 303"/>
          <p:cNvGrpSpPr/>
          <p:nvPr/>
        </p:nvGrpSpPr>
        <p:grpSpPr>
          <a:xfrm>
            <a:off x="2302851" y="5480902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305" name="グループ化 304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21" name="正方形/長方形 320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2" name="正方形/長方形 321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3" name="正方形/長方形 322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4" name="正方形/長方形 323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6" name="グループ化 305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17" name="正方形/長方形 316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8" name="正方形/長方形 317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9" name="正方形/長方形 318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0" name="正方形/長方形 319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7" name="グループ化 306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13" name="正方形/長方形 312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4" name="正方形/長方形 313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5" name="正方形/長方形 314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6" name="正方形/長方形 315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8" name="グループ化 307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09" name="正方形/長方形 308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0" name="正方形/長方形 309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1" name="正方形/長方形 310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" name="正方形/長方形 311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25" name="グループ化 324"/>
          <p:cNvGrpSpPr/>
          <p:nvPr/>
        </p:nvGrpSpPr>
        <p:grpSpPr>
          <a:xfrm>
            <a:off x="3167134" y="5480902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326" name="グループ化 325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42" name="正方形/長方形 341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3" name="正方形/長方形 342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4" name="正方形/長方形 343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" name="正方形/長方形 344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7" name="グループ化 326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38" name="正方形/長方形 337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正方形/長方形 338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正方形/長方形 339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" name="正方形/長方形 340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8" name="グループ化 327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34" name="正方形/長方形 333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5" name="正方形/長方形 334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6" name="正方形/長方形 335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正方形/長方形 336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9" name="グループ化 328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30" name="正方形/長方形 329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1" name="正方形/長方形 330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正方形/長方形 331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3" name="正方形/長方形 332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6" name="グループ化 345"/>
          <p:cNvGrpSpPr/>
          <p:nvPr/>
        </p:nvGrpSpPr>
        <p:grpSpPr>
          <a:xfrm>
            <a:off x="4031417" y="5480902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347" name="グループ化 346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63" name="正方形/長方形 362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正方形/長方形 363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正方形/長方形 364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正方形/長方形 365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" name="グループ化 347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59" name="正方形/長方形 358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正方形/長方形 359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正方形/長方形 360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2" name="正方形/長方形 361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9" name="グループ化 348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55" name="正方形/長方形 354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6" name="正方形/長方形 355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正方形/長方形 356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8" name="正方形/長方形 357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0" name="グループ化 349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51" name="正方形/長方形 350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2" name="正方形/長方形 351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3" name="正方形/長方形 352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4" name="正方形/長方形 353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69" name="正方形/長方形 368"/>
          <p:cNvSpPr/>
          <p:nvPr/>
        </p:nvSpPr>
        <p:spPr>
          <a:xfrm>
            <a:off x="578937" y="392741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16/16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86" name="正方形/長方形 385"/>
          <p:cNvSpPr/>
          <p:nvPr/>
        </p:nvSpPr>
        <p:spPr>
          <a:xfrm>
            <a:off x="1455238" y="392741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15/16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87" name="正方形/長方形 386"/>
          <p:cNvSpPr/>
          <p:nvPr/>
        </p:nvSpPr>
        <p:spPr>
          <a:xfrm>
            <a:off x="2299788" y="392741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14/16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88" name="正方形/長方形 387"/>
          <p:cNvSpPr/>
          <p:nvPr/>
        </p:nvSpPr>
        <p:spPr>
          <a:xfrm>
            <a:off x="3163388" y="392741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13/16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89" name="正方形/長方形 388"/>
          <p:cNvSpPr/>
          <p:nvPr/>
        </p:nvSpPr>
        <p:spPr>
          <a:xfrm>
            <a:off x="4052388" y="392741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12/16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0" name="正方形/長方形 389"/>
          <p:cNvSpPr/>
          <p:nvPr/>
        </p:nvSpPr>
        <p:spPr>
          <a:xfrm>
            <a:off x="4894884" y="3927412"/>
            <a:ext cx="701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11/16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1" name="正方形/長方形 390"/>
          <p:cNvSpPr/>
          <p:nvPr/>
        </p:nvSpPr>
        <p:spPr>
          <a:xfrm>
            <a:off x="578938" y="502596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10/16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2" name="正方形/長方形 391"/>
          <p:cNvSpPr/>
          <p:nvPr/>
        </p:nvSpPr>
        <p:spPr>
          <a:xfrm>
            <a:off x="1512945" y="502596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9/16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3" name="正方形/長方形 392"/>
          <p:cNvSpPr/>
          <p:nvPr/>
        </p:nvSpPr>
        <p:spPr>
          <a:xfrm>
            <a:off x="2357496" y="502596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8/16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4" name="正方形/長方形 393"/>
          <p:cNvSpPr/>
          <p:nvPr/>
        </p:nvSpPr>
        <p:spPr>
          <a:xfrm>
            <a:off x="3221096" y="502596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7/16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5" name="正方形/長方形 394"/>
          <p:cNvSpPr/>
          <p:nvPr/>
        </p:nvSpPr>
        <p:spPr>
          <a:xfrm>
            <a:off x="4110096" y="502596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6/16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6" name="正方形/長方形 395"/>
          <p:cNvSpPr/>
          <p:nvPr/>
        </p:nvSpPr>
        <p:spPr>
          <a:xfrm>
            <a:off x="4948296" y="502596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5/16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7" name="正方形/長方形 396"/>
          <p:cNvSpPr/>
          <p:nvPr/>
        </p:nvSpPr>
        <p:spPr>
          <a:xfrm>
            <a:off x="636646" y="616896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4/16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8" name="正方形/長方形 397"/>
          <p:cNvSpPr/>
          <p:nvPr/>
        </p:nvSpPr>
        <p:spPr>
          <a:xfrm>
            <a:off x="1512946" y="616896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3/16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9" name="正方形/長方形 398"/>
          <p:cNvSpPr/>
          <p:nvPr/>
        </p:nvSpPr>
        <p:spPr>
          <a:xfrm>
            <a:off x="2357496" y="616896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2/16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00" name="正方形/長方形 399"/>
          <p:cNvSpPr/>
          <p:nvPr/>
        </p:nvSpPr>
        <p:spPr>
          <a:xfrm>
            <a:off x="3221096" y="616896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1/16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01" name="正方形/長方形 400"/>
          <p:cNvSpPr/>
          <p:nvPr/>
        </p:nvSpPr>
        <p:spPr>
          <a:xfrm>
            <a:off x="4110096" y="616896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0/16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488471" y="550539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988202" y="550539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238068" y="550539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738337" y="550539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488471" y="799917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88202" y="799917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238068" y="799917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738337" y="799917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488471" y="1049294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988202" y="1049294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238068" y="1049294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738337" y="1049294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2" name="正方形/長方形 411"/>
          <p:cNvSpPr/>
          <p:nvPr/>
        </p:nvSpPr>
        <p:spPr>
          <a:xfrm>
            <a:off x="7486564" y="550539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3" name="正方形/長方形 412"/>
          <p:cNvSpPr/>
          <p:nvPr/>
        </p:nvSpPr>
        <p:spPr>
          <a:xfrm>
            <a:off x="7986295" y="550539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4" name="正方形/長方形 413"/>
          <p:cNvSpPr/>
          <p:nvPr/>
        </p:nvSpPr>
        <p:spPr>
          <a:xfrm>
            <a:off x="8236161" y="550539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5" name="正方形/長方形 414"/>
          <p:cNvSpPr/>
          <p:nvPr/>
        </p:nvSpPr>
        <p:spPr>
          <a:xfrm>
            <a:off x="7736430" y="550539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08" name="正方形/長方形 407"/>
          <p:cNvSpPr/>
          <p:nvPr/>
        </p:nvSpPr>
        <p:spPr>
          <a:xfrm>
            <a:off x="7486564" y="799917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09" name="正方形/長方形 408"/>
          <p:cNvSpPr/>
          <p:nvPr/>
        </p:nvSpPr>
        <p:spPr>
          <a:xfrm>
            <a:off x="7986295" y="799917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0" name="正方形/長方形 409"/>
          <p:cNvSpPr/>
          <p:nvPr/>
        </p:nvSpPr>
        <p:spPr>
          <a:xfrm>
            <a:off x="8236161" y="799917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1" name="正方形/長方形 410"/>
          <p:cNvSpPr/>
          <p:nvPr/>
        </p:nvSpPr>
        <p:spPr>
          <a:xfrm>
            <a:off x="7736430" y="799917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05" name="正方形/長方形 404"/>
          <p:cNvSpPr/>
          <p:nvPr/>
        </p:nvSpPr>
        <p:spPr>
          <a:xfrm>
            <a:off x="7986295" y="1049294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06" name="正方形/長方形 405"/>
          <p:cNvSpPr/>
          <p:nvPr/>
        </p:nvSpPr>
        <p:spPr>
          <a:xfrm>
            <a:off x="8236161" y="1049294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07" name="正方形/長方形 406"/>
          <p:cNvSpPr/>
          <p:nvPr/>
        </p:nvSpPr>
        <p:spPr>
          <a:xfrm>
            <a:off x="7736430" y="1049294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33" name="正方形/長方形 432"/>
          <p:cNvSpPr/>
          <p:nvPr/>
        </p:nvSpPr>
        <p:spPr>
          <a:xfrm>
            <a:off x="8480317" y="550539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36" name="正方形/長方形 435"/>
          <p:cNvSpPr/>
          <p:nvPr/>
        </p:nvSpPr>
        <p:spPr>
          <a:xfrm>
            <a:off x="8730183" y="550539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29" name="正方形/長方形 428"/>
          <p:cNvSpPr/>
          <p:nvPr/>
        </p:nvSpPr>
        <p:spPr>
          <a:xfrm>
            <a:off x="8480317" y="799917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32" name="正方形/長方形 431"/>
          <p:cNvSpPr/>
          <p:nvPr/>
        </p:nvSpPr>
        <p:spPr>
          <a:xfrm>
            <a:off x="8730183" y="799917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25" name="正方形/長方形 424"/>
          <p:cNvSpPr/>
          <p:nvPr/>
        </p:nvSpPr>
        <p:spPr>
          <a:xfrm>
            <a:off x="8480317" y="1049294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28" name="正方形/長方形 427"/>
          <p:cNvSpPr/>
          <p:nvPr/>
        </p:nvSpPr>
        <p:spPr>
          <a:xfrm>
            <a:off x="8730183" y="1049294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58" name="正方形/長方形 457"/>
          <p:cNvSpPr/>
          <p:nvPr/>
        </p:nvSpPr>
        <p:spPr>
          <a:xfrm>
            <a:off x="6488471" y="1299253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59" name="正方形/長方形 458"/>
          <p:cNvSpPr/>
          <p:nvPr/>
        </p:nvSpPr>
        <p:spPr>
          <a:xfrm>
            <a:off x="6988202" y="1299253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0" name="正方形/長方形 459"/>
          <p:cNvSpPr/>
          <p:nvPr/>
        </p:nvSpPr>
        <p:spPr>
          <a:xfrm>
            <a:off x="7238068" y="1299253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61" name="正方形/長方形 460"/>
          <p:cNvSpPr/>
          <p:nvPr/>
        </p:nvSpPr>
        <p:spPr>
          <a:xfrm>
            <a:off x="6738337" y="1299253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54" name="正方形/長方形 453"/>
          <p:cNvSpPr/>
          <p:nvPr/>
        </p:nvSpPr>
        <p:spPr>
          <a:xfrm>
            <a:off x="6488471" y="1548632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55" name="正方形/長方形 454"/>
          <p:cNvSpPr/>
          <p:nvPr/>
        </p:nvSpPr>
        <p:spPr>
          <a:xfrm>
            <a:off x="6988202" y="1548632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56" name="正方形/長方形 455"/>
          <p:cNvSpPr/>
          <p:nvPr/>
        </p:nvSpPr>
        <p:spPr>
          <a:xfrm>
            <a:off x="7238068" y="1548632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57" name="正方形/長方形 456"/>
          <p:cNvSpPr/>
          <p:nvPr/>
        </p:nvSpPr>
        <p:spPr>
          <a:xfrm>
            <a:off x="6738337" y="1548632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9" name="正方形/長方形 478"/>
          <p:cNvSpPr/>
          <p:nvPr/>
        </p:nvSpPr>
        <p:spPr>
          <a:xfrm>
            <a:off x="7486564" y="1299253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80" name="正方形/長方形 479"/>
          <p:cNvSpPr/>
          <p:nvPr/>
        </p:nvSpPr>
        <p:spPr>
          <a:xfrm>
            <a:off x="7986295" y="1299253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81" name="正方形/長方形 480"/>
          <p:cNvSpPr/>
          <p:nvPr/>
        </p:nvSpPr>
        <p:spPr>
          <a:xfrm>
            <a:off x="8236161" y="1299253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82" name="正方形/長方形 481"/>
          <p:cNvSpPr/>
          <p:nvPr/>
        </p:nvSpPr>
        <p:spPr>
          <a:xfrm>
            <a:off x="7736430" y="1299253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5" name="正方形/長方形 474"/>
          <p:cNvSpPr/>
          <p:nvPr/>
        </p:nvSpPr>
        <p:spPr>
          <a:xfrm>
            <a:off x="7486564" y="1548632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6" name="正方形/長方形 475"/>
          <p:cNvSpPr/>
          <p:nvPr/>
        </p:nvSpPr>
        <p:spPr>
          <a:xfrm>
            <a:off x="7986295" y="1548632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7" name="正方形/長方形 476"/>
          <p:cNvSpPr/>
          <p:nvPr/>
        </p:nvSpPr>
        <p:spPr>
          <a:xfrm>
            <a:off x="8236161" y="1548632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8" name="正方形/長方形 477"/>
          <p:cNvSpPr/>
          <p:nvPr/>
        </p:nvSpPr>
        <p:spPr>
          <a:xfrm>
            <a:off x="7736430" y="1548632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00" name="正方形/長方形 499"/>
          <p:cNvSpPr/>
          <p:nvPr/>
        </p:nvSpPr>
        <p:spPr>
          <a:xfrm>
            <a:off x="8480317" y="1299253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03" name="正方形/長方形 502"/>
          <p:cNvSpPr/>
          <p:nvPr/>
        </p:nvSpPr>
        <p:spPr>
          <a:xfrm>
            <a:off x="8730183" y="1299253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6" name="正方形/長方形 495"/>
          <p:cNvSpPr/>
          <p:nvPr/>
        </p:nvSpPr>
        <p:spPr>
          <a:xfrm>
            <a:off x="8480317" y="1548632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9" name="正方形/長方形 498"/>
          <p:cNvSpPr/>
          <p:nvPr/>
        </p:nvSpPr>
        <p:spPr>
          <a:xfrm>
            <a:off x="8730183" y="1548632"/>
            <a:ext cx="249086" cy="2490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04" name="正方形/長方形 403"/>
          <p:cNvSpPr/>
          <p:nvPr/>
        </p:nvSpPr>
        <p:spPr>
          <a:xfrm>
            <a:off x="7486564" y="1049294"/>
            <a:ext cx="249086" cy="2490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9309636" y="333014"/>
            <a:ext cx="533142" cy="535665"/>
            <a:chOff x="10391689" y="1163594"/>
            <a:chExt cx="251490" cy="252680"/>
          </a:xfrm>
        </p:grpSpPr>
        <p:pic>
          <p:nvPicPr>
            <p:cNvPr id="504" name="図 50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41" t="51432" r="48816" b="47260"/>
            <a:stretch/>
          </p:blipFill>
          <p:spPr>
            <a:xfrm>
              <a:off x="10391775" y="1171574"/>
              <a:ext cx="251404" cy="244700"/>
            </a:xfrm>
            <a:prstGeom prst="rect">
              <a:avLst/>
            </a:prstGeom>
          </p:spPr>
        </p:pic>
        <p:sp>
          <p:nvSpPr>
            <p:cNvPr id="505" name="正方形/長方形 504"/>
            <p:cNvSpPr/>
            <p:nvPr/>
          </p:nvSpPr>
          <p:spPr>
            <a:xfrm>
              <a:off x="10391689" y="1163594"/>
              <a:ext cx="249086" cy="24908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9892324" y="493514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4x4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のブロック</a:t>
            </a:r>
            <a:endParaRPr lang="en-US" altLang="ja-JP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06" name="正方形/長方形 505"/>
          <p:cNvSpPr/>
          <p:nvPr/>
        </p:nvSpPr>
        <p:spPr>
          <a:xfrm>
            <a:off x="9094677" y="1034534"/>
            <a:ext cx="2868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平均画素値 </a:t>
            </a:r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 73.0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[0,1]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に正規化</a:t>
            </a:r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0.286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4/17~5/17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の範囲なのでパターン</a:t>
            </a:r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を採用する</a:t>
            </a:r>
            <a:endParaRPr lang="en-US" altLang="ja-JP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6488471" y="2319014"/>
            <a:ext cx="2490798" cy="1247179"/>
            <a:chOff x="6488471" y="2709539"/>
            <a:chExt cx="2490798" cy="1247179"/>
          </a:xfrm>
        </p:grpSpPr>
        <p:sp>
          <p:nvSpPr>
            <p:cNvPr id="513" name="正方形/長方形 512"/>
            <p:cNvSpPr/>
            <p:nvPr/>
          </p:nvSpPr>
          <p:spPr>
            <a:xfrm>
              <a:off x="6488471" y="2709539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14" name="正方形/長方形 513"/>
            <p:cNvSpPr/>
            <p:nvPr/>
          </p:nvSpPr>
          <p:spPr>
            <a:xfrm>
              <a:off x="6988202" y="2709539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15" name="正方形/長方形 514"/>
            <p:cNvSpPr/>
            <p:nvPr/>
          </p:nvSpPr>
          <p:spPr>
            <a:xfrm>
              <a:off x="7238068" y="2709539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16" name="正方形/長方形 515"/>
            <p:cNvSpPr/>
            <p:nvPr/>
          </p:nvSpPr>
          <p:spPr>
            <a:xfrm>
              <a:off x="6738337" y="2709539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17" name="正方形/長方形 516"/>
            <p:cNvSpPr/>
            <p:nvPr/>
          </p:nvSpPr>
          <p:spPr>
            <a:xfrm>
              <a:off x="6488471" y="2958917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18" name="正方形/長方形 517"/>
            <p:cNvSpPr/>
            <p:nvPr/>
          </p:nvSpPr>
          <p:spPr>
            <a:xfrm>
              <a:off x="6988202" y="2958917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19" name="正方形/長方形 518"/>
            <p:cNvSpPr/>
            <p:nvPr/>
          </p:nvSpPr>
          <p:spPr>
            <a:xfrm>
              <a:off x="7238068" y="2958917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20" name="正方形/長方形 519"/>
            <p:cNvSpPr/>
            <p:nvPr/>
          </p:nvSpPr>
          <p:spPr>
            <a:xfrm>
              <a:off x="6738337" y="2958917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21" name="正方形/長方形 520"/>
            <p:cNvSpPr/>
            <p:nvPr/>
          </p:nvSpPr>
          <p:spPr>
            <a:xfrm>
              <a:off x="6488471" y="3208294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22" name="正方形/長方形 521"/>
            <p:cNvSpPr/>
            <p:nvPr/>
          </p:nvSpPr>
          <p:spPr>
            <a:xfrm>
              <a:off x="6988202" y="3208294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23" name="正方形/長方形 522"/>
            <p:cNvSpPr/>
            <p:nvPr/>
          </p:nvSpPr>
          <p:spPr>
            <a:xfrm>
              <a:off x="7238068" y="3208294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24" name="正方形/長方形 523"/>
            <p:cNvSpPr/>
            <p:nvPr/>
          </p:nvSpPr>
          <p:spPr>
            <a:xfrm>
              <a:off x="6738337" y="3208294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29" name="正方形/長方形 528"/>
            <p:cNvSpPr/>
            <p:nvPr/>
          </p:nvSpPr>
          <p:spPr>
            <a:xfrm>
              <a:off x="7486564" y="2709539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30" name="正方形/長方形 529"/>
            <p:cNvSpPr/>
            <p:nvPr/>
          </p:nvSpPr>
          <p:spPr>
            <a:xfrm>
              <a:off x="7986295" y="2709539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31" name="正方形/長方形 530"/>
            <p:cNvSpPr/>
            <p:nvPr/>
          </p:nvSpPr>
          <p:spPr>
            <a:xfrm>
              <a:off x="8236161" y="2709539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32" name="正方形/長方形 531"/>
            <p:cNvSpPr/>
            <p:nvPr/>
          </p:nvSpPr>
          <p:spPr>
            <a:xfrm>
              <a:off x="7736430" y="2709539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33" name="正方形/長方形 532"/>
            <p:cNvSpPr/>
            <p:nvPr/>
          </p:nvSpPr>
          <p:spPr>
            <a:xfrm>
              <a:off x="7486564" y="2958917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34" name="正方形/長方形 533"/>
            <p:cNvSpPr/>
            <p:nvPr/>
          </p:nvSpPr>
          <p:spPr>
            <a:xfrm>
              <a:off x="7986295" y="2958917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35" name="正方形/長方形 534"/>
            <p:cNvSpPr/>
            <p:nvPr/>
          </p:nvSpPr>
          <p:spPr>
            <a:xfrm>
              <a:off x="8236161" y="2958917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36" name="正方形/長方形 535"/>
            <p:cNvSpPr/>
            <p:nvPr/>
          </p:nvSpPr>
          <p:spPr>
            <a:xfrm>
              <a:off x="7736430" y="2958917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37" name="正方形/長方形 536"/>
            <p:cNvSpPr/>
            <p:nvPr/>
          </p:nvSpPr>
          <p:spPr>
            <a:xfrm>
              <a:off x="7986295" y="3208294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38" name="正方形/長方形 537"/>
            <p:cNvSpPr/>
            <p:nvPr/>
          </p:nvSpPr>
          <p:spPr>
            <a:xfrm>
              <a:off x="8236161" y="3208294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39" name="正方形/長方形 538"/>
            <p:cNvSpPr/>
            <p:nvPr/>
          </p:nvSpPr>
          <p:spPr>
            <a:xfrm>
              <a:off x="7736430" y="3208294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2" name="正方形/長方形 541"/>
            <p:cNvSpPr/>
            <p:nvPr/>
          </p:nvSpPr>
          <p:spPr>
            <a:xfrm>
              <a:off x="8480317" y="2709539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3" name="正方形/長方形 542"/>
            <p:cNvSpPr/>
            <p:nvPr/>
          </p:nvSpPr>
          <p:spPr>
            <a:xfrm>
              <a:off x="8730183" y="2709539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4" name="正方形/長方形 543"/>
            <p:cNvSpPr/>
            <p:nvPr/>
          </p:nvSpPr>
          <p:spPr>
            <a:xfrm>
              <a:off x="8480317" y="2958917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5" name="正方形/長方形 544"/>
            <p:cNvSpPr/>
            <p:nvPr/>
          </p:nvSpPr>
          <p:spPr>
            <a:xfrm>
              <a:off x="8730183" y="2958917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6" name="正方形/長方形 545"/>
            <p:cNvSpPr/>
            <p:nvPr/>
          </p:nvSpPr>
          <p:spPr>
            <a:xfrm>
              <a:off x="8480317" y="3208294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7" name="正方形/長方形 546"/>
            <p:cNvSpPr/>
            <p:nvPr/>
          </p:nvSpPr>
          <p:spPr>
            <a:xfrm>
              <a:off x="8730183" y="3208294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8" name="正方形/長方形 547"/>
            <p:cNvSpPr/>
            <p:nvPr/>
          </p:nvSpPr>
          <p:spPr>
            <a:xfrm>
              <a:off x="6488471" y="3458253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9" name="正方形/長方形 548"/>
            <p:cNvSpPr/>
            <p:nvPr/>
          </p:nvSpPr>
          <p:spPr>
            <a:xfrm>
              <a:off x="6988202" y="3458253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50" name="正方形/長方形 549"/>
            <p:cNvSpPr/>
            <p:nvPr/>
          </p:nvSpPr>
          <p:spPr>
            <a:xfrm>
              <a:off x="7238068" y="3458253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51" name="正方形/長方形 550"/>
            <p:cNvSpPr/>
            <p:nvPr/>
          </p:nvSpPr>
          <p:spPr>
            <a:xfrm>
              <a:off x="6738337" y="3458253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52" name="正方形/長方形 551"/>
            <p:cNvSpPr/>
            <p:nvPr/>
          </p:nvSpPr>
          <p:spPr>
            <a:xfrm>
              <a:off x="6488471" y="3707632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53" name="正方形/長方形 552"/>
            <p:cNvSpPr/>
            <p:nvPr/>
          </p:nvSpPr>
          <p:spPr>
            <a:xfrm>
              <a:off x="6988202" y="3707632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54" name="正方形/長方形 553"/>
            <p:cNvSpPr/>
            <p:nvPr/>
          </p:nvSpPr>
          <p:spPr>
            <a:xfrm>
              <a:off x="7238068" y="3707632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55" name="正方形/長方形 554"/>
            <p:cNvSpPr/>
            <p:nvPr/>
          </p:nvSpPr>
          <p:spPr>
            <a:xfrm>
              <a:off x="6738337" y="3707632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64" name="正方形/長方形 563"/>
            <p:cNvSpPr/>
            <p:nvPr/>
          </p:nvSpPr>
          <p:spPr>
            <a:xfrm>
              <a:off x="7486564" y="3458253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65" name="正方形/長方形 564"/>
            <p:cNvSpPr/>
            <p:nvPr/>
          </p:nvSpPr>
          <p:spPr>
            <a:xfrm>
              <a:off x="7986295" y="3458253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66" name="正方形/長方形 565"/>
            <p:cNvSpPr/>
            <p:nvPr/>
          </p:nvSpPr>
          <p:spPr>
            <a:xfrm>
              <a:off x="8236161" y="3458253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67" name="正方形/長方形 566"/>
            <p:cNvSpPr/>
            <p:nvPr/>
          </p:nvSpPr>
          <p:spPr>
            <a:xfrm>
              <a:off x="7736430" y="3458253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68" name="正方形/長方形 567"/>
            <p:cNvSpPr/>
            <p:nvPr/>
          </p:nvSpPr>
          <p:spPr>
            <a:xfrm>
              <a:off x="7486564" y="3707632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69" name="正方形/長方形 568"/>
            <p:cNvSpPr/>
            <p:nvPr/>
          </p:nvSpPr>
          <p:spPr>
            <a:xfrm>
              <a:off x="7986295" y="3707632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70" name="正方形/長方形 569"/>
            <p:cNvSpPr/>
            <p:nvPr/>
          </p:nvSpPr>
          <p:spPr>
            <a:xfrm>
              <a:off x="8236161" y="3707632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71" name="正方形/長方形 570"/>
            <p:cNvSpPr/>
            <p:nvPr/>
          </p:nvSpPr>
          <p:spPr>
            <a:xfrm>
              <a:off x="7736430" y="3707632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80" name="正方形/長方形 579"/>
            <p:cNvSpPr/>
            <p:nvPr/>
          </p:nvSpPr>
          <p:spPr>
            <a:xfrm>
              <a:off x="8480317" y="3458253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81" name="正方形/長方形 580"/>
            <p:cNvSpPr/>
            <p:nvPr/>
          </p:nvSpPr>
          <p:spPr>
            <a:xfrm>
              <a:off x="8730183" y="3458253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82" name="正方形/長方形 581"/>
            <p:cNvSpPr/>
            <p:nvPr/>
          </p:nvSpPr>
          <p:spPr>
            <a:xfrm>
              <a:off x="8480317" y="3707632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83" name="正方形/長方形 582"/>
            <p:cNvSpPr/>
            <p:nvPr/>
          </p:nvSpPr>
          <p:spPr>
            <a:xfrm>
              <a:off x="8730183" y="3707632"/>
              <a:ext cx="249086" cy="24908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88" name="正方形/長方形 587"/>
            <p:cNvSpPr/>
            <p:nvPr/>
          </p:nvSpPr>
          <p:spPr>
            <a:xfrm>
              <a:off x="7486564" y="3208294"/>
              <a:ext cx="249086" cy="24908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9" name="グループ化 588"/>
          <p:cNvGrpSpPr/>
          <p:nvPr/>
        </p:nvGrpSpPr>
        <p:grpSpPr>
          <a:xfrm>
            <a:off x="7487959" y="2822487"/>
            <a:ext cx="241579" cy="241225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590" name="グループ化 589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606" name="正方形/長方形 605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7" name="正方形/長方形 606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8" name="正方形/長方形 607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9" name="正方形/長方形 608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1" name="グループ化 590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602" name="正方形/長方形 601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3" name="正方形/長方形 602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4" name="正方形/長方形 603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5" name="正方形/長方形 604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2" name="グループ化 591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598" name="正方形/長方形 597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9" name="正方形/長方形 598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0" name="正方形/長方形 599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1" name="正方形/長方形 600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93" name="グループ化 592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594" name="正方形/長方形 593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5" name="正方形/長方形 594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6" name="正方形/長方形 595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7" name="正方形/長方形 596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0" name="グループ化 609"/>
          <p:cNvGrpSpPr/>
          <p:nvPr/>
        </p:nvGrpSpPr>
        <p:grpSpPr>
          <a:xfrm>
            <a:off x="9850159" y="2624367"/>
            <a:ext cx="650201" cy="649248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611" name="グループ化 610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627" name="正方形/長方形 626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8" name="正方形/長方形 627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9" name="正方形/長方形 628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0" name="正方形/長方形 629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2" name="グループ化 611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623" name="正方形/長方形 622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4" name="正方形/長方形 623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5" name="正方形/長方形 624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6" name="正方形/長方形 625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3" name="グループ化 612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619" name="正方形/長方形 618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" name="正方形/長方形 619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1" name="正方形/長方形 620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2" name="正方形/長方形 621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4" name="グループ化 613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615" name="正方形/長方形 614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" name="正方形/長方形 615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" name="正方形/長方形 616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" name="正方形/長方形 617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67" name="図 3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0770" y="-699677"/>
            <a:ext cx="3879500" cy="2500432"/>
          </a:xfrm>
          <a:prstGeom prst="rect">
            <a:avLst/>
          </a:prstGeom>
        </p:spPr>
      </p:pic>
      <p:grpSp>
        <p:nvGrpSpPr>
          <p:cNvPr id="509" name="グループ化 508"/>
          <p:cNvGrpSpPr/>
          <p:nvPr/>
        </p:nvGrpSpPr>
        <p:grpSpPr>
          <a:xfrm>
            <a:off x="560091" y="3248322"/>
            <a:ext cx="730682" cy="729612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510" name="グループ化 509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563" name="正方形/長方形 562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2" name="正方形/長方形 571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3" name="正方形/長方形 572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4" name="正方形/長方形 573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1" name="グループ化 510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559" name="正方形/長方形 558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0" name="正方形/長方形 559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1" name="正方形/長方形 560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2" name="正方形/長方形 561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2" name="グループ化 511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541" name="正方形/長方形 540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6" name="正方形/長方形 555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7" name="正方形/長方形 556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8" name="正方形/長方形 557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25" name="グループ化 524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526" name="正方形/長方形 525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7" name="正方形/長方形 526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8" name="正方形/長方形 527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0" name="正方形/長方形 539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75" name="図 57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2" t="16222" r="58082" b="67760"/>
          <a:stretch/>
        </p:blipFill>
        <p:spPr>
          <a:xfrm>
            <a:off x="6453427" y="3964692"/>
            <a:ext cx="4790291" cy="2245822"/>
          </a:xfrm>
          <a:prstGeom prst="rect">
            <a:avLst/>
          </a:prstGeom>
        </p:spPr>
      </p:pic>
      <p:pic>
        <p:nvPicPr>
          <p:cNvPr id="578" name="図 5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8" t="21911" r="69621" b="74838"/>
          <a:stretch/>
        </p:blipFill>
        <p:spPr>
          <a:xfrm>
            <a:off x="9331605" y="344685"/>
            <a:ext cx="487695" cy="4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907597"/>
            <a:ext cx="5702301" cy="733270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ディザ法</a:t>
            </a:r>
            <a:endParaRPr kumimoji="1" lang="ja-JP" altLang="en-US" sz="4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151744"/>
            <a:ext cx="5422900" cy="305525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元画像を</a:t>
            </a: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4x4</a:t>
            </a: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のブロックに分割</a:t>
            </a:r>
            <a:endParaRPr lang="en-US" altLang="ja-JP" sz="24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altLang="ja-JP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4x4</a:t>
            </a:r>
            <a:r>
              <a:rPr lang="ja-JP" altLang="en-US" sz="24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のディザパターン</a:t>
            </a:r>
            <a:r>
              <a:rPr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を用意</a:t>
            </a:r>
            <a:endParaRPr kumimoji="1" lang="en-US" altLang="ja-JP" sz="24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kumimoji="1"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各ブロックの画素に</a:t>
            </a:r>
            <a:r>
              <a:rPr kumimoji="1" lang="ja-JP" altLang="en-US" sz="24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おいてディザパターン</a:t>
            </a:r>
            <a:r>
              <a:rPr kumimoji="1" lang="ja-JP" altLang="en-US" sz="24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と比較 </a:t>
            </a:r>
            <a:endParaRPr lang="en-US" altLang="ja-JP" sz="24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ja-JP" altLang="en-US" sz="20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ディザパターン</a:t>
            </a:r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の値以上          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-&gt;</a:t>
            </a:r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白</a:t>
            </a:r>
            <a:endParaRPr lang="en-US" altLang="ja-JP" sz="2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ja-JP" altLang="en-US" sz="2000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ディザパターン</a:t>
            </a:r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の値より小さい 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-&gt;</a:t>
            </a:r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黒</a:t>
            </a:r>
            <a:endParaRPr kumimoji="1" lang="en-US" altLang="ja-JP" sz="2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比較する際，画像の画素値を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[0,255]</a:t>
            </a:r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から</a:t>
            </a:r>
            <a:r>
              <a:rPr lang="en-US" altLang="ja-JP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[0,16]</a:t>
            </a:r>
            <a:r>
              <a:rPr lang="ja-JP" altLang="en-US" sz="20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に変更しておく</a:t>
            </a:r>
            <a:endParaRPr lang="en-US" altLang="ja-JP" sz="20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ja-JP" sz="24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200384" y="1660821"/>
            <a:ext cx="1673616" cy="1671165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360" name="グループ化 359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76" name="正方形/長方形 375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0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7" name="正方形/長方形 376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2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8" name="正方形/長方形 377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10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9" name="正方形/長方形 378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8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1" name="グループ化 360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72" name="正方形/長方形 371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12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3" name="正方形/長方形 372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14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4" name="正方形/長方形 373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6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5" name="正方形/長方形 374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4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2" name="グループ化 361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68" name="正方形/長方形 367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3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9" name="正方形/長方形 368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正方形/長方形 369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9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1" name="正方形/長方形 370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11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3" name="グループ化 362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364" name="正方形/長方形 363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15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正方形/長方形 364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13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6" name="正方形/長方形 365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5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7" name="正方形/長方形 366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7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80" name="正方形/長方形 379"/>
          <p:cNvSpPr/>
          <p:nvPr/>
        </p:nvSpPr>
        <p:spPr>
          <a:xfrm>
            <a:off x="6160342" y="339673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ディザパターン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403" name="グループ化 402"/>
          <p:cNvGrpSpPr/>
          <p:nvPr/>
        </p:nvGrpSpPr>
        <p:grpSpPr>
          <a:xfrm>
            <a:off x="10251684" y="1660821"/>
            <a:ext cx="1673616" cy="1671165"/>
            <a:chOff x="6967471" y="1365160"/>
            <a:chExt cx="3666186" cy="3660818"/>
          </a:xfrm>
          <a:solidFill>
            <a:schemeClr val="bg1"/>
          </a:solidFill>
        </p:grpSpPr>
        <p:grpSp>
          <p:nvGrpSpPr>
            <p:cNvPr id="404" name="グループ化 403"/>
            <p:cNvGrpSpPr/>
            <p:nvPr/>
          </p:nvGrpSpPr>
          <p:grpSpPr>
            <a:xfrm>
              <a:off x="6967471" y="1365160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420" name="正方形/長方形 419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1" name="正方形/長方形 420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2" name="正方形/長方形 421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5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3" name="正方形/長方形 422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5" name="グループ化 404"/>
            <p:cNvGrpSpPr/>
            <p:nvPr/>
          </p:nvGrpSpPr>
          <p:grpSpPr>
            <a:xfrm>
              <a:off x="6967471" y="2280633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416" name="正方形/長方形 415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7" name="正方形/長方形 416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8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8" name="正方形/長方形 417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3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9" name="正方形/長方形 418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6" name="グループ化 405"/>
            <p:cNvGrpSpPr/>
            <p:nvPr/>
          </p:nvGrpSpPr>
          <p:grpSpPr>
            <a:xfrm>
              <a:off x="6967471" y="3196106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412" name="正方形/長方形 411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正方形/長方形 412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" name="正方形/長方形 413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4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" name="正方形/長方形 414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7" name="グループ化 406"/>
            <p:cNvGrpSpPr/>
            <p:nvPr/>
          </p:nvGrpSpPr>
          <p:grpSpPr>
            <a:xfrm>
              <a:off x="6967471" y="4111578"/>
              <a:ext cx="3666186" cy="914400"/>
              <a:chOff x="6967471" y="1365160"/>
              <a:chExt cx="3666186" cy="914400"/>
            </a:xfrm>
            <a:grpFill/>
          </p:grpSpPr>
          <p:sp>
            <p:nvSpPr>
              <p:cNvPr id="408" name="正方形/長方形 407"/>
              <p:cNvSpPr/>
              <p:nvPr/>
            </p:nvSpPr>
            <p:spPr>
              <a:xfrm>
                <a:off x="6967471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14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正方形/長方形 408"/>
              <p:cNvSpPr/>
              <p:nvPr/>
            </p:nvSpPr>
            <p:spPr>
              <a:xfrm>
                <a:off x="8801995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6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正方形/長方形 409"/>
              <p:cNvSpPr/>
              <p:nvPr/>
            </p:nvSpPr>
            <p:spPr>
              <a:xfrm>
                <a:off x="9719257" y="1365160"/>
                <a:ext cx="914400" cy="914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ja-JP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2</a:t>
                </a:r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正方形/長方形 410"/>
              <p:cNvSpPr/>
              <p:nvPr/>
            </p:nvSpPr>
            <p:spPr>
              <a:xfrm>
                <a:off x="7884733" y="1365160"/>
                <a:ext cx="914400" cy="9144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kumimoji="1" lang="ja-JP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24" name="正方形/長方形 423"/>
          <p:cNvSpPr/>
          <p:nvPr/>
        </p:nvSpPr>
        <p:spPr>
          <a:xfrm>
            <a:off x="10316591" y="33840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出力パターン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0" name="正方形/長方形 169"/>
          <p:cNvSpPr/>
          <p:nvPr/>
        </p:nvSpPr>
        <p:spPr>
          <a:xfrm>
            <a:off x="8088223" y="3392269"/>
            <a:ext cx="1962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4x4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ブロック</a:t>
            </a:r>
            <a:endParaRPr lang="en-US" altLang="ja-JP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[0,16]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sym typeface="Wingdings" panose="05000000000000000000" pitchFamily="2" charset="2"/>
              </a:rPr>
              <a:t>に変換済み</a:t>
            </a:r>
            <a:endParaRPr lang="ja-JP" altLang="en-US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8225716" y="1660821"/>
            <a:ext cx="1674251" cy="1671165"/>
            <a:chOff x="8331024" y="2499021"/>
            <a:chExt cx="1674251" cy="1671165"/>
          </a:xfrm>
        </p:grpSpPr>
        <p:grpSp>
          <p:nvGrpSpPr>
            <p:cNvPr id="149" name="グループ化 148"/>
            <p:cNvGrpSpPr/>
            <p:nvPr/>
          </p:nvGrpSpPr>
          <p:grpSpPr>
            <a:xfrm>
              <a:off x="8331659" y="2499021"/>
              <a:ext cx="1673616" cy="1671165"/>
              <a:chOff x="6967471" y="1365160"/>
              <a:chExt cx="3666186" cy="3660818"/>
            </a:xfrm>
            <a:solidFill>
              <a:schemeClr val="bg1"/>
            </a:solidFill>
          </p:grpSpPr>
          <p:grpSp>
            <p:nvGrpSpPr>
              <p:cNvPr id="150" name="グループ化 149"/>
              <p:cNvGrpSpPr/>
              <p:nvPr/>
            </p:nvGrpSpPr>
            <p:grpSpPr>
              <a:xfrm>
                <a:off x="6967471" y="1365160"/>
                <a:ext cx="3666186" cy="914400"/>
                <a:chOff x="6967471" y="1365160"/>
                <a:chExt cx="3666186" cy="914400"/>
              </a:xfrm>
              <a:grpFill/>
            </p:grpSpPr>
            <p:sp>
              <p:nvSpPr>
                <p:cNvPr id="166" name="正方形/長方形 165"/>
                <p:cNvSpPr/>
                <p:nvPr/>
              </p:nvSpPr>
              <p:spPr>
                <a:xfrm>
                  <a:off x="6967471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1"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10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7" name="正方形/長方形 166"/>
                <p:cNvSpPr/>
                <p:nvPr/>
              </p:nvSpPr>
              <p:spPr>
                <a:xfrm>
                  <a:off x="8801995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1"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2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8" name="正方形/長方形 167"/>
                <p:cNvSpPr/>
                <p:nvPr/>
              </p:nvSpPr>
              <p:spPr>
                <a:xfrm>
                  <a:off x="9719257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5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9" name="正方形/長方形 168"/>
                <p:cNvSpPr/>
                <p:nvPr/>
              </p:nvSpPr>
              <p:spPr>
                <a:xfrm>
                  <a:off x="7884733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8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" name="グループ化 150"/>
              <p:cNvGrpSpPr/>
              <p:nvPr/>
            </p:nvGrpSpPr>
            <p:grpSpPr>
              <a:xfrm>
                <a:off x="6967471" y="2280633"/>
                <a:ext cx="3666186" cy="914400"/>
                <a:chOff x="6967471" y="1365160"/>
                <a:chExt cx="3666186" cy="914400"/>
              </a:xfrm>
              <a:grpFill/>
            </p:grpSpPr>
            <p:sp>
              <p:nvSpPr>
                <p:cNvPr id="162" name="正方形/長方形 161"/>
                <p:cNvSpPr/>
                <p:nvPr/>
              </p:nvSpPr>
              <p:spPr>
                <a:xfrm>
                  <a:off x="6967471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11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3" name="正方形/長方形 162"/>
                <p:cNvSpPr/>
                <p:nvPr/>
              </p:nvSpPr>
              <p:spPr>
                <a:xfrm>
                  <a:off x="8801995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8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4" name="正方形/長方形 163"/>
                <p:cNvSpPr/>
                <p:nvPr/>
              </p:nvSpPr>
              <p:spPr>
                <a:xfrm>
                  <a:off x="9719257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1"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3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5" name="正方形/長方形 164"/>
                <p:cNvSpPr/>
                <p:nvPr/>
              </p:nvSpPr>
              <p:spPr>
                <a:xfrm>
                  <a:off x="7884733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7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" name="グループ化 151"/>
              <p:cNvGrpSpPr/>
              <p:nvPr/>
            </p:nvGrpSpPr>
            <p:grpSpPr>
              <a:xfrm>
                <a:off x="6967471" y="3196106"/>
                <a:ext cx="3666186" cy="914400"/>
                <a:chOff x="6967471" y="1365160"/>
                <a:chExt cx="3666186" cy="914400"/>
              </a:xfrm>
              <a:grpFill/>
            </p:grpSpPr>
            <p:sp>
              <p:nvSpPr>
                <p:cNvPr id="158" name="正方形/長方形 157"/>
                <p:cNvSpPr/>
                <p:nvPr/>
              </p:nvSpPr>
              <p:spPr>
                <a:xfrm>
                  <a:off x="6967471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9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9" name="正方形/長方形 158"/>
                <p:cNvSpPr/>
                <p:nvPr/>
              </p:nvSpPr>
              <p:spPr>
                <a:xfrm>
                  <a:off x="8801995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1"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6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0" name="正方形/長方形 159"/>
                <p:cNvSpPr/>
                <p:nvPr/>
              </p:nvSpPr>
              <p:spPr>
                <a:xfrm>
                  <a:off x="9719257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1"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4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1" name="正方形/長方形 160"/>
                <p:cNvSpPr/>
                <p:nvPr/>
              </p:nvSpPr>
              <p:spPr>
                <a:xfrm>
                  <a:off x="7884733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8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" name="グループ化 152"/>
              <p:cNvGrpSpPr/>
              <p:nvPr/>
            </p:nvGrpSpPr>
            <p:grpSpPr>
              <a:xfrm>
                <a:off x="6967471" y="4111578"/>
                <a:ext cx="3666186" cy="914400"/>
                <a:chOff x="6967471" y="1365160"/>
                <a:chExt cx="3666186" cy="914400"/>
              </a:xfrm>
              <a:grpFill/>
            </p:grpSpPr>
            <p:sp>
              <p:nvSpPr>
                <p:cNvPr id="154" name="正方形/長方形 153"/>
                <p:cNvSpPr/>
                <p:nvPr/>
              </p:nvSpPr>
              <p:spPr>
                <a:xfrm>
                  <a:off x="6967471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12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正方形/長方形 154"/>
                <p:cNvSpPr/>
                <p:nvPr/>
              </p:nvSpPr>
              <p:spPr>
                <a:xfrm>
                  <a:off x="8801995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6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6" name="正方形/長方形 155"/>
                <p:cNvSpPr/>
                <p:nvPr/>
              </p:nvSpPr>
              <p:spPr>
                <a:xfrm>
                  <a:off x="9719257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2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7" name="正方形/長方形 156"/>
                <p:cNvSpPr/>
                <p:nvPr/>
              </p:nvSpPr>
              <p:spPr>
                <a:xfrm>
                  <a:off x="7884733" y="1365160"/>
                  <a:ext cx="914400" cy="9144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1" lang="en-US" altLang="ja-JP" sz="24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11</a:t>
                  </a:r>
                  <a:endParaRPr kumimoji="1" lang="ja-JP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71" name="正方形/長方形 170"/>
            <p:cNvSpPr/>
            <p:nvPr/>
          </p:nvSpPr>
          <p:spPr>
            <a:xfrm>
              <a:off x="8331024" y="2499021"/>
              <a:ext cx="1670225" cy="16702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78" name="正方形/長方形 177"/>
          <p:cNvSpPr/>
          <p:nvPr/>
        </p:nvSpPr>
        <p:spPr>
          <a:xfrm>
            <a:off x="6766308" y="6188991"/>
            <a:ext cx="4412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欠点 </a:t>
            </a:r>
            <a:r>
              <a:rPr lang="en-US" altLang="ja-JP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: </a:t>
            </a:r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繰り返しパターンが目立つ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96" y="157509"/>
            <a:ext cx="2499577" cy="1261981"/>
          </a:xfrm>
          <a:prstGeom prst="rect">
            <a:avLst/>
          </a:prstGeom>
        </p:spPr>
      </p:pic>
      <p:pic>
        <p:nvPicPr>
          <p:cNvPr id="252" name="図 2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t="16331" r="59398" b="68971"/>
          <a:stretch/>
        </p:blipFill>
        <p:spPr>
          <a:xfrm>
            <a:off x="7226001" y="4143197"/>
            <a:ext cx="3952861" cy="19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図 1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16767" r="60604" b="72354"/>
          <a:stretch/>
        </p:blipFill>
        <p:spPr>
          <a:xfrm>
            <a:off x="6415564" y="299172"/>
            <a:ext cx="2753448" cy="11106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130629"/>
            <a:ext cx="11473211" cy="733270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誤差拡散法</a:t>
            </a:r>
            <a:endParaRPr kumimoji="1" lang="ja-JP" altLang="en-US" sz="3600" dirty="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899886"/>
                <a:ext cx="4737099" cy="5791200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sz="20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左上からラスタスキャンし一画素ずつ以下の通り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値化する</a:t>
                </a:r>
                <a:endPara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0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注目画素の画素値が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I</a:t>
                </a:r>
                <a:r>
                  <a:rPr lang="ja-JP" altLang="en-US" sz="20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000" b="1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1. </a:t>
                </a:r>
                <a:r>
                  <a:rPr lang="ja-JP" altLang="en-US" sz="2000" b="1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二値化処理</a:t>
                </a:r>
                <a:endParaRPr lang="en-US" altLang="ja-JP" sz="2000" b="1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    I &gt; 127  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  <a:sym typeface="Wingdings" panose="05000000000000000000" pitchFamily="2" charset="2"/>
                  </a:rPr>
                  <a:t>注目画素を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白に</a:t>
                </a:r>
                <a:endParaRPr lang="en-US" altLang="ja-JP" sz="18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    I 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≦ 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127  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  <a:sym typeface="Wingdings" panose="05000000000000000000" pitchFamily="2" charset="2"/>
                  </a:rPr>
                  <a:t>注目画素を黒に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sz="2000" b="1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2. </a:t>
                </a:r>
                <a:r>
                  <a:rPr lang="ja-JP" altLang="en-US" sz="2000" b="1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誤差拡散</a:t>
                </a:r>
                <a:endParaRPr lang="en-US" altLang="ja-JP" sz="20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   上の二値化で以下の誤差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e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が発生した</a:t>
                </a:r>
                <a:endParaRPr lang="en-US" altLang="ja-JP" sz="18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        I &gt; 127  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altLang="ja-JP" sz="1800" i="1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  <a:sym typeface="Wingdings" panose="05000000000000000000" pitchFamily="2" charset="2"/>
                  </a:rPr>
                  <a:t>e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  <a:sym typeface="Wingdings" panose="05000000000000000000" pitchFamily="2" charset="2"/>
                  </a:rPr>
                  <a:t> = I - 255</a:t>
                </a:r>
                <a:endParaRPr lang="en-US" altLang="ja-JP" sz="18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        I 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≦ 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127  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altLang="ja-JP" sz="1800" i="1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  <a:sym typeface="Wingdings" panose="05000000000000000000" pitchFamily="2" charset="2"/>
                  </a:rPr>
                  <a:t>e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  <a:sym typeface="Wingdings" panose="05000000000000000000" pitchFamily="2" charset="2"/>
                  </a:rPr>
                  <a:t> = I –  0 </a:t>
                </a:r>
              </a:p>
              <a:p>
                <a:pPr marL="0" indent="0">
                  <a:buNone/>
                </a:pPr>
                <a:r>
                  <a:rPr lang="ja-JP" altLang="en-US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   この誤差を隣接画素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8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8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18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ja-JP" altLang="en-US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分配</a:t>
                </a:r>
                <a:endParaRPr lang="en-US" altLang="ja-JP" sz="18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ja-JP" altLang="en-US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　 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(</a:t>
                </a:r>
                <a:r>
                  <a:rPr lang="ja-JP" altLang="en-US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画素値を変化させる</a:t>
                </a: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)</a:t>
                </a:r>
                <a:endParaRPr lang="ja-JP" altLang="en-US" sz="1800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ja-JP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ja-JP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ja-JP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1800" i="1" dirty="0"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ja-JP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ja-JP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ja-JP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ja-JP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ja-JP" sz="18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1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1800" i="1" dirty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altLang="ja-JP" sz="1800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ja-JP" sz="1800" dirty="0"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899886"/>
                <a:ext cx="4737099" cy="5791200"/>
              </a:xfrm>
              <a:blipFill>
                <a:blip r:embed="rId3"/>
                <a:stretch>
                  <a:fillRect l="-1287" t="-1053" r="-12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6493625" y="399081"/>
            <a:ext cx="2573220" cy="511829"/>
            <a:chOff x="8295640" y="308610"/>
            <a:chExt cx="1005294" cy="199959"/>
          </a:xfrm>
        </p:grpSpPr>
        <p:cxnSp>
          <p:nvCxnSpPr>
            <p:cNvPr id="70" name="直線矢印コネクタ 69"/>
            <p:cNvCxnSpPr/>
            <p:nvPr/>
          </p:nvCxnSpPr>
          <p:spPr>
            <a:xfrm>
              <a:off x="8295640" y="308610"/>
              <a:ext cx="100529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>
            <a:xfrm>
              <a:off x="8295640" y="376512"/>
              <a:ext cx="100529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/>
            <p:cNvCxnSpPr/>
            <p:nvPr/>
          </p:nvCxnSpPr>
          <p:spPr>
            <a:xfrm>
              <a:off x="8295640" y="448879"/>
              <a:ext cx="56578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正方形/長方形 7"/>
            <p:cNvSpPr/>
            <p:nvPr/>
          </p:nvSpPr>
          <p:spPr>
            <a:xfrm>
              <a:off x="8877300" y="397443"/>
              <a:ext cx="111126" cy="111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I</a:t>
              </a:r>
              <a:endParaRPr kumimoji="1" lang="ja-JP" altLang="en-US" sz="800" i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775211" y="2371694"/>
            <a:ext cx="2544494" cy="1462334"/>
            <a:chOff x="5942645" y="1687284"/>
            <a:chExt cx="2544494" cy="1462334"/>
          </a:xfrm>
        </p:grpSpPr>
        <p:sp>
          <p:nvSpPr>
            <p:cNvPr id="398" name="正方形/長方形 397"/>
            <p:cNvSpPr/>
            <p:nvPr/>
          </p:nvSpPr>
          <p:spPr>
            <a:xfrm>
              <a:off x="5942645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99" name="正方形/長方形 398"/>
            <p:cNvSpPr/>
            <p:nvPr/>
          </p:nvSpPr>
          <p:spPr>
            <a:xfrm>
              <a:off x="6663747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01" name="正方形/長方形 400"/>
            <p:cNvSpPr/>
            <p:nvPr/>
          </p:nvSpPr>
          <p:spPr>
            <a:xfrm>
              <a:off x="6307958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94" name="正方形/長方形 393"/>
            <p:cNvSpPr/>
            <p:nvPr/>
          </p:nvSpPr>
          <p:spPr>
            <a:xfrm>
              <a:off x="5942645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95" name="正方形/長方形 394"/>
            <p:cNvSpPr/>
            <p:nvPr/>
          </p:nvSpPr>
          <p:spPr>
            <a:xfrm>
              <a:off x="6663747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96" name="正方形/長方形 395"/>
            <p:cNvSpPr/>
            <p:nvPr/>
          </p:nvSpPr>
          <p:spPr>
            <a:xfrm>
              <a:off x="7029060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97" name="正方形/長方形 396"/>
            <p:cNvSpPr/>
            <p:nvPr/>
          </p:nvSpPr>
          <p:spPr>
            <a:xfrm>
              <a:off x="6307958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90" name="正方形/長方形 389"/>
            <p:cNvSpPr/>
            <p:nvPr/>
          </p:nvSpPr>
          <p:spPr>
            <a:xfrm>
              <a:off x="7392338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91" name="正方形/長方形 390"/>
            <p:cNvSpPr/>
            <p:nvPr/>
          </p:nvSpPr>
          <p:spPr>
            <a:xfrm>
              <a:off x="8122965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93" name="正方形/長方形 392"/>
            <p:cNvSpPr/>
            <p:nvPr/>
          </p:nvSpPr>
          <p:spPr>
            <a:xfrm>
              <a:off x="7757651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86" name="正方形/長方形 385"/>
            <p:cNvSpPr/>
            <p:nvPr/>
          </p:nvSpPr>
          <p:spPr>
            <a:xfrm>
              <a:off x="7392338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87" name="正方形/長方形 386"/>
            <p:cNvSpPr/>
            <p:nvPr/>
          </p:nvSpPr>
          <p:spPr>
            <a:xfrm>
              <a:off x="8122965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89" name="正方形/長方形 388"/>
            <p:cNvSpPr/>
            <p:nvPr/>
          </p:nvSpPr>
          <p:spPr>
            <a:xfrm>
              <a:off x="7757651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5942645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6663747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7029060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6307958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7392338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8122965" y="1688538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7757651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5942645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6663747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7029060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6307958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7392338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8122965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7757651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00" name="正方形/長方形 399"/>
            <p:cNvSpPr/>
            <p:nvPr/>
          </p:nvSpPr>
          <p:spPr>
            <a:xfrm>
              <a:off x="7029060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200</a:t>
              </a:r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" name="グループ化 100"/>
          <p:cNvGrpSpPr/>
          <p:nvPr/>
        </p:nvGrpSpPr>
        <p:grpSpPr>
          <a:xfrm>
            <a:off x="8181020" y="2371694"/>
            <a:ext cx="2544494" cy="1462334"/>
            <a:chOff x="5942645" y="1687284"/>
            <a:chExt cx="2544494" cy="1462334"/>
          </a:xfrm>
        </p:grpSpPr>
        <p:sp>
          <p:nvSpPr>
            <p:cNvPr id="102" name="正方形/長方形 101"/>
            <p:cNvSpPr/>
            <p:nvPr/>
          </p:nvSpPr>
          <p:spPr>
            <a:xfrm>
              <a:off x="5942645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6663747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6307958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5942645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6663747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7029060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6307958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7392338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8122965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7757651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7392338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8122965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7757651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5942645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6663747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7029060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6307958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7392338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8122965" y="1688538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7757651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5942645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6663747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7029060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6307958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7392338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8122965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32" name="正方形/長方形 131"/>
            <p:cNvSpPr/>
            <p:nvPr/>
          </p:nvSpPr>
          <p:spPr>
            <a:xfrm>
              <a:off x="7757651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7029060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200</a:t>
              </a:r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5434742" y="38757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注目画素</a:t>
            </a:r>
          </a:p>
        </p:txBody>
      </p:sp>
      <p:cxnSp>
        <p:nvCxnSpPr>
          <p:cNvPr id="135" name="直線矢印コネクタ 134"/>
          <p:cNvCxnSpPr/>
          <p:nvPr/>
        </p:nvCxnSpPr>
        <p:spPr>
          <a:xfrm>
            <a:off x="4942146" y="2568800"/>
            <a:ext cx="2186281" cy="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36"/>
          <p:cNvCxnSpPr>
            <a:endCxn id="399" idx="3"/>
          </p:cNvCxnSpPr>
          <p:nvPr/>
        </p:nvCxnSpPr>
        <p:spPr>
          <a:xfrm>
            <a:off x="4953000" y="2920451"/>
            <a:ext cx="907487" cy="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正方形/長方形 141"/>
          <p:cNvSpPr/>
          <p:nvPr/>
        </p:nvSpPr>
        <p:spPr>
          <a:xfrm>
            <a:off x="8968517" y="3875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二値化</a:t>
            </a:r>
          </a:p>
        </p:txBody>
      </p:sp>
      <p:grpSp>
        <p:nvGrpSpPr>
          <p:cNvPr id="168" name="グループ化 167"/>
          <p:cNvGrpSpPr/>
          <p:nvPr/>
        </p:nvGrpSpPr>
        <p:grpSpPr>
          <a:xfrm>
            <a:off x="4764720" y="4403694"/>
            <a:ext cx="2544494" cy="1462334"/>
            <a:chOff x="5942645" y="1687284"/>
            <a:chExt cx="2544494" cy="1462334"/>
          </a:xfrm>
        </p:grpSpPr>
        <p:sp>
          <p:nvSpPr>
            <p:cNvPr id="169" name="正方形/長方形 168"/>
            <p:cNvSpPr/>
            <p:nvPr/>
          </p:nvSpPr>
          <p:spPr>
            <a:xfrm>
              <a:off x="5942645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0" name="正方形/長方形 169"/>
            <p:cNvSpPr/>
            <p:nvPr/>
          </p:nvSpPr>
          <p:spPr>
            <a:xfrm>
              <a:off x="6663747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6307958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2" name="正方形/長方形 171"/>
            <p:cNvSpPr/>
            <p:nvPr/>
          </p:nvSpPr>
          <p:spPr>
            <a:xfrm>
              <a:off x="5942645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6663747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i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I</a:t>
              </a:r>
              <a:r>
                <a:rPr lang="en-US" altLang="ja-JP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2</a:t>
              </a:r>
              <a:endParaRPr lang="en-US" altLang="ja-JP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4" name="正方形/長方形 173"/>
            <p:cNvSpPr/>
            <p:nvPr/>
          </p:nvSpPr>
          <p:spPr>
            <a:xfrm>
              <a:off x="7029060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i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I</a:t>
              </a:r>
              <a:r>
                <a:rPr lang="en-US" altLang="ja-JP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3</a:t>
              </a:r>
              <a:endParaRPr kumimoji="1" lang="ja-JP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5" name="正方形/長方形 174"/>
            <p:cNvSpPr/>
            <p:nvPr/>
          </p:nvSpPr>
          <p:spPr>
            <a:xfrm>
              <a:off x="6307958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6" name="正方形/長方形 175"/>
            <p:cNvSpPr/>
            <p:nvPr/>
          </p:nvSpPr>
          <p:spPr>
            <a:xfrm>
              <a:off x="7392338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i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I</a:t>
              </a:r>
              <a:r>
                <a:rPr lang="en-US" altLang="ja-JP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1</a:t>
              </a:r>
              <a:endParaRPr lang="en-US" altLang="ja-JP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7" name="正方形/長方形 176"/>
            <p:cNvSpPr/>
            <p:nvPr/>
          </p:nvSpPr>
          <p:spPr>
            <a:xfrm>
              <a:off x="8122965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8" name="正方形/長方形 177"/>
            <p:cNvSpPr/>
            <p:nvPr/>
          </p:nvSpPr>
          <p:spPr>
            <a:xfrm>
              <a:off x="7757651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9" name="正方形/長方形 178"/>
            <p:cNvSpPr/>
            <p:nvPr/>
          </p:nvSpPr>
          <p:spPr>
            <a:xfrm>
              <a:off x="7392338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i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I</a:t>
              </a:r>
              <a:r>
                <a:rPr lang="en-US" altLang="ja-JP" i="1" baseline="-25000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4</a:t>
              </a:r>
              <a:endParaRPr kumimoji="1" lang="ja-JP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80" name="正方形/長方形 179"/>
            <p:cNvSpPr/>
            <p:nvPr/>
          </p:nvSpPr>
          <p:spPr>
            <a:xfrm>
              <a:off x="8122965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81" name="正方形/長方形 180"/>
            <p:cNvSpPr/>
            <p:nvPr/>
          </p:nvSpPr>
          <p:spPr>
            <a:xfrm>
              <a:off x="7757651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82" name="正方形/長方形 181"/>
            <p:cNvSpPr/>
            <p:nvPr/>
          </p:nvSpPr>
          <p:spPr>
            <a:xfrm>
              <a:off x="5942645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83" name="正方形/長方形 182"/>
            <p:cNvSpPr/>
            <p:nvPr/>
          </p:nvSpPr>
          <p:spPr>
            <a:xfrm>
              <a:off x="6663747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84" name="正方形/長方形 183"/>
            <p:cNvSpPr/>
            <p:nvPr/>
          </p:nvSpPr>
          <p:spPr>
            <a:xfrm>
              <a:off x="7029060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85" name="正方形/長方形 184"/>
            <p:cNvSpPr/>
            <p:nvPr/>
          </p:nvSpPr>
          <p:spPr>
            <a:xfrm>
              <a:off x="6307958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86" name="正方形/長方形 185"/>
            <p:cNvSpPr/>
            <p:nvPr/>
          </p:nvSpPr>
          <p:spPr>
            <a:xfrm>
              <a:off x="7392338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87" name="正方形/長方形 186"/>
            <p:cNvSpPr/>
            <p:nvPr/>
          </p:nvSpPr>
          <p:spPr>
            <a:xfrm>
              <a:off x="8122965" y="1688538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88" name="正方形/長方形 187"/>
            <p:cNvSpPr/>
            <p:nvPr/>
          </p:nvSpPr>
          <p:spPr>
            <a:xfrm>
              <a:off x="7757651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89" name="正方形/長方形 188"/>
            <p:cNvSpPr/>
            <p:nvPr/>
          </p:nvSpPr>
          <p:spPr>
            <a:xfrm>
              <a:off x="5942645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90" name="正方形/長方形 189"/>
            <p:cNvSpPr/>
            <p:nvPr/>
          </p:nvSpPr>
          <p:spPr>
            <a:xfrm>
              <a:off x="6663747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91" name="正方形/長方形 190"/>
            <p:cNvSpPr/>
            <p:nvPr/>
          </p:nvSpPr>
          <p:spPr>
            <a:xfrm>
              <a:off x="7029060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92" name="正方形/長方形 191"/>
            <p:cNvSpPr/>
            <p:nvPr/>
          </p:nvSpPr>
          <p:spPr>
            <a:xfrm>
              <a:off x="6307958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93" name="正方形/長方形 192"/>
            <p:cNvSpPr/>
            <p:nvPr/>
          </p:nvSpPr>
          <p:spPr>
            <a:xfrm>
              <a:off x="7392338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94" name="正方形/長方形 193"/>
            <p:cNvSpPr/>
            <p:nvPr/>
          </p:nvSpPr>
          <p:spPr>
            <a:xfrm>
              <a:off x="8122965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95" name="正方形/長方形 194"/>
            <p:cNvSpPr/>
            <p:nvPr/>
          </p:nvSpPr>
          <p:spPr>
            <a:xfrm>
              <a:off x="7757651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96" name="正方形/長方形 195"/>
            <p:cNvSpPr/>
            <p:nvPr/>
          </p:nvSpPr>
          <p:spPr>
            <a:xfrm>
              <a:off x="7029060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b="1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-55</a:t>
              </a:r>
              <a:endParaRPr kumimoji="1" lang="ja-JP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97" name="正方形/長方形 196"/>
          <p:cNvSpPr/>
          <p:nvPr/>
        </p:nvSpPr>
        <p:spPr>
          <a:xfrm>
            <a:off x="4688617" y="590773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誤差拡散する隣接画素</a:t>
            </a:r>
          </a:p>
        </p:txBody>
      </p:sp>
      <p:grpSp>
        <p:nvGrpSpPr>
          <p:cNvPr id="202" name="グループ化 201"/>
          <p:cNvGrpSpPr/>
          <p:nvPr/>
        </p:nvGrpSpPr>
        <p:grpSpPr>
          <a:xfrm>
            <a:off x="8186100" y="4403694"/>
            <a:ext cx="2544494" cy="1462334"/>
            <a:chOff x="5942645" y="1687284"/>
            <a:chExt cx="2544494" cy="1462334"/>
          </a:xfrm>
        </p:grpSpPr>
        <p:sp>
          <p:nvSpPr>
            <p:cNvPr id="203" name="正方形/長方形 202"/>
            <p:cNvSpPr/>
            <p:nvPr/>
          </p:nvSpPr>
          <p:spPr>
            <a:xfrm>
              <a:off x="5942645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4" name="正方形/長方形 203"/>
            <p:cNvSpPr/>
            <p:nvPr/>
          </p:nvSpPr>
          <p:spPr>
            <a:xfrm>
              <a:off x="6663747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5" name="正方形/長方形 204"/>
            <p:cNvSpPr/>
            <p:nvPr/>
          </p:nvSpPr>
          <p:spPr>
            <a:xfrm>
              <a:off x="6307958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6" name="正方形/長方形 205"/>
            <p:cNvSpPr/>
            <p:nvPr/>
          </p:nvSpPr>
          <p:spPr>
            <a:xfrm>
              <a:off x="5942645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7" name="正方形/長方形 206"/>
            <p:cNvSpPr/>
            <p:nvPr/>
          </p:nvSpPr>
          <p:spPr>
            <a:xfrm>
              <a:off x="6663747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-10</a:t>
              </a:r>
              <a:endParaRPr lang="ja-JP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8" name="正方形/長方形 207"/>
            <p:cNvSpPr/>
            <p:nvPr/>
          </p:nvSpPr>
          <p:spPr>
            <a:xfrm>
              <a:off x="7029060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-17</a:t>
              </a:r>
              <a:endPara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9" name="正方形/長方形 208"/>
            <p:cNvSpPr/>
            <p:nvPr/>
          </p:nvSpPr>
          <p:spPr>
            <a:xfrm>
              <a:off x="6307958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0" name="正方形/長方形 209"/>
            <p:cNvSpPr/>
            <p:nvPr/>
          </p:nvSpPr>
          <p:spPr>
            <a:xfrm>
              <a:off x="7392338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-17</a:t>
              </a:r>
              <a:endParaRPr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1" name="正方形/長方形 210"/>
            <p:cNvSpPr/>
            <p:nvPr/>
          </p:nvSpPr>
          <p:spPr>
            <a:xfrm>
              <a:off x="8122965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2" name="正方形/長方形 211"/>
            <p:cNvSpPr/>
            <p:nvPr/>
          </p:nvSpPr>
          <p:spPr>
            <a:xfrm>
              <a:off x="7757651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3" name="正方形/長方形 212"/>
            <p:cNvSpPr/>
            <p:nvPr/>
          </p:nvSpPr>
          <p:spPr>
            <a:xfrm>
              <a:off x="7392338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-10</a:t>
              </a:r>
              <a:endParaRPr kumimoji="1" lang="ja-JP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4" name="正方形/長方形 213"/>
            <p:cNvSpPr/>
            <p:nvPr/>
          </p:nvSpPr>
          <p:spPr>
            <a:xfrm>
              <a:off x="8122965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5" name="正方形/長方形 214"/>
            <p:cNvSpPr/>
            <p:nvPr/>
          </p:nvSpPr>
          <p:spPr>
            <a:xfrm>
              <a:off x="7757651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6" name="正方形/長方形 215"/>
            <p:cNvSpPr/>
            <p:nvPr/>
          </p:nvSpPr>
          <p:spPr>
            <a:xfrm>
              <a:off x="5942645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7" name="正方形/長方形 216"/>
            <p:cNvSpPr/>
            <p:nvPr/>
          </p:nvSpPr>
          <p:spPr>
            <a:xfrm>
              <a:off x="6663747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8" name="正方形/長方形 217"/>
            <p:cNvSpPr/>
            <p:nvPr/>
          </p:nvSpPr>
          <p:spPr>
            <a:xfrm>
              <a:off x="7029060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9" name="正方形/長方形 218"/>
            <p:cNvSpPr/>
            <p:nvPr/>
          </p:nvSpPr>
          <p:spPr>
            <a:xfrm>
              <a:off x="6307958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0" name="正方形/長方形 219"/>
            <p:cNvSpPr/>
            <p:nvPr/>
          </p:nvSpPr>
          <p:spPr>
            <a:xfrm>
              <a:off x="7392338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" name="正方形/長方形 220"/>
            <p:cNvSpPr/>
            <p:nvPr/>
          </p:nvSpPr>
          <p:spPr>
            <a:xfrm>
              <a:off x="8122965" y="1688538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2" name="正方形/長方形 221"/>
            <p:cNvSpPr/>
            <p:nvPr/>
          </p:nvSpPr>
          <p:spPr>
            <a:xfrm>
              <a:off x="7757651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3" name="正方形/長方形 222"/>
            <p:cNvSpPr/>
            <p:nvPr/>
          </p:nvSpPr>
          <p:spPr>
            <a:xfrm>
              <a:off x="5942645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4" name="正方形/長方形 223"/>
            <p:cNvSpPr/>
            <p:nvPr/>
          </p:nvSpPr>
          <p:spPr>
            <a:xfrm>
              <a:off x="6663747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5" name="正方形/長方形 224"/>
            <p:cNvSpPr/>
            <p:nvPr/>
          </p:nvSpPr>
          <p:spPr>
            <a:xfrm>
              <a:off x="7029060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" name="正方形/長方形 225"/>
            <p:cNvSpPr/>
            <p:nvPr/>
          </p:nvSpPr>
          <p:spPr>
            <a:xfrm>
              <a:off x="6307958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7" name="正方形/長方形 226"/>
            <p:cNvSpPr/>
            <p:nvPr/>
          </p:nvSpPr>
          <p:spPr>
            <a:xfrm>
              <a:off x="7392338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8" name="正方形/長方形 227"/>
            <p:cNvSpPr/>
            <p:nvPr/>
          </p:nvSpPr>
          <p:spPr>
            <a:xfrm>
              <a:off x="8122965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9" name="正方形/長方形 228"/>
            <p:cNvSpPr/>
            <p:nvPr/>
          </p:nvSpPr>
          <p:spPr>
            <a:xfrm>
              <a:off x="7757651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30" name="正方形/長方形 229"/>
            <p:cNvSpPr/>
            <p:nvPr/>
          </p:nvSpPr>
          <p:spPr>
            <a:xfrm>
              <a:off x="7029060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31" name="正方形/長方形 230"/>
          <p:cNvSpPr/>
          <p:nvPr/>
        </p:nvSpPr>
        <p:spPr>
          <a:xfrm>
            <a:off x="8018557" y="590773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誤差拡散し画素値を変更</a:t>
            </a:r>
          </a:p>
        </p:txBody>
      </p:sp>
      <p:sp>
        <p:nvSpPr>
          <p:cNvPr id="25" name="右矢印 24"/>
          <p:cNvSpPr/>
          <p:nvPr/>
        </p:nvSpPr>
        <p:spPr>
          <a:xfrm>
            <a:off x="7608661" y="2929075"/>
            <a:ext cx="4209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6" name="右矢印 235"/>
          <p:cNvSpPr/>
          <p:nvPr/>
        </p:nvSpPr>
        <p:spPr>
          <a:xfrm>
            <a:off x="10845347" y="2929075"/>
            <a:ext cx="4209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7" name="右矢印 236"/>
          <p:cNvSpPr/>
          <p:nvPr/>
        </p:nvSpPr>
        <p:spPr>
          <a:xfrm>
            <a:off x="7608661" y="4888503"/>
            <a:ext cx="4209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図 1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16767" r="60604" b="72354"/>
          <a:stretch/>
        </p:blipFill>
        <p:spPr>
          <a:xfrm>
            <a:off x="7225189" y="299172"/>
            <a:ext cx="2753448" cy="11106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560060"/>
            <a:ext cx="11473211" cy="733270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誤差拡散法</a:t>
            </a:r>
            <a:endParaRPr kumimoji="1"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1" y="1762125"/>
            <a:ext cx="4737099" cy="4628736"/>
          </a:xfrm>
        </p:spPr>
        <p:txBody>
          <a:bodyPr>
            <a:normAutofit/>
          </a:bodyPr>
          <a:lstStyle/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実装時の問題 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右端や下端では誤差を拡散させる画素がない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解決策 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右端や下端の計算時，誤差を拡散させる画素がない場合には誤差拡散を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行わない</a:t>
            </a:r>
            <a:endParaRPr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200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 </a:t>
            </a:r>
            <a:r>
              <a:rPr lang="ja-JP" altLang="en-US" sz="2000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小テストにて、誤差拡散法の欠点を問う課題を出しています。この右端・左端にておきる問題は、回避可能なのでこれ以外の欠点を回答してください。</a:t>
            </a:r>
            <a:endParaRPr lang="en-US" altLang="ja-JP" sz="20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1" indent="0">
              <a:buNone/>
            </a:pPr>
            <a:endParaRPr lang="en-US" altLang="ja-JP" sz="1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7303250" y="399081"/>
            <a:ext cx="2573220" cy="511829"/>
            <a:chOff x="8295640" y="308610"/>
            <a:chExt cx="1005294" cy="199959"/>
          </a:xfrm>
        </p:grpSpPr>
        <p:cxnSp>
          <p:nvCxnSpPr>
            <p:cNvPr id="70" name="直線矢印コネクタ 69"/>
            <p:cNvCxnSpPr/>
            <p:nvPr/>
          </p:nvCxnSpPr>
          <p:spPr>
            <a:xfrm>
              <a:off x="8295640" y="308610"/>
              <a:ext cx="100529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>
            <a:xfrm>
              <a:off x="8295640" y="376512"/>
              <a:ext cx="100529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/>
            <p:cNvCxnSpPr/>
            <p:nvPr/>
          </p:nvCxnSpPr>
          <p:spPr>
            <a:xfrm>
              <a:off x="8295640" y="448879"/>
              <a:ext cx="56578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正方形/長方形 7"/>
            <p:cNvSpPr/>
            <p:nvPr/>
          </p:nvSpPr>
          <p:spPr>
            <a:xfrm>
              <a:off x="8877300" y="397443"/>
              <a:ext cx="111126" cy="111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800" i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I</a:t>
              </a:r>
              <a:endParaRPr kumimoji="1" lang="ja-JP" altLang="en-US" sz="800" i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584836" y="2371694"/>
            <a:ext cx="2544494" cy="1462334"/>
            <a:chOff x="5942645" y="1687284"/>
            <a:chExt cx="2544494" cy="1462334"/>
          </a:xfrm>
        </p:grpSpPr>
        <p:sp>
          <p:nvSpPr>
            <p:cNvPr id="398" name="正方形/長方形 397"/>
            <p:cNvSpPr/>
            <p:nvPr/>
          </p:nvSpPr>
          <p:spPr>
            <a:xfrm>
              <a:off x="5942645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99" name="正方形/長方形 398"/>
            <p:cNvSpPr/>
            <p:nvPr/>
          </p:nvSpPr>
          <p:spPr>
            <a:xfrm>
              <a:off x="6663747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01" name="正方形/長方形 400"/>
            <p:cNvSpPr/>
            <p:nvPr/>
          </p:nvSpPr>
          <p:spPr>
            <a:xfrm>
              <a:off x="6307958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94" name="正方形/長方形 393"/>
            <p:cNvSpPr/>
            <p:nvPr/>
          </p:nvSpPr>
          <p:spPr>
            <a:xfrm>
              <a:off x="5942645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95" name="正方形/長方形 394"/>
            <p:cNvSpPr/>
            <p:nvPr/>
          </p:nvSpPr>
          <p:spPr>
            <a:xfrm>
              <a:off x="6663747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96" name="正方形/長方形 395"/>
            <p:cNvSpPr/>
            <p:nvPr/>
          </p:nvSpPr>
          <p:spPr>
            <a:xfrm>
              <a:off x="7029060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97" name="正方形/長方形 396"/>
            <p:cNvSpPr/>
            <p:nvPr/>
          </p:nvSpPr>
          <p:spPr>
            <a:xfrm>
              <a:off x="6307958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90" name="正方形/長方形 389"/>
            <p:cNvSpPr/>
            <p:nvPr/>
          </p:nvSpPr>
          <p:spPr>
            <a:xfrm>
              <a:off x="7392338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91" name="正方形/長方形 390"/>
            <p:cNvSpPr/>
            <p:nvPr/>
          </p:nvSpPr>
          <p:spPr>
            <a:xfrm>
              <a:off x="8122965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93" name="正方形/長方形 392"/>
            <p:cNvSpPr/>
            <p:nvPr/>
          </p:nvSpPr>
          <p:spPr>
            <a:xfrm>
              <a:off x="7757651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86" name="正方形/長方形 385"/>
            <p:cNvSpPr/>
            <p:nvPr/>
          </p:nvSpPr>
          <p:spPr>
            <a:xfrm>
              <a:off x="7392338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87" name="正方形/長方形 386"/>
            <p:cNvSpPr/>
            <p:nvPr/>
          </p:nvSpPr>
          <p:spPr>
            <a:xfrm>
              <a:off x="8122965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89" name="正方形/長方形 388"/>
            <p:cNvSpPr/>
            <p:nvPr/>
          </p:nvSpPr>
          <p:spPr>
            <a:xfrm>
              <a:off x="7757651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5942645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6663747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7029060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6307958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7392338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8122965" y="1688538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7757651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5942645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6663747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7029060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6307958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7392338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8122965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7757651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00" name="正方形/長方形 399"/>
            <p:cNvSpPr/>
            <p:nvPr/>
          </p:nvSpPr>
          <p:spPr>
            <a:xfrm>
              <a:off x="7029060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200</a:t>
              </a:r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01" name="グループ化 100"/>
          <p:cNvGrpSpPr/>
          <p:nvPr/>
        </p:nvGrpSpPr>
        <p:grpSpPr>
          <a:xfrm>
            <a:off x="8990645" y="2371694"/>
            <a:ext cx="2544494" cy="1462334"/>
            <a:chOff x="5942645" y="1687284"/>
            <a:chExt cx="2544494" cy="1462334"/>
          </a:xfrm>
        </p:grpSpPr>
        <p:sp>
          <p:nvSpPr>
            <p:cNvPr id="102" name="正方形/長方形 101"/>
            <p:cNvSpPr/>
            <p:nvPr/>
          </p:nvSpPr>
          <p:spPr>
            <a:xfrm>
              <a:off x="5942645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6663747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4" name="正方形/長方形 103"/>
            <p:cNvSpPr/>
            <p:nvPr/>
          </p:nvSpPr>
          <p:spPr>
            <a:xfrm>
              <a:off x="6307958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5942645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6663747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7029060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6307958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7392338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8122965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7757651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7392338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8122965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7757651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5942645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6663747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9" name="正方形/長方形 118"/>
            <p:cNvSpPr/>
            <p:nvPr/>
          </p:nvSpPr>
          <p:spPr>
            <a:xfrm>
              <a:off x="7029060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0" name="正方形/長方形 119"/>
            <p:cNvSpPr/>
            <p:nvPr/>
          </p:nvSpPr>
          <p:spPr>
            <a:xfrm>
              <a:off x="6307958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7392338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2" name="正方形/長方形 121"/>
            <p:cNvSpPr/>
            <p:nvPr/>
          </p:nvSpPr>
          <p:spPr>
            <a:xfrm>
              <a:off x="8122965" y="1688538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7757651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5942645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6663747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7029060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6307958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7392338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8122965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2" name="正方形/長方形 131"/>
            <p:cNvSpPr/>
            <p:nvPr/>
          </p:nvSpPr>
          <p:spPr>
            <a:xfrm>
              <a:off x="7757651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7029060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200</a:t>
              </a:r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6244367" y="38757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注目画素</a:t>
            </a:r>
          </a:p>
        </p:txBody>
      </p:sp>
      <p:cxnSp>
        <p:nvCxnSpPr>
          <p:cNvPr id="135" name="直線矢印コネクタ 134"/>
          <p:cNvCxnSpPr/>
          <p:nvPr/>
        </p:nvCxnSpPr>
        <p:spPr>
          <a:xfrm>
            <a:off x="5751771" y="2568800"/>
            <a:ext cx="2186281" cy="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36"/>
          <p:cNvCxnSpPr>
            <a:endCxn id="399" idx="3"/>
          </p:cNvCxnSpPr>
          <p:nvPr/>
        </p:nvCxnSpPr>
        <p:spPr>
          <a:xfrm>
            <a:off x="5762625" y="2920451"/>
            <a:ext cx="907487" cy="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正方形/長方形 141"/>
          <p:cNvSpPr/>
          <p:nvPr/>
        </p:nvSpPr>
        <p:spPr>
          <a:xfrm>
            <a:off x="9778142" y="387573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二値化</a:t>
            </a:r>
          </a:p>
        </p:txBody>
      </p:sp>
      <p:grpSp>
        <p:nvGrpSpPr>
          <p:cNvPr id="168" name="グループ化 167"/>
          <p:cNvGrpSpPr/>
          <p:nvPr/>
        </p:nvGrpSpPr>
        <p:grpSpPr>
          <a:xfrm>
            <a:off x="5574345" y="4403694"/>
            <a:ext cx="2544494" cy="1462334"/>
            <a:chOff x="5942645" y="1687284"/>
            <a:chExt cx="2544494" cy="1462334"/>
          </a:xfrm>
        </p:grpSpPr>
        <p:sp>
          <p:nvSpPr>
            <p:cNvPr id="169" name="正方形/長方形 168"/>
            <p:cNvSpPr/>
            <p:nvPr/>
          </p:nvSpPr>
          <p:spPr>
            <a:xfrm>
              <a:off x="5942645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0" name="正方形/長方形 169"/>
            <p:cNvSpPr/>
            <p:nvPr/>
          </p:nvSpPr>
          <p:spPr>
            <a:xfrm>
              <a:off x="6663747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6307958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2" name="正方形/長方形 171"/>
            <p:cNvSpPr/>
            <p:nvPr/>
          </p:nvSpPr>
          <p:spPr>
            <a:xfrm>
              <a:off x="5942645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6663747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i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I</a:t>
              </a:r>
              <a:r>
                <a:rPr lang="en-US" altLang="ja-JP" i="1" baseline="-25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2</a:t>
              </a:r>
              <a:endParaRPr lang="en-US" altLang="ja-JP" sz="2000" i="1" baseline="-25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4" name="正方形/長方形 173"/>
            <p:cNvSpPr/>
            <p:nvPr/>
          </p:nvSpPr>
          <p:spPr>
            <a:xfrm>
              <a:off x="7029060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i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I</a:t>
              </a:r>
              <a:r>
                <a:rPr lang="en-US" altLang="ja-JP" i="1" baseline="-25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3</a:t>
              </a:r>
              <a:endParaRPr kumimoji="1" lang="ja-JP" altLang="en-US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5" name="正方形/長方形 174"/>
            <p:cNvSpPr/>
            <p:nvPr/>
          </p:nvSpPr>
          <p:spPr>
            <a:xfrm>
              <a:off x="6307958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6" name="正方形/長方形 175"/>
            <p:cNvSpPr/>
            <p:nvPr/>
          </p:nvSpPr>
          <p:spPr>
            <a:xfrm>
              <a:off x="7392338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i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I</a:t>
              </a:r>
              <a:r>
                <a:rPr lang="en-US" altLang="ja-JP" i="1" baseline="-25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1</a:t>
              </a:r>
              <a:endParaRPr lang="en-US" altLang="ja-JP" sz="2000" i="1" baseline="-25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7" name="正方形/長方形 176"/>
            <p:cNvSpPr/>
            <p:nvPr/>
          </p:nvSpPr>
          <p:spPr>
            <a:xfrm>
              <a:off x="8122965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8" name="正方形/長方形 177"/>
            <p:cNvSpPr/>
            <p:nvPr/>
          </p:nvSpPr>
          <p:spPr>
            <a:xfrm>
              <a:off x="7757651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9" name="正方形/長方形 178"/>
            <p:cNvSpPr/>
            <p:nvPr/>
          </p:nvSpPr>
          <p:spPr>
            <a:xfrm>
              <a:off x="7392338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i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I</a:t>
              </a:r>
              <a:r>
                <a:rPr lang="en-US" altLang="ja-JP" i="1" baseline="-250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4</a:t>
              </a:r>
              <a:endParaRPr kumimoji="1" lang="ja-JP" altLang="en-US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0" name="正方形/長方形 179"/>
            <p:cNvSpPr/>
            <p:nvPr/>
          </p:nvSpPr>
          <p:spPr>
            <a:xfrm>
              <a:off x="8122965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1" name="正方形/長方形 180"/>
            <p:cNvSpPr/>
            <p:nvPr/>
          </p:nvSpPr>
          <p:spPr>
            <a:xfrm>
              <a:off x="7757651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2" name="正方形/長方形 181"/>
            <p:cNvSpPr/>
            <p:nvPr/>
          </p:nvSpPr>
          <p:spPr>
            <a:xfrm>
              <a:off x="5942645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3" name="正方形/長方形 182"/>
            <p:cNvSpPr/>
            <p:nvPr/>
          </p:nvSpPr>
          <p:spPr>
            <a:xfrm>
              <a:off x="6663747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4" name="正方形/長方形 183"/>
            <p:cNvSpPr/>
            <p:nvPr/>
          </p:nvSpPr>
          <p:spPr>
            <a:xfrm>
              <a:off x="7029060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5" name="正方形/長方形 184"/>
            <p:cNvSpPr/>
            <p:nvPr/>
          </p:nvSpPr>
          <p:spPr>
            <a:xfrm>
              <a:off x="6307958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6" name="正方形/長方形 185"/>
            <p:cNvSpPr/>
            <p:nvPr/>
          </p:nvSpPr>
          <p:spPr>
            <a:xfrm>
              <a:off x="7392338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7" name="正方形/長方形 186"/>
            <p:cNvSpPr/>
            <p:nvPr/>
          </p:nvSpPr>
          <p:spPr>
            <a:xfrm>
              <a:off x="8122965" y="1688538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8" name="正方形/長方形 187"/>
            <p:cNvSpPr/>
            <p:nvPr/>
          </p:nvSpPr>
          <p:spPr>
            <a:xfrm>
              <a:off x="7757651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9" name="正方形/長方形 188"/>
            <p:cNvSpPr/>
            <p:nvPr/>
          </p:nvSpPr>
          <p:spPr>
            <a:xfrm>
              <a:off x="5942645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0" name="正方形/長方形 189"/>
            <p:cNvSpPr/>
            <p:nvPr/>
          </p:nvSpPr>
          <p:spPr>
            <a:xfrm>
              <a:off x="6663747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1" name="正方形/長方形 190"/>
            <p:cNvSpPr/>
            <p:nvPr/>
          </p:nvSpPr>
          <p:spPr>
            <a:xfrm>
              <a:off x="7029060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2" name="正方形/長方形 191"/>
            <p:cNvSpPr/>
            <p:nvPr/>
          </p:nvSpPr>
          <p:spPr>
            <a:xfrm>
              <a:off x="6307958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3" name="正方形/長方形 192"/>
            <p:cNvSpPr/>
            <p:nvPr/>
          </p:nvSpPr>
          <p:spPr>
            <a:xfrm>
              <a:off x="7392338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4" name="正方形/長方形 193"/>
            <p:cNvSpPr/>
            <p:nvPr/>
          </p:nvSpPr>
          <p:spPr>
            <a:xfrm>
              <a:off x="8122965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5" name="正方形/長方形 194"/>
            <p:cNvSpPr/>
            <p:nvPr/>
          </p:nvSpPr>
          <p:spPr>
            <a:xfrm>
              <a:off x="7757651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6" name="正方形/長方形 195"/>
            <p:cNvSpPr/>
            <p:nvPr/>
          </p:nvSpPr>
          <p:spPr>
            <a:xfrm>
              <a:off x="7029060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b="1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-55</a:t>
              </a:r>
              <a:endParaRPr kumimoji="1" lang="ja-JP" altLang="en-US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97" name="正方形/長方形 196"/>
          <p:cNvSpPr/>
          <p:nvPr/>
        </p:nvSpPr>
        <p:spPr>
          <a:xfrm>
            <a:off x="5498242" y="590773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誤差拡散する隣接画素</a:t>
            </a:r>
          </a:p>
        </p:txBody>
      </p:sp>
      <p:grpSp>
        <p:nvGrpSpPr>
          <p:cNvPr id="202" name="グループ化 201"/>
          <p:cNvGrpSpPr/>
          <p:nvPr/>
        </p:nvGrpSpPr>
        <p:grpSpPr>
          <a:xfrm>
            <a:off x="8995725" y="4403694"/>
            <a:ext cx="2544494" cy="1462334"/>
            <a:chOff x="5942645" y="1687284"/>
            <a:chExt cx="2544494" cy="1462334"/>
          </a:xfrm>
        </p:grpSpPr>
        <p:sp>
          <p:nvSpPr>
            <p:cNvPr id="203" name="正方形/長方形 202"/>
            <p:cNvSpPr/>
            <p:nvPr/>
          </p:nvSpPr>
          <p:spPr>
            <a:xfrm>
              <a:off x="5942645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4" name="正方形/長方形 203"/>
            <p:cNvSpPr/>
            <p:nvPr/>
          </p:nvSpPr>
          <p:spPr>
            <a:xfrm>
              <a:off x="6663747" y="205395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5" name="正方形/長方形 204"/>
            <p:cNvSpPr/>
            <p:nvPr/>
          </p:nvSpPr>
          <p:spPr>
            <a:xfrm>
              <a:off x="6307958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6" name="正方形/長方形 205"/>
            <p:cNvSpPr/>
            <p:nvPr/>
          </p:nvSpPr>
          <p:spPr>
            <a:xfrm>
              <a:off x="5942645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7" name="正方形/長方形 206"/>
            <p:cNvSpPr/>
            <p:nvPr/>
          </p:nvSpPr>
          <p:spPr>
            <a:xfrm>
              <a:off x="6663747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-10</a:t>
              </a:r>
              <a:endParaRPr lang="ja-JP" altLang="en-US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8" name="正方形/長方形 207"/>
            <p:cNvSpPr/>
            <p:nvPr/>
          </p:nvSpPr>
          <p:spPr>
            <a:xfrm>
              <a:off x="7029060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-17</a:t>
              </a:r>
              <a:endParaRPr lang="en-US" altLang="ja-JP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9" name="正方形/長方形 208"/>
            <p:cNvSpPr/>
            <p:nvPr/>
          </p:nvSpPr>
          <p:spPr>
            <a:xfrm>
              <a:off x="6307958" y="241855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0" name="正方形/長方形 209"/>
            <p:cNvSpPr/>
            <p:nvPr/>
          </p:nvSpPr>
          <p:spPr>
            <a:xfrm>
              <a:off x="7392338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-17</a:t>
              </a:r>
              <a:endParaRPr lang="en-US" altLang="ja-JP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1" name="正方形/長方形 210"/>
            <p:cNvSpPr/>
            <p:nvPr/>
          </p:nvSpPr>
          <p:spPr>
            <a:xfrm>
              <a:off x="8122965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2" name="正方形/長方形 211"/>
            <p:cNvSpPr/>
            <p:nvPr/>
          </p:nvSpPr>
          <p:spPr>
            <a:xfrm>
              <a:off x="7757651" y="20552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3" name="正方形/長方形 212"/>
            <p:cNvSpPr/>
            <p:nvPr/>
          </p:nvSpPr>
          <p:spPr>
            <a:xfrm>
              <a:off x="7392338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Times New Roman" panose="02020603050405020304" pitchFamily="18" charset="0"/>
                </a:rPr>
                <a:t>-10</a:t>
              </a:r>
              <a:endParaRPr kumimoji="1" lang="ja-JP" altLang="en-US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4" name="正方形/長方形 213"/>
            <p:cNvSpPr/>
            <p:nvPr/>
          </p:nvSpPr>
          <p:spPr>
            <a:xfrm>
              <a:off x="8122965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5" name="正方形/長方形 214"/>
            <p:cNvSpPr/>
            <p:nvPr/>
          </p:nvSpPr>
          <p:spPr>
            <a:xfrm>
              <a:off x="7757651" y="2419809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6" name="正方形/長方形 215"/>
            <p:cNvSpPr/>
            <p:nvPr/>
          </p:nvSpPr>
          <p:spPr>
            <a:xfrm>
              <a:off x="5942645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7" name="正方形/長方形 216"/>
            <p:cNvSpPr/>
            <p:nvPr/>
          </p:nvSpPr>
          <p:spPr>
            <a:xfrm>
              <a:off x="6663747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8" name="正方形/長方形 217"/>
            <p:cNvSpPr/>
            <p:nvPr/>
          </p:nvSpPr>
          <p:spPr>
            <a:xfrm>
              <a:off x="7029060" y="1687284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19" name="正方形/長方形 218"/>
            <p:cNvSpPr/>
            <p:nvPr/>
          </p:nvSpPr>
          <p:spPr>
            <a:xfrm>
              <a:off x="6307958" y="1687284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0" name="正方形/長方形 219"/>
            <p:cNvSpPr/>
            <p:nvPr/>
          </p:nvSpPr>
          <p:spPr>
            <a:xfrm>
              <a:off x="7392338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1" name="正方形/長方形 220"/>
            <p:cNvSpPr/>
            <p:nvPr/>
          </p:nvSpPr>
          <p:spPr>
            <a:xfrm>
              <a:off x="8122965" y="1688538"/>
              <a:ext cx="364174" cy="3641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2" name="正方形/長方形 221"/>
            <p:cNvSpPr/>
            <p:nvPr/>
          </p:nvSpPr>
          <p:spPr>
            <a:xfrm>
              <a:off x="7757651" y="1688538"/>
              <a:ext cx="364174" cy="3641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3" name="正方形/長方形 222"/>
            <p:cNvSpPr/>
            <p:nvPr/>
          </p:nvSpPr>
          <p:spPr>
            <a:xfrm>
              <a:off x="5942645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4" name="正方形/長方形 223"/>
            <p:cNvSpPr/>
            <p:nvPr/>
          </p:nvSpPr>
          <p:spPr>
            <a:xfrm>
              <a:off x="6663747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5" name="正方形/長方形 224"/>
            <p:cNvSpPr/>
            <p:nvPr/>
          </p:nvSpPr>
          <p:spPr>
            <a:xfrm>
              <a:off x="7029060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6" name="正方形/長方形 225"/>
            <p:cNvSpPr/>
            <p:nvPr/>
          </p:nvSpPr>
          <p:spPr>
            <a:xfrm>
              <a:off x="6307958" y="2784191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7" name="正方形/長方形 226"/>
            <p:cNvSpPr/>
            <p:nvPr/>
          </p:nvSpPr>
          <p:spPr>
            <a:xfrm>
              <a:off x="7392338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8" name="正方形/長方形 227"/>
            <p:cNvSpPr/>
            <p:nvPr/>
          </p:nvSpPr>
          <p:spPr>
            <a:xfrm>
              <a:off x="8122965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9" name="正方形/長方形 228"/>
            <p:cNvSpPr/>
            <p:nvPr/>
          </p:nvSpPr>
          <p:spPr>
            <a:xfrm>
              <a:off x="7757651" y="2785445"/>
              <a:ext cx="364174" cy="3641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30" name="正方形/長方形 229"/>
            <p:cNvSpPr/>
            <p:nvPr/>
          </p:nvSpPr>
          <p:spPr>
            <a:xfrm>
              <a:off x="7029060" y="2053954"/>
              <a:ext cx="364174" cy="36417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ja-JP" altLang="en-US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31" name="正方形/長方形 230"/>
          <p:cNvSpPr/>
          <p:nvPr/>
        </p:nvSpPr>
        <p:spPr>
          <a:xfrm>
            <a:off x="8828182" y="590773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誤差拡散し画素値を変更</a:t>
            </a:r>
          </a:p>
        </p:txBody>
      </p:sp>
      <p:sp>
        <p:nvSpPr>
          <p:cNvPr id="25" name="右矢印 24"/>
          <p:cNvSpPr/>
          <p:nvPr/>
        </p:nvSpPr>
        <p:spPr>
          <a:xfrm>
            <a:off x="8418286" y="2929075"/>
            <a:ext cx="4209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6" name="右矢印 235"/>
          <p:cNvSpPr/>
          <p:nvPr/>
        </p:nvSpPr>
        <p:spPr>
          <a:xfrm>
            <a:off x="11654972" y="2929075"/>
            <a:ext cx="4209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7" name="右矢印 236"/>
          <p:cNvSpPr/>
          <p:nvPr/>
        </p:nvSpPr>
        <p:spPr>
          <a:xfrm>
            <a:off x="8418286" y="4888503"/>
            <a:ext cx="4209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55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1713" y="87084"/>
            <a:ext cx="11473211" cy="733270"/>
          </a:xfrm>
        </p:spPr>
        <p:txBody>
          <a:bodyPr/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まとめ 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ハーフトーン処理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9899" y="846817"/>
            <a:ext cx="11473211" cy="29654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グレースケール画像を白黒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値画像で表現する手法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濃度パターン法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ブロックの輝度値を利用し濃度パターンで置き換える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0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ディザ法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ディザパターン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と画素値を比較し二値化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誤差拡散法　　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 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ラスタスキャン順に二値化し，発生した誤差を隣接画素に拡散する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プログラミング演習で実装します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16356" y="3340024"/>
            <a:ext cx="9980295" cy="3517976"/>
            <a:chOff x="525780" y="2869692"/>
            <a:chExt cx="11404630" cy="4020043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901699" y="6496929"/>
              <a:ext cx="10210801" cy="392806"/>
              <a:chOff x="901699" y="6325494"/>
              <a:chExt cx="10210801" cy="392806"/>
            </a:xfrm>
          </p:grpSpPr>
          <p:sp>
            <p:nvSpPr>
              <p:cNvPr id="18" name="コンテンツ プレースホルダー 2"/>
              <p:cNvSpPr txBox="1">
                <a:spLocks/>
              </p:cNvSpPr>
              <p:nvPr/>
            </p:nvSpPr>
            <p:spPr>
              <a:xfrm>
                <a:off x="901699" y="6325494"/>
                <a:ext cx="2374901" cy="392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ja-JP" altLang="en-US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濃度パターン法</a:t>
                </a:r>
                <a:endParaRPr lang="en-US" altLang="ja-JP" sz="24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19" name="コンテンツ プレースホルダー 2"/>
              <p:cNvSpPr txBox="1">
                <a:spLocks/>
              </p:cNvSpPr>
              <p:nvPr/>
            </p:nvSpPr>
            <p:spPr>
              <a:xfrm>
                <a:off x="4807396" y="6325494"/>
                <a:ext cx="2374901" cy="392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ja-JP" altLang="en-US" sz="2400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ディザ法</a:t>
                </a:r>
                <a:endParaRPr lang="en-US" altLang="ja-JP" sz="24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0" name="コンテンツ プレースホルダー 2"/>
              <p:cNvSpPr txBox="1">
                <a:spLocks/>
              </p:cNvSpPr>
              <p:nvPr/>
            </p:nvSpPr>
            <p:spPr>
              <a:xfrm>
                <a:off x="8737599" y="6325494"/>
                <a:ext cx="2374901" cy="392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ja-JP" altLang="en-US" sz="24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誤差拡散</a:t>
                </a:r>
                <a:endParaRPr lang="en-US" altLang="ja-JP" sz="24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" y="4113716"/>
              <a:ext cx="3499484" cy="2332989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901" y="4113716"/>
              <a:ext cx="3499484" cy="2332989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926" y="4113716"/>
              <a:ext cx="3499484" cy="2332989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2" t="16222" r="58082" b="67760"/>
            <a:stretch/>
          </p:blipFill>
          <p:spPr>
            <a:xfrm>
              <a:off x="1002347" y="2869692"/>
              <a:ext cx="2546350" cy="1193800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05" t="16331" r="59398" b="68971"/>
            <a:stretch/>
          </p:blipFill>
          <p:spPr>
            <a:xfrm>
              <a:off x="5001843" y="2869692"/>
              <a:ext cx="2387600" cy="1193800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6" t="17063" r="58756" b="69599"/>
            <a:stretch/>
          </p:blipFill>
          <p:spPr>
            <a:xfrm>
              <a:off x="8944231" y="2869692"/>
              <a:ext cx="2472875" cy="1193800"/>
            </a:xfrm>
            <a:prstGeom prst="rect">
              <a:avLst/>
            </a:prstGeom>
          </p:spPr>
        </p:pic>
        <p:sp>
          <p:nvSpPr>
            <p:cNvPr id="27" name="正方形/長方形 26"/>
            <p:cNvSpPr/>
            <p:nvPr/>
          </p:nvSpPr>
          <p:spPr>
            <a:xfrm>
              <a:off x="1333498" y="4514851"/>
              <a:ext cx="547687" cy="2905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238748" y="4514851"/>
              <a:ext cx="547687" cy="2905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9208768" y="4514851"/>
              <a:ext cx="547687" cy="2905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9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 smtClean="0"/>
              <a:t>時間が余ったら、フーリエ級数の話をする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864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9299" y="222529"/>
            <a:ext cx="8229600" cy="579120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線形フィルタの例 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1D</a:t>
            </a:r>
            <a:endParaRPr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824807" y="2982439"/>
            <a:ext cx="5444557" cy="359450"/>
            <a:chOff x="481263" y="2146434"/>
            <a:chExt cx="5300689" cy="34995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正方形/長方形 2"/>
            <p:cNvSpPr/>
            <p:nvPr/>
          </p:nvSpPr>
          <p:spPr>
            <a:xfrm>
              <a:off x="481263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33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835170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15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89077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542984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11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896891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26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250798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32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04705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958612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312519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15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666423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94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4016375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108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4370282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98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724189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111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078096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121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432000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1824807" y="6126446"/>
            <a:ext cx="5444557" cy="359450"/>
            <a:chOff x="481263" y="2146434"/>
            <a:chExt cx="5300689" cy="349952"/>
          </a:xfrm>
        </p:grpSpPr>
        <p:sp>
          <p:nvSpPr>
            <p:cNvPr id="31" name="正方形/長方形 30"/>
            <p:cNvSpPr/>
            <p:nvPr/>
          </p:nvSpPr>
          <p:spPr>
            <a:xfrm>
              <a:off x="481263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835170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189077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1542984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1896891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2250798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604705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2958612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3312519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3666423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4016375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370282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4724189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5078096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5432000" y="2146434"/>
              <a:ext cx="349952" cy="349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8892" t="29214" r="5142" b="13280"/>
          <a:stretch/>
        </p:blipFill>
        <p:spPr>
          <a:xfrm>
            <a:off x="1929013" y="1112866"/>
            <a:ext cx="5143501" cy="1869574"/>
          </a:xfrm>
          <a:prstGeom prst="rect">
            <a:avLst/>
          </a:prstGeom>
        </p:spPr>
      </p:pic>
      <p:sp>
        <p:nvSpPr>
          <p:cNvPr id="53" name="タイトル 1"/>
          <p:cNvSpPr txBox="1">
            <a:spLocks/>
          </p:cNvSpPr>
          <p:nvPr/>
        </p:nvSpPr>
        <p:spPr>
          <a:xfrm>
            <a:off x="8842477" y="2588016"/>
            <a:ext cx="2599979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平滑化したい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!</a:t>
            </a:r>
            <a:endParaRPr lang="ja-JP" altLang="en-US" sz="28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9318837" y="3426039"/>
            <a:ext cx="1647258" cy="544980"/>
            <a:chOff x="6912543" y="3314836"/>
            <a:chExt cx="1172642" cy="387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正方形/長方形 53"/>
                <p:cNvSpPr/>
                <p:nvPr/>
              </p:nvSpPr>
              <p:spPr>
                <a:xfrm>
                  <a:off x="6912543" y="3314836"/>
                  <a:ext cx="387958" cy="3879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oMath>
                    </m:oMathPara>
                  </a14:m>
                  <a:endParaRPr lang="ja-JP" altLang="en-US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4" name="正方形/長方形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543" y="3314836"/>
                  <a:ext cx="387958" cy="38795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903" r="-4301" b="-53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正方形/長方形 54"/>
                <p:cNvSpPr/>
                <p:nvPr/>
              </p:nvSpPr>
              <p:spPr>
                <a:xfrm>
                  <a:off x="7304885" y="3314836"/>
                  <a:ext cx="387958" cy="3879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oMath>
                    </m:oMathPara>
                  </a14:m>
                  <a:endParaRPr lang="ja-JP" altLang="en-US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5" name="正方形/長方形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885" y="3314836"/>
                  <a:ext cx="387958" cy="3879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766" r="-3191" b="-53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正方形/長方形 55"/>
                <p:cNvSpPr/>
                <p:nvPr/>
              </p:nvSpPr>
              <p:spPr>
                <a:xfrm>
                  <a:off x="7697227" y="3314836"/>
                  <a:ext cx="387958" cy="3879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oMath>
                    </m:oMathPara>
                  </a14:m>
                  <a:endParaRPr lang="ja-JP" altLang="en-US" b="1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6" name="正方形/長方形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227" y="3314836"/>
                  <a:ext cx="387958" cy="3879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903" r="-4301" b="-53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タイトル 1"/>
          <p:cNvSpPr txBox="1">
            <a:spLocks/>
          </p:cNvSpPr>
          <p:nvPr/>
        </p:nvSpPr>
        <p:spPr>
          <a:xfrm>
            <a:off x="8842477" y="4349016"/>
            <a:ext cx="2599979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周囲３ピクセルの平均を取る</a:t>
            </a:r>
          </a:p>
        </p:txBody>
      </p:sp>
      <p:grpSp>
        <p:nvGrpSpPr>
          <p:cNvPr id="73" name="グループ化 72"/>
          <p:cNvGrpSpPr/>
          <p:nvPr/>
        </p:nvGrpSpPr>
        <p:grpSpPr>
          <a:xfrm>
            <a:off x="1520324" y="3371793"/>
            <a:ext cx="2117982" cy="3114112"/>
            <a:chOff x="162811" y="3046328"/>
            <a:chExt cx="2117982" cy="3114112"/>
          </a:xfrm>
        </p:grpSpPr>
        <p:sp>
          <p:nvSpPr>
            <p:cNvPr id="58" name="正方形/長方形 57"/>
            <p:cNvSpPr/>
            <p:nvPr/>
          </p:nvSpPr>
          <p:spPr>
            <a:xfrm>
              <a:off x="1557831" y="5800990"/>
              <a:ext cx="359450" cy="3594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20</a:t>
              </a:r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" name="右中かっこ 7"/>
            <p:cNvSpPr/>
            <p:nvPr/>
          </p:nvSpPr>
          <p:spPr>
            <a:xfrm rot="5400000">
              <a:off x="1637580" y="2619015"/>
              <a:ext cx="215900" cy="1070526"/>
            </a:xfrm>
            <a:prstGeom prst="rightBrace">
              <a:avLst>
                <a:gd name="adj1" fmla="val 78921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60" name="直線矢印コネクタ 59"/>
            <p:cNvCxnSpPr>
              <a:stCxn id="8" idx="1"/>
              <a:endCxn id="58" idx="0"/>
            </p:cNvCxnSpPr>
            <p:nvPr/>
          </p:nvCxnSpPr>
          <p:spPr>
            <a:xfrm flipH="1">
              <a:off x="1737556" y="3262228"/>
              <a:ext cx="7974" cy="253876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正方形/長方形 64"/>
                <p:cNvSpPr/>
                <p:nvPr/>
              </p:nvSpPr>
              <p:spPr>
                <a:xfrm>
                  <a:off x="162811" y="4380148"/>
                  <a:ext cx="1469344" cy="3996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ja-JP" sz="1600" i="1" spc="-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600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ja-JP" sz="1600" i="1" spc="-100">
                          <a:solidFill>
                            <a:schemeClr val="tx1"/>
                          </a:solidFill>
                          <a:latin typeface="Cambria Math"/>
                        </a:rPr>
                        <m:t>22+</m:t>
                      </m:r>
                    </m:oMath>
                  </a14:m>
                  <a:r>
                    <a:rPr lang="en-US" altLang="ja-JP" sz="1600" spc="-100" dirty="0">
                      <a:solidFill>
                        <a:schemeClr val="tx1"/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メイリオ" panose="020B0604030504040204" pitchFamily="50" charset="-128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ja-JP" sz="1600" i="1" spc="-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600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ja-JP" sz="1600" i="1" spc="-100">
                          <a:solidFill>
                            <a:schemeClr val="tx1"/>
                          </a:solidFill>
                          <a:latin typeface="Cambria Math"/>
                        </a:rPr>
                        <m:t>11+</m:t>
                      </m:r>
                    </m:oMath>
                  </a14:m>
                  <a:r>
                    <a:rPr lang="en-US" altLang="ja-JP" sz="1600" spc="-100" dirty="0">
                      <a:solidFill>
                        <a:schemeClr val="tx1"/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メイリオ" panose="020B0604030504040204" pitchFamily="50" charset="-128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ja-JP" sz="1600" i="1" spc="-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600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ja-JP" sz="1600" i="1" spc="-100">
                          <a:solidFill>
                            <a:schemeClr val="tx1"/>
                          </a:solidFill>
                          <a:latin typeface="Cambria Math"/>
                        </a:rPr>
                        <m:t>26</m:t>
                      </m:r>
                    </m:oMath>
                  </a14:m>
                  <a:endParaRPr lang="en-US" altLang="ja-JP" sz="1600" i="1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600" i="1" spc="-100">
                            <a:solidFill>
                              <a:schemeClr val="tx1"/>
                            </a:solidFill>
                            <a:latin typeface="Cambria Math"/>
                          </a:rPr>
                          <m:t>=20</m:t>
                        </m:r>
                      </m:oMath>
                    </m:oMathPara>
                  </a14:m>
                  <a:endParaRPr lang="en-US" altLang="ja-JP" sz="1600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65" name="正方形/長方形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811" y="4380148"/>
                  <a:ext cx="1469344" cy="39960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21538" r="-415" b="-2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グループ化 71"/>
          <p:cNvGrpSpPr/>
          <p:nvPr/>
        </p:nvGrpSpPr>
        <p:grpSpPr>
          <a:xfrm>
            <a:off x="2941595" y="3498794"/>
            <a:ext cx="2353739" cy="2987103"/>
            <a:chOff x="1584081" y="3173328"/>
            <a:chExt cx="2353739" cy="2987103"/>
          </a:xfrm>
        </p:grpSpPr>
        <p:sp>
          <p:nvSpPr>
            <p:cNvPr id="61" name="正方形/長方形 60"/>
            <p:cNvSpPr/>
            <p:nvPr/>
          </p:nvSpPr>
          <p:spPr>
            <a:xfrm>
              <a:off x="1925255" y="5800981"/>
              <a:ext cx="359450" cy="3594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0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23</a:t>
              </a:r>
              <a:endParaRPr lang="ja-JP" altLang="en-US" sz="2000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2" name="右中かっこ 61"/>
            <p:cNvSpPr/>
            <p:nvPr/>
          </p:nvSpPr>
          <p:spPr>
            <a:xfrm rot="5400000">
              <a:off x="2011394" y="2746015"/>
              <a:ext cx="215900" cy="1070526"/>
            </a:xfrm>
            <a:prstGeom prst="rightBrace">
              <a:avLst>
                <a:gd name="adj1" fmla="val 78921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63" name="直線矢印コネクタ 62"/>
            <p:cNvCxnSpPr/>
            <p:nvPr/>
          </p:nvCxnSpPr>
          <p:spPr>
            <a:xfrm flipH="1">
              <a:off x="2111370" y="3338410"/>
              <a:ext cx="7974" cy="246256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正方形/長方形 67"/>
                <p:cNvSpPr/>
                <p:nvPr/>
              </p:nvSpPr>
              <p:spPr>
                <a:xfrm>
                  <a:off x="2126816" y="4340890"/>
                  <a:ext cx="1811004" cy="3594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ja-JP" i="1" spc="-100">
                          <a:solidFill>
                            <a:schemeClr val="tx1"/>
                          </a:solidFill>
                          <a:latin typeface="Cambria Math"/>
                        </a:rPr>
                        <m:t>11+</m:t>
                      </m:r>
                    </m:oMath>
                  </a14:m>
                  <a:r>
                    <a:rPr lang="en-US" altLang="ja-JP" spc="-100" dirty="0">
                      <a:solidFill>
                        <a:schemeClr val="tx1"/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メイリオ" panose="020B0604030504040204" pitchFamily="50" charset="-128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ja-JP" i="1" spc="-100">
                          <a:solidFill>
                            <a:schemeClr val="tx1"/>
                          </a:solidFill>
                          <a:latin typeface="Cambria Math"/>
                        </a:rPr>
                        <m:t>26+</m:t>
                      </m:r>
                    </m:oMath>
                  </a14:m>
                  <a:r>
                    <a:rPr lang="en-US" altLang="ja-JP" spc="-100" dirty="0">
                      <a:solidFill>
                        <a:schemeClr val="tx1"/>
                      </a:solidFill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メイリオ" panose="020B0604030504040204" pitchFamily="50" charset="-128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ja-JP" i="1" spc="-100">
                          <a:solidFill>
                            <a:schemeClr val="tx1"/>
                          </a:solidFill>
                          <a:latin typeface="Cambria Math"/>
                        </a:rPr>
                        <m:t>32</m:t>
                      </m:r>
                    </m:oMath>
                  </a14:m>
                  <a:endParaRPr lang="en-US" altLang="ja-JP" i="1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spc="-100">
                            <a:solidFill>
                              <a:schemeClr val="tx1"/>
                            </a:solidFill>
                            <a:latin typeface="Cambria Math"/>
                          </a:rPr>
                          <m:t>=23</m:t>
                        </m:r>
                      </m:oMath>
                    </m:oMathPara>
                  </a14:m>
                  <a:endParaRPr lang="en-US" altLang="ja-JP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68" name="正方形/長方形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816" y="4340890"/>
                  <a:ext cx="1811004" cy="35945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40678" b="-491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正方形/長方形 51"/>
          <p:cNvSpPr/>
          <p:nvPr/>
        </p:nvSpPr>
        <p:spPr>
          <a:xfrm>
            <a:off x="11368285" y="0"/>
            <a:ext cx="823715" cy="347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復習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2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9299" y="222529"/>
            <a:ext cx="8229600" cy="579120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線形フィルタの例 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1D</a:t>
            </a:r>
            <a:endParaRPr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824807" y="2982439"/>
            <a:ext cx="5804126" cy="359450"/>
            <a:chOff x="481263" y="2146434"/>
            <a:chExt cx="5650757" cy="34995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正方形/長方形 2"/>
            <p:cNvSpPr/>
            <p:nvPr/>
          </p:nvSpPr>
          <p:spPr>
            <a:xfrm>
              <a:off x="481263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33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835170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15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89077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542984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11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896891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26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250798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32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04705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958612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312519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15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666423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94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4016375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108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4370282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98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724189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111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078096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121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432000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782068" y="2146434"/>
              <a:ext cx="349952" cy="3499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8892" t="29214" r="5142" b="13280"/>
          <a:stretch/>
        </p:blipFill>
        <p:spPr>
          <a:xfrm>
            <a:off x="1929013" y="1112866"/>
            <a:ext cx="5143501" cy="1869574"/>
          </a:xfrm>
          <a:prstGeom prst="rect">
            <a:avLst/>
          </a:prstGeom>
        </p:spPr>
      </p:pic>
      <p:sp>
        <p:nvSpPr>
          <p:cNvPr id="53" name="タイトル 1"/>
          <p:cNvSpPr txBox="1">
            <a:spLocks/>
          </p:cNvSpPr>
          <p:nvPr/>
        </p:nvSpPr>
        <p:spPr>
          <a:xfrm>
            <a:off x="8842477" y="2588016"/>
            <a:ext cx="2599979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平滑化したい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!</a:t>
            </a:r>
            <a:endParaRPr lang="ja-JP" altLang="en-US" sz="28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9318837" y="3426039"/>
            <a:ext cx="1647258" cy="544980"/>
            <a:chOff x="6912543" y="3314836"/>
            <a:chExt cx="1172642" cy="387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正方形/長方形 53"/>
                <p:cNvSpPr/>
                <p:nvPr/>
              </p:nvSpPr>
              <p:spPr>
                <a:xfrm>
                  <a:off x="6912543" y="3314836"/>
                  <a:ext cx="387958" cy="3879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oMath>
                    </m:oMathPara>
                  </a14:m>
                  <a:endParaRPr lang="ja-JP" altLang="en-US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4" name="正方形/長方形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543" y="3314836"/>
                  <a:ext cx="387958" cy="38795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903" r="-4301" b="-53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正方形/長方形 54"/>
                <p:cNvSpPr/>
                <p:nvPr/>
              </p:nvSpPr>
              <p:spPr>
                <a:xfrm>
                  <a:off x="7304885" y="3314836"/>
                  <a:ext cx="387958" cy="3879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oMath>
                    </m:oMathPara>
                  </a14:m>
                  <a:endParaRPr lang="ja-JP" altLang="en-US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5" name="正方形/長方形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885" y="3314836"/>
                  <a:ext cx="387958" cy="3879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766" r="-3191" b="-53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正方形/長方形 55"/>
                <p:cNvSpPr/>
                <p:nvPr/>
              </p:nvSpPr>
              <p:spPr>
                <a:xfrm>
                  <a:off x="7697227" y="3314836"/>
                  <a:ext cx="387958" cy="3879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1/3</m:t>
                        </m:r>
                      </m:oMath>
                    </m:oMathPara>
                  </a14:m>
                  <a:endParaRPr lang="ja-JP" altLang="en-US" b="1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6" name="正方形/長方形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227" y="3314836"/>
                  <a:ext cx="387958" cy="3879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903" r="-4301" b="-53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タイトル 1"/>
          <p:cNvSpPr txBox="1">
            <a:spLocks/>
          </p:cNvSpPr>
          <p:nvPr/>
        </p:nvSpPr>
        <p:spPr>
          <a:xfrm>
            <a:off x="8842477" y="4349016"/>
            <a:ext cx="2599979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周囲３ピクセルの平均を取る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6"/>
          <a:srcRect l="8832" t="31334" r="4740" b="13054"/>
          <a:stretch/>
        </p:blipFill>
        <p:spPr>
          <a:xfrm>
            <a:off x="1921690" y="3874259"/>
            <a:ext cx="5143501" cy="1869572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1817483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27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180996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23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2544508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16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2908021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20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3271533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23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3635046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23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3998558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22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4362071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16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4725583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44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5089093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72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5448543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100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5812055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106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6175568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110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6539080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111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6902590" y="574383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108</a:t>
            </a:r>
            <a:endParaRPr lang="ja-JP" altLang="en-US" sz="1600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2" name="タイトル 1"/>
          <p:cNvSpPr txBox="1">
            <a:spLocks/>
          </p:cNvSpPr>
          <p:nvPr/>
        </p:nvSpPr>
        <p:spPr>
          <a:xfrm>
            <a:off x="1778396" y="6267450"/>
            <a:ext cx="6286919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端ははみ出すので値をコピー（ほかの方法もある）</a:t>
            </a:r>
          </a:p>
        </p:txBody>
      </p:sp>
      <p:sp>
        <p:nvSpPr>
          <p:cNvPr id="83" name="右中かっこ 82"/>
          <p:cNvSpPr/>
          <p:nvPr/>
        </p:nvSpPr>
        <p:spPr>
          <a:xfrm rot="5400000">
            <a:off x="6987276" y="2942865"/>
            <a:ext cx="215900" cy="1070526"/>
          </a:xfrm>
          <a:prstGeom prst="rightBrace">
            <a:avLst>
              <a:gd name="adj1" fmla="val 7892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4" name="直線矢印コネクタ 83"/>
          <p:cNvCxnSpPr>
            <a:stCxn id="83" idx="1"/>
          </p:cNvCxnSpPr>
          <p:nvPr/>
        </p:nvCxnSpPr>
        <p:spPr>
          <a:xfrm>
            <a:off x="7095226" y="3586078"/>
            <a:ext cx="0" cy="2119397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11368285" y="0"/>
            <a:ext cx="823715" cy="347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復習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47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9299" y="222529"/>
            <a:ext cx="8229600" cy="579120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線形フィルタの例 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1D</a:t>
            </a:r>
            <a:endParaRPr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105674" y="2982439"/>
            <a:ext cx="6886116" cy="359450"/>
            <a:chOff x="-218868" y="2146434"/>
            <a:chExt cx="6704157" cy="34995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正方形/長方形 2"/>
            <p:cNvSpPr/>
            <p:nvPr/>
          </p:nvSpPr>
          <p:spPr>
            <a:xfrm>
              <a:off x="481263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33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835170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15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89077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542984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11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896891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26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250798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32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04705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958612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312519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15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666423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94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4016375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108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4370282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98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724189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111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078096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121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432000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782068" y="2146434"/>
              <a:ext cx="349952" cy="3499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135337" y="2146434"/>
              <a:ext cx="349952" cy="3499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-218868" y="2146434"/>
              <a:ext cx="349952" cy="3499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33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134401" y="2146434"/>
              <a:ext cx="349952" cy="3499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33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8892" t="29214" r="5142" b="13280"/>
          <a:stretch/>
        </p:blipFill>
        <p:spPr>
          <a:xfrm>
            <a:off x="1929013" y="1112866"/>
            <a:ext cx="5143501" cy="1869574"/>
          </a:xfrm>
          <a:prstGeom prst="rect">
            <a:avLst/>
          </a:prstGeom>
        </p:spPr>
      </p:pic>
      <p:sp>
        <p:nvSpPr>
          <p:cNvPr id="46" name="タイトル 1"/>
          <p:cNvSpPr txBox="1">
            <a:spLocks/>
          </p:cNvSpPr>
          <p:nvPr/>
        </p:nvSpPr>
        <p:spPr>
          <a:xfrm>
            <a:off x="9156592" y="2486909"/>
            <a:ext cx="2599979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もっと</a:t>
            </a:r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平滑化したい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!</a:t>
            </a:r>
            <a:endParaRPr lang="ja-JP" altLang="en-US" sz="28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8892844" y="3319371"/>
            <a:ext cx="2947298" cy="584971"/>
            <a:chOff x="6912543" y="3314836"/>
            <a:chExt cx="1954673" cy="387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正方形/長方形 47"/>
                <p:cNvSpPr/>
                <p:nvPr/>
              </p:nvSpPr>
              <p:spPr>
                <a:xfrm>
                  <a:off x="6912543" y="3314836"/>
                  <a:ext cx="387958" cy="3879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ja-JP" altLang="en-US" sz="2200" b="1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4" name="正方形/長方形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543" y="3314836"/>
                  <a:ext cx="387958" cy="3879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049" r="-7407" b="-740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/>
                <p:cNvSpPr/>
                <p:nvPr/>
              </p:nvSpPr>
              <p:spPr>
                <a:xfrm>
                  <a:off x="7304885" y="3314836"/>
                  <a:ext cx="387958" cy="3879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ja-JP" altLang="en-US" sz="2200" b="1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5" name="正方形/長方形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885" y="3314836"/>
                  <a:ext cx="387958" cy="3879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854" r="-6098" b="-740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正方形/長方形 49"/>
                <p:cNvSpPr/>
                <p:nvPr/>
              </p:nvSpPr>
              <p:spPr>
                <a:xfrm>
                  <a:off x="7697227" y="3314836"/>
                  <a:ext cx="387958" cy="3879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ja-JP" altLang="en-US" sz="2200" b="1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6" name="正方形/長方形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227" y="3314836"/>
                  <a:ext cx="387958" cy="38795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854" r="-6098" b="-740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正方形/長方形 50"/>
                <p:cNvSpPr/>
                <p:nvPr/>
              </p:nvSpPr>
              <p:spPr>
                <a:xfrm>
                  <a:off x="8086916" y="3314836"/>
                  <a:ext cx="387958" cy="3879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ja-JP" altLang="en-US" sz="2200" b="1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1" name="正方形/長方形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6916" y="3314836"/>
                  <a:ext cx="387958" cy="38795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049" r="-6173" b="-740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正方形/長方形 57"/>
                <p:cNvSpPr/>
                <p:nvPr/>
              </p:nvSpPr>
              <p:spPr>
                <a:xfrm>
                  <a:off x="8479258" y="3314836"/>
                  <a:ext cx="387958" cy="3879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2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ja-JP" altLang="en-US" sz="2200" b="1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2" name="正方形/長方形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258" y="3314836"/>
                  <a:ext cx="387958" cy="38795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6049" r="-6173" b="-740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タイトル 1"/>
          <p:cNvSpPr txBox="1">
            <a:spLocks/>
          </p:cNvSpPr>
          <p:nvPr/>
        </p:nvSpPr>
        <p:spPr>
          <a:xfrm>
            <a:off x="9131192" y="4293031"/>
            <a:ext cx="2599979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周囲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ピクセルの平均を取る</a:t>
            </a:r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9"/>
          <a:srcRect l="9077" t="31508" r="4771" b="18027"/>
          <a:stretch/>
        </p:blipFill>
        <p:spPr>
          <a:xfrm>
            <a:off x="1516665" y="3966793"/>
            <a:ext cx="5143501" cy="1706647"/>
          </a:xfrm>
          <a:prstGeom prst="rect">
            <a:avLst/>
          </a:prstGeom>
        </p:spPr>
      </p:pic>
      <p:grpSp>
        <p:nvGrpSpPr>
          <p:cNvPr id="68" name="グループ化 67"/>
          <p:cNvGrpSpPr/>
          <p:nvPr/>
        </p:nvGrpSpPr>
        <p:grpSpPr>
          <a:xfrm>
            <a:off x="1818859" y="5821969"/>
            <a:ext cx="5444557" cy="359450"/>
            <a:chOff x="3023545" y="5821969"/>
            <a:chExt cx="5444557" cy="359450"/>
          </a:xfrm>
        </p:grpSpPr>
        <p:sp>
          <p:nvSpPr>
            <p:cNvPr id="72" name="正方形/長方形 71"/>
            <p:cNvSpPr/>
            <p:nvPr/>
          </p:nvSpPr>
          <p:spPr>
            <a:xfrm>
              <a:off x="3023545" y="5821969"/>
              <a:ext cx="359450" cy="359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27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3387058" y="5821969"/>
              <a:ext cx="359450" cy="359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23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750570" y="5821969"/>
              <a:ext cx="359450" cy="359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21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477595" y="5821969"/>
              <a:ext cx="359450" cy="359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21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841108" y="5821969"/>
              <a:ext cx="359450" cy="359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21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204620" y="5821969"/>
              <a:ext cx="359450" cy="359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21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5568133" y="5821969"/>
              <a:ext cx="359450" cy="359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35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931645" y="5821969"/>
              <a:ext cx="359450" cy="359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50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6295155" y="5821969"/>
              <a:ext cx="359450" cy="359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67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6654605" y="5821969"/>
              <a:ext cx="359450" cy="359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85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7018117" y="5821969"/>
              <a:ext cx="359450" cy="359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106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7381630" y="5821969"/>
              <a:ext cx="359450" cy="359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108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7745142" y="5821969"/>
              <a:ext cx="359450" cy="359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107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8108652" y="5821969"/>
              <a:ext cx="359450" cy="359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108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4114083" y="5821969"/>
              <a:ext cx="359450" cy="3594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5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21</a:t>
              </a:r>
              <a:endParaRPr lang="ja-JP" altLang="en-US" sz="1600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99" name="グループ化 98"/>
          <p:cNvGrpSpPr/>
          <p:nvPr/>
        </p:nvGrpSpPr>
        <p:grpSpPr>
          <a:xfrm>
            <a:off x="2227941" y="3408278"/>
            <a:ext cx="1790700" cy="2413691"/>
            <a:chOff x="933448" y="3046328"/>
            <a:chExt cx="1790700" cy="2413691"/>
          </a:xfrm>
        </p:grpSpPr>
        <p:sp>
          <p:nvSpPr>
            <p:cNvPr id="100" name="右中かっこ 99"/>
            <p:cNvSpPr/>
            <p:nvPr/>
          </p:nvSpPr>
          <p:spPr>
            <a:xfrm rot="5400000">
              <a:off x="1682174" y="2297602"/>
              <a:ext cx="293248" cy="1790700"/>
            </a:xfrm>
            <a:prstGeom prst="rightBrace">
              <a:avLst>
                <a:gd name="adj1" fmla="val 78921"/>
                <a:gd name="adj2" fmla="val 4957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101" name="直線矢印コネクタ 100"/>
            <p:cNvCxnSpPr>
              <a:stCxn id="100" idx="1"/>
              <a:endCxn id="98" idx="0"/>
            </p:cNvCxnSpPr>
            <p:nvPr/>
          </p:nvCxnSpPr>
          <p:spPr>
            <a:xfrm flipH="1">
              <a:off x="1794629" y="3339576"/>
              <a:ext cx="41797" cy="212044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正方形/長方形 101"/>
              <p:cNvSpPr/>
              <p:nvPr/>
            </p:nvSpPr>
            <p:spPr>
              <a:xfrm>
                <a:off x="1293615" y="4071705"/>
                <a:ext cx="3796747" cy="3594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altLang="ja-JP" sz="2000" i="1" spc="-100">
                        <a:solidFill>
                          <a:schemeClr val="tx1"/>
                        </a:solidFill>
                        <a:latin typeface="Cambria Math"/>
                      </a:rPr>
                      <m:t>15+</m:t>
                    </m:r>
                    <m:f>
                      <m:fPr>
                        <m:ctrlP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altLang="ja-JP" sz="2000" i="1" spc="-100">
                        <a:solidFill>
                          <a:schemeClr val="tx1"/>
                        </a:solidFill>
                        <a:latin typeface="Cambria Math"/>
                      </a:rPr>
                      <m:t>22+</m:t>
                    </m:r>
                  </m:oMath>
                </a14:m>
                <a:r>
                  <a:rPr lang="en-US" altLang="ja-JP" sz="2000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altLang="ja-JP" sz="2000" i="1" spc="-100">
                        <a:solidFill>
                          <a:schemeClr val="tx1"/>
                        </a:solidFill>
                        <a:latin typeface="Cambria Math"/>
                      </a:rPr>
                      <m:t>11+</m:t>
                    </m:r>
                  </m:oMath>
                </a14:m>
                <a:r>
                  <a:rPr lang="en-US" altLang="ja-JP" sz="2000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altLang="ja-JP" sz="2000" i="1" spc="-100">
                        <a:solidFill>
                          <a:schemeClr val="tx1"/>
                        </a:solidFill>
                        <a:latin typeface="Cambria Math"/>
                      </a:rPr>
                      <m:t>26+</m:t>
                    </m:r>
                  </m:oMath>
                </a14:m>
                <a:r>
                  <a:rPr lang="en-US" altLang="ja-JP" sz="2000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000" i="1" spc="-10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altLang="ja-JP" sz="2000" i="1" spc="-100">
                        <a:solidFill>
                          <a:schemeClr val="tx1"/>
                        </a:solidFill>
                        <a:latin typeface="Cambria Math"/>
                      </a:rPr>
                      <m:t>32=21</m:t>
                    </m:r>
                  </m:oMath>
                </a14:m>
                <a:endParaRPr lang="en-US" altLang="ja-JP" sz="2000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02" name="正方形/長方形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615" y="4071705"/>
                <a:ext cx="3796747" cy="359450"/>
              </a:xfrm>
              <a:prstGeom prst="rect">
                <a:avLst/>
              </a:prstGeom>
              <a:blipFill>
                <a:blip r:embed="rId10"/>
                <a:stretch>
                  <a:fillRect l="-963" t="-8475" r="-1766" b="-271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正方形/長方形 52"/>
          <p:cNvSpPr/>
          <p:nvPr/>
        </p:nvSpPr>
        <p:spPr>
          <a:xfrm>
            <a:off x="11368285" y="0"/>
            <a:ext cx="823715" cy="347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復習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17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9299" y="222529"/>
            <a:ext cx="8229600" cy="579120"/>
          </a:xfrm>
        </p:spPr>
        <p:txBody>
          <a:bodyPr>
            <a:noAutofit/>
          </a:bodyPr>
          <a:lstStyle/>
          <a:p>
            <a:pPr algn="ctr"/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線形フィルタの例 </a:t>
            </a:r>
            <a:r>
              <a:rPr lang="en-US" altLang="ja-JP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1D</a:t>
            </a:r>
            <a:endParaRPr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105674" y="2982439"/>
            <a:ext cx="6886116" cy="359450"/>
            <a:chOff x="-218868" y="2146434"/>
            <a:chExt cx="6704157" cy="34995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正方形/長方形 2"/>
            <p:cNvSpPr/>
            <p:nvPr/>
          </p:nvSpPr>
          <p:spPr>
            <a:xfrm>
              <a:off x="481263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33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835170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15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189077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542984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11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896891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26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250798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32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604705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958612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312519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15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666423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94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4016375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108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4370282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98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4724189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111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078096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121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432000" y="2146434"/>
              <a:ext cx="349952" cy="3499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782068" y="2146434"/>
              <a:ext cx="349952" cy="3499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6135337" y="2146434"/>
              <a:ext cx="349952" cy="3499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102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-218868" y="2146434"/>
              <a:ext cx="349952" cy="3499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33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134401" y="2146434"/>
              <a:ext cx="349952" cy="3499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1600" spc="-11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33</a:t>
              </a:r>
              <a:endParaRPr lang="ja-JP" altLang="en-US" sz="1600" spc="-11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8892" t="29214" r="5142" b="13280"/>
          <a:stretch/>
        </p:blipFill>
        <p:spPr>
          <a:xfrm>
            <a:off x="1929013" y="1112866"/>
            <a:ext cx="5143501" cy="1869574"/>
          </a:xfrm>
          <a:prstGeom prst="rect">
            <a:avLst/>
          </a:prstGeom>
        </p:spPr>
      </p:pic>
      <p:sp>
        <p:nvSpPr>
          <p:cNvPr id="53" name="タイトル 1"/>
          <p:cNvSpPr txBox="1">
            <a:spLocks/>
          </p:cNvSpPr>
          <p:nvPr/>
        </p:nvSpPr>
        <p:spPr>
          <a:xfrm>
            <a:off x="8577943" y="2512987"/>
            <a:ext cx="3396343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エッジ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（変化の大きい部分）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を検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出したい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9211157" y="3454536"/>
            <a:ext cx="2129915" cy="704663"/>
            <a:chOff x="6912543" y="3314836"/>
            <a:chExt cx="1172642" cy="387958"/>
          </a:xfrm>
        </p:grpSpPr>
        <p:sp>
          <p:nvSpPr>
            <p:cNvPr id="55" name="正方形/長方形 54"/>
            <p:cNvSpPr/>
            <p:nvPr/>
          </p:nvSpPr>
          <p:spPr>
            <a:xfrm>
              <a:off x="6912543" y="3314836"/>
              <a:ext cx="387958" cy="3879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2400" b="1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-0.5</a:t>
              </a:r>
              <a:endParaRPr lang="ja-JP" altLang="en-US" b="1" spc="-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正方形/長方形 55"/>
                <p:cNvSpPr/>
                <p:nvPr/>
              </p:nvSpPr>
              <p:spPr>
                <a:xfrm>
                  <a:off x="7304885" y="3314836"/>
                  <a:ext cx="387958" cy="3879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 i="1" spc="-1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ja-JP" altLang="en-US" b="1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5" name="正方形/長方形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885" y="3314836"/>
                  <a:ext cx="387958" cy="3879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正方形/長方形 56"/>
                <p:cNvSpPr/>
                <p:nvPr/>
              </p:nvSpPr>
              <p:spPr>
                <a:xfrm>
                  <a:off x="7697227" y="3314836"/>
                  <a:ext cx="387958" cy="38795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2400" b="1" spc="-100" dirty="0">
                            <a:solidFill>
                              <a:schemeClr val="tx1"/>
                            </a:solidFill>
                            <a:latin typeface="游ゴシック" panose="020B0400000000000000" pitchFamily="50" charset="-128"/>
                            <a:ea typeface="游ゴシック" panose="020B0400000000000000" pitchFamily="50" charset="-128"/>
                            <a:cs typeface="メイリオ" panose="020B0604030504040204" pitchFamily="50" charset="-128"/>
                          </a:rPr>
                          <m:t>0.5</m:t>
                        </m:r>
                      </m:oMath>
                    </m:oMathPara>
                  </a14:m>
                  <a:endParaRPr lang="ja-JP" altLang="en-US" b="1" spc="-100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メイリオ" panose="020B0604030504040204" pitchFamily="50" charset="-128"/>
                  </a:endParaRPr>
                </a:p>
              </p:txBody>
            </p:sp>
          </mc:Choice>
          <mc:Fallback xmlns="">
            <p:sp>
              <p:nvSpPr>
                <p:cNvPr id="56" name="正方形/長方形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7227" y="3314836"/>
                  <a:ext cx="387958" cy="3879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30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タイトル 1"/>
          <p:cNvSpPr txBox="1">
            <a:spLocks/>
          </p:cNvSpPr>
          <p:nvPr/>
        </p:nvSpPr>
        <p:spPr>
          <a:xfrm>
            <a:off x="8976125" y="4547938"/>
            <a:ext cx="2599979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右と左のピクセルの差をとる</a:t>
            </a: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6"/>
          <a:srcRect l="2702" t="20317" r="4775" b="31060"/>
          <a:stretch/>
        </p:blipFill>
        <p:spPr>
          <a:xfrm>
            <a:off x="1563816" y="3794982"/>
            <a:ext cx="5610777" cy="1830400"/>
          </a:xfrm>
          <a:prstGeom prst="rect">
            <a:avLst/>
          </a:prstGeom>
        </p:spPr>
      </p:pic>
      <p:sp>
        <p:nvSpPr>
          <p:cNvPr id="66" name="正方形/長方形 65"/>
          <p:cNvSpPr/>
          <p:nvPr/>
        </p:nvSpPr>
        <p:spPr>
          <a:xfrm>
            <a:off x="1831636" y="580098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-9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2195149" y="580098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-6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2558661" y="580098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-2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2922174" y="580098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3285686" y="580098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11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3649199" y="580098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-7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4012711" y="580098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-5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4376224" y="580098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4739736" y="580098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36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5462696" y="580098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5826208" y="580098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6189721" y="580098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12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6553233" y="580098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-5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6916743" y="5800981"/>
            <a:ext cx="359450" cy="35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-10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3" name="タイトル 1"/>
          <p:cNvSpPr txBox="1">
            <a:spLocks/>
          </p:cNvSpPr>
          <p:nvPr/>
        </p:nvSpPr>
        <p:spPr>
          <a:xfrm>
            <a:off x="1833823" y="6278880"/>
            <a:ext cx="6032920" cy="579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端ははみ出すので値をコピー（ほかの方法もある）</a:t>
            </a:r>
          </a:p>
        </p:txBody>
      </p:sp>
      <p:cxnSp>
        <p:nvCxnSpPr>
          <p:cNvPr id="84" name="直線矢印コネクタ 83"/>
          <p:cNvCxnSpPr>
            <a:stCxn id="103" idx="1"/>
          </p:cNvCxnSpPr>
          <p:nvPr/>
        </p:nvCxnSpPr>
        <p:spPr>
          <a:xfrm>
            <a:off x="5273595" y="3629863"/>
            <a:ext cx="473" cy="2171127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右中かっこ 102"/>
          <p:cNvSpPr/>
          <p:nvPr/>
        </p:nvSpPr>
        <p:spPr>
          <a:xfrm rot="5400000">
            <a:off x="5126971" y="2934688"/>
            <a:ext cx="293248" cy="1097102"/>
          </a:xfrm>
          <a:prstGeom prst="rightBrace">
            <a:avLst>
              <a:gd name="adj1" fmla="val 7892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40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正方形/長方形 103"/>
              <p:cNvSpPr/>
              <p:nvPr/>
            </p:nvSpPr>
            <p:spPr>
              <a:xfrm>
                <a:off x="5418804" y="4054821"/>
                <a:ext cx="2375837" cy="3594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pc="-10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i="1" spc="-100">
                          <a:solidFill>
                            <a:schemeClr val="tx1"/>
                          </a:solidFill>
                          <a:latin typeface="Cambria Math"/>
                        </a:rPr>
                        <m:t>15+</m:t>
                      </m:r>
                      <m:f>
                        <m:fPr>
                          <m:ctrlP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 spc="-1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i="1" spc="-100">
                          <a:solidFill>
                            <a:schemeClr val="tx1"/>
                          </a:solidFill>
                          <a:latin typeface="Cambria Math"/>
                        </a:rPr>
                        <m:t>108=46</m:t>
                      </m:r>
                      <m:r>
                        <a:rPr lang="en-US" altLang="ja-JP" i="1" spc="-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US" altLang="ja-JP" spc="-100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04" name="正方形/長方形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804" y="4054821"/>
                <a:ext cx="2375837" cy="359450"/>
              </a:xfrm>
              <a:prstGeom prst="rect">
                <a:avLst/>
              </a:prstGeom>
              <a:blipFill>
                <a:blip r:embed="rId7"/>
                <a:stretch>
                  <a:fillRect t="-15254" b="-22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正方形/長方形 104"/>
          <p:cNvSpPr/>
          <p:nvPr/>
        </p:nvSpPr>
        <p:spPr>
          <a:xfrm>
            <a:off x="5103246" y="5800981"/>
            <a:ext cx="359450" cy="359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pc="-15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47</a:t>
            </a:r>
            <a:endParaRPr lang="ja-JP" altLang="en-US" spc="-15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1368285" y="0"/>
            <a:ext cx="823715" cy="347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復習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91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4713" y="252640"/>
            <a:ext cx="11071390" cy="733270"/>
          </a:xfrm>
        </p:spPr>
        <p:txBody>
          <a:bodyPr/>
          <a:lstStyle/>
          <a:p>
            <a:r>
              <a:rPr kumimoji="1" lang="en-US" altLang="ja-JP" dirty="0" smtClean="0"/>
              <a:t>Convolution(</a:t>
            </a:r>
            <a:r>
              <a:rPr kumimoji="1" lang="ja-JP" altLang="en-US" dirty="0" smtClean="0"/>
              <a:t>畳み込み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とは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94711" y="1253604"/>
            <a:ext cx="11359831" cy="2077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二つの関数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 </a:t>
            </a:r>
            <a:r>
              <a:rPr lang="en-US" altLang="ja-JP" sz="24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</a:t>
            </a:r>
            <a:r>
              <a:rPr lang="en-US" altLang="ja-JP" sz="24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4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</a:t>
            </a:r>
            <a:r>
              <a:rPr lang="en-US" altLang="ja-JP" sz="2400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lang="en-US" altLang="ja-JP" sz="2400" i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en-US" sz="2400" i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を重ね合わせる演算で以下の通り定義される</a:t>
            </a:r>
            <a:endParaRPr lang="en-US" altLang="ja-JP" sz="2400" i="1" dirty="0" smtClean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2412720" y="1948803"/>
                <a:ext cx="7417800" cy="14203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ja-JP" sz="4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720" y="1948803"/>
                <a:ext cx="7417800" cy="14203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2412720" y="3742804"/>
                <a:ext cx="7684219" cy="177067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ja-JP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ja-JP" altLang="en-US" sz="4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ja-JP" sz="4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720" y="3742804"/>
                <a:ext cx="7684219" cy="1770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630341" y="244827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i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連続関数</a:t>
            </a:r>
            <a:endParaRPr lang="ja-JP" altLang="en-US" sz="2800" dirty="0"/>
          </a:p>
        </p:txBody>
      </p:sp>
      <p:sp>
        <p:nvSpPr>
          <p:cNvPr id="42" name="正方形/長方形 41"/>
          <p:cNvSpPr/>
          <p:nvPr/>
        </p:nvSpPr>
        <p:spPr>
          <a:xfrm>
            <a:off x="630341" y="436653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i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離散</a:t>
            </a:r>
            <a:r>
              <a:rPr lang="ja-JP" altLang="en-US" sz="2800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関数</a:t>
            </a:r>
            <a:endParaRPr lang="ja-JP" altLang="en-US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494710" y="6159270"/>
            <a:ext cx="10610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 </a:t>
            </a:r>
            <a:r>
              <a:rPr lang="en-US" altLang="ja-JP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 </a:t>
            </a:r>
            <a:r>
              <a:rPr lang="ja-JP" altLang="en-US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を固定し，</a:t>
            </a:r>
            <a:r>
              <a:rPr lang="en-US" altLang="ja-JP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lang="en-US" altLang="ja-JP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i="1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を平</a:t>
            </a:r>
            <a:r>
              <a:rPr lang="ja-JP" altLang="en-US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行移動しながら</a:t>
            </a:r>
            <a:r>
              <a:rPr lang="en-US" altLang="ja-JP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f </a:t>
            </a:r>
            <a:r>
              <a:rPr lang="en-US" altLang="ja-JP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掛けあわせ，得られた関数を</a:t>
            </a:r>
            <a:r>
              <a:rPr lang="ja-JP" altLang="en-US" i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積分す</a:t>
            </a:r>
            <a:r>
              <a:rPr lang="ja-JP" altLang="en-US" i="1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る</a:t>
            </a:r>
            <a:r>
              <a:rPr lang="ja-JP" altLang="en-US" i="1" dirty="0" smtClean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とみてもよいかも</a:t>
            </a:r>
            <a:endParaRPr lang="en-US" altLang="ja-JP" i="1" dirty="0">
              <a:latin typeface="Times New Roman" panose="02020603050405020304" pitchFamily="18" charset="0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624931" y="0"/>
            <a:ext cx="1567070" cy="347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予習・復習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69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580707" y="30931"/>
                <a:ext cx="3700180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1      −</m:t>
                              </m:r>
                              <m:f>
                                <m:f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0          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707" y="30931"/>
                <a:ext cx="3700180" cy="12714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7560303" y="1285397"/>
                <a:ext cx="3673506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i="0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1      −</m:t>
                              </m:r>
                              <m:f>
                                <m:f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0          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03" y="1285397"/>
                <a:ext cx="3673506" cy="1271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5996191" y="404063"/>
            <a:ext cx="1682916" cy="707352"/>
            <a:chOff x="1959444" y="1283127"/>
            <a:chExt cx="2578266" cy="108368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959444" y="1283127"/>
              <a:ext cx="2578266" cy="1083680"/>
              <a:chOff x="385855" y="3808429"/>
              <a:chExt cx="3369287" cy="1748602"/>
            </a:xfrm>
          </p:grpSpPr>
          <p:cxnSp>
            <p:nvCxnSpPr>
              <p:cNvPr id="10" name="直線矢印コネクタ 9"/>
              <p:cNvCxnSpPr/>
              <p:nvPr/>
            </p:nvCxnSpPr>
            <p:spPr>
              <a:xfrm>
                <a:off x="385855" y="5471114"/>
                <a:ext cx="336928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矢印コネクタ 10"/>
              <p:cNvCxnSpPr/>
              <p:nvPr/>
            </p:nvCxnSpPr>
            <p:spPr>
              <a:xfrm flipV="1">
                <a:off x="2080889" y="3808429"/>
                <a:ext cx="0" cy="17486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フリーフォーム 13"/>
            <p:cNvSpPr/>
            <p:nvPr/>
          </p:nvSpPr>
          <p:spPr>
            <a:xfrm>
              <a:off x="1959445" y="1641509"/>
              <a:ext cx="2427514" cy="620485"/>
            </a:xfrm>
            <a:custGeom>
              <a:avLst/>
              <a:gdLst>
                <a:gd name="connsiteX0" fmla="*/ 0 w 2427514"/>
                <a:gd name="connsiteY0" fmla="*/ 620485 h 620485"/>
                <a:gd name="connsiteX1" fmla="*/ 947057 w 2427514"/>
                <a:gd name="connsiteY1" fmla="*/ 620485 h 620485"/>
                <a:gd name="connsiteX2" fmla="*/ 947057 w 2427514"/>
                <a:gd name="connsiteY2" fmla="*/ 0 h 620485"/>
                <a:gd name="connsiteX3" fmla="*/ 1632857 w 2427514"/>
                <a:gd name="connsiteY3" fmla="*/ 0 h 620485"/>
                <a:gd name="connsiteX4" fmla="*/ 1632857 w 2427514"/>
                <a:gd name="connsiteY4" fmla="*/ 620485 h 620485"/>
                <a:gd name="connsiteX5" fmla="*/ 2427514 w 2427514"/>
                <a:gd name="connsiteY5" fmla="*/ 620485 h 62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7514" h="620485">
                  <a:moveTo>
                    <a:pt x="0" y="620485"/>
                  </a:moveTo>
                  <a:lnTo>
                    <a:pt x="947057" y="620485"/>
                  </a:lnTo>
                  <a:lnTo>
                    <a:pt x="947057" y="0"/>
                  </a:lnTo>
                  <a:lnTo>
                    <a:pt x="1632857" y="0"/>
                  </a:lnTo>
                  <a:lnTo>
                    <a:pt x="1632857" y="620485"/>
                  </a:lnTo>
                  <a:lnTo>
                    <a:pt x="2427514" y="620485"/>
                  </a:lnTo>
                </a:path>
              </a:pathLst>
            </a:custGeom>
            <a:noFill/>
            <a:ln w="222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993134" y="1425688"/>
            <a:ext cx="1682916" cy="707352"/>
            <a:chOff x="1959444" y="1283127"/>
            <a:chExt cx="2578266" cy="1083680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1959444" y="1283127"/>
              <a:ext cx="2578266" cy="1083680"/>
              <a:chOff x="385855" y="3808429"/>
              <a:chExt cx="3369287" cy="1748602"/>
            </a:xfrm>
          </p:grpSpPr>
          <p:cxnSp>
            <p:nvCxnSpPr>
              <p:cNvPr id="20" name="直線矢印コネクタ 19"/>
              <p:cNvCxnSpPr/>
              <p:nvPr/>
            </p:nvCxnSpPr>
            <p:spPr>
              <a:xfrm>
                <a:off x="385855" y="5471114"/>
                <a:ext cx="336928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/>
              <p:nvPr/>
            </p:nvCxnSpPr>
            <p:spPr>
              <a:xfrm flipV="1">
                <a:off x="2080889" y="3808429"/>
                <a:ext cx="0" cy="174860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フリーフォーム 18"/>
            <p:cNvSpPr/>
            <p:nvPr/>
          </p:nvSpPr>
          <p:spPr>
            <a:xfrm>
              <a:off x="1959445" y="1641509"/>
              <a:ext cx="2427514" cy="620485"/>
            </a:xfrm>
            <a:custGeom>
              <a:avLst/>
              <a:gdLst>
                <a:gd name="connsiteX0" fmla="*/ 0 w 2427514"/>
                <a:gd name="connsiteY0" fmla="*/ 620485 h 620485"/>
                <a:gd name="connsiteX1" fmla="*/ 947057 w 2427514"/>
                <a:gd name="connsiteY1" fmla="*/ 620485 h 620485"/>
                <a:gd name="connsiteX2" fmla="*/ 947057 w 2427514"/>
                <a:gd name="connsiteY2" fmla="*/ 0 h 620485"/>
                <a:gd name="connsiteX3" fmla="*/ 1632857 w 2427514"/>
                <a:gd name="connsiteY3" fmla="*/ 0 h 620485"/>
                <a:gd name="connsiteX4" fmla="*/ 1632857 w 2427514"/>
                <a:gd name="connsiteY4" fmla="*/ 620485 h 620485"/>
                <a:gd name="connsiteX5" fmla="*/ 2427514 w 2427514"/>
                <a:gd name="connsiteY5" fmla="*/ 620485 h 62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7514" h="620485">
                  <a:moveTo>
                    <a:pt x="0" y="620485"/>
                  </a:moveTo>
                  <a:lnTo>
                    <a:pt x="947057" y="620485"/>
                  </a:lnTo>
                  <a:lnTo>
                    <a:pt x="947057" y="0"/>
                  </a:lnTo>
                  <a:lnTo>
                    <a:pt x="1632857" y="0"/>
                  </a:lnTo>
                  <a:lnTo>
                    <a:pt x="1632857" y="620485"/>
                  </a:lnTo>
                  <a:lnTo>
                    <a:pt x="2427514" y="620485"/>
                  </a:lnTo>
                </a:path>
              </a:pathLst>
            </a:cu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317491" y="1210267"/>
                <a:ext cx="3802066" cy="75642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91" y="1210267"/>
                <a:ext cx="3802066" cy="756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正方形/長方形 51"/>
          <p:cNvSpPr/>
          <p:nvPr/>
        </p:nvSpPr>
        <p:spPr>
          <a:xfrm>
            <a:off x="249520" y="481099"/>
            <a:ext cx="4770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例題</a:t>
            </a:r>
            <a:r>
              <a:rPr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4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つの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関数</a:t>
            </a:r>
            <a:r>
              <a:rPr lang="en-US" altLang="ja-JP" sz="2400" i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f g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の畳み込みを求めよ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0624931" y="0"/>
            <a:ext cx="1567070" cy="347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予習・復習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55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6506</TotalTime>
  <Words>2088</Words>
  <Application>Microsoft Office PowerPoint</Application>
  <PresentationFormat>ワイド画面</PresentationFormat>
  <Paragraphs>666</Paragraphs>
  <Slides>38</Slides>
  <Notes>9</Notes>
  <HiddenSlides>1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8" baseType="lpstr">
      <vt:lpstr>ＭＳ Ｐゴシック</vt:lpstr>
      <vt:lpstr>メイリオ</vt:lpstr>
      <vt:lpstr>游ゴシック</vt:lpstr>
      <vt:lpstr>Arial</vt:lpstr>
      <vt:lpstr>Calibri</vt:lpstr>
      <vt:lpstr>Cambria Math</vt:lpstr>
      <vt:lpstr>Times New Roman</vt:lpstr>
      <vt:lpstr>Wingdings</vt:lpstr>
      <vt:lpstr>Office テーマ</vt:lpstr>
      <vt:lpstr>数式</vt:lpstr>
      <vt:lpstr>ディジタルメディア処理</vt:lpstr>
      <vt:lpstr>フィルタ処理2 : 非線形フィルタ，ハーフトーニング</vt:lpstr>
      <vt:lpstr>線形フィルタの復習</vt:lpstr>
      <vt:lpstr>線形フィルタの例 1D</vt:lpstr>
      <vt:lpstr>線形フィルタの例 1D</vt:lpstr>
      <vt:lpstr>線形フィルタの例 1D</vt:lpstr>
      <vt:lpstr>線形フィルタの例 1D</vt:lpstr>
      <vt:lpstr>Convolution(畳み込み)とは</vt:lpstr>
      <vt:lpstr>PowerPoint プレゼンテーション</vt:lpstr>
      <vt:lpstr>PowerPoint プレゼンテーション</vt:lpstr>
      <vt:lpstr>線形フィルタ : 平滑化 </vt:lpstr>
      <vt:lpstr>PowerPoint プレゼンテーション</vt:lpstr>
      <vt:lpstr>PowerPoint プレゼンテーション</vt:lpstr>
      <vt:lpstr>線形フィルタ : 鮮鋭化フィルタ</vt:lpstr>
      <vt:lpstr>空間フィルタとは</vt:lpstr>
      <vt:lpstr>線形フィルタとは</vt:lpstr>
      <vt:lpstr>非線形フィルタ</vt:lpstr>
      <vt:lpstr>準備 : 平均と分散</vt:lpstr>
      <vt:lpstr>エッジ保存平滑化フィルタ</vt:lpstr>
      <vt:lpstr>PowerPoint プレゼンテーション</vt:lpstr>
      <vt:lpstr>中央値フィルタ(Median filter)</vt:lpstr>
      <vt:lpstr>中央値フィルタ(Median filter)</vt:lpstr>
      <vt:lpstr>バイラテラルフィルタ</vt:lpstr>
      <vt:lpstr>バイラテラルフィルタ</vt:lpstr>
      <vt:lpstr>バイラテラルフィルタ</vt:lpstr>
      <vt:lpstr>バイラテラルフィルタ</vt:lpstr>
      <vt:lpstr>バイラテラルフィルタ</vt:lpstr>
      <vt:lpstr>バイラテラルフィルタ</vt:lpstr>
      <vt:lpstr>バイラテラルフィルタ（パラメタ）</vt:lpstr>
      <vt:lpstr>まとめ：空間フィルタ（非線形）</vt:lpstr>
      <vt:lpstr>ハーフトーン処理</vt:lpstr>
      <vt:lpstr>ハーフトーン処理</vt:lpstr>
      <vt:lpstr>濃度パターン法</vt:lpstr>
      <vt:lpstr>ディザ法</vt:lpstr>
      <vt:lpstr>誤差拡散法</vt:lpstr>
      <vt:lpstr>誤差拡散法</vt:lpstr>
      <vt:lpstr>まとめ : ハーフトーン処理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Takashi Ijiri</dc:creator>
  <cp:lastModifiedBy> </cp:lastModifiedBy>
  <cp:revision>273</cp:revision>
  <cp:lastPrinted>2017-05-11T08:09:22Z</cp:lastPrinted>
  <dcterms:created xsi:type="dcterms:W3CDTF">2017-01-19T02:23:36Z</dcterms:created>
  <dcterms:modified xsi:type="dcterms:W3CDTF">2023-08-14T08:13:09Z</dcterms:modified>
</cp:coreProperties>
</file>