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9" r:id="rId2"/>
    <p:sldId id="278" r:id="rId3"/>
    <p:sldId id="279" r:id="rId4"/>
    <p:sldId id="286" r:id="rId5"/>
    <p:sldId id="287" r:id="rId6"/>
    <p:sldId id="293" r:id="rId7"/>
    <p:sldId id="294" r:id="rId8"/>
    <p:sldId id="295" r:id="rId9"/>
    <p:sldId id="289" r:id="rId10"/>
    <p:sldId id="282" r:id="rId11"/>
    <p:sldId id="288" r:id="rId12"/>
    <p:sldId id="290" r:id="rId13"/>
    <p:sldId id="292" r:id="rId14"/>
    <p:sldId id="296" r:id="rId15"/>
    <p:sldId id="302" r:id="rId16"/>
    <p:sldId id="300" r:id="rId17"/>
    <p:sldId id="303" r:id="rId18"/>
    <p:sldId id="312" r:id="rId19"/>
    <p:sldId id="313" r:id="rId20"/>
    <p:sldId id="314" r:id="rId21"/>
    <p:sldId id="304" r:id="rId22"/>
    <p:sldId id="283" r:id="rId23"/>
    <p:sldId id="305" r:id="rId24"/>
    <p:sldId id="339" r:id="rId25"/>
    <p:sldId id="338" r:id="rId26"/>
    <p:sldId id="342" r:id="rId27"/>
    <p:sldId id="317" r:id="rId28"/>
    <p:sldId id="346" r:id="rId29"/>
    <p:sldId id="347" r:id="rId30"/>
    <p:sldId id="348" r:id="rId31"/>
    <p:sldId id="373" r:id="rId32"/>
    <p:sldId id="374" r:id="rId33"/>
    <p:sldId id="325" r:id="rId34"/>
    <p:sldId id="367" r:id="rId35"/>
    <p:sldId id="351" r:id="rId36"/>
    <p:sldId id="354" r:id="rId37"/>
    <p:sldId id="355" r:id="rId38"/>
    <p:sldId id="327" r:id="rId39"/>
    <p:sldId id="353" r:id="rId40"/>
    <p:sldId id="369" r:id="rId41"/>
    <p:sldId id="356" r:id="rId42"/>
    <p:sldId id="357" r:id="rId43"/>
    <p:sldId id="371" r:id="rId44"/>
    <p:sldId id="332" r:id="rId45"/>
    <p:sldId id="363" r:id="rId46"/>
    <p:sldId id="366" r:id="rId47"/>
    <p:sldId id="372" r:id="rId48"/>
    <p:sldId id="358" r:id="rId49"/>
    <p:sldId id="359" r:id="rId50"/>
    <p:sldId id="336" r:id="rId51"/>
    <p:sldId id="360" r:id="rId52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894"/>
    <a:srgbClr val="FDECD6"/>
    <a:srgbClr val="EBEBEB"/>
    <a:srgbClr val="828282"/>
    <a:srgbClr val="D23A2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57248" autoAdjust="0"/>
  </p:normalViewPr>
  <p:slideViewPr>
    <p:cSldViewPr snapToGrid="0">
      <p:cViewPr>
        <p:scale>
          <a:sx n="150" d="100"/>
          <a:sy n="150" d="100"/>
        </p:scale>
        <p:origin x="624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5D18E4F-8904-49F0-A966-ED8BC304F0DA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15B3230-1262-4AAB-8ECE-8CE048B285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66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300"/>
              </a:spcBef>
            </a:pPr>
            <a:r>
              <a:rPr lang="ja-JP" altLang="en-US" sz="2600" dirty="0"/>
              <a:t>復習 </a:t>
            </a:r>
            <a:r>
              <a:rPr lang="en-US" altLang="ja-JP" sz="2600" dirty="0"/>
              <a:t> 10</a:t>
            </a:r>
            <a:r>
              <a:rPr lang="ja-JP" altLang="en-US" sz="2600" dirty="0"/>
              <a:t>分</a:t>
            </a:r>
            <a:endParaRPr lang="en-US" altLang="ja-JP" sz="2600" dirty="0"/>
          </a:p>
          <a:p>
            <a:pPr>
              <a:spcBef>
                <a:spcPts val="1300"/>
              </a:spcBef>
            </a:pPr>
            <a:r>
              <a:rPr lang="ja-JP" altLang="en-US" sz="2600" dirty="0"/>
              <a:t>トーンカーブ </a:t>
            </a:r>
            <a:r>
              <a:rPr lang="en-US" altLang="ja-JP" sz="2600" dirty="0"/>
              <a:t>25</a:t>
            </a:r>
            <a:r>
              <a:rPr lang="ja-JP" altLang="en-US" sz="2600" dirty="0"/>
              <a:t>分</a:t>
            </a:r>
            <a:endParaRPr lang="en-US" altLang="ja-JP" sz="2600" dirty="0"/>
          </a:p>
          <a:p>
            <a:pPr>
              <a:spcBef>
                <a:spcPts val="1300"/>
              </a:spcBef>
            </a:pPr>
            <a:r>
              <a:rPr lang="ja-JP" altLang="en-US" sz="2600" dirty="0"/>
              <a:t>カラー画像の変換 </a:t>
            </a:r>
            <a:r>
              <a:rPr lang="en-US" altLang="ja-JP" sz="2600" dirty="0"/>
              <a:t>20</a:t>
            </a:r>
            <a:r>
              <a:rPr lang="ja-JP" altLang="en-US" sz="2600" dirty="0"/>
              <a:t>分</a:t>
            </a:r>
            <a:endParaRPr lang="en-US" altLang="ja-JP" sz="2600" dirty="0"/>
          </a:p>
          <a:p>
            <a:pPr>
              <a:spcBef>
                <a:spcPts val="1300"/>
              </a:spcBef>
            </a:pPr>
            <a:r>
              <a:rPr lang="ja-JP" altLang="en-US" sz="2600" dirty="0"/>
              <a:t>線形フィルタ </a:t>
            </a:r>
            <a:r>
              <a:rPr lang="en-US" altLang="ja-JP" sz="2600" dirty="0"/>
              <a:t>35</a:t>
            </a:r>
            <a:r>
              <a:rPr lang="ja-JP" altLang="en-US" sz="2600" dirty="0"/>
              <a:t>分</a:t>
            </a:r>
            <a:endParaRPr lang="en-US" altLang="ja-JP" sz="2600" dirty="0"/>
          </a:p>
          <a:p>
            <a:r>
              <a:rPr kumimoji="1" lang="ja-JP" altLang="en-US" dirty="0"/>
              <a:t>非線形フィルタ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218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8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91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55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30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65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</a:t>
            </a:r>
            <a:r>
              <a:rPr kumimoji="1" lang="ja-JP" altLang="en-US" dirty="0"/>
              <a:t>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70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749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18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3230-1262-4AAB-8ECE-8CE048B285B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071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80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2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8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610" y="394154"/>
            <a:ext cx="11071390" cy="73327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1639" y="1430809"/>
            <a:ext cx="11013333" cy="505707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3008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B10875E1-285E-4E62-A15A-65F7A0855A09}" type="datetimeFigureOut">
              <a:rPr lang="ja-JP" altLang="en-US" smtClean="0"/>
              <a:pPr/>
              <a:t>2023/8/14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F35DE295-420C-4265-BE54-AE59FA4027A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07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B10875E1-285E-4E62-A15A-65F7A0855A09}" type="datetimeFigureOut">
              <a:rPr lang="ja-JP" altLang="en-US" smtClean="0"/>
              <a:pPr/>
              <a:t>2023/8/14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F35DE295-420C-4265-BE54-AE59FA4027A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79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4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7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75E1-285E-4E62-A15A-65F7A0855A09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DE295-420C-4265-BE54-AE59FA402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7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78781" y="365126"/>
            <a:ext cx="11708780" cy="733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8781" y="1343722"/>
            <a:ext cx="11708780" cy="5296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201781" cy="69026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6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7" Type="http://schemas.openxmlformats.org/officeDocument/2006/relationships/image" Target="../media/image7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10" Type="http://schemas.openxmlformats.org/officeDocument/2006/relationships/image" Target="../media/image85.png"/><Relationship Id="rId4" Type="http://schemas.openxmlformats.org/officeDocument/2006/relationships/image" Target="../media/image720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7" Type="http://schemas.openxmlformats.org/officeDocument/2006/relationships/image" Target="../media/image8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microsoft.com/office/2007/relationships/hdphoto" Target="../media/hdphoto8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microsoft.com/office/2007/relationships/hdphoto" Target="../media/hdphoto7.wdp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3.png"/><Relationship Id="rId7" Type="http://schemas.microsoft.com/office/2007/relationships/hdphoto" Target="../media/hdphoto10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microsoft.com/office/2007/relationships/hdphoto" Target="../media/hdphoto9.wdp"/><Relationship Id="rId4" Type="http://schemas.openxmlformats.org/officeDocument/2006/relationships/image" Target="../media/image119.png"/><Relationship Id="rId9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png"/><Relationship Id="rId7" Type="http://schemas.microsoft.com/office/2007/relationships/hdphoto" Target="../media/hdphoto1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9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1.png"/><Relationship Id="rId3" Type="http://schemas.openxmlformats.org/officeDocument/2006/relationships/image" Target="../media/image132.png"/><Relationship Id="rId7" Type="http://schemas.openxmlformats.org/officeDocument/2006/relationships/image" Target="../media/image110.png"/><Relationship Id="rId12" Type="http://schemas.microsoft.com/office/2007/relationships/hdphoto" Target="../media/hdphoto1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24.png"/><Relationship Id="rId5" Type="http://schemas.openxmlformats.org/officeDocument/2006/relationships/image" Target="../media/image69.png"/><Relationship Id="rId10" Type="http://schemas.microsoft.com/office/2007/relationships/hdphoto" Target="../media/hdphoto7.wdp"/><Relationship Id="rId4" Type="http://schemas.openxmlformats.org/officeDocument/2006/relationships/image" Target="../media/image84.png"/><Relationship Id="rId9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ディジタルメディア処理</a:t>
            </a:r>
            <a:endParaRPr kumimoji="1" lang="ja-JP" altLang="en-US" sz="5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956265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担当</a:t>
            </a:r>
            <a:r>
              <a:rPr kumimoji="1"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kumimoji="1"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井尻 敬 </a:t>
            </a:r>
          </a:p>
        </p:txBody>
      </p:sp>
    </p:spTree>
    <p:extLst>
      <p:ext uri="{BB962C8B-B14F-4D97-AF65-F5344CB8AC3E}">
        <p14:creationId xmlns:p14="http://schemas.microsoft.com/office/powerpoint/2010/main" val="30309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1009" y="2321620"/>
            <a:ext cx="10274508" cy="733270"/>
          </a:xfrm>
        </p:spPr>
        <p:txBody>
          <a:bodyPr>
            <a:normAutofit/>
          </a:bodyPr>
          <a:lstStyle/>
          <a:p>
            <a:r>
              <a:rPr lang="ja-JP" altLang="en-US" b="1" dirty="0"/>
              <a:t>トーンカーブ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4653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1639" y="1127424"/>
            <a:ext cx="11013333" cy="2231515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画像は</a:t>
            </a:r>
            <a:r>
              <a:rPr kumimoji="1"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8bit </a:t>
            </a:r>
            <a:r>
              <a:rPr kumimoji="1"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グレースケールとする</a:t>
            </a:r>
            <a:endParaRPr kumimoji="1"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各画素の値を異なる値に変換する</a:t>
            </a:r>
            <a:r>
              <a:rPr lang="ja-JP" altLang="en-US" sz="24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階調変換関数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を考える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lvl="8"/>
            <a:endParaRPr lang="en-US" altLang="ja-JP" sz="7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lvl="1"/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新しい画素値 ＝</a:t>
            </a:r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画素値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lvl="8"/>
            <a:endParaRPr lang="en-US" altLang="ja-JP" sz="1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kumimoji="1"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階調変換関数を曲線で表現したものを</a:t>
            </a:r>
            <a:r>
              <a:rPr kumimoji="1" lang="ja-JP" altLang="en-US" sz="24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トーンカーブ</a:t>
            </a:r>
            <a:r>
              <a:rPr kumimoji="1"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と呼ぶ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3600861" y="3316429"/>
            <a:ext cx="3941472" cy="3541571"/>
            <a:chOff x="437062" y="2786984"/>
            <a:chExt cx="3701483" cy="332593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4" r="2804"/>
            <a:stretch/>
          </p:blipFill>
          <p:spPr bwMode="auto">
            <a:xfrm>
              <a:off x="1330960" y="2995610"/>
              <a:ext cx="2537460" cy="24450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 rot="16200000">
              <a:off x="-78740" y="4110990"/>
              <a:ext cx="2506980" cy="1778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330960" y="5515292"/>
              <a:ext cx="2537460" cy="180657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1330960" y="2946400"/>
              <a:ext cx="2598420" cy="2506980"/>
              <a:chOff x="1874520" y="3436620"/>
              <a:chExt cx="2598420" cy="2506980"/>
            </a:xfrm>
          </p:grpSpPr>
          <p:cxnSp>
            <p:nvCxnSpPr>
              <p:cNvPr id="17" name="直線矢印コネクタ 16"/>
              <p:cNvCxnSpPr/>
              <p:nvPr/>
            </p:nvCxnSpPr>
            <p:spPr>
              <a:xfrm>
                <a:off x="1874520" y="5943600"/>
                <a:ext cx="2598420" cy="0"/>
              </a:xfrm>
              <a:prstGeom prst="straightConnector1">
                <a:avLst/>
              </a:prstGeom>
              <a:ln w="381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 flipV="1">
                <a:off x="1874520" y="3436620"/>
                <a:ext cx="0" cy="2506980"/>
              </a:xfrm>
              <a:prstGeom prst="straightConnector1">
                <a:avLst/>
              </a:prstGeom>
              <a:ln w="381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正方形/長方形 9"/>
            <p:cNvSpPr/>
            <p:nvPr/>
          </p:nvSpPr>
          <p:spPr>
            <a:xfrm>
              <a:off x="1653090" y="5679360"/>
              <a:ext cx="1618605" cy="433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入力画素値</a:t>
              </a: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95759" y="3248649"/>
              <a:ext cx="462459" cy="1820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出</a:t>
              </a:r>
              <a:endPara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力</a:t>
              </a:r>
              <a:endPara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画</a:t>
              </a:r>
              <a:endPara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素</a:t>
              </a:r>
              <a:endPara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値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481890" y="5679360"/>
              <a:ext cx="656655" cy="433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255</a:t>
              </a:r>
              <a:endPara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126489" y="5679360"/>
              <a:ext cx="334500" cy="433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1352550" y="3005138"/>
              <a:ext cx="2509838" cy="2414587"/>
            </a:xfrm>
            <a:custGeom>
              <a:avLst/>
              <a:gdLst>
                <a:gd name="connsiteX0" fmla="*/ 0 w 2509838"/>
                <a:gd name="connsiteY0" fmla="*/ 2414587 h 2414587"/>
                <a:gd name="connsiteX1" fmla="*/ 309563 w 2509838"/>
                <a:gd name="connsiteY1" fmla="*/ 1566862 h 2414587"/>
                <a:gd name="connsiteX2" fmla="*/ 1414463 w 2509838"/>
                <a:gd name="connsiteY2" fmla="*/ 604837 h 2414587"/>
                <a:gd name="connsiteX3" fmla="*/ 2509838 w 2509838"/>
                <a:gd name="connsiteY3" fmla="*/ 0 h 241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838" h="2414587">
                  <a:moveTo>
                    <a:pt x="0" y="2414587"/>
                  </a:moveTo>
                  <a:cubicBezTo>
                    <a:pt x="36909" y="2141537"/>
                    <a:pt x="73819" y="1868487"/>
                    <a:pt x="309563" y="1566862"/>
                  </a:cubicBezTo>
                  <a:cubicBezTo>
                    <a:pt x="545307" y="1265237"/>
                    <a:pt x="1047751" y="865981"/>
                    <a:pt x="1414463" y="604837"/>
                  </a:cubicBezTo>
                  <a:cubicBezTo>
                    <a:pt x="1781175" y="343693"/>
                    <a:pt x="2145506" y="171846"/>
                    <a:pt x="2509838" y="0"/>
                  </a:cubicBezTo>
                </a:path>
              </a:pathLst>
            </a:custGeom>
            <a:noFill/>
            <a:ln w="63500" cap="rnd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48044" y="5209847"/>
              <a:ext cx="334500" cy="433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37062" y="2786984"/>
              <a:ext cx="656655" cy="433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255</a:t>
              </a:r>
              <a:endPara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65" y="3880751"/>
            <a:ext cx="1910123" cy="199198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37" y="3880751"/>
            <a:ext cx="1910123" cy="199198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2566020" y="4717971"/>
            <a:ext cx="285750" cy="285750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5390182" y="4760834"/>
            <a:ext cx="0" cy="1359032"/>
          </a:xfrm>
          <a:prstGeom prst="straightConnector1">
            <a:avLst/>
          </a:prstGeom>
          <a:ln w="444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4580554" y="4760834"/>
            <a:ext cx="776287" cy="0"/>
          </a:xfrm>
          <a:prstGeom prst="straightConnector1">
            <a:avLst/>
          </a:prstGeom>
          <a:ln w="444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989679" y="4717971"/>
            <a:ext cx="285750" cy="285750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374596" y="-18675"/>
            <a:ext cx="4817404" cy="6468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dirty="0">
                <a:solidFill>
                  <a:srgbClr val="0000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ToneCurve.exe </a:t>
            </a:r>
            <a:r>
              <a:rPr lang="en-US" altLang="ja-JP" dirty="0">
                <a:solidFill>
                  <a:srgbClr val="0000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(C++)</a:t>
            </a:r>
          </a:p>
          <a:p>
            <a:pPr algn="r"/>
            <a:r>
              <a:rPr kumimoji="1" lang="en-US" altLang="ja-JP" dirty="0">
                <a:solidFill>
                  <a:srgbClr val="0000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Image&gt;Adjust&gt;Window/Level (ImageJ)</a:t>
            </a:r>
            <a:endParaRPr kumimoji="1" lang="ja-JP" altLang="en-US" dirty="0">
              <a:solidFill>
                <a:srgbClr val="0000FF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427234" y="3707488"/>
            <a:ext cx="341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</a:t>
            </a:r>
            <a:endParaRPr lang="ja-JP" alt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610" y="165554"/>
            <a:ext cx="11071390" cy="733270"/>
          </a:xfrm>
        </p:spPr>
        <p:txBody>
          <a:bodyPr/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トーンカーブは写真編集の基本ツール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73" y="1004564"/>
            <a:ext cx="4499975" cy="236728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983579" y="3327637"/>
            <a:ext cx="9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GIMP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00101" y="6396335"/>
            <a:ext cx="5444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ImageJ: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自由編集でないのでちょっと違うけど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73" y="3831971"/>
            <a:ext cx="3609975" cy="253129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556" y="1657716"/>
            <a:ext cx="4882789" cy="358071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561901" y="5311454"/>
            <a:ext cx="5391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Photoshop Elements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カラーカーブ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使いやすいように自由度の限定されたトーンカーブのようなもの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Photoshop CS</a:t>
            </a:r>
            <a:r>
              <a:rPr lang="ja-JP" altLang="en-US" sz="1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には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トーンカーブがある（あった）</a:t>
            </a:r>
          </a:p>
        </p:txBody>
      </p:sp>
    </p:spTree>
    <p:extLst>
      <p:ext uri="{BB962C8B-B14F-4D97-AF65-F5344CB8AC3E}">
        <p14:creationId xmlns:p14="http://schemas.microsoft.com/office/powerpoint/2010/main" val="27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コントラストを上げる</a:t>
            </a:r>
            <a:endParaRPr kumimoji="1"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Picture 3" descr="C:\Users\takashi\Desktop\tm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56" y="2550368"/>
            <a:ext cx="2979741" cy="25640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グループ化 24"/>
          <p:cNvGrpSpPr/>
          <p:nvPr/>
        </p:nvGrpSpPr>
        <p:grpSpPr>
          <a:xfrm>
            <a:off x="8607886" y="1315949"/>
            <a:ext cx="2978575" cy="3798491"/>
            <a:chOff x="7894964" y="1315949"/>
            <a:chExt cx="2978575" cy="3798491"/>
          </a:xfrm>
        </p:grpSpPr>
        <p:pic>
          <p:nvPicPr>
            <p:cNvPr id="4" name="Picture 2" descr="C:\Users\takashi\Desktop\converted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964" y="2550369"/>
              <a:ext cx="2978575" cy="25640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135" y="1315949"/>
              <a:ext cx="1867780" cy="11246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31" y="1315949"/>
            <a:ext cx="1863993" cy="1124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右矢印 7"/>
          <p:cNvSpPr/>
          <p:nvPr/>
        </p:nvSpPr>
        <p:spPr>
          <a:xfrm>
            <a:off x="4262034" y="4450150"/>
            <a:ext cx="3642102" cy="447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13" y="2145561"/>
            <a:ext cx="2255324" cy="182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5075412" y="3968236"/>
            <a:ext cx="2389987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5075412" y="1895322"/>
            <a:ext cx="0" cy="207291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5091448" y="2166100"/>
            <a:ext cx="2229581" cy="1771875"/>
          </a:xfrm>
          <a:custGeom>
            <a:avLst/>
            <a:gdLst>
              <a:gd name="connsiteX0" fmla="*/ 0 w 2041525"/>
              <a:gd name="connsiteY0" fmla="*/ 1622425 h 1622425"/>
              <a:gd name="connsiteX1" fmla="*/ 193675 w 2041525"/>
              <a:gd name="connsiteY1" fmla="*/ 1622425 h 1622425"/>
              <a:gd name="connsiteX2" fmla="*/ 1139825 w 2041525"/>
              <a:gd name="connsiteY2" fmla="*/ 0 h 1622425"/>
              <a:gd name="connsiteX3" fmla="*/ 2041525 w 2041525"/>
              <a:gd name="connsiteY3" fmla="*/ 0 h 162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525" h="1622425">
                <a:moveTo>
                  <a:pt x="0" y="1622425"/>
                </a:moveTo>
                <a:lnTo>
                  <a:pt x="193675" y="1622425"/>
                </a:lnTo>
                <a:lnTo>
                  <a:pt x="1139825" y="0"/>
                </a:lnTo>
                <a:lnTo>
                  <a:pt x="2041525" y="0"/>
                </a:ln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822130" y="401318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609664" y="266548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出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力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96639" y="2303845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A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66416" y="2303845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B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34785" y="2303845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C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5305247" y="2096464"/>
            <a:ext cx="0" cy="1871774"/>
          </a:xfrm>
          <a:prstGeom prst="straightConnector1">
            <a:avLst/>
          </a:prstGeom>
          <a:ln w="22225"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6349270" y="2096464"/>
            <a:ext cx="0" cy="1871774"/>
          </a:xfrm>
          <a:prstGeom prst="straightConnector1">
            <a:avLst/>
          </a:prstGeom>
          <a:ln w="22225"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4893657" y="3935964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0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062585" y="398908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255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430875" y="1958240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255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9566" y="5493987"/>
            <a:ext cx="11773545" cy="18754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領域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出力画素値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となり黒つぶれ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領域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出力画素値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255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となり白飛び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領域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20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傾きが</a:t>
            </a:r>
            <a:r>
              <a:rPr lang="en-US" altLang="ja-JP" sz="20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20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より大きい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ため、画素値の取り得る範囲が広がりコントラストが上がる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                 画素値は離散値であるため出力ヒストグラムは飛び飛びに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コントラストをさげる</a:t>
            </a:r>
            <a:endParaRPr kumimoji="1"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Picture 3" descr="C:\Users\takashi\Desktop\tm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0" y="2828453"/>
            <a:ext cx="2728412" cy="23478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1" y="1698152"/>
            <a:ext cx="1706773" cy="1029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右矢印 5"/>
          <p:cNvSpPr/>
          <p:nvPr/>
        </p:nvSpPr>
        <p:spPr>
          <a:xfrm>
            <a:off x="4405578" y="4567997"/>
            <a:ext cx="3451740" cy="358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79" y="2457790"/>
            <a:ext cx="2065097" cy="1668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5026878" y="4126730"/>
            <a:ext cx="2188402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5026878" y="2228657"/>
            <a:ext cx="0" cy="1898075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710613" y="416788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00414" y="293386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出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力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860453" y="4097180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0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846441" y="4145819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255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378340" y="2276540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255</a:t>
            </a: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5012412" y="2918794"/>
            <a:ext cx="2085975" cy="828675"/>
          </a:xfrm>
          <a:custGeom>
            <a:avLst/>
            <a:gdLst>
              <a:gd name="connsiteX0" fmla="*/ 0 w 2085975"/>
              <a:gd name="connsiteY0" fmla="*/ 828675 h 828675"/>
              <a:gd name="connsiteX1" fmla="*/ 2085975 w 2085975"/>
              <a:gd name="connsiteY1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5975" h="828675">
                <a:moveTo>
                  <a:pt x="0" y="828675"/>
                </a:moveTo>
                <a:lnTo>
                  <a:pt x="2085975" y="0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8586893" y="1668306"/>
            <a:ext cx="2726679" cy="3507949"/>
            <a:chOff x="8292425" y="1373839"/>
            <a:chExt cx="2726679" cy="3507949"/>
          </a:xfrm>
        </p:grpSpPr>
        <p:pic>
          <p:nvPicPr>
            <p:cNvPr id="16" name="Picture 2" descr="C:\Users\takashi\Desktop\講義_北大\2013後期\lowContrast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535476"/>
              <a:ext cx="2726679" cy="234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809" y="1373839"/>
              <a:ext cx="1710241" cy="1059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22191" y="5707497"/>
            <a:ext cx="8505825" cy="9949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傾きが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より小さいため、出力画素値の取り得る範囲が縮まり、コントラストが下がる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13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5600" y="223673"/>
            <a:ext cx="11071390" cy="733270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特殊効果</a:t>
            </a:r>
            <a:endParaRPr kumimoji="1" lang="ja-JP" altLang="en-US" sz="4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77227" y="515525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元画像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729764" y="140974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ネガポジ反転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64" y="2042546"/>
            <a:ext cx="1213315" cy="11254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5729764" y="414992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ポスタリゼーション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64" y="4485228"/>
            <a:ext cx="1213315" cy="11298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5729764" y="573143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出力の色数を</a:t>
            </a:r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極端に減らす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0526159" y="144762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二値化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159" y="1816953"/>
            <a:ext cx="1213315" cy="11298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10464167" y="3029132"/>
            <a:ext cx="1665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閾値より下は</a:t>
            </a:r>
            <a:r>
              <a:rPr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0</a:t>
            </a:r>
          </a:p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閾値以上は</a:t>
            </a:r>
            <a:r>
              <a:rPr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255 </a:t>
            </a:r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0551559" y="3904224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ソラリ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ゼーション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46" y="2653700"/>
            <a:ext cx="2361958" cy="24722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726" y="1121363"/>
            <a:ext cx="2483233" cy="260501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726" y="3874576"/>
            <a:ext cx="2483154" cy="26104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435" y="1121363"/>
            <a:ext cx="2476768" cy="259823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1559" y="4485228"/>
            <a:ext cx="1259441" cy="12594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0436" y="3900320"/>
            <a:ext cx="2489764" cy="2595487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0543064" y="5731434"/>
            <a:ext cx="14157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上記のような</a:t>
            </a:r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曲線を指定</a:t>
            </a:r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945965" y="648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実装が間に合わず手書きで曲線を与えました。</a:t>
            </a:r>
            <a:endParaRPr lang="en-US" altLang="ja-JP" sz="11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en-US" altLang="ja-JP" sz="11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本来は関数で与えるべき</a:t>
            </a:r>
            <a:endParaRPr lang="en-US" altLang="ja-JP" sz="11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1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200759" y="1689315"/>
            <a:ext cx="7702658" cy="2417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076" name="Picture 4" descr="C:\Users\takashi\Desktop\r_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19" y="4279712"/>
            <a:ext cx="2391093" cy="17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177585"/>
            <a:ext cx="8229600" cy="6731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ガンマ変換（ガンマ補正）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32619" y="426969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元画像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005612" y="1195822"/>
            <a:ext cx="8229600" cy="412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次のトーンカーブを利用した濃淡変換をガンマ変換と呼ぶ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870800" y="1902995"/>
                <a:ext cx="3223896" cy="992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latin typeface="Cambria Math"/>
                        </a:rPr>
                        <m:t>𝑦</m:t>
                      </m:r>
                      <m:r>
                        <a:rPr lang="en-US" altLang="ja-JP" sz="3200" i="1">
                          <a:latin typeface="Cambria Math"/>
                        </a:rPr>
                        <m:t>=255 </m:t>
                      </m:r>
                      <m:sSup>
                        <m:sSup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3200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ja-JP" sz="3200" i="1">
                                      <a:latin typeface="Cambria Math"/>
                                    </a:rPr>
                                    <m:t>255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ja-JP" altLang="en-US" sz="3200" i="1">
                              <a:latin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ja-JP" altLang="en-US" sz="32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800" y="1902995"/>
                <a:ext cx="3223896" cy="9929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2988996" y="3032396"/>
                <a:ext cx="250305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𝑥</m:t>
                    </m:r>
                  </m:oMath>
                </a14:m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: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入力値 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[0,255]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𝑦</m:t>
                    </m:r>
                  </m:oMath>
                </a14:m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: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出力値 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[0,255]</a:t>
                </a:r>
              </a:p>
              <a:p>
                <a14:m>
                  <m:oMath xmlns:m="http://schemas.openxmlformats.org/officeDocument/2006/math">
                    <m:r>
                      <a:rPr lang="ja-JP" altLang="en-US" sz="2000" i="1">
                        <a:latin typeface="Cambria Math"/>
                      </a:rPr>
                      <m:t>𝛾</m:t>
                    </m:r>
                  </m:oMath>
                </a14:m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: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パラメータ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( &gt;0)</a:t>
                </a: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996" y="3032396"/>
                <a:ext cx="2503058" cy="1015663"/>
              </a:xfrm>
              <a:prstGeom prst="rect">
                <a:avLst/>
              </a:prstGeom>
              <a:blipFill>
                <a:blip r:embed="rId4"/>
                <a:stretch>
                  <a:fillRect t="-2395" r="-1460" b="-10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グループ化 31"/>
          <p:cNvGrpSpPr/>
          <p:nvPr/>
        </p:nvGrpSpPr>
        <p:grpSpPr>
          <a:xfrm>
            <a:off x="6603509" y="1865452"/>
            <a:ext cx="2263977" cy="2061116"/>
            <a:chOff x="5394946" y="2073070"/>
            <a:chExt cx="1932709" cy="1759531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5394946" y="2073070"/>
              <a:ext cx="1932709" cy="1745673"/>
              <a:chOff x="5384006" y="2055019"/>
              <a:chExt cx="1909763" cy="1781175"/>
            </a:xfrm>
          </p:grpSpPr>
          <p:sp>
            <p:nvSpPr>
              <p:cNvPr id="19" name="フリーフォーム 18"/>
              <p:cNvSpPr/>
              <p:nvPr/>
            </p:nvSpPr>
            <p:spPr>
              <a:xfrm>
                <a:off x="5391150" y="2059781"/>
                <a:ext cx="1902619" cy="1762125"/>
              </a:xfrm>
              <a:custGeom>
                <a:avLst/>
                <a:gdLst>
                  <a:gd name="connsiteX0" fmla="*/ 0 w 1902619"/>
                  <a:gd name="connsiteY0" fmla="*/ 1762125 h 1762125"/>
                  <a:gd name="connsiteX1" fmla="*/ 211931 w 1902619"/>
                  <a:gd name="connsiteY1" fmla="*/ 926307 h 1762125"/>
                  <a:gd name="connsiteX2" fmla="*/ 1045369 w 1902619"/>
                  <a:gd name="connsiteY2" fmla="*/ 326232 h 1762125"/>
                  <a:gd name="connsiteX3" fmla="*/ 1902619 w 1902619"/>
                  <a:gd name="connsiteY3" fmla="*/ 0 h 1762125"/>
                  <a:gd name="connsiteX0" fmla="*/ 0 w 1902619"/>
                  <a:gd name="connsiteY0" fmla="*/ 1762125 h 1762125"/>
                  <a:gd name="connsiteX1" fmla="*/ 211931 w 1902619"/>
                  <a:gd name="connsiteY1" fmla="*/ 926307 h 1762125"/>
                  <a:gd name="connsiteX2" fmla="*/ 1045369 w 1902619"/>
                  <a:gd name="connsiteY2" fmla="*/ 326232 h 1762125"/>
                  <a:gd name="connsiteX3" fmla="*/ 1902619 w 1902619"/>
                  <a:gd name="connsiteY3" fmla="*/ 0 h 1762125"/>
                  <a:gd name="connsiteX0" fmla="*/ 0 w 1902619"/>
                  <a:gd name="connsiteY0" fmla="*/ 1762125 h 1762125"/>
                  <a:gd name="connsiteX1" fmla="*/ 211931 w 1902619"/>
                  <a:gd name="connsiteY1" fmla="*/ 926307 h 1762125"/>
                  <a:gd name="connsiteX2" fmla="*/ 1045369 w 1902619"/>
                  <a:gd name="connsiteY2" fmla="*/ 326232 h 1762125"/>
                  <a:gd name="connsiteX3" fmla="*/ 1902619 w 1902619"/>
                  <a:gd name="connsiteY3" fmla="*/ 0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2619" h="1762125">
                    <a:moveTo>
                      <a:pt x="0" y="1762125"/>
                    </a:moveTo>
                    <a:cubicBezTo>
                      <a:pt x="18851" y="1463874"/>
                      <a:pt x="37703" y="1165623"/>
                      <a:pt x="211931" y="926307"/>
                    </a:cubicBezTo>
                    <a:cubicBezTo>
                      <a:pt x="386159" y="686991"/>
                      <a:pt x="835025" y="413942"/>
                      <a:pt x="1045369" y="326232"/>
                    </a:cubicBezTo>
                    <a:cubicBezTo>
                      <a:pt x="1255713" y="238522"/>
                      <a:pt x="1614884" y="85923"/>
                      <a:pt x="1902619" y="0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フリーフォーム 19"/>
              <p:cNvSpPr/>
              <p:nvPr/>
            </p:nvSpPr>
            <p:spPr>
              <a:xfrm>
                <a:off x="5388769" y="2055019"/>
                <a:ext cx="1902619" cy="1776412"/>
              </a:xfrm>
              <a:custGeom>
                <a:avLst/>
                <a:gdLst>
                  <a:gd name="connsiteX0" fmla="*/ 0 w 1902619"/>
                  <a:gd name="connsiteY0" fmla="*/ 1776412 h 1776412"/>
                  <a:gd name="connsiteX1" fmla="*/ 969169 w 1902619"/>
                  <a:gd name="connsiteY1" fmla="*/ 1550194 h 1776412"/>
                  <a:gd name="connsiteX2" fmla="*/ 1631156 w 1902619"/>
                  <a:gd name="connsiteY2" fmla="*/ 697706 h 1776412"/>
                  <a:gd name="connsiteX3" fmla="*/ 1902619 w 1902619"/>
                  <a:gd name="connsiteY3" fmla="*/ 0 h 1776412"/>
                  <a:gd name="connsiteX0" fmla="*/ 0 w 1902619"/>
                  <a:gd name="connsiteY0" fmla="*/ 1776412 h 1776412"/>
                  <a:gd name="connsiteX1" fmla="*/ 969169 w 1902619"/>
                  <a:gd name="connsiteY1" fmla="*/ 1550194 h 1776412"/>
                  <a:gd name="connsiteX2" fmla="*/ 1631156 w 1902619"/>
                  <a:gd name="connsiteY2" fmla="*/ 697706 h 1776412"/>
                  <a:gd name="connsiteX3" fmla="*/ 1902619 w 1902619"/>
                  <a:gd name="connsiteY3" fmla="*/ 0 h 177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2619" h="1776412">
                    <a:moveTo>
                      <a:pt x="0" y="1776412"/>
                    </a:moveTo>
                    <a:cubicBezTo>
                      <a:pt x="348655" y="1753195"/>
                      <a:pt x="697310" y="1729978"/>
                      <a:pt x="969169" y="1550194"/>
                    </a:cubicBezTo>
                    <a:cubicBezTo>
                      <a:pt x="1241028" y="1370410"/>
                      <a:pt x="1532731" y="884635"/>
                      <a:pt x="1631156" y="697706"/>
                    </a:cubicBezTo>
                    <a:cubicBezTo>
                      <a:pt x="1729581" y="510777"/>
                      <a:pt x="1844675" y="219670"/>
                      <a:pt x="190261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フリーフォーム 20"/>
              <p:cNvSpPr/>
              <p:nvPr/>
            </p:nvSpPr>
            <p:spPr>
              <a:xfrm>
                <a:off x="5384006" y="2064544"/>
                <a:ext cx="1907382" cy="1771650"/>
              </a:xfrm>
              <a:custGeom>
                <a:avLst/>
                <a:gdLst>
                  <a:gd name="connsiteX0" fmla="*/ 0 w 1907382"/>
                  <a:gd name="connsiteY0" fmla="*/ 1771650 h 1771650"/>
                  <a:gd name="connsiteX1" fmla="*/ 373857 w 1907382"/>
                  <a:gd name="connsiteY1" fmla="*/ 988219 h 1771650"/>
                  <a:gd name="connsiteX2" fmla="*/ 1393032 w 1907382"/>
                  <a:gd name="connsiteY2" fmla="*/ 254794 h 1771650"/>
                  <a:gd name="connsiteX3" fmla="*/ 1907382 w 1907382"/>
                  <a:gd name="connsiteY3" fmla="*/ 0 h 1771650"/>
                  <a:gd name="connsiteX0" fmla="*/ 0 w 1907382"/>
                  <a:gd name="connsiteY0" fmla="*/ 1771650 h 1771650"/>
                  <a:gd name="connsiteX1" fmla="*/ 373857 w 1907382"/>
                  <a:gd name="connsiteY1" fmla="*/ 988219 h 1771650"/>
                  <a:gd name="connsiteX2" fmla="*/ 1393032 w 1907382"/>
                  <a:gd name="connsiteY2" fmla="*/ 254794 h 1771650"/>
                  <a:gd name="connsiteX3" fmla="*/ 1907382 w 1907382"/>
                  <a:gd name="connsiteY3" fmla="*/ 0 h 1771650"/>
                  <a:gd name="connsiteX0" fmla="*/ 0 w 1907382"/>
                  <a:gd name="connsiteY0" fmla="*/ 1771650 h 1771650"/>
                  <a:gd name="connsiteX1" fmla="*/ 373857 w 1907382"/>
                  <a:gd name="connsiteY1" fmla="*/ 988219 h 1771650"/>
                  <a:gd name="connsiteX2" fmla="*/ 1393032 w 1907382"/>
                  <a:gd name="connsiteY2" fmla="*/ 254794 h 1771650"/>
                  <a:gd name="connsiteX3" fmla="*/ 1907382 w 1907382"/>
                  <a:gd name="connsiteY3" fmla="*/ 0 h 177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7382" h="1771650">
                    <a:moveTo>
                      <a:pt x="0" y="1771650"/>
                    </a:moveTo>
                    <a:cubicBezTo>
                      <a:pt x="70842" y="1506339"/>
                      <a:pt x="141685" y="1241028"/>
                      <a:pt x="373857" y="988219"/>
                    </a:cubicBezTo>
                    <a:cubicBezTo>
                      <a:pt x="606029" y="735410"/>
                      <a:pt x="1244601" y="340915"/>
                      <a:pt x="1393032" y="254794"/>
                    </a:cubicBezTo>
                    <a:cubicBezTo>
                      <a:pt x="1541463" y="168673"/>
                      <a:pt x="1778000" y="45045"/>
                      <a:pt x="1907382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5386388" y="2064544"/>
                <a:ext cx="1900237" cy="1766887"/>
              </a:xfrm>
              <a:custGeom>
                <a:avLst/>
                <a:gdLst>
                  <a:gd name="connsiteX0" fmla="*/ 0 w 1900237"/>
                  <a:gd name="connsiteY0" fmla="*/ 1766887 h 1766887"/>
                  <a:gd name="connsiteX1" fmla="*/ 821531 w 1900237"/>
                  <a:gd name="connsiteY1" fmla="*/ 1459706 h 1766887"/>
                  <a:gd name="connsiteX2" fmla="*/ 1609725 w 1900237"/>
                  <a:gd name="connsiteY2" fmla="*/ 514350 h 1766887"/>
                  <a:gd name="connsiteX3" fmla="*/ 1900237 w 1900237"/>
                  <a:gd name="connsiteY3" fmla="*/ 0 h 1766887"/>
                  <a:gd name="connsiteX0" fmla="*/ 0 w 1900237"/>
                  <a:gd name="connsiteY0" fmla="*/ 1766887 h 1766887"/>
                  <a:gd name="connsiteX1" fmla="*/ 821531 w 1900237"/>
                  <a:gd name="connsiteY1" fmla="*/ 1459706 h 1766887"/>
                  <a:gd name="connsiteX2" fmla="*/ 1609725 w 1900237"/>
                  <a:gd name="connsiteY2" fmla="*/ 514350 h 1766887"/>
                  <a:gd name="connsiteX3" fmla="*/ 1900237 w 1900237"/>
                  <a:gd name="connsiteY3" fmla="*/ 0 h 176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0237" h="1766887">
                    <a:moveTo>
                      <a:pt x="0" y="1766887"/>
                    </a:moveTo>
                    <a:cubicBezTo>
                      <a:pt x="276622" y="1717674"/>
                      <a:pt x="553244" y="1668462"/>
                      <a:pt x="821531" y="1459706"/>
                    </a:cubicBezTo>
                    <a:cubicBezTo>
                      <a:pt x="1089818" y="1250950"/>
                      <a:pt x="1498997" y="698102"/>
                      <a:pt x="1609725" y="514350"/>
                    </a:cubicBezTo>
                    <a:cubicBezTo>
                      <a:pt x="1720453" y="330598"/>
                      <a:pt x="1844873" y="135533"/>
                      <a:pt x="1900237" y="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正方形/長方形 29"/>
                <p:cNvSpPr/>
                <p:nvPr/>
              </p:nvSpPr>
              <p:spPr>
                <a:xfrm>
                  <a:off x="5585898" y="2256512"/>
                  <a:ext cx="884128" cy="3152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ja-JP" altLang="en-US" i="1"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altLang="ja-JP" dirty="0"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=</a:t>
                  </a:r>
                  <a:r>
                    <a:rPr lang="en-US" altLang="ja-JP" dirty="0">
                      <a:solidFill>
                        <a:srgbClr val="00B0F0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1/3.0</a:t>
                  </a:r>
                  <a:endParaRPr lang="ja-JP" altLang="en-US" dirty="0">
                    <a:solidFill>
                      <a:srgbClr val="00B0F0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30" name="正方形/長方形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5898" y="2256512"/>
                  <a:ext cx="884128" cy="315291"/>
                </a:xfrm>
                <a:prstGeom prst="rect">
                  <a:avLst/>
                </a:prstGeom>
                <a:blipFill>
                  <a:blip r:embed="rId5"/>
                  <a:stretch>
                    <a:fillRect t="-6557" r="-4706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正方形/長方形 38"/>
            <p:cNvSpPr/>
            <p:nvPr/>
          </p:nvSpPr>
          <p:spPr>
            <a:xfrm>
              <a:off x="6046624" y="2672910"/>
              <a:ext cx="427230" cy="315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0.5</a:t>
              </a:r>
              <a:endParaRPr lang="ja-JP" altLang="en-US" dirty="0">
                <a:solidFill>
                  <a:srgbClr val="00B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098011" y="3122053"/>
              <a:ext cx="427230" cy="315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C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2.0</a:t>
              </a:r>
              <a:endParaRPr lang="ja-JP" altLang="en-US" dirty="0">
                <a:solidFill>
                  <a:srgbClr val="FFC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542922" y="3322125"/>
              <a:ext cx="427230" cy="315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3.0</a:t>
              </a:r>
              <a:endParaRPr lang="ja-JP" altLang="en-US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5394946" y="2073070"/>
              <a:ext cx="1932709" cy="1759531"/>
              <a:chOff x="4731327" y="1988127"/>
              <a:chExt cx="1932709" cy="1759531"/>
            </a:xfrm>
          </p:grpSpPr>
          <p:cxnSp>
            <p:nvCxnSpPr>
              <p:cNvPr id="27" name="直線矢印コネクタ 26"/>
              <p:cNvCxnSpPr/>
              <p:nvPr/>
            </p:nvCxnSpPr>
            <p:spPr>
              <a:xfrm>
                <a:off x="4731327" y="1988127"/>
                <a:ext cx="193270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flipV="1">
                <a:off x="6664036" y="1988127"/>
                <a:ext cx="0" cy="17595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矢印コネクタ 9"/>
              <p:cNvCxnSpPr/>
              <p:nvPr/>
            </p:nvCxnSpPr>
            <p:spPr>
              <a:xfrm>
                <a:off x="4731327" y="3733800"/>
                <a:ext cx="1932709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 flipV="1">
                <a:off x="4731327" y="1988127"/>
                <a:ext cx="0" cy="175953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7" name="Picture 5" descr="C:\Users\takashi\Desktop\r_2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06" y="4279712"/>
            <a:ext cx="2391093" cy="17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ashi\Desktop\r_05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94" y="4279712"/>
            <a:ext cx="2391093" cy="17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11" y="4345101"/>
            <a:ext cx="771503" cy="671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30" y="4338969"/>
            <a:ext cx="771504" cy="676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コンテンツ プレースホルダー 3"/>
              <p:cNvSpPr txBox="1">
                <a:spLocks/>
              </p:cNvSpPr>
              <p:nvPr/>
            </p:nvSpPr>
            <p:spPr>
              <a:xfrm>
                <a:off x="1100380" y="6257700"/>
                <a:ext cx="9898251" cy="6003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※ </a:t>
                </a:r>
                <a:r>
                  <a:rPr lang="ja-JP" altLang="en-US" sz="1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画像出力デバイスには</a:t>
                </a:r>
                <a:r>
                  <a:rPr lang="en-US" altLang="ja-JP" sz="1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『</a:t>
                </a:r>
                <a14:m>
                  <m:oMath xmlns:m="http://schemas.openxmlformats.org/officeDocument/2006/math">
                    <m:r>
                      <a:rPr lang="en-US" altLang="ja-JP" sz="1800">
                        <a:latin typeface="Cambria Math"/>
                      </a:rPr>
                      <m:t> </m:t>
                    </m:r>
                    <m:r>
                      <a:rPr lang="ja-JP" altLang="en-US" sz="1800" i="1">
                        <a:latin typeface="Cambria Math"/>
                      </a:rPr>
                      <m:t>出力値</m:t>
                    </m:r>
                    <m:r>
                      <a:rPr lang="en-US" altLang="ja-JP" sz="18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800" i="1">
                                <a:latin typeface="Cambria Math"/>
                              </a:rPr>
                              <m:t>入力値</m:t>
                            </m:r>
                          </m:e>
                        </m:d>
                      </m:e>
                      <m:sup>
                        <m:r>
                          <a:rPr lang="ja-JP" altLang="en-US" sz="1800" i="1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altLang="ja-JP" sz="1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』</a:t>
                </a:r>
                <a:r>
                  <a:rPr lang="ja-JP" altLang="en-US" sz="1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と言う関係があり、この特性を補正する目的で上記の関数が用いられていた。これを画像の補正に利用したのがガンマ変換</a:t>
                </a:r>
              </a:p>
            </p:txBody>
          </p:sp>
        </mc:Choice>
        <mc:Fallback xmlns="">
          <p:sp>
            <p:nvSpPr>
              <p:cNvPr id="54" name="コンテンツ プレースホルダー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80" y="6257700"/>
                <a:ext cx="9898251" cy="600300"/>
              </a:xfrm>
              <a:prstGeom prst="rect">
                <a:avLst/>
              </a:prstGeom>
              <a:blipFill>
                <a:blip r:embed="rId10"/>
                <a:stretch>
                  <a:fillRect l="-555" t="-5102" b="-234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正方形/長方形 49"/>
              <p:cNvSpPr/>
              <p:nvPr/>
            </p:nvSpPr>
            <p:spPr>
              <a:xfrm>
                <a:off x="4383970" y="4269699"/>
                <a:ext cx="7952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=2.0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0" name="正方形/長方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70" y="4269699"/>
                <a:ext cx="795218" cy="369332"/>
              </a:xfrm>
              <a:prstGeom prst="rect">
                <a:avLst/>
              </a:prstGeom>
              <a:blipFill>
                <a:blip r:embed="rId11"/>
                <a:stretch>
                  <a:fillRect t="-6557" r="-687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正方形/長方形 50"/>
              <p:cNvSpPr/>
              <p:nvPr/>
            </p:nvSpPr>
            <p:spPr>
              <a:xfrm>
                <a:off x="7351549" y="4269699"/>
                <a:ext cx="7952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=0.5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1" name="正方形/長方形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549" y="4269699"/>
                <a:ext cx="795218" cy="369332"/>
              </a:xfrm>
              <a:prstGeom prst="rect">
                <a:avLst/>
              </a:prstGeom>
              <a:blipFill>
                <a:blip r:embed="rId12"/>
                <a:stretch>
                  <a:fillRect t="-6557" r="-6923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正方形/長方形 55"/>
          <p:cNvSpPr/>
          <p:nvPr/>
        </p:nvSpPr>
        <p:spPr>
          <a:xfrm>
            <a:off x="9709714" y="4678087"/>
            <a:ext cx="259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 RGB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各チャンネルに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　 ガンマ補正を適用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8764095" y="3663100"/>
                <a:ext cx="4616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095" y="3663100"/>
                <a:ext cx="461665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正方形/長方形 32"/>
              <p:cNvSpPr/>
              <p:nvPr/>
            </p:nvSpPr>
            <p:spPr>
              <a:xfrm>
                <a:off x="6094046" y="1776823"/>
                <a:ext cx="4656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33" name="正方形/長方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046" y="1776823"/>
                <a:ext cx="465640" cy="461665"/>
              </a:xfrm>
              <a:prstGeom prst="rect">
                <a:avLst/>
              </a:prstGeom>
              <a:blipFill>
                <a:blip r:embed="rId1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2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48066"/>
            <a:ext cx="8229600" cy="6731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カラー画像への適用</a:t>
            </a:r>
          </a:p>
        </p:txBody>
      </p:sp>
      <p:sp>
        <p:nvSpPr>
          <p:cNvPr id="3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02230" y="1395619"/>
            <a:ext cx="9704522" cy="17611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カラー画像をトーンカーブで編集するとき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… </a:t>
            </a:r>
          </a:p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RGB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の各チャンネルにトーンカーブの画素値変換を適用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24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YCbCr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Color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に変換し輝度値成分（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Y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）のみに変換を適用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その他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87385" y="3637076"/>
            <a:ext cx="10626240" cy="3032362"/>
            <a:chOff x="518908" y="3637076"/>
            <a:chExt cx="8825219" cy="2518413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3104296" y="3637076"/>
              <a:ext cx="6239831" cy="2518413"/>
              <a:chOff x="2178985" y="2571516"/>
              <a:chExt cx="6042157" cy="2438631"/>
            </a:xfrm>
          </p:grpSpPr>
          <p:grpSp>
            <p:nvGrpSpPr>
              <p:cNvPr id="36" name="グループ化 35"/>
              <p:cNvGrpSpPr/>
              <p:nvPr/>
            </p:nvGrpSpPr>
            <p:grpSpPr>
              <a:xfrm>
                <a:off x="2178985" y="2661566"/>
                <a:ext cx="2727638" cy="2348581"/>
                <a:chOff x="2005782" y="1892639"/>
                <a:chExt cx="5479274" cy="4717825"/>
              </a:xfrm>
            </p:grpSpPr>
            <p:pic>
              <p:nvPicPr>
                <p:cNvPr id="55" name="Picture 8" descr="C:\VCProjects\2DImageProcess\TToneCurve3\TImageProcess\R.bmp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5782" y="1892639"/>
                  <a:ext cx="2640515" cy="2272167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9" descr="C:\VCProjects\2DImageProcess\TToneCurve3\TImageProcess\G.bmp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5782" y="4338297"/>
                  <a:ext cx="2640515" cy="2272167"/>
                </a:xfrm>
                <a:prstGeom prst="rect">
                  <a:avLst/>
                </a:prstGeom>
                <a:noFill/>
                <a:ln w="12700">
                  <a:solidFill>
                    <a:srgbClr val="00FF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0" descr="C:\VCProjects\2DImageProcess\TToneCurve3\TImageProcess\B.bmp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4541" y="4338296"/>
                  <a:ext cx="2640515" cy="2272167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" name="Picture 11" descr="C:\VCProjects\2DImageProcess\TToneCurve3\TImageProcess\Y.bm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470" y="2661567"/>
                <a:ext cx="1314476" cy="1131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2" descr="C:\VCProjects\2DImageProcess\TToneCurve3\TImageProcess\U.bmp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471" y="3879039"/>
                <a:ext cx="1314475" cy="1131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3" descr="C:\VCProjects\2DImageProcess\TToneCurve3\TImageProcess\V.bmp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8631" y="3879039"/>
                <a:ext cx="1314475" cy="1131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テキスト ボックス 42"/>
              <p:cNvSpPr txBox="1"/>
              <p:nvPr/>
            </p:nvSpPr>
            <p:spPr>
              <a:xfrm>
                <a:off x="3174805" y="2571516"/>
                <a:ext cx="321253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FF0000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R</a:t>
                </a:r>
                <a:endParaRPr lang="ja-JP" altLang="en-US" sz="2400" b="1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3174805" y="3792675"/>
                <a:ext cx="338012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00FF00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G</a:t>
                </a:r>
                <a:endParaRPr lang="ja-JP" altLang="en-US" sz="2400" b="1" dirty="0">
                  <a:solidFill>
                    <a:srgbClr val="00FF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4526391" y="3792675"/>
                <a:ext cx="323831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0000FF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B</a:t>
                </a:r>
                <a:endParaRPr lang="ja-JP" altLang="en-US" sz="2400" b="1" dirty="0">
                  <a:solidFill>
                    <a:srgbClr val="0000F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6323684" y="2618206"/>
                <a:ext cx="318675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Y</a:t>
                </a:r>
                <a:endParaRPr lang="ja-JP" altLang="en-US" sz="24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6164363" y="3839363"/>
                <a:ext cx="478528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 err="1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Cb</a:t>
                </a:r>
                <a:endParaRPr lang="ja-JP" altLang="en-US" sz="24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7638161" y="3839363"/>
                <a:ext cx="423095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Cr</a:t>
                </a:r>
                <a:endParaRPr lang="ja-JP" altLang="en-US" sz="24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3517124" y="3033181"/>
                <a:ext cx="1291974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RGB color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6708726" y="2817720"/>
                <a:ext cx="1512416" cy="371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err="1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YCbCr</a:t>
                </a:r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color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6708726" y="3267780"/>
                <a:ext cx="1303577" cy="272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b="1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輝度</a:t>
                </a:r>
                <a:r>
                  <a:rPr lang="en-US" altLang="ja-JP" sz="1600" b="1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/</a:t>
                </a:r>
                <a:r>
                  <a:rPr lang="ja-JP" altLang="en-US" sz="1600" b="1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青み</a:t>
                </a:r>
                <a:r>
                  <a:rPr lang="en-US" altLang="ja-JP" sz="1600" b="1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/</a:t>
                </a:r>
                <a:r>
                  <a:rPr lang="ja-JP" altLang="en-US" sz="1600" b="1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赤み</a:t>
                </a:r>
              </a:p>
            </p:txBody>
          </p:sp>
        </p:grpSp>
        <p:pic>
          <p:nvPicPr>
            <p:cNvPr id="59" name="Picture 14" descr="C:\Users\takashi\Desktop\講義_北大\2013後期\sample1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08" y="4042469"/>
              <a:ext cx="2212345" cy="190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5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48066"/>
            <a:ext cx="8229600" cy="6731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カラー画像への適用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5" y="4052205"/>
            <a:ext cx="1709710" cy="17030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14" descr="C:\Users\takashi\Desktop\講義_北大\2013後期\sample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8" y="1608505"/>
            <a:ext cx="2009473" cy="17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3109681" y="1937288"/>
            <a:ext cx="8694861" cy="4099819"/>
            <a:chOff x="3497139" y="3050348"/>
            <a:chExt cx="6515027" cy="3071979"/>
          </a:xfrm>
        </p:grpSpPr>
        <p:pic>
          <p:nvPicPr>
            <p:cNvPr id="25" name="Picture 3" descr="C:\Users\takashi\Desktop\1_rgb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139" y="3050349"/>
              <a:ext cx="3167984" cy="272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:\Users\takashi\Desktop\1_intens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182" y="3050348"/>
              <a:ext cx="3167984" cy="272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4009306" y="5776403"/>
              <a:ext cx="2002514" cy="345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RGB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各チャンネル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463121" y="5776403"/>
              <a:ext cx="2125413" cy="345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err="1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YCbCr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の輝度</a:t>
              </a:r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Y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のみ</a:t>
              </a: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898151" y="333747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2706" y="575521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γ=0.3 </a:t>
            </a:r>
          </a:p>
          <a:p>
            <a:pPr algn="ctr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のガンマ変換</a:t>
            </a:r>
          </a:p>
        </p:txBody>
      </p:sp>
    </p:spTree>
    <p:extLst>
      <p:ext uri="{BB962C8B-B14F-4D97-AF65-F5344CB8AC3E}">
        <p14:creationId xmlns:p14="http://schemas.microsoft.com/office/powerpoint/2010/main" val="34852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48066"/>
            <a:ext cx="8229600" cy="6731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カラー画像への適用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6" y="4086208"/>
            <a:ext cx="1709710" cy="17030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057319" y="327999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2749" y="585271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γ=0.3 </a:t>
            </a:r>
          </a:p>
          <a:p>
            <a:pPr algn="ctr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のガンマ変換</a:t>
            </a:r>
          </a:p>
        </p:txBody>
      </p:sp>
      <p:pic>
        <p:nvPicPr>
          <p:cNvPr id="15" name="Picture 4" descr="C:\Users\takashi\Desktop\講義_北大\2013後期\test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2" y="1488215"/>
            <a:ext cx="2397438" cy="17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567983" y="2293750"/>
            <a:ext cx="8335973" cy="3514212"/>
            <a:chOff x="3691971" y="3146029"/>
            <a:chExt cx="7148982" cy="3013810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311977" y="5763912"/>
              <a:ext cx="2291975" cy="39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RGB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各チャンネル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875339" y="5763912"/>
              <a:ext cx="2432639" cy="39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err="1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YCbCr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の輝度</a:t>
              </a:r>
              <a:r>
                <a: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Y</a:t>
              </a:r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のみ</a:t>
              </a:r>
            </a:p>
          </p:txBody>
        </p:sp>
        <p:pic>
          <p:nvPicPr>
            <p:cNvPr id="18" name="Picture 2" descr="C:\Users\takashi\Desktop\講義_北大\2013後期\1_intens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254" y="3146029"/>
              <a:ext cx="3490699" cy="261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takashi\Desktop\講義_北大\2013後期\1_rgb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971" y="3146029"/>
              <a:ext cx="3490699" cy="261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00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フィルタ処理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トーンカーブ，線形フィルタ</a:t>
            </a:r>
            <a:endParaRPr kumimoji="1"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2957" y="1430809"/>
            <a:ext cx="11013333" cy="505707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達成目標</a:t>
            </a:r>
            <a:endParaRPr kumimoji="1"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画素ごとの変換である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の機能と効果を説明できる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の機能と効果を説明できる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Contents</a:t>
            </a:r>
          </a:p>
          <a:p>
            <a:pPr>
              <a:spcBef>
                <a:spcPts val="1200"/>
              </a:spcBef>
            </a:pP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</a:t>
            </a:r>
            <a:endParaRPr kumimoji="1"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>
              <a:spcBef>
                <a:spcPts val="1200"/>
              </a:spcBef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反転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二値化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kumimoji="1"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ポスタリゼーション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ソラリゼーション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ガンマ変換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>
              <a:spcBef>
                <a:spcPts val="1200"/>
              </a:spcBef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平滑化フィルタ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ソーベルフィルタ，ガウシアンフィルタ，ラプラシアンフィルタ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>
              <a:spcBef>
                <a:spcPts val="1200"/>
              </a:spcBef>
            </a:pPr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84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48066"/>
            <a:ext cx="8229600" cy="6731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カラー画像への適用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57319" y="327999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pic>
        <p:nvPicPr>
          <p:cNvPr id="15" name="Picture 4" descr="C:\Users\takashi\Desktop\講義_北大\2013後期\test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2" y="1488215"/>
            <a:ext cx="2397438" cy="17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455411" y="592460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ポスタリゼーション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26" y="4168011"/>
            <a:ext cx="1667696" cy="16676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7329979" y="5190475"/>
            <a:ext cx="4605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YCbCr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の輝度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Y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のみ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Cb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Cr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の階調数は減らない）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3372725" y="2021262"/>
            <a:ext cx="8478313" cy="3122721"/>
            <a:chOff x="3713687" y="2701243"/>
            <a:chExt cx="7094995" cy="2613219"/>
          </a:xfrm>
        </p:grpSpPr>
        <p:pic>
          <p:nvPicPr>
            <p:cNvPr id="23" name="Picture 3" descr="C:\Users\takashi\Desktop\講義_北大\2013後期\1_pos_rgb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687" y="2701243"/>
              <a:ext cx="3484481" cy="261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C:\Users\takashi\Desktop\講義_北大\2013後期\1pos_intens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02" y="2701243"/>
              <a:ext cx="3484480" cy="2613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4052820" y="5267966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RGB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各チャンネル</a:t>
            </a:r>
          </a:p>
        </p:txBody>
      </p:sp>
    </p:spTree>
    <p:extLst>
      <p:ext uri="{BB962C8B-B14F-4D97-AF65-F5344CB8AC3E}">
        <p14:creationId xmlns:p14="http://schemas.microsoft.com/office/powerpoint/2010/main" val="22354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20610" y="394154"/>
            <a:ext cx="11071390" cy="733270"/>
          </a:xfrm>
        </p:spPr>
        <p:txBody>
          <a:bodyPr/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トーンカーブ：まとめ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61572" y="1430809"/>
            <a:ext cx="10346659" cy="216479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トーンカーブ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各画素の輝度値・色を変換する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階調変換関数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画像の見栄えの編集に利用される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キーワード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コントラスト変換・ネガポジ反転・ポスタリゼーション・ソラリゼーション・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値化・ガンマ補正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2126995" y="3949150"/>
            <a:ext cx="6893020" cy="2908850"/>
            <a:chOff x="1476065" y="3316429"/>
            <a:chExt cx="8359795" cy="3527828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3600861" y="3316429"/>
              <a:ext cx="3932790" cy="3527828"/>
              <a:chOff x="437062" y="2786984"/>
              <a:chExt cx="3693329" cy="3313025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4" r="2804"/>
              <a:stretch/>
            </p:blipFill>
            <p:spPr bwMode="auto">
              <a:xfrm>
                <a:off x="1330960" y="2995610"/>
                <a:ext cx="2537460" cy="244507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" name="正方形/長方形 5"/>
              <p:cNvSpPr/>
              <p:nvPr/>
            </p:nvSpPr>
            <p:spPr>
              <a:xfrm rot="16200000">
                <a:off x="-78740" y="4110990"/>
                <a:ext cx="2506980" cy="177800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1330960" y="5515292"/>
                <a:ext cx="2537460" cy="180657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100000">
                    <a:schemeClr val="bg1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8" name="グループ化 7"/>
              <p:cNvGrpSpPr/>
              <p:nvPr/>
            </p:nvGrpSpPr>
            <p:grpSpPr>
              <a:xfrm>
                <a:off x="1330960" y="2946400"/>
                <a:ext cx="2598420" cy="2506980"/>
                <a:chOff x="1874520" y="3436620"/>
                <a:chExt cx="2598420" cy="2506980"/>
              </a:xfrm>
            </p:grpSpPr>
            <p:cxnSp>
              <p:nvCxnSpPr>
                <p:cNvPr id="16" name="直線矢印コネクタ 15"/>
                <p:cNvCxnSpPr/>
                <p:nvPr/>
              </p:nvCxnSpPr>
              <p:spPr>
                <a:xfrm>
                  <a:off x="1874520" y="5943600"/>
                  <a:ext cx="2598420" cy="0"/>
                </a:xfrm>
                <a:prstGeom prst="straightConnector1">
                  <a:avLst/>
                </a:prstGeom>
                <a:ln w="381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矢印コネクタ 16"/>
                <p:cNvCxnSpPr/>
                <p:nvPr/>
              </p:nvCxnSpPr>
              <p:spPr>
                <a:xfrm flipV="1">
                  <a:off x="1874520" y="3436620"/>
                  <a:ext cx="0" cy="2506980"/>
                </a:xfrm>
                <a:prstGeom prst="straightConnector1">
                  <a:avLst/>
                </a:prstGeom>
                <a:ln w="381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正方形/長方形 8"/>
              <p:cNvSpPr/>
              <p:nvPr/>
            </p:nvSpPr>
            <p:spPr>
              <a:xfrm>
                <a:off x="1653090" y="5679360"/>
                <a:ext cx="1524854" cy="42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入力画素値</a:t>
                </a: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595759" y="3248649"/>
                <a:ext cx="473230" cy="1682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出</a:t>
                </a:r>
                <a:endParaRPr lang="en-US" altLang="ja-JP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力</a:t>
                </a:r>
                <a:endParaRPr lang="en-US" altLang="ja-JP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画</a:t>
                </a:r>
                <a:endParaRPr lang="en-US" altLang="ja-JP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素</a:t>
                </a:r>
                <a:endParaRPr lang="en-US" altLang="ja-JP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値</a:t>
                </a: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3481890" y="5679360"/>
                <a:ext cx="648501" cy="42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255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126489" y="5679360"/>
                <a:ext cx="356383" cy="42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>
                <a:off x="1352550" y="3005138"/>
                <a:ext cx="2509838" cy="2414587"/>
              </a:xfrm>
              <a:custGeom>
                <a:avLst/>
                <a:gdLst>
                  <a:gd name="connsiteX0" fmla="*/ 0 w 2509838"/>
                  <a:gd name="connsiteY0" fmla="*/ 2414587 h 2414587"/>
                  <a:gd name="connsiteX1" fmla="*/ 309563 w 2509838"/>
                  <a:gd name="connsiteY1" fmla="*/ 1566862 h 2414587"/>
                  <a:gd name="connsiteX2" fmla="*/ 1414463 w 2509838"/>
                  <a:gd name="connsiteY2" fmla="*/ 604837 h 2414587"/>
                  <a:gd name="connsiteX3" fmla="*/ 2509838 w 2509838"/>
                  <a:gd name="connsiteY3" fmla="*/ 0 h 241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9838" h="2414587">
                    <a:moveTo>
                      <a:pt x="0" y="2414587"/>
                    </a:moveTo>
                    <a:cubicBezTo>
                      <a:pt x="36909" y="2141537"/>
                      <a:pt x="73819" y="1868487"/>
                      <a:pt x="309563" y="1566862"/>
                    </a:cubicBezTo>
                    <a:cubicBezTo>
                      <a:pt x="545307" y="1265237"/>
                      <a:pt x="1047751" y="865981"/>
                      <a:pt x="1414463" y="604837"/>
                    </a:cubicBezTo>
                    <a:cubicBezTo>
                      <a:pt x="1781175" y="343693"/>
                      <a:pt x="2145506" y="171846"/>
                      <a:pt x="2509838" y="0"/>
                    </a:cubicBezTo>
                  </a:path>
                </a:pathLst>
              </a:custGeom>
              <a:noFill/>
              <a:ln w="63500" cap="rnd">
                <a:solidFill>
                  <a:srgbClr val="FF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748045" y="5209847"/>
                <a:ext cx="356383" cy="42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37062" y="2786984"/>
                <a:ext cx="648501" cy="42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255</a:t>
                </a:r>
                <a:endParaRPr lang="ja-JP" altLang="en-US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065" y="3880751"/>
              <a:ext cx="1910123" cy="199198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737" y="3880751"/>
              <a:ext cx="1910123" cy="199198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正方形/長方形 19"/>
            <p:cNvSpPr/>
            <p:nvPr/>
          </p:nvSpPr>
          <p:spPr>
            <a:xfrm>
              <a:off x="2566020" y="4717971"/>
              <a:ext cx="285750" cy="285750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V="1">
              <a:off x="5390182" y="4760834"/>
              <a:ext cx="0" cy="1359032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H="1">
              <a:off x="4580554" y="4760834"/>
              <a:ext cx="776287" cy="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/>
            <p:cNvSpPr/>
            <p:nvPr/>
          </p:nvSpPr>
          <p:spPr>
            <a:xfrm>
              <a:off x="8989679" y="4717971"/>
              <a:ext cx="285750" cy="285750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5467" y="1358581"/>
            <a:ext cx="9547390" cy="73327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ja-JP" altLang="en-US" b="1" dirty="0"/>
              <a:t>線形フィルタ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39675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/>
              <a:t>線形フィルタの例</a:t>
            </a:r>
          </a:p>
        </p:txBody>
      </p:sp>
      <p:pic>
        <p:nvPicPr>
          <p:cNvPr id="4" name="Picture 4" descr="C:\Users\takashi\Desktop\講義_北大\2013後期\sample1Smal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8" y="2244503"/>
            <a:ext cx="3083560" cy="26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5682025" y="5022569"/>
            <a:ext cx="1388110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ぼかす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4522918" y="2054107"/>
            <a:ext cx="6972408" cy="2951722"/>
            <a:chOff x="3614975" y="840007"/>
            <a:chExt cx="5786294" cy="2449589"/>
          </a:xfrm>
        </p:grpSpPr>
        <p:pic>
          <p:nvPicPr>
            <p:cNvPr id="7" name="Picture 3" descr="C:\Users\takashi\Desktop\smooth5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975" y="840007"/>
              <a:ext cx="2841525" cy="2449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takashi\Desktop\sen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385" y="840007"/>
              <a:ext cx="2829884" cy="243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タイトル 1"/>
          <p:cNvSpPr txBox="1">
            <a:spLocks/>
          </p:cNvSpPr>
          <p:nvPr/>
        </p:nvSpPr>
        <p:spPr>
          <a:xfrm>
            <a:off x="9076154" y="5022569"/>
            <a:ext cx="1359535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鮮鋭化</a:t>
            </a:r>
          </a:p>
        </p:txBody>
      </p:sp>
    </p:spTree>
    <p:extLst>
      <p:ext uri="{BB962C8B-B14F-4D97-AF65-F5344CB8AC3E}">
        <p14:creationId xmlns:p14="http://schemas.microsoft.com/office/powerpoint/2010/main" val="4204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/>
              <a:t>線形フィルタの</a:t>
            </a:r>
            <a:r>
              <a:rPr kumimoji="1" lang="ja-JP" altLang="en-US" dirty="0" smtClean="0"/>
              <a:t>例 </a:t>
            </a:r>
            <a:r>
              <a:rPr kumimoji="1" lang="en-US" altLang="ja-JP" dirty="0" smtClean="0"/>
              <a:t>: </a:t>
            </a:r>
            <a:r>
              <a:rPr lang="ja-JP" altLang="en-US" dirty="0" smtClean="0"/>
              <a:t>エッジ</a:t>
            </a:r>
            <a:r>
              <a:rPr lang="ja-JP" altLang="en-US" dirty="0"/>
              <a:t>抽出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34139" y="1566967"/>
            <a:ext cx="11051583" cy="3626389"/>
            <a:chOff x="831214" y="4244778"/>
            <a:chExt cx="7963527" cy="2613096"/>
          </a:xfrm>
        </p:grpSpPr>
        <p:pic>
          <p:nvPicPr>
            <p:cNvPr id="11" name="Picture 5" descr="C:\Users\takashi\Desktop\ct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6" b="34291"/>
            <a:stretch/>
          </p:blipFill>
          <p:spPr bwMode="auto">
            <a:xfrm>
              <a:off x="6236598" y="4244778"/>
              <a:ext cx="2558143" cy="261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takashi\Desktop\c.bm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5" b="34291"/>
            <a:stretch/>
          </p:blipFill>
          <p:spPr bwMode="auto">
            <a:xfrm>
              <a:off x="3533906" y="4244778"/>
              <a:ext cx="2558144" cy="261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takashi\Desktop\講義_北大\2013後期\sample1gray.bm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5" b="34353"/>
            <a:stretch/>
          </p:blipFill>
          <p:spPr bwMode="auto">
            <a:xfrm>
              <a:off x="831214" y="4244778"/>
              <a:ext cx="2558144" cy="2605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タイトル 1"/>
          <p:cNvSpPr txBox="1">
            <a:spLocks/>
          </p:cNvSpPr>
          <p:nvPr/>
        </p:nvSpPr>
        <p:spPr>
          <a:xfrm>
            <a:off x="3267075" y="5267324"/>
            <a:ext cx="9069575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縦方向              　　 横方向</a:t>
            </a:r>
          </a:p>
        </p:txBody>
      </p:sp>
    </p:spTree>
    <p:extLst>
      <p:ext uri="{BB962C8B-B14F-4D97-AF65-F5344CB8AC3E}">
        <p14:creationId xmlns:p14="http://schemas.microsoft.com/office/powerpoint/2010/main" val="3044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495946" y="2774197"/>
            <a:ext cx="5362414" cy="39520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369803" y="2774197"/>
            <a:ext cx="5362414" cy="39520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空間</a:t>
            </a:r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フィルタとは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1639" y="1430809"/>
            <a:ext cx="11013333" cy="986927"/>
          </a:xfrm>
        </p:spPr>
        <p:txBody>
          <a:bodyPr/>
          <a:lstStyle/>
          <a:p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空間フィルタとは周囲の情報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を利用して画素値を決めるフィルタ</a:t>
            </a:r>
            <a:endParaRPr lang="en-US" altLang="ja-JP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空間フィルタは、</a:t>
            </a:r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線形フィルタと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非線形フィルタに分けられる</a:t>
            </a:r>
            <a:endParaRPr kumimoji="1" lang="ja-JP" altLang="en-US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4" y="4752682"/>
            <a:ext cx="1801041" cy="18782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" name="グループ化 18"/>
          <p:cNvGrpSpPr/>
          <p:nvPr/>
        </p:nvGrpSpPr>
        <p:grpSpPr>
          <a:xfrm>
            <a:off x="2749907" y="4752682"/>
            <a:ext cx="2524748" cy="1878228"/>
            <a:chOff x="2781764" y="1516335"/>
            <a:chExt cx="2524748" cy="1878228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471" y="1516335"/>
              <a:ext cx="1801041" cy="18782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右矢印 20"/>
            <p:cNvSpPr/>
            <p:nvPr/>
          </p:nvSpPr>
          <p:spPr>
            <a:xfrm>
              <a:off x="2781764" y="2300613"/>
              <a:ext cx="597358" cy="3581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63624" y="2890111"/>
            <a:ext cx="4232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トーンカーブ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</a:p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出力画素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を求めるのに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入力画素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i.j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のみを利用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98430" y="4244728"/>
            <a:ext cx="1912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入力画像 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ja-JP" altLang="en-US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1601527" y="5542092"/>
            <a:ext cx="3434178" cy="691553"/>
            <a:chOff x="1633385" y="2305744"/>
            <a:chExt cx="3434178" cy="691553"/>
          </a:xfrm>
        </p:grpSpPr>
        <p:sp>
          <p:nvSpPr>
            <p:cNvPr id="27" name="正方形/長方形 26"/>
            <p:cNvSpPr/>
            <p:nvPr/>
          </p:nvSpPr>
          <p:spPr>
            <a:xfrm>
              <a:off x="1828501" y="2305744"/>
              <a:ext cx="269432" cy="269432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28" name="グループ化 27"/>
            <p:cNvGrpSpPr/>
            <p:nvPr/>
          </p:nvGrpSpPr>
          <p:grpSpPr>
            <a:xfrm>
              <a:off x="4225666" y="2305744"/>
              <a:ext cx="841897" cy="691553"/>
              <a:chOff x="4225666" y="2305744"/>
              <a:chExt cx="841897" cy="691553"/>
            </a:xfrm>
          </p:grpSpPr>
          <p:sp>
            <p:nvSpPr>
              <p:cNvPr id="30" name="正方形/長方形 29"/>
              <p:cNvSpPr/>
              <p:nvPr/>
            </p:nvSpPr>
            <p:spPr>
              <a:xfrm>
                <a:off x="4523718" y="2305744"/>
                <a:ext cx="269432" cy="269432"/>
              </a:xfrm>
              <a:prstGeom prst="rect">
                <a:avLst/>
              </a:prstGeom>
              <a:no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4225666" y="2535632"/>
                <a:ext cx="8418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I’</a:t>
                </a:r>
                <a:r>
                  <a:rPr lang="en-US" altLang="ja-JP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</a:t>
                </a:r>
                <a:r>
                  <a:rPr lang="en-US" altLang="ja-JP" sz="2400" i="1" dirty="0" err="1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i,j</a:t>
                </a:r>
                <a:r>
                  <a:rPr lang="en-US" altLang="ja-JP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29" name="正方形/長方形 28"/>
            <p:cNvSpPr/>
            <p:nvPr/>
          </p:nvSpPr>
          <p:spPr>
            <a:xfrm>
              <a:off x="1633385" y="2535632"/>
              <a:ext cx="761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I</a:t>
              </a:r>
              <a:r>
                <a:rPr lang="en-US" altLang="ja-JP" sz="24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(</a:t>
              </a:r>
              <a:r>
                <a:rPr lang="en-US" altLang="ja-JP" sz="2400" i="1" dirty="0" err="1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i,j</a:t>
              </a:r>
              <a:r>
                <a:rPr lang="en-US" altLang="ja-JP" sz="24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90" y="4770222"/>
            <a:ext cx="1801041" cy="18782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正方形/長方形 45"/>
          <p:cNvSpPr/>
          <p:nvPr/>
        </p:nvSpPr>
        <p:spPr>
          <a:xfrm>
            <a:off x="7647899" y="5559631"/>
            <a:ext cx="269432" cy="26943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9324870" y="4770222"/>
            <a:ext cx="1801041" cy="1878228"/>
            <a:chOff x="3505471" y="3678223"/>
            <a:chExt cx="1801041" cy="1878228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471" y="3678223"/>
              <a:ext cx="1801041" cy="18782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9" name="正方形/長方形 48"/>
            <p:cNvSpPr/>
            <p:nvPr/>
          </p:nvSpPr>
          <p:spPr>
            <a:xfrm>
              <a:off x="4184086" y="4697520"/>
              <a:ext cx="7445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I’</a:t>
              </a:r>
              <a:r>
                <a:rPr lang="en-US" altLang="ja-JP" sz="2000" i="1" baseline="-250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20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(</a:t>
              </a:r>
              <a:r>
                <a:rPr lang="en-US" altLang="ja-JP" sz="2000" i="1" dirty="0" err="1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i,j</a:t>
              </a:r>
              <a:r>
                <a:rPr lang="en-US" altLang="ja-JP" sz="20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4508654" y="4467632"/>
              <a:ext cx="269432" cy="269432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7158982" y="4986991"/>
            <a:ext cx="3023080" cy="1374071"/>
            <a:chOff x="1339584" y="3894991"/>
            <a:chExt cx="3023080" cy="1374071"/>
          </a:xfrm>
        </p:grpSpPr>
        <p:sp>
          <p:nvSpPr>
            <p:cNvPr id="52" name="正方形/長方形 51"/>
            <p:cNvSpPr/>
            <p:nvPr/>
          </p:nvSpPr>
          <p:spPr>
            <a:xfrm>
              <a:off x="1339584" y="3933820"/>
              <a:ext cx="1277487" cy="1335242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3" name="右中かっこ 52"/>
            <p:cNvSpPr/>
            <p:nvPr/>
          </p:nvSpPr>
          <p:spPr>
            <a:xfrm>
              <a:off x="2781765" y="3894991"/>
              <a:ext cx="367876" cy="1374071"/>
            </a:xfrm>
            <a:prstGeom prst="rightBrace">
              <a:avLst>
                <a:gd name="adj1" fmla="val 63457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4" name="右矢印 53"/>
            <p:cNvSpPr/>
            <p:nvPr/>
          </p:nvSpPr>
          <p:spPr>
            <a:xfrm>
              <a:off x="3192593" y="4422371"/>
              <a:ext cx="1170071" cy="3581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6489630" y="2890111"/>
            <a:ext cx="4663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空間フィルタ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</a:p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出力画素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を求めるのに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入力画素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i.j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の周囲画素も利用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7520708" y="5789519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587785" y="7035800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この領域を窓（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Window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）と呼ぶ</a:t>
            </a:r>
            <a:endParaRPr lang="en-US" altLang="ja-JP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窓のサイズは問題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/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手法に依存して選択する</a:t>
            </a:r>
            <a:endParaRPr lang="en-US" altLang="ja-JP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一般的に、窓が大きいほうが計算量がかかる</a:t>
            </a:r>
            <a:endParaRPr lang="en-US" altLang="ja-JP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9272429" y="4244728"/>
            <a:ext cx="1978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出力画像 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ja-JP" altLang="en-US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6489630" y="4244728"/>
            <a:ext cx="1912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入力画像 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ja-JP" altLang="en-US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3405029" y="4244728"/>
            <a:ext cx="1978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出力画像 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en-US" altLang="ja-JP" sz="20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ja-JP" altLang="en-US" sz="20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05" y="3631368"/>
            <a:ext cx="1867965" cy="19480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3" y="3631367"/>
            <a:ext cx="1864948" cy="19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8626912" y="4440813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965" y="4686832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903229" y="4448789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495209" y="4678856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4586083" y="3631366"/>
            <a:ext cx="2282557" cy="1740748"/>
            <a:chOff x="3824793" y="4511663"/>
            <a:chExt cx="1737764" cy="1325272"/>
          </a:xfrm>
        </p:grpSpPr>
        <p:sp>
          <p:nvSpPr>
            <p:cNvPr id="14" name="正方形/長方形 13"/>
            <p:cNvSpPr/>
            <p:nvPr/>
          </p:nvSpPr>
          <p:spPr>
            <a:xfrm>
              <a:off x="3824793" y="4511663"/>
              <a:ext cx="915483" cy="957380"/>
            </a:xfrm>
            <a:prstGeom prst="rect">
              <a:avLst/>
            </a:prstGeom>
            <a:gradFill flip="none" rotWithShape="1">
              <a:gsLst>
                <a:gs pos="88333">
                  <a:schemeClr val="bg1"/>
                </a:gs>
                <a:gs pos="0">
                  <a:srgbClr val="FF0000"/>
                </a:gs>
                <a:gs pos="75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3825764" y="4707157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825764" y="4516685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3825764" y="4897629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825764" y="5088101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825764" y="527857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3825764" y="546904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4079547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4261586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389750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>
              <a:off x="371546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3533429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>
              <a:off x="3351392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左中かっこ 26"/>
            <p:cNvSpPr/>
            <p:nvPr/>
          </p:nvSpPr>
          <p:spPr>
            <a:xfrm flipH="1">
              <a:off x="4747411" y="4518013"/>
              <a:ext cx="228600" cy="957380"/>
            </a:xfrm>
            <a:prstGeom prst="leftBrace">
              <a:avLst>
                <a:gd name="adj1" fmla="val 729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正方形/長方形 27"/>
                <p:cNvSpPr/>
                <p:nvPr/>
              </p:nvSpPr>
              <p:spPr>
                <a:xfrm>
                  <a:off x="4849011" y="4826472"/>
                  <a:ext cx="713546" cy="2725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ja-JP" sz="1600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altLang="ja-JP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600" i="1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ja-JP" altLang="en-US" sz="16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正方形/長方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9011" y="4826472"/>
                  <a:ext cx="713546" cy="272541"/>
                </a:xfrm>
                <a:prstGeom prst="rect">
                  <a:avLst/>
                </a:prstGeom>
                <a:blipFill>
                  <a:blip r:embed="rId4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8"/>
                <p:cNvSpPr/>
                <p:nvPr/>
              </p:nvSpPr>
              <p:spPr>
                <a:xfrm>
                  <a:off x="4234560" y="5555754"/>
                  <a:ext cx="779789" cy="2811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ja-JP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i="1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560" y="5555754"/>
                  <a:ext cx="779789" cy="2811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左中かっこ 29"/>
            <p:cNvSpPr/>
            <p:nvPr/>
          </p:nvSpPr>
          <p:spPr>
            <a:xfrm rot="5400000" flipH="1">
              <a:off x="4198619" y="5101940"/>
              <a:ext cx="163288" cy="910194"/>
            </a:xfrm>
            <a:prstGeom prst="leftBrace">
              <a:avLst>
                <a:gd name="adj1" fmla="val 72916"/>
                <a:gd name="adj2" fmla="val 345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570" y="394154"/>
            <a:ext cx="11071390" cy="733270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ja-JP" altLang="en-US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次元 線形フィルタ</a:t>
            </a:r>
            <a:r>
              <a:rPr kumimoji="1" lang="en-US" altLang="ja-JP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と</a:t>
            </a:r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は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84570" y="1210063"/>
            <a:ext cx="9713910" cy="55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出力画素値を，入力画像の周囲画素の重み付和で計算する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146260" y="1796736"/>
                <a:ext cx="7164525" cy="1443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latin typeface="Cambria Math"/>
                        </a:rPr>
                        <m:t>𝐼</m:t>
                      </m:r>
                      <m:r>
                        <a:rPr lang="en-US" altLang="ja-JP" sz="2800" i="1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latin typeface="Cambria Math"/>
                            </a:rPr>
                            <m:t>𝑖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,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altLang="ja-JP" sz="2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800" i="1">
                              <a:latin typeface="Cambria Math"/>
                            </a:rPr>
                            <m:t>𝑚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=−</m:t>
                          </m:r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ja-JP" sz="28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ja-JP" sz="28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60" y="1796736"/>
                <a:ext cx="7164525" cy="1443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1070252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400" i="1" baseline="-25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出力画像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824006" y="5346515"/>
            <a:ext cx="2646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フィルタ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各画素に重みが入っている</a:t>
            </a:r>
            <a:endParaRPr lang="en-US" altLang="ja-JP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1308100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757143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118032" y="2851150"/>
            <a:ext cx="18385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7" idx="0"/>
          </p:cNvCxnSpPr>
          <p:nvPr/>
        </p:nvCxnSpPr>
        <p:spPr>
          <a:xfrm flipH="1" flipV="1">
            <a:off x="1648570" y="2851153"/>
            <a:ext cx="120167" cy="780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0"/>
          </p:cNvCxnSpPr>
          <p:nvPr/>
        </p:nvCxnSpPr>
        <p:spPr>
          <a:xfrm flipH="1" flipV="1">
            <a:off x="5083444" y="2820692"/>
            <a:ext cx="103885" cy="81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7037292" y="2851151"/>
            <a:ext cx="1415531" cy="78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7849185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入力画像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098819" y="3875200"/>
            <a:ext cx="1322817" cy="1407826"/>
            <a:chOff x="10225198" y="2309762"/>
            <a:chExt cx="1322817" cy="1407826"/>
          </a:xfrm>
        </p:grpSpPr>
        <p:sp>
          <p:nvSpPr>
            <p:cNvPr id="6" name="正方形/長方形 5"/>
            <p:cNvSpPr/>
            <p:nvPr/>
          </p:nvSpPr>
          <p:spPr>
            <a:xfrm>
              <a:off x="10225198" y="2326898"/>
              <a:ext cx="1322817" cy="138262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75000">
                  <a:schemeClr val="bg1">
                    <a:lumMod val="0"/>
                    <a:lumOff val="100000"/>
                    <a:alpha val="22000"/>
                  </a:schemeClr>
                </a:gs>
              </a:gsLst>
              <a:path path="circle">
                <a:fillToRect l="50000" t="50000" r="50000" b="50000"/>
              </a:path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>
              <a:off x="10225199" y="2309762"/>
              <a:ext cx="1322816" cy="1407826"/>
              <a:chOff x="3825764" y="3051323"/>
              <a:chExt cx="899572" cy="957382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>
                <a:off x="3825764" y="3246819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3825764" y="3437291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3825764" y="3627762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3825764" y="3818233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rot="5400000">
                <a:off x="4079546" y="3530013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rot="5400000">
                <a:off x="3897507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rot="5400000">
                <a:off x="3715468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rot="5400000">
                <a:off x="3533430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8557071" y="-19660"/>
            <a:ext cx="4816535" cy="55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18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簡単に説明して後で帰ってくる</a:t>
            </a:r>
            <a:endParaRPr lang="ja-JP" altLang="en-US" sz="18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9299" y="222529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線形フィルタの例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1D</a:t>
            </a:r>
            <a:endParaRPr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824807" y="2982439"/>
            <a:ext cx="5444557" cy="359450"/>
            <a:chOff x="481263" y="2146434"/>
            <a:chExt cx="5300689" cy="3499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正方形/長方形 2"/>
            <p:cNvSpPr/>
            <p:nvPr/>
          </p:nvSpPr>
          <p:spPr>
            <a:xfrm>
              <a:off x="48126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83517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89077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542984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896891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26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250798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60470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95861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1251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66642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94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01637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37028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2418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78096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3200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824807" y="6126446"/>
            <a:ext cx="5444557" cy="359450"/>
            <a:chOff x="481263" y="2146434"/>
            <a:chExt cx="5300689" cy="349952"/>
          </a:xfrm>
        </p:grpSpPr>
        <p:sp>
          <p:nvSpPr>
            <p:cNvPr id="31" name="正方形/長方形 30"/>
            <p:cNvSpPr/>
            <p:nvPr/>
          </p:nvSpPr>
          <p:spPr>
            <a:xfrm>
              <a:off x="481263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35170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189077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1542984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896891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2250798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604705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958612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312519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666423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4016375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4370282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4724189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5078096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5432000" y="2146434"/>
              <a:ext cx="349952" cy="34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8892" t="29214" r="5142" b="13280"/>
          <a:stretch/>
        </p:blipFill>
        <p:spPr>
          <a:xfrm>
            <a:off x="1929013" y="1112866"/>
            <a:ext cx="5143501" cy="1869574"/>
          </a:xfrm>
          <a:prstGeom prst="rect">
            <a:avLst/>
          </a:prstGeom>
        </p:spPr>
      </p:pic>
      <p:sp>
        <p:nvSpPr>
          <p:cNvPr id="53" name="タイトル 1"/>
          <p:cNvSpPr txBox="1">
            <a:spLocks/>
          </p:cNvSpPr>
          <p:nvPr/>
        </p:nvSpPr>
        <p:spPr>
          <a:xfrm>
            <a:off x="8842477" y="2588016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平滑化したい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!</a:t>
            </a:r>
            <a:endParaRPr lang="ja-JP" altLang="en-US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9318837" y="3426039"/>
            <a:ext cx="1647258" cy="544980"/>
            <a:chOff x="6912543" y="3314836"/>
            <a:chExt cx="1172642" cy="387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正方形/長方形 53"/>
                <p:cNvSpPr/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4" name="正方形/長方形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903" r="-430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正方形/長方形 54"/>
                <p:cNvSpPr/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5" name="正方形/長方形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766" r="-319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正方形/長方形 55"/>
                <p:cNvSpPr/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6" name="正方形/長方形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903" r="-430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タイトル 1"/>
          <p:cNvSpPr txBox="1">
            <a:spLocks/>
          </p:cNvSpPr>
          <p:nvPr/>
        </p:nvSpPr>
        <p:spPr>
          <a:xfrm>
            <a:off x="8842477" y="4349016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周囲３ピクセルの平均を取る</a:t>
            </a:r>
          </a:p>
        </p:txBody>
      </p:sp>
      <p:grpSp>
        <p:nvGrpSpPr>
          <p:cNvPr id="73" name="グループ化 72"/>
          <p:cNvGrpSpPr/>
          <p:nvPr/>
        </p:nvGrpSpPr>
        <p:grpSpPr>
          <a:xfrm>
            <a:off x="1520324" y="3371793"/>
            <a:ext cx="2117982" cy="3114112"/>
            <a:chOff x="162811" y="3046328"/>
            <a:chExt cx="2117982" cy="3114112"/>
          </a:xfrm>
        </p:grpSpPr>
        <p:sp>
          <p:nvSpPr>
            <p:cNvPr id="58" name="正方形/長方形 57"/>
            <p:cNvSpPr/>
            <p:nvPr/>
          </p:nvSpPr>
          <p:spPr>
            <a:xfrm>
              <a:off x="1557831" y="5800990"/>
              <a:ext cx="359450" cy="359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20</a:t>
              </a:r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右中かっこ 7"/>
            <p:cNvSpPr/>
            <p:nvPr/>
          </p:nvSpPr>
          <p:spPr>
            <a:xfrm rot="5400000">
              <a:off x="1637580" y="2619015"/>
              <a:ext cx="215900" cy="1070526"/>
            </a:xfrm>
            <a:prstGeom prst="rightBrace">
              <a:avLst>
                <a:gd name="adj1" fmla="val 78921"/>
                <a:gd name="adj2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60" name="直線矢印コネクタ 59"/>
            <p:cNvCxnSpPr>
              <a:stCxn id="8" idx="1"/>
              <a:endCxn id="58" idx="0"/>
            </p:cNvCxnSpPr>
            <p:nvPr/>
          </p:nvCxnSpPr>
          <p:spPr>
            <a:xfrm flipH="1">
              <a:off x="1737556" y="3262228"/>
              <a:ext cx="7974" cy="253876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正方形/長方形 64"/>
                <p:cNvSpPr/>
                <p:nvPr/>
              </p:nvSpPr>
              <p:spPr>
                <a:xfrm>
                  <a:off x="162811" y="4380148"/>
                  <a:ext cx="1469344" cy="39960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sz="1600" i="1" spc="-100">
                          <a:solidFill>
                            <a:schemeClr val="tx1"/>
                          </a:solidFill>
                          <a:latin typeface="Cambria Math"/>
                        </a:rPr>
                        <m:t>22+</m:t>
                      </m:r>
                    </m:oMath>
                  </a14:m>
                  <a:r>
                    <a:rPr lang="en-US" altLang="ja-JP" sz="1600" spc="-100" dirty="0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sz="1600" i="1" spc="-100">
                          <a:solidFill>
                            <a:schemeClr val="tx1"/>
                          </a:solidFill>
                          <a:latin typeface="Cambria Math"/>
                        </a:rPr>
                        <m:t>11+</m:t>
                      </m:r>
                    </m:oMath>
                  </a14:m>
                  <a:r>
                    <a:rPr lang="en-US" altLang="ja-JP" sz="1600" spc="-100" dirty="0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sz="1600" i="1" spc="-100">
                          <a:solidFill>
                            <a:schemeClr val="tx1"/>
                          </a:solidFill>
                          <a:latin typeface="Cambria Math"/>
                        </a:rPr>
                        <m:t>26</m:t>
                      </m:r>
                    </m:oMath>
                  </a14:m>
                  <a:endParaRPr lang="en-US" altLang="ja-JP" sz="1600" i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=20</m:t>
                        </m:r>
                      </m:oMath>
                    </m:oMathPara>
                  </a14:m>
                  <a:endParaRPr lang="en-US" altLang="ja-JP" sz="1600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65" name="正方形/長方形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811" y="4380148"/>
                  <a:ext cx="1469344" cy="39960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21538" r="-415" b="-276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グループ化 71"/>
          <p:cNvGrpSpPr/>
          <p:nvPr/>
        </p:nvGrpSpPr>
        <p:grpSpPr>
          <a:xfrm>
            <a:off x="2941595" y="3498794"/>
            <a:ext cx="2353739" cy="2987103"/>
            <a:chOff x="1584081" y="3173328"/>
            <a:chExt cx="2353739" cy="2987103"/>
          </a:xfrm>
        </p:grpSpPr>
        <p:sp>
          <p:nvSpPr>
            <p:cNvPr id="61" name="正方形/長方形 60"/>
            <p:cNvSpPr/>
            <p:nvPr/>
          </p:nvSpPr>
          <p:spPr>
            <a:xfrm>
              <a:off x="1925255" y="5800981"/>
              <a:ext cx="359450" cy="359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23</a:t>
              </a:r>
              <a:endParaRPr lang="ja-JP" altLang="en-US" sz="20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右中かっこ 61"/>
            <p:cNvSpPr/>
            <p:nvPr/>
          </p:nvSpPr>
          <p:spPr>
            <a:xfrm rot="5400000">
              <a:off x="2011394" y="2746015"/>
              <a:ext cx="215900" cy="1070526"/>
            </a:xfrm>
            <a:prstGeom prst="rightBrace">
              <a:avLst>
                <a:gd name="adj1" fmla="val 78921"/>
                <a:gd name="adj2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63" name="直線矢印コネクタ 62"/>
            <p:cNvCxnSpPr/>
            <p:nvPr/>
          </p:nvCxnSpPr>
          <p:spPr>
            <a:xfrm flipH="1">
              <a:off x="2111370" y="3338410"/>
              <a:ext cx="7974" cy="246256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正方形/長方形 67"/>
                <p:cNvSpPr/>
                <p:nvPr/>
              </p:nvSpPr>
              <p:spPr>
                <a:xfrm>
                  <a:off x="2126816" y="4340890"/>
                  <a:ext cx="1811004" cy="3594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11+</m:t>
                      </m:r>
                    </m:oMath>
                  </a14:m>
                  <a:r>
                    <a:rPr lang="en-US" altLang="ja-JP" spc="-100" dirty="0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26+</m:t>
                      </m:r>
                    </m:oMath>
                  </a14:m>
                  <a:r>
                    <a:rPr lang="en-US" altLang="ja-JP" spc="-100" dirty="0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メイリオ" panose="020B0604030504040204" pitchFamily="50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32</m:t>
                      </m:r>
                    </m:oMath>
                  </a14:m>
                  <a:endParaRPr lang="en-US" altLang="ja-JP" i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=23</m:t>
                        </m:r>
                      </m:oMath>
                    </m:oMathPara>
                  </a14:m>
                  <a:endParaRPr lang="en-US" altLang="ja-JP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68" name="正方形/長方形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816" y="4340890"/>
                  <a:ext cx="1811004" cy="35945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40678" b="-491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816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9299" y="222529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線形フィルタの例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1D</a:t>
            </a:r>
            <a:endParaRPr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824807" y="2982439"/>
            <a:ext cx="5804126" cy="359450"/>
            <a:chOff x="481263" y="2146434"/>
            <a:chExt cx="5650757" cy="3499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正方形/長方形 2"/>
            <p:cNvSpPr/>
            <p:nvPr/>
          </p:nvSpPr>
          <p:spPr>
            <a:xfrm>
              <a:off x="48126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83517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89077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542984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896891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26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250798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60470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95861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1251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66642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94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01637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37028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2418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78096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3200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5782068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8892" t="29214" r="5142" b="13280"/>
          <a:stretch/>
        </p:blipFill>
        <p:spPr>
          <a:xfrm>
            <a:off x="1929013" y="1112866"/>
            <a:ext cx="5143501" cy="1869574"/>
          </a:xfrm>
          <a:prstGeom prst="rect">
            <a:avLst/>
          </a:prstGeom>
        </p:spPr>
      </p:pic>
      <p:sp>
        <p:nvSpPr>
          <p:cNvPr id="53" name="タイトル 1"/>
          <p:cNvSpPr txBox="1">
            <a:spLocks/>
          </p:cNvSpPr>
          <p:nvPr/>
        </p:nvSpPr>
        <p:spPr>
          <a:xfrm>
            <a:off x="8842477" y="2588016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平滑化したい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!</a:t>
            </a:r>
            <a:endParaRPr lang="ja-JP" altLang="en-US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9318837" y="3426039"/>
            <a:ext cx="1647258" cy="544980"/>
            <a:chOff x="6912543" y="3314836"/>
            <a:chExt cx="1172642" cy="387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正方形/長方形 53"/>
                <p:cNvSpPr/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4" name="正方形/長方形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903" r="-430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正方形/長方形 54"/>
                <p:cNvSpPr/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5" name="正方形/長方形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766" r="-319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正方形/長方形 55"/>
                <p:cNvSpPr/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ja-JP" altLang="en-US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6" name="正方形/長方形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903" r="-4301" b="-53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タイトル 1"/>
          <p:cNvSpPr txBox="1">
            <a:spLocks/>
          </p:cNvSpPr>
          <p:nvPr/>
        </p:nvSpPr>
        <p:spPr>
          <a:xfrm>
            <a:off x="8842477" y="4349016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周囲３ピクセルの平均を取る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6"/>
          <a:srcRect l="8832" t="31334" r="4740" b="13054"/>
          <a:stretch/>
        </p:blipFill>
        <p:spPr>
          <a:xfrm>
            <a:off x="1921690" y="3874259"/>
            <a:ext cx="5143501" cy="1869572"/>
          </a:xfrm>
          <a:prstGeom prst="rect">
            <a:avLst/>
          </a:prstGeom>
        </p:spPr>
      </p:pic>
      <p:sp>
        <p:nvSpPr>
          <p:cNvPr id="59" name="正方形/長方形 58"/>
          <p:cNvSpPr/>
          <p:nvPr/>
        </p:nvSpPr>
        <p:spPr>
          <a:xfrm>
            <a:off x="1817483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27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180996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23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544508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16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908021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20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3271533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23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3635046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23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3998558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22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4362071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16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4725583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44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5089093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72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448543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100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5812055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106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6175568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110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6539080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111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6902590" y="574383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108</a:t>
            </a:r>
            <a:endParaRPr lang="ja-JP" altLang="en-US" sz="1600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" name="タイトル 1"/>
          <p:cNvSpPr txBox="1">
            <a:spLocks/>
          </p:cNvSpPr>
          <p:nvPr/>
        </p:nvSpPr>
        <p:spPr>
          <a:xfrm>
            <a:off x="1778396" y="6267450"/>
            <a:ext cx="6286919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端ははみ出すので値をコピー（ほかの方法もある）</a:t>
            </a:r>
          </a:p>
        </p:txBody>
      </p:sp>
      <p:sp>
        <p:nvSpPr>
          <p:cNvPr id="83" name="右中かっこ 82"/>
          <p:cNvSpPr/>
          <p:nvPr/>
        </p:nvSpPr>
        <p:spPr>
          <a:xfrm rot="5400000">
            <a:off x="6987276" y="2942865"/>
            <a:ext cx="215900" cy="1070526"/>
          </a:xfrm>
          <a:prstGeom prst="rightBrace">
            <a:avLst>
              <a:gd name="adj1" fmla="val 7892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84" name="直線矢印コネクタ 83"/>
          <p:cNvCxnSpPr>
            <a:stCxn id="83" idx="1"/>
          </p:cNvCxnSpPr>
          <p:nvPr/>
        </p:nvCxnSpPr>
        <p:spPr>
          <a:xfrm>
            <a:off x="7095226" y="3586078"/>
            <a:ext cx="0" cy="2119397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3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9299" y="222529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線形フィルタの例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1D</a:t>
            </a:r>
            <a:endParaRPr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05674" y="2982439"/>
            <a:ext cx="6886116" cy="359450"/>
            <a:chOff x="-218868" y="2146434"/>
            <a:chExt cx="6704157" cy="3499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正方形/長方形 2"/>
            <p:cNvSpPr/>
            <p:nvPr/>
          </p:nvSpPr>
          <p:spPr>
            <a:xfrm>
              <a:off x="48126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83517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89077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542984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896891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26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250798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60470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95861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1251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66642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94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01637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37028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2418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78096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3200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5782068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135337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-218868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34401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8892" t="29214" r="5142" b="13280"/>
          <a:stretch/>
        </p:blipFill>
        <p:spPr>
          <a:xfrm>
            <a:off x="1929013" y="1112866"/>
            <a:ext cx="5143501" cy="1869574"/>
          </a:xfrm>
          <a:prstGeom prst="rect">
            <a:avLst/>
          </a:prstGeom>
        </p:spPr>
      </p:pic>
      <p:sp>
        <p:nvSpPr>
          <p:cNvPr id="46" name="タイトル 1"/>
          <p:cNvSpPr txBox="1">
            <a:spLocks/>
          </p:cNvSpPr>
          <p:nvPr/>
        </p:nvSpPr>
        <p:spPr>
          <a:xfrm>
            <a:off x="9156592" y="2486909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もっと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平滑化したい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!</a:t>
            </a:r>
            <a:endParaRPr lang="ja-JP" altLang="en-US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8892844" y="3319371"/>
            <a:ext cx="2947298" cy="584971"/>
            <a:chOff x="6912543" y="3314836"/>
            <a:chExt cx="1954673" cy="387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正方形/長方形 47"/>
                <p:cNvSpPr/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ja-JP" altLang="en-US" sz="2200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4" name="正方形/長方形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543" y="3314836"/>
                  <a:ext cx="387958" cy="38795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6049" r="-7407" b="-74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正方形/長方形 48"/>
                <p:cNvSpPr/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ja-JP" altLang="en-US" sz="2200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5" name="正方形/長方形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854" r="-6098" b="-74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正方形/長方形 49"/>
                <p:cNvSpPr/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ja-JP" altLang="en-US" sz="2200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6" name="正方形/長方形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854" r="-6098" b="-74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正方形/長方形 50"/>
                <p:cNvSpPr/>
                <p:nvPr/>
              </p:nvSpPr>
              <p:spPr>
                <a:xfrm>
                  <a:off x="8086916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ja-JP" altLang="en-US" sz="2200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1" name="正方形/長方形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6916" y="3314836"/>
                  <a:ext cx="387958" cy="38795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6049" r="-6173" b="-74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正方形/長方形 57"/>
                <p:cNvSpPr/>
                <p:nvPr/>
              </p:nvSpPr>
              <p:spPr>
                <a:xfrm>
                  <a:off x="8479258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2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ja-JP" altLang="en-US" sz="2200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2" name="正方形/長方形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9258" y="3314836"/>
                  <a:ext cx="387958" cy="38795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6049" r="-6173" b="-74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タイトル 1"/>
          <p:cNvSpPr txBox="1">
            <a:spLocks/>
          </p:cNvSpPr>
          <p:nvPr/>
        </p:nvSpPr>
        <p:spPr>
          <a:xfrm>
            <a:off x="9131192" y="4293031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周囲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5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ピクセルの平均を取る</a:t>
            </a: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9"/>
          <a:srcRect l="9077" t="31508" r="4771" b="18027"/>
          <a:stretch/>
        </p:blipFill>
        <p:spPr>
          <a:xfrm>
            <a:off x="1516665" y="3966793"/>
            <a:ext cx="5143501" cy="1706647"/>
          </a:xfrm>
          <a:prstGeom prst="rect">
            <a:avLst/>
          </a:prstGeom>
        </p:spPr>
      </p:pic>
      <p:grpSp>
        <p:nvGrpSpPr>
          <p:cNvPr id="68" name="グループ化 67"/>
          <p:cNvGrpSpPr/>
          <p:nvPr/>
        </p:nvGrpSpPr>
        <p:grpSpPr>
          <a:xfrm>
            <a:off x="1818859" y="5821969"/>
            <a:ext cx="5444557" cy="359450"/>
            <a:chOff x="3023545" y="5821969"/>
            <a:chExt cx="5444557" cy="359450"/>
          </a:xfrm>
        </p:grpSpPr>
        <p:sp>
          <p:nvSpPr>
            <p:cNvPr id="72" name="正方形/長方形 71"/>
            <p:cNvSpPr/>
            <p:nvPr/>
          </p:nvSpPr>
          <p:spPr>
            <a:xfrm>
              <a:off x="3023545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27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3387058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23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3750570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21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4477595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21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4841108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21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5204620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21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5568133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35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931645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50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6295155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67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6654605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85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7018117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106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7381630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745142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107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8108652" y="5821969"/>
              <a:ext cx="359450" cy="359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4114083" y="5821969"/>
              <a:ext cx="359450" cy="359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21</a:t>
              </a:r>
              <a:endParaRPr lang="ja-JP" altLang="en-US" sz="1600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2227941" y="3408278"/>
            <a:ext cx="1790700" cy="2413691"/>
            <a:chOff x="933448" y="3046328"/>
            <a:chExt cx="1790700" cy="2413691"/>
          </a:xfrm>
        </p:grpSpPr>
        <p:sp>
          <p:nvSpPr>
            <p:cNvPr id="100" name="右中かっこ 99"/>
            <p:cNvSpPr/>
            <p:nvPr/>
          </p:nvSpPr>
          <p:spPr>
            <a:xfrm rot="5400000">
              <a:off x="1682174" y="2297602"/>
              <a:ext cx="293248" cy="1790700"/>
            </a:xfrm>
            <a:prstGeom prst="rightBrace">
              <a:avLst>
                <a:gd name="adj1" fmla="val 78921"/>
                <a:gd name="adj2" fmla="val 4957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01" name="直線矢印コネクタ 100"/>
            <p:cNvCxnSpPr>
              <a:stCxn id="100" idx="1"/>
              <a:endCxn id="98" idx="0"/>
            </p:cNvCxnSpPr>
            <p:nvPr/>
          </p:nvCxnSpPr>
          <p:spPr>
            <a:xfrm flipH="1">
              <a:off x="1794629" y="3339576"/>
              <a:ext cx="41797" cy="212044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正方形/長方形 101"/>
              <p:cNvSpPr/>
              <p:nvPr/>
            </p:nvSpPr>
            <p:spPr>
              <a:xfrm>
                <a:off x="1293615" y="4071705"/>
                <a:ext cx="3796747" cy="359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altLang="ja-JP" sz="2000" i="1" spc="-100">
                        <a:solidFill>
                          <a:schemeClr val="tx1"/>
                        </a:solidFill>
                        <a:latin typeface="Cambria Math"/>
                      </a:rPr>
                      <m:t>15+</m:t>
                    </m:r>
                    <m:f>
                      <m:fPr>
                        <m:ctrlP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altLang="ja-JP" sz="2000" i="1" spc="-100">
                        <a:solidFill>
                          <a:schemeClr val="tx1"/>
                        </a:solidFill>
                        <a:latin typeface="Cambria Math"/>
                      </a:rPr>
                      <m:t>22+</m:t>
                    </m:r>
                  </m:oMath>
                </a14:m>
                <a:r>
                  <a:rPr lang="en-US" altLang="ja-JP" sz="2000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altLang="ja-JP" sz="2000" i="1" spc="-100">
                        <a:solidFill>
                          <a:schemeClr val="tx1"/>
                        </a:solidFill>
                        <a:latin typeface="Cambria Math"/>
                      </a:rPr>
                      <m:t>11+</m:t>
                    </m:r>
                  </m:oMath>
                </a14:m>
                <a:r>
                  <a:rPr lang="en-US" altLang="ja-JP" sz="2000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altLang="ja-JP" sz="2000" i="1" spc="-100">
                        <a:solidFill>
                          <a:schemeClr val="tx1"/>
                        </a:solidFill>
                        <a:latin typeface="Cambria Math"/>
                      </a:rPr>
                      <m:t>26+</m:t>
                    </m:r>
                  </m:oMath>
                </a14:m>
                <a:r>
                  <a:rPr lang="en-US" altLang="ja-JP" sz="2000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000" i="1" spc="-10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altLang="ja-JP" sz="2000" i="1" spc="-100">
                        <a:solidFill>
                          <a:schemeClr val="tx1"/>
                        </a:solidFill>
                        <a:latin typeface="Cambria Math"/>
                      </a:rPr>
                      <m:t>32=21</m:t>
                    </m:r>
                  </m:oMath>
                </a14:m>
                <a:endParaRPr lang="en-US" altLang="ja-JP" sz="20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02" name="正方形/長方形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615" y="4071705"/>
                <a:ext cx="3796747" cy="359450"/>
              </a:xfrm>
              <a:prstGeom prst="rect">
                <a:avLst/>
              </a:prstGeom>
              <a:blipFill>
                <a:blip r:embed="rId10"/>
                <a:stretch>
                  <a:fillRect l="-963" t="-8475" r="-1766" b="-271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24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1099" y="1027853"/>
            <a:ext cx="10049579" cy="733270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デジタル画像のフィルタリング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44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9299" y="222529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線形フィルタの例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1D</a:t>
            </a:r>
            <a:endParaRPr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05674" y="2982439"/>
            <a:ext cx="6886116" cy="359450"/>
            <a:chOff x="-218868" y="2146434"/>
            <a:chExt cx="6704157" cy="3499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正方形/長方形 2"/>
            <p:cNvSpPr/>
            <p:nvPr/>
          </p:nvSpPr>
          <p:spPr>
            <a:xfrm>
              <a:off x="48126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83517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89077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542984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896891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26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250798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60470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95861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1251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15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666423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94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016375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370282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98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24189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111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78096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121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32000" y="2146434"/>
              <a:ext cx="349952" cy="3499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5782068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135337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102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-218868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34401" y="2146434"/>
              <a:ext cx="349952" cy="349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1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33</a:t>
              </a:r>
              <a:endParaRPr lang="ja-JP" altLang="en-US" sz="1600" spc="-11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8892" t="29214" r="5142" b="13280"/>
          <a:stretch/>
        </p:blipFill>
        <p:spPr>
          <a:xfrm>
            <a:off x="1929013" y="1112866"/>
            <a:ext cx="5143501" cy="1869574"/>
          </a:xfrm>
          <a:prstGeom prst="rect">
            <a:avLst/>
          </a:prstGeom>
        </p:spPr>
      </p:pic>
      <p:sp>
        <p:nvSpPr>
          <p:cNvPr id="53" name="タイトル 1"/>
          <p:cNvSpPr txBox="1">
            <a:spLocks/>
          </p:cNvSpPr>
          <p:nvPr/>
        </p:nvSpPr>
        <p:spPr>
          <a:xfrm>
            <a:off x="8577943" y="2512987"/>
            <a:ext cx="339634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エッジ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（変化の大きい部分）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を検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出したい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9211157" y="3454536"/>
            <a:ext cx="2129915" cy="704663"/>
            <a:chOff x="6912543" y="3314836"/>
            <a:chExt cx="1172642" cy="387958"/>
          </a:xfrm>
        </p:grpSpPr>
        <p:sp>
          <p:nvSpPr>
            <p:cNvPr id="55" name="正方形/長方形 54"/>
            <p:cNvSpPr/>
            <p:nvPr/>
          </p:nvSpPr>
          <p:spPr>
            <a:xfrm>
              <a:off x="6912543" y="3314836"/>
              <a:ext cx="387958" cy="3879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400" b="1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-0.5</a:t>
              </a:r>
              <a:endParaRPr lang="ja-JP" altLang="en-US" b="1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正方形/長方形 55"/>
                <p:cNvSpPr/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1" i="1" spc="-1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ja-JP" altLang="en-US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5" name="正方形/長方形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85" y="3314836"/>
                  <a:ext cx="387958" cy="38795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正方形/長方形 56"/>
                <p:cNvSpPr/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sz="2400" b="1" spc="-100" dirty="0">
                            <a:solidFill>
                              <a:schemeClr val="tx1"/>
                            </a:solidFill>
                            <a:latin typeface="游ゴシック" panose="020B0400000000000000" pitchFamily="50" charset="-128"/>
                            <a:ea typeface="游ゴシック" panose="020B0400000000000000" pitchFamily="50" charset="-128"/>
                            <a:cs typeface="メイリオ" panose="020B0604030504040204" pitchFamily="50" charset="-128"/>
                          </a:rPr>
                          <m:t>0.5</m:t>
                        </m:r>
                      </m:oMath>
                    </m:oMathPara>
                  </a14:m>
                  <a:endParaRPr lang="ja-JP" altLang="en-US" b="1" spc="-1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56" name="正方形/長方形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227" y="3314836"/>
                  <a:ext cx="387958" cy="38795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30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タイトル 1"/>
          <p:cNvSpPr txBox="1">
            <a:spLocks/>
          </p:cNvSpPr>
          <p:nvPr/>
        </p:nvSpPr>
        <p:spPr>
          <a:xfrm>
            <a:off x="8976125" y="4547938"/>
            <a:ext cx="2599979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右と左のピクセルの差をとる</a:t>
            </a: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 rotWithShape="1">
          <a:blip r:embed="rId6"/>
          <a:srcRect l="2702" t="20317" r="4775" b="31060"/>
          <a:stretch/>
        </p:blipFill>
        <p:spPr>
          <a:xfrm>
            <a:off x="1563816" y="3794982"/>
            <a:ext cx="5610777" cy="1830400"/>
          </a:xfrm>
          <a:prstGeom prst="rect">
            <a:avLst/>
          </a:prstGeom>
        </p:spPr>
      </p:pic>
      <p:sp>
        <p:nvSpPr>
          <p:cNvPr id="66" name="正方形/長方形 65"/>
          <p:cNvSpPr/>
          <p:nvPr/>
        </p:nvSpPr>
        <p:spPr>
          <a:xfrm>
            <a:off x="1831636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-9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195149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-6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2558661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2922174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3285686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11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3649199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-7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4012711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-5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376224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4739736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36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5462696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5826208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6189721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12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6553233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-5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6916743" y="5800981"/>
            <a:ext cx="359450" cy="359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-10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3" name="タイトル 1"/>
          <p:cNvSpPr txBox="1">
            <a:spLocks/>
          </p:cNvSpPr>
          <p:nvPr/>
        </p:nvSpPr>
        <p:spPr>
          <a:xfrm>
            <a:off x="1833823" y="6278880"/>
            <a:ext cx="6032920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端ははみ出すので値をコピー（ほかの方法もある）</a:t>
            </a:r>
          </a:p>
        </p:txBody>
      </p:sp>
      <p:cxnSp>
        <p:nvCxnSpPr>
          <p:cNvPr id="84" name="直線矢印コネクタ 83"/>
          <p:cNvCxnSpPr>
            <a:stCxn id="103" idx="1"/>
          </p:cNvCxnSpPr>
          <p:nvPr/>
        </p:nvCxnSpPr>
        <p:spPr>
          <a:xfrm>
            <a:off x="5273595" y="3629863"/>
            <a:ext cx="473" cy="2171127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右中かっこ 102"/>
          <p:cNvSpPr/>
          <p:nvPr/>
        </p:nvSpPr>
        <p:spPr>
          <a:xfrm rot="5400000">
            <a:off x="5126971" y="2934688"/>
            <a:ext cx="293248" cy="1097102"/>
          </a:xfrm>
          <a:prstGeom prst="rightBrace">
            <a:avLst>
              <a:gd name="adj1" fmla="val 7892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正方形/長方形 103"/>
              <p:cNvSpPr/>
              <p:nvPr/>
            </p:nvSpPr>
            <p:spPr>
              <a:xfrm>
                <a:off x="5418804" y="4054821"/>
                <a:ext cx="2375837" cy="359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15+</m:t>
                      </m:r>
                      <m:f>
                        <m:fPr>
                          <m:ctrlP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 spc="-1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/>
                        </a:rPr>
                        <m:t>108=46</m:t>
                      </m:r>
                      <m:r>
                        <a:rPr lang="en-US" altLang="ja-JP" i="1" spc="-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altLang="ja-JP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04" name="正方形/長方形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804" y="4054821"/>
                <a:ext cx="2375837" cy="359450"/>
              </a:xfrm>
              <a:prstGeom prst="rect">
                <a:avLst/>
              </a:prstGeom>
              <a:blipFill>
                <a:blip r:embed="rId7"/>
                <a:stretch>
                  <a:fillRect t="-15254" b="-220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正方形/長方形 104"/>
          <p:cNvSpPr/>
          <p:nvPr/>
        </p:nvSpPr>
        <p:spPr>
          <a:xfrm>
            <a:off x="5103246" y="5800981"/>
            <a:ext cx="359450" cy="359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pc="-1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47</a:t>
            </a:r>
            <a:endParaRPr lang="ja-JP" altLang="en-US" spc="-15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4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05" y="3631368"/>
            <a:ext cx="1867965" cy="19480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3" y="3631367"/>
            <a:ext cx="1864948" cy="19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8626912" y="4440813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965" y="4686832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903229" y="4448789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495209" y="4678856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4586083" y="3631366"/>
            <a:ext cx="1695089" cy="1740748"/>
            <a:chOff x="3824793" y="4511663"/>
            <a:chExt cx="1290511" cy="1325272"/>
          </a:xfrm>
        </p:grpSpPr>
        <p:sp>
          <p:nvSpPr>
            <p:cNvPr id="14" name="正方形/長方形 13"/>
            <p:cNvSpPr/>
            <p:nvPr/>
          </p:nvSpPr>
          <p:spPr>
            <a:xfrm>
              <a:off x="3824793" y="4511663"/>
              <a:ext cx="915483" cy="957380"/>
            </a:xfrm>
            <a:prstGeom prst="rect">
              <a:avLst/>
            </a:prstGeom>
            <a:gradFill flip="none" rotWithShape="1">
              <a:gsLst>
                <a:gs pos="88333">
                  <a:schemeClr val="bg1"/>
                </a:gs>
                <a:gs pos="0">
                  <a:srgbClr val="FF0000"/>
                </a:gs>
                <a:gs pos="75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3825764" y="4707157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825764" y="4516685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3825764" y="4897629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825764" y="5088101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825764" y="527857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3825764" y="546904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4079547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4261586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389750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>
              <a:off x="371546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3533429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>
              <a:off x="3351392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左中かっこ 26"/>
            <p:cNvSpPr/>
            <p:nvPr/>
          </p:nvSpPr>
          <p:spPr>
            <a:xfrm flipH="1">
              <a:off x="4747411" y="4518013"/>
              <a:ext cx="228600" cy="957380"/>
            </a:xfrm>
            <a:prstGeom prst="leftBrace">
              <a:avLst>
                <a:gd name="adj1" fmla="val 729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正方形/長方形 27"/>
                <p:cNvSpPr/>
                <p:nvPr/>
              </p:nvSpPr>
              <p:spPr>
                <a:xfrm>
                  <a:off x="4849011" y="4826472"/>
                  <a:ext cx="266293" cy="2577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ja-JP" altLang="en-US" sz="16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正方形/長方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9011" y="4826472"/>
                  <a:ext cx="266293" cy="25774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8"/>
                <p:cNvSpPr/>
                <p:nvPr/>
              </p:nvSpPr>
              <p:spPr>
                <a:xfrm>
                  <a:off x="4234560" y="5555754"/>
                  <a:ext cx="282157" cy="2811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560" y="5555754"/>
                  <a:ext cx="282157" cy="2811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左中かっこ 29"/>
            <p:cNvSpPr/>
            <p:nvPr/>
          </p:nvSpPr>
          <p:spPr>
            <a:xfrm rot="5400000" flipH="1">
              <a:off x="4198619" y="5101940"/>
              <a:ext cx="163288" cy="910194"/>
            </a:xfrm>
            <a:prstGeom prst="leftBrace">
              <a:avLst>
                <a:gd name="adj1" fmla="val 72916"/>
                <a:gd name="adj2" fmla="val 345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570" y="394154"/>
            <a:ext cx="11071390" cy="733270"/>
          </a:xfrm>
        </p:spPr>
        <p:txBody>
          <a:bodyPr/>
          <a:lstStyle/>
          <a:p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線形フィルタとは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84570" y="1210063"/>
            <a:ext cx="9713910" cy="55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出力画素値を，入力画像の周囲画素の重み付和で計算する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146260" y="1796736"/>
                <a:ext cx="6804619" cy="130362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latin typeface="Cambria Math"/>
                        </a:rPr>
                        <m:t>𝐼</m:t>
                      </m:r>
                      <m:r>
                        <a:rPr lang="en-US" altLang="ja-JP" sz="2800" i="1" smtClean="0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latin typeface="Cambria Math"/>
                            </a:rPr>
                            <m:t>𝑖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,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altLang="ja-JP" sz="2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800" i="1">
                              <a:latin typeface="Cambria Math"/>
                            </a:rPr>
                            <m:t>𝑚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=−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=−</m:t>
                              </m:r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ja-JP" sz="28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ja-JP" sz="28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60" y="1796736"/>
                <a:ext cx="6804619" cy="1303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1070252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400" i="1" baseline="-25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出力画像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824006" y="5346515"/>
            <a:ext cx="2646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ja-JP" sz="24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5x5 </a:t>
            </a:r>
            <a:r>
              <a:rPr lang="ja-JP" altLang="en-US" sz="24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フィルタ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各画素に重みが入っている</a:t>
            </a:r>
            <a:endParaRPr lang="en-US" altLang="ja-JP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1308100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757143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118032" y="2851150"/>
            <a:ext cx="18385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7" idx="0"/>
          </p:cNvCxnSpPr>
          <p:nvPr/>
        </p:nvCxnSpPr>
        <p:spPr>
          <a:xfrm flipH="1" flipV="1">
            <a:off x="1648570" y="2851153"/>
            <a:ext cx="120167" cy="780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0"/>
          </p:cNvCxnSpPr>
          <p:nvPr/>
        </p:nvCxnSpPr>
        <p:spPr>
          <a:xfrm flipH="1" flipV="1">
            <a:off x="5083444" y="2820692"/>
            <a:ext cx="103885" cy="81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7037292" y="2851151"/>
            <a:ext cx="1415531" cy="78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7849185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入力画像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098819" y="3875200"/>
            <a:ext cx="1322817" cy="1407826"/>
            <a:chOff x="10225198" y="2309762"/>
            <a:chExt cx="1322817" cy="1407826"/>
          </a:xfrm>
        </p:grpSpPr>
        <p:sp>
          <p:nvSpPr>
            <p:cNvPr id="6" name="正方形/長方形 5"/>
            <p:cNvSpPr/>
            <p:nvPr/>
          </p:nvSpPr>
          <p:spPr>
            <a:xfrm>
              <a:off x="10225198" y="2326898"/>
              <a:ext cx="1322817" cy="138262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75000">
                  <a:schemeClr val="bg1">
                    <a:lumMod val="0"/>
                    <a:lumOff val="100000"/>
                    <a:alpha val="22000"/>
                  </a:schemeClr>
                </a:gs>
              </a:gsLst>
              <a:path path="circle">
                <a:fillToRect l="50000" t="50000" r="50000" b="50000"/>
              </a:path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>
              <a:off x="10225199" y="2309762"/>
              <a:ext cx="1322816" cy="1407826"/>
              <a:chOff x="3825764" y="3051323"/>
              <a:chExt cx="899572" cy="957382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>
                <a:off x="3825764" y="3246819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3825764" y="3437291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3825764" y="3627762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3825764" y="3818233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rot="5400000">
                <a:off x="4079546" y="3530013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rot="5400000">
                <a:off x="3897507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rot="5400000">
                <a:off x="3715468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rot="5400000">
                <a:off x="3533430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正方形/長方形 48"/>
          <p:cNvSpPr/>
          <p:nvPr/>
        </p:nvSpPr>
        <p:spPr>
          <a:xfrm>
            <a:off x="9335596" y="1880371"/>
            <a:ext cx="14029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サイズ </a:t>
            </a:r>
            <a:r>
              <a:rPr lang="en-US" altLang="ja-JP" sz="2000" dirty="0" smtClean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5x5</a:t>
            </a:r>
          </a:p>
          <a:p>
            <a:r>
              <a: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の例</a:t>
            </a:r>
            <a:endParaRPr lang="en-US" altLang="ja-JP" sz="2000" dirty="0" smtClean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endParaRPr lang="en-US" altLang="ja-JP" sz="1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05" y="3631368"/>
            <a:ext cx="1867965" cy="19480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3" y="3631367"/>
            <a:ext cx="1864948" cy="19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8626912" y="4440813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965" y="4686832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903229" y="4448789"/>
            <a:ext cx="278992" cy="278992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495209" y="4678856"/>
            <a:ext cx="559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4586083" y="3631366"/>
            <a:ext cx="2282557" cy="1740748"/>
            <a:chOff x="3824793" y="4511663"/>
            <a:chExt cx="1737764" cy="1325272"/>
          </a:xfrm>
        </p:grpSpPr>
        <p:sp>
          <p:nvSpPr>
            <p:cNvPr id="14" name="正方形/長方形 13"/>
            <p:cNvSpPr/>
            <p:nvPr/>
          </p:nvSpPr>
          <p:spPr>
            <a:xfrm>
              <a:off x="3824793" y="4511663"/>
              <a:ext cx="915483" cy="957380"/>
            </a:xfrm>
            <a:prstGeom prst="rect">
              <a:avLst/>
            </a:prstGeom>
            <a:gradFill flip="none" rotWithShape="1">
              <a:gsLst>
                <a:gs pos="88333">
                  <a:schemeClr val="bg1"/>
                </a:gs>
                <a:gs pos="0">
                  <a:srgbClr val="FF0000"/>
                </a:gs>
                <a:gs pos="75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3825764" y="4707157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825764" y="4516685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3825764" y="4897629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825764" y="5088101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825764" y="527857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3825764" y="5469043"/>
              <a:ext cx="89957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4079547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5400000">
              <a:off x="4261586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5400000">
              <a:off x="389750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rot="5400000">
              <a:off x="3715468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3533429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>
              <a:off x="3351392" y="4990353"/>
              <a:ext cx="95738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左中かっこ 26"/>
            <p:cNvSpPr/>
            <p:nvPr/>
          </p:nvSpPr>
          <p:spPr>
            <a:xfrm flipH="1">
              <a:off x="4747411" y="4518013"/>
              <a:ext cx="228600" cy="957380"/>
            </a:xfrm>
            <a:prstGeom prst="leftBrace">
              <a:avLst>
                <a:gd name="adj1" fmla="val 729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正方形/長方形 27"/>
                <p:cNvSpPr/>
                <p:nvPr/>
              </p:nvSpPr>
              <p:spPr>
                <a:xfrm>
                  <a:off x="4849011" y="4826472"/>
                  <a:ext cx="713546" cy="2725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ja-JP" sz="1600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altLang="ja-JP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ja-JP" sz="1600" i="1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ja-JP" altLang="en-US" sz="16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正方形/長方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9011" y="4826472"/>
                  <a:ext cx="713546" cy="272541"/>
                </a:xfrm>
                <a:prstGeom prst="rect">
                  <a:avLst/>
                </a:prstGeom>
                <a:blipFill>
                  <a:blip r:embed="rId4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8"/>
                <p:cNvSpPr/>
                <p:nvPr/>
              </p:nvSpPr>
              <p:spPr>
                <a:xfrm>
                  <a:off x="4234560" y="5555754"/>
                  <a:ext cx="779789" cy="2811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ja-JP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i="1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560" y="5555754"/>
                  <a:ext cx="779789" cy="2811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左中かっこ 29"/>
            <p:cNvSpPr/>
            <p:nvPr/>
          </p:nvSpPr>
          <p:spPr>
            <a:xfrm rot="5400000" flipH="1">
              <a:off x="4198619" y="5101940"/>
              <a:ext cx="163288" cy="910194"/>
            </a:xfrm>
            <a:prstGeom prst="leftBrace">
              <a:avLst>
                <a:gd name="adj1" fmla="val 72916"/>
                <a:gd name="adj2" fmla="val 345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570" y="394154"/>
            <a:ext cx="11071390" cy="733270"/>
          </a:xfrm>
        </p:spPr>
        <p:txBody>
          <a:bodyPr/>
          <a:lstStyle/>
          <a:p>
            <a:r>
              <a:rPr kumimoji="1"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線形フィルタとは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84570" y="1210063"/>
            <a:ext cx="9713910" cy="55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出力画素値を，入力画像の周囲画素の重み付和で計算する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146260" y="1796736"/>
                <a:ext cx="7164525" cy="1443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>
                          <a:latin typeface="Cambria Math"/>
                        </a:rPr>
                        <m:t>𝐼</m:t>
                      </m:r>
                      <m:r>
                        <a:rPr lang="en-US" altLang="ja-JP" sz="2800" i="1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latin typeface="Cambria Math"/>
                            </a:rPr>
                            <m:t>𝑖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,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altLang="ja-JP" sz="2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800" i="1">
                              <a:latin typeface="Cambria Math"/>
                            </a:rPr>
                            <m:t>𝑚</m:t>
                          </m:r>
                          <m:r>
                            <a:rPr lang="en-US" altLang="ja-JP" sz="2800" i="1">
                              <a:latin typeface="Cambria Math"/>
                            </a:rPr>
                            <m:t>=−</m:t>
                          </m:r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8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ja-JP" sz="2800" i="1">
                                  <a:latin typeface="Cambria Math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ja-JP" sz="28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altLang="ja-JP" sz="2800" i="1">
                                  <a:latin typeface="Cambria Math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ja-JP" sz="28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60" y="1796736"/>
                <a:ext cx="7164525" cy="1443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1070252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I’</a:t>
            </a:r>
            <a:r>
              <a:rPr lang="en-US" altLang="ja-JP" sz="2400" i="1" baseline="-25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出力画像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824006" y="5346515"/>
            <a:ext cx="2646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フィルタ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各画素に重みが入っている</a:t>
            </a:r>
            <a:endParaRPr lang="en-US" altLang="ja-JP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1308100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757143" y="2851150"/>
            <a:ext cx="76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118032" y="2851150"/>
            <a:ext cx="18385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7" idx="0"/>
          </p:cNvCxnSpPr>
          <p:nvPr/>
        </p:nvCxnSpPr>
        <p:spPr>
          <a:xfrm flipH="1" flipV="1">
            <a:off x="1648570" y="2851153"/>
            <a:ext cx="120167" cy="780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0"/>
          </p:cNvCxnSpPr>
          <p:nvPr/>
        </p:nvCxnSpPr>
        <p:spPr>
          <a:xfrm flipH="1" flipV="1">
            <a:off x="5083444" y="2820692"/>
            <a:ext cx="103885" cy="81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7037292" y="2851151"/>
            <a:ext cx="1415531" cy="78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7849185" y="5563491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入力画像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098819" y="3875200"/>
            <a:ext cx="1322817" cy="1407826"/>
            <a:chOff x="10225198" y="2309762"/>
            <a:chExt cx="1322817" cy="1407826"/>
          </a:xfrm>
        </p:grpSpPr>
        <p:sp>
          <p:nvSpPr>
            <p:cNvPr id="6" name="正方形/長方形 5"/>
            <p:cNvSpPr/>
            <p:nvPr/>
          </p:nvSpPr>
          <p:spPr>
            <a:xfrm>
              <a:off x="10225198" y="2326898"/>
              <a:ext cx="1322817" cy="138262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75000">
                  <a:schemeClr val="bg1">
                    <a:lumMod val="0"/>
                    <a:lumOff val="100000"/>
                    <a:alpha val="22000"/>
                  </a:schemeClr>
                </a:gs>
              </a:gsLst>
              <a:path path="circle">
                <a:fillToRect l="50000" t="50000" r="50000" b="50000"/>
              </a:path>
            </a:gradFill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>
              <a:off x="10225199" y="2309762"/>
              <a:ext cx="1322816" cy="1407826"/>
              <a:chOff x="3825764" y="3051323"/>
              <a:chExt cx="899572" cy="957382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>
                <a:off x="3825764" y="3246819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3825764" y="3437291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3825764" y="3627762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3825764" y="3818233"/>
                <a:ext cx="8995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rot="5400000">
                <a:off x="4079546" y="3530013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rot="5400000">
                <a:off x="3897507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rot="5400000">
                <a:off x="3715468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rot="5400000">
                <a:off x="3533430" y="3530015"/>
                <a:ext cx="9573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10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257" y="290806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平滑化 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18455" y="3192651"/>
            <a:ext cx="11463011" cy="3137231"/>
            <a:chOff x="542441" y="3289999"/>
            <a:chExt cx="9578341" cy="2621429"/>
          </a:xfrm>
        </p:grpSpPr>
        <p:pic>
          <p:nvPicPr>
            <p:cNvPr id="4098" name="Picture 2" descr="C:\Users\takashi\Desktop\smooth3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374" y="3289999"/>
              <a:ext cx="3038475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takashi\Desktop\smooth5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307" y="3289999"/>
              <a:ext cx="3038475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takashi\Desktop\講義_北大\2013後期\sample1Small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41" y="3289999"/>
              <a:ext cx="3038475" cy="262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正方形/長方形 51"/>
          <p:cNvSpPr/>
          <p:nvPr/>
        </p:nvSpPr>
        <p:spPr>
          <a:xfrm>
            <a:off x="3973070" y="86725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487193" y="1416186"/>
            <a:ext cx="1259048" cy="1266668"/>
            <a:chOff x="5050313" y="1342526"/>
            <a:chExt cx="1259048" cy="1266668"/>
          </a:xfrm>
        </p:grpSpPr>
        <p:sp>
          <p:nvSpPr>
            <p:cNvPr id="15" name="正方形/長方形 14"/>
            <p:cNvSpPr/>
            <p:nvPr/>
          </p:nvSpPr>
          <p:spPr>
            <a:xfrm>
              <a:off x="50503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0503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0503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4694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4694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4694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8885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8885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8885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111047" y="1032646"/>
            <a:ext cx="2097248" cy="2089628"/>
            <a:chOff x="8893333" y="829446"/>
            <a:chExt cx="2097248" cy="2089628"/>
          </a:xfrm>
        </p:grpSpPr>
        <p:sp>
          <p:nvSpPr>
            <p:cNvPr id="35" name="正方形/長方形 34"/>
            <p:cNvSpPr/>
            <p:nvPr/>
          </p:nvSpPr>
          <p:spPr>
            <a:xfrm>
              <a:off x="88933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8933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8933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88933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88933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93124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93124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93124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93124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93124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97315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97315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97315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97315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97315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101506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101506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01506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101506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01506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105697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105697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105697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05697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105697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5074582" y="1694934"/>
                <a:ext cx="388248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82" y="1694934"/>
                <a:ext cx="388248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正方形/長方形 45"/>
              <p:cNvSpPr/>
              <p:nvPr/>
            </p:nvSpPr>
            <p:spPr>
              <a:xfrm>
                <a:off x="8630582" y="1694934"/>
                <a:ext cx="518091" cy="670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46" name="正方形/長方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582" y="1694934"/>
                <a:ext cx="518091" cy="67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4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592673" y="5639400"/>
            <a:ext cx="4394888" cy="960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LinaerFilter.exe (C++) </a:t>
            </a:r>
            <a:endParaRPr kumimoji="1" lang="en-US" altLang="ja-JP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en-US" altLang="ja-JP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convolution1.py</a:t>
            </a:r>
            <a:r>
              <a:rPr lang="ja-JP" altLang="en-US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(python)</a:t>
            </a:r>
          </a:p>
          <a:p>
            <a:pPr algn="r"/>
            <a:r>
              <a:rPr lang="en-US" altLang="ja-JP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Process&gt;Filters&gt;Convolve (ImageJ)</a:t>
            </a:r>
            <a:endParaRPr kumimoji="1" lang="en-US" altLang="ja-JP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5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257" y="290806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ガウシアンフィルタ</a:t>
            </a:r>
          </a:p>
        </p:txBody>
      </p:sp>
      <p:pic>
        <p:nvPicPr>
          <p:cNvPr id="4100" name="Picture 4" descr="C:\Users\takashi\Desktop\講義_北大\2013後期\sample1Smal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" y="3192651"/>
            <a:ext cx="3636337" cy="31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正方形/長方形 51"/>
          <p:cNvSpPr/>
          <p:nvPr/>
        </p:nvSpPr>
        <p:spPr>
          <a:xfrm>
            <a:off x="3973070" y="86725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pic>
        <p:nvPicPr>
          <p:cNvPr id="46" name="Picture 2" descr="C:\Users\takashi\Desktop\gauss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25" y="3192927"/>
            <a:ext cx="3621156" cy="31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takashi\Desktop\gauss3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19" y="3193203"/>
            <a:ext cx="3621156" cy="31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タイトル 1"/>
          <p:cNvSpPr txBox="1">
            <a:spLocks/>
          </p:cNvSpPr>
          <p:nvPr/>
        </p:nvSpPr>
        <p:spPr>
          <a:xfrm>
            <a:off x="443039" y="1898381"/>
            <a:ext cx="8229600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係数をガウス分布に近づけ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中央ほど強い重みに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487193" y="1416186"/>
            <a:ext cx="1259048" cy="1266668"/>
            <a:chOff x="5050313" y="1342526"/>
            <a:chExt cx="1259048" cy="1266668"/>
          </a:xfrm>
        </p:grpSpPr>
        <p:sp>
          <p:nvSpPr>
            <p:cNvPr id="11" name="正方形/長方形 10"/>
            <p:cNvSpPr/>
            <p:nvPr/>
          </p:nvSpPr>
          <p:spPr>
            <a:xfrm>
              <a:off x="50503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0503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0503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4694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694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4694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888513" y="13425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888513" y="17654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888513" y="21883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9111047" y="1032646"/>
            <a:ext cx="2097248" cy="2089628"/>
            <a:chOff x="8893333" y="829446"/>
            <a:chExt cx="2097248" cy="2089628"/>
          </a:xfrm>
        </p:grpSpPr>
        <p:sp>
          <p:nvSpPr>
            <p:cNvPr id="21" name="正方形/長方形 20"/>
            <p:cNvSpPr/>
            <p:nvPr/>
          </p:nvSpPr>
          <p:spPr>
            <a:xfrm>
              <a:off x="88933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8933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8933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8933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88933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93124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124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93124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93124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93124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97315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97315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97315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36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97315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97315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101506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101506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01506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01506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01506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４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0569733" y="82944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0569733" y="124664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0569733" y="166383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6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10569733" y="2081031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0569733" y="2498226"/>
              <a:ext cx="420848" cy="420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spc="-1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600" spc="-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正方形/長方形 46"/>
              <p:cNvSpPr/>
              <p:nvPr/>
            </p:nvSpPr>
            <p:spPr>
              <a:xfrm>
                <a:off x="5023782" y="1694934"/>
                <a:ext cx="518091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47" name="正方形/長方形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782" y="1694934"/>
                <a:ext cx="518091" cy="670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正方形/長方形 47"/>
              <p:cNvSpPr/>
              <p:nvPr/>
            </p:nvSpPr>
            <p:spPr>
              <a:xfrm>
                <a:off x="8503582" y="1694934"/>
                <a:ext cx="647933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pc="-100" dirty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256</m:t>
                          </m:r>
                        </m:den>
                      </m:f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48" name="正方形/長方形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582" y="1694934"/>
                <a:ext cx="647933" cy="670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9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74" y="2515508"/>
            <a:ext cx="4842975" cy="28511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3" y="2475427"/>
            <a:ext cx="4635507" cy="25365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257" y="485508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ガウシアンフィルタ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847200" y="1874142"/>
                <a:ext cx="3295518" cy="790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ja-JP" altLang="en-US" sz="2000" i="1">
                              <a:latin typeface="Cambria Math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ja-JP" altLang="en-US" sz="2000" i="1">
                                      <a:latin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0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0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00" y="1874142"/>
                <a:ext cx="3295518" cy="7900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/>
          <p:cNvSpPr/>
          <p:nvPr/>
        </p:nvSpPr>
        <p:spPr>
          <a:xfrm>
            <a:off x="2039951" y="1454542"/>
            <a:ext cx="2799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ガウス関数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1D</a:t>
            </a:r>
            <a:endParaRPr lang="ja-JP" altLang="en-US" sz="32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988898" y="1874142"/>
                <a:ext cx="3938707" cy="790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ja-JP" altLang="en-US" sz="2000" i="1">
                              <a:latin typeface="Cambria Math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𝑥</m:t>
                          </m:r>
                          <m:r>
                            <a:rPr lang="en-US" altLang="ja-JP" sz="2000" i="1">
                              <a:latin typeface="Cambria Math"/>
                            </a:rPr>
                            <m:t>,</m:t>
                          </m:r>
                          <m:r>
                            <a:rPr lang="en-US" altLang="ja-JP" sz="20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2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ja-JP" altLang="en-US" sz="2000" i="1">
                                  <a:latin typeface="Cambria Math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ja-JP" alt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0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898" y="1874142"/>
                <a:ext cx="3938707" cy="7900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7472081" y="1454542"/>
            <a:ext cx="2799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ガウス関数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2D</a:t>
            </a:r>
            <a:endParaRPr lang="ja-JP" altLang="en-US" sz="32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980624" y="5903893"/>
            <a:ext cx="66479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これを重みにして線形フィルタをしたい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さすがに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3x3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は精度が悪くない？？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4332270" y="2718192"/>
                <a:ext cx="10567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3600" i="1">
                        <a:latin typeface="Cambria Math"/>
                      </a:rPr>
                      <m:t>𝜎</m:t>
                    </m:r>
                  </m:oMath>
                </a14:m>
                <a:r>
                  <a:rPr lang="en-US" altLang="ja-JP" sz="360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=1</a:t>
                </a:r>
                <a:endParaRPr lang="ja-JP" altLang="en-US" sz="36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270" y="2718192"/>
                <a:ext cx="1056764" cy="646331"/>
              </a:xfrm>
              <a:prstGeom prst="rect">
                <a:avLst/>
              </a:prstGeom>
              <a:blipFill>
                <a:blip r:embed="rId7"/>
                <a:stretch>
                  <a:fillRect t="-15094" r="-16763" b="-349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/>
          <p:cNvCxnSpPr/>
          <p:nvPr/>
        </p:nvCxnSpPr>
        <p:spPr>
          <a:xfrm>
            <a:off x="3195638" y="5008677"/>
            <a:ext cx="91281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3326814" y="4818772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68.3%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730818" y="5290617"/>
            <a:ext cx="180308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3326814" y="5093092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95.4%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2278380" y="5549697"/>
            <a:ext cx="2712720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3326814" y="5352172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99.7%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2293620" y="4904378"/>
            <a:ext cx="0" cy="64770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4983480" y="4904378"/>
            <a:ext cx="0" cy="64770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4533900" y="4889138"/>
            <a:ext cx="0" cy="41910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2735580" y="4889138"/>
            <a:ext cx="0" cy="41910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419097" y="258369"/>
            <a:ext cx="8712207" cy="6107726"/>
            <a:chOff x="1257293" y="2112569"/>
            <a:chExt cx="4635507" cy="324973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293" y="2112569"/>
              <a:ext cx="4635507" cy="25365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正方形/長方形 6"/>
                <p:cNvSpPr/>
                <p:nvPr/>
              </p:nvSpPr>
              <p:spPr>
                <a:xfrm>
                  <a:off x="2142907" y="2585082"/>
                  <a:ext cx="92852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ja-JP" altLang="en-US" sz="3600" i="1">
                          <a:latin typeface="Cambria Math"/>
                        </a:rPr>
                        <m:t>𝜎</m:t>
                      </m:r>
                    </m:oMath>
                  </a14:m>
                  <a:r>
                    <a:rPr lang="en-US" altLang="ja-JP" sz="3600" dirty="0"/>
                    <a:t>=1</a:t>
                  </a:r>
                  <a:endParaRPr lang="ja-JP" altLang="en-US" sz="3600" dirty="0"/>
                </a:p>
              </p:txBody>
            </p:sp>
          </mc:Choice>
          <mc:Fallback xmlns="">
            <p:sp>
              <p:nvSpPr>
                <p:cNvPr id="7" name="正方形/長方形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2907" y="2585082"/>
                  <a:ext cx="928524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7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線矢印コネクタ 7"/>
            <p:cNvCxnSpPr/>
            <p:nvPr/>
          </p:nvCxnSpPr>
          <p:spPr>
            <a:xfrm>
              <a:off x="3195638" y="4645819"/>
              <a:ext cx="91281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3326814" y="4442399"/>
              <a:ext cx="717468" cy="278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  <a:sym typeface="Wingdings" panose="05000000000000000000" pitchFamily="2" charset="2"/>
                </a:rPr>
                <a:t>68.3%</a:t>
              </a:r>
              <a:endParaRPr lang="ja-JP" altLang="en-US" sz="2800" dirty="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>
              <a:off x="2730818" y="4927759"/>
              <a:ext cx="18030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/>
            <p:cNvSpPr/>
            <p:nvPr/>
          </p:nvSpPr>
          <p:spPr>
            <a:xfrm>
              <a:off x="3326814" y="4716719"/>
              <a:ext cx="717468" cy="278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  <a:sym typeface="Wingdings" panose="05000000000000000000" pitchFamily="2" charset="2"/>
                </a:rPr>
                <a:t>95.4%</a:t>
              </a:r>
              <a:endParaRPr lang="ja-JP" altLang="en-US" sz="2800" dirty="0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2278380" y="5294956"/>
              <a:ext cx="27127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/>
            <p:cNvSpPr/>
            <p:nvPr/>
          </p:nvSpPr>
          <p:spPr>
            <a:xfrm>
              <a:off x="3326814" y="5083918"/>
              <a:ext cx="717468" cy="278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  <a:sym typeface="Wingdings" panose="05000000000000000000" pitchFamily="2" charset="2"/>
                </a:rPr>
                <a:t>99.7%</a:t>
              </a:r>
              <a:endParaRPr lang="ja-JP" altLang="en-US" sz="2800" dirty="0"/>
            </a:p>
          </p:txBody>
        </p:sp>
        <p:cxnSp>
          <p:nvCxnSpPr>
            <p:cNvPr id="17" name="直線コネクタ 16"/>
            <p:cNvCxnSpPr/>
            <p:nvPr/>
          </p:nvCxnSpPr>
          <p:spPr>
            <a:xfrm flipV="1">
              <a:off x="2293620" y="4468539"/>
              <a:ext cx="0" cy="828799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4983480" y="4461782"/>
              <a:ext cx="0" cy="835556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4533900" y="4526280"/>
              <a:ext cx="0" cy="41910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2735580" y="4526280"/>
              <a:ext cx="0" cy="41910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383037" y="546100"/>
                <a:ext cx="5808963" cy="1348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ja-JP" altLang="en-US" sz="3600" b="0" i="1">
                              <a:latin typeface="Cambria Math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ja-JP" sz="3600" b="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3600" b="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3600" b="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ja-JP" altLang="en-US" sz="3600" b="0" i="1">
                                      <a:latin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3600" b="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3600" b="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en-US" altLang="ja-JP" sz="3600" b="0" i="1">
                              <a:latin typeface="Cambria Math"/>
                            </a:rPr>
                            <m:t>𝑒𝑥𝑝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3600" b="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3600" b="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ja-JP" sz="3600" b="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3600" b="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ja-JP" sz="3600" b="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3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037" y="546100"/>
                <a:ext cx="5808963" cy="13482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4229100" y="5797550"/>
            <a:ext cx="1447800" cy="514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4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6693852" y="4129125"/>
            <a:ext cx="1972929" cy="2062126"/>
          </a:xfrm>
          <a:prstGeom prst="rect">
            <a:avLst/>
          </a:prstGeom>
          <a:gradFill>
            <a:gsLst>
              <a:gs pos="0">
                <a:srgbClr val="FF0000"/>
              </a:gs>
              <a:gs pos="75000">
                <a:schemeClr val="bg1">
                  <a:lumMod val="0"/>
                  <a:lumOff val="100000"/>
                  <a:alpha val="22000"/>
                </a:schemeClr>
              </a:gs>
            </a:gsLst>
            <a:path path="circle">
              <a:fillToRect l="50000" t="50000" r="50000" b="50000"/>
            </a:path>
          </a:gradFill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47447"/>
              </p:ext>
            </p:extLst>
          </p:nvPr>
        </p:nvGraphicFramePr>
        <p:xfrm>
          <a:off x="6676694" y="4156550"/>
          <a:ext cx="1979260" cy="204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79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4740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740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86263" marR="86263" marT="43132" marB="431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1781175" y="1478609"/>
            <a:ext cx="7972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課題によっては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『3×3』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や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『5×5』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の窓では精度が悪い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精度を出すには窓の半径を 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3</a:t>
            </a:r>
            <a:r>
              <a:rPr lang="en-US" altLang="ja-JP" sz="2400" i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σ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程度にすべき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     (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計算時間はかかる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6628697" y="3540556"/>
            <a:ext cx="2104542" cy="2626316"/>
            <a:chOff x="5202156" y="3735934"/>
            <a:chExt cx="2104542" cy="262631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5202156" y="3735934"/>
              <a:ext cx="2104542" cy="1691696"/>
              <a:chOff x="5191112" y="3742811"/>
              <a:chExt cx="1778839" cy="1429885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5309293" y="3742811"/>
                <a:ext cx="761736" cy="390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(3σ)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" name="左中かっこ 6"/>
              <p:cNvSpPr/>
              <p:nvPr/>
            </p:nvSpPr>
            <p:spPr>
              <a:xfrm rot="5400000">
                <a:off x="5509240" y="3749051"/>
                <a:ext cx="171437" cy="807694"/>
              </a:xfrm>
              <a:prstGeom prst="leftBrace">
                <a:avLst>
                  <a:gd name="adj1" fmla="val 5417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4" name="左中かっこ 13"/>
              <p:cNvSpPr/>
              <p:nvPr/>
            </p:nvSpPr>
            <p:spPr>
              <a:xfrm rot="5400000">
                <a:off x="6394854" y="3756416"/>
                <a:ext cx="171437" cy="792960"/>
              </a:xfrm>
              <a:prstGeom prst="leftBrace">
                <a:avLst>
                  <a:gd name="adj1" fmla="val 5417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875473" y="3742811"/>
                <a:ext cx="301064" cy="390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1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" name="左中かっこ 15"/>
              <p:cNvSpPr/>
              <p:nvPr/>
            </p:nvSpPr>
            <p:spPr>
              <a:xfrm rot="5400000">
                <a:off x="5955730" y="4110257"/>
                <a:ext cx="171437" cy="85284"/>
              </a:xfrm>
              <a:prstGeom prst="leftBrace">
                <a:avLst>
                  <a:gd name="adj1" fmla="val 5417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6208215" y="3742811"/>
                <a:ext cx="761736" cy="390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(3σ)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5973542" y="4860523"/>
                <a:ext cx="574757" cy="312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(0,0)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正方形/長方形 12"/>
                <p:cNvSpPr/>
                <p:nvPr/>
              </p:nvSpPr>
              <p:spPr>
                <a:xfrm>
                  <a:off x="5756167" y="5758934"/>
                  <a:ext cx="154830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ja-JP" altLang="en-US" sz="2800" i="1">
                                <a:latin typeface="Cambria Math"/>
                              </a:rPr>
                              <m:t>𝜎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ja-JP" altLang="en-US" sz="28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3" name="正方形/長方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6167" y="5758934"/>
                  <a:ext cx="1508233" cy="52322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線コネクタ 22"/>
            <p:cNvCxnSpPr/>
            <p:nvPr/>
          </p:nvCxnSpPr>
          <p:spPr>
            <a:xfrm flipV="1">
              <a:off x="6207235" y="4386370"/>
              <a:ext cx="0" cy="197588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正方形/長方形 25"/>
          <p:cNvSpPr/>
          <p:nvPr/>
        </p:nvSpPr>
        <p:spPr>
          <a:xfrm>
            <a:off x="8746168" y="4440505"/>
            <a:ext cx="3060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例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) σ = 5 pixel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の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ガウシアンフィルタ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　↓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サイズは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31×31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が適当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2147707" y="386056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ガウシアンフィルタ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774" y="3676650"/>
            <a:ext cx="4842975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607" y="593776"/>
            <a:ext cx="8068173" cy="579120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線形フィルタ </a:t>
            </a:r>
            <a:r>
              <a:rPr lang="en-US" altLang="ja-JP" sz="3600" dirty="0"/>
              <a:t>: </a:t>
            </a:r>
            <a:r>
              <a:rPr lang="ja-JP" altLang="en-US" sz="3600" dirty="0"/>
              <a:t>エッジ検出（微分）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82806" y="16401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微分の復習．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-4748248" y="3166495"/>
                <a:ext cx="4491229" cy="1660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関数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(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)</m:t>
                    </m:r>
                  </m:oMath>
                </a14:m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の微分は以下の通り定義され、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:endParaRPr lang="en-US" altLang="ja-JP" sz="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𝑑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𝑑𝑥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+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−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b="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</m:oMath>
                </a14:m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における関数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)</m:t>
                    </m:r>
                  </m:oMath>
                </a14:m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の傾きを与える．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48248" y="3166495"/>
                <a:ext cx="4491229" cy="1660904"/>
              </a:xfrm>
              <a:prstGeom prst="rect">
                <a:avLst/>
              </a:prstGeom>
              <a:blipFill>
                <a:blip r:embed="rId2"/>
                <a:stretch>
                  <a:fillRect l="-1085" t="-1099" r="-678" b="-54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42685" y="1551214"/>
                <a:ext cx="6440417" cy="4891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関数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(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,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𝑦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)</m:t>
                    </m:r>
                  </m:oMath>
                </a14:m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ja-JP" altLang="en-US" i="1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軸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𝑦</m:t>
                    </m:r>
                  </m:oMath>
                </a14:m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軸方向の偏微分は以下の通り定義され、</a:t>
                </a:r>
                <a:endParaRPr lang="en-US" altLang="ja-JP" sz="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𝑥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,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𝑥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+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,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−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,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b="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𝑥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𝑦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𝑦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+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𝑦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メイリオ" panose="020B0604030504040204" pitchFamily="50" charset="-128"/>
                                      <a:cs typeface="メイリオ" panose="020B0604030504040204" pitchFamily="50" charset="-128"/>
                                    </a:rPr>
                                    <m:t>h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b="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:endParaRPr lang="en-US" altLang="ja-JP" sz="7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また，</a:t>
                </a:r>
                <a:r>
                  <a:rPr lang="en-US" altLang="ja-JP" dirty="0"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𝑦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)</m:t>
                    </m:r>
                  </m:oMath>
                </a14:m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の勾配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𝛻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𝑥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𝑦</m:t>
                        </m:r>
                      </m:e>
                    </m:d>
                  </m:oMath>
                </a14:m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は</a:t>
                </a:r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次元ベクトルであり，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𝛻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𝑓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𝑥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,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𝑦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𝜕</m:t>
                                    </m:r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𝑥</m:t>
                                        </m:r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𝜕</m:t>
                                    </m:r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𝜕</m:t>
                                    </m:r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𝑥</m:t>
                                        </m:r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メイリオ" panose="020B0604030504040204" pitchFamily="50" charset="-128"/>
                                            <a:cs typeface="メイリオ" panose="020B0604030504040204" pitchFamily="50" charset="-128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𝜕</m:t>
                                    </m:r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メイリオ" panose="020B0604030504040204" pitchFamily="50" charset="-128"/>
                                        <a:cs typeface="メイリオ" panose="020B0604030504040204" pitchFamily="50" charset="-128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ja-JP" altLang="en-US" dirty="0"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点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𝑥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𝑦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)</m:t>
                    </m:r>
                  </m:oMath>
                </a14:m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において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m:t>𝑓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𝑥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m:t>𝑦</m:t>
                        </m:r>
                      </m:e>
                    </m:d>
                  </m:oMath>
                </a14:m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の増加が一番大きくなる方向を示す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5" y="1551214"/>
                <a:ext cx="6440417" cy="4891467"/>
              </a:xfrm>
              <a:prstGeom prst="rect">
                <a:avLst/>
              </a:prstGeom>
              <a:blipFill>
                <a:blip r:embed="rId3"/>
                <a:stretch>
                  <a:fillRect l="-852" t="-374" r="-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723411" y="2064658"/>
                <a:ext cx="3759362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ja-JP" altLang="en-US" sz="2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練習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altLang="ja-JP" sz="24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ja-JP" sz="24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) = −</m:t>
                      </m:r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sz="2400" baseline="300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sz="24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en-US" altLang="ja-JP" sz="24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i="1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ja-JP" sz="2400" baseline="30000" dirty="0">
                          <a:latin typeface="Times New Roman" panose="02020603050405020304" pitchFamily="18" charset="0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上記の関数の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(1,1), (2,3)</a:t>
                </a:r>
              </a:p>
              <a:p>
                <a:pPr>
                  <a:lnSpc>
                    <a:spcPct val="150000"/>
                  </a:lnSpc>
                </a:pP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における勾配を計算し、</a:t>
                </a:r>
                <a:endPara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さらに図示せよ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endPara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411" y="2064658"/>
                <a:ext cx="3759362" cy="2677656"/>
              </a:xfrm>
              <a:prstGeom prst="rect">
                <a:avLst/>
              </a:prstGeom>
              <a:blipFill>
                <a:blip r:embed="rId4"/>
                <a:stretch>
                  <a:fillRect l="-2593" r="-1459" b="-27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0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2"/>
          <a:srcRect l="34081" t="17437" r="13673" b="10457"/>
          <a:stretch/>
        </p:blipFill>
        <p:spPr>
          <a:xfrm>
            <a:off x="4739314" y="3718897"/>
            <a:ext cx="1662732" cy="1895726"/>
          </a:xfrm>
          <a:prstGeom prst="rect">
            <a:avLst/>
          </a:prstGeom>
          <a:ln w="41275">
            <a:solidFill>
              <a:srgbClr val="0000FF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07" y="3559810"/>
            <a:ext cx="2832017" cy="21240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6460" y="394154"/>
            <a:ext cx="11071390" cy="733270"/>
          </a:xfrm>
        </p:spPr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デジタル画像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: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カラー画像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1947" y="1285665"/>
            <a:ext cx="11013333" cy="1705185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離散値を持つ画素が格子状に並んだデータ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画素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pixel= </a:t>
            </a:r>
            <a:r>
              <a:rPr lang="en-US" altLang="ja-JP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pic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ture + </a:t>
            </a:r>
            <a:r>
              <a:rPr lang="en-US" altLang="ja-JP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el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ement</a:t>
            </a:r>
          </a:p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例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24bit bitmap :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各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pixel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が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(R,G,B)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毎に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8bit[0,255]</a:t>
            </a:r>
            <a:r>
              <a:rPr lang="ja-JP" altLang="en-US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の整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数値を持つ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67420" y="3658284"/>
            <a:ext cx="2968463" cy="1920261"/>
            <a:chOff x="1933867" y="2596327"/>
            <a:chExt cx="2042314" cy="1321146"/>
          </a:xfrm>
        </p:grpSpPr>
        <p:sp>
          <p:nvSpPr>
            <p:cNvPr id="7" name="正方形/長方形 6"/>
            <p:cNvSpPr/>
            <p:nvPr/>
          </p:nvSpPr>
          <p:spPr>
            <a:xfrm flipH="1">
              <a:off x="1933867" y="3458275"/>
              <a:ext cx="104851" cy="102574"/>
            </a:xfrm>
            <a:prstGeom prst="rect">
              <a:avLst/>
            </a:prstGeom>
            <a:noFill/>
            <a:ln w="222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8" name="直線コネクタ 7"/>
            <p:cNvCxnSpPr>
              <a:stCxn id="7" idx="0"/>
            </p:cNvCxnSpPr>
            <p:nvPr/>
          </p:nvCxnSpPr>
          <p:spPr>
            <a:xfrm flipV="1">
              <a:off x="1986292" y="2596327"/>
              <a:ext cx="1016526" cy="861948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7" idx="2"/>
            </p:cNvCxnSpPr>
            <p:nvPr/>
          </p:nvCxnSpPr>
          <p:spPr>
            <a:xfrm>
              <a:off x="1986292" y="3560849"/>
              <a:ext cx="1007141" cy="356624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正方形/長方形 9"/>
            <p:cNvSpPr/>
            <p:nvPr/>
          </p:nvSpPr>
          <p:spPr>
            <a:xfrm>
              <a:off x="3820688" y="3656590"/>
              <a:ext cx="155493" cy="1493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673323" y="3332165"/>
              <a:ext cx="147365" cy="16312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7131191" y="3570298"/>
            <a:ext cx="3098606" cy="2113524"/>
            <a:chOff x="5898607" y="2381003"/>
            <a:chExt cx="2667538" cy="1819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5923597" y="2381003"/>
                  <a:ext cx="2555978" cy="9266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I</a:t>
                  </a:r>
                  <a:r>
                    <a:rPr lang="en-US" altLang="ja-JP" sz="2400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(  </a:t>
                  </a:r>
                  <a:r>
                    <a:rPr lang="en-US" altLang="ja-JP" sz="2400" i="1" dirty="0" err="1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ja-JP" sz="24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 ,  j</a:t>
                  </a:r>
                  <a:r>
                    <a:rPr lang="en-US" altLang="ja-JP" sz="2400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)  </a:t>
                  </a:r>
                  <a14:m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2400" b="0" i="1" smtClean="0">
                                    <a:latin typeface="Cambria Math"/>
                                  </a:rPr>
                                  <m:t>𝑅</m:t>
                                </m:r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: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𝐺</m:t>
                                </m:r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:58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𝐵</m:t>
                                </m:r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:46  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kumimoji="1" lang="ja-JP" altLang="en-US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3597" y="2381003"/>
                  <a:ext cx="2555978" cy="926697"/>
                </a:xfrm>
                <a:prstGeom prst="rect">
                  <a:avLst/>
                </a:prstGeom>
                <a:blipFill>
                  <a:blip r:embed="rId4"/>
                  <a:stretch>
                    <a:fillRect l="-82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5898607" y="3280262"/>
                  <a:ext cx="2667538" cy="9202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ja-JP" sz="2400" b="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sz="240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ja-JP" sz="2400" b="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2400" b="0" i="1" smtClean="0"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altLang="ja-JP" sz="2400" b="0" i="1" smtClean="0">
                                      <a:latin typeface="Cambria Math"/>
                                    </a:rPr>
                                    <m:t>:2</m:t>
                                  </m:r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53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ja-JP" sz="2400" b="0" i="1" smtClean="0"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altLang="ja-JP" sz="2400" b="0" i="1" smtClean="0">
                                      <a:latin typeface="Cambria Math"/>
                                    </a:rPr>
                                    <m:t>:236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ja-JP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  <m:r>
                                    <a:rPr lang="en-US" altLang="ja-JP" sz="2400" b="0" i="1" smtClean="0">
                                      <a:latin typeface="Cambria Math"/>
                                    </a:rPr>
                                    <m:t>:214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ja-JP" altLang="en-US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607" y="3280262"/>
                  <a:ext cx="2667538" cy="92023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直線矢印コネクタ 16"/>
          <p:cNvCxnSpPr/>
          <p:nvPr/>
        </p:nvCxnSpPr>
        <p:spPr>
          <a:xfrm>
            <a:off x="1423296" y="3535206"/>
            <a:ext cx="3022112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452289" y="3524800"/>
            <a:ext cx="0" cy="2406022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4358334" y="3078271"/>
            <a:ext cx="30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j</a:t>
            </a:r>
            <a:endParaRPr lang="ja-JP" altLang="en-US" sz="32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36460" y="5638433"/>
            <a:ext cx="290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i</a:t>
            </a:r>
            <a:endParaRPr lang="ja-JP" altLang="en-US" sz="32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556208" y="3089974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画像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endParaRPr lang="ja-JP" altLang="en-US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948629" y="6519445"/>
            <a:ext cx="3717697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原点位置は左下のことも</a:t>
            </a:r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6998014" y="5049907"/>
            <a:ext cx="226006" cy="217064"/>
          </a:xfrm>
          <a:prstGeom prst="rect">
            <a:avLst/>
          </a:prstGeom>
          <a:solidFill>
            <a:srgbClr val="FDECD6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03921" y="3973458"/>
            <a:ext cx="214192" cy="237095"/>
          </a:xfrm>
          <a:prstGeom prst="rect">
            <a:avLst/>
          </a:prstGeom>
          <a:solidFill>
            <a:srgbClr val="D23A2E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1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1013460"/>
            <a:ext cx="6896258" cy="534867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956550" y="1365250"/>
            <a:ext cx="434933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i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f</a:t>
            </a:r>
            <a:r>
              <a:rPr lang="en-US" altLang="ja-JP" sz="3200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3200" i="1" dirty="0" err="1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x,y</a:t>
            </a:r>
            <a:r>
              <a:rPr lang="en-US" altLang="ja-JP" sz="3200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) = </a:t>
            </a:r>
            <a:r>
              <a:rPr lang="en-US" altLang="ja-JP" sz="32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- </a:t>
            </a:r>
            <a:r>
              <a:rPr lang="en-US" altLang="ja-JP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x</a:t>
            </a:r>
            <a:r>
              <a:rPr lang="en-US" altLang="ja-JP" sz="3200" baseline="300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en-US" altLang="ja-JP" sz="32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 – 2 </a:t>
            </a:r>
            <a:r>
              <a:rPr lang="en-US" altLang="ja-JP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y</a:t>
            </a:r>
            <a:r>
              <a:rPr lang="en-US" altLang="ja-JP" sz="3200" baseline="300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2</a:t>
            </a:r>
            <a:endParaRPr lang="en-US" altLang="ja-JP" sz="3200" baseline="30000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endParaRPr lang="ja-JP" altLang="en-US" sz="3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05740" y="265490"/>
            <a:ext cx="5778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余談（復習） </a:t>
            </a:r>
            <a:r>
              <a:rPr lang="en-US" altLang="ja-JP" sz="32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:</a:t>
            </a:r>
            <a:r>
              <a:rPr lang="en-US" altLang="ja-JP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勾配∇</a:t>
            </a:r>
            <a:r>
              <a:rPr lang="en-US" altLang="ja-JP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f </a:t>
            </a:r>
            <a:r>
              <a:rPr lang="ja-JP" altLang="en-US" sz="3200" i="1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とは</a:t>
            </a:r>
            <a:endParaRPr lang="ja-JP" altLang="en-US" sz="3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8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94541" y="412838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エッジ検出（</a:t>
            </a:r>
            <a:r>
              <a:rPr lang="ja-JP" altLang="en-US" sz="3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微分）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2517322" y="2176947"/>
            <a:ext cx="2676310" cy="2358222"/>
            <a:chOff x="162864" y="1866050"/>
            <a:chExt cx="2676310" cy="2358222"/>
          </a:xfrm>
        </p:grpSpPr>
        <p:pic>
          <p:nvPicPr>
            <p:cNvPr id="8" name="Picture 2" descr="C:\Users\takashi\Desktop\forDemo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" r="-320"/>
            <a:stretch/>
          </p:blipFill>
          <p:spPr bwMode="auto">
            <a:xfrm>
              <a:off x="559739" y="1876581"/>
              <a:ext cx="1897712" cy="185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線矢印コネクタ 11"/>
            <p:cNvCxnSpPr/>
            <p:nvPr/>
          </p:nvCxnSpPr>
          <p:spPr>
            <a:xfrm>
              <a:off x="552099" y="3755128"/>
              <a:ext cx="2021320" cy="0"/>
            </a:xfrm>
            <a:prstGeom prst="straightConnector1">
              <a:avLst/>
            </a:prstGeom>
            <a:ln w="50800" cap="rnd">
              <a:solidFill>
                <a:srgbClr val="00FF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V="1">
              <a:off x="561490" y="1866050"/>
              <a:ext cx="0" cy="1889078"/>
            </a:xfrm>
            <a:prstGeom prst="straightConnector1">
              <a:avLst/>
            </a:prstGeom>
            <a:ln w="50800" cap="rnd">
              <a:solidFill>
                <a:srgbClr val="00FF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372380" y="3454831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u</a:t>
              </a:r>
              <a:endParaRPr lang="ja-JP" altLang="en-US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62864" y="1923172"/>
              <a:ext cx="4347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v</a:t>
              </a:r>
              <a:endParaRPr lang="ja-JP" altLang="en-US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814988" y="1569667"/>
            <a:ext cx="4336402" cy="3266309"/>
            <a:chOff x="3192760" y="1485191"/>
            <a:chExt cx="5470550" cy="4120584"/>
          </a:xfrm>
        </p:grpSpPr>
        <p:pic>
          <p:nvPicPr>
            <p:cNvPr id="17" name="Picture 2" descr="C:\Users\takashi\Desktop\forDemo.bmp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" r="-320"/>
            <a:stretch/>
          </p:blipFill>
          <p:spPr bwMode="auto">
            <a:xfrm>
              <a:off x="4067075" y="2962639"/>
              <a:ext cx="4083418" cy="256657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scene3d>
              <a:camera prst="orthographicFront">
                <a:rot lat="2208000" lon="1914000" rev="174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グループ化 17"/>
            <p:cNvGrpSpPr/>
            <p:nvPr/>
          </p:nvGrpSpPr>
          <p:grpSpPr>
            <a:xfrm>
              <a:off x="5406711" y="3455711"/>
              <a:ext cx="798393" cy="1281301"/>
              <a:chOff x="5357554" y="3491378"/>
              <a:chExt cx="798393" cy="1281301"/>
            </a:xfrm>
          </p:grpSpPr>
          <p:sp>
            <p:nvSpPr>
              <p:cNvPr id="32" name="円/楕円 31"/>
              <p:cNvSpPr/>
              <p:nvPr/>
            </p:nvSpPr>
            <p:spPr>
              <a:xfrm>
                <a:off x="5905500" y="4258605"/>
                <a:ext cx="250447" cy="113747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>
                  <a:solidFill>
                    <a:srgbClr val="00FFFF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357554" y="3491378"/>
                <a:ext cx="718305" cy="1281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000" b="1" dirty="0">
                    <a:solidFill>
                      <a:srgbClr val="00FFFF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x</a:t>
                </a:r>
                <a:endParaRPr lang="ja-JP" altLang="en-US" sz="1600" b="1" dirty="0">
                  <a:solidFill>
                    <a:srgbClr val="00FFFF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6070355" y="2443182"/>
              <a:ext cx="1501807" cy="1812509"/>
              <a:chOff x="6021198" y="2478849"/>
              <a:chExt cx="1501807" cy="1812509"/>
            </a:xfrm>
          </p:grpSpPr>
          <p:cxnSp>
            <p:nvCxnSpPr>
              <p:cNvPr id="30" name="直線矢印コネクタ 29"/>
              <p:cNvCxnSpPr/>
              <p:nvPr/>
            </p:nvCxnSpPr>
            <p:spPr>
              <a:xfrm flipV="1">
                <a:off x="6021198" y="2478849"/>
                <a:ext cx="0" cy="1812509"/>
              </a:xfrm>
              <a:prstGeom prst="straightConnector1">
                <a:avLst/>
              </a:prstGeom>
              <a:ln w="69850">
                <a:solidFill>
                  <a:srgbClr val="FFC000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6125223" y="2605508"/>
                <a:ext cx="1397782" cy="1048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800" i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</a:t>
                </a:r>
                <a:r>
                  <a:rPr lang="en-US" altLang="ja-JP" sz="4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</a:t>
                </a:r>
                <a:r>
                  <a:rPr lang="en-US" altLang="ja-JP" sz="4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x</a:t>
                </a:r>
                <a:r>
                  <a:rPr lang="en-US" altLang="ja-JP" sz="4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  <a:endParaRPr lang="ja-JP" altLang="en-US" sz="1200" dirty="0">
                  <a:solidFill>
                    <a:srgbClr val="FFC000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191919"/>
                </a:clrFrom>
                <a:clrTo>
                  <a:srgbClr val="19191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" b="436"/>
            <a:stretch/>
          </p:blipFill>
          <p:spPr bwMode="auto">
            <a:xfrm>
              <a:off x="3763023" y="1485191"/>
              <a:ext cx="4714228" cy="394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グループ化 20"/>
            <p:cNvGrpSpPr/>
            <p:nvPr/>
          </p:nvGrpSpPr>
          <p:grpSpPr>
            <a:xfrm>
              <a:off x="3192760" y="2865813"/>
              <a:ext cx="5470550" cy="2739962"/>
              <a:chOff x="3192760" y="2865813"/>
              <a:chExt cx="5470550" cy="2739962"/>
            </a:xfrm>
          </p:grpSpPr>
          <p:grpSp>
            <p:nvGrpSpPr>
              <p:cNvPr id="22" name="グループ化 21"/>
              <p:cNvGrpSpPr/>
              <p:nvPr/>
            </p:nvGrpSpPr>
            <p:grpSpPr>
              <a:xfrm>
                <a:off x="4122030" y="2865813"/>
                <a:ext cx="671520" cy="2562563"/>
                <a:chOff x="2983909" y="2753078"/>
                <a:chExt cx="1575753" cy="2880007"/>
              </a:xfrm>
            </p:grpSpPr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2983909" y="3264075"/>
                  <a:ext cx="1021191" cy="829105"/>
                </a:xfrm>
                <a:prstGeom prst="rect">
                  <a:avLst/>
                </a:prstGeom>
                <a:noFill/>
                <a:ln w="88900" cap="rnd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3200" b="1" i="1" dirty="0">
                      <a:solidFill>
                        <a:srgbClr val="FFC000"/>
                      </a:solidFill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I</a:t>
                  </a:r>
                  <a:endParaRPr lang="ja-JP" altLang="en-US" sz="1200" b="1" i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" name="直線矢印コネクタ 28"/>
                <p:cNvCxnSpPr/>
                <p:nvPr/>
              </p:nvCxnSpPr>
              <p:spPr>
                <a:xfrm flipV="1">
                  <a:off x="4559662" y="2753078"/>
                  <a:ext cx="0" cy="2880007"/>
                </a:xfrm>
                <a:prstGeom prst="straightConnector1">
                  <a:avLst/>
                </a:prstGeom>
                <a:ln w="88900" cap="rnd">
                  <a:solidFill>
                    <a:srgbClr val="FFC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グループ化 22"/>
              <p:cNvGrpSpPr/>
              <p:nvPr/>
            </p:nvGrpSpPr>
            <p:grpSpPr>
              <a:xfrm>
                <a:off x="3192760" y="3370169"/>
                <a:ext cx="5470550" cy="2235606"/>
                <a:chOff x="2718673" y="3399334"/>
                <a:chExt cx="6148238" cy="2512549"/>
              </a:xfrm>
            </p:grpSpPr>
            <p:cxnSp>
              <p:nvCxnSpPr>
                <p:cNvPr id="24" name="直線矢印コネクタ 23"/>
                <p:cNvCxnSpPr/>
                <p:nvPr/>
              </p:nvCxnSpPr>
              <p:spPr>
                <a:xfrm flipV="1">
                  <a:off x="4482873" y="5063835"/>
                  <a:ext cx="4384038" cy="648671"/>
                </a:xfrm>
                <a:prstGeom prst="straightConnector1">
                  <a:avLst/>
                </a:prstGeom>
                <a:ln w="69850">
                  <a:solidFill>
                    <a:srgbClr val="00FFFF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7778614" y="4908229"/>
                  <a:ext cx="584556" cy="10036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0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v</a:t>
                  </a:r>
                  <a:endParaRPr lang="ja-JP" altLang="en-US" sz="16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2718673" y="3535265"/>
                  <a:ext cx="584556" cy="10036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0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v</a:t>
                  </a:r>
                  <a:endParaRPr lang="ja-JP" altLang="en-US" sz="16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" name="直線矢印コネクタ 26"/>
                <p:cNvCxnSpPr/>
                <p:nvPr/>
              </p:nvCxnSpPr>
              <p:spPr>
                <a:xfrm flipH="1" flipV="1">
                  <a:off x="3180024" y="3399334"/>
                  <a:ext cx="1337758" cy="2316087"/>
                </a:xfrm>
                <a:prstGeom prst="straightConnector1">
                  <a:avLst/>
                </a:prstGeom>
                <a:ln w="69850">
                  <a:solidFill>
                    <a:srgbClr val="00FFFF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正方形/長方形 33"/>
          <p:cNvSpPr/>
          <p:nvPr/>
        </p:nvSpPr>
        <p:spPr>
          <a:xfrm>
            <a:off x="1997798" y="4904848"/>
            <a:ext cx="863088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グレースケール画像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は，高さ関数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z =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 と見なせる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ts val="3600"/>
              </a:lnSpc>
            </a:pPr>
            <a:r>
              <a:rPr lang="ja-JP" altLang="en-US" sz="2400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なので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関数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 の勾配（微分）は計算できそう</a:t>
            </a:r>
            <a:endParaRPr lang="en-US" altLang="ja-JP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ts val="3600"/>
              </a:lnSpc>
            </a:pP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 の勾配は，画像の変化の大きい方向を表す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3295741" y="165229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ja-JP" sz="32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ja-JP" sz="32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u,v</a:t>
            </a:r>
            <a:r>
              <a:rPr lang="en-US" altLang="ja-JP" sz="32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endParaRPr lang="ja-JP" altLang="en-US" sz="32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727480" y="6405656"/>
            <a:ext cx="45528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画像の出典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[Ijiri et al 2013, </a:t>
            </a:r>
            <a:r>
              <a:rPr lang="en-US" altLang="ja-JP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Eurographics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]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320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3207" y="570098"/>
            <a:ext cx="8229600" cy="579120"/>
          </a:xfrm>
        </p:spPr>
        <p:txBody>
          <a:bodyPr>
            <a:noAutofit/>
          </a:bodyPr>
          <a:lstStyle/>
          <a:p>
            <a:r>
              <a:rPr lang="ja-JP" altLang="en-US" sz="3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線形フィルタ </a:t>
            </a:r>
            <a:r>
              <a:rPr lang="en-US" altLang="ja-JP" sz="3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3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エッジ検出（</a:t>
            </a:r>
            <a:r>
              <a:rPr lang="ja-JP" altLang="en-US" sz="36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微分）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/>
              <p:cNvSpPr/>
              <p:nvPr/>
            </p:nvSpPr>
            <p:spPr>
              <a:xfrm>
                <a:off x="359350" y="1338628"/>
                <a:ext cx="5755700" cy="2258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２次元関数 </a:t>
                </a:r>
                <a:r>
                  <a:rPr lang="en-US" altLang="ja-JP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f</a:t>
                </a:r>
                <a:r>
                  <a:rPr lang="en-US" altLang="ja-JP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:r>
                  <a:rPr lang="en-US" altLang="ja-JP" i="1" dirty="0" err="1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x,y</a:t>
                </a:r>
                <a:r>
                  <a:rPr lang="en-US" altLang="ja-JP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) </a:t>
                </a:r>
                <a:r>
                  <a: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の</a:t>
                </a:r>
                <a:r>
                  <a:rPr lang="en-US" altLang="ja-JP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x</a:t>
                </a:r>
                <a:r>
                  <a:rPr lang="ja-JP" altLang="en-US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方向偏微分</a:t>
                </a:r>
                <a:endParaRPr lang="en-US" altLang="ja-JP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altLang="ja-JP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</m:e>
                        <m:sub>
                          <m:r>
                            <a:rPr lang="en-US" altLang="ja-JP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sub>
                      </m:sSub>
                      <m:r>
                        <a:rPr lang="en-US" altLang="ja-JP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 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  <m:r>
                            <a:rPr lang="pt-BR" altLang="ja-JP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ja-JP" altLang="en-US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den>
                      </m:f>
                      <m:r>
                        <a:rPr lang="en-US" altLang="ja-JP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→0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en-US" altLang="ja-JP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→0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ja-JP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　</m:t>
                      </m:r>
                      <m:r>
                        <a:rPr lang="en-US" altLang="ja-JP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    </m:t>
                      </m:r>
                      <m:r>
                        <a:rPr lang="en-US" altLang="ja-JP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→0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正方形/長方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50" y="1338628"/>
                <a:ext cx="5755700" cy="2258888"/>
              </a:xfrm>
              <a:prstGeom prst="rect">
                <a:avLst/>
              </a:prstGeom>
              <a:blipFill>
                <a:blip r:embed="rId2"/>
                <a:stretch>
                  <a:fillRect l="-953" t="-18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正方形/長方形 36"/>
              <p:cNvSpPr/>
              <p:nvPr/>
            </p:nvSpPr>
            <p:spPr>
              <a:xfrm>
                <a:off x="359350" y="4027131"/>
                <a:ext cx="6169312" cy="195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画像 </a:t>
                </a:r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I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:r>
                  <a:rPr lang="en-US" altLang="ja-JP" sz="2000" i="1" dirty="0" err="1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i,j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) </a:t>
                </a:r>
                <a:r>
                  <a:rPr lang="ja-JP" altLang="en-US" sz="2000" dirty="0" err="1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の横方向偏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微分 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近似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r>
                  <a:rPr lang="en-US" altLang="ja-JP" sz="105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</m:e>
                      <m:sub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</m:d>
                    <m:r>
                      <a:rPr lang="en-US" altLang="ja-JP" sz="2000" i="1"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+1</m:t>
                        </m:r>
                      </m:e>
                    </m:d>
                    <m:r>
                      <a:rPr lang="en-US" altLang="ja-JP" sz="2000" i="1">
                        <a:latin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altLang="ja-JP" sz="2000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…(a)</a:t>
                </a:r>
              </a:p>
              <a:p>
                <a:endParaRPr lang="en-US" altLang="ja-JP" sz="105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   </m:t>
                    </m:r>
                    <m:r>
                      <a:rPr lang="en-US" altLang="ja-JP" sz="2000" i="1"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en-US" altLang="ja-JP" sz="2000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</m:d>
                    <m:r>
                      <a:rPr lang="en-US" altLang="ja-JP" sz="2000" i="1">
                        <a:latin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altLang="ja-JP" sz="2000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…(b)</a:t>
                </a:r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endParaRPr lang="en-US" altLang="ja-JP" sz="900" i="1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≈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+1</m:t>
                            </m:r>
                          </m:e>
                        </m:d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  <m:r>
                              <a:rPr lang="en-US" altLang="ja-JP" sz="2000" i="1">
                                <a:latin typeface="Cambria Math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altLang="ja-JP" sz="20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…(c)</a:t>
                </a:r>
              </a:p>
            </p:txBody>
          </p:sp>
        </mc:Choice>
        <mc:Fallback xmlns="">
          <p:sp>
            <p:nvSpPr>
              <p:cNvPr id="37" name="正方形/長方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50" y="4027131"/>
                <a:ext cx="6169312" cy="1959062"/>
              </a:xfrm>
              <a:prstGeom prst="rect">
                <a:avLst/>
              </a:prstGeom>
              <a:blipFill>
                <a:blip r:embed="rId3"/>
                <a:stretch>
                  <a:fillRect l="-1087" t="-2181" b="-12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グループ化 37"/>
          <p:cNvGrpSpPr/>
          <p:nvPr/>
        </p:nvGrpSpPr>
        <p:grpSpPr>
          <a:xfrm>
            <a:off x="6306912" y="3379882"/>
            <a:ext cx="1375810" cy="1126936"/>
            <a:chOff x="5234322" y="1556950"/>
            <a:chExt cx="1126935" cy="1126936"/>
          </a:xfrm>
        </p:grpSpPr>
        <p:sp>
          <p:nvSpPr>
            <p:cNvPr id="39" name="正方形/長方形 38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1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-1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8447459" y="3379882"/>
            <a:ext cx="1375810" cy="1126936"/>
            <a:chOff x="5234322" y="1556950"/>
            <a:chExt cx="1126935" cy="1126936"/>
          </a:xfrm>
        </p:grpSpPr>
        <p:sp>
          <p:nvSpPr>
            <p:cNvPr id="49" name="正方形/長方形 48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-1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1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10454597" y="3379882"/>
            <a:ext cx="1375810" cy="1126936"/>
            <a:chOff x="5234322" y="1556950"/>
            <a:chExt cx="1126935" cy="1126936"/>
          </a:xfrm>
        </p:grpSpPr>
        <p:sp>
          <p:nvSpPr>
            <p:cNvPr id="59" name="正方形/長方形 58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-1/2</a:t>
              </a:r>
              <a:endParaRPr lang="ja-JP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1/2</a:t>
              </a:r>
              <a:endParaRPr lang="ja-JP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0</a:t>
              </a:r>
              <a:endParaRPr lang="ja-JP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72" name="Picture 2" descr="C:\Users\takashi\Desktop\a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1" t="21307" r="11322" b="34055"/>
          <a:stretch/>
        </p:blipFill>
        <p:spPr bwMode="auto">
          <a:xfrm>
            <a:off x="6054554" y="4549936"/>
            <a:ext cx="1880526" cy="18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" descr="C:\Users\takashi\Desktop\b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1" t="21307" r="11322" b="34055"/>
          <a:stretch/>
        </p:blipFill>
        <p:spPr bwMode="auto">
          <a:xfrm>
            <a:off x="8195101" y="4549936"/>
            <a:ext cx="1880526" cy="18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C:\Users\takashi\Desktop\講義_北大\2013後期\sample1gray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2" t="21357" r="11539" b="34034"/>
          <a:stretch/>
        </p:blipFill>
        <p:spPr bwMode="auto">
          <a:xfrm>
            <a:off x="8409808" y="435136"/>
            <a:ext cx="1880526" cy="18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正方形/長方形 74"/>
          <p:cNvSpPr/>
          <p:nvPr/>
        </p:nvSpPr>
        <p:spPr>
          <a:xfrm>
            <a:off x="6753405" y="6342601"/>
            <a:ext cx="413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(a)</a:t>
            </a:r>
            <a:endParaRPr lang="ja-JP" altLang="en-US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8890746" y="6342601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(b)</a:t>
            </a:r>
            <a:endParaRPr lang="ja-JP" altLang="en-US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10908303" y="6361651"/>
            <a:ext cx="413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(c)</a:t>
            </a:r>
            <a:endParaRPr lang="ja-JP" altLang="en-US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8" name="Picture 6" descr="C:\Users\takashi\Desktop\c.bm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21599" r="11095" b="34085"/>
          <a:stretch/>
        </p:blipFill>
        <p:spPr bwMode="auto">
          <a:xfrm>
            <a:off x="10207304" y="4568985"/>
            <a:ext cx="1870396" cy="179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正方形/長方形 78"/>
          <p:cNvSpPr/>
          <p:nvPr/>
        </p:nvSpPr>
        <p:spPr>
          <a:xfrm>
            <a:off x="9558634" y="2616473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※ 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正値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黄色 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</a:p>
          <a:p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　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負値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青 で可視化</a:t>
            </a:r>
            <a:endParaRPr lang="en-US" altLang="ja-JP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820048" y="6229350"/>
            <a:ext cx="376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※</a:t>
            </a:r>
            <a:r>
              <a:rPr lang="en-US" altLang="ja-JP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h = pitch 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画素サイズ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altLang="ja-JP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= 1 </a:t>
            </a:r>
            <a:r>
              <a:rPr lang="ja-JP" altLang="en-US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と近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似</a:t>
            </a:r>
            <a:endParaRPr lang="en-US" altLang="ja-JP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61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takashi\Desktop\ct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546" b="34291"/>
          <a:stretch/>
        </p:blipFill>
        <p:spPr bwMode="auto">
          <a:xfrm>
            <a:off x="8999217" y="3914151"/>
            <a:ext cx="2558143" cy="26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akashi\Desktop\c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545" b="34291"/>
          <a:stretch/>
        </p:blipFill>
        <p:spPr bwMode="auto">
          <a:xfrm>
            <a:off x="8999216" y="783707"/>
            <a:ext cx="2558144" cy="26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takashi\Desktop\講義_北大\2013後期\sample1gray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545" b="34353"/>
          <a:stretch/>
        </p:blipFill>
        <p:spPr bwMode="auto">
          <a:xfrm>
            <a:off x="361649" y="1905000"/>
            <a:ext cx="2870263" cy="29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グループ化 59"/>
          <p:cNvGrpSpPr/>
          <p:nvPr/>
        </p:nvGrpSpPr>
        <p:grpSpPr>
          <a:xfrm>
            <a:off x="7582722" y="1216924"/>
            <a:ext cx="1216126" cy="1216127"/>
            <a:chOff x="5234322" y="1556950"/>
            <a:chExt cx="1126935" cy="1126936"/>
          </a:xfrm>
          <a:solidFill>
            <a:schemeClr val="bg1"/>
          </a:solidFill>
        </p:grpSpPr>
        <p:sp>
          <p:nvSpPr>
            <p:cNvPr id="61" name="正方形/長方形 60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-1/2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1/2</a:t>
              </a:r>
              <a:endParaRPr lang="ja-JP" altLang="en-US" sz="16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6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7582722" y="4131575"/>
            <a:ext cx="1216126" cy="1216127"/>
            <a:chOff x="6514068" y="1863285"/>
            <a:chExt cx="1126935" cy="1126936"/>
          </a:xfrm>
          <a:solidFill>
            <a:schemeClr val="bg1"/>
          </a:solidFill>
        </p:grpSpPr>
        <p:sp>
          <p:nvSpPr>
            <p:cNvPr id="71" name="正方形/長方形 70"/>
            <p:cNvSpPr/>
            <p:nvPr/>
          </p:nvSpPr>
          <p:spPr>
            <a:xfrm>
              <a:off x="6514068" y="186328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6514068" y="223893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6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6514068" y="261457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7265358" y="1863285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7265357" y="223893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6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7265358" y="2614575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6889713" y="186328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-1/2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6889713" y="2238931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6889713" y="2614576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1/2</a:t>
              </a:r>
              <a:endParaRPr lang="ja-JP" altLang="en-US" sz="16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7276913" y="2429851"/>
                <a:ext cx="1827744" cy="86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lang="en-US" altLang="ja-JP" sz="2400" i="1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横方向微分</m:t>
                      </m:r>
                    </m:oMath>
                  </m:oMathPara>
                </a14:m>
                <a:endPara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913" y="2429851"/>
                <a:ext cx="1827744" cy="860748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正方形/長方形 80"/>
              <p:cNvSpPr/>
              <p:nvPr/>
            </p:nvSpPr>
            <p:spPr>
              <a:xfrm>
                <a:off x="7276913" y="5379151"/>
                <a:ext cx="182774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lang="en-US" altLang="ja-JP" sz="2400" i="1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縦方向微分</m:t>
                      </m:r>
                    </m:oMath>
                  </m:oMathPara>
                </a14:m>
                <a:endPara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81" name="正方形/長方形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913" y="5379151"/>
                <a:ext cx="1827744" cy="830997"/>
              </a:xfrm>
              <a:prstGeom prst="rect">
                <a:avLst/>
              </a:prstGeom>
              <a:blipFill>
                <a:blip r:embed="rId9"/>
                <a:stretch>
                  <a:fillRect b="-36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正方形/長方形 82"/>
              <p:cNvSpPr/>
              <p:nvPr/>
            </p:nvSpPr>
            <p:spPr>
              <a:xfrm>
                <a:off x="695517" y="4854206"/>
                <a:ext cx="22025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4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400" i="1">
                            <a:latin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</m:d>
                    <m:r>
                      <a:rPr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ja-JP" altLang="en-US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入力画像</a:t>
                </a:r>
                <a:endPara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3" name="正方形/長方形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17" y="4854206"/>
                <a:ext cx="2202526" cy="461665"/>
              </a:xfrm>
              <a:prstGeom prst="rect">
                <a:avLst/>
              </a:prstGeom>
              <a:blipFill>
                <a:blip r:embed="rId10"/>
                <a:stretch>
                  <a:fillRect l="-277" t="-10526" r="-3878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正方形/長方形 29"/>
          <p:cNvSpPr/>
          <p:nvPr/>
        </p:nvSpPr>
        <p:spPr>
          <a:xfrm>
            <a:off x="3419582" y="5267861"/>
            <a:ext cx="374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微分フィルタには画像のエッジで強く応答する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361649" y="568474"/>
            <a:ext cx="7056627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エッジ検出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微分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  <a:endParaRPr lang="ja-JP" altLang="en-US" sz="3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4168524" y="2948767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4313667" y="1865426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4168524" y="4192740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4313667" y="3530634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4391681" y="2226405"/>
            <a:ext cx="2108200" cy="662232"/>
          </a:xfrm>
          <a:custGeom>
            <a:avLst/>
            <a:gdLst>
              <a:gd name="connsiteX0" fmla="*/ 0 w 2108200"/>
              <a:gd name="connsiteY0" fmla="*/ 658857 h 705464"/>
              <a:gd name="connsiteX1" fmla="*/ 774700 w 2108200"/>
              <a:gd name="connsiteY1" fmla="*/ 646157 h 705464"/>
              <a:gd name="connsiteX2" fmla="*/ 1054100 w 2108200"/>
              <a:gd name="connsiteY2" fmla="*/ 74657 h 705464"/>
              <a:gd name="connsiteX3" fmla="*/ 2108200 w 2108200"/>
              <a:gd name="connsiteY3" fmla="*/ 23857 h 705464"/>
              <a:gd name="connsiteX0" fmla="*/ 0 w 2108200"/>
              <a:gd name="connsiteY0" fmla="*/ 646314 h 692921"/>
              <a:gd name="connsiteX1" fmla="*/ 774700 w 2108200"/>
              <a:gd name="connsiteY1" fmla="*/ 633614 h 692921"/>
              <a:gd name="connsiteX2" fmla="*/ 1054100 w 2108200"/>
              <a:gd name="connsiteY2" fmla="*/ 62114 h 692921"/>
              <a:gd name="connsiteX3" fmla="*/ 2108200 w 2108200"/>
              <a:gd name="connsiteY3" fmla="*/ 11314 h 692921"/>
              <a:gd name="connsiteX0" fmla="*/ 0 w 2108200"/>
              <a:gd name="connsiteY0" fmla="*/ 646985 h 693808"/>
              <a:gd name="connsiteX1" fmla="*/ 774700 w 2108200"/>
              <a:gd name="connsiteY1" fmla="*/ 634285 h 693808"/>
              <a:gd name="connsiteX2" fmla="*/ 1111250 w 2108200"/>
              <a:gd name="connsiteY2" fmla="*/ 59610 h 693808"/>
              <a:gd name="connsiteX3" fmla="*/ 2108200 w 2108200"/>
              <a:gd name="connsiteY3" fmla="*/ 11985 h 693808"/>
              <a:gd name="connsiteX0" fmla="*/ 0 w 2108200"/>
              <a:gd name="connsiteY0" fmla="*/ 646985 h 680817"/>
              <a:gd name="connsiteX1" fmla="*/ 774700 w 2108200"/>
              <a:gd name="connsiteY1" fmla="*/ 634285 h 680817"/>
              <a:gd name="connsiteX2" fmla="*/ 1111250 w 2108200"/>
              <a:gd name="connsiteY2" fmla="*/ 59610 h 680817"/>
              <a:gd name="connsiteX3" fmla="*/ 2108200 w 2108200"/>
              <a:gd name="connsiteY3" fmla="*/ 11985 h 680817"/>
              <a:gd name="connsiteX0" fmla="*/ 0 w 2108200"/>
              <a:gd name="connsiteY0" fmla="*/ 657560 h 663764"/>
              <a:gd name="connsiteX1" fmla="*/ 815975 w 2108200"/>
              <a:gd name="connsiteY1" fmla="*/ 597235 h 663764"/>
              <a:gd name="connsiteX2" fmla="*/ 1111250 w 2108200"/>
              <a:gd name="connsiteY2" fmla="*/ 70185 h 663764"/>
              <a:gd name="connsiteX3" fmla="*/ 2108200 w 2108200"/>
              <a:gd name="connsiteY3" fmla="*/ 22560 h 663764"/>
              <a:gd name="connsiteX0" fmla="*/ 0 w 2108200"/>
              <a:gd name="connsiteY0" fmla="*/ 651793 h 657152"/>
              <a:gd name="connsiteX1" fmla="*/ 815975 w 2108200"/>
              <a:gd name="connsiteY1" fmla="*/ 591468 h 657152"/>
              <a:gd name="connsiteX2" fmla="*/ 1079500 w 2108200"/>
              <a:gd name="connsiteY2" fmla="*/ 80293 h 657152"/>
              <a:gd name="connsiteX3" fmla="*/ 2108200 w 2108200"/>
              <a:gd name="connsiteY3" fmla="*/ 16793 h 657152"/>
              <a:gd name="connsiteX0" fmla="*/ 0 w 2108200"/>
              <a:gd name="connsiteY0" fmla="*/ 659304 h 664663"/>
              <a:gd name="connsiteX1" fmla="*/ 815975 w 2108200"/>
              <a:gd name="connsiteY1" fmla="*/ 598979 h 664663"/>
              <a:gd name="connsiteX2" fmla="*/ 1079500 w 2108200"/>
              <a:gd name="connsiteY2" fmla="*/ 87804 h 664663"/>
              <a:gd name="connsiteX3" fmla="*/ 2108200 w 2108200"/>
              <a:gd name="connsiteY3" fmla="*/ 24304 h 664663"/>
              <a:gd name="connsiteX0" fmla="*/ 0 w 2108200"/>
              <a:gd name="connsiteY0" fmla="*/ 666590 h 671949"/>
              <a:gd name="connsiteX1" fmla="*/ 815975 w 2108200"/>
              <a:gd name="connsiteY1" fmla="*/ 606265 h 671949"/>
              <a:gd name="connsiteX2" fmla="*/ 1079500 w 2108200"/>
              <a:gd name="connsiteY2" fmla="*/ 95090 h 671949"/>
              <a:gd name="connsiteX3" fmla="*/ 2108200 w 2108200"/>
              <a:gd name="connsiteY3" fmla="*/ 12540 h 671949"/>
              <a:gd name="connsiteX0" fmla="*/ 0 w 2108200"/>
              <a:gd name="connsiteY0" fmla="*/ 656873 h 662232"/>
              <a:gd name="connsiteX1" fmla="*/ 815975 w 2108200"/>
              <a:gd name="connsiteY1" fmla="*/ 596548 h 662232"/>
              <a:gd name="connsiteX2" fmla="*/ 1079500 w 2108200"/>
              <a:gd name="connsiteY2" fmla="*/ 85373 h 662232"/>
              <a:gd name="connsiteX3" fmla="*/ 2108200 w 2108200"/>
              <a:gd name="connsiteY3" fmla="*/ 2823 h 66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662232">
                <a:moveTo>
                  <a:pt x="0" y="656873"/>
                </a:moveTo>
                <a:cubicBezTo>
                  <a:pt x="378883" y="654756"/>
                  <a:pt x="636058" y="691798"/>
                  <a:pt x="815975" y="596548"/>
                </a:cubicBezTo>
                <a:cubicBezTo>
                  <a:pt x="995892" y="501298"/>
                  <a:pt x="864129" y="184327"/>
                  <a:pt x="1079500" y="85373"/>
                </a:cubicBezTo>
                <a:cubicBezTo>
                  <a:pt x="1294871" y="-13581"/>
                  <a:pt x="1692275" y="-1411"/>
                  <a:pt x="2108200" y="28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80869" y="1771146"/>
            <a:ext cx="110799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入力画像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68974" y="371688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微分</a:t>
            </a:r>
          </a:p>
        </p:txBody>
      </p:sp>
      <p:sp>
        <p:nvSpPr>
          <p:cNvPr id="41" name="フリーフォーム 40"/>
          <p:cNvSpPr/>
          <p:nvPr/>
        </p:nvSpPr>
        <p:spPr>
          <a:xfrm>
            <a:off x="4391681" y="3604219"/>
            <a:ext cx="2197894" cy="544774"/>
          </a:xfrm>
          <a:custGeom>
            <a:avLst/>
            <a:gdLst>
              <a:gd name="connsiteX0" fmla="*/ 0 w 2200275"/>
              <a:gd name="connsiteY0" fmla="*/ 504829 h 567749"/>
              <a:gd name="connsiteX1" fmla="*/ 771525 w 2200275"/>
              <a:gd name="connsiteY1" fmla="*/ 495304 h 567749"/>
              <a:gd name="connsiteX2" fmla="*/ 1133475 w 2200275"/>
              <a:gd name="connsiteY2" fmla="*/ 4 h 567749"/>
              <a:gd name="connsiteX3" fmla="*/ 1381125 w 2200275"/>
              <a:gd name="connsiteY3" fmla="*/ 504829 h 567749"/>
              <a:gd name="connsiteX4" fmla="*/ 2200275 w 2200275"/>
              <a:gd name="connsiteY4" fmla="*/ 542929 h 567749"/>
              <a:gd name="connsiteX0" fmla="*/ 0 w 2200275"/>
              <a:gd name="connsiteY0" fmla="*/ 519116 h 582886"/>
              <a:gd name="connsiteX1" fmla="*/ 771525 w 2200275"/>
              <a:gd name="connsiteY1" fmla="*/ 509591 h 582886"/>
              <a:gd name="connsiteX2" fmla="*/ 962025 w 2200275"/>
              <a:gd name="connsiteY2" fmla="*/ 4 h 582886"/>
              <a:gd name="connsiteX3" fmla="*/ 1381125 w 2200275"/>
              <a:gd name="connsiteY3" fmla="*/ 519116 h 582886"/>
              <a:gd name="connsiteX4" fmla="*/ 2200275 w 2200275"/>
              <a:gd name="connsiteY4" fmla="*/ 557216 h 582886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1 h 582931"/>
              <a:gd name="connsiteX1" fmla="*/ 702468 w 2200275"/>
              <a:gd name="connsiteY1" fmla="*/ 488204 h 582931"/>
              <a:gd name="connsiteX2" fmla="*/ 962025 w 2200275"/>
              <a:gd name="connsiteY2" fmla="*/ 49 h 582931"/>
              <a:gd name="connsiteX3" fmla="*/ 1381125 w 2200275"/>
              <a:gd name="connsiteY3" fmla="*/ 519161 h 582931"/>
              <a:gd name="connsiteX4" fmla="*/ 2200275 w 2200275"/>
              <a:gd name="connsiteY4" fmla="*/ 557261 h 582931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3 h 567873"/>
              <a:gd name="connsiteX1" fmla="*/ 702468 w 2200275"/>
              <a:gd name="connsiteY1" fmla="*/ 488156 h 567873"/>
              <a:gd name="connsiteX2" fmla="*/ 962025 w 2200275"/>
              <a:gd name="connsiteY2" fmla="*/ 1 h 567873"/>
              <a:gd name="connsiteX3" fmla="*/ 1243012 w 2200275"/>
              <a:gd name="connsiteY3" fmla="*/ 485776 h 567873"/>
              <a:gd name="connsiteX4" fmla="*/ 2200275 w 2200275"/>
              <a:gd name="connsiteY4" fmla="*/ 557213 h 567873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2 h 570979"/>
              <a:gd name="connsiteX1" fmla="*/ 695324 w 2200275"/>
              <a:gd name="connsiteY1" fmla="*/ 485773 h 570979"/>
              <a:gd name="connsiteX2" fmla="*/ 962025 w 2200275"/>
              <a:gd name="connsiteY2" fmla="*/ 0 h 570979"/>
              <a:gd name="connsiteX3" fmla="*/ 1243012 w 2200275"/>
              <a:gd name="connsiteY3" fmla="*/ 485775 h 570979"/>
              <a:gd name="connsiteX4" fmla="*/ 2200275 w 2200275"/>
              <a:gd name="connsiteY4" fmla="*/ 557212 h 570979"/>
              <a:gd name="connsiteX0" fmla="*/ 0 w 2200275"/>
              <a:gd name="connsiteY0" fmla="*/ 519112 h 558293"/>
              <a:gd name="connsiteX1" fmla="*/ 695324 w 2200275"/>
              <a:gd name="connsiteY1" fmla="*/ 485773 h 558293"/>
              <a:gd name="connsiteX2" fmla="*/ 962025 w 2200275"/>
              <a:gd name="connsiteY2" fmla="*/ 0 h 558293"/>
              <a:gd name="connsiteX3" fmla="*/ 1243012 w 2200275"/>
              <a:gd name="connsiteY3" fmla="*/ 485775 h 558293"/>
              <a:gd name="connsiteX4" fmla="*/ 2200275 w 2200275"/>
              <a:gd name="connsiteY4" fmla="*/ 557212 h 558293"/>
              <a:gd name="connsiteX0" fmla="*/ 0 w 2200275"/>
              <a:gd name="connsiteY0" fmla="*/ 519136 h 558317"/>
              <a:gd name="connsiteX1" fmla="*/ 697706 w 2200275"/>
              <a:gd name="connsiteY1" fmla="*/ 464366 h 558317"/>
              <a:gd name="connsiteX2" fmla="*/ 962025 w 2200275"/>
              <a:gd name="connsiteY2" fmla="*/ 24 h 558317"/>
              <a:gd name="connsiteX3" fmla="*/ 1243012 w 2200275"/>
              <a:gd name="connsiteY3" fmla="*/ 485799 h 558317"/>
              <a:gd name="connsiteX4" fmla="*/ 2200275 w 2200275"/>
              <a:gd name="connsiteY4" fmla="*/ 557236 h 558317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33487 w 2200275"/>
              <a:gd name="connsiteY3" fmla="*/ 466726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197894"/>
              <a:gd name="connsiteY0" fmla="*/ 519113 h 542926"/>
              <a:gd name="connsiteX1" fmla="*/ 697706 w 2197894"/>
              <a:gd name="connsiteY1" fmla="*/ 464343 h 542926"/>
              <a:gd name="connsiteX2" fmla="*/ 962025 w 2197894"/>
              <a:gd name="connsiteY2" fmla="*/ 1 h 542926"/>
              <a:gd name="connsiteX3" fmla="*/ 1212056 w 2197894"/>
              <a:gd name="connsiteY3" fmla="*/ 459582 h 542926"/>
              <a:gd name="connsiteX4" fmla="*/ 2197894 w 2197894"/>
              <a:gd name="connsiteY4" fmla="*/ 542926 h 542926"/>
              <a:gd name="connsiteX0" fmla="*/ 0 w 2197894"/>
              <a:gd name="connsiteY0" fmla="*/ 519113 h 544774"/>
              <a:gd name="connsiteX1" fmla="*/ 697706 w 2197894"/>
              <a:gd name="connsiteY1" fmla="*/ 464343 h 544774"/>
              <a:gd name="connsiteX2" fmla="*/ 962025 w 2197894"/>
              <a:gd name="connsiteY2" fmla="*/ 1 h 544774"/>
              <a:gd name="connsiteX3" fmla="*/ 1212056 w 2197894"/>
              <a:gd name="connsiteY3" fmla="*/ 459582 h 544774"/>
              <a:gd name="connsiteX4" fmla="*/ 2197894 w 2197894"/>
              <a:gd name="connsiteY4" fmla="*/ 542926 h 54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894" h="544774">
                <a:moveTo>
                  <a:pt x="0" y="519113"/>
                </a:moveTo>
                <a:cubicBezTo>
                  <a:pt x="317500" y="515938"/>
                  <a:pt x="537369" y="550862"/>
                  <a:pt x="697706" y="464343"/>
                </a:cubicBezTo>
                <a:cubicBezTo>
                  <a:pt x="858043" y="377824"/>
                  <a:pt x="876300" y="795"/>
                  <a:pt x="962025" y="1"/>
                </a:cubicBezTo>
                <a:cubicBezTo>
                  <a:pt x="1047750" y="-793"/>
                  <a:pt x="1006078" y="369095"/>
                  <a:pt x="1212056" y="459582"/>
                </a:cubicBezTo>
                <a:cubicBezTo>
                  <a:pt x="1418034" y="550069"/>
                  <a:pt x="1862932" y="547688"/>
                  <a:pt x="2197894" y="5429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2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1185722" y="1546700"/>
            <a:ext cx="1153967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前述の単純なフィルタはノイズにも鋭敏に反応する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ノイズを押さえつつエッジを検出するフィルタが必要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横方向微分   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:   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横方向微分  し 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 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縦方向平滑化  する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縦方向微分   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:   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縦方向微分  し</a:t>
            </a:r>
            <a:r>
              <a:rPr lang="en-US" altLang="ja-JP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  </a:t>
            </a:r>
            <a:r>
              <a:rPr lang="ja-JP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横方向平滑化  する</a:t>
            </a:r>
            <a:endParaRPr lang="en-US" altLang="ja-JP" sz="28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124208" y="3953064"/>
            <a:ext cx="179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Sobel</a:t>
            </a: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 filter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2455552" y="3953064"/>
            <a:ext cx="2030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Prewitt filter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2063639" y="4468068"/>
            <a:ext cx="2947099" cy="1348532"/>
            <a:chOff x="679708" y="3217118"/>
            <a:chExt cx="2462820" cy="1126936"/>
          </a:xfrm>
        </p:grpSpPr>
        <p:grpSp>
          <p:nvGrpSpPr>
            <p:cNvPr id="110" name="グループ化 109"/>
            <p:cNvGrpSpPr/>
            <p:nvPr/>
          </p:nvGrpSpPr>
          <p:grpSpPr>
            <a:xfrm>
              <a:off x="679708" y="3217118"/>
              <a:ext cx="1126935" cy="1126936"/>
              <a:chOff x="5234322" y="1556950"/>
              <a:chExt cx="1126935" cy="1126936"/>
            </a:xfrm>
          </p:grpSpPr>
          <p:sp>
            <p:nvSpPr>
              <p:cNvPr id="123" name="正方形/長方形 122"/>
              <p:cNvSpPr/>
              <p:nvPr/>
            </p:nvSpPr>
            <p:spPr>
              <a:xfrm>
                <a:off x="5234322" y="155695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-1</a:t>
                </a:r>
                <a:endParaRPr lang="ja-JP" altLang="en-US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正方形/長方形 123"/>
              <p:cNvSpPr/>
              <p:nvPr/>
            </p:nvSpPr>
            <p:spPr>
              <a:xfrm>
                <a:off x="5234322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正方形/長方形 124"/>
              <p:cNvSpPr/>
              <p:nvPr/>
            </p:nvSpPr>
            <p:spPr>
              <a:xfrm>
                <a:off x="5234322" y="230824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6" name="正方形/長方形 125"/>
              <p:cNvSpPr/>
              <p:nvPr/>
            </p:nvSpPr>
            <p:spPr>
              <a:xfrm>
                <a:off x="5985612" y="1556950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正方形/長方形 126"/>
              <p:cNvSpPr/>
              <p:nvPr/>
            </p:nvSpPr>
            <p:spPr>
              <a:xfrm>
                <a:off x="5985611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正方形/長方形 127"/>
              <p:cNvSpPr/>
              <p:nvPr/>
            </p:nvSpPr>
            <p:spPr>
              <a:xfrm>
                <a:off x="5985612" y="2308240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9" name="正方形/長方形 128"/>
              <p:cNvSpPr/>
              <p:nvPr/>
            </p:nvSpPr>
            <p:spPr>
              <a:xfrm>
                <a:off x="5609967" y="155695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0" name="正方形/長方形 129"/>
              <p:cNvSpPr/>
              <p:nvPr/>
            </p:nvSpPr>
            <p:spPr>
              <a:xfrm>
                <a:off x="5609967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正方形/長方形 130"/>
              <p:cNvSpPr/>
              <p:nvPr/>
            </p:nvSpPr>
            <p:spPr>
              <a:xfrm>
                <a:off x="5609967" y="230824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54" name="正方形/長方形 153"/>
            <p:cNvSpPr/>
            <p:nvPr/>
          </p:nvSpPr>
          <p:spPr>
            <a:xfrm>
              <a:off x="2015593" y="321711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正方形/長方形 154"/>
            <p:cNvSpPr/>
            <p:nvPr/>
          </p:nvSpPr>
          <p:spPr>
            <a:xfrm>
              <a:off x="2015593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2015593" y="396840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2766883" y="3217118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8" name="正方形/長方形 157"/>
            <p:cNvSpPr/>
            <p:nvPr/>
          </p:nvSpPr>
          <p:spPr>
            <a:xfrm>
              <a:off x="2766882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2766883" y="3968408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0" name="正方形/長方形 159"/>
            <p:cNvSpPr/>
            <p:nvPr/>
          </p:nvSpPr>
          <p:spPr>
            <a:xfrm>
              <a:off x="2391238" y="321711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2391238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2391238" y="396840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6568552" y="4468068"/>
            <a:ext cx="2942264" cy="1348532"/>
            <a:chOff x="4662419" y="3217118"/>
            <a:chExt cx="2458780" cy="1126936"/>
          </a:xfrm>
        </p:grpSpPr>
        <p:sp>
          <p:nvSpPr>
            <p:cNvPr id="133" name="正方形/長方形 132"/>
            <p:cNvSpPr/>
            <p:nvPr/>
          </p:nvSpPr>
          <p:spPr>
            <a:xfrm>
              <a:off x="5994264" y="321711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4" name="正方形/長方形 133"/>
            <p:cNvSpPr/>
            <p:nvPr/>
          </p:nvSpPr>
          <p:spPr>
            <a:xfrm>
              <a:off x="5994264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5994264" y="396840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6" name="正方形/長方形 135"/>
            <p:cNvSpPr/>
            <p:nvPr/>
          </p:nvSpPr>
          <p:spPr>
            <a:xfrm>
              <a:off x="6745554" y="3217118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6745553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6745554" y="3968408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9" name="正方形/長方形 138"/>
            <p:cNvSpPr/>
            <p:nvPr/>
          </p:nvSpPr>
          <p:spPr>
            <a:xfrm>
              <a:off x="6369909" y="321711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0" name="正方形/長方形 139"/>
            <p:cNvSpPr/>
            <p:nvPr/>
          </p:nvSpPr>
          <p:spPr>
            <a:xfrm>
              <a:off x="6369909" y="3592764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6369909" y="396840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4662419" y="3217118"/>
              <a:ext cx="1126935" cy="1126936"/>
              <a:chOff x="5234322" y="1556950"/>
              <a:chExt cx="1126935" cy="1126936"/>
            </a:xfrm>
          </p:grpSpPr>
          <p:sp>
            <p:nvSpPr>
              <p:cNvPr id="164" name="正方形/長方形 163"/>
              <p:cNvSpPr/>
              <p:nvPr/>
            </p:nvSpPr>
            <p:spPr>
              <a:xfrm>
                <a:off x="5234322" y="155695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-1</a:t>
                </a:r>
                <a:endParaRPr lang="ja-JP" altLang="en-US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5" name="正方形/長方形 164"/>
              <p:cNvSpPr/>
              <p:nvPr/>
            </p:nvSpPr>
            <p:spPr>
              <a:xfrm>
                <a:off x="5234322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-2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6" name="正方形/長方形 165"/>
              <p:cNvSpPr/>
              <p:nvPr/>
            </p:nvSpPr>
            <p:spPr>
              <a:xfrm>
                <a:off x="5234322" y="230824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-1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7" name="正方形/長方形 166"/>
              <p:cNvSpPr/>
              <p:nvPr/>
            </p:nvSpPr>
            <p:spPr>
              <a:xfrm>
                <a:off x="5985612" y="1556950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8" name="正方形/長方形 167"/>
              <p:cNvSpPr/>
              <p:nvPr/>
            </p:nvSpPr>
            <p:spPr>
              <a:xfrm>
                <a:off x="5985611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2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9" name="正方形/長方形 168"/>
              <p:cNvSpPr/>
              <p:nvPr/>
            </p:nvSpPr>
            <p:spPr>
              <a:xfrm>
                <a:off x="5985612" y="2308240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1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0" name="正方形/長方形 169"/>
              <p:cNvSpPr/>
              <p:nvPr/>
            </p:nvSpPr>
            <p:spPr>
              <a:xfrm>
                <a:off x="5609967" y="155695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1" name="正方形/長方形 170"/>
              <p:cNvSpPr/>
              <p:nvPr/>
            </p:nvSpPr>
            <p:spPr>
              <a:xfrm>
                <a:off x="5609967" y="1932596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2" name="正方形/長方形 171"/>
              <p:cNvSpPr/>
              <p:nvPr/>
            </p:nvSpPr>
            <p:spPr>
              <a:xfrm>
                <a:off x="5609967" y="2308241"/>
                <a:ext cx="375645" cy="3756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000" dirty="0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0</a:t>
                </a:r>
                <a:endParaRPr lang="ja-JP" altLang="en-US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108" name="タイトル 1"/>
          <p:cNvSpPr txBox="1">
            <a:spLocks/>
          </p:cNvSpPr>
          <p:nvPr/>
        </p:nvSpPr>
        <p:spPr>
          <a:xfrm>
            <a:off x="969699" y="530253"/>
            <a:ext cx="763256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3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エッジ検出（</a:t>
            </a:r>
            <a:r>
              <a:rPr lang="ja-JP" altLang="en-US" sz="3600" b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微分）</a:t>
            </a:r>
            <a:endParaRPr lang="ja-JP" altLang="en-US" sz="3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19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正方形/長方形 158"/>
          <p:cNvSpPr/>
          <p:nvPr/>
        </p:nvSpPr>
        <p:spPr>
          <a:xfrm>
            <a:off x="1373767" y="836511"/>
            <a:ext cx="154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元画像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5572766" y="88899"/>
            <a:ext cx="1069131" cy="1069133"/>
            <a:chOff x="5234322" y="1556949"/>
            <a:chExt cx="1126935" cy="1126937"/>
          </a:xfrm>
        </p:grpSpPr>
        <p:sp>
          <p:nvSpPr>
            <p:cNvPr id="17" name="正方形/長方形 16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endParaRPr lang="ja-JP" altLang="en-US" sz="12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234322" y="1556949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9535676" y="88900"/>
            <a:ext cx="1069131" cy="1069132"/>
            <a:chOff x="5234322" y="1556950"/>
            <a:chExt cx="1126935" cy="1126936"/>
          </a:xfrm>
        </p:grpSpPr>
        <p:sp>
          <p:nvSpPr>
            <p:cNvPr id="27" name="正方形/長方形 26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-4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43" name="図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6" y="1220544"/>
            <a:ext cx="3460861" cy="2429666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52" y="1220544"/>
            <a:ext cx="3453798" cy="241554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05" y="1220544"/>
            <a:ext cx="3467924" cy="241554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648" y="3870791"/>
            <a:ext cx="2384883" cy="2637586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6"/>
          <a:srcRect b="8924"/>
          <a:stretch/>
        </p:blipFill>
        <p:spPr>
          <a:xfrm>
            <a:off x="8988966" y="3873425"/>
            <a:ext cx="2362727" cy="2634952"/>
          </a:xfrm>
          <a:prstGeom prst="rect">
            <a:avLst/>
          </a:prstGeom>
        </p:spPr>
      </p:pic>
      <p:sp>
        <p:nvSpPr>
          <p:cNvPr id="51" name="正方形/長方形 50"/>
          <p:cNvSpPr/>
          <p:nvPr/>
        </p:nvSpPr>
        <p:spPr>
          <a:xfrm>
            <a:off x="470123" y="4601687"/>
            <a:ext cx="34994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微分フィルタの正値を可視化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Sobel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フィルタではノイズが削減されているのが分かる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44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フィルタ処理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7219" y="1279461"/>
            <a:ext cx="11013333" cy="5057078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右の</a:t>
            </a:r>
            <a:r>
              <a:rPr lang="en-US" altLang="ja-JP" sz="2400" dirty="0"/>
              <a:t>7x7 </a:t>
            </a:r>
            <a:r>
              <a:rPr lang="ja-JP" altLang="en-US" sz="2400" dirty="0"/>
              <a:t>画像に対して</a:t>
            </a:r>
            <a:r>
              <a:rPr lang="en-US" altLang="ja-JP" sz="2400" dirty="0"/>
              <a:t>…</a:t>
            </a:r>
            <a:endParaRPr kumimoji="1" lang="en-US" altLang="ja-JP" sz="2400" dirty="0"/>
          </a:p>
          <a:p>
            <a:pPr marL="914400" lvl="1" indent="-457200">
              <a:buAutoNum type="arabicPeriod"/>
            </a:pPr>
            <a:r>
              <a:rPr lang="ja-JP" altLang="en-US" sz="2000" dirty="0"/>
              <a:t>横方向</a:t>
            </a:r>
            <a:r>
              <a:rPr lang="en-US" altLang="ja-JP" sz="2000" dirty="0"/>
              <a:t>Sobel</a:t>
            </a:r>
            <a:r>
              <a:rPr lang="ja-JP" altLang="en-US" sz="2000" dirty="0"/>
              <a:t>フィルタを適用せよ</a:t>
            </a:r>
            <a:endParaRPr lang="en-US" altLang="ja-JP" sz="2000" dirty="0"/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ja-JP" altLang="en-US" sz="2000" dirty="0"/>
              <a:t>縦方向</a:t>
            </a:r>
            <a:r>
              <a:rPr lang="en-US" altLang="ja-JP" sz="2000" dirty="0"/>
              <a:t>Sobel</a:t>
            </a:r>
            <a:r>
              <a:rPr lang="ja-JP" altLang="en-US" sz="2000" dirty="0"/>
              <a:t>フィルタを適用せよ</a:t>
            </a:r>
            <a:endParaRPr lang="en-US" altLang="ja-JP" sz="2000" dirty="0"/>
          </a:p>
          <a:p>
            <a:pPr marL="914400" lvl="1" indent="-457200">
              <a:buAutoNum type="arabicPeriod"/>
            </a:pPr>
            <a:r>
              <a:rPr lang="ja-JP" altLang="en-US" sz="2000" dirty="0"/>
              <a:t>ガウシアンフィルタを適用せよ</a:t>
            </a:r>
            <a:endParaRPr lang="en-US" altLang="ja-JP" sz="20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144660"/>
              </p:ext>
            </p:extLst>
          </p:nvPr>
        </p:nvGraphicFramePr>
        <p:xfrm>
          <a:off x="8641141" y="372426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09289"/>
              </p:ext>
            </p:extLst>
          </p:nvPr>
        </p:nvGraphicFramePr>
        <p:xfrm>
          <a:off x="886103" y="3740659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82984"/>
              </p:ext>
            </p:extLst>
          </p:nvPr>
        </p:nvGraphicFramePr>
        <p:xfrm>
          <a:off x="4248549" y="3740659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16323"/>
              </p:ext>
            </p:extLst>
          </p:nvPr>
        </p:nvGraphicFramePr>
        <p:xfrm>
          <a:off x="7610994" y="3740659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617523" y="6381073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横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Sobel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442009" y="294339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194100" y="6381073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縦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Sobel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342414" y="638107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ガウシアン</a:t>
            </a:r>
          </a:p>
        </p:txBody>
      </p:sp>
    </p:spTree>
    <p:extLst>
      <p:ext uri="{BB962C8B-B14F-4D97-AF65-F5344CB8AC3E}">
        <p14:creationId xmlns:p14="http://schemas.microsoft.com/office/powerpoint/2010/main" val="1314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15C20CFD-B683-44D6-9A5A-E33E0847A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60734"/>
              </p:ext>
            </p:extLst>
          </p:nvPr>
        </p:nvGraphicFramePr>
        <p:xfrm>
          <a:off x="889714" y="1144213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2379E4B-61FB-4C43-B253-39259C004CCB}"/>
              </a:ext>
            </a:extLst>
          </p:cNvPr>
          <p:cNvSpPr/>
          <p:nvPr/>
        </p:nvSpPr>
        <p:spPr>
          <a:xfrm>
            <a:off x="1690582" y="37151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入力画像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5CD7307-B870-4BB3-A10A-7B5BD4A77BD3}"/>
              </a:ext>
            </a:extLst>
          </p:cNvPr>
          <p:cNvSpPr/>
          <p:nvPr/>
        </p:nvSpPr>
        <p:spPr>
          <a:xfrm>
            <a:off x="4025541" y="2043676"/>
            <a:ext cx="1392572" cy="796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F1387C9-3BC0-4ED0-AB07-5ABCD977C5F8}"/>
              </a:ext>
            </a:extLst>
          </p:cNvPr>
          <p:cNvSpPr/>
          <p:nvPr/>
        </p:nvSpPr>
        <p:spPr>
          <a:xfrm>
            <a:off x="3936997" y="294339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フィルタ処理</a:t>
            </a: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150A1261-3732-4D10-BE5D-84A65E76C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09088"/>
              </p:ext>
            </p:extLst>
          </p:nvPr>
        </p:nvGraphicFramePr>
        <p:xfrm>
          <a:off x="5805594" y="1144213"/>
          <a:ext cx="2748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A731B1-AB6E-4041-B36C-4290DCF8B059}"/>
              </a:ext>
            </a:extLst>
          </p:cNvPr>
          <p:cNvSpPr/>
          <p:nvPr/>
        </p:nvSpPr>
        <p:spPr>
          <a:xfrm>
            <a:off x="6625769" y="37151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出力画像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BA9402B-8D2A-4A37-8746-DE9527D154C0}"/>
              </a:ext>
            </a:extLst>
          </p:cNvPr>
          <p:cNvSpPr/>
          <p:nvPr/>
        </p:nvSpPr>
        <p:spPr>
          <a:xfrm>
            <a:off x="7379894" y="3001429"/>
            <a:ext cx="3874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801B92-6A48-4841-A3D0-0326F4EE1260}"/>
              </a:ext>
            </a:extLst>
          </p:cNvPr>
          <p:cNvSpPr/>
          <p:nvPr/>
        </p:nvSpPr>
        <p:spPr>
          <a:xfrm>
            <a:off x="6196397" y="1516578"/>
            <a:ext cx="3874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rgbClr val="FF0000"/>
                </a:solidFill>
              </a:rPr>
              <a:t>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28607" y="447726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/>
              <p:cNvSpPr/>
              <p:nvPr/>
            </p:nvSpPr>
            <p:spPr>
              <a:xfrm>
                <a:off x="1019417" y="1447443"/>
                <a:ext cx="7076834" cy="1325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関数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𝑓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𝑦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の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2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階偏微分は</a:t>
                </a:r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,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以下の通り定義される</a:t>
                </a:r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𝑥𝑥</m:t>
                          </m:r>
                        </m:sub>
                      </m:sSub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 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ja-JP" altLang="en-US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ja-JP" altLang="en-US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func>
                        <m:func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−2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+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𝑥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−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,</m:t>
                                  </m:r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ja-JP" sz="2000" i="1">
                                      <a:latin typeface="Cambria Math"/>
                                      <a:cs typeface="Times New Roman" panose="020206030504050203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17" y="1447443"/>
                <a:ext cx="7076834" cy="1325491"/>
              </a:xfrm>
              <a:prstGeom prst="rect">
                <a:avLst/>
              </a:prstGeom>
              <a:blipFill>
                <a:blip r:embed="rId2"/>
                <a:stretch>
                  <a:fillRect l="-861" t="-18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正方形/長方形 40"/>
              <p:cNvSpPr/>
              <p:nvPr/>
            </p:nvSpPr>
            <p:spPr>
              <a:xfrm>
                <a:off x="1000367" y="2766196"/>
                <a:ext cx="5888040" cy="964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400"/>
                  </a:lnSpc>
                </a:pPr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画像 </a:t>
                </a:r>
                <a:r>
                  <a:rPr lang="en-US" altLang="ja-JP" sz="2000" i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I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:r>
                  <a:rPr lang="en-US" altLang="ja-JP" sz="2000" i="1" dirty="0" err="1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i,j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) 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の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2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階偏微分の近似は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Wingdings" panose="05000000000000000000" pitchFamily="2" charset="2"/>
                  </a:rPr>
                  <a:t>…</a:t>
                </a:r>
              </a:p>
              <a:p>
                <a:pPr>
                  <a:lnSpc>
                    <a:spcPts val="34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𝑗𝑗</m:t>
                          </m:r>
                        </m:sub>
                      </m:sSub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𝐼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+1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−2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𝐼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𝐼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  <m:r>
                            <a:rPr lang="en-US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altLang="ja-JP" sz="2000" dirty="0"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1" name="正方形/長方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67" y="2766196"/>
                <a:ext cx="5888040" cy="964367"/>
              </a:xfrm>
              <a:prstGeom prst="rect">
                <a:avLst/>
              </a:prstGeom>
              <a:blipFill>
                <a:blip r:embed="rId3"/>
                <a:stretch>
                  <a:fillRect l="-1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 descr="C:\Users\takashi\Desktop\2kaiたて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88" b="40908"/>
          <a:stretch/>
        </p:blipFill>
        <p:spPr bwMode="auto">
          <a:xfrm>
            <a:off x="5529340" y="3864637"/>
            <a:ext cx="2852661" cy="255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takashi\Desktop\2kaiYoko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88" b="40908"/>
          <a:stretch/>
        </p:blipFill>
        <p:spPr bwMode="auto">
          <a:xfrm>
            <a:off x="2492531" y="3864637"/>
            <a:ext cx="2873929" cy="25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グループ化 43"/>
          <p:cNvGrpSpPr/>
          <p:nvPr/>
        </p:nvGrpSpPr>
        <p:grpSpPr>
          <a:xfrm>
            <a:off x="4227795" y="3905999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45" name="正方形/長方形 44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7163775" y="3905999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55" name="正方形/長方形 54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64" name="Picture 4" descr="C:\Users\takashi\Desktop\講義_北大\2013後期\sample1Small.bm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46" b="40908"/>
          <a:stretch/>
        </p:blipFill>
        <p:spPr bwMode="auto">
          <a:xfrm>
            <a:off x="491431" y="4384472"/>
            <a:ext cx="1846223" cy="165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11008" r="12997" b="8977"/>
          <a:stretch>
            <a:fillRect/>
          </a:stretch>
        </p:blipFill>
        <p:spPr bwMode="auto">
          <a:xfrm>
            <a:off x="12623113" y="1360956"/>
            <a:ext cx="3276600" cy="500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正方形/長方形 28"/>
          <p:cNvSpPr/>
          <p:nvPr/>
        </p:nvSpPr>
        <p:spPr>
          <a:xfrm>
            <a:off x="12366503" y="6421935"/>
            <a:ext cx="3789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[</a:t>
            </a:r>
            <a:r>
              <a:rPr lang="en-US" altLang="ja-JP" sz="14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CGArts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協会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デジタル画像処理  図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5.26]</a:t>
            </a:r>
            <a:endParaRPr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8984343" y="2110188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9129486" y="1026847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8984343" y="3459854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9129486" y="2822658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8984343" y="5280575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9129486" y="4618469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>
            <a:off x="9207500" y="1387826"/>
            <a:ext cx="2108200" cy="662232"/>
          </a:xfrm>
          <a:custGeom>
            <a:avLst/>
            <a:gdLst>
              <a:gd name="connsiteX0" fmla="*/ 0 w 2108200"/>
              <a:gd name="connsiteY0" fmla="*/ 658857 h 705464"/>
              <a:gd name="connsiteX1" fmla="*/ 774700 w 2108200"/>
              <a:gd name="connsiteY1" fmla="*/ 646157 h 705464"/>
              <a:gd name="connsiteX2" fmla="*/ 1054100 w 2108200"/>
              <a:gd name="connsiteY2" fmla="*/ 74657 h 705464"/>
              <a:gd name="connsiteX3" fmla="*/ 2108200 w 2108200"/>
              <a:gd name="connsiteY3" fmla="*/ 23857 h 705464"/>
              <a:gd name="connsiteX0" fmla="*/ 0 w 2108200"/>
              <a:gd name="connsiteY0" fmla="*/ 646314 h 692921"/>
              <a:gd name="connsiteX1" fmla="*/ 774700 w 2108200"/>
              <a:gd name="connsiteY1" fmla="*/ 633614 h 692921"/>
              <a:gd name="connsiteX2" fmla="*/ 1054100 w 2108200"/>
              <a:gd name="connsiteY2" fmla="*/ 62114 h 692921"/>
              <a:gd name="connsiteX3" fmla="*/ 2108200 w 2108200"/>
              <a:gd name="connsiteY3" fmla="*/ 11314 h 692921"/>
              <a:gd name="connsiteX0" fmla="*/ 0 w 2108200"/>
              <a:gd name="connsiteY0" fmla="*/ 646985 h 693808"/>
              <a:gd name="connsiteX1" fmla="*/ 774700 w 2108200"/>
              <a:gd name="connsiteY1" fmla="*/ 634285 h 693808"/>
              <a:gd name="connsiteX2" fmla="*/ 1111250 w 2108200"/>
              <a:gd name="connsiteY2" fmla="*/ 59610 h 693808"/>
              <a:gd name="connsiteX3" fmla="*/ 2108200 w 2108200"/>
              <a:gd name="connsiteY3" fmla="*/ 11985 h 693808"/>
              <a:gd name="connsiteX0" fmla="*/ 0 w 2108200"/>
              <a:gd name="connsiteY0" fmla="*/ 646985 h 680817"/>
              <a:gd name="connsiteX1" fmla="*/ 774700 w 2108200"/>
              <a:gd name="connsiteY1" fmla="*/ 634285 h 680817"/>
              <a:gd name="connsiteX2" fmla="*/ 1111250 w 2108200"/>
              <a:gd name="connsiteY2" fmla="*/ 59610 h 680817"/>
              <a:gd name="connsiteX3" fmla="*/ 2108200 w 2108200"/>
              <a:gd name="connsiteY3" fmla="*/ 11985 h 680817"/>
              <a:gd name="connsiteX0" fmla="*/ 0 w 2108200"/>
              <a:gd name="connsiteY0" fmla="*/ 657560 h 663764"/>
              <a:gd name="connsiteX1" fmla="*/ 815975 w 2108200"/>
              <a:gd name="connsiteY1" fmla="*/ 597235 h 663764"/>
              <a:gd name="connsiteX2" fmla="*/ 1111250 w 2108200"/>
              <a:gd name="connsiteY2" fmla="*/ 70185 h 663764"/>
              <a:gd name="connsiteX3" fmla="*/ 2108200 w 2108200"/>
              <a:gd name="connsiteY3" fmla="*/ 22560 h 663764"/>
              <a:gd name="connsiteX0" fmla="*/ 0 w 2108200"/>
              <a:gd name="connsiteY0" fmla="*/ 651793 h 657152"/>
              <a:gd name="connsiteX1" fmla="*/ 815975 w 2108200"/>
              <a:gd name="connsiteY1" fmla="*/ 591468 h 657152"/>
              <a:gd name="connsiteX2" fmla="*/ 1079500 w 2108200"/>
              <a:gd name="connsiteY2" fmla="*/ 80293 h 657152"/>
              <a:gd name="connsiteX3" fmla="*/ 2108200 w 2108200"/>
              <a:gd name="connsiteY3" fmla="*/ 16793 h 657152"/>
              <a:gd name="connsiteX0" fmla="*/ 0 w 2108200"/>
              <a:gd name="connsiteY0" fmla="*/ 659304 h 664663"/>
              <a:gd name="connsiteX1" fmla="*/ 815975 w 2108200"/>
              <a:gd name="connsiteY1" fmla="*/ 598979 h 664663"/>
              <a:gd name="connsiteX2" fmla="*/ 1079500 w 2108200"/>
              <a:gd name="connsiteY2" fmla="*/ 87804 h 664663"/>
              <a:gd name="connsiteX3" fmla="*/ 2108200 w 2108200"/>
              <a:gd name="connsiteY3" fmla="*/ 24304 h 664663"/>
              <a:gd name="connsiteX0" fmla="*/ 0 w 2108200"/>
              <a:gd name="connsiteY0" fmla="*/ 666590 h 671949"/>
              <a:gd name="connsiteX1" fmla="*/ 815975 w 2108200"/>
              <a:gd name="connsiteY1" fmla="*/ 606265 h 671949"/>
              <a:gd name="connsiteX2" fmla="*/ 1079500 w 2108200"/>
              <a:gd name="connsiteY2" fmla="*/ 95090 h 671949"/>
              <a:gd name="connsiteX3" fmla="*/ 2108200 w 2108200"/>
              <a:gd name="connsiteY3" fmla="*/ 12540 h 671949"/>
              <a:gd name="connsiteX0" fmla="*/ 0 w 2108200"/>
              <a:gd name="connsiteY0" fmla="*/ 656873 h 662232"/>
              <a:gd name="connsiteX1" fmla="*/ 815975 w 2108200"/>
              <a:gd name="connsiteY1" fmla="*/ 596548 h 662232"/>
              <a:gd name="connsiteX2" fmla="*/ 1079500 w 2108200"/>
              <a:gd name="connsiteY2" fmla="*/ 85373 h 662232"/>
              <a:gd name="connsiteX3" fmla="*/ 2108200 w 2108200"/>
              <a:gd name="connsiteY3" fmla="*/ 2823 h 66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662232">
                <a:moveTo>
                  <a:pt x="0" y="656873"/>
                </a:moveTo>
                <a:cubicBezTo>
                  <a:pt x="378883" y="654756"/>
                  <a:pt x="636058" y="691798"/>
                  <a:pt x="815975" y="596548"/>
                </a:cubicBezTo>
                <a:cubicBezTo>
                  <a:pt x="995892" y="501298"/>
                  <a:pt x="864129" y="184327"/>
                  <a:pt x="1079500" y="85373"/>
                </a:cubicBezTo>
                <a:cubicBezTo>
                  <a:pt x="1294871" y="-13581"/>
                  <a:pt x="1692275" y="-1411"/>
                  <a:pt x="2108200" y="28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396688" y="7793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入力画像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573703" y="256882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階微分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0573703" y="431817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階微分</a:t>
            </a:r>
          </a:p>
        </p:txBody>
      </p:sp>
      <p:sp>
        <p:nvSpPr>
          <p:cNvPr id="9" name="フリーフォーム 8"/>
          <p:cNvSpPr/>
          <p:nvPr/>
        </p:nvSpPr>
        <p:spPr>
          <a:xfrm>
            <a:off x="9207500" y="2875104"/>
            <a:ext cx="2197894" cy="544774"/>
          </a:xfrm>
          <a:custGeom>
            <a:avLst/>
            <a:gdLst>
              <a:gd name="connsiteX0" fmla="*/ 0 w 2200275"/>
              <a:gd name="connsiteY0" fmla="*/ 504829 h 567749"/>
              <a:gd name="connsiteX1" fmla="*/ 771525 w 2200275"/>
              <a:gd name="connsiteY1" fmla="*/ 495304 h 567749"/>
              <a:gd name="connsiteX2" fmla="*/ 1133475 w 2200275"/>
              <a:gd name="connsiteY2" fmla="*/ 4 h 567749"/>
              <a:gd name="connsiteX3" fmla="*/ 1381125 w 2200275"/>
              <a:gd name="connsiteY3" fmla="*/ 504829 h 567749"/>
              <a:gd name="connsiteX4" fmla="*/ 2200275 w 2200275"/>
              <a:gd name="connsiteY4" fmla="*/ 542929 h 567749"/>
              <a:gd name="connsiteX0" fmla="*/ 0 w 2200275"/>
              <a:gd name="connsiteY0" fmla="*/ 519116 h 582886"/>
              <a:gd name="connsiteX1" fmla="*/ 771525 w 2200275"/>
              <a:gd name="connsiteY1" fmla="*/ 509591 h 582886"/>
              <a:gd name="connsiteX2" fmla="*/ 962025 w 2200275"/>
              <a:gd name="connsiteY2" fmla="*/ 4 h 582886"/>
              <a:gd name="connsiteX3" fmla="*/ 1381125 w 2200275"/>
              <a:gd name="connsiteY3" fmla="*/ 519116 h 582886"/>
              <a:gd name="connsiteX4" fmla="*/ 2200275 w 2200275"/>
              <a:gd name="connsiteY4" fmla="*/ 557216 h 582886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1 h 582931"/>
              <a:gd name="connsiteX1" fmla="*/ 702468 w 2200275"/>
              <a:gd name="connsiteY1" fmla="*/ 488204 h 582931"/>
              <a:gd name="connsiteX2" fmla="*/ 962025 w 2200275"/>
              <a:gd name="connsiteY2" fmla="*/ 49 h 582931"/>
              <a:gd name="connsiteX3" fmla="*/ 1381125 w 2200275"/>
              <a:gd name="connsiteY3" fmla="*/ 519161 h 582931"/>
              <a:gd name="connsiteX4" fmla="*/ 2200275 w 2200275"/>
              <a:gd name="connsiteY4" fmla="*/ 557261 h 582931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3 h 567873"/>
              <a:gd name="connsiteX1" fmla="*/ 702468 w 2200275"/>
              <a:gd name="connsiteY1" fmla="*/ 488156 h 567873"/>
              <a:gd name="connsiteX2" fmla="*/ 962025 w 2200275"/>
              <a:gd name="connsiteY2" fmla="*/ 1 h 567873"/>
              <a:gd name="connsiteX3" fmla="*/ 1243012 w 2200275"/>
              <a:gd name="connsiteY3" fmla="*/ 485776 h 567873"/>
              <a:gd name="connsiteX4" fmla="*/ 2200275 w 2200275"/>
              <a:gd name="connsiteY4" fmla="*/ 557213 h 567873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2 h 570979"/>
              <a:gd name="connsiteX1" fmla="*/ 695324 w 2200275"/>
              <a:gd name="connsiteY1" fmla="*/ 485773 h 570979"/>
              <a:gd name="connsiteX2" fmla="*/ 962025 w 2200275"/>
              <a:gd name="connsiteY2" fmla="*/ 0 h 570979"/>
              <a:gd name="connsiteX3" fmla="*/ 1243012 w 2200275"/>
              <a:gd name="connsiteY3" fmla="*/ 485775 h 570979"/>
              <a:gd name="connsiteX4" fmla="*/ 2200275 w 2200275"/>
              <a:gd name="connsiteY4" fmla="*/ 557212 h 570979"/>
              <a:gd name="connsiteX0" fmla="*/ 0 w 2200275"/>
              <a:gd name="connsiteY0" fmla="*/ 519112 h 558293"/>
              <a:gd name="connsiteX1" fmla="*/ 695324 w 2200275"/>
              <a:gd name="connsiteY1" fmla="*/ 485773 h 558293"/>
              <a:gd name="connsiteX2" fmla="*/ 962025 w 2200275"/>
              <a:gd name="connsiteY2" fmla="*/ 0 h 558293"/>
              <a:gd name="connsiteX3" fmla="*/ 1243012 w 2200275"/>
              <a:gd name="connsiteY3" fmla="*/ 485775 h 558293"/>
              <a:gd name="connsiteX4" fmla="*/ 2200275 w 2200275"/>
              <a:gd name="connsiteY4" fmla="*/ 557212 h 558293"/>
              <a:gd name="connsiteX0" fmla="*/ 0 w 2200275"/>
              <a:gd name="connsiteY0" fmla="*/ 519136 h 558317"/>
              <a:gd name="connsiteX1" fmla="*/ 697706 w 2200275"/>
              <a:gd name="connsiteY1" fmla="*/ 464366 h 558317"/>
              <a:gd name="connsiteX2" fmla="*/ 962025 w 2200275"/>
              <a:gd name="connsiteY2" fmla="*/ 24 h 558317"/>
              <a:gd name="connsiteX3" fmla="*/ 1243012 w 2200275"/>
              <a:gd name="connsiteY3" fmla="*/ 485799 h 558317"/>
              <a:gd name="connsiteX4" fmla="*/ 2200275 w 2200275"/>
              <a:gd name="connsiteY4" fmla="*/ 557236 h 558317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33487 w 2200275"/>
              <a:gd name="connsiteY3" fmla="*/ 466726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197894"/>
              <a:gd name="connsiteY0" fmla="*/ 519113 h 542926"/>
              <a:gd name="connsiteX1" fmla="*/ 697706 w 2197894"/>
              <a:gd name="connsiteY1" fmla="*/ 464343 h 542926"/>
              <a:gd name="connsiteX2" fmla="*/ 962025 w 2197894"/>
              <a:gd name="connsiteY2" fmla="*/ 1 h 542926"/>
              <a:gd name="connsiteX3" fmla="*/ 1212056 w 2197894"/>
              <a:gd name="connsiteY3" fmla="*/ 459582 h 542926"/>
              <a:gd name="connsiteX4" fmla="*/ 2197894 w 2197894"/>
              <a:gd name="connsiteY4" fmla="*/ 542926 h 542926"/>
              <a:gd name="connsiteX0" fmla="*/ 0 w 2197894"/>
              <a:gd name="connsiteY0" fmla="*/ 519113 h 544774"/>
              <a:gd name="connsiteX1" fmla="*/ 697706 w 2197894"/>
              <a:gd name="connsiteY1" fmla="*/ 464343 h 544774"/>
              <a:gd name="connsiteX2" fmla="*/ 962025 w 2197894"/>
              <a:gd name="connsiteY2" fmla="*/ 1 h 544774"/>
              <a:gd name="connsiteX3" fmla="*/ 1212056 w 2197894"/>
              <a:gd name="connsiteY3" fmla="*/ 459582 h 544774"/>
              <a:gd name="connsiteX4" fmla="*/ 2197894 w 2197894"/>
              <a:gd name="connsiteY4" fmla="*/ 542926 h 54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894" h="544774">
                <a:moveTo>
                  <a:pt x="0" y="519113"/>
                </a:moveTo>
                <a:cubicBezTo>
                  <a:pt x="317500" y="515938"/>
                  <a:pt x="537369" y="550862"/>
                  <a:pt x="697706" y="464343"/>
                </a:cubicBezTo>
                <a:cubicBezTo>
                  <a:pt x="858043" y="377824"/>
                  <a:pt x="876300" y="795"/>
                  <a:pt x="962025" y="1"/>
                </a:cubicBezTo>
                <a:cubicBezTo>
                  <a:pt x="1047750" y="-793"/>
                  <a:pt x="1006078" y="369095"/>
                  <a:pt x="1212056" y="459582"/>
                </a:cubicBezTo>
                <a:cubicBezTo>
                  <a:pt x="1418034" y="550069"/>
                  <a:pt x="1862932" y="547688"/>
                  <a:pt x="2197894" y="5429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9235285" y="4873696"/>
            <a:ext cx="2141220" cy="763937"/>
          </a:xfrm>
          <a:custGeom>
            <a:avLst/>
            <a:gdLst>
              <a:gd name="connsiteX0" fmla="*/ 0 w 2141220"/>
              <a:gd name="connsiteY0" fmla="*/ 459272 h 934231"/>
              <a:gd name="connsiteX1" fmla="*/ 556260 w 2141220"/>
              <a:gd name="connsiteY1" fmla="*/ 444032 h 934231"/>
              <a:gd name="connsiteX2" fmla="*/ 754380 w 2141220"/>
              <a:gd name="connsiteY2" fmla="*/ 9692 h 934231"/>
              <a:gd name="connsiteX3" fmla="*/ 990600 w 2141220"/>
              <a:gd name="connsiteY3" fmla="*/ 924092 h 934231"/>
              <a:gd name="connsiteX4" fmla="*/ 1188720 w 2141220"/>
              <a:gd name="connsiteY4" fmla="*/ 497372 h 934231"/>
              <a:gd name="connsiteX5" fmla="*/ 2141220 w 2141220"/>
              <a:gd name="connsiteY5" fmla="*/ 466892 h 934231"/>
              <a:gd name="connsiteX0" fmla="*/ 0 w 2141220"/>
              <a:gd name="connsiteY0" fmla="*/ 520271 h 997522"/>
              <a:gd name="connsiteX1" fmla="*/ 556260 w 2141220"/>
              <a:gd name="connsiteY1" fmla="*/ 505031 h 997522"/>
              <a:gd name="connsiteX2" fmla="*/ 835342 w 2141220"/>
              <a:gd name="connsiteY2" fmla="*/ 8778 h 997522"/>
              <a:gd name="connsiteX3" fmla="*/ 990600 w 2141220"/>
              <a:gd name="connsiteY3" fmla="*/ 985091 h 997522"/>
              <a:gd name="connsiteX4" fmla="*/ 1188720 w 2141220"/>
              <a:gd name="connsiteY4" fmla="*/ 558371 h 997522"/>
              <a:gd name="connsiteX5" fmla="*/ 2141220 w 2141220"/>
              <a:gd name="connsiteY5" fmla="*/ 527891 h 997522"/>
              <a:gd name="connsiteX0" fmla="*/ 0 w 2141220"/>
              <a:gd name="connsiteY0" fmla="*/ 511503 h 988754"/>
              <a:gd name="connsiteX1" fmla="*/ 556260 w 2141220"/>
              <a:gd name="connsiteY1" fmla="*/ 496263 h 988754"/>
              <a:gd name="connsiteX2" fmla="*/ 835342 w 2141220"/>
              <a:gd name="connsiteY2" fmla="*/ 10 h 988754"/>
              <a:gd name="connsiteX3" fmla="*/ 990600 w 2141220"/>
              <a:gd name="connsiteY3" fmla="*/ 976323 h 988754"/>
              <a:gd name="connsiteX4" fmla="*/ 1188720 w 2141220"/>
              <a:gd name="connsiteY4" fmla="*/ 549603 h 988754"/>
              <a:gd name="connsiteX5" fmla="*/ 2141220 w 2141220"/>
              <a:gd name="connsiteY5" fmla="*/ 519123 h 988754"/>
              <a:gd name="connsiteX0" fmla="*/ 0 w 2141220"/>
              <a:gd name="connsiteY0" fmla="*/ 520889 h 1016812"/>
              <a:gd name="connsiteX1" fmla="*/ 556260 w 2141220"/>
              <a:gd name="connsiteY1" fmla="*/ 505649 h 1016812"/>
              <a:gd name="connsiteX2" fmla="*/ 835342 w 2141220"/>
              <a:gd name="connsiteY2" fmla="*/ 9396 h 1016812"/>
              <a:gd name="connsiteX3" fmla="*/ 1047750 w 2141220"/>
              <a:gd name="connsiteY3" fmla="*/ 1004759 h 1016812"/>
              <a:gd name="connsiteX4" fmla="*/ 1188720 w 2141220"/>
              <a:gd name="connsiteY4" fmla="*/ 558989 h 1016812"/>
              <a:gd name="connsiteX5" fmla="*/ 2141220 w 2141220"/>
              <a:gd name="connsiteY5" fmla="*/ 528509 h 1016812"/>
              <a:gd name="connsiteX0" fmla="*/ 0 w 2141220"/>
              <a:gd name="connsiteY0" fmla="*/ 520889 h 1004783"/>
              <a:gd name="connsiteX1" fmla="*/ 556260 w 2141220"/>
              <a:gd name="connsiteY1" fmla="*/ 505649 h 1004783"/>
              <a:gd name="connsiteX2" fmla="*/ 835342 w 2141220"/>
              <a:gd name="connsiteY2" fmla="*/ 9396 h 1004783"/>
              <a:gd name="connsiteX3" fmla="*/ 1047750 w 2141220"/>
              <a:gd name="connsiteY3" fmla="*/ 1004759 h 1004783"/>
              <a:gd name="connsiteX4" fmla="*/ 1188720 w 2141220"/>
              <a:gd name="connsiteY4" fmla="*/ 558989 h 1004783"/>
              <a:gd name="connsiteX5" fmla="*/ 2141220 w 2141220"/>
              <a:gd name="connsiteY5" fmla="*/ 528509 h 1004783"/>
              <a:gd name="connsiteX0" fmla="*/ 0 w 2141220"/>
              <a:gd name="connsiteY0" fmla="*/ 520889 h 1015185"/>
              <a:gd name="connsiteX1" fmla="*/ 556260 w 2141220"/>
              <a:gd name="connsiteY1" fmla="*/ 505649 h 1015185"/>
              <a:gd name="connsiteX2" fmla="*/ 835342 w 2141220"/>
              <a:gd name="connsiteY2" fmla="*/ 9396 h 1015185"/>
              <a:gd name="connsiteX3" fmla="*/ 1047750 w 2141220"/>
              <a:gd name="connsiteY3" fmla="*/ 1004759 h 1015185"/>
              <a:gd name="connsiteX4" fmla="*/ 1291114 w 2141220"/>
              <a:gd name="connsiteY4" fmla="*/ 530414 h 1015185"/>
              <a:gd name="connsiteX5" fmla="*/ 2141220 w 2141220"/>
              <a:gd name="connsiteY5" fmla="*/ 528509 h 1015185"/>
              <a:gd name="connsiteX0" fmla="*/ 0 w 2141220"/>
              <a:gd name="connsiteY0" fmla="*/ 520889 h 1014560"/>
              <a:gd name="connsiteX1" fmla="*/ 556260 w 2141220"/>
              <a:gd name="connsiteY1" fmla="*/ 505649 h 1014560"/>
              <a:gd name="connsiteX2" fmla="*/ 835342 w 2141220"/>
              <a:gd name="connsiteY2" fmla="*/ 9396 h 1014560"/>
              <a:gd name="connsiteX3" fmla="*/ 1047750 w 2141220"/>
              <a:gd name="connsiteY3" fmla="*/ 1004759 h 1014560"/>
              <a:gd name="connsiteX4" fmla="*/ 1291114 w 2141220"/>
              <a:gd name="connsiteY4" fmla="*/ 530414 h 1014560"/>
              <a:gd name="connsiteX5" fmla="*/ 2141220 w 2141220"/>
              <a:gd name="connsiteY5" fmla="*/ 528509 h 1014560"/>
              <a:gd name="connsiteX0" fmla="*/ 0 w 2141220"/>
              <a:gd name="connsiteY0" fmla="*/ 520889 h 1018353"/>
              <a:gd name="connsiteX1" fmla="*/ 556260 w 2141220"/>
              <a:gd name="connsiteY1" fmla="*/ 505649 h 1018353"/>
              <a:gd name="connsiteX2" fmla="*/ 835342 w 2141220"/>
              <a:gd name="connsiteY2" fmla="*/ 9396 h 1018353"/>
              <a:gd name="connsiteX3" fmla="*/ 1047750 w 2141220"/>
              <a:gd name="connsiteY3" fmla="*/ 1004759 h 1018353"/>
              <a:gd name="connsiteX4" fmla="*/ 1298257 w 2141220"/>
              <a:gd name="connsiteY4" fmla="*/ 597089 h 1018353"/>
              <a:gd name="connsiteX5" fmla="*/ 2141220 w 2141220"/>
              <a:gd name="connsiteY5" fmla="*/ 528509 h 1018353"/>
              <a:gd name="connsiteX0" fmla="*/ 0 w 2141220"/>
              <a:gd name="connsiteY0" fmla="*/ 520889 h 1018353"/>
              <a:gd name="connsiteX1" fmla="*/ 556260 w 2141220"/>
              <a:gd name="connsiteY1" fmla="*/ 505649 h 1018353"/>
              <a:gd name="connsiteX2" fmla="*/ 835342 w 2141220"/>
              <a:gd name="connsiteY2" fmla="*/ 9396 h 1018353"/>
              <a:gd name="connsiteX3" fmla="*/ 1047750 w 2141220"/>
              <a:gd name="connsiteY3" fmla="*/ 1004759 h 1018353"/>
              <a:gd name="connsiteX4" fmla="*/ 1298257 w 2141220"/>
              <a:gd name="connsiteY4" fmla="*/ 597089 h 1018353"/>
              <a:gd name="connsiteX5" fmla="*/ 2141220 w 2141220"/>
              <a:gd name="connsiteY5" fmla="*/ 528509 h 1018353"/>
              <a:gd name="connsiteX0" fmla="*/ 0 w 2141220"/>
              <a:gd name="connsiteY0" fmla="*/ 523794 h 1021258"/>
              <a:gd name="connsiteX1" fmla="*/ 575310 w 2141220"/>
              <a:gd name="connsiteY1" fmla="*/ 456166 h 1021258"/>
              <a:gd name="connsiteX2" fmla="*/ 835342 w 2141220"/>
              <a:gd name="connsiteY2" fmla="*/ 12301 h 1021258"/>
              <a:gd name="connsiteX3" fmla="*/ 1047750 w 2141220"/>
              <a:gd name="connsiteY3" fmla="*/ 1007664 h 1021258"/>
              <a:gd name="connsiteX4" fmla="*/ 1298257 w 2141220"/>
              <a:gd name="connsiteY4" fmla="*/ 599994 h 1021258"/>
              <a:gd name="connsiteX5" fmla="*/ 2141220 w 2141220"/>
              <a:gd name="connsiteY5" fmla="*/ 531414 h 1021258"/>
              <a:gd name="connsiteX0" fmla="*/ 0 w 2141220"/>
              <a:gd name="connsiteY0" fmla="*/ 523794 h 1021258"/>
              <a:gd name="connsiteX1" fmla="*/ 575310 w 2141220"/>
              <a:gd name="connsiteY1" fmla="*/ 456166 h 1021258"/>
              <a:gd name="connsiteX2" fmla="*/ 835342 w 2141220"/>
              <a:gd name="connsiteY2" fmla="*/ 12301 h 1021258"/>
              <a:gd name="connsiteX3" fmla="*/ 1047750 w 2141220"/>
              <a:gd name="connsiteY3" fmla="*/ 1007664 h 1021258"/>
              <a:gd name="connsiteX4" fmla="*/ 1298257 w 2141220"/>
              <a:gd name="connsiteY4" fmla="*/ 599994 h 1021258"/>
              <a:gd name="connsiteX5" fmla="*/ 2141220 w 2141220"/>
              <a:gd name="connsiteY5" fmla="*/ 531414 h 1021258"/>
              <a:gd name="connsiteX0" fmla="*/ 0 w 2141220"/>
              <a:gd name="connsiteY0" fmla="*/ 523794 h 1007667"/>
              <a:gd name="connsiteX1" fmla="*/ 575310 w 2141220"/>
              <a:gd name="connsiteY1" fmla="*/ 456166 h 1007667"/>
              <a:gd name="connsiteX2" fmla="*/ 835342 w 2141220"/>
              <a:gd name="connsiteY2" fmla="*/ 12301 h 1007667"/>
              <a:gd name="connsiteX3" fmla="*/ 1047750 w 2141220"/>
              <a:gd name="connsiteY3" fmla="*/ 1007664 h 1007667"/>
              <a:gd name="connsiteX4" fmla="*/ 1298257 w 2141220"/>
              <a:gd name="connsiteY4" fmla="*/ 599994 h 1007667"/>
              <a:gd name="connsiteX5" fmla="*/ 2141220 w 2141220"/>
              <a:gd name="connsiteY5" fmla="*/ 531414 h 1007667"/>
              <a:gd name="connsiteX0" fmla="*/ 0 w 2141220"/>
              <a:gd name="connsiteY0" fmla="*/ 523794 h 1007667"/>
              <a:gd name="connsiteX1" fmla="*/ 575310 w 2141220"/>
              <a:gd name="connsiteY1" fmla="*/ 456166 h 1007667"/>
              <a:gd name="connsiteX2" fmla="*/ 835342 w 2141220"/>
              <a:gd name="connsiteY2" fmla="*/ 12301 h 1007667"/>
              <a:gd name="connsiteX3" fmla="*/ 1047750 w 2141220"/>
              <a:gd name="connsiteY3" fmla="*/ 1007664 h 1007667"/>
              <a:gd name="connsiteX4" fmla="*/ 1298257 w 2141220"/>
              <a:gd name="connsiteY4" fmla="*/ 599994 h 1007667"/>
              <a:gd name="connsiteX5" fmla="*/ 2141220 w 2141220"/>
              <a:gd name="connsiteY5" fmla="*/ 531414 h 1007667"/>
              <a:gd name="connsiteX0" fmla="*/ 0 w 2141220"/>
              <a:gd name="connsiteY0" fmla="*/ 523794 h 1021413"/>
              <a:gd name="connsiteX1" fmla="*/ 575310 w 2141220"/>
              <a:gd name="connsiteY1" fmla="*/ 456166 h 1021413"/>
              <a:gd name="connsiteX2" fmla="*/ 835342 w 2141220"/>
              <a:gd name="connsiteY2" fmla="*/ 12301 h 1021413"/>
              <a:gd name="connsiteX3" fmla="*/ 1047750 w 2141220"/>
              <a:gd name="connsiteY3" fmla="*/ 1007664 h 1021413"/>
              <a:gd name="connsiteX4" fmla="*/ 1245869 w 2141220"/>
              <a:gd name="connsiteY4" fmla="*/ 602375 h 1021413"/>
              <a:gd name="connsiteX5" fmla="*/ 2141220 w 2141220"/>
              <a:gd name="connsiteY5" fmla="*/ 531414 h 1021413"/>
              <a:gd name="connsiteX0" fmla="*/ 0 w 2141220"/>
              <a:gd name="connsiteY0" fmla="*/ 523794 h 1007677"/>
              <a:gd name="connsiteX1" fmla="*/ 575310 w 2141220"/>
              <a:gd name="connsiteY1" fmla="*/ 456166 h 1007677"/>
              <a:gd name="connsiteX2" fmla="*/ 835342 w 2141220"/>
              <a:gd name="connsiteY2" fmla="*/ 12301 h 1007677"/>
              <a:gd name="connsiteX3" fmla="*/ 1047750 w 2141220"/>
              <a:gd name="connsiteY3" fmla="*/ 1007664 h 1007677"/>
              <a:gd name="connsiteX4" fmla="*/ 1245869 w 2141220"/>
              <a:gd name="connsiteY4" fmla="*/ 602375 h 1007677"/>
              <a:gd name="connsiteX5" fmla="*/ 2141220 w 2141220"/>
              <a:gd name="connsiteY5" fmla="*/ 531414 h 1007677"/>
              <a:gd name="connsiteX0" fmla="*/ 0 w 2141220"/>
              <a:gd name="connsiteY0" fmla="*/ 511502 h 995384"/>
              <a:gd name="connsiteX1" fmla="*/ 575310 w 2141220"/>
              <a:gd name="connsiteY1" fmla="*/ 443874 h 995384"/>
              <a:gd name="connsiteX2" fmla="*/ 835342 w 2141220"/>
              <a:gd name="connsiteY2" fmla="*/ 9 h 995384"/>
              <a:gd name="connsiteX3" fmla="*/ 1047750 w 2141220"/>
              <a:gd name="connsiteY3" fmla="*/ 995372 h 995384"/>
              <a:gd name="connsiteX4" fmla="*/ 1245869 w 2141220"/>
              <a:gd name="connsiteY4" fmla="*/ 590083 h 995384"/>
              <a:gd name="connsiteX5" fmla="*/ 2141220 w 2141220"/>
              <a:gd name="connsiteY5" fmla="*/ 519122 h 995384"/>
              <a:gd name="connsiteX0" fmla="*/ 0 w 2141220"/>
              <a:gd name="connsiteY0" fmla="*/ 511498 h 995380"/>
              <a:gd name="connsiteX1" fmla="*/ 575310 w 2141220"/>
              <a:gd name="connsiteY1" fmla="*/ 443870 h 995380"/>
              <a:gd name="connsiteX2" fmla="*/ 835342 w 2141220"/>
              <a:gd name="connsiteY2" fmla="*/ 5 h 995380"/>
              <a:gd name="connsiteX3" fmla="*/ 1047750 w 2141220"/>
              <a:gd name="connsiteY3" fmla="*/ 995368 h 995380"/>
              <a:gd name="connsiteX4" fmla="*/ 1245869 w 2141220"/>
              <a:gd name="connsiteY4" fmla="*/ 590079 h 995380"/>
              <a:gd name="connsiteX5" fmla="*/ 2141220 w 2141220"/>
              <a:gd name="connsiteY5" fmla="*/ 519118 h 99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20" h="995380">
                <a:moveTo>
                  <a:pt x="0" y="511498"/>
                </a:moveTo>
                <a:cubicBezTo>
                  <a:pt x="229553" y="515149"/>
                  <a:pt x="436086" y="529119"/>
                  <a:pt x="575310" y="443870"/>
                </a:cubicBezTo>
                <a:cubicBezTo>
                  <a:pt x="714534" y="358621"/>
                  <a:pt x="747077" y="-1424"/>
                  <a:pt x="835342" y="5"/>
                </a:cubicBezTo>
                <a:cubicBezTo>
                  <a:pt x="923607" y="1434"/>
                  <a:pt x="972185" y="999415"/>
                  <a:pt x="1047750" y="995368"/>
                </a:cubicBezTo>
                <a:cubicBezTo>
                  <a:pt x="1123315" y="991321"/>
                  <a:pt x="1142205" y="633735"/>
                  <a:pt x="1245869" y="590079"/>
                </a:cubicBezTo>
                <a:cubicBezTo>
                  <a:pt x="1349533" y="546423"/>
                  <a:pt x="1760855" y="520070"/>
                  <a:pt x="2141220" y="51911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10172700" y="1148727"/>
            <a:ext cx="0" cy="5048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28607" y="219126"/>
            <a:ext cx="8229600" cy="5791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ラプラシアンフィルタ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/>
              <p:cNvSpPr/>
              <p:nvPr/>
            </p:nvSpPr>
            <p:spPr>
              <a:xfrm>
                <a:off x="1019417" y="1244243"/>
                <a:ext cx="3971683" cy="1381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関数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𝑓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𝑦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のラプラシアン</a:t>
                </a:r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∆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𝑓</m:t>
                      </m:r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𝑦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 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ja-JP" altLang="en-US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ja-JP" altLang="en-US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+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ja-JP" altLang="en-US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ja-JP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𝑥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ja-JP" altLang="en-US" sz="2000" i="1">
                              <a:latin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/>
                                  <a:cs typeface="Times New Roman" panose="020206030504050203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17" y="1244243"/>
                <a:ext cx="3971683" cy="1381725"/>
              </a:xfrm>
              <a:prstGeom prst="rect">
                <a:avLst/>
              </a:prstGeom>
              <a:blipFill>
                <a:blip r:embed="rId2"/>
                <a:stretch>
                  <a:fillRect l="-1534" t="-1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/>
              <p:cNvSpPr/>
              <p:nvPr/>
            </p:nvSpPr>
            <p:spPr>
              <a:xfrm>
                <a:off x="6721717" y="1244243"/>
                <a:ext cx="3971683" cy="1040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画像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𝑗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altLang="ja-JP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 </a:t>
                </a:r>
                <a:r>
                  <a:rPr lang="ja-JP" altLang="en-US" sz="20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  <a:sym typeface="Wingdings" panose="05000000000000000000" pitchFamily="2" charset="2"/>
                  </a:rPr>
                  <a:t>のラプラシアン</a:t>
                </a:r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𝐼</m:t>
                      </m:r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</m:t>
                          </m:r>
                        </m:e>
                      </m:d>
                      <m:r>
                        <a:rPr lang="en-US" altLang="ja-JP" sz="2000" i="1">
                          <a:latin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𝑖𝑖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+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𝑗𝑗</m:t>
                          </m:r>
                        </m:sub>
                      </m:sSub>
                    </m:oMath>
                  </m:oMathPara>
                </a14:m>
                <a:endParaRPr lang="en-US" altLang="ja-JP" sz="20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9" name="正方形/長方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717" y="1244243"/>
                <a:ext cx="3971683" cy="1040349"/>
              </a:xfrm>
              <a:prstGeom prst="rect">
                <a:avLst/>
              </a:prstGeom>
              <a:blipFill>
                <a:blip r:embed="rId3"/>
                <a:stretch>
                  <a:fillRect l="-1690" t="-23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グループ化 29"/>
          <p:cNvGrpSpPr/>
          <p:nvPr/>
        </p:nvGrpSpPr>
        <p:grpSpPr>
          <a:xfrm>
            <a:off x="4788290" y="2994344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31" name="正方形/長方形 30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1878032" y="2994344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67" name="正方形/長方形 66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76" name="Picture 4" descr="C:\Users\takashi\Desktop\講義_北大\2013後期\sample1Smal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46" b="40908"/>
          <a:stretch/>
        </p:blipFill>
        <p:spPr bwMode="auto">
          <a:xfrm>
            <a:off x="3246897" y="3089934"/>
            <a:ext cx="1052140" cy="9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正方形/長方形 76"/>
              <p:cNvSpPr/>
              <p:nvPr/>
            </p:nvSpPr>
            <p:spPr>
              <a:xfrm>
                <a:off x="330977" y="3299005"/>
                <a:ext cx="16131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∆ </m:t>
                    </m:r>
                    <m:r>
                      <a:rPr lang="en-US" altLang="ja-JP" sz="2400" i="1" smtClean="0">
                        <a:latin typeface="Cambria Math"/>
                        <a:ea typeface="Cambria Math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𝐼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sz="24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</m:d>
                  </m:oMath>
                </a14:m>
                <a:r>
                  <a:rPr lang="ja-JP" altLang="en-US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2400" dirty="0">
                    <a:latin typeface="游ゴシック" panose="020B0400000000000000" pitchFamily="50" charset="-128"/>
                    <a:ea typeface="游ゴシック" panose="020B0400000000000000" pitchFamily="50" charset="-128"/>
                    <a:cs typeface="メイリオ" panose="020B0604030504040204" pitchFamily="50" charset="-128"/>
                  </a:rPr>
                  <a:t>= </a:t>
                </a:r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7" name="正方形/長方形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77" y="3299005"/>
                <a:ext cx="1613199" cy="461665"/>
              </a:xfrm>
              <a:prstGeom prst="rect">
                <a:avLst/>
              </a:prstGeom>
              <a:blipFill>
                <a:blip r:embed="rId5"/>
                <a:stretch>
                  <a:fillRect l="-755" t="-10526" r="-1509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正方形/長方形 77"/>
          <p:cNvSpPr/>
          <p:nvPr/>
        </p:nvSpPr>
        <p:spPr>
          <a:xfrm>
            <a:off x="2828430" y="333031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＊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9" name="Picture 4" descr="C:\Users\takashi\Desktop\講義_北大\2013後期\sample1Smal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46" b="40908"/>
          <a:stretch/>
        </p:blipFill>
        <p:spPr bwMode="auto">
          <a:xfrm>
            <a:off x="6180471" y="3089934"/>
            <a:ext cx="1052140" cy="9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正方形/長方形 79"/>
          <p:cNvSpPr/>
          <p:nvPr/>
        </p:nvSpPr>
        <p:spPr>
          <a:xfrm>
            <a:off x="4361442" y="333031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+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5764229" y="333031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＊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382101" y="4931416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= </a:t>
            </a:r>
            <a:endParaRPr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83" name="グループ化 82"/>
          <p:cNvGrpSpPr/>
          <p:nvPr/>
        </p:nvGrpSpPr>
        <p:grpSpPr>
          <a:xfrm>
            <a:off x="1814407" y="4615775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84" name="正方形/長方形 83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-4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93" name="Picture 4" descr="C:\Users\takashi\Desktop\講義_北大\2013後期\sample1Smal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47346" b="40908"/>
          <a:stretch/>
        </p:blipFill>
        <p:spPr bwMode="auto">
          <a:xfrm>
            <a:off x="3259597" y="4691032"/>
            <a:ext cx="1052140" cy="9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正方形/長方形 93"/>
          <p:cNvSpPr/>
          <p:nvPr/>
        </p:nvSpPr>
        <p:spPr>
          <a:xfrm>
            <a:off x="2841130" y="493141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＊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5" name="上矢印 94"/>
          <p:cNvSpPr/>
          <p:nvPr/>
        </p:nvSpPr>
        <p:spPr>
          <a:xfrm>
            <a:off x="2190700" y="5867866"/>
            <a:ext cx="427215" cy="4800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1391635" y="634792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ラプラシアンフィルタ</a:t>
            </a:r>
          </a:p>
        </p:txBody>
      </p:sp>
      <p:pic>
        <p:nvPicPr>
          <p:cNvPr id="97" name="Picture 6" descr="C:\Users\takashi\Desktop\lap.bm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42" y="2973227"/>
            <a:ext cx="3229558" cy="27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正方形/長方形 97"/>
          <p:cNvSpPr/>
          <p:nvPr/>
        </p:nvSpPr>
        <p:spPr>
          <a:xfrm>
            <a:off x="4565184" y="575984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＊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はフィルタ処理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9" name="上矢印 98"/>
          <p:cNvSpPr/>
          <p:nvPr/>
        </p:nvSpPr>
        <p:spPr>
          <a:xfrm rot="5400000">
            <a:off x="6756181" y="4266982"/>
            <a:ext cx="674119" cy="13837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056636" y="2495034"/>
                <a:ext cx="1378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∆ </m:t>
                      </m:r>
                      <m:r>
                        <a:rPr lang="en-US" altLang="ja-JP" sz="240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𝐼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𝑢</m:t>
                          </m:r>
                          <m:r>
                            <a:rPr lang="en-US" altLang="ja-JP" sz="2400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636" y="2495034"/>
                <a:ext cx="137883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正方形/長方形 99"/>
          <p:cNvSpPr/>
          <p:nvPr/>
        </p:nvSpPr>
        <p:spPr>
          <a:xfrm>
            <a:off x="7621518" y="5822434"/>
            <a:ext cx="4570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方向に依存しないエッジが一度で得られる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エッジをまたぎ正負の対が現れる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白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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黒 なら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[0-+0]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が現れる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 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6460" y="394154"/>
            <a:ext cx="11071390" cy="733270"/>
          </a:xfrm>
        </p:spPr>
        <p:txBody>
          <a:bodyPr/>
          <a:lstStyle/>
          <a:p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デジタル画像</a:t>
            </a:r>
            <a:r>
              <a:rPr lang="en-US" altLang="ja-JP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: </a:t>
            </a:r>
            <a:r>
              <a:rPr lang="ja-JP" altLang="en-US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グレースケール画像</a:t>
            </a:r>
            <a:endParaRPr kumimoji="1" lang="ja-JP" altLang="en-US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1947" y="1285665"/>
            <a:ext cx="11013333" cy="1762335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離散値を持つ画素が格子状に並んだデータ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画素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: pixel= </a:t>
            </a:r>
            <a:r>
              <a:rPr lang="en-US" altLang="ja-JP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pic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ture + </a:t>
            </a:r>
            <a:r>
              <a:rPr lang="en-US" altLang="ja-JP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el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ement</a:t>
            </a:r>
          </a:p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例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8bit bitmap :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各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pixel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が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8bit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[0,255]</a:t>
            </a:r>
            <a:r>
              <a:rPr lang="ja-JP" altLang="en-US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の整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数値を持つ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081" t="17437" r="13673" b="10457"/>
          <a:stretch/>
        </p:blipFill>
        <p:spPr>
          <a:xfrm>
            <a:off x="4739314" y="3718897"/>
            <a:ext cx="1662732" cy="1895726"/>
          </a:xfrm>
          <a:prstGeom prst="rect">
            <a:avLst/>
          </a:prstGeom>
          <a:ln w="41275">
            <a:solidFill>
              <a:srgbClr val="0000FF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707" y="3559810"/>
            <a:ext cx="2832017" cy="2124012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3167420" y="3658284"/>
            <a:ext cx="2968463" cy="1920261"/>
            <a:chOff x="1933867" y="2596327"/>
            <a:chExt cx="2042314" cy="1321146"/>
          </a:xfrm>
        </p:grpSpPr>
        <p:sp>
          <p:nvSpPr>
            <p:cNvPr id="28" name="正方形/長方形 27"/>
            <p:cNvSpPr/>
            <p:nvPr/>
          </p:nvSpPr>
          <p:spPr>
            <a:xfrm flipH="1">
              <a:off x="1933867" y="3458275"/>
              <a:ext cx="104851" cy="102574"/>
            </a:xfrm>
            <a:prstGeom prst="rect">
              <a:avLst/>
            </a:prstGeom>
            <a:noFill/>
            <a:ln w="222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9" name="直線コネクタ 28"/>
            <p:cNvCxnSpPr>
              <a:stCxn id="28" idx="0"/>
            </p:cNvCxnSpPr>
            <p:nvPr/>
          </p:nvCxnSpPr>
          <p:spPr>
            <a:xfrm flipV="1">
              <a:off x="1986292" y="2596327"/>
              <a:ext cx="1016526" cy="861948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>
              <a:stCxn id="28" idx="2"/>
            </p:cNvCxnSpPr>
            <p:nvPr/>
          </p:nvCxnSpPr>
          <p:spPr>
            <a:xfrm>
              <a:off x="1986292" y="3560849"/>
              <a:ext cx="1007141" cy="356624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/>
            <p:cNvSpPr/>
            <p:nvPr/>
          </p:nvSpPr>
          <p:spPr>
            <a:xfrm>
              <a:off x="3820688" y="3656590"/>
              <a:ext cx="155493" cy="1493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673323" y="3332165"/>
              <a:ext cx="147365" cy="16312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7131190" y="3823032"/>
            <a:ext cx="2380203" cy="1543811"/>
            <a:chOff x="5898607" y="2598577"/>
            <a:chExt cx="2049077" cy="1329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5973437" y="2598577"/>
                  <a:ext cx="1942375" cy="397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I</a:t>
                  </a:r>
                  <a:r>
                    <a:rPr lang="en-US" altLang="ja-JP" sz="2400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(  </a:t>
                  </a:r>
                  <a:r>
                    <a:rPr lang="en-US" altLang="ja-JP" sz="2400" i="1" dirty="0" err="1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ja-JP" sz="2400" i="1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 ,  j</a:t>
                  </a:r>
                  <a:r>
                    <a:rPr lang="en-US" altLang="ja-JP" sz="2400" dirty="0"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)  </a:t>
                  </a:r>
                  <a14:m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r>
                        <a:rPr kumimoji="1" lang="en-US" altLang="ja-JP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a14:m>
                  <a:endParaRPr kumimoji="1" lang="ja-JP" altLang="en-US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テキスト ボックス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3437" y="2598577"/>
                  <a:ext cx="1942375" cy="397440"/>
                </a:xfrm>
                <a:prstGeom prst="rect">
                  <a:avLst/>
                </a:prstGeom>
                <a:blipFill>
                  <a:blip r:embed="rId6"/>
                  <a:stretch>
                    <a:fillRect l="-811" t="-10526" r="-270" b="-28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5898607" y="3530178"/>
                  <a:ext cx="2049077" cy="397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ja-JP" sz="2400" b="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400" i="1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sz="240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ja-JP" sz="2400" b="0" i="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ja-JP" sz="2400" dirty="0" smtClean="0">
                            <a:latin typeface="Times New Roman" panose="020206030504050203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kumimoji="1" lang="en-US" altLang="ja-JP" sz="2400" b="0" i="1" smtClean="0">
                            <a:latin typeface="Cambria Math"/>
                          </a:rPr>
                          <m:t>=</m:t>
                        </m:r>
                        <m: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kumimoji="1" lang="ja-JP" altLang="en-US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テキスト ボックス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607" y="3530178"/>
                  <a:ext cx="2049077" cy="397440"/>
                </a:xfrm>
                <a:prstGeom prst="rect">
                  <a:avLst/>
                </a:prstGeom>
                <a:blipFill>
                  <a:blip r:embed="rId7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直線矢印コネクタ 35"/>
          <p:cNvCxnSpPr/>
          <p:nvPr/>
        </p:nvCxnSpPr>
        <p:spPr>
          <a:xfrm>
            <a:off x="1423296" y="3535206"/>
            <a:ext cx="3022112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1452289" y="3524800"/>
            <a:ext cx="0" cy="2406022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4358334" y="3078271"/>
            <a:ext cx="30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</a:t>
            </a:r>
            <a:endParaRPr lang="ja-JP" altLang="en-US" sz="32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936460" y="5638433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endParaRPr lang="ja-JP" altLang="en-US" sz="32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556208" y="3089974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画像 </a:t>
            </a:r>
            <a:r>
              <a:rPr lang="en-US" altLang="ja-JP" sz="2400" i="1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err="1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i,j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endParaRPr lang="ja-JP" altLang="en-US" sz="24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308571" y="6510835"/>
            <a:ext cx="3717697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16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原点位置は左下のことも</a:t>
            </a:r>
            <a:endParaRPr lang="en-US" altLang="ja-JP" sz="1600" dirty="0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998014" y="5049907"/>
            <a:ext cx="226006" cy="217064"/>
          </a:xfrm>
          <a:prstGeom prst="rect">
            <a:avLst/>
          </a:prstGeom>
          <a:solidFill>
            <a:srgbClr val="EBEBEB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7003921" y="3973458"/>
            <a:ext cx="214192" cy="237095"/>
          </a:xfrm>
          <a:prstGeom prst="rect">
            <a:avLst/>
          </a:prstGeom>
          <a:solidFill>
            <a:srgbClr val="82828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38600" y="554768"/>
            <a:ext cx="6762342" cy="579120"/>
          </a:xfrm>
        </p:spPr>
        <p:txBody>
          <a:bodyPr>
            <a:noAutofit/>
          </a:bodyPr>
          <a:lstStyle/>
          <a:p>
            <a:pPr algn="l"/>
            <a:r>
              <a:rPr lang="ja-JP" altLang="en-US" sz="3600" dirty="0"/>
              <a:t>線形フィルタ </a:t>
            </a:r>
            <a:r>
              <a:rPr lang="en-US" altLang="ja-JP" sz="3600" dirty="0"/>
              <a:t>: </a:t>
            </a:r>
            <a:r>
              <a:rPr lang="ja-JP" altLang="en-US" sz="3600" dirty="0"/>
              <a:t>鮮鋭化フィルタ</a:t>
            </a:r>
          </a:p>
        </p:txBody>
      </p:sp>
      <p:grpSp>
        <p:nvGrpSpPr>
          <p:cNvPr id="64" name="グループ化 63"/>
          <p:cNvGrpSpPr/>
          <p:nvPr/>
        </p:nvGrpSpPr>
        <p:grpSpPr>
          <a:xfrm>
            <a:off x="7099718" y="2220926"/>
            <a:ext cx="1092945" cy="1092946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65" name="正方形/長方形 64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?</a:t>
              </a:r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74" name="正方形/長方形 73"/>
          <p:cNvSpPr/>
          <p:nvPr/>
        </p:nvSpPr>
        <p:spPr>
          <a:xfrm>
            <a:off x="4464618" y="1479910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回微分に関するラプラシアンフィルタを改良すると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画像のエッジを強調する鮮鋭化フィルタが設計できる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211866" y="3481587"/>
            <a:ext cx="6889728" cy="2911956"/>
            <a:chOff x="1814252" y="3589299"/>
            <a:chExt cx="7204190" cy="3044864"/>
          </a:xfrm>
        </p:grpSpPr>
        <p:pic>
          <p:nvPicPr>
            <p:cNvPr id="13314" name="Picture 2" descr="C:\Users\takashi\Desktop\sen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1" y="3589300"/>
              <a:ext cx="3532041" cy="304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5" name="Picture 3" descr="C:\Users\takashi\Desktop\講義_北大\2013後期\sample1Small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252" y="3589299"/>
              <a:ext cx="3529273" cy="304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" name="直線矢印コネクタ 20"/>
          <p:cNvCxnSpPr/>
          <p:nvPr/>
        </p:nvCxnSpPr>
        <p:spPr>
          <a:xfrm>
            <a:off x="645045" y="1820325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790188" y="736984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645045" y="2651229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790189" y="2198975"/>
            <a:ext cx="0" cy="9355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45045" y="3782084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790189" y="3375206"/>
            <a:ext cx="0" cy="7639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フリーフォーム 26"/>
          <p:cNvSpPr/>
          <p:nvPr/>
        </p:nvSpPr>
        <p:spPr>
          <a:xfrm>
            <a:off x="868202" y="1097963"/>
            <a:ext cx="2108200" cy="662232"/>
          </a:xfrm>
          <a:custGeom>
            <a:avLst/>
            <a:gdLst>
              <a:gd name="connsiteX0" fmla="*/ 0 w 2108200"/>
              <a:gd name="connsiteY0" fmla="*/ 658857 h 705464"/>
              <a:gd name="connsiteX1" fmla="*/ 774700 w 2108200"/>
              <a:gd name="connsiteY1" fmla="*/ 646157 h 705464"/>
              <a:gd name="connsiteX2" fmla="*/ 1054100 w 2108200"/>
              <a:gd name="connsiteY2" fmla="*/ 74657 h 705464"/>
              <a:gd name="connsiteX3" fmla="*/ 2108200 w 2108200"/>
              <a:gd name="connsiteY3" fmla="*/ 23857 h 705464"/>
              <a:gd name="connsiteX0" fmla="*/ 0 w 2108200"/>
              <a:gd name="connsiteY0" fmla="*/ 646314 h 692921"/>
              <a:gd name="connsiteX1" fmla="*/ 774700 w 2108200"/>
              <a:gd name="connsiteY1" fmla="*/ 633614 h 692921"/>
              <a:gd name="connsiteX2" fmla="*/ 1054100 w 2108200"/>
              <a:gd name="connsiteY2" fmla="*/ 62114 h 692921"/>
              <a:gd name="connsiteX3" fmla="*/ 2108200 w 2108200"/>
              <a:gd name="connsiteY3" fmla="*/ 11314 h 692921"/>
              <a:gd name="connsiteX0" fmla="*/ 0 w 2108200"/>
              <a:gd name="connsiteY0" fmla="*/ 646985 h 693808"/>
              <a:gd name="connsiteX1" fmla="*/ 774700 w 2108200"/>
              <a:gd name="connsiteY1" fmla="*/ 634285 h 693808"/>
              <a:gd name="connsiteX2" fmla="*/ 1111250 w 2108200"/>
              <a:gd name="connsiteY2" fmla="*/ 59610 h 693808"/>
              <a:gd name="connsiteX3" fmla="*/ 2108200 w 2108200"/>
              <a:gd name="connsiteY3" fmla="*/ 11985 h 693808"/>
              <a:gd name="connsiteX0" fmla="*/ 0 w 2108200"/>
              <a:gd name="connsiteY0" fmla="*/ 646985 h 680817"/>
              <a:gd name="connsiteX1" fmla="*/ 774700 w 2108200"/>
              <a:gd name="connsiteY1" fmla="*/ 634285 h 680817"/>
              <a:gd name="connsiteX2" fmla="*/ 1111250 w 2108200"/>
              <a:gd name="connsiteY2" fmla="*/ 59610 h 680817"/>
              <a:gd name="connsiteX3" fmla="*/ 2108200 w 2108200"/>
              <a:gd name="connsiteY3" fmla="*/ 11985 h 680817"/>
              <a:gd name="connsiteX0" fmla="*/ 0 w 2108200"/>
              <a:gd name="connsiteY0" fmla="*/ 657560 h 663764"/>
              <a:gd name="connsiteX1" fmla="*/ 815975 w 2108200"/>
              <a:gd name="connsiteY1" fmla="*/ 597235 h 663764"/>
              <a:gd name="connsiteX2" fmla="*/ 1111250 w 2108200"/>
              <a:gd name="connsiteY2" fmla="*/ 70185 h 663764"/>
              <a:gd name="connsiteX3" fmla="*/ 2108200 w 2108200"/>
              <a:gd name="connsiteY3" fmla="*/ 22560 h 663764"/>
              <a:gd name="connsiteX0" fmla="*/ 0 w 2108200"/>
              <a:gd name="connsiteY0" fmla="*/ 651793 h 657152"/>
              <a:gd name="connsiteX1" fmla="*/ 815975 w 2108200"/>
              <a:gd name="connsiteY1" fmla="*/ 591468 h 657152"/>
              <a:gd name="connsiteX2" fmla="*/ 1079500 w 2108200"/>
              <a:gd name="connsiteY2" fmla="*/ 80293 h 657152"/>
              <a:gd name="connsiteX3" fmla="*/ 2108200 w 2108200"/>
              <a:gd name="connsiteY3" fmla="*/ 16793 h 657152"/>
              <a:gd name="connsiteX0" fmla="*/ 0 w 2108200"/>
              <a:gd name="connsiteY0" fmla="*/ 659304 h 664663"/>
              <a:gd name="connsiteX1" fmla="*/ 815975 w 2108200"/>
              <a:gd name="connsiteY1" fmla="*/ 598979 h 664663"/>
              <a:gd name="connsiteX2" fmla="*/ 1079500 w 2108200"/>
              <a:gd name="connsiteY2" fmla="*/ 87804 h 664663"/>
              <a:gd name="connsiteX3" fmla="*/ 2108200 w 2108200"/>
              <a:gd name="connsiteY3" fmla="*/ 24304 h 664663"/>
              <a:gd name="connsiteX0" fmla="*/ 0 w 2108200"/>
              <a:gd name="connsiteY0" fmla="*/ 666590 h 671949"/>
              <a:gd name="connsiteX1" fmla="*/ 815975 w 2108200"/>
              <a:gd name="connsiteY1" fmla="*/ 606265 h 671949"/>
              <a:gd name="connsiteX2" fmla="*/ 1079500 w 2108200"/>
              <a:gd name="connsiteY2" fmla="*/ 95090 h 671949"/>
              <a:gd name="connsiteX3" fmla="*/ 2108200 w 2108200"/>
              <a:gd name="connsiteY3" fmla="*/ 12540 h 671949"/>
              <a:gd name="connsiteX0" fmla="*/ 0 w 2108200"/>
              <a:gd name="connsiteY0" fmla="*/ 656873 h 662232"/>
              <a:gd name="connsiteX1" fmla="*/ 815975 w 2108200"/>
              <a:gd name="connsiteY1" fmla="*/ 596548 h 662232"/>
              <a:gd name="connsiteX2" fmla="*/ 1079500 w 2108200"/>
              <a:gd name="connsiteY2" fmla="*/ 85373 h 662232"/>
              <a:gd name="connsiteX3" fmla="*/ 2108200 w 2108200"/>
              <a:gd name="connsiteY3" fmla="*/ 2823 h 66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662232">
                <a:moveTo>
                  <a:pt x="0" y="656873"/>
                </a:moveTo>
                <a:cubicBezTo>
                  <a:pt x="378883" y="654756"/>
                  <a:pt x="636058" y="691798"/>
                  <a:pt x="815975" y="596548"/>
                </a:cubicBezTo>
                <a:cubicBezTo>
                  <a:pt x="995892" y="501298"/>
                  <a:pt x="864129" y="184327"/>
                  <a:pt x="1079500" y="85373"/>
                </a:cubicBezTo>
                <a:cubicBezTo>
                  <a:pt x="1294871" y="-13581"/>
                  <a:pt x="1692275" y="-1411"/>
                  <a:pt x="2108200" y="28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57390" y="4895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入力画像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234405" y="213551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階微分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34405" y="332128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階微分</a:t>
            </a:r>
          </a:p>
        </p:txBody>
      </p:sp>
      <p:sp>
        <p:nvSpPr>
          <p:cNvPr id="31" name="フリーフォーム 30"/>
          <p:cNvSpPr/>
          <p:nvPr/>
        </p:nvSpPr>
        <p:spPr>
          <a:xfrm>
            <a:off x="868202" y="2066479"/>
            <a:ext cx="2197894" cy="544774"/>
          </a:xfrm>
          <a:custGeom>
            <a:avLst/>
            <a:gdLst>
              <a:gd name="connsiteX0" fmla="*/ 0 w 2200275"/>
              <a:gd name="connsiteY0" fmla="*/ 504829 h 567749"/>
              <a:gd name="connsiteX1" fmla="*/ 771525 w 2200275"/>
              <a:gd name="connsiteY1" fmla="*/ 495304 h 567749"/>
              <a:gd name="connsiteX2" fmla="*/ 1133475 w 2200275"/>
              <a:gd name="connsiteY2" fmla="*/ 4 h 567749"/>
              <a:gd name="connsiteX3" fmla="*/ 1381125 w 2200275"/>
              <a:gd name="connsiteY3" fmla="*/ 504829 h 567749"/>
              <a:gd name="connsiteX4" fmla="*/ 2200275 w 2200275"/>
              <a:gd name="connsiteY4" fmla="*/ 542929 h 567749"/>
              <a:gd name="connsiteX0" fmla="*/ 0 w 2200275"/>
              <a:gd name="connsiteY0" fmla="*/ 519116 h 582886"/>
              <a:gd name="connsiteX1" fmla="*/ 771525 w 2200275"/>
              <a:gd name="connsiteY1" fmla="*/ 509591 h 582886"/>
              <a:gd name="connsiteX2" fmla="*/ 962025 w 2200275"/>
              <a:gd name="connsiteY2" fmla="*/ 4 h 582886"/>
              <a:gd name="connsiteX3" fmla="*/ 1381125 w 2200275"/>
              <a:gd name="connsiteY3" fmla="*/ 519116 h 582886"/>
              <a:gd name="connsiteX4" fmla="*/ 2200275 w 2200275"/>
              <a:gd name="connsiteY4" fmla="*/ 557216 h 582886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5 h 582935"/>
              <a:gd name="connsiteX1" fmla="*/ 771525 w 2200275"/>
              <a:gd name="connsiteY1" fmla="*/ 509640 h 582935"/>
              <a:gd name="connsiteX2" fmla="*/ 962025 w 2200275"/>
              <a:gd name="connsiteY2" fmla="*/ 53 h 582935"/>
              <a:gd name="connsiteX3" fmla="*/ 1381125 w 2200275"/>
              <a:gd name="connsiteY3" fmla="*/ 519165 h 582935"/>
              <a:gd name="connsiteX4" fmla="*/ 2200275 w 2200275"/>
              <a:gd name="connsiteY4" fmla="*/ 557265 h 582935"/>
              <a:gd name="connsiteX0" fmla="*/ 0 w 2200275"/>
              <a:gd name="connsiteY0" fmla="*/ 519161 h 582931"/>
              <a:gd name="connsiteX1" fmla="*/ 702468 w 2200275"/>
              <a:gd name="connsiteY1" fmla="*/ 488204 h 582931"/>
              <a:gd name="connsiteX2" fmla="*/ 962025 w 2200275"/>
              <a:gd name="connsiteY2" fmla="*/ 49 h 582931"/>
              <a:gd name="connsiteX3" fmla="*/ 1381125 w 2200275"/>
              <a:gd name="connsiteY3" fmla="*/ 519161 h 582931"/>
              <a:gd name="connsiteX4" fmla="*/ 2200275 w 2200275"/>
              <a:gd name="connsiteY4" fmla="*/ 557261 h 582931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3 h 567873"/>
              <a:gd name="connsiteX1" fmla="*/ 702468 w 2200275"/>
              <a:gd name="connsiteY1" fmla="*/ 488156 h 567873"/>
              <a:gd name="connsiteX2" fmla="*/ 962025 w 2200275"/>
              <a:gd name="connsiteY2" fmla="*/ 1 h 567873"/>
              <a:gd name="connsiteX3" fmla="*/ 1243012 w 2200275"/>
              <a:gd name="connsiteY3" fmla="*/ 485776 h 567873"/>
              <a:gd name="connsiteX4" fmla="*/ 2200275 w 2200275"/>
              <a:gd name="connsiteY4" fmla="*/ 557213 h 567873"/>
              <a:gd name="connsiteX0" fmla="*/ 0 w 2200275"/>
              <a:gd name="connsiteY0" fmla="*/ 519113 h 570980"/>
              <a:gd name="connsiteX1" fmla="*/ 702468 w 2200275"/>
              <a:gd name="connsiteY1" fmla="*/ 488156 h 570980"/>
              <a:gd name="connsiteX2" fmla="*/ 962025 w 2200275"/>
              <a:gd name="connsiteY2" fmla="*/ 1 h 570980"/>
              <a:gd name="connsiteX3" fmla="*/ 1243012 w 2200275"/>
              <a:gd name="connsiteY3" fmla="*/ 485776 h 570980"/>
              <a:gd name="connsiteX4" fmla="*/ 2200275 w 2200275"/>
              <a:gd name="connsiteY4" fmla="*/ 557213 h 570980"/>
              <a:gd name="connsiteX0" fmla="*/ 0 w 2200275"/>
              <a:gd name="connsiteY0" fmla="*/ 519112 h 570979"/>
              <a:gd name="connsiteX1" fmla="*/ 695324 w 2200275"/>
              <a:gd name="connsiteY1" fmla="*/ 485773 h 570979"/>
              <a:gd name="connsiteX2" fmla="*/ 962025 w 2200275"/>
              <a:gd name="connsiteY2" fmla="*/ 0 h 570979"/>
              <a:gd name="connsiteX3" fmla="*/ 1243012 w 2200275"/>
              <a:gd name="connsiteY3" fmla="*/ 485775 h 570979"/>
              <a:gd name="connsiteX4" fmla="*/ 2200275 w 2200275"/>
              <a:gd name="connsiteY4" fmla="*/ 557212 h 570979"/>
              <a:gd name="connsiteX0" fmla="*/ 0 w 2200275"/>
              <a:gd name="connsiteY0" fmla="*/ 519112 h 558293"/>
              <a:gd name="connsiteX1" fmla="*/ 695324 w 2200275"/>
              <a:gd name="connsiteY1" fmla="*/ 485773 h 558293"/>
              <a:gd name="connsiteX2" fmla="*/ 962025 w 2200275"/>
              <a:gd name="connsiteY2" fmla="*/ 0 h 558293"/>
              <a:gd name="connsiteX3" fmla="*/ 1243012 w 2200275"/>
              <a:gd name="connsiteY3" fmla="*/ 485775 h 558293"/>
              <a:gd name="connsiteX4" fmla="*/ 2200275 w 2200275"/>
              <a:gd name="connsiteY4" fmla="*/ 557212 h 558293"/>
              <a:gd name="connsiteX0" fmla="*/ 0 w 2200275"/>
              <a:gd name="connsiteY0" fmla="*/ 519136 h 558317"/>
              <a:gd name="connsiteX1" fmla="*/ 697706 w 2200275"/>
              <a:gd name="connsiteY1" fmla="*/ 464366 h 558317"/>
              <a:gd name="connsiteX2" fmla="*/ 962025 w 2200275"/>
              <a:gd name="connsiteY2" fmla="*/ 24 h 558317"/>
              <a:gd name="connsiteX3" fmla="*/ 1243012 w 2200275"/>
              <a:gd name="connsiteY3" fmla="*/ 485799 h 558317"/>
              <a:gd name="connsiteX4" fmla="*/ 2200275 w 2200275"/>
              <a:gd name="connsiteY4" fmla="*/ 557236 h 558317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33487 w 2200275"/>
              <a:gd name="connsiteY3" fmla="*/ 466726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200275"/>
              <a:gd name="connsiteY0" fmla="*/ 519113 h 557213"/>
              <a:gd name="connsiteX1" fmla="*/ 697706 w 2200275"/>
              <a:gd name="connsiteY1" fmla="*/ 464343 h 557213"/>
              <a:gd name="connsiteX2" fmla="*/ 962025 w 2200275"/>
              <a:gd name="connsiteY2" fmla="*/ 1 h 557213"/>
              <a:gd name="connsiteX3" fmla="*/ 1212056 w 2200275"/>
              <a:gd name="connsiteY3" fmla="*/ 459582 h 557213"/>
              <a:gd name="connsiteX4" fmla="*/ 2200275 w 2200275"/>
              <a:gd name="connsiteY4" fmla="*/ 557213 h 557213"/>
              <a:gd name="connsiteX0" fmla="*/ 0 w 2197894"/>
              <a:gd name="connsiteY0" fmla="*/ 519113 h 542926"/>
              <a:gd name="connsiteX1" fmla="*/ 697706 w 2197894"/>
              <a:gd name="connsiteY1" fmla="*/ 464343 h 542926"/>
              <a:gd name="connsiteX2" fmla="*/ 962025 w 2197894"/>
              <a:gd name="connsiteY2" fmla="*/ 1 h 542926"/>
              <a:gd name="connsiteX3" fmla="*/ 1212056 w 2197894"/>
              <a:gd name="connsiteY3" fmla="*/ 459582 h 542926"/>
              <a:gd name="connsiteX4" fmla="*/ 2197894 w 2197894"/>
              <a:gd name="connsiteY4" fmla="*/ 542926 h 542926"/>
              <a:gd name="connsiteX0" fmla="*/ 0 w 2197894"/>
              <a:gd name="connsiteY0" fmla="*/ 519113 h 544774"/>
              <a:gd name="connsiteX1" fmla="*/ 697706 w 2197894"/>
              <a:gd name="connsiteY1" fmla="*/ 464343 h 544774"/>
              <a:gd name="connsiteX2" fmla="*/ 962025 w 2197894"/>
              <a:gd name="connsiteY2" fmla="*/ 1 h 544774"/>
              <a:gd name="connsiteX3" fmla="*/ 1212056 w 2197894"/>
              <a:gd name="connsiteY3" fmla="*/ 459582 h 544774"/>
              <a:gd name="connsiteX4" fmla="*/ 2197894 w 2197894"/>
              <a:gd name="connsiteY4" fmla="*/ 542926 h 54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894" h="544774">
                <a:moveTo>
                  <a:pt x="0" y="519113"/>
                </a:moveTo>
                <a:cubicBezTo>
                  <a:pt x="317500" y="515938"/>
                  <a:pt x="537369" y="550862"/>
                  <a:pt x="697706" y="464343"/>
                </a:cubicBezTo>
                <a:cubicBezTo>
                  <a:pt x="858043" y="377824"/>
                  <a:pt x="876300" y="795"/>
                  <a:pt x="962025" y="1"/>
                </a:cubicBezTo>
                <a:cubicBezTo>
                  <a:pt x="1047750" y="-793"/>
                  <a:pt x="1006078" y="369095"/>
                  <a:pt x="1212056" y="459582"/>
                </a:cubicBezTo>
                <a:cubicBezTo>
                  <a:pt x="1418034" y="550069"/>
                  <a:pt x="1862932" y="547688"/>
                  <a:pt x="2197894" y="5429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901700" y="3452432"/>
            <a:ext cx="2141220" cy="614258"/>
          </a:xfrm>
          <a:custGeom>
            <a:avLst/>
            <a:gdLst>
              <a:gd name="connsiteX0" fmla="*/ 0 w 2141220"/>
              <a:gd name="connsiteY0" fmla="*/ 459272 h 934231"/>
              <a:gd name="connsiteX1" fmla="*/ 556260 w 2141220"/>
              <a:gd name="connsiteY1" fmla="*/ 444032 h 934231"/>
              <a:gd name="connsiteX2" fmla="*/ 754380 w 2141220"/>
              <a:gd name="connsiteY2" fmla="*/ 9692 h 934231"/>
              <a:gd name="connsiteX3" fmla="*/ 990600 w 2141220"/>
              <a:gd name="connsiteY3" fmla="*/ 924092 h 934231"/>
              <a:gd name="connsiteX4" fmla="*/ 1188720 w 2141220"/>
              <a:gd name="connsiteY4" fmla="*/ 497372 h 934231"/>
              <a:gd name="connsiteX5" fmla="*/ 2141220 w 2141220"/>
              <a:gd name="connsiteY5" fmla="*/ 466892 h 934231"/>
              <a:gd name="connsiteX0" fmla="*/ 0 w 2141220"/>
              <a:gd name="connsiteY0" fmla="*/ 520271 h 997522"/>
              <a:gd name="connsiteX1" fmla="*/ 556260 w 2141220"/>
              <a:gd name="connsiteY1" fmla="*/ 505031 h 997522"/>
              <a:gd name="connsiteX2" fmla="*/ 835342 w 2141220"/>
              <a:gd name="connsiteY2" fmla="*/ 8778 h 997522"/>
              <a:gd name="connsiteX3" fmla="*/ 990600 w 2141220"/>
              <a:gd name="connsiteY3" fmla="*/ 985091 h 997522"/>
              <a:gd name="connsiteX4" fmla="*/ 1188720 w 2141220"/>
              <a:gd name="connsiteY4" fmla="*/ 558371 h 997522"/>
              <a:gd name="connsiteX5" fmla="*/ 2141220 w 2141220"/>
              <a:gd name="connsiteY5" fmla="*/ 527891 h 997522"/>
              <a:gd name="connsiteX0" fmla="*/ 0 w 2141220"/>
              <a:gd name="connsiteY0" fmla="*/ 511503 h 988754"/>
              <a:gd name="connsiteX1" fmla="*/ 556260 w 2141220"/>
              <a:gd name="connsiteY1" fmla="*/ 496263 h 988754"/>
              <a:gd name="connsiteX2" fmla="*/ 835342 w 2141220"/>
              <a:gd name="connsiteY2" fmla="*/ 10 h 988754"/>
              <a:gd name="connsiteX3" fmla="*/ 990600 w 2141220"/>
              <a:gd name="connsiteY3" fmla="*/ 976323 h 988754"/>
              <a:gd name="connsiteX4" fmla="*/ 1188720 w 2141220"/>
              <a:gd name="connsiteY4" fmla="*/ 549603 h 988754"/>
              <a:gd name="connsiteX5" fmla="*/ 2141220 w 2141220"/>
              <a:gd name="connsiteY5" fmla="*/ 519123 h 988754"/>
              <a:gd name="connsiteX0" fmla="*/ 0 w 2141220"/>
              <a:gd name="connsiteY0" fmla="*/ 520889 h 1016812"/>
              <a:gd name="connsiteX1" fmla="*/ 556260 w 2141220"/>
              <a:gd name="connsiteY1" fmla="*/ 505649 h 1016812"/>
              <a:gd name="connsiteX2" fmla="*/ 835342 w 2141220"/>
              <a:gd name="connsiteY2" fmla="*/ 9396 h 1016812"/>
              <a:gd name="connsiteX3" fmla="*/ 1047750 w 2141220"/>
              <a:gd name="connsiteY3" fmla="*/ 1004759 h 1016812"/>
              <a:gd name="connsiteX4" fmla="*/ 1188720 w 2141220"/>
              <a:gd name="connsiteY4" fmla="*/ 558989 h 1016812"/>
              <a:gd name="connsiteX5" fmla="*/ 2141220 w 2141220"/>
              <a:gd name="connsiteY5" fmla="*/ 528509 h 1016812"/>
              <a:gd name="connsiteX0" fmla="*/ 0 w 2141220"/>
              <a:gd name="connsiteY0" fmla="*/ 520889 h 1004783"/>
              <a:gd name="connsiteX1" fmla="*/ 556260 w 2141220"/>
              <a:gd name="connsiteY1" fmla="*/ 505649 h 1004783"/>
              <a:gd name="connsiteX2" fmla="*/ 835342 w 2141220"/>
              <a:gd name="connsiteY2" fmla="*/ 9396 h 1004783"/>
              <a:gd name="connsiteX3" fmla="*/ 1047750 w 2141220"/>
              <a:gd name="connsiteY3" fmla="*/ 1004759 h 1004783"/>
              <a:gd name="connsiteX4" fmla="*/ 1188720 w 2141220"/>
              <a:gd name="connsiteY4" fmla="*/ 558989 h 1004783"/>
              <a:gd name="connsiteX5" fmla="*/ 2141220 w 2141220"/>
              <a:gd name="connsiteY5" fmla="*/ 528509 h 1004783"/>
              <a:gd name="connsiteX0" fmla="*/ 0 w 2141220"/>
              <a:gd name="connsiteY0" fmla="*/ 520889 h 1015185"/>
              <a:gd name="connsiteX1" fmla="*/ 556260 w 2141220"/>
              <a:gd name="connsiteY1" fmla="*/ 505649 h 1015185"/>
              <a:gd name="connsiteX2" fmla="*/ 835342 w 2141220"/>
              <a:gd name="connsiteY2" fmla="*/ 9396 h 1015185"/>
              <a:gd name="connsiteX3" fmla="*/ 1047750 w 2141220"/>
              <a:gd name="connsiteY3" fmla="*/ 1004759 h 1015185"/>
              <a:gd name="connsiteX4" fmla="*/ 1291114 w 2141220"/>
              <a:gd name="connsiteY4" fmla="*/ 530414 h 1015185"/>
              <a:gd name="connsiteX5" fmla="*/ 2141220 w 2141220"/>
              <a:gd name="connsiteY5" fmla="*/ 528509 h 1015185"/>
              <a:gd name="connsiteX0" fmla="*/ 0 w 2141220"/>
              <a:gd name="connsiteY0" fmla="*/ 520889 h 1014560"/>
              <a:gd name="connsiteX1" fmla="*/ 556260 w 2141220"/>
              <a:gd name="connsiteY1" fmla="*/ 505649 h 1014560"/>
              <a:gd name="connsiteX2" fmla="*/ 835342 w 2141220"/>
              <a:gd name="connsiteY2" fmla="*/ 9396 h 1014560"/>
              <a:gd name="connsiteX3" fmla="*/ 1047750 w 2141220"/>
              <a:gd name="connsiteY3" fmla="*/ 1004759 h 1014560"/>
              <a:gd name="connsiteX4" fmla="*/ 1291114 w 2141220"/>
              <a:gd name="connsiteY4" fmla="*/ 530414 h 1014560"/>
              <a:gd name="connsiteX5" fmla="*/ 2141220 w 2141220"/>
              <a:gd name="connsiteY5" fmla="*/ 528509 h 1014560"/>
              <a:gd name="connsiteX0" fmla="*/ 0 w 2141220"/>
              <a:gd name="connsiteY0" fmla="*/ 520889 h 1018353"/>
              <a:gd name="connsiteX1" fmla="*/ 556260 w 2141220"/>
              <a:gd name="connsiteY1" fmla="*/ 505649 h 1018353"/>
              <a:gd name="connsiteX2" fmla="*/ 835342 w 2141220"/>
              <a:gd name="connsiteY2" fmla="*/ 9396 h 1018353"/>
              <a:gd name="connsiteX3" fmla="*/ 1047750 w 2141220"/>
              <a:gd name="connsiteY3" fmla="*/ 1004759 h 1018353"/>
              <a:gd name="connsiteX4" fmla="*/ 1298257 w 2141220"/>
              <a:gd name="connsiteY4" fmla="*/ 597089 h 1018353"/>
              <a:gd name="connsiteX5" fmla="*/ 2141220 w 2141220"/>
              <a:gd name="connsiteY5" fmla="*/ 528509 h 1018353"/>
              <a:gd name="connsiteX0" fmla="*/ 0 w 2141220"/>
              <a:gd name="connsiteY0" fmla="*/ 520889 h 1018353"/>
              <a:gd name="connsiteX1" fmla="*/ 556260 w 2141220"/>
              <a:gd name="connsiteY1" fmla="*/ 505649 h 1018353"/>
              <a:gd name="connsiteX2" fmla="*/ 835342 w 2141220"/>
              <a:gd name="connsiteY2" fmla="*/ 9396 h 1018353"/>
              <a:gd name="connsiteX3" fmla="*/ 1047750 w 2141220"/>
              <a:gd name="connsiteY3" fmla="*/ 1004759 h 1018353"/>
              <a:gd name="connsiteX4" fmla="*/ 1298257 w 2141220"/>
              <a:gd name="connsiteY4" fmla="*/ 597089 h 1018353"/>
              <a:gd name="connsiteX5" fmla="*/ 2141220 w 2141220"/>
              <a:gd name="connsiteY5" fmla="*/ 528509 h 1018353"/>
              <a:gd name="connsiteX0" fmla="*/ 0 w 2141220"/>
              <a:gd name="connsiteY0" fmla="*/ 523794 h 1021258"/>
              <a:gd name="connsiteX1" fmla="*/ 575310 w 2141220"/>
              <a:gd name="connsiteY1" fmla="*/ 456166 h 1021258"/>
              <a:gd name="connsiteX2" fmla="*/ 835342 w 2141220"/>
              <a:gd name="connsiteY2" fmla="*/ 12301 h 1021258"/>
              <a:gd name="connsiteX3" fmla="*/ 1047750 w 2141220"/>
              <a:gd name="connsiteY3" fmla="*/ 1007664 h 1021258"/>
              <a:gd name="connsiteX4" fmla="*/ 1298257 w 2141220"/>
              <a:gd name="connsiteY4" fmla="*/ 599994 h 1021258"/>
              <a:gd name="connsiteX5" fmla="*/ 2141220 w 2141220"/>
              <a:gd name="connsiteY5" fmla="*/ 531414 h 1021258"/>
              <a:gd name="connsiteX0" fmla="*/ 0 w 2141220"/>
              <a:gd name="connsiteY0" fmla="*/ 523794 h 1021258"/>
              <a:gd name="connsiteX1" fmla="*/ 575310 w 2141220"/>
              <a:gd name="connsiteY1" fmla="*/ 456166 h 1021258"/>
              <a:gd name="connsiteX2" fmla="*/ 835342 w 2141220"/>
              <a:gd name="connsiteY2" fmla="*/ 12301 h 1021258"/>
              <a:gd name="connsiteX3" fmla="*/ 1047750 w 2141220"/>
              <a:gd name="connsiteY3" fmla="*/ 1007664 h 1021258"/>
              <a:gd name="connsiteX4" fmla="*/ 1298257 w 2141220"/>
              <a:gd name="connsiteY4" fmla="*/ 599994 h 1021258"/>
              <a:gd name="connsiteX5" fmla="*/ 2141220 w 2141220"/>
              <a:gd name="connsiteY5" fmla="*/ 531414 h 1021258"/>
              <a:gd name="connsiteX0" fmla="*/ 0 w 2141220"/>
              <a:gd name="connsiteY0" fmla="*/ 523794 h 1007667"/>
              <a:gd name="connsiteX1" fmla="*/ 575310 w 2141220"/>
              <a:gd name="connsiteY1" fmla="*/ 456166 h 1007667"/>
              <a:gd name="connsiteX2" fmla="*/ 835342 w 2141220"/>
              <a:gd name="connsiteY2" fmla="*/ 12301 h 1007667"/>
              <a:gd name="connsiteX3" fmla="*/ 1047750 w 2141220"/>
              <a:gd name="connsiteY3" fmla="*/ 1007664 h 1007667"/>
              <a:gd name="connsiteX4" fmla="*/ 1298257 w 2141220"/>
              <a:gd name="connsiteY4" fmla="*/ 599994 h 1007667"/>
              <a:gd name="connsiteX5" fmla="*/ 2141220 w 2141220"/>
              <a:gd name="connsiteY5" fmla="*/ 531414 h 1007667"/>
              <a:gd name="connsiteX0" fmla="*/ 0 w 2141220"/>
              <a:gd name="connsiteY0" fmla="*/ 523794 h 1007667"/>
              <a:gd name="connsiteX1" fmla="*/ 575310 w 2141220"/>
              <a:gd name="connsiteY1" fmla="*/ 456166 h 1007667"/>
              <a:gd name="connsiteX2" fmla="*/ 835342 w 2141220"/>
              <a:gd name="connsiteY2" fmla="*/ 12301 h 1007667"/>
              <a:gd name="connsiteX3" fmla="*/ 1047750 w 2141220"/>
              <a:gd name="connsiteY3" fmla="*/ 1007664 h 1007667"/>
              <a:gd name="connsiteX4" fmla="*/ 1298257 w 2141220"/>
              <a:gd name="connsiteY4" fmla="*/ 599994 h 1007667"/>
              <a:gd name="connsiteX5" fmla="*/ 2141220 w 2141220"/>
              <a:gd name="connsiteY5" fmla="*/ 531414 h 1007667"/>
              <a:gd name="connsiteX0" fmla="*/ 0 w 2141220"/>
              <a:gd name="connsiteY0" fmla="*/ 523794 h 1021413"/>
              <a:gd name="connsiteX1" fmla="*/ 575310 w 2141220"/>
              <a:gd name="connsiteY1" fmla="*/ 456166 h 1021413"/>
              <a:gd name="connsiteX2" fmla="*/ 835342 w 2141220"/>
              <a:gd name="connsiteY2" fmla="*/ 12301 h 1021413"/>
              <a:gd name="connsiteX3" fmla="*/ 1047750 w 2141220"/>
              <a:gd name="connsiteY3" fmla="*/ 1007664 h 1021413"/>
              <a:gd name="connsiteX4" fmla="*/ 1245869 w 2141220"/>
              <a:gd name="connsiteY4" fmla="*/ 602375 h 1021413"/>
              <a:gd name="connsiteX5" fmla="*/ 2141220 w 2141220"/>
              <a:gd name="connsiteY5" fmla="*/ 531414 h 1021413"/>
              <a:gd name="connsiteX0" fmla="*/ 0 w 2141220"/>
              <a:gd name="connsiteY0" fmla="*/ 523794 h 1007677"/>
              <a:gd name="connsiteX1" fmla="*/ 575310 w 2141220"/>
              <a:gd name="connsiteY1" fmla="*/ 456166 h 1007677"/>
              <a:gd name="connsiteX2" fmla="*/ 835342 w 2141220"/>
              <a:gd name="connsiteY2" fmla="*/ 12301 h 1007677"/>
              <a:gd name="connsiteX3" fmla="*/ 1047750 w 2141220"/>
              <a:gd name="connsiteY3" fmla="*/ 1007664 h 1007677"/>
              <a:gd name="connsiteX4" fmla="*/ 1245869 w 2141220"/>
              <a:gd name="connsiteY4" fmla="*/ 602375 h 1007677"/>
              <a:gd name="connsiteX5" fmla="*/ 2141220 w 2141220"/>
              <a:gd name="connsiteY5" fmla="*/ 531414 h 1007677"/>
              <a:gd name="connsiteX0" fmla="*/ 0 w 2141220"/>
              <a:gd name="connsiteY0" fmla="*/ 511502 h 995384"/>
              <a:gd name="connsiteX1" fmla="*/ 575310 w 2141220"/>
              <a:gd name="connsiteY1" fmla="*/ 443874 h 995384"/>
              <a:gd name="connsiteX2" fmla="*/ 835342 w 2141220"/>
              <a:gd name="connsiteY2" fmla="*/ 9 h 995384"/>
              <a:gd name="connsiteX3" fmla="*/ 1047750 w 2141220"/>
              <a:gd name="connsiteY3" fmla="*/ 995372 h 995384"/>
              <a:gd name="connsiteX4" fmla="*/ 1245869 w 2141220"/>
              <a:gd name="connsiteY4" fmla="*/ 590083 h 995384"/>
              <a:gd name="connsiteX5" fmla="*/ 2141220 w 2141220"/>
              <a:gd name="connsiteY5" fmla="*/ 519122 h 995384"/>
              <a:gd name="connsiteX0" fmla="*/ 0 w 2141220"/>
              <a:gd name="connsiteY0" fmla="*/ 511498 h 995380"/>
              <a:gd name="connsiteX1" fmla="*/ 575310 w 2141220"/>
              <a:gd name="connsiteY1" fmla="*/ 443870 h 995380"/>
              <a:gd name="connsiteX2" fmla="*/ 835342 w 2141220"/>
              <a:gd name="connsiteY2" fmla="*/ 5 h 995380"/>
              <a:gd name="connsiteX3" fmla="*/ 1047750 w 2141220"/>
              <a:gd name="connsiteY3" fmla="*/ 995368 h 995380"/>
              <a:gd name="connsiteX4" fmla="*/ 1245869 w 2141220"/>
              <a:gd name="connsiteY4" fmla="*/ 590079 h 995380"/>
              <a:gd name="connsiteX5" fmla="*/ 2141220 w 2141220"/>
              <a:gd name="connsiteY5" fmla="*/ 519118 h 99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20" h="995380">
                <a:moveTo>
                  <a:pt x="0" y="511498"/>
                </a:moveTo>
                <a:cubicBezTo>
                  <a:pt x="229553" y="515149"/>
                  <a:pt x="436086" y="529119"/>
                  <a:pt x="575310" y="443870"/>
                </a:cubicBezTo>
                <a:cubicBezTo>
                  <a:pt x="714534" y="358621"/>
                  <a:pt x="747077" y="-1424"/>
                  <a:pt x="835342" y="5"/>
                </a:cubicBezTo>
                <a:cubicBezTo>
                  <a:pt x="923607" y="1434"/>
                  <a:pt x="972185" y="999415"/>
                  <a:pt x="1047750" y="995368"/>
                </a:cubicBezTo>
                <a:cubicBezTo>
                  <a:pt x="1123315" y="991321"/>
                  <a:pt x="1142205" y="633735"/>
                  <a:pt x="1245869" y="590079"/>
                </a:cubicBezTo>
                <a:cubicBezTo>
                  <a:pt x="1349533" y="546423"/>
                  <a:pt x="1760855" y="520070"/>
                  <a:pt x="2141220" y="51911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>
            <a:off x="1833402" y="340102"/>
            <a:ext cx="0" cy="5895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645045" y="5628074"/>
            <a:ext cx="25835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V="1">
            <a:off x="790188" y="4544733"/>
            <a:ext cx="1" cy="1274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057390" y="42972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鮮鋭化後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901700" y="4754420"/>
            <a:ext cx="2038350" cy="1011550"/>
          </a:xfrm>
          <a:custGeom>
            <a:avLst/>
            <a:gdLst>
              <a:gd name="connsiteX0" fmla="*/ 0 w 2038350"/>
              <a:gd name="connsiteY0" fmla="*/ 932039 h 1271635"/>
              <a:gd name="connsiteX1" fmla="*/ 514350 w 2038350"/>
              <a:gd name="connsiteY1" fmla="*/ 995539 h 1271635"/>
              <a:gd name="connsiteX2" fmla="*/ 736600 w 2038350"/>
              <a:gd name="connsiteY2" fmla="*/ 1230489 h 1271635"/>
              <a:gd name="connsiteX3" fmla="*/ 1016000 w 2038350"/>
              <a:gd name="connsiteY3" fmla="*/ 49389 h 1271635"/>
              <a:gd name="connsiteX4" fmla="*/ 1282700 w 2038350"/>
              <a:gd name="connsiteY4" fmla="*/ 227189 h 1271635"/>
              <a:gd name="connsiteX5" fmla="*/ 2038350 w 2038350"/>
              <a:gd name="connsiteY5" fmla="*/ 271639 h 1271635"/>
              <a:gd name="connsiteX0" fmla="*/ 0 w 2038350"/>
              <a:gd name="connsiteY0" fmla="*/ 923636 h 1262661"/>
              <a:gd name="connsiteX1" fmla="*/ 514350 w 2038350"/>
              <a:gd name="connsiteY1" fmla="*/ 987136 h 1262661"/>
              <a:gd name="connsiteX2" fmla="*/ 736600 w 2038350"/>
              <a:gd name="connsiteY2" fmla="*/ 1222086 h 1262661"/>
              <a:gd name="connsiteX3" fmla="*/ 1008380 w 2038350"/>
              <a:gd name="connsiteY3" fmla="*/ 50312 h 1262661"/>
              <a:gd name="connsiteX4" fmla="*/ 1282700 w 2038350"/>
              <a:gd name="connsiteY4" fmla="*/ 218786 h 1262661"/>
              <a:gd name="connsiteX5" fmla="*/ 2038350 w 2038350"/>
              <a:gd name="connsiteY5" fmla="*/ 263236 h 1262661"/>
              <a:gd name="connsiteX0" fmla="*/ 0 w 2038350"/>
              <a:gd name="connsiteY0" fmla="*/ 923636 h 1298749"/>
              <a:gd name="connsiteX1" fmla="*/ 514350 w 2038350"/>
              <a:gd name="connsiteY1" fmla="*/ 987136 h 1298749"/>
              <a:gd name="connsiteX2" fmla="*/ 736600 w 2038350"/>
              <a:gd name="connsiteY2" fmla="*/ 1222086 h 1298749"/>
              <a:gd name="connsiteX3" fmla="*/ 1008380 w 2038350"/>
              <a:gd name="connsiteY3" fmla="*/ 50312 h 1298749"/>
              <a:gd name="connsiteX4" fmla="*/ 1282700 w 2038350"/>
              <a:gd name="connsiteY4" fmla="*/ 218786 h 1298749"/>
              <a:gd name="connsiteX5" fmla="*/ 2038350 w 2038350"/>
              <a:gd name="connsiteY5" fmla="*/ 263236 h 1298749"/>
              <a:gd name="connsiteX0" fmla="*/ 0 w 2038350"/>
              <a:gd name="connsiteY0" fmla="*/ 923636 h 1222168"/>
              <a:gd name="connsiteX1" fmla="*/ 514350 w 2038350"/>
              <a:gd name="connsiteY1" fmla="*/ 987136 h 1222168"/>
              <a:gd name="connsiteX2" fmla="*/ 736600 w 2038350"/>
              <a:gd name="connsiteY2" fmla="*/ 1222086 h 1222168"/>
              <a:gd name="connsiteX3" fmla="*/ 1008380 w 2038350"/>
              <a:gd name="connsiteY3" fmla="*/ 50312 h 1222168"/>
              <a:gd name="connsiteX4" fmla="*/ 1282700 w 2038350"/>
              <a:gd name="connsiteY4" fmla="*/ 218786 h 1222168"/>
              <a:gd name="connsiteX5" fmla="*/ 2038350 w 2038350"/>
              <a:gd name="connsiteY5" fmla="*/ 263236 h 1222168"/>
              <a:gd name="connsiteX0" fmla="*/ 0 w 2038350"/>
              <a:gd name="connsiteY0" fmla="*/ 923250 h 1215956"/>
              <a:gd name="connsiteX1" fmla="*/ 514350 w 2038350"/>
              <a:gd name="connsiteY1" fmla="*/ 986750 h 1215956"/>
              <a:gd name="connsiteX2" fmla="*/ 784225 w 2038350"/>
              <a:gd name="connsiteY2" fmla="*/ 1215872 h 1215956"/>
              <a:gd name="connsiteX3" fmla="*/ 1008380 w 2038350"/>
              <a:gd name="connsiteY3" fmla="*/ 49926 h 1215956"/>
              <a:gd name="connsiteX4" fmla="*/ 1282700 w 2038350"/>
              <a:gd name="connsiteY4" fmla="*/ 218400 h 1215956"/>
              <a:gd name="connsiteX5" fmla="*/ 2038350 w 2038350"/>
              <a:gd name="connsiteY5" fmla="*/ 262850 h 1215956"/>
              <a:gd name="connsiteX0" fmla="*/ 0 w 2038350"/>
              <a:gd name="connsiteY0" fmla="*/ 873375 h 1166081"/>
              <a:gd name="connsiteX1" fmla="*/ 514350 w 2038350"/>
              <a:gd name="connsiteY1" fmla="*/ 936875 h 1166081"/>
              <a:gd name="connsiteX2" fmla="*/ 784225 w 2038350"/>
              <a:gd name="connsiteY2" fmla="*/ 1165997 h 1166081"/>
              <a:gd name="connsiteX3" fmla="*/ 1008380 w 2038350"/>
              <a:gd name="connsiteY3" fmla="*/ 51 h 1166081"/>
              <a:gd name="connsiteX4" fmla="*/ 1282700 w 2038350"/>
              <a:gd name="connsiteY4" fmla="*/ 168525 h 1166081"/>
              <a:gd name="connsiteX5" fmla="*/ 2038350 w 2038350"/>
              <a:gd name="connsiteY5" fmla="*/ 212975 h 1166081"/>
              <a:gd name="connsiteX0" fmla="*/ 0 w 2038350"/>
              <a:gd name="connsiteY0" fmla="*/ 902507 h 1237947"/>
              <a:gd name="connsiteX1" fmla="*/ 514350 w 2038350"/>
              <a:gd name="connsiteY1" fmla="*/ 966007 h 1237947"/>
              <a:gd name="connsiteX2" fmla="*/ 784225 w 2038350"/>
              <a:gd name="connsiteY2" fmla="*/ 1195129 h 1237947"/>
              <a:gd name="connsiteX3" fmla="*/ 1098867 w 2038350"/>
              <a:gd name="connsiteY3" fmla="*/ 42 h 1237947"/>
              <a:gd name="connsiteX4" fmla="*/ 1282700 w 2038350"/>
              <a:gd name="connsiteY4" fmla="*/ 197657 h 1237947"/>
              <a:gd name="connsiteX5" fmla="*/ 2038350 w 2038350"/>
              <a:gd name="connsiteY5" fmla="*/ 242107 h 1237947"/>
              <a:gd name="connsiteX0" fmla="*/ 0 w 2038350"/>
              <a:gd name="connsiteY0" fmla="*/ 902506 h 1237946"/>
              <a:gd name="connsiteX1" fmla="*/ 514350 w 2038350"/>
              <a:gd name="connsiteY1" fmla="*/ 966006 h 1237946"/>
              <a:gd name="connsiteX2" fmla="*/ 784225 w 2038350"/>
              <a:gd name="connsiteY2" fmla="*/ 1195128 h 1237946"/>
              <a:gd name="connsiteX3" fmla="*/ 1098867 w 2038350"/>
              <a:gd name="connsiteY3" fmla="*/ 41 h 1237946"/>
              <a:gd name="connsiteX4" fmla="*/ 1282700 w 2038350"/>
              <a:gd name="connsiteY4" fmla="*/ 197656 h 1237946"/>
              <a:gd name="connsiteX5" fmla="*/ 2038350 w 2038350"/>
              <a:gd name="connsiteY5" fmla="*/ 242106 h 1237946"/>
              <a:gd name="connsiteX0" fmla="*/ 0 w 2038350"/>
              <a:gd name="connsiteY0" fmla="*/ 902506 h 1237946"/>
              <a:gd name="connsiteX1" fmla="*/ 514350 w 2038350"/>
              <a:gd name="connsiteY1" fmla="*/ 966006 h 1237946"/>
              <a:gd name="connsiteX2" fmla="*/ 784225 w 2038350"/>
              <a:gd name="connsiteY2" fmla="*/ 1195128 h 1237946"/>
              <a:gd name="connsiteX3" fmla="*/ 1098867 w 2038350"/>
              <a:gd name="connsiteY3" fmla="*/ 41 h 1237946"/>
              <a:gd name="connsiteX4" fmla="*/ 1282700 w 2038350"/>
              <a:gd name="connsiteY4" fmla="*/ 197656 h 1237946"/>
              <a:gd name="connsiteX5" fmla="*/ 2038350 w 2038350"/>
              <a:gd name="connsiteY5" fmla="*/ 242106 h 123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8350" h="1237946">
                <a:moveTo>
                  <a:pt x="0" y="902506"/>
                </a:moveTo>
                <a:cubicBezTo>
                  <a:pt x="195791" y="909385"/>
                  <a:pt x="383646" y="917236"/>
                  <a:pt x="514350" y="966006"/>
                </a:cubicBezTo>
                <a:cubicBezTo>
                  <a:pt x="645054" y="1014776"/>
                  <a:pt x="686806" y="1356122"/>
                  <a:pt x="784225" y="1195128"/>
                </a:cubicBezTo>
                <a:cubicBezTo>
                  <a:pt x="881644" y="1034134"/>
                  <a:pt x="991975" y="3091"/>
                  <a:pt x="1098867" y="41"/>
                </a:cubicBezTo>
                <a:cubicBezTo>
                  <a:pt x="1205759" y="-3009"/>
                  <a:pt x="1192795" y="168969"/>
                  <a:pt x="1282700" y="197656"/>
                </a:cubicBezTo>
                <a:cubicBezTo>
                  <a:pt x="1372605" y="226343"/>
                  <a:pt x="1745721" y="238402"/>
                  <a:pt x="2038350" y="24210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9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1669143" y="1306286"/>
            <a:ext cx="7852228" cy="1611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5695" y="394154"/>
            <a:ext cx="9779619" cy="733270"/>
          </a:xfrm>
        </p:spPr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まとめ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線形フィルタ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715695" y="1424052"/>
            <a:ext cx="7917170" cy="55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出力画素値を周囲画素の重み付和で計算するフィルタ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715695" y="1690413"/>
                <a:ext cx="6127062" cy="1250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</a:rPr>
                        <m:t>𝐼</m:t>
                      </m:r>
                      <m:r>
                        <a:rPr lang="en-US" altLang="ja-JP" sz="2400" i="1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/>
                            </a:rPr>
                            <m:t>𝑖</m:t>
                          </m:r>
                          <m:r>
                            <a:rPr lang="en-US" altLang="ja-JP" sz="2400" i="1">
                              <a:latin typeface="Cambria Math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altLang="ja-JP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400" i="1">
                              <a:latin typeface="Cambria Math"/>
                            </a:rPr>
                            <m:t>𝑚</m:t>
                          </m:r>
                          <m:r>
                            <a:rPr lang="en-US" altLang="ja-JP" sz="2400" i="1">
                              <a:latin typeface="Cambria Math"/>
                            </a:rPr>
                            <m:t>=−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4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ja-JP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4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ja-JP" sz="2400" i="1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ja-JP" sz="2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JP" sz="2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ja-JP" sz="24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altLang="ja-JP" sz="2400" i="1">
                                  <a:latin typeface="Cambria Math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ja-JP" sz="24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95" y="1690413"/>
                <a:ext cx="6127062" cy="1250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:\Users\takashi\Desktop\smooth3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t="25350" r="35295" b="43120"/>
          <a:stretch/>
        </p:blipFill>
        <p:spPr bwMode="auto">
          <a:xfrm>
            <a:off x="3774885" y="3540013"/>
            <a:ext cx="1138637" cy="13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takashi\Desktop\講義_北大\2013後期\sample1Smal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4" t="25615" r="35456" b="45129"/>
          <a:stretch/>
        </p:blipFill>
        <p:spPr bwMode="auto">
          <a:xfrm>
            <a:off x="1344306" y="3540012"/>
            <a:ext cx="1234738" cy="13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964406" y="31706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平滑化フィルタ</a:t>
            </a:r>
          </a:p>
        </p:txBody>
      </p:sp>
      <p:pic>
        <p:nvPicPr>
          <p:cNvPr id="11" name="Picture 3" descr="C:\Users\takashi\Desktop\gauss3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25749" r="34877" b="43846"/>
          <a:stretch/>
        </p:blipFill>
        <p:spPr bwMode="auto">
          <a:xfrm>
            <a:off x="5995638" y="3545568"/>
            <a:ext cx="1186330" cy="13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5163366" y="317068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ガウシアンフィルタ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5042714" y="5528886"/>
            <a:ext cx="939112" cy="939113"/>
            <a:chOff x="2729026" y="5286808"/>
            <a:chExt cx="939112" cy="939113"/>
          </a:xfrm>
        </p:grpSpPr>
        <p:sp>
          <p:nvSpPr>
            <p:cNvPr id="14" name="正方形/長方形 13"/>
            <p:cNvSpPr/>
            <p:nvPr/>
          </p:nvSpPr>
          <p:spPr>
            <a:xfrm>
              <a:off x="2729026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2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12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729026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729026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55101" y="5286808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355100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355101" y="5912883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042063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042063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042063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794812" y="5528070"/>
            <a:ext cx="939112" cy="939929"/>
            <a:chOff x="5234322" y="1555971"/>
            <a:chExt cx="1126935" cy="1127915"/>
          </a:xfrm>
        </p:grpSpPr>
        <p:sp>
          <p:nvSpPr>
            <p:cNvPr id="24" name="正方形/長方形 23"/>
            <p:cNvSpPr/>
            <p:nvPr/>
          </p:nvSpPr>
          <p:spPr>
            <a:xfrm>
              <a:off x="5234322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endParaRPr lang="ja-JP" altLang="en-US" sz="12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234322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234322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985612" y="155695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985611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985612" y="2308240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609967" y="155695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609967" y="1932596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609967" y="230824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5234322" y="1555971"/>
              <a:ext cx="375645" cy="37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-1</a:t>
              </a:r>
              <a:endParaRPr lang="ja-JP" altLang="en-US" sz="1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33" name="Picture 5" descr="C:\Users\takashi\Desktop\ct.bm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24083" r="35510" b="43302"/>
          <a:stretch/>
        </p:blipFill>
        <p:spPr bwMode="auto">
          <a:xfrm>
            <a:off x="5995639" y="5102028"/>
            <a:ext cx="1216631" cy="138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takashi\Desktop\c.bm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03" t="24797" r="36953" b="43627"/>
          <a:stretch/>
        </p:blipFill>
        <p:spPr bwMode="auto">
          <a:xfrm>
            <a:off x="3742617" y="5166106"/>
            <a:ext cx="1170904" cy="13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正方形/長方形 34"/>
          <p:cNvSpPr/>
          <p:nvPr/>
        </p:nvSpPr>
        <p:spPr>
          <a:xfrm>
            <a:off x="2786606" y="6488668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Sobel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フィルタ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横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)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77401" y="6488668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Sobel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フィルタ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縦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)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368196" y="648866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ラプラシアンフィルタ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7520848" y="5557210"/>
            <a:ext cx="910787" cy="910788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39" name="正方形/長方形 38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0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-4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48" name="Picture 6" descr="C:\Users\takashi\Desktop\lap.bm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8" t="24742" r="34742" b="43151"/>
          <a:stretch/>
        </p:blipFill>
        <p:spPr bwMode="auto">
          <a:xfrm>
            <a:off x="8431635" y="5086445"/>
            <a:ext cx="1273023" cy="14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takashi\Desktop\sen.bm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4" t="24339" r="34493" b="43666"/>
          <a:stretch/>
        </p:blipFill>
        <p:spPr bwMode="auto">
          <a:xfrm>
            <a:off x="8461130" y="3545569"/>
            <a:ext cx="1224584" cy="13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グループ化 49"/>
          <p:cNvGrpSpPr/>
          <p:nvPr/>
        </p:nvGrpSpPr>
        <p:grpSpPr>
          <a:xfrm>
            <a:off x="7453326" y="3800567"/>
            <a:ext cx="978309" cy="978310"/>
            <a:chOff x="783702" y="3136558"/>
            <a:chExt cx="1126935" cy="1126936"/>
          </a:xfrm>
          <a:solidFill>
            <a:schemeClr val="bg1"/>
          </a:solidFill>
        </p:grpSpPr>
        <p:sp>
          <p:nvSpPr>
            <p:cNvPr id="51" name="正方形/長方形 50"/>
            <p:cNvSpPr/>
            <p:nvPr/>
          </p:nvSpPr>
          <p:spPr>
            <a:xfrm>
              <a:off x="783702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783702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783702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1534992" y="313655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1534991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1534992" y="3887848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159347" y="313655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1159347" y="3512204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20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?</a:t>
              </a:r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159347" y="3887849"/>
              <a:ext cx="375645" cy="3756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ja-JP" altLang="en-US" sz="20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7616377" y="31706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鮮鋭化フィルタ</a:t>
            </a:r>
          </a:p>
        </p:txBody>
      </p:sp>
      <p:grpSp>
        <p:nvGrpSpPr>
          <p:cNvPr id="62" name="グループ化 61"/>
          <p:cNvGrpSpPr/>
          <p:nvPr/>
        </p:nvGrpSpPr>
        <p:grpSpPr>
          <a:xfrm>
            <a:off x="2810086" y="3804861"/>
            <a:ext cx="939112" cy="939113"/>
            <a:chOff x="2729026" y="5286808"/>
            <a:chExt cx="939112" cy="939113"/>
          </a:xfrm>
        </p:grpSpPr>
        <p:sp>
          <p:nvSpPr>
            <p:cNvPr id="63" name="正方形/長方形 62"/>
            <p:cNvSpPr/>
            <p:nvPr/>
          </p:nvSpPr>
          <p:spPr>
            <a:xfrm>
              <a:off x="2729026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2729026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2729026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355101" y="5286808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3355100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3355101" y="5912883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042063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3042063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042063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1/9</a:t>
              </a:r>
              <a:endParaRPr lang="ja-JP" altLang="en-US" sz="105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5042714" y="3804861"/>
            <a:ext cx="939112" cy="939113"/>
            <a:chOff x="2729026" y="5286808"/>
            <a:chExt cx="939112" cy="939113"/>
          </a:xfrm>
        </p:grpSpPr>
        <p:sp>
          <p:nvSpPr>
            <p:cNvPr id="73" name="正方形/長方形 72"/>
            <p:cNvSpPr/>
            <p:nvPr/>
          </p:nvSpPr>
          <p:spPr>
            <a:xfrm>
              <a:off x="2729026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2729026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729026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3355101" y="5286808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3355100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355101" y="5912883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1/16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3042063" y="5286809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3042063" y="5599846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4/16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042063" y="5912884"/>
              <a:ext cx="313037" cy="313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2/16</a:t>
              </a:r>
              <a:endParaRPr lang="ja-JP" altLang="en-US" sz="9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36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919009" y="292922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頻度表（ヒストグラム）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とは</a:t>
            </a:r>
            <a:endParaRPr kumimoji="1"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88899" y="1098023"/>
            <a:ext cx="9337406" cy="1087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各階調の画素数を数えた表のこと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回転や平行移動に依存しない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特徴量 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sym typeface="Wingdings" pitchFamily="2" charset="2"/>
              </a:rPr>
              <a:t> 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sym typeface="Wingdings" pitchFamily="2" charset="2"/>
              </a:rPr>
              <a:t>画像処理に頻出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8195" y="226984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グレースケール画像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83859" y="2269848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RGB</a:t>
            </a: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カラー画像</a:t>
            </a:r>
          </a:p>
        </p:txBody>
      </p:sp>
      <p:pic>
        <p:nvPicPr>
          <p:cNvPr id="8" name="Picture 2" descr="C:\Users\takashi\Desktop\photos\Takagiさん送別会\DSC_1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26" y="2690396"/>
            <a:ext cx="3272273" cy="21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5707125" y="4957173"/>
            <a:ext cx="6484875" cy="1769091"/>
            <a:chOff x="4477874" y="4510313"/>
            <a:chExt cx="8027306" cy="152400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t="10763" r="5901" b="39548"/>
            <a:stretch/>
          </p:blipFill>
          <p:spPr bwMode="auto">
            <a:xfrm>
              <a:off x="4477874" y="4510314"/>
              <a:ext cx="26765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2" t="10762" r="6522" b="39548"/>
            <a:stretch/>
          </p:blipFill>
          <p:spPr bwMode="auto">
            <a:xfrm>
              <a:off x="7183427" y="4510313"/>
              <a:ext cx="2657475" cy="152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0" t="10762" r="6649" b="39548"/>
            <a:stretch/>
          </p:blipFill>
          <p:spPr bwMode="auto">
            <a:xfrm>
              <a:off x="9869930" y="4510313"/>
              <a:ext cx="2635250" cy="152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10762" r="5976" b="39549"/>
          <a:stretch/>
        </p:blipFill>
        <p:spPr bwMode="auto">
          <a:xfrm>
            <a:off x="899166" y="4957173"/>
            <a:ext cx="3202788" cy="182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4896" r="1528" b="1690"/>
          <a:stretch/>
        </p:blipFill>
        <p:spPr bwMode="auto">
          <a:xfrm>
            <a:off x="1124429" y="2715470"/>
            <a:ext cx="2892146" cy="217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 rot="20734462">
            <a:off x="8567392" y="3346876"/>
            <a:ext cx="228622" cy="146246"/>
          </a:xfrm>
          <a:prstGeom prst="rect">
            <a:avLst/>
          </a:prstGeom>
          <a:solidFill>
            <a:srgbClr val="B9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247936" y="221698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ImageJ</a:t>
            </a:r>
            <a:r>
              <a:rPr kumimoji="1"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でヒストグラムを確認してみる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47936" y="925554"/>
            <a:ext cx="9352905" cy="271088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ImageJ 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起動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14350" indent="-514350">
              <a:buAutoNum type="arabicPeriod"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画像読み込み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14350" indent="-514350">
              <a:buAutoNum type="arabicPeriod"/>
            </a:pP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Menu &gt; analyze &gt; histogram</a:t>
            </a:r>
          </a:p>
          <a:p>
            <a:pPr marL="514350" indent="-514350">
              <a:buAutoNum type="arabicPeriod"/>
            </a:pP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Live</a:t>
            </a: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On</a:t>
            </a:r>
            <a:r>
              <a: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にすると</a:t>
            </a: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矩形選択した領域のヒストグラムを確認可能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10762" r="5976" b="39549"/>
          <a:stretch/>
        </p:blipFill>
        <p:spPr bwMode="auto">
          <a:xfrm>
            <a:off x="13220318" y="3019885"/>
            <a:ext cx="3202788" cy="182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4896" r="1528" b="1690"/>
          <a:stretch/>
        </p:blipFill>
        <p:spPr bwMode="auto">
          <a:xfrm>
            <a:off x="13445581" y="778182"/>
            <a:ext cx="2892146" cy="217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486" y="2886125"/>
            <a:ext cx="7360969" cy="39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43874" y="775154"/>
            <a:ext cx="6761857" cy="1491402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ヒストグラムの計算 </a:t>
            </a: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b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sz="3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histograpm.py</a:t>
            </a:r>
            <a:endParaRPr kumimoji="1" lang="ja-JP" altLang="en-US" sz="3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1639" y="1430809"/>
            <a:ext cx="5568661" cy="4547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41639" y="602491"/>
            <a:ext cx="4192222" cy="600164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altLang="ja-JP" sz="1600" dirty="0">
              <a:solidFill>
                <a:srgbClr val="0000FF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import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numpy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as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np</a:t>
            </a:r>
            <a:endParaRPr lang="en-US" altLang="ja-JP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import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pylab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as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plt</a:t>
            </a:r>
            <a:endParaRPr lang="en-US" altLang="ja-JP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import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cv2</a:t>
            </a:r>
            <a:endParaRPr lang="en-US" altLang="ja-JP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import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itertools</a:t>
            </a:r>
            <a:endParaRPr lang="en-US" altLang="ja-JP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#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画像読み込み </a:t>
            </a:r>
            <a:r>
              <a:rPr lang="en-US" altLang="ja-JP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&amp; 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グレースケール化</a:t>
            </a:r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    = </a:t>
            </a:r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cv2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.imread(</a:t>
            </a:r>
            <a:r>
              <a:rPr lang="en-US" altLang="ja-JP" sz="1600" dirty="0">
                <a:solidFill>
                  <a:srgbClr val="A31515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"</a:t>
            </a:r>
            <a:r>
              <a:rPr lang="en-US" altLang="ja-JP" sz="1600" dirty="0" err="1">
                <a:solidFill>
                  <a:srgbClr val="A31515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imgs</a:t>
            </a:r>
            <a:r>
              <a:rPr lang="en-US" altLang="ja-JP" sz="1600" dirty="0">
                <a:solidFill>
                  <a:srgbClr val="A31515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/sample.png"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) </a:t>
            </a:r>
          </a:p>
          <a:p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img_gry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= </a:t>
            </a:r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cv2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.cvtColor( 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cv2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.COLOR_BGR2GRAY )</a:t>
            </a:r>
          </a:p>
          <a:p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#histogram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生成</a:t>
            </a:r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hist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= </a:t>
            </a:r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np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.zeros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(256)</a:t>
            </a:r>
          </a:p>
          <a:p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for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y </a:t>
            </a:r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in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2B91A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range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img_gry.shape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[0]):</a:t>
            </a:r>
          </a:p>
          <a:p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   </a:t>
            </a:r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for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x </a:t>
            </a:r>
            <a:r>
              <a:rPr lang="en-US" altLang="ja-JP" sz="1600" dirty="0">
                <a:solidFill>
                  <a:srgbClr val="0000F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in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dirty="0">
                <a:solidFill>
                  <a:srgbClr val="2B91AF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range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img_gry.shape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[1]):</a:t>
            </a:r>
          </a:p>
          <a:p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       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hist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[ 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img_gry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[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y,x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] ] += 1</a:t>
            </a:r>
          </a:p>
          <a:p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#window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を生成して画像を表示</a:t>
            </a:r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cv2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.imshow(</a:t>
            </a:r>
            <a:r>
              <a:rPr lang="en-US" altLang="ja-JP" sz="1600" dirty="0">
                <a:solidFill>
                  <a:srgbClr val="A31515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"Image"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img_gry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 )</a:t>
            </a:r>
          </a:p>
          <a:p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#</a:t>
            </a:r>
            <a:r>
              <a:rPr lang="en-US" altLang="ja-JP" sz="1600" dirty="0" err="1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hist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r>
              <a:rPr lang="en-US" altLang="ja-JP" sz="1600" dirty="0" err="1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matplotlib</a:t>
            </a:r>
            <a:r>
              <a:rPr lang="ja-JP" altLang="en-US" sz="1600" dirty="0">
                <a:solidFill>
                  <a:srgbClr val="008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で表示</a:t>
            </a:r>
            <a:endParaRPr lang="ja-JP" altLang="en-US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plt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.plot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hist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plt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.xlim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([0,256])</a:t>
            </a:r>
          </a:p>
          <a:p>
            <a:r>
              <a:rPr lang="en-US" altLang="ja-JP" sz="1600" dirty="0" err="1">
                <a:solidFill>
                  <a:srgbClr val="6F008A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plt</a:t>
            </a:r>
            <a:r>
              <a:rPr lang="en-US" altLang="ja-JP" sz="1600" dirty="0" err="1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.show</a:t>
            </a:r>
            <a:r>
              <a:rPr lang="en-US" altLang="ja-JP" sz="1600" dirty="0">
                <a:solidFill>
                  <a:srgbClr val="000000"/>
                </a:solidFill>
                <a:highlight>
                  <a:srgbClr val="FFFFFF"/>
                </a:highlight>
                <a:latin typeface="游ゴシック" panose="020B0400000000000000" pitchFamily="50" charset="-128"/>
                <a:ea typeface="游ゴシック" panose="020B0400000000000000" pitchFamily="50" charset="-128"/>
              </a:rPr>
              <a:t>()</a:t>
            </a:r>
          </a:p>
          <a:p>
            <a:endParaRPr lang="en-US" altLang="ja-JP" sz="1600" dirty="0">
              <a:solidFill>
                <a:srgbClr val="000000"/>
              </a:solidFill>
              <a:highlight>
                <a:srgbClr val="FFFFFF"/>
              </a:highligh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551469"/>
              </p:ext>
            </p:extLst>
          </p:nvPr>
        </p:nvGraphicFramePr>
        <p:xfrm>
          <a:off x="5143500" y="3540853"/>
          <a:ext cx="2628899" cy="227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ビットマップ イメージ" r:id="rId4" imgW="3105000" imgH="2685960" progId="Paint.Picture">
                  <p:embed/>
                </p:oleObj>
              </mc:Choice>
              <mc:Fallback>
                <p:oleObj name="ビットマップ イメージ" r:id="rId4" imgW="3105000" imgH="2685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3500" y="3540853"/>
                        <a:ext cx="2628899" cy="2274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966" y="2855277"/>
            <a:ext cx="4059765" cy="29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9745" y="4045056"/>
            <a:ext cx="11153285" cy="26643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   入力画像に対し計算処理を施し，所望の画像に変換する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特定の周波数を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強調する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・捨てる 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ノイズ除去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画像処理（ステレオ視・領域分割・識別器）の前処理として利用する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アーティスティックな効果を得る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034347" y="1473700"/>
            <a:ext cx="8410665" cy="2039100"/>
            <a:chOff x="1821824" y="1671001"/>
            <a:chExt cx="8410665" cy="2039100"/>
          </a:xfrm>
        </p:grpSpPr>
        <p:pic>
          <p:nvPicPr>
            <p:cNvPr id="5" name="Picture 2" descr="C:\Users\takashi\Desktop\講義_北大\2013後期\1_pos_rgb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964" y="1671149"/>
              <a:ext cx="2718525" cy="2038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takashi\Desktop\講義_北大\2013後期\testIma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824" y="1671001"/>
              <a:ext cx="2718523" cy="203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右矢印 6"/>
            <p:cNvSpPr/>
            <p:nvPr/>
          </p:nvSpPr>
          <p:spPr>
            <a:xfrm>
              <a:off x="4527279" y="2564811"/>
              <a:ext cx="2986685" cy="2514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356578" y="2103801"/>
              <a:ext cx="1402080" cy="1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游ゴシック" panose="020B0400000000000000" pitchFamily="50" charset="-128"/>
                  <a:ea typeface="游ゴシック" panose="020B0400000000000000" pitchFamily="50" charset="-128"/>
                  <a:cs typeface="メイリオ" panose="020B0604030504040204" pitchFamily="50" charset="-128"/>
                </a:rPr>
                <a:t>処理</a:t>
              </a:r>
              <a:endParaRPr kumimoji="1" lang="ja-JP" altLang="en-US" sz="3600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1120610" y="509925"/>
            <a:ext cx="11071390" cy="733270"/>
          </a:xfrm>
        </p:spPr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デジタル画像のフィルタリング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2569</Words>
  <Application>Microsoft Office PowerPoint</Application>
  <PresentationFormat>ワイド画面</PresentationFormat>
  <Paragraphs>970</Paragraphs>
  <Slides>51</Slides>
  <Notes>11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61" baseType="lpstr">
      <vt:lpstr>ＭＳ Ｐゴシック</vt:lpstr>
      <vt:lpstr>メイリオ</vt:lpstr>
      <vt:lpstr>游ゴシック</vt:lpstr>
      <vt:lpstr>Arial</vt:lpstr>
      <vt:lpstr>Calibri</vt:lpstr>
      <vt:lpstr>Cambria Math</vt:lpstr>
      <vt:lpstr>Times New Roman</vt:lpstr>
      <vt:lpstr>Wingdings</vt:lpstr>
      <vt:lpstr>Office テーマ</vt:lpstr>
      <vt:lpstr>ビットマップ イメージ</vt:lpstr>
      <vt:lpstr>ディジタルメディア処理</vt:lpstr>
      <vt:lpstr>フィルタ処理 : トーンカーブ，線形フィルタ</vt:lpstr>
      <vt:lpstr>デジタル画像のフィルタリング</vt:lpstr>
      <vt:lpstr>デジタル画像 : カラー画像</vt:lpstr>
      <vt:lpstr>デジタル画像 : グレースケール画像</vt:lpstr>
      <vt:lpstr>『頻度表（ヒストグラム）』とは</vt:lpstr>
      <vt:lpstr>ImageJでヒストグラムを確認してみる</vt:lpstr>
      <vt:lpstr>ヒストグラムの計算 :  histograpm.py</vt:lpstr>
      <vt:lpstr>デジタル画像のフィルタリング</vt:lpstr>
      <vt:lpstr>トーンカーブ</vt:lpstr>
      <vt:lpstr>トーンカーブ</vt:lpstr>
      <vt:lpstr>トーンカーブは写真編集の基本ツール</vt:lpstr>
      <vt:lpstr>トーンカーブ: コントラストを上げる</vt:lpstr>
      <vt:lpstr>トーンカーブ: コントラストをさげる</vt:lpstr>
      <vt:lpstr>トーンカーブ : 特殊効果</vt:lpstr>
      <vt:lpstr>トーンカーブ : ガンマ変換（ガンマ補正）</vt:lpstr>
      <vt:lpstr>トーンカーブ : カラー画像への適用</vt:lpstr>
      <vt:lpstr>トーンカーブ : カラー画像への適用</vt:lpstr>
      <vt:lpstr>トーンカーブ : カラー画像への適用</vt:lpstr>
      <vt:lpstr>トーンカーブ : カラー画像への適用</vt:lpstr>
      <vt:lpstr>トーンカーブ：まとめ</vt:lpstr>
      <vt:lpstr>線形フィルタ</vt:lpstr>
      <vt:lpstr>線形フィルタの例</vt:lpstr>
      <vt:lpstr>線形フィルタの例 : エッジ抽出</vt:lpstr>
      <vt:lpstr>空間フィルタとは</vt:lpstr>
      <vt:lpstr>2次元 線形フィルタ とは</vt:lpstr>
      <vt:lpstr>線形フィルタの例 1D</vt:lpstr>
      <vt:lpstr>線形フィルタの例 1D</vt:lpstr>
      <vt:lpstr>線形フィルタの例 1D</vt:lpstr>
      <vt:lpstr>線形フィルタの例 1D</vt:lpstr>
      <vt:lpstr>線形フィルタとは</vt:lpstr>
      <vt:lpstr>線形フィルタとは</vt:lpstr>
      <vt:lpstr>線形フィルタ : 平滑化 </vt:lpstr>
      <vt:lpstr>PowerPoint プレゼンテーション</vt:lpstr>
      <vt:lpstr>線形フィルタ : ガウシアンフィルタ</vt:lpstr>
      <vt:lpstr>線形フィルタ : ガウシアンフィルタ</vt:lpstr>
      <vt:lpstr>PowerPoint プレゼンテーション</vt:lpstr>
      <vt:lpstr>線形フィルタ : ガウシアンフィルタ</vt:lpstr>
      <vt:lpstr>線形フィルタ : エッジ検出（微分）</vt:lpstr>
      <vt:lpstr>PowerPoint プレゼンテーション</vt:lpstr>
      <vt:lpstr>線形フィルタ : エッジ検出（微分）</vt:lpstr>
      <vt:lpstr>線形フィルタ : エッジ検出（微分）</vt:lpstr>
      <vt:lpstr>PowerPoint プレゼンテーション</vt:lpstr>
      <vt:lpstr>PowerPoint プレゼンテーション</vt:lpstr>
      <vt:lpstr>PowerPoint プレゼンテーション</vt:lpstr>
      <vt:lpstr>フィルタ処理</vt:lpstr>
      <vt:lpstr>PowerPoint プレゼンテーション</vt:lpstr>
      <vt:lpstr>線形フィルタ : 2階微分</vt:lpstr>
      <vt:lpstr>線形フィルタ : ラプラシアンフィルタ </vt:lpstr>
      <vt:lpstr>線形フィルタ : 鮮鋭化フィルタ</vt:lpstr>
      <vt:lpstr>まとめ: 線形フィルタ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Takashi Ijiri</dc:creator>
  <cp:lastModifiedBy> </cp:lastModifiedBy>
  <cp:revision>217</cp:revision>
  <cp:lastPrinted>2021-09-22T07:46:34Z</cp:lastPrinted>
  <dcterms:created xsi:type="dcterms:W3CDTF">2017-01-19T02:23:36Z</dcterms:created>
  <dcterms:modified xsi:type="dcterms:W3CDTF">2023-08-14T07:47:41Z</dcterms:modified>
</cp:coreProperties>
</file>