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69" r:id="rId2"/>
    <p:sldId id="325" r:id="rId3"/>
    <p:sldId id="326" r:id="rId4"/>
    <p:sldId id="328" r:id="rId5"/>
    <p:sldId id="333" r:id="rId6"/>
    <p:sldId id="334" r:id="rId7"/>
    <p:sldId id="335" r:id="rId8"/>
    <p:sldId id="351" r:id="rId9"/>
    <p:sldId id="338" r:id="rId10"/>
    <p:sldId id="339" r:id="rId11"/>
    <p:sldId id="340" r:id="rId12"/>
    <p:sldId id="341" r:id="rId13"/>
    <p:sldId id="342" r:id="rId14"/>
    <p:sldId id="346" r:id="rId15"/>
    <p:sldId id="347" r:id="rId16"/>
    <p:sldId id="348" r:id="rId17"/>
    <p:sldId id="343" r:id="rId18"/>
    <p:sldId id="352" r:id="rId19"/>
    <p:sldId id="353" r:id="rId20"/>
    <p:sldId id="354" r:id="rId21"/>
    <p:sldId id="355" r:id="rId22"/>
    <p:sldId id="356" r:id="rId23"/>
    <p:sldId id="357" r:id="rId24"/>
    <p:sldId id="360" r:id="rId25"/>
    <p:sldId id="362" r:id="rId26"/>
    <p:sldId id="373" r:id="rId27"/>
    <p:sldId id="381" r:id="rId28"/>
    <p:sldId id="364" r:id="rId29"/>
    <p:sldId id="327" r:id="rId30"/>
    <p:sldId id="363" r:id="rId31"/>
    <p:sldId id="387" r:id="rId32"/>
    <p:sldId id="365" r:id="rId33"/>
    <p:sldId id="366" r:id="rId34"/>
    <p:sldId id="375" r:id="rId35"/>
    <p:sldId id="367" r:id="rId36"/>
    <p:sldId id="369" r:id="rId37"/>
    <p:sldId id="368" r:id="rId38"/>
    <p:sldId id="370" r:id="rId39"/>
    <p:sldId id="374" r:id="rId40"/>
    <p:sldId id="371" r:id="rId41"/>
    <p:sldId id="372" r:id="rId42"/>
    <p:sldId id="378" r:id="rId43"/>
    <p:sldId id="379" r:id="rId44"/>
    <p:sldId id="380" r:id="rId45"/>
  </p:sldIdLst>
  <p:sldSz cx="12192000" cy="6858000"/>
  <p:notesSz cx="7099300"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BA7B"/>
    <a:srgbClr val="36EC04"/>
    <a:srgbClr val="18D881"/>
    <a:srgbClr val="0107FF"/>
    <a:srgbClr val="01FF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295" autoAdjust="0"/>
    <p:restoredTop sz="72563" autoAdjust="0"/>
  </p:normalViewPr>
  <p:slideViewPr>
    <p:cSldViewPr snapToGrid="0">
      <p:cViewPr varScale="1">
        <p:scale>
          <a:sx n="119" d="100"/>
          <a:sy n="119" d="100"/>
        </p:scale>
        <p:origin x="1410" y="84"/>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kumimoji="1" lang="ja-JP" altLang="en-US"/>
          </a:p>
        </p:txBody>
      </p:sp>
      <p:sp>
        <p:nvSpPr>
          <p:cNvPr id="3" name="日付プレースホルダー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B5D18E4F-8904-49F0-A966-ED8BC304F0DA}" type="datetimeFigureOut">
              <a:rPr kumimoji="1" lang="ja-JP" altLang="en-US" smtClean="0"/>
              <a:t>2023/8/14</a:t>
            </a:fld>
            <a:endParaRPr kumimoji="1" lang="ja-JP" altLang="en-US"/>
          </a:p>
        </p:txBody>
      </p:sp>
      <p:sp>
        <p:nvSpPr>
          <p:cNvPr id="4" name="スライド イメージ プレースホルダー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ja-JP" altLang="en-US"/>
          </a:p>
        </p:txBody>
      </p:sp>
      <p:sp>
        <p:nvSpPr>
          <p:cNvPr id="5" name="ノート プレースホルダー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315B3230-1262-4AAB-8ECE-8CE048B285BF}" type="slidenum">
              <a:rPr kumimoji="1" lang="ja-JP" altLang="en-US" smtClean="0"/>
              <a:t>‹#›</a:t>
            </a:fld>
            <a:endParaRPr kumimoji="1" lang="ja-JP" altLang="en-US"/>
          </a:p>
        </p:txBody>
      </p:sp>
    </p:spTree>
    <p:extLst>
      <p:ext uri="{BB962C8B-B14F-4D97-AF65-F5344CB8AC3E}">
        <p14:creationId xmlns:p14="http://schemas.microsoft.com/office/powerpoint/2010/main" val="421166232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baseline="0" dirty="0" smtClean="0"/>
              <a:t>TODO</a:t>
            </a:r>
          </a:p>
          <a:p>
            <a:r>
              <a:rPr kumimoji="1" lang="ja-JP" altLang="en-US" baseline="0" dirty="0" smtClean="0"/>
              <a:t>次週の内容について簡単に触れる</a:t>
            </a:r>
            <a:endParaRPr kumimoji="1" lang="en-US" altLang="ja-JP" baseline="0" dirty="0" smtClean="0"/>
          </a:p>
          <a:p>
            <a:r>
              <a:rPr kumimoji="1" lang="ja-JP" altLang="en-US" baseline="0" dirty="0" smtClean="0"/>
              <a:t>表色系は時間があればやる</a:t>
            </a:r>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1</a:t>
            </a:fld>
            <a:endParaRPr kumimoji="1" lang="ja-JP" altLang="en-US"/>
          </a:p>
        </p:txBody>
      </p:sp>
    </p:spTree>
    <p:extLst>
      <p:ext uri="{BB962C8B-B14F-4D97-AF65-F5344CB8AC3E}">
        <p14:creationId xmlns:p14="http://schemas.microsoft.com/office/powerpoint/2010/main" val="1031044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smtClean="0"/>
              <a:t>ado</a:t>
            </a:r>
            <a:r>
              <a:rPr lang="en-US" altLang="ja-JP" baseline="0" dirty="0" smtClean="0"/>
              <a:t> : </a:t>
            </a:r>
            <a:r>
              <a:rPr lang="en-US" altLang="ja-JP" baseline="0" dirty="0" err="1" smtClean="0"/>
              <a:t>gho</a:t>
            </a:r>
            <a:r>
              <a:rPr lang="ja-JP" altLang="en-US" baseline="0" dirty="0" smtClean="0"/>
              <a:t>が相似なので</a:t>
            </a:r>
            <a:endParaRPr lang="en-US" altLang="ja-JP" dirty="0" smtClean="0"/>
          </a:p>
          <a:p>
            <a:r>
              <a:rPr lang="en-US" altLang="ja-JP" dirty="0" smtClean="0"/>
              <a:t>A:B</a:t>
            </a:r>
            <a:r>
              <a:rPr lang="ja-JP" altLang="en-US" dirty="0" smtClean="0"/>
              <a:t>＝</a:t>
            </a:r>
            <a:r>
              <a:rPr lang="en-US" altLang="ja-JP" dirty="0" smtClean="0"/>
              <a:t>ab :</a:t>
            </a:r>
            <a:r>
              <a:rPr lang="en-US" altLang="ja-JP" baseline="0" dirty="0" smtClean="0"/>
              <a:t> </a:t>
            </a:r>
            <a:r>
              <a:rPr lang="en-US" altLang="ja-JP" baseline="0" dirty="0" err="1" smtClean="0"/>
              <a:t>gh</a:t>
            </a:r>
            <a:r>
              <a:rPr lang="ja-JP" altLang="en-US" baseline="0" dirty="0" smtClean="0"/>
              <a:t>　　　　　　</a:t>
            </a:r>
            <a:r>
              <a:rPr lang="en-US" altLang="ja-JP" baseline="0" dirty="0" smtClean="0">
                <a:sym typeface="Wingdings" panose="05000000000000000000" pitchFamily="2" charset="2"/>
              </a:rPr>
              <a:t> A * </a:t>
            </a:r>
            <a:r>
              <a:rPr lang="en-US" altLang="ja-JP" baseline="0" dirty="0" err="1" smtClean="0">
                <a:sym typeface="Wingdings" panose="05000000000000000000" pitchFamily="2" charset="2"/>
              </a:rPr>
              <a:t>gh</a:t>
            </a:r>
            <a:r>
              <a:rPr lang="en-US" altLang="ja-JP" baseline="0" dirty="0" smtClean="0">
                <a:sym typeface="Wingdings" panose="05000000000000000000" pitchFamily="2" charset="2"/>
              </a:rPr>
              <a:t> = B * ab  </a:t>
            </a:r>
            <a:r>
              <a:rPr lang="en-US" altLang="ja-JP" baseline="0" dirty="0" err="1" smtClean="0">
                <a:sym typeface="Wingdings" panose="05000000000000000000" pitchFamily="2" charset="2"/>
              </a:rPr>
              <a:t>gh</a:t>
            </a:r>
            <a:r>
              <a:rPr lang="en-US" altLang="ja-JP" baseline="0" dirty="0" smtClean="0">
                <a:sym typeface="Wingdings" panose="05000000000000000000" pitchFamily="2" charset="2"/>
              </a:rPr>
              <a:t> / ab = B/A</a:t>
            </a:r>
            <a:endParaRPr lang="en-US" altLang="ja-JP" baseline="0" dirty="0" smtClean="0"/>
          </a:p>
          <a:p>
            <a:endParaRPr lang="en-US" altLang="ja-JP" baseline="0" dirty="0" smtClean="0"/>
          </a:p>
          <a:p>
            <a:r>
              <a:rPr lang="en-US" altLang="ja-JP" dirty="0" smtClean="0"/>
              <a:t>doe</a:t>
            </a:r>
            <a:r>
              <a:rPr lang="en-US" altLang="ja-JP" baseline="0" dirty="0" smtClean="0"/>
              <a:t> : </a:t>
            </a:r>
            <a:r>
              <a:rPr lang="en-US" altLang="ja-JP" baseline="0" dirty="0" err="1" smtClean="0"/>
              <a:t>ghe</a:t>
            </a:r>
            <a:r>
              <a:rPr lang="ja-JP" altLang="en-US" baseline="0" dirty="0" smtClean="0"/>
              <a:t>が相似なので</a:t>
            </a:r>
            <a:endParaRPr lang="en-US" altLang="ja-JP" dirty="0" smtClean="0"/>
          </a:p>
          <a:p>
            <a:r>
              <a:rPr lang="en-US" altLang="ja-JP" dirty="0" smtClean="0"/>
              <a:t>do</a:t>
            </a:r>
            <a:r>
              <a:rPr lang="en-US" altLang="ja-JP" baseline="0" dirty="0" smtClean="0"/>
              <a:t> </a:t>
            </a:r>
            <a:r>
              <a:rPr lang="en-US" altLang="ja-JP" dirty="0" smtClean="0"/>
              <a:t>:</a:t>
            </a:r>
            <a:r>
              <a:rPr lang="en-US" altLang="ja-JP" baseline="0" dirty="0" smtClean="0"/>
              <a:t> hg</a:t>
            </a:r>
            <a:r>
              <a:rPr lang="ja-JP" altLang="en-US" dirty="0" smtClean="0"/>
              <a:t>＝</a:t>
            </a:r>
            <a:r>
              <a:rPr lang="en-US" altLang="ja-JP" baseline="0" dirty="0" smtClean="0"/>
              <a:t> f</a:t>
            </a:r>
            <a:r>
              <a:rPr lang="en-US" altLang="ja-JP" dirty="0" smtClean="0"/>
              <a:t> :</a:t>
            </a:r>
            <a:r>
              <a:rPr lang="en-US" altLang="ja-JP" baseline="0" dirty="0" smtClean="0"/>
              <a:t> B- f       </a:t>
            </a:r>
            <a:r>
              <a:rPr lang="en-US" altLang="ja-JP" baseline="0" dirty="0" smtClean="0">
                <a:sym typeface="Wingdings" panose="05000000000000000000" pitchFamily="2" charset="2"/>
              </a:rPr>
              <a:t> ab * (B-f) = hg * f    hg / ab = (B-f) /f</a:t>
            </a:r>
            <a:endParaRPr lang="en-US" altLang="ja-JP" baseline="0" dirty="0" smtClean="0"/>
          </a:p>
          <a:p>
            <a:r>
              <a:rPr lang="en-US" altLang="ja-JP" dirty="0" smtClean="0"/>
              <a:t>do = ab</a:t>
            </a:r>
            <a:r>
              <a:rPr lang="ja-JP" altLang="en-US" dirty="0" smtClean="0"/>
              <a:t>の関係を利用した</a:t>
            </a:r>
            <a:endParaRPr lang="en-US" altLang="ja-JP" dirty="0" smtClean="0"/>
          </a:p>
          <a:p>
            <a:endParaRPr lang="en-US" altLang="ja-JP" dirty="0" smtClean="0"/>
          </a:p>
          <a:p>
            <a:r>
              <a:rPr lang="en-US" altLang="ja-JP" dirty="0" smtClean="0">
                <a:sym typeface="Wingdings" panose="05000000000000000000" pitchFamily="2" charset="2"/>
              </a:rPr>
              <a:t> Bf = A B - A f</a:t>
            </a:r>
            <a:endParaRPr lang="en-US" altLang="ja-JP" dirty="0" smtClean="0"/>
          </a:p>
          <a:p>
            <a:r>
              <a:rPr lang="en-US" altLang="ja-JP" dirty="0" smtClean="0">
                <a:sym typeface="Wingdings" panose="05000000000000000000" pitchFamily="2" charset="2"/>
              </a:rPr>
              <a:t> 1/A + 1/B = 1/f </a:t>
            </a:r>
            <a:endParaRPr lang="en-US" altLang="ja-JP" dirty="0" smtClean="0"/>
          </a:p>
          <a:p>
            <a:endParaRPr lang="en-US" altLang="ja-JP" dirty="0" smtClean="0"/>
          </a:p>
          <a:p>
            <a:r>
              <a:rPr lang="en-US" altLang="ja-JP" dirty="0" smtClean="0"/>
              <a:t>A = BF / (B-f)</a:t>
            </a:r>
          </a:p>
          <a:p>
            <a:endParaRPr lang="en-US" altLang="ja-JP" dirty="0" smtClean="0"/>
          </a:p>
          <a:p>
            <a:r>
              <a:rPr kumimoji="1" lang="en-US" altLang="ja-JP" dirty="0" smtClean="0"/>
              <a:t>f=24 mm    B = 30 mm</a:t>
            </a:r>
            <a:r>
              <a:rPr kumimoji="1" lang="ja-JP" altLang="en-US" dirty="0" smtClean="0"/>
              <a:t>の場合</a:t>
            </a:r>
            <a:endParaRPr kumimoji="1" lang="en-US" altLang="ja-JP" dirty="0" smtClean="0"/>
          </a:p>
          <a:p>
            <a:r>
              <a:rPr kumimoji="1" lang="en-US" altLang="ja-JP" dirty="0" smtClean="0"/>
              <a:t>A = BF / (B-f)</a:t>
            </a:r>
            <a:r>
              <a:rPr kumimoji="1" lang="en-US" altLang="ja-JP" baseline="0" dirty="0" smtClean="0"/>
              <a:t> = 720/6 = 120mm</a:t>
            </a:r>
            <a:endParaRPr kumimoji="1" lang="en-US" altLang="ja-JP" dirty="0" smtClean="0"/>
          </a:p>
          <a:p>
            <a:endParaRPr kumimoji="1" lang="en-US" altLang="ja-JP" dirty="0" smtClean="0"/>
          </a:p>
          <a:p>
            <a:r>
              <a:rPr kumimoji="1" lang="en-US" altLang="ja-JP" dirty="0" smtClean="0"/>
              <a:t>f=24 mm    B = 24.1 mm</a:t>
            </a:r>
            <a:r>
              <a:rPr kumimoji="1" lang="ja-JP" altLang="en-US" dirty="0" smtClean="0"/>
              <a:t>の場合</a:t>
            </a:r>
            <a:endParaRPr kumimoji="1" lang="en-US" altLang="ja-JP" dirty="0" smtClean="0"/>
          </a:p>
          <a:p>
            <a:r>
              <a:rPr kumimoji="1" lang="en-US" altLang="ja-JP" dirty="0" smtClean="0"/>
              <a:t>A = BF / (B-f)</a:t>
            </a:r>
            <a:r>
              <a:rPr kumimoji="1" lang="en-US" altLang="ja-JP" baseline="0" dirty="0" smtClean="0"/>
              <a:t> = </a:t>
            </a:r>
            <a:r>
              <a:rPr kumimoji="1" lang="en-US" altLang="ja-JP" sz="1200" b="0" i="0" kern="1200" dirty="0" smtClean="0">
                <a:solidFill>
                  <a:schemeClr val="tx1"/>
                </a:solidFill>
                <a:effectLst/>
                <a:latin typeface="+mn-lt"/>
                <a:ea typeface="+mn-ea"/>
                <a:cs typeface="+mn-cs"/>
              </a:rPr>
              <a:t>5784 mm</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17</a:t>
            </a:fld>
            <a:endParaRPr kumimoji="1" lang="ja-JP" altLang="en-US"/>
          </a:p>
        </p:txBody>
      </p:sp>
    </p:spTree>
    <p:extLst>
      <p:ext uri="{BB962C8B-B14F-4D97-AF65-F5344CB8AC3E}">
        <p14:creationId xmlns:p14="http://schemas.microsoft.com/office/powerpoint/2010/main" val="956565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18</a:t>
            </a:fld>
            <a:endParaRPr kumimoji="1" lang="ja-JP" altLang="en-US"/>
          </a:p>
        </p:txBody>
      </p:sp>
    </p:spTree>
    <p:extLst>
      <p:ext uri="{BB962C8B-B14F-4D97-AF65-F5344CB8AC3E}">
        <p14:creationId xmlns:p14="http://schemas.microsoft.com/office/powerpoint/2010/main" val="10677913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開放</a:t>
            </a:r>
            <a:r>
              <a:rPr kumimoji="1" lang="en-US" altLang="ja-JP" dirty="0" smtClean="0"/>
              <a:t>F</a:t>
            </a:r>
            <a:r>
              <a:rPr kumimoji="1" lang="ja-JP" altLang="en-US" dirty="0" smtClean="0"/>
              <a:t>値</a:t>
            </a:r>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20</a:t>
            </a:fld>
            <a:endParaRPr kumimoji="1" lang="ja-JP" altLang="en-US"/>
          </a:p>
        </p:txBody>
      </p:sp>
    </p:spTree>
    <p:extLst>
      <p:ext uri="{BB962C8B-B14F-4D97-AF65-F5344CB8AC3E}">
        <p14:creationId xmlns:p14="http://schemas.microsoft.com/office/powerpoint/2010/main" val="2178552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D</a:t>
            </a:r>
            <a:r>
              <a:rPr kumimoji="1" lang="ja-JP" altLang="en-US" dirty="0" smtClean="0"/>
              <a:t>が大きい </a:t>
            </a:r>
            <a:r>
              <a:rPr kumimoji="1" lang="en-US" altLang="ja-JP" dirty="0" smtClean="0">
                <a:sym typeface="Wingdings" panose="05000000000000000000" pitchFamily="2" charset="2"/>
              </a:rPr>
              <a:t> </a:t>
            </a:r>
            <a:r>
              <a:rPr kumimoji="1" lang="ja-JP" altLang="en-US" dirty="0" smtClean="0">
                <a:sym typeface="Wingdings" panose="05000000000000000000" pitchFamily="2" charset="2"/>
              </a:rPr>
              <a:t>多くの光を取り込める</a:t>
            </a:r>
            <a:endParaRPr kumimoji="1" lang="en-US" altLang="ja-JP" dirty="0" smtClean="0">
              <a:sym typeface="Wingdings" panose="05000000000000000000" pitchFamily="2"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D</a:t>
            </a:r>
            <a:r>
              <a:rPr kumimoji="1" lang="ja-JP" altLang="en-US" dirty="0" smtClean="0"/>
              <a:t>が小さい </a:t>
            </a:r>
            <a:r>
              <a:rPr kumimoji="1" lang="en-US" altLang="ja-JP" dirty="0" smtClean="0">
                <a:sym typeface="Wingdings" panose="05000000000000000000" pitchFamily="2" charset="2"/>
              </a:rPr>
              <a:t> </a:t>
            </a:r>
            <a:r>
              <a:rPr kumimoji="1" lang="ja-JP" altLang="en-US" dirty="0" smtClean="0">
                <a:sym typeface="Wingdings" panose="05000000000000000000" pitchFamily="2" charset="2"/>
              </a:rPr>
              <a:t>取り込む光は少ない</a:t>
            </a:r>
            <a:r>
              <a:rPr kumimoji="1" lang="en-US" altLang="ja-JP" dirty="0" smtClean="0">
                <a:sym typeface="Wingdings" panose="05000000000000000000" pitchFamily="2" charset="2"/>
              </a:rPr>
              <a:t/>
            </a:r>
            <a:br>
              <a:rPr kumimoji="1" lang="en-US" altLang="ja-JP" dirty="0" smtClean="0">
                <a:sym typeface="Wingdings" panose="05000000000000000000" pitchFamily="2" charset="2"/>
              </a:rPr>
            </a:br>
            <a:r>
              <a:rPr kumimoji="1" lang="en-US" altLang="ja-JP" dirty="0" smtClean="0">
                <a:sym typeface="Wingdings" panose="05000000000000000000" pitchFamily="2" charset="2"/>
              </a:rPr>
              <a:t>f</a:t>
            </a:r>
            <a:r>
              <a:rPr kumimoji="1" lang="ja-JP" altLang="en-US" dirty="0" smtClean="0">
                <a:sym typeface="Wingdings" panose="05000000000000000000" pitchFamily="2" charset="2"/>
              </a:rPr>
              <a:t>が大きい（遠い）</a:t>
            </a:r>
            <a:r>
              <a:rPr kumimoji="1" lang="en-US" altLang="ja-JP" dirty="0" smtClean="0">
                <a:sym typeface="Wingdings" panose="05000000000000000000" pitchFamily="2" charset="2"/>
              </a:rPr>
              <a:t> </a:t>
            </a:r>
            <a:r>
              <a:rPr kumimoji="1" lang="ja-JP" altLang="en-US" dirty="0" smtClean="0">
                <a:sym typeface="Wingdings" panose="05000000000000000000" pitchFamily="2" charset="2"/>
              </a:rPr>
              <a:t>像が大きく（薄く</a:t>
            </a:r>
            <a:r>
              <a:rPr kumimoji="1" lang="en-US" altLang="ja-JP" dirty="0" smtClean="0">
                <a:sym typeface="Wingdings" panose="05000000000000000000" pitchFamily="2" charset="2"/>
              </a:rPr>
              <a:t>or</a:t>
            </a:r>
            <a:r>
              <a:rPr kumimoji="1" lang="ja-JP" altLang="en-US" dirty="0" smtClean="0">
                <a:sym typeface="Wingdings" panose="05000000000000000000" pitchFamily="2" charset="2"/>
              </a:rPr>
              <a:t>暗く）なる</a:t>
            </a:r>
            <a:endParaRPr kumimoji="1" lang="en-US" altLang="ja-JP" dirty="0" smtClean="0">
              <a:sym typeface="Wingdings" panose="05000000000000000000" pitchFamily="2" charset="2"/>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sym typeface="Wingdings" panose="05000000000000000000" pitchFamily="2" charset="2"/>
              </a:rPr>
              <a:t>f</a:t>
            </a:r>
            <a:r>
              <a:rPr kumimoji="1" lang="ja-JP" altLang="en-US" dirty="0" smtClean="0">
                <a:sym typeface="Wingdings" panose="05000000000000000000" pitchFamily="2" charset="2"/>
              </a:rPr>
              <a:t>が小さい（近い）</a:t>
            </a:r>
            <a:r>
              <a:rPr kumimoji="1" lang="en-US" altLang="ja-JP" dirty="0" smtClean="0">
                <a:sym typeface="Wingdings" panose="05000000000000000000" pitchFamily="2" charset="2"/>
              </a:rPr>
              <a:t> </a:t>
            </a:r>
            <a:r>
              <a:rPr kumimoji="1" lang="ja-JP" altLang="en-US" dirty="0" smtClean="0">
                <a:sym typeface="Wingdings" panose="05000000000000000000" pitchFamily="2" charset="2"/>
              </a:rPr>
              <a:t>像が小さく（濃く</a:t>
            </a:r>
            <a:r>
              <a:rPr kumimoji="1" lang="en-US" altLang="ja-JP" dirty="0" smtClean="0">
                <a:sym typeface="Wingdings" panose="05000000000000000000" pitchFamily="2" charset="2"/>
              </a:rPr>
              <a:t>or</a:t>
            </a:r>
            <a:r>
              <a:rPr kumimoji="1" lang="ja-JP" altLang="en-US" dirty="0" smtClean="0">
                <a:sym typeface="Wingdings" panose="05000000000000000000" pitchFamily="2" charset="2"/>
              </a:rPr>
              <a:t>明るく）なる</a:t>
            </a:r>
            <a:endParaRPr kumimoji="1" lang="en-US" altLang="ja-JP" dirty="0" smtClean="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1" dirty="0" smtClean="0"/>
              <a:t>開放</a:t>
            </a:r>
            <a:r>
              <a:rPr lang="en-US" altLang="ja-JP" b="1" dirty="0" smtClean="0"/>
              <a:t>F</a:t>
            </a:r>
            <a:r>
              <a:rPr lang="ja-JP" altLang="en-US" b="1" dirty="0" smtClean="0"/>
              <a:t>値</a:t>
            </a:r>
          </a:p>
          <a:p>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21</a:t>
            </a:fld>
            <a:endParaRPr kumimoji="1" lang="ja-JP" altLang="en-US"/>
          </a:p>
        </p:txBody>
      </p:sp>
    </p:spTree>
    <p:extLst>
      <p:ext uri="{BB962C8B-B14F-4D97-AF65-F5344CB8AC3E}">
        <p14:creationId xmlns:p14="http://schemas.microsoft.com/office/powerpoint/2010/main" val="34716004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D7000</a:t>
            </a:r>
            <a:r>
              <a:rPr kumimoji="1" lang="ja-JP" altLang="en-US" dirty="0" smtClean="0"/>
              <a:t>で</a:t>
            </a:r>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23</a:t>
            </a:fld>
            <a:endParaRPr kumimoji="1" lang="ja-JP" altLang="en-US"/>
          </a:p>
        </p:txBody>
      </p:sp>
    </p:spTree>
    <p:extLst>
      <p:ext uri="{BB962C8B-B14F-4D97-AF65-F5344CB8AC3E}">
        <p14:creationId xmlns:p14="http://schemas.microsoft.com/office/powerpoint/2010/main" val="4288236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30</a:t>
            </a:fld>
            <a:endParaRPr kumimoji="1" lang="ja-JP" altLang="en-US"/>
          </a:p>
        </p:txBody>
      </p:sp>
    </p:spTree>
    <p:extLst>
      <p:ext uri="{BB962C8B-B14F-4D97-AF65-F5344CB8AC3E}">
        <p14:creationId xmlns:p14="http://schemas.microsoft.com/office/powerpoint/2010/main" val="34787371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32</a:t>
            </a:fld>
            <a:endParaRPr kumimoji="1" lang="ja-JP" altLang="en-US"/>
          </a:p>
        </p:txBody>
      </p:sp>
    </p:spTree>
    <p:extLst>
      <p:ext uri="{BB962C8B-B14F-4D97-AF65-F5344CB8AC3E}">
        <p14:creationId xmlns:p14="http://schemas.microsoft.com/office/powerpoint/2010/main" val="32036284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33</a:t>
            </a:fld>
            <a:endParaRPr kumimoji="1" lang="ja-JP" altLang="en-US"/>
          </a:p>
        </p:txBody>
      </p:sp>
    </p:spTree>
    <p:extLst>
      <p:ext uri="{BB962C8B-B14F-4D97-AF65-F5344CB8AC3E}">
        <p14:creationId xmlns:p14="http://schemas.microsoft.com/office/powerpoint/2010/main" val="5691761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34</a:t>
            </a:fld>
            <a:endParaRPr kumimoji="1" lang="ja-JP" altLang="en-US"/>
          </a:p>
        </p:txBody>
      </p:sp>
    </p:spTree>
    <p:extLst>
      <p:ext uri="{BB962C8B-B14F-4D97-AF65-F5344CB8AC3E}">
        <p14:creationId xmlns:p14="http://schemas.microsoft.com/office/powerpoint/2010/main" val="1188253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35</a:t>
            </a:fld>
            <a:endParaRPr kumimoji="1" lang="ja-JP" altLang="en-US"/>
          </a:p>
        </p:txBody>
      </p:sp>
    </p:spTree>
    <p:extLst>
      <p:ext uri="{BB962C8B-B14F-4D97-AF65-F5344CB8AC3E}">
        <p14:creationId xmlns:p14="http://schemas.microsoft.com/office/powerpoint/2010/main" val="64187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4</a:t>
            </a:fld>
            <a:endParaRPr kumimoji="1" lang="ja-JP" altLang="en-US"/>
          </a:p>
        </p:txBody>
      </p:sp>
    </p:spTree>
    <p:extLst>
      <p:ext uri="{BB962C8B-B14F-4D97-AF65-F5344CB8AC3E}">
        <p14:creationId xmlns:p14="http://schemas.microsoft.com/office/powerpoint/2010/main" val="1281324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38</a:t>
            </a:fld>
            <a:endParaRPr kumimoji="1" lang="ja-JP" altLang="en-US"/>
          </a:p>
        </p:txBody>
      </p:sp>
    </p:spTree>
    <p:extLst>
      <p:ext uri="{BB962C8B-B14F-4D97-AF65-F5344CB8AC3E}">
        <p14:creationId xmlns:p14="http://schemas.microsoft.com/office/powerpoint/2010/main" val="6924087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39</a:t>
            </a:fld>
            <a:endParaRPr kumimoji="1" lang="ja-JP" altLang="en-US"/>
          </a:p>
        </p:txBody>
      </p:sp>
    </p:spTree>
    <p:extLst>
      <p:ext uri="{BB962C8B-B14F-4D97-AF65-F5344CB8AC3E}">
        <p14:creationId xmlns:p14="http://schemas.microsoft.com/office/powerpoint/2010/main" val="28446845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40</a:t>
            </a:fld>
            <a:endParaRPr kumimoji="1" lang="ja-JP" altLang="en-US"/>
          </a:p>
        </p:txBody>
      </p:sp>
    </p:spTree>
    <p:extLst>
      <p:ext uri="{BB962C8B-B14F-4D97-AF65-F5344CB8AC3E}">
        <p14:creationId xmlns:p14="http://schemas.microsoft.com/office/powerpoint/2010/main" val="3866961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41</a:t>
            </a:fld>
            <a:endParaRPr kumimoji="1" lang="ja-JP" altLang="en-US"/>
          </a:p>
        </p:txBody>
      </p:sp>
    </p:spTree>
    <p:extLst>
      <p:ext uri="{BB962C8B-B14F-4D97-AF65-F5344CB8AC3E}">
        <p14:creationId xmlns:p14="http://schemas.microsoft.com/office/powerpoint/2010/main" val="26623028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42</a:t>
            </a:fld>
            <a:endParaRPr kumimoji="1" lang="ja-JP" altLang="en-US"/>
          </a:p>
        </p:txBody>
      </p:sp>
    </p:spTree>
    <p:extLst>
      <p:ext uri="{BB962C8B-B14F-4D97-AF65-F5344CB8AC3E}">
        <p14:creationId xmlns:p14="http://schemas.microsoft.com/office/powerpoint/2010/main" val="36044389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43</a:t>
            </a:fld>
            <a:endParaRPr kumimoji="1" lang="ja-JP" altLang="en-US"/>
          </a:p>
        </p:txBody>
      </p:sp>
    </p:spTree>
    <p:extLst>
      <p:ext uri="{BB962C8B-B14F-4D97-AF65-F5344CB8AC3E}">
        <p14:creationId xmlns:p14="http://schemas.microsoft.com/office/powerpoint/2010/main" val="2680504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D5</a:t>
            </a:r>
            <a:r>
              <a:rPr kumimoji="1" lang="ja-JP" altLang="en-US" dirty="0" smtClean="0"/>
              <a:t>　     </a:t>
            </a:r>
            <a:r>
              <a:rPr kumimoji="1" lang="en-US" altLang="ja-JP" dirty="0" smtClean="0"/>
              <a:t>: 35.9</a:t>
            </a:r>
            <a:r>
              <a:rPr kumimoji="1" lang="ja-JP" altLang="en-US" dirty="0" err="1" smtClean="0"/>
              <a:t>ｘ</a:t>
            </a:r>
            <a:r>
              <a:rPr kumimoji="1" lang="en-US" altLang="ja-JP" dirty="0" smtClean="0"/>
              <a:t>23.9</a:t>
            </a:r>
            <a:r>
              <a:rPr kumimoji="1" lang="ja-JP" altLang="en-US" dirty="0" smtClean="0"/>
              <a:t>　（ほしい）</a:t>
            </a:r>
            <a:r>
              <a:rPr kumimoji="1" lang="en-US" altLang="ja-JP" dirty="0" smtClean="0"/>
              <a:t>	</a:t>
            </a:r>
          </a:p>
          <a:p>
            <a:r>
              <a:rPr kumimoji="1" lang="en-US" altLang="ja-JP" dirty="0" smtClean="0"/>
              <a:t>D500   : 23.5x15.7</a:t>
            </a:r>
            <a:r>
              <a:rPr kumimoji="1" lang="ja-JP" altLang="en-US" dirty="0" smtClean="0"/>
              <a:t>　　</a:t>
            </a:r>
            <a:endParaRPr kumimoji="1" lang="en-US" altLang="ja-JP" dirty="0" smtClean="0"/>
          </a:p>
          <a:p>
            <a:r>
              <a:rPr kumimoji="1" lang="en-US" altLang="ja-JP" dirty="0" smtClean="0"/>
              <a:t>D5300</a:t>
            </a:r>
            <a:r>
              <a:rPr kumimoji="1" lang="en-US" altLang="ja-JP" baseline="0" dirty="0" smtClean="0"/>
              <a:t> : </a:t>
            </a:r>
            <a:r>
              <a:rPr kumimoji="1" lang="en-US" altLang="ja-JP" dirty="0" smtClean="0"/>
              <a:t>23.5x15.6</a:t>
            </a:r>
          </a:p>
          <a:p>
            <a:r>
              <a:rPr kumimoji="1" lang="en-US" altLang="ja-JP" dirty="0" smtClean="0"/>
              <a:t>AW1</a:t>
            </a:r>
            <a:r>
              <a:rPr kumimoji="1" lang="ja-JP" altLang="en-US" dirty="0" smtClean="0"/>
              <a:t>　：</a:t>
            </a:r>
            <a:r>
              <a:rPr kumimoji="1" lang="en-US" altLang="ja-JP" sz="1200" b="0" i="0" kern="1200" dirty="0" smtClean="0">
                <a:solidFill>
                  <a:schemeClr val="tx1"/>
                </a:solidFill>
                <a:effectLst/>
                <a:latin typeface="+mn-lt"/>
                <a:ea typeface="+mn-ea"/>
                <a:cs typeface="+mn-cs"/>
              </a:rPr>
              <a:t>13.2×8.8</a:t>
            </a:r>
            <a:endParaRPr kumimoji="1" lang="en-US" altLang="ja-JP" dirty="0" smtClean="0"/>
          </a:p>
          <a:p>
            <a:endParaRPr kumimoji="1" lang="en-US" altLang="ja-JP" dirty="0" smtClean="0"/>
          </a:p>
          <a:p>
            <a:endParaRPr kumimoji="1" lang="en-US" altLang="ja-JP" dirty="0" smtClean="0"/>
          </a:p>
          <a:p>
            <a:endParaRPr kumimoji="1" lang="en-US" altLang="ja-JP" dirty="0" smtClean="0"/>
          </a:p>
          <a:p>
            <a:r>
              <a:rPr kumimoji="1" lang="ja-JP" altLang="en-US" dirty="0" smtClean="0"/>
              <a:t>参考</a:t>
            </a:r>
            <a:endParaRPr kumimoji="1" lang="en-US" altLang="ja-JP" dirty="0" smtClean="0"/>
          </a:p>
          <a:p>
            <a:pPr lvl="1"/>
            <a:r>
              <a:rPr kumimoji="1" lang="en-US" altLang="ja-JP" dirty="0" smtClean="0"/>
              <a:t>https://ja.wikipedia.org/wiki/APS-C%E3%82%B5%E3%82%A4%E3%82%BA</a:t>
            </a:r>
          </a:p>
          <a:p>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6</a:t>
            </a:fld>
            <a:endParaRPr kumimoji="1" lang="ja-JP" altLang="en-US"/>
          </a:p>
        </p:txBody>
      </p:sp>
    </p:spTree>
    <p:extLst>
      <p:ext uri="{BB962C8B-B14F-4D97-AF65-F5344CB8AC3E}">
        <p14:creationId xmlns:p14="http://schemas.microsoft.com/office/powerpoint/2010/main" val="634736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モデルの説明</a:t>
            </a:r>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10</a:t>
            </a:fld>
            <a:endParaRPr kumimoji="1" lang="ja-JP" altLang="en-US"/>
          </a:p>
        </p:txBody>
      </p:sp>
    </p:spTree>
    <p:extLst>
      <p:ext uri="{BB962C8B-B14F-4D97-AF65-F5344CB8AC3E}">
        <p14:creationId xmlns:p14="http://schemas.microsoft.com/office/powerpoint/2010/main" val="891689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x’ = -a/c*f</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y’ = -b/c*f</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Z’ = -f</a:t>
            </a:r>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11</a:t>
            </a:fld>
            <a:endParaRPr kumimoji="1" lang="ja-JP" altLang="en-US"/>
          </a:p>
        </p:txBody>
      </p:sp>
    </p:spTree>
    <p:extLst>
      <p:ext uri="{BB962C8B-B14F-4D97-AF65-F5344CB8AC3E}">
        <p14:creationId xmlns:p14="http://schemas.microsoft.com/office/powerpoint/2010/main" val="19290180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Photo tourism</a:t>
            </a:r>
            <a:r>
              <a:rPr kumimoji="1" lang="ja-JP" altLang="en-US" smtClean="0"/>
              <a:t>とかを紹介する？？</a:t>
            </a:r>
            <a:endParaRPr kumimoji="1" lang="ja-JP" altLang="en-US"/>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12</a:t>
            </a:fld>
            <a:endParaRPr kumimoji="1" lang="ja-JP" altLang="en-US"/>
          </a:p>
        </p:txBody>
      </p:sp>
    </p:spTree>
    <p:extLst>
      <p:ext uri="{BB962C8B-B14F-4D97-AF65-F5344CB8AC3E}">
        <p14:creationId xmlns:p14="http://schemas.microsoft.com/office/powerpoint/2010/main" val="2228814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13</a:t>
            </a:fld>
            <a:endParaRPr kumimoji="1" lang="ja-JP" altLang="en-US"/>
          </a:p>
        </p:txBody>
      </p:sp>
    </p:spTree>
    <p:extLst>
      <p:ext uri="{BB962C8B-B14F-4D97-AF65-F5344CB8AC3E}">
        <p14:creationId xmlns:p14="http://schemas.microsoft.com/office/powerpoint/2010/main" val="4264444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14</a:t>
            </a:fld>
            <a:endParaRPr kumimoji="1" lang="ja-JP" altLang="en-US"/>
          </a:p>
        </p:txBody>
      </p:sp>
    </p:spTree>
    <p:extLst>
      <p:ext uri="{BB962C8B-B14F-4D97-AF65-F5344CB8AC3E}">
        <p14:creationId xmlns:p14="http://schemas.microsoft.com/office/powerpoint/2010/main" val="2439724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315B3230-1262-4AAB-8ECE-8CE048B285BF}" type="slidenum">
              <a:rPr kumimoji="1" lang="ja-JP" altLang="en-US" smtClean="0"/>
              <a:t>15</a:t>
            </a:fld>
            <a:endParaRPr kumimoji="1" lang="ja-JP" altLang="en-US"/>
          </a:p>
        </p:txBody>
      </p:sp>
    </p:spTree>
    <p:extLst>
      <p:ext uri="{BB962C8B-B14F-4D97-AF65-F5344CB8AC3E}">
        <p14:creationId xmlns:p14="http://schemas.microsoft.com/office/powerpoint/2010/main" val="843997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a:xfrm>
            <a:off x="838200" y="6356350"/>
            <a:ext cx="2743200" cy="365125"/>
          </a:xfrm>
          <a:prstGeom prst="rect">
            <a:avLst/>
          </a:prstGeom>
        </p:spPr>
        <p:txBody>
          <a:bodyPr/>
          <a:lstStyle/>
          <a:p>
            <a:fld id="{B10875E1-285E-4E62-A15A-65F7A0855A09}" type="datetimeFigureOut">
              <a:rPr kumimoji="1" lang="ja-JP" altLang="en-US" smtClean="0"/>
              <a:t>2023/8/14</a:t>
            </a:fld>
            <a:endParaRPr kumimoji="1" lang="ja-JP" altLang="en-US"/>
          </a:p>
        </p:txBody>
      </p:sp>
      <p:sp>
        <p:nvSpPr>
          <p:cNvPr id="5" name="フッター プレースホルダー 4"/>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8610600" y="6356350"/>
            <a:ext cx="2743200" cy="365125"/>
          </a:xfrm>
          <a:prstGeom prst="rect">
            <a:avLst/>
          </a:prstGeom>
        </p:spPr>
        <p:txBody>
          <a:bodyPr/>
          <a:lstStyle/>
          <a:p>
            <a:fld id="{F35DE295-420C-4265-BE54-AE59FA4027A6}" type="slidenum">
              <a:rPr kumimoji="1" lang="ja-JP" altLang="en-US" smtClean="0"/>
              <a:t>‹#›</a:t>
            </a:fld>
            <a:endParaRPr kumimoji="1" lang="ja-JP" altLang="en-US"/>
          </a:p>
        </p:txBody>
      </p:sp>
    </p:spTree>
    <p:extLst>
      <p:ext uri="{BB962C8B-B14F-4D97-AF65-F5344CB8AC3E}">
        <p14:creationId xmlns:p14="http://schemas.microsoft.com/office/powerpoint/2010/main" val="2758086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a:xfrm>
            <a:off x="838200" y="6356350"/>
            <a:ext cx="2743200" cy="365125"/>
          </a:xfrm>
          <a:prstGeom prst="rect">
            <a:avLst/>
          </a:prstGeom>
        </p:spPr>
        <p:txBody>
          <a:bodyPr/>
          <a:lstStyle/>
          <a:p>
            <a:fld id="{B10875E1-285E-4E62-A15A-65F7A0855A09}" type="datetimeFigureOut">
              <a:rPr kumimoji="1" lang="ja-JP" altLang="en-US" smtClean="0"/>
              <a:t>2023/8/14</a:t>
            </a:fld>
            <a:endParaRPr kumimoji="1" lang="ja-JP" altLang="en-US"/>
          </a:p>
        </p:txBody>
      </p:sp>
      <p:sp>
        <p:nvSpPr>
          <p:cNvPr id="5" name="フッター プレースホルダー 4"/>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8610600" y="6356350"/>
            <a:ext cx="2743200" cy="365125"/>
          </a:xfrm>
          <a:prstGeom prst="rect">
            <a:avLst/>
          </a:prstGeom>
        </p:spPr>
        <p:txBody>
          <a:bodyPr/>
          <a:lstStyle/>
          <a:p>
            <a:fld id="{F35DE295-420C-4265-BE54-AE59FA4027A6}" type="slidenum">
              <a:rPr kumimoji="1" lang="ja-JP" altLang="en-US" smtClean="0"/>
              <a:t>‹#›</a:t>
            </a:fld>
            <a:endParaRPr kumimoji="1" lang="ja-JP" altLang="en-US"/>
          </a:p>
        </p:txBody>
      </p:sp>
    </p:spTree>
    <p:extLst>
      <p:ext uri="{BB962C8B-B14F-4D97-AF65-F5344CB8AC3E}">
        <p14:creationId xmlns:p14="http://schemas.microsoft.com/office/powerpoint/2010/main" val="132222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a:xfrm>
            <a:off x="838200" y="6356350"/>
            <a:ext cx="2743200" cy="365125"/>
          </a:xfrm>
          <a:prstGeom prst="rect">
            <a:avLst/>
          </a:prstGeom>
        </p:spPr>
        <p:txBody>
          <a:bodyPr/>
          <a:lstStyle/>
          <a:p>
            <a:fld id="{B10875E1-285E-4E62-A15A-65F7A0855A09}" type="datetimeFigureOut">
              <a:rPr kumimoji="1" lang="ja-JP" altLang="en-US" smtClean="0"/>
              <a:t>2023/8/14</a:t>
            </a:fld>
            <a:endParaRPr kumimoji="1" lang="ja-JP" altLang="en-US"/>
          </a:p>
        </p:txBody>
      </p:sp>
      <p:sp>
        <p:nvSpPr>
          <p:cNvPr id="5" name="フッター プレースホルダー 4"/>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8610600" y="6356350"/>
            <a:ext cx="2743200" cy="365125"/>
          </a:xfrm>
          <a:prstGeom prst="rect">
            <a:avLst/>
          </a:prstGeom>
        </p:spPr>
        <p:txBody>
          <a:bodyPr/>
          <a:lstStyle/>
          <a:p>
            <a:fld id="{F35DE295-420C-4265-BE54-AE59FA4027A6}" type="slidenum">
              <a:rPr kumimoji="1" lang="ja-JP" altLang="en-US" smtClean="0"/>
              <a:t>‹#›</a:t>
            </a:fld>
            <a:endParaRPr kumimoji="1" lang="ja-JP" altLang="en-US"/>
          </a:p>
        </p:txBody>
      </p:sp>
    </p:spTree>
    <p:extLst>
      <p:ext uri="{BB962C8B-B14F-4D97-AF65-F5344CB8AC3E}">
        <p14:creationId xmlns:p14="http://schemas.microsoft.com/office/powerpoint/2010/main" val="1447808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a:xfrm>
            <a:off x="838200" y="6356350"/>
            <a:ext cx="2743200" cy="365125"/>
          </a:xfrm>
          <a:prstGeom prst="rect">
            <a:avLst/>
          </a:prstGeom>
        </p:spPr>
        <p:txBody>
          <a:bodyPr/>
          <a:lstStyle/>
          <a:p>
            <a:fld id="{B10875E1-285E-4E62-A15A-65F7A0855A09}" type="datetimeFigureOut">
              <a:rPr kumimoji="1" lang="ja-JP" altLang="en-US" smtClean="0"/>
              <a:t>2023/8/14</a:t>
            </a:fld>
            <a:endParaRPr kumimoji="1" lang="ja-JP" altLang="en-US"/>
          </a:p>
        </p:txBody>
      </p:sp>
      <p:sp>
        <p:nvSpPr>
          <p:cNvPr id="5" name="フッター プレースホルダー 4"/>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11542142" y="6457988"/>
            <a:ext cx="649857" cy="365125"/>
          </a:xfrm>
          <a:prstGeom prst="rect">
            <a:avLst/>
          </a:prstGeom>
        </p:spPr>
        <p:txBody>
          <a:bodyPr/>
          <a:lstStyle/>
          <a:p>
            <a:fld id="{F35DE295-420C-4265-BE54-AE59FA4027A6}" type="slidenum">
              <a:rPr kumimoji="1" lang="ja-JP" altLang="en-US" smtClean="0"/>
              <a:t>‹#›</a:t>
            </a:fld>
            <a:endParaRPr kumimoji="1" lang="ja-JP" altLang="en-US"/>
          </a:p>
        </p:txBody>
      </p:sp>
    </p:spTree>
    <p:extLst>
      <p:ext uri="{BB962C8B-B14F-4D97-AF65-F5344CB8AC3E}">
        <p14:creationId xmlns:p14="http://schemas.microsoft.com/office/powerpoint/2010/main" val="73008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a:xfrm>
            <a:off x="838200" y="6356350"/>
            <a:ext cx="2743200" cy="365125"/>
          </a:xfrm>
          <a:prstGeom prst="rect">
            <a:avLst/>
          </a:prstGeom>
        </p:spPr>
        <p:txBody>
          <a:bodyPr/>
          <a:lstStyle/>
          <a:p>
            <a:fld id="{B10875E1-285E-4E62-A15A-65F7A0855A09}" type="datetimeFigureOut">
              <a:rPr kumimoji="1" lang="ja-JP" altLang="en-US" smtClean="0"/>
              <a:t>2023/8/14</a:t>
            </a:fld>
            <a:endParaRPr kumimoji="1" lang="ja-JP" altLang="en-US"/>
          </a:p>
        </p:txBody>
      </p:sp>
      <p:sp>
        <p:nvSpPr>
          <p:cNvPr id="5" name="フッター プレースホルダー 4"/>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a:xfrm>
            <a:off x="8610600" y="6356350"/>
            <a:ext cx="2743200" cy="365125"/>
          </a:xfrm>
          <a:prstGeom prst="rect">
            <a:avLst/>
          </a:prstGeom>
        </p:spPr>
        <p:txBody>
          <a:bodyPr/>
          <a:lstStyle/>
          <a:p>
            <a:fld id="{F35DE295-420C-4265-BE54-AE59FA4027A6}" type="slidenum">
              <a:rPr kumimoji="1" lang="ja-JP" altLang="en-US" smtClean="0"/>
              <a:t>‹#›</a:t>
            </a:fld>
            <a:endParaRPr kumimoji="1" lang="ja-JP" altLang="en-US"/>
          </a:p>
        </p:txBody>
      </p:sp>
    </p:spTree>
    <p:extLst>
      <p:ext uri="{BB962C8B-B14F-4D97-AF65-F5344CB8AC3E}">
        <p14:creationId xmlns:p14="http://schemas.microsoft.com/office/powerpoint/2010/main" val="3551074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838200" y="1825625"/>
            <a:ext cx="5181600" cy="4351338"/>
          </a:xfr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vl2pPr>
              <a:defRPr>
                <a:latin typeface="メイリオ" panose="020B0604030504040204" pitchFamily="50" charset="-128"/>
                <a:ea typeface="メイリオ" panose="020B0604030504040204" pitchFamily="50" charset="-128"/>
                <a:cs typeface="メイリオ" panose="020B0604030504040204" pitchFamily="50" charset="-128"/>
              </a:defRPr>
            </a:lvl2pPr>
            <a:lvl3pPr>
              <a:defRPr>
                <a:latin typeface="メイリオ" panose="020B0604030504040204" pitchFamily="50" charset="-128"/>
                <a:ea typeface="メイリオ" panose="020B0604030504040204" pitchFamily="50" charset="-128"/>
                <a:cs typeface="メイリオ" panose="020B0604030504040204" pitchFamily="50" charset="-128"/>
              </a:defRPr>
            </a:lvl3pPr>
            <a:lvl4pPr>
              <a:defRPr>
                <a:latin typeface="メイリオ" panose="020B0604030504040204" pitchFamily="50" charset="-128"/>
                <a:ea typeface="メイリオ" panose="020B0604030504040204" pitchFamily="50" charset="-128"/>
                <a:cs typeface="メイリオ" panose="020B0604030504040204" pitchFamily="50" charset="-128"/>
              </a:defRPr>
            </a:lvl4pPr>
            <a:lvl5pPr>
              <a:defRPr>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72200" y="1825625"/>
            <a:ext cx="5181600" cy="4351338"/>
          </a:xfr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vl2pPr>
              <a:defRPr>
                <a:latin typeface="メイリオ" panose="020B0604030504040204" pitchFamily="50" charset="-128"/>
                <a:ea typeface="メイリオ" panose="020B0604030504040204" pitchFamily="50" charset="-128"/>
                <a:cs typeface="メイリオ" panose="020B0604030504040204" pitchFamily="50" charset="-128"/>
              </a:defRPr>
            </a:lvl2pPr>
            <a:lvl3pPr>
              <a:defRPr>
                <a:latin typeface="メイリオ" panose="020B0604030504040204" pitchFamily="50" charset="-128"/>
                <a:ea typeface="メイリオ" panose="020B0604030504040204" pitchFamily="50" charset="-128"/>
                <a:cs typeface="メイリオ" panose="020B0604030504040204" pitchFamily="50" charset="-128"/>
              </a:defRPr>
            </a:lvl3pPr>
            <a:lvl4pPr>
              <a:defRPr>
                <a:latin typeface="メイリオ" panose="020B0604030504040204" pitchFamily="50" charset="-128"/>
                <a:ea typeface="メイリオ" panose="020B0604030504040204" pitchFamily="50" charset="-128"/>
                <a:cs typeface="メイリオ" panose="020B0604030504040204" pitchFamily="50" charset="-128"/>
              </a:defRPr>
            </a:lvl4pPr>
            <a:lvl5pPr>
              <a:defRPr>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a:xfrm>
            <a:off x="838200" y="6356350"/>
            <a:ext cx="2743200" cy="365125"/>
          </a:xfrm>
          <a:prstGeom prst="rect">
            <a:avLst/>
          </a:prstGeo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stStyle>
          <a:p>
            <a:fld id="{B10875E1-285E-4E62-A15A-65F7A0855A09}" type="datetimeFigureOut">
              <a:rPr lang="ja-JP" altLang="en-US" smtClean="0"/>
              <a:pPr/>
              <a:t>2023/8/14</a:t>
            </a:fld>
            <a:endParaRPr lang="ja-JP" altLang="en-US"/>
          </a:p>
        </p:txBody>
      </p:sp>
      <p:sp>
        <p:nvSpPr>
          <p:cNvPr id="6" name="フッター プレースホルダー 5"/>
          <p:cNvSpPr>
            <a:spLocks noGrp="1"/>
          </p:cNvSpPr>
          <p:nvPr>
            <p:ph type="ftr" sz="quarter" idx="11"/>
          </p:nvPr>
        </p:nvSpPr>
        <p:spPr>
          <a:xfrm>
            <a:off x="4038600" y="6356350"/>
            <a:ext cx="4114800" cy="365125"/>
          </a:xfrm>
          <a:prstGeom prst="rect">
            <a:avLst/>
          </a:prstGeo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stStyle>
          <a:p>
            <a:endParaRPr lang="ja-JP" altLang="en-US"/>
          </a:p>
        </p:txBody>
      </p:sp>
      <p:sp>
        <p:nvSpPr>
          <p:cNvPr id="7" name="スライド番号プレースホルダー 6"/>
          <p:cNvSpPr>
            <a:spLocks noGrp="1"/>
          </p:cNvSpPr>
          <p:nvPr>
            <p:ph type="sldNum" sz="quarter" idx="12"/>
          </p:nvPr>
        </p:nvSpPr>
        <p:spPr>
          <a:xfrm>
            <a:off x="8610600" y="6356350"/>
            <a:ext cx="2743200" cy="365125"/>
          </a:xfrm>
          <a:prstGeom prst="rect">
            <a:avLst/>
          </a:prstGeo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stStyle>
          <a:p>
            <a:fld id="{F35DE295-420C-4265-BE54-AE59FA4027A6}" type="slidenum">
              <a:rPr lang="ja-JP" altLang="en-US" smtClean="0"/>
              <a:pPr/>
              <a:t>‹#›</a:t>
            </a:fld>
            <a:endParaRPr lang="ja-JP" altLang="en-US"/>
          </a:p>
        </p:txBody>
      </p:sp>
    </p:spTree>
    <p:extLst>
      <p:ext uri="{BB962C8B-B14F-4D97-AF65-F5344CB8AC3E}">
        <p14:creationId xmlns:p14="http://schemas.microsoft.com/office/powerpoint/2010/main" val="810709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vl2pPr>
              <a:defRPr>
                <a:latin typeface="メイリオ" panose="020B0604030504040204" pitchFamily="50" charset="-128"/>
                <a:ea typeface="メイリオ" panose="020B0604030504040204" pitchFamily="50" charset="-128"/>
                <a:cs typeface="メイリオ" panose="020B0604030504040204" pitchFamily="50" charset="-128"/>
              </a:defRPr>
            </a:lvl2pPr>
            <a:lvl3pPr>
              <a:defRPr>
                <a:latin typeface="メイリオ" panose="020B0604030504040204" pitchFamily="50" charset="-128"/>
                <a:ea typeface="メイリオ" panose="020B0604030504040204" pitchFamily="50" charset="-128"/>
                <a:cs typeface="メイリオ" panose="020B0604030504040204" pitchFamily="50" charset="-128"/>
              </a:defRPr>
            </a:lvl3pPr>
            <a:lvl4pPr>
              <a:defRPr>
                <a:latin typeface="メイリオ" panose="020B0604030504040204" pitchFamily="50" charset="-128"/>
                <a:ea typeface="メイリオ" panose="020B0604030504040204" pitchFamily="50" charset="-128"/>
                <a:cs typeface="メイリオ" panose="020B0604030504040204" pitchFamily="50" charset="-128"/>
              </a:defRPr>
            </a:lvl4pPr>
            <a:lvl5pPr>
              <a:defRPr>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vl2pPr>
              <a:defRPr>
                <a:latin typeface="メイリオ" panose="020B0604030504040204" pitchFamily="50" charset="-128"/>
                <a:ea typeface="メイリオ" panose="020B0604030504040204" pitchFamily="50" charset="-128"/>
                <a:cs typeface="メイリオ" panose="020B0604030504040204" pitchFamily="50" charset="-128"/>
              </a:defRPr>
            </a:lvl2pPr>
            <a:lvl3pPr>
              <a:defRPr>
                <a:latin typeface="メイリオ" panose="020B0604030504040204" pitchFamily="50" charset="-128"/>
                <a:ea typeface="メイリオ" panose="020B0604030504040204" pitchFamily="50" charset="-128"/>
                <a:cs typeface="メイリオ" panose="020B0604030504040204" pitchFamily="50" charset="-128"/>
              </a:defRPr>
            </a:lvl3pPr>
            <a:lvl4pPr>
              <a:defRPr>
                <a:latin typeface="メイリオ" panose="020B0604030504040204" pitchFamily="50" charset="-128"/>
                <a:ea typeface="メイリオ" panose="020B0604030504040204" pitchFamily="50" charset="-128"/>
                <a:cs typeface="メイリオ" panose="020B0604030504040204" pitchFamily="50" charset="-128"/>
              </a:defRPr>
            </a:lvl4pPr>
            <a:lvl5pPr>
              <a:defRPr>
                <a:latin typeface="メイリオ" panose="020B0604030504040204" pitchFamily="50" charset="-128"/>
                <a:ea typeface="メイリオ" panose="020B0604030504040204" pitchFamily="50" charset="-128"/>
                <a:cs typeface="メイリオ" panose="020B0604030504040204" pitchFamily="50" charset="-128"/>
              </a:defRPr>
            </a:lvl5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a:xfrm>
            <a:off x="838200" y="6356350"/>
            <a:ext cx="2743200" cy="365125"/>
          </a:xfrm>
          <a:prstGeom prst="rect">
            <a:avLst/>
          </a:prstGeo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stStyle>
          <a:p>
            <a:fld id="{B10875E1-285E-4E62-A15A-65F7A0855A09}" type="datetimeFigureOut">
              <a:rPr lang="ja-JP" altLang="en-US" smtClean="0"/>
              <a:pPr/>
              <a:t>2023/8/14</a:t>
            </a:fld>
            <a:endParaRPr lang="ja-JP" altLang="en-US"/>
          </a:p>
        </p:txBody>
      </p:sp>
      <p:sp>
        <p:nvSpPr>
          <p:cNvPr id="8" name="フッター プレースホルダー 7"/>
          <p:cNvSpPr>
            <a:spLocks noGrp="1"/>
          </p:cNvSpPr>
          <p:nvPr>
            <p:ph type="ftr" sz="quarter" idx="11"/>
          </p:nvPr>
        </p:nvSpPr>
        <p:spPr>
          <a:xfrm>
            <a:off x="4038600" y="6356350"/>
            <a:ext cx="4114800" cy="365125"/>
          </a:xfrm>
          <a:prstGeom prst="rect">
            <a:avLst/>
          </a:prstGeo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stStyle>
          <a:p>
            <a:endParaRPr lang="ja-JP" altLang="en-US"/>
          </a:p>
        </p:txBody>
      </p:sp>
      <p:sp>
        <p:nvSpPr>
          <p:cNvPr id="9" name="スライド番号プレースホルダー 8"/>
          <p:cNvSpPr>
            <a:spLocks noGrp="1"/>
          </p:cNvSpPr>
          <p:nvPr>
            <p:ph type="sldNum" sz="quarter" idx="12"/>
          </p:nvPr>
        </p:nvSpPr>
        <p:spPr>
          <a:xfrm>
            <a:off x="8610600" y="6356350"/>
            <a:ext cx="2743200" cy="365125"/>
          </a:xfrm>
          <a:prstGeom prst="rect">
            <a:avLst/>
          </a:prstGeom>
        </p:spPr>
        <p:txBody>
          <a:bodyPr/>
          <a:lstStyle>
            <a:lvl1pPr>
              <a:defRPr>
                <a:latin typeface="メイリオ" panose="020B0604030504040204" pitchFamily="50" charset="-128"/>
                <a:ea typeface="メイリオ" panose="020B0604030504040204" pitchFamily="50" charset="-128"/>
                <a:cs typeface="メイリオ" panose="020B0604030504040204" pitchFamily="50" charset="-128"/>
              </a:defRPr>
            </a:lvl1pPr>
          </a:lstStyle>
          <a:p>
            <a:fld id="{F35DE295-420C-4265-BE54-AE59FA4027A6}" type="slidenum">
              <a:rPr lang="ja-JP" altLang="en-US" smtClean="0"/>
              <a:pPr/>
              <a:t>‹#›</a:t>
            </a:fld>
            <a:endParaRPr lang="ja-JP" altLang="en-US"/>
          </a:p>
        </p:txBody>
      </p:sp>
    </p:spTree>
    <p:extLst>
      <p:ext uri="{BB962C8B-B14F-4D97-AF65-F5344CB8AC3E}">
        <p14:creationId xmlns:p14="http://schemas.microsoft.com/office/powerpoint/2010/main" val="967911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a:xfrm>
            <a:off x="838200" y="6356350"/>
            <a:ext cx="2743200" cy="365125"/>
          </a:xfrm>
          <a:prstGeom prst="rect">
            <a:avLst/>
          </a:prstGeom>
        </p:spPr>
        <p:txBody>
          <a:bodyPr/>
          <a:lstStyle/>
          <a:p>
            <a:fld id="{B10875E1-285E-4E62-A15A-65F7A0855A09}" type="datetimeFigureOut">
              <a:rPr kumimoji="1" lang="ja-JP" altLang="en-US" smtClean="0"/>
              <a:t>2023/8/14</a:t>
            </a:fld>
            <a:endParaRPr kumimoji="1" lang="ja-JP" altLang="en-US"/>
          </a:p>
        </p:txBody>
      </p:sp>
      <p:sp>
        <p:nvSpPr>
          <p:cNvPr id="4" name="フッター プレースホルダー 3"/>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5" name="スライド番号プレースホルダー 4"/>
          <p:cNvSpPr>
            <a:spLocks noGrp="1"/>
          </p:cNvSpPr>
          <p:nvPr>
            <p:ph type="sldNum" sz="quarter" idx="12"/>
          </p:nvPr>
        </p:nvSpPr>
        <p:spPr>
          <a:xfrm>
            <a:off x="8610600" y="6356350"/>
            <a:ext cx="2743200" cy="365125"/>
          </a:xfrm>
          <a:prstGeom prst="rect">
            <a:avLst/>
          </a:prstGeom>
        </p:spPr>
        <p:txBody>
          <a:bodyPr/>
          <a:lstStyle/>
          <a:p>
            <a:fld id="{F35DE295-420C-4265-BE54-AE59FA4027A6}" type="slidenum">
              <a:rPr kumimoji="1" lang="ja-JP" altLang="en-US" smtClean="0"/>
              <a:t>‹#›</a:t>
            </a:fld>
            <a:endParaRPr kumimoji="1" lang="ja-JP" altLang="en-US"/>
          </a:p>
        </p:txBody>
      </p:sp>
    </p:spTree>
    <p:extLst>
      <p:ext uri="{BB962C8B-B14F-4D97-AF65-F5344CB8AC3E}">
        <p14:creationId xmlns:p14="http://schemas.microsoft.com/office/powerpoint/2010/main" val="2598613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a:xfrm>
            <a:off x="838200" y="6356350"/>
            <a:ext cx="2743200" cy="365125"/>
          </a:xfrm>
          <a:prstGeom prst="rect">
            <a:avLst/>
          </a:prstGeom>
        </p:spPr>
        <p:txBody>
          <a:bodyPr/>
          <a:lstStyle/>
          <a:p>
            <a:fld id="{B10875E1-285E-4E62-A15A-65F7A0855A09}" type="datetimeFigureOut">
              <a:rPr kumimoji="1" lang="ja-JP" altLang="en-US" smtClean="0"/>
              <a:t>2023/8/14</a:t>
            </a:fld>
            <a:endParaRPr kumimoji="1" lang="ja-JP" altLang="en-US"/>
          </a:p>
        </p:txBody>
      </p:sp>
      <p:sp>
        <p:nvSpPr>
          <p:cNvPr id="3" name="フッター プレースホルダー 2"/>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4" name="スライド番号プレースホルダー 3"/>
          <p:cNvSpPr>
            <a:spLocks noGrp="1"/>
          </p:cNvSpPr>
          <p:nvPr>
            <p:ph type="sldNum" sz="quarter" idx="12"/>
          </p:nvPr>
        </p:nvSpPr>
        <p:spPr>
          <a:xfrm>
            <a:off x="8610600" y="6356350"/>
            <a:ext cx="2743200" cy="365125"/>
          </a:xfrm>
          <a:prstGeom prst="rect">
            <a:avLst/>
          </a:prstGeom>
        </p:spPr>
        <p:txBody>
          <a:bodyPr/>
          <a:lstStyle/>
          <a:p>
            <a:fld id="{F35DE295-420C-4265-BE54-AE59FA4027A6}" type="slidenum">
              <a:rPr kumimoji="1" lang="ja-JP" altLang="en-US" smtClean="0"/>
              <a:t>‹#›</a:t>
            </a:fld>
            <a:endParaRPr kumimoji="1" lang="ja-JP" altLang="en-US"/>
          </a:p>
        </p:txBody>
      </p:sp>
    </p:spTree>
    <p:extLst>
      <p:ext uri="{BB962C8B-B14F-4D97-AF65-F5344CB8AC3E}">
        <p14:creationId xmlns:p14="http://schemas.microsoft.com/office/powerpoint/2010/main" val="4099480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a:xfrm>
            <a:off x="838200" y="6356350"/>
            <a:ext cx="2743200" cy="365125"/>
          </a:xfrm>
          <a:prstGeom prst="rect">
            <a:avLst/>
          </a:prstGeom>
        </p:spPr>
        <p:txBody>
          <a:bodyPr/>
          <a:lstStyle/>
          <a:p>
            <a:fld id="{B10875E1-285E-4E62-A15A-65F7A0855A09}" type="datetimeFigureOut">
              <a:rPr kumimoji="1" lang="ja-JP" altLang="en-US" smtClean="0"/>
              <a:t>2023/8/14</a:t>
            </a:fld>
            <a:endParaRPr kumimoji="1" lang="ja-JP" altLang="en-US"/>
          </a:p>
        </p:txBody>
      </p:sp>
      <p:sp>
        <p:nvSpPr>
          <p:cNvPr id="6" name="フッター プレースホルダー 5"/>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a:xfrm>
            <a:off x="8610600" y="6356350"/>
            <a:ext cx="2743200" cy="365125"/>
          </a:xfrm>
          <a:prstGeom prst="rect">
            <a:avLst/>
          </a:prstGeom>
        </p:spPr>
        <p:txBody>
          <a:bodyPr/>
          <a:lstStyle/>
          <a:p>
            <a:fld id="{F35DE295-420C-4265-BE54-AE59FA4027A6}" type="slidenum">
              <a:rPr kumimoji="1" lang="ja-JP" altLang="en-US" smtClean="0"/>
              <a:t>‹#›</a:t>
            </a:fld>
            <a:endParaRPr kumimoji="1" lang="ja-JP" altLang="en-US"/>
          </a:p>
        </p:txBody>
      </p:sp>
    </p:spTree>
    <p:extLst>
      <p:ext uri="{BB962C8B-B14F-4D97-AF65-F5344CB8AC3E}">
        <p14:creationId xmlns:p14="http://schemas.microsoft.com/office/powerpoint/2010/main" val="329670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a:xfrm>
            <a:off x="838200" y="6356350"/>
            <a:ext cx="2743200" cy="365125"/>
          </a:xfrm>
          <a:prstGeom prst="rect">
            <a:avLst/>
          </a:prstGeom>
        </p:spPr>
        <p:txBody>
          <a:bodyPr/>
          <a:lstStyle/>
          <a:p>
            <a:fld id="{B10875E1-285E-4E62-A15A-65F7A0855A09}" type="datetimeFigureOut">
              <a:rPr kumimoji="1" lang="ja-JP" altLang="en-US" smtClean="0"/>
              <a:t>2023/8/14</a:t>
            </a:fld>
            <a:endParaRPr kumimoji="1" lang="ja-JP" altLang="en-US"/>
          </a:p>
        </p:txBody>
      </p:sp>
      <p:sp>
        <p:nvSpPr>
          <p:cNvPr id="6" name="フッター プレースホルダー 5"/>
          <p:cNvSpPr>
            <a:spLocks noGrp="1"/>
          </p:cNvSpPr>
          <p:nvPr>
            <p:ph type="ftr" sz="quarter" idx="11"/>
          </p:nvPr>
        </p:nvSpPr>
        <p:spPr>
          <a:xfrm>
            <a:off x="4038600" y="6356350"/>
            <a:ext cx="41148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a:xfrm>
            <a:off x="8610600" y="6356350"/>
            <a:ext cx="2743200" cy="365125"/>
          </a:xfrm>
          <a:prstGeom prst="rect">
            <a:avLst/>
          </a:prstGeom>
        </p:spPr>
        <p:txBody>
          <a:bodyPr/>
          <a:lstStyle/>
          <a:p>
            <a:fld id="{F35DE295-420C-4265-BE54-AE59FA4027A6}" type="slidenum">
              <a:rPr kumimoji="1" lang="ja-JP" altLang="en-US" smtClean="0"/>
              <a:t>‹#›</a:t>
            </a:fld>
            <a:endParaRPr kumimoji="1" lang="ja-JP" altLang="en-US"/>
          </a:p>
        </p:txBody>
      </p:sp>
    </p:spTree>
    <p:extLst>
      <p:ext uri="{BB962C8B-B14F-4D97-AF65-F5344CB8AC3E}">
        <p14:creationId xmlns:p14="http://schemas.microsoft.com/office/powerpoint/2010/main" val="281177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278781" y="365126"/>
            <a:ext cx="11708780" cy="733270"/>
          </a:xfrm>
          <a:prstGeom prst="rect">
            <a:avLst/>
          </a:prstGeom>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278781" y="1343722"/>
            <a:ext cx="11708780" cy="5296829"/>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正方形/長方形 6"/>
          <p:cNvSpPr/>
          <p:nvPr userDrawn="1"/>
        </p:nvSpPr>
        <p:spPr>
          <a:xfrm>
            <a:off x="-1" y="0"/>
            <a:ext cx="201781" cy="690260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9866252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kumimoji="1" sz="4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90.png"/></Relationships>
</file>

<file path=ppt/slides/_rels/slide1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3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0.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25.pn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6.jpeg"/><Relationship Id="rId5" Type="http://schemas.microsoft.com/office/2007/relationships/hdphoto" Target="../media/hdphoto8.wdp"/><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www.boredpanda.com/photography-shutter-speed-aperture-iso-cheat-sheet-chart-fotoblog-hamburg-daniel-peters/" TargetMode="Externa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commons.wikimedia.org/w/index.php?title=User:Hatsukari715&amp;action=edit&amp;redlink=1"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commons.wikimedia.org/w/index.php?title=User:Hatsukari715&amp;action=edit&amp;redlink=1"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image" Target="../media/image4.jpeg"/><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0.png"/><Relationship Id="rId7" Type="http://schemas.openxmlformats.org/officeDocument/2006/relationships/image" Target="../media/image50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37.png"/><Relationship Id="rId9" Type="http://schemas.openxmlformats.org/officeDocument/2006/relationships/image" Target="../media/image52.png"/></Relationships>
</file>

<file path=ppt/slides/_rels/slide4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53.png"/><Relationship Id="rId7" Type="http://schemas.openxmlformats.org/officeDocument/2006/relationships/image" Target="../media/image50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5.png"/><Relationship Id="rId5" Type="http://schemas.openxmlformats.org/officeDocument/2006/relationships/image" Target="../media/image48.png"/><Relationship Id="rId10" Type="http://schemas.openxmlformats.org/officeDocument/2006/relationships/image" Target="../media/image54.png"/><Relationship Id="rId4" Type="http://schemas.openxmlformats.org/officeDocument/2006/relationships/image" Target="../media/image37.png"/><Relationship Id="rId9" Type="http://schemas.openxmlformats.org/officeDocument/2006/relationships/image" Target="../media/image52.png"/></Relationships>
</file>

<file path=ppt/slides/_rels/slide4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6.png"/><Relationship Id="rId7"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37.png"/><Relationship Id="rId9" Type="http://schemas.openxmlformats.org/officeDocument/2006/relationships/image" Target="../media/image5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www.nikon-image.com/products/" TargetMode="External"/><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861848" y="1122363"/>
            <a:ext cx="9144000" cy="2387600"/>
          </a:xfrm>
        </p:spPr>
        <p:txBody>
          <a:bodyPr>
            <a:normAutofit/>
          </a:bodyPr>
          <a:lstStyle/>
          <a:p>
            <a:pPr algn="r"/>
            <a:r>
              <a:rPr lang="ja-JP" altLang="en-US" sz="5400" dirty="0" smtClean="0">
                <a:latin typeface="游ゴシック" panose="020B0400000000000000" pitchFamily="50" charset="-128"/>
                <a:ea typeface="游ゴシック" panose="020B0400000000000000" pitchFamily="50" charset="-128"/>
              </a:rPr>
              <a:t>デ</a:t>
            </a:r>
            <a:r>
              <a:rPr lang="ja-JP" altLang="en-US" sz="5400" dirty="0">
                <a:latin typeface="游ゴシック" panose="020B0400000000000000" pitchFamily="50" charset="-128"/>
                <a:ea typeface="游ゴシック" panose="020B0400000000000000" pitchFamily="50" charset="-128"/>
              </a:rPr>
              <a:t>ィ</a:t>
            </a:r>
            <a:r>
              <a:rPr lang="ja-JP" altLang="en-US" sz="5400" dirty="0" smtClean="0">
                <a:latin typeface="游ゴシック" panose="020B0400000000000000" pitchFamily="50" charset="-128"/>
                <a:ea typeface="游ゴシック" panose="020B0400000000000000" pitchFamily="50" charset="-128"/>
              </a:rPr>
              <a:t>ジタルメディア処理</a:t>
            </a:r>
            <a:endParaRPr kumimoji="1" lang="ja-JP" altLang="en-US" sz="5400" dirty="0">
              <a:latin typeface="游ゴシック" panose="020B0400000000000000" pitchFamily="50" charset="-128"/>
              <a:ea typeface="游ゴシック" panose="020B0400000000000000" pitchFamily="50" charset="-128"/>
            </a:endParaRPr>
          </a:p>
        </p:txBody>
      </p:sp>
      <p:sp>
        <p:nvSpPr>
          <p:cNvPr id="3" name="サブタイトル 2"/>
          <p:cNvSpPr>
            <a:spLocks noGrp="1"/>
          </p:cNvSpPr>
          <p:nvPr>
            <p:ph type="subTitle" idx="1"/>
          </p:nvPr>
        </p:nvSpPr>
        <p:spPr>
          <a:xfrm>
            <a:off x="861848" y="3956265"/>
            <a:ext cx="9144000" cy="1655762"/>
          </a:xfrm>
        </p:spPr>
        <p:txBody>
          <a:bodyPr>
            <a:normAutofit/>
          </a:bodyPr>
          <a:lstStyle/>
          <a:p>
            <a:pPr algn="r"/>
            <a:r>
              <a:rPr kumimoji="1" lang="ja-JP" altLang="en-US" sz="2800" dirty="0" smtClean="0">
                <a:latin typeface="游ゴシック" panose="020B0400000000000000" pitchFamily="50" charset="-128"/>
                <a:ea typeface="游ゴシック" panose="020B0400000000000000" pitchFamily="50" charset="-128"/>
              </a:rPr>
              <a:t>担当</a:t>
            </a:r>
            <a:r>
              <a:rPr kumimoji="1" lang="en-US" altLang="ja-JP" sz="2800" dirty="0" smtClean="0">
                <a:latin typeface="游ゴシック" panose="020B0400000000000000" pitchFamily="50" charset="-128"/>
                <a:ea typeface="游ゴシック" panose="020B0400000000000000" pitchFamily="50" charset="-128"/>
              </a:rPr>
              <a:t>: </a:t>
            </a:r>
            <a:r>
              <a:rPr kumimoji="1" lang="ja-JP" altLang="en-US" sz="2800" dirty="0" smtClean="0">
                <a:latin typeface="游ゴシック" panose="020B0400000000000000" pitchFamily="50" charset="-128"/>
                <a:ea typeface="游ゴシック" panose="020B0400000000000000" pitchFamily="50" charset="-128"/>
              </a:rPr>
              <a:t>井尻 敬 </a:t>
            </a:r>
            <a:endParaRPr kumimoji="1" lang="ja-JP" altLang="en-US" sz="28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030933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46614" y="365126"/>
            <a:ext cx="10991730" cy="733270"/>
          </a:xfrm>
        </p:spPr>
        <p:txBody>
          <a:bodyPr/>
          <a:lstStyle/>
          <a:p>
            <a:r>
              <a:rPr kumimoji="1" lang="ja-JP" altLang="en-US" dirty="0" smtClean="0"/>
              <a:t>ピンホールカメラ</a:t>
            </a:r>
            <a:endParaRPr kumimoji="1" lang="ja-JP" altLang="en-US" dirty="0"/>
          </a:p>
        </p:txBody>
      </p:sp>
      <p:sp>
        <p:nvSpPr>
          <p:cNvPr id="4" name="テキスト ボックス 3"/>
          <p:cNvSpPr txBox="1"/>
          <p:nvPr/>
        </p:nvSpPr>
        <p:spPr>
          <a:xfrm>
            <a:off x="746614" y="1431437"/>
            <a:ext cx="7309173" cy="1877437"/>
          </a:xfrm>
          <a:prstGeom prst="rect">
            <a:avLst/>
          </a:prstGeom>
          <a:noFill/>
        </p:spPr>
        <p:txBody>
          <a:bodyPr wrap="square" rtlCol="0">
            <a:spAutoFit/>
          </a:bodyPr>
          <a:lstStyle/>
          <a:p>
            <a:pPr>
              <a:spcBef>
                <a:spcPts val="600"/>
              </a:spcBef>
              <a:spcAft>
                <a:spcPts val="600"/>
              </a:spcAft>
            </a:pPr>
            <a:r>
              <a:rPr lang="ja-JP" altLang="en-US" sz="2400" dirty="0" smtClean="0">
                <a:latin typeface="メイリオ" panose="020B0604030504040204" pitchFamily="50" charset="-128"/>
                <a:ea typeface="メイリオ" panose="020B0604030504040204" pitchFamily="50" charset="-128"/>
              </a:rPr>
              <a:t>暗箱に小さな</a:t>
            </a:r>
            <a:r>
              <a:rPr lang="ja-JP" altLang="en-US" sz="2400" dirty="0">
                <a:latin typeface="メイリオ" panose="020B0604030504040204" pitchFamily="50" charset="-128"/>
                <a:ea typeface="メイリオ" panose="020B0604030504040204" pitchFamily="50" charset="-128"/>
              </a:rPr>
              <a:t>針穴</a:t>
            </a:r>
            <a:r>
              <a:rPr lang="ja-JP" altLang="en-US" sz="2400" dirty="0" smtClean="0">
                <a:latin typeface="メイリオ" panose="020B0604030504040204" pitchFamily="50" charset="-128"/>
                <a:ea typeface="メイリオ" panose="020B0604030504040204" pitchFamily="50" charset="-128"/>
              </a:rPr>
              <a:t>（ピンホール）をあけると，被写体</a:t>
            </a:r>
            <a:r>
              <a:rPr lang="ja-JP" altLang="en-US" sz="2400" dirty="0">
                <a:latin typeface="メイリオ" panose="020B0604030504040204" pitchFamily="50" charset="-128"/>
                <a:ea typeface="メイリオ" panose="020B0604030504040204" pitchFamily="50" charset="-128"/>
              </a:rPr>
              <a:t>から出た針穴が</a:t>
            </a:r>
            <a:r>
              <a:rPr lang="ja-JP" altLang="en-US" sz="2400" dirty="0" smtClean="0">
                <a:latin typeface="メイリオ" panose="020B0604030504040204" pitchFamily="50" charset="-128"/>
                <a:ea typeface="メイリオ" panose="020B0604030504040204" pitchFamily="50" charset="-128"/>
              </a:rPr>
              <a:t>穴を</a:t>
            </a:r>
            <a:r>
              <a:rPr lang="ja-JP" altLang="en-US" sz="2400" dirty="0">
                <a:latin typeface="メイリオ" panose="020B0604030504040204" pitchFamily="50" charset="-128"/>
                <a:ea typeface="メイリオ" panose="020B0604030504040204" pitchFamily="50" charset="-128"/>
              </a:rPr>
              <a:t>通り</a:t>
            </a:r>
            <a:r>
              <a:rPr lang="ja-JP" altLang="en-US" sz="2400" dirty="0" smtClean="0">
                <a:latin typeface="メイリオ" panose="020B0604030504040204" pitchFamily="50" charset="-128"/>
                <a:ea typeface="メイリオ" panose="020B0604030504040204" pitchFamily="50" charset="-128"/>
              </a:rPr>
              <a:t>，案箱の面に像を作る．</a:t>
            </a:r>
            <a:endParaRPr lang="en-US" altLang="ja-JP" sz="2400" dirty="0">
              <a:latin typeface="メイリオ" panose="020B0604030504040204" pitchFamily="50" charset="-128"/>
              <a:ea typeface="メイリオ" panose="020B0604030504040204" pitchFamily="50" charset="-128"/>
            </a:endParaRPr>
          </a:p>
          <a:p>
            <a:pPr>
              <a:spcBef>
                <a:spcPts val="600"/>
              </a:spcBef>
              <a:spcAft>
                <a:spcPts val="600"/>
              </a:spcAft>
            </a:pPr>
            <a:r>
              <a:rPr lang="ja-JP" altLang="en-US" sz="2400" dirty="0" smtClean="0">
                <a:latin typeface="メイリオ" panose="020B0604030504040204" pitchFamily="50" charset="-128"/>
                <a:ea typeface="メイリオ" panose="020B0604030504040204" pitchFamily="50" charset="-128"/>
              </a:rPr>
              <a:t>この</a:t>
            </a:r>
            <a:r>
              <a:rPr lang="ja-JP" altLang="en-US" sz="2400" dirty="0">
                <a:latin typeface="メイリオ" panose="020B0604030504040204" pitchFamily="50" charset="-128"/>
                <a:ea typeface="メイリオ" panose="020B0604030504040204" pitchFamily="50" charset="-128"/>
              </a:rPr>
              <a:t>現象を利用したカメラ</a:t>
            </a:r>
            <a:r>
              <a:rPr lang="ja-JP" altLang="en-US" sz="2400" dirty="0" smtClean="0">
                <a:latin typeface="メイリオ" panose="020B0604030504040204" pitchFamily="50" charset="-128"/>
                <a:ea typeface="メイリオ" panose="020B0604030504040204" pitchFamily="50" charset="-128"/>
              </a:rPr>
              <a:t>．</a:t>
            </a:r>
            <a:endParaRPr lang="en-US" altLang="ja-JP" sz="2400" dirty="0" smtClean="0">
              <a:latin typeface="メイリオ" panose="020B0604030504040204" pitchFamily="50" charset="-128"/>
              <a:ea typeface="メイリオ" panose="020B0604030504040204" pitchFamily="50" charset="-128"/>
            </a:endParaRPr>
          </a:p>
          <a:p>
            <a:pPr>
              <a:spcBef>
                <a:spcPts val="600"/>
              </a:spcBef>
              <a:spcAft>
                <a:spcPts val="600"/>
              </a:spcAft>
            </a:pPr>
            <a:r>
              <a:rPr lang="ja-JP" altLang="en-US" sz="2400" dirty="0" smtClean="0">
                <a:latin typeface="メイリオ" panose="020B0604030504040204" pitchFamily="50" charset="-128"/>
                <a:ea typeface="メイリオ" panose="020B0604030504040204" pitchFamily="50" charset="-128"/>
              </a:rPr>
              <a:t>レンズではなく針穴を利用した撮影法</a:t>
            </a:r>
          </a:p>
        </p:txBody>
      </p:sp>
      <p:grpSp>
        <p:nvGrpSpPr>
          <p:cNvPr id="6" name="グループ化 5"/>
          <p:cNvGrpSpPr/>
          <p:nvPr/>
        </p:nvGrpSpPr>
        <p:grpSpPr>
          <a:xfrm>
            <a:off x="8112845" y="365126"/>
            <a:ext cx="3868036" cy="2906634"/>
            <a:chOff x="8341091" y="27066"/>
            <a:chExt cx="3868036" cy="2906634"/>
          </a:xfrm>
        </p:grpSpPr>
        <p:pic>
          <p:nvPicPr>
            <p:cNvPr id="1026" name="Picture 2" descr="https://upload.wikimedia.org/wikipedia/commons/thumb/3/3b/Pinhole-camera.svg/400px-Pinhole-camera.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1091" y="27066"/>
              <a:ext cx="3868036" cy="2639935"/>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8341091" y="2564368"/>
              <a:ext cx="2343911" cy="369332"/>
            </a:xfrm>
            <a:prstGeom prst="rect">
              <a:avLst/>
            </a:prstGeom>
          </p:spPr>
          <p:txBody>
            <a:bodyPr wrap="none">
              <a:spAutoFit/>
            </a:bodyPr>
            <a:lstStyle/>
            <a:p>
              <a:r>
                <a:rPr lang="en-US" altLang="ja-JP" dirty="0" smtClean="0">
                  <a:latin typeface="メイリオ" panose="020B0604030504040204" pitchFamily="50" charset="-128"/>
                  <a:ea typeface="メイリオ" panose="020B0604030504040204" pitchFamily="50" charset="-128"/>
                </a:rPr>
                <a:t>CC0, Wikipedia</a:t>
              </a:r>
              <a:r>
                <a:rPr lang="ja-JP" altLang="en-US" dirty="0">
                  <a:latin typeface="メイリオ" panose="020B0604030504040204" pitchFamily="50" charset="-128"/>
                  <a:ea typeface="メイリオ" panose="020B0604030504040204" pitchFamily="50" charset="-128"/>
                </a:rPr>
                <a:t>より</a:t>
              </a:r>
              <a:endParaRPr lang="ja-JP" altLang="en-US" dirty="0"/>
            </a:p>
          </p:txBody>
        </p:sp>
      </p:grpSp>
      <p:grpSp>
        <p:nvGrpSpPr>
          <p:cNvPr id="38" name="グループ化 37"/>
          <p:cNvGrpSpPr/>
          <p:nvPr/>
        </p:nvGrpSpPr>
        <p:grpSpPr>
          <a:xfrm>
            <a:off x="746614" y="3966747"/>
            <a:ext cx="6952435" cy="2891253"/>
            <a:chOff x="912389" y="4207510"/>
            <a:chExt cx="6442751" cy="2679295"/>
          </a:xfrm>
        </p:grpSpPr>
        <p:cxnSp>
          <p:nvCxnSpPr>
            <p:cNvPr id="9" name="直線矢印コネクタ 8"/>
            <p:cNvCxnSpPr/>
            <p:nvPr/>
          </p:nvCxnSpPr>
          <p:spPr>
            <a:xfrm>
              <a:off x="937114" y="5353050"/>
              <a:ext cx="6147080" cy="0"/>
            </a:xfrm>
            <a:prstGeom prst="straightConnector1">
              <a:avLst/>
            </a:prstGeom>
            <a:ln w="22225">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5003800" y="4254500"/>
              <a:ext cx="0" cy="93027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下矢印 12"/>
            <p:cNvSpPr/>
            <p:nvPr/>
          </p:nvSpPr>
          <p:spPr>
            <a:xfrm rot="10800000">
              <a:off x="937114" y="4207510"/>
              <a:ext cx="750770" cy="1097280"/>
            </a:xfrm>
            <a:prstGeom prst="downArrow">
              <a:avLst>
                <a:gd name="adj1" fmla="val 50000"/>
                <a:gd name="adj2" fmla="val 756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 name="直線コネクタ 15"/>
            <p:cNvCxnSpPr/>
            <p:nvPr/>
          </p:nvCxnSpPr>
          <p:spPr>
            <a:xfrm>
              <a:off x="1312499" y="4207510"/>
              <a:ext cx="5574922" cy="1724753"/>
            </a:xfrm>
            <a:prstGeom prst="line">
              <a:avLst/>
            </a:prstGeom>
            <a:ln w="222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1" name="下矢印 20"/>
            <p:cNvSpPr/>
            <p:nvPr/>
          </p:nvSpPr>
          <p:spPr>
            <a:xfrm>
              <a:off x="6692213" y="5383330"/>
              <a:ext cx="359743" cy="525778"/>
            </a:xfrm>
            <a:prstGeom prst="downArrow">
              <a:avLst>
                <a:gd name="adj1" fmla="val 50000"/>
                <a:gd name="adj2" fmla="val 756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 name="直線コネクタ 22"/>
            <p:cNvCxnSpPr/>
            <p:nvPr/>
          </p:nvCxnSpPr>
          <p:spPr>
            <a:xfrm>
              <a:off x="6877050" y="4254500"/>
              <a:ext cx="0" cy="216535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flipH="1">
              <a:off x="5067300" y="4730750"/>
              <a:ext cx="1746250" cy="0"/>
            </a:xfrm>
            <a:prstGeom prst="line">
              <a:avLst/>
            </a:prstGeom>
            <a:ln w="38100">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a:off x="5003800" y="5486400"/>
              <a:ext cx="0" cy="94785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正方形/長方形 29"/>
            <p:cNvSpPr/>
            <p:nvPr/>
          </p:nvSpPr>
          <p:spPr>
            <a:xfrm>
              <a:off x="912389" y="5353050"/>
              <a:ext cx="800219" cy="461665"/>
            </a:xfrm>
            <a:prstGeom prst="rect">
              <a:avLst/>
            </a:prstGeom>
          </p:spPr>
          <p:txBody>
            <a:bodyPr wrap="none">
              <a:spAutoFit/>
            </a:bodyPr>
            <a:lstStyle/>
            <a:p>
              <a:r>
                <a:rPr lang="ja-JP" altLang="en-US" sz="2400" b="1" dirty="0" smtClean="0">
                  <a:latin typeface="メイリオ" panose="020B0604030504040204" pitchFamily="50" charset="-128"/>
                  <a:ea typeface="メイリオ" panose="020B0604030504040204" pitchFamily="50" charset="-128"/>
                </a:rPr>
                <a:t>物体</a:t>
              </a:r>
              <a:endParaRPr lang="ja-JP" altLang="en-US" sz="2400" b="1" dirty="0">
                <a:latin typeface="メイリオ" panose="020B0604030504040204" pitchFamily="50" charset="-128"/>
                <a:ea typeface="メイリオ" panose="020B0604030504040204" pitchFamily="50" charset="-128"/>
              </a:endParaRPr>
            </a:p>
          </p:txBody>
        </p:sp>
        <p:sp>
          <p:nvSpPr>
            <p:cNvPr id="32" name="正方形/長方形 31"/>
            <p:cNvSpPr/>
            <p:nvPr/>
          </p:nvSpPr>
          <p:spPr>
            <a:xfrm>
              <a:off x="2515169" y="5353050"/>
              <a:ext cx="800219" cy="461665"/>
            </a:xfrm>
            <a:prstGeom prst="rect">
              <a:avLst/>
            </a:prstGeom>
          </p:spPr>
          <p:txBody>
            <a:bodyPr wrap="none">
              <a:spAutoFit/>
            </a:bodyPr>
            <a:lstStyle/>
            <a:p>
              <a:r>
                <a:rPr lang="ja-JP" altLang="en-US" sz="2400" b="1" dirty="0" smtClean="0">
                  <a:latin typeface="メイリオ" panose="020B0604030504040204" pitchFamily="50" charset="-128"/>
                  <a:ea typeface="メイリオ" panose="020B0604030504040204" pitchFamily="50" charset="-128"/>
                </a:rPr>
                <a:t>光軸</a:t>
              </a:r>
              <a:endParaRPr lang="en-US" altLang="ja-JP" sz="2400" b="1" dirty="0" smtClean="0">
                <a:latin typeface="メイリオ" panose="020B0604030504040204" pitchFamily="50" charset="-128"/>
                <a:ea typeface="メイリオ" panose="020B0604030504040204" pitchFamily="50" charset="-128"/>
              </a:endParaRPr>
            </a:p>
          </p:txBody>
        </p:sp>
        <p:sp>
          <p:nvSpPr>
            <p:cNvPr id="34" name="正方形/長方形 33"/>
            <p:cNvSpPr/>
            <p:nvPr/>
          </p:nvSpPr>
          <p:spPr>
            <a:xfrm>
              <a:off x="5313750" y="4342110"/>
              <a:ext cx="1415772" cy="461665"/>
            </a:xfrm>
            <a:prstGeom prst="rect">
              <a:avLst/>
            </a:prstGeom>
          </p:spPr>
          <p:txBody>
            <a:bodyPr wrap="none">
              <a:spAutoFit/>
            </a:bodyPr>
            <a:lstStyle/>
            <a:p>
              <a:r>
                <a:rPr lang="ja-JP" altLang="en-US" sz="2400" b="1" dirty="0" smtClean="0">
                  <a:latin typeface="メイリオ" panose="020B0604030504040204" pitchFamily="50" charset="-128"/>
                  <a:ea typeface="メイリオ" panose="020B0604030504040204" pitchFamily="50" charset="-128"/>
                </a:rPr>
                <a:t>焦点距離</a:t>
              </a:r>
              <a:endParaRPr lang="en-US" altLang="ja-JP" sz="2400" b="1" dirty="0" smtClean="0">
                <a:latin typeface="メイリオ" panose="020B0604030504040204" pitchFamily="50" charset="-128"/>
                <a:ea typeface="メイリオ" panose="020B0604030504040204" pitchFamily="50" charset="-128"/>
              </a:endParaRPr>
            </a:p>
          </p:txBody>
        </p:sp>
        <p:sp>
          <p:nvSpPr>
            <p:cNvPr id="35" name="正方形/長方形 34"/>
            <p:cNvSpPr/>
            <p:nvPr/>
          </p:nvSpPr>
          <p:spPr>
            <a:xfrm>
              <a:off x="2482526" y="6055808"/>
              <a:ext cx="2954655" cy="830997"/>
            </a:xfrm>
            <a:prstGeom prst="rect">
              <a:avLst/>
            </a:prstGeom>
          </p:spPr>
          <p:txBody>
            <a:bodyPr wrap="none">
              <a:spAutoFit/>
            </a:bodyPr>
            <a:lstStyle/>
            <a:p>
              <a:pPr algn="ctr"/>
              <a:r>
                <a:rPr lang="ja-JP" altLang="en-US" sz="2400" b="1" dirty="0" smtClean="0">
                  <a:latin typeface="メイリオ" panose="020B0604030504040204" pitchFamily="50" charset="-128"/>
                  <a:ea typeface="メイリオ" panose="020B0604030504040204" pitchFamily="50" charset="-128"/>
                </a:rPr>
                <a:t>光学中心</a:t>
              </a:r>
              <a:endParaRPr lang="en-US" altLang="ja-JP" sz="2400" b="1" dirty="0" smtClean="0">
                <a:latin typeface="メイリオ" panose="020B0604030504040204" pitchFamily="50" charset="-128"/>
                <a:ea typeface="メイリオ" panose="020B0604030504040204" pitchFamily="50" charset="-128"/>
              </a:endParaRPr>
            </a:p>
            <a:p>
              <a:pPr algn="ctr"/>
              <a:r>
                <a:rPr lang="ja-JP" altLang="en-US" sz="2400" b="1" dirty="0" smtClean="0">
                  <a:latin typeface="メイリオ" panose="020B0604030504040204" pitchFamily="50" charset="-128"/>
                  <a:ea typeface="メイリオ" panose="020B0604030504040204" pitchFamily="50" charset="-128"/>
                </a:rPr>
                <a:t>（ピンホール位置）</a:t>
              </a:r>
              <a:endParaRPr lang="en-US" altLang="ja-JP" sz="2400" b="1" dirty="0" smtClean="0">
                <a:latin typeface="メイリオ" panose="020B0604030504040204" pitchFamily="50" charset="-128"/>
                <a:ea typeface="メイリオ" panose="020B0604030504040204" pitchFamily="50" charset="-128"/>
              </a:endParaRPr>
            </a:p>
          </p:txBody>
        </p:sp>
        <p:cxnSp>
          <p:nvCxnSpPr>
            <p:cNvPr id="36" name="直線コネクタ 35"/>
            <p:cNvCxnSpPr/>
            <p:nvPr/>
          </p:nvCxnSpPr>
          <p:spPr>
            <a:xfrm flipH="1">
              <a:off x="3959854" y="5486400"/>
              <a:ext cx="869041" cy="561778"/>
            </a:xfrm>
            <a:prstGeom prst="line">
              <a:avLst/>
            </a:prstGeom>
            <a:ln w="12700">
              <a:solidFill>
                <a:schemeClr val="tx1"/>
              </a:solidFill>
              <a:headEnd type="stealth" w="lg" len="lg"/>
              <a:tailEnd w="lg" len="lg"/>
            </a:ln>
          </p:spPr>
          <p:style>
            <a:lnRef idx="1">
              <a:schemeClr val="accent1"/>
            </a:lnRef>
            <a:fillRef idx="0">
              <a:schemeClr val="accent1"/>
            </a:fillRef>
            <a:effectRef idx="0">
              <a:schemeClr val="accent1"/>
            </a:effectRef>
            <a:fontRef idx="minor">
              <a:schemeClr val="tx1"/>
            </a:fontRef>
          </p:style>
        </p:cxnSp>
        <p:sp>
          <p:nvSpPr>
            <p:cNvPr id="39" name="正方形/長方形 38"/>
            <p:cNvSpPr/>
            <p:nvPr/>
          </p:nvSpPr>
          <p:spPr>
            <a:xfrm>
              <a:off x="6862697" y="4220165"/>
              <a:ext cx="492443" cy="1200329"/>
            </a:xfrm>
            <a:prstGeom prst="rect">
              <a:avLst/>
            </a:prstGeom>
          </p:spPr>
          <p:txBody>
            <a:bodyPr wrap="none">
              <a:spAutoFit/>
            </a:bodyPr>
            <a:lstStyle/>
            <a:p>
              <a:r>
                <a:rPr lang="ja-JP" altLang="en-US" sz="2400" b="1" dirty="0" smtClean="0">
                  <a:latin typeface="メイリオ" panose="020B0604030504040204" pitchFamily="50" charset="-128"/>
                  <a:ea typeface="メイリオ" panose="020B0604030504040204" pitchFamily="50" charset="-128"/>
                </a:rPr>
                <a:t>投</a:t>
              </a:r>
              <a:endParaRPr lang="en-US" altLang="ja-JP" sz="2400" b="1" dirty="0" smtClean="0">
                <a:latin typeface="メイリオ" panose="020B0604030504040204" pitchFamily="50" charset="-128"/>
                <a:ea typeface="メイリオ" panose="020B0604030504040204" pitchFamily="50" charset="-128"/>
              </a:endParaRPr>
            </a:p>
            <a:p>
              <a:r>
                <a:rPr lang="ja-JP" altLang="en-US" sz="2400" b="1" dirty="0" smtClean="0">
                  <a:latin typeface="メイリオ" panose="020B0604030504040204" pitchFamily="50" charset="-128"/>
                  <a:ea typeface="メイリオ" panose="020B0604030504040204" pitchFamily="50" charset="-128"/>
                </a:rPr>
                <a:t>影</a:t>
              </a:r>
              <a:endParaRPr lang="en-US" altLang="ja-JP" sz="2400" b="1" dirty="0" smtClean="0">
                <a:latin typeface="メイリオ" panose="020B0604030504040204" pitchFamily="50" charset="-128"/>
                <a:ea typeface="メイリオ" panose="020B0604030504040204" pitchFamily="50" charset="-128"/>
              </a:endParaRPr>
            </a:p>
            <a:p>
              <a:r>
                <a:rPr lang="ja-JP" altLang="en-US" sz="2400" b="1" dirty="0" smtClean="0">
                  <a:latin typeface="メイリオ" panose="020B0604030504040204" pitchFamily="50" charset="-128"/>
                  <a:ea typeface="メイリオ" panose="020B0604030504040204" pitchFamily="50" charset="-128"/>
                </a:rPr>
                <a:t>面</a:t>
              </a:r>
              <a:endParaRPr lang="en-US" altLang="ja-JP" sz="2400" b="1" dirty="0" smtClean="0">
                <a:latin typeface="メイリオ" panose="020B0604030504040204" pitchFamily="50" charset="-128"/>
                <a:ea typeface="メイリオ" panose="020B0604030504040204" pitchFamily="50" charset="-128"/>
              </a:endParaRPr>
            </a:p>
          </p:txBody>
        </p:sp>
      </p:grpSp>
      <p:sp>
        <p:nvSpPr>
          <p:cNvPr id="42" name="正方形/長方形 41"/>
          <p:cNvSpPr/>
          <p:nvPr/>
        </p:nvSpPr>
        <p:spPr>
          <a:xfrm>
            <a:off x="8200478" y="4558789"/>
            <a:ext cx="3262432" cy="707886"/>
          </a:xfrm>
          <a:prstGeom prst="rect">
            <a:avLst/>
          </a:prstGeom>
        </p:spPr>
        <p:txBody>
          <a:bodyPr wrap="none">
            <a:spAutoFit/>
          </a:bodyPr>
          <a:lstStyle/>
          <a:p>
            <a:r>
              <a:rPr lang="en-US" altLang="ja-JP" sz="2000" dirty="0">
                <a:latin typeface="メイリオ" panose="020B0604030504040204" pitchFamily="50" charset="-128"/>
                <a:ea typeface="メイリオ" panose="020B0604030504040204" pitchFamily="50" charset="-128"/>
              </a:rPr>
              <a:t>※</a:t>
            </a:r>
            <a:r>
              <a:rPr lang="ja-JP" altLang="en-US" sz="2000" dirty="0" smtClean="0">
                <a:latin typeface="メイリオ" panose="020B0604030504040204" pitchFamily="50" charset="-128"/>
                <a:ea typeface="メイリオ" panose="020B0604030504040204" pitchFamily="50" charset="-128"/>
              </a:rPr>
              <a:t>光軸とは光学中心を通り</a:t>
            </a:r>
            <a:endParaRPr lang="en-US" altLang="ja-JP" sz="2000" dirty="0" smtClean="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投影面に垂直な直線</a:t>
            </a:r>
            <a:endParaRPr lang="en-US" altLang="ja-JP" sz="2000" dirty="0" smtClean="0">
              <a:latin typeface="メイリオ" panose="020B0604030504040204" pitchFamily="50" charset="-128"/>
              <a:ea typeface="メイリオ" panose="020B0604030504040204" pitchFamily="50" charset="-128"/>
            </a:endParaRPr>
          </a:p>
        </p:txBody>
      </p:sp>
      <p:sp>
        <p:nvSpPr>
          <p:cNvPr id="43" name="正方形/長方形 42"/>
          <p:cNvSpPr/>
          <p:nvPr/>
        </p:nvSpPr>
        <p:spPr>
          <a:xfrm>
            <a:off x="8200478" y="5424173"/>
            <a:ext cx="4203862" cy="707886"/>
          </a:xfrm>
          <a:prstGeom prst="rect">
            <a:avLst/>
          </a:prstGeom>
        </p:spPr>
        <p:txBody>
          <a:bodyPr wrap="square">
            <a:spAutoFit/>
          </a:bodyPr>
          <a:lstStyle/>
          <a:p>
            <a:r>
              <a:rPr lang="en-US" altLang="ja-JP" sz="2000" dirty="0" smtClean="0">
                <a:latin typeface="メイリオ" panose="020B0604030504040204" pitchFamily="50" charset="-128"/>
                <a:ea typeface="メイリオ" panose="020B0604030504040204" pitchFamily="50" charset="-128"/>
              </a:rPr>
              <a:t>※</a:t>
            </a:r>
            <a:r>
              <a:rPr lang="ja-JP" altLang="en-US" sz="2000" dirty="0" smtClean="0">
                <a:latin typeface="メイリオ" panose="020B0604030504040204" pitchFamily="50" charset="-128"/>
                <a:ea typeface="メイリオ" panose="020B0604030504040204" pitchFamily="50" charset="-128"/>
              </a:rPr>
              <a:t>ピンホールモデルでは光学中心</a:t>
            </a:r>
            <a:endParaRPr lang="en-US" altLang="ja-JP" sz="2000" dirty="0" smtClean="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と投影面の距離が焦点距離に</a:t>
            </a:r>
            <a:endParaRPr lang="en-US" altLang="ja-JP" sz="2000" dirty="0" smtClean="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852340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000664" y="5008805"/>
            <a:ext cx="4706287" cy="15012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1" name="グループ化 50"/>
          <p:cNvGrpSpPr/>
          <p:nvPr/>
        </p:nvGrpSpPr>
        <p:grpSpPr>
          <a:xfrm>
            <a:off x="614947" y="104773"/>
            <a:ext cx="7830553" cy="3300169"/>
            <a:chOff x="779431" y="892276"/>
            <a:chExt cx="8272041" cy="4233896"/>
          </a:xfrm>
        </p:grpSpPr>
        <p:grpSp>
          <p:nvGrpSpPr>
            <p:cNvPr id="29" name="グループ化 28"/>
            <p:cNvGrpSpPr/>
            <p:nvPr/>
          </p:nvGrpSpPr>
          <p:grpSpPr>
            <a:xfrm>
              <a:off x="779431" y="892276"/>
              <a:ext cx="7795649" cy="2945043"/>
              <a:chOff x="773295" y="893538"/>
              <a:chExt cx="6338098" cy="2394408"/>
            </a:xfrm>
          </p:grpSpPr>
          <p:grpSp>
            <p:nvGrpSpPr>
              <p:cNvPr id="38" name="グループ化 37"/>
              <p:cNvGrpSpPr/>
              <p:nvPr/>
            </p:nvGrpSpPr>
            <p:grpSpPr>
              <a:xfrm>
                <a:off x="773295" y="1426748"/>
                <a:ext cx="6338098" cy="1835540"/>
                <a:chOff x="937114" y="4207510"/>
                <a:chExt cx="5873451" cy="1700976"/>
              </a:xfrm>
            </p:grpSpPr>
            <p:cxnSp>
              <p:nvCxnSpPr>
                <p:cNvPr id="9" name="直線矢印コネクタ 8"/>
                <p:cNvCxnSpPr/>
                <p:nvPr/>
              </p:nvCxnSpPr>
              <p:spPr>
                <a:xfrm>
                  <a:off x="937114" y="5353050"/>
                  <a:ext cx="5873451" cy="0"/>
                </a:xfrm>
                <a:prstGeom prst="straightConnector1">
                  <a:avLst/>
                </a:prstGeom>
                <a:ln w="22225">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13" name="下矢印 12"/>
                <p:cNvSpPr/>
                <p:nvPr/>
              </p:nvSpPr>
              <p:spPr>
                <a:xfrm rot="10800000">
                  <a:off x="937114" y="4226648"/>
                  <a:ext cx="750770" cy="1097280"/>
                </a:xfrm>
                <a:prstGeom prst="downArrow">
                  <a:avLst>
                    <a:gd name="adj1" fmla="val 50000"/>
                    <a:gd name="adj2" fmla="val 756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 name="直線コネクタ 15"/>
                <p:cNvCxnSpPr/>
                <p:nvPr/>
              </p:nvCxnSpPr>
              <p:spPr>
                <a:xfrm>
                  <a:off x="1312499" y="4207510"/>
                  <a:ext cx="5498066" cy="1700976"/>
                </a:xfrm>
                <a:prstGeom prst="line">
                  <a:avLst/>
                </a:prstGeom>
                <a:ln w="222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0" name="正方形/長方形 29"/>
                <p:cNvSpPr/>
                <p:nvPr/>
              </p:nvSpPr>
              <p:spPr>
                <a:xfrm>
                  <a:off x="1006309" y="5353050"/>
                  <a:ext cx="591788" cy="414637"/>
                </a:xfrm>
                <a:prstGeom prst="rect">
                  <a:avLst/>
                </a:prstGeom>
              </p:spPr>
              <p:txBody>
                <a:bodyPr wrap="none">
                  <a:spAutoFit/>
                </a:bodyPr>
                <a:lstStyle/>
                <a:p>
                  <a:r>
                    <a:rPr lang="ja-JP" altLang="en-US" sz="2400" b="1" dirty="0" smtClean="0">
                      <a:latin typeface="メイリオ" panose="020B0604030504040204" pitchFamily="50" charset="-128"/>
                      <a:ea typeface="メイリオ" panose="020B0604030504040204" pitchFamily="50" charset="-128"/>
                    </a:rPr>
                    <a:t>物体</a:t>
                  </a:r>
                  <a:endParaRPr lang="ja-JP" altLang="en-US" sz="2400" b="1" dirty="0">
                    <a:latin typeface="メイリオ" panose="020B0604030504040204" pitchFamily="50" charset="-128"/>
                    <a:ea typeface="メイリオ" panose="020B0604030504040204" pitchFamily="50" charset="-128"/>
                  </a:endParaRPr>
                </a:p>
              </p:txBody>
            </p:sp>
          </p:grpSp>
          <p:grpSp>
            <p:nvGrpSpPr>
              <p:cNvPr id="17" name="グループ化 16"/>
              <p:cNvGrpSpPr/>
              <p:nvPr/>
            </p:nvGrpSpPr>
            <p:grpSpPr>
              <a:xfrm>
                <a:off x="4303680" y="1622535"/>
                <a:ext cx="1312006" cy="1030677"/>
                <a:chOff x="2705100" y="4615773"/>
                <a:chExt cx="1690270" cy="1327830"/>
              </a:xfrm>
            </p:grpSpPr>
            <p:cxnSp>
              <p:nvCxnSpPr>
                <p:cNvPr id="25" name="直線コネクタ 24"/>
                <p:cNvCxnSpPr/>
                <p:nvPr/>
              </p:nvCxnSpPr>
              <p:spPr>
                <a:xfrm>
                  <a:off x="2705100" y="5943600"/>
                  <a:ext cx="1168400" cy="1"/>
                </a:xfrm>
                <a:prstGeom prst="line">
                  <a:avLst/>
                </a:prstGeom>
                <a:ln w="31750">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flipV="1">
                  <a:off x="3873500" y="4615773"/>
                  <a:ext cx="0" cy="1327828"/>
                </a:xfrm>
                <a:prstGeom prst="line">
                  <a:avLst/>
                </a:prstGeom>
                <a:ln w="3175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flipV="1">
                  <a:off x="3873500" y="5150866"/>
                  <a:ext cx="521870" cy="792737"/>
                </a:xfrm>
                <a:prstGeom prst="line">
                  <a:avLst/>
                </a:prstGeom>
                <a:ln w="3175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grpSp>
          <p:sp>
            <p:nvSpPr>
              <p:cNvPr id="20" name="正方形/長方形 19"/>
              <p:cNvSpPr/>
              <p:nvPr/>
            </p:nvSpPr>
            <p:spPr>
              <a:xfrm>
                <a:off x="5564958" y="1622535"/>
                <a:ext cx="457176" cy="830997"/>
              </a:xfrm>
              <a:prstGeom prst="rect">
                <a:avLst/>
              </a:prstGeom>
            </p:spPr>
            <p:txBody>
              <a:bodyPr wrap="none">
                <a:spAutoFit/>
              </a:bodyPr>
              <a:lstStyle/>
              <a:p>
                <a:r>
                  <a:rPr lang="en-US" altLang="ja-JP" sz="4800" i="1" dirty="0" smtClean="0">
                    <a:latin typeface="Times New Roman" panose="02020603050405020304" pitchFamily="18" charset="0"/>
                    <a:cs typeface="Times New Roman" panose="02020603050405020304" pitchFamily="18" charset="0"/>
                  </a:rPr>
                  <a:t>x</a:t>
                </a:r>
                <a:endParaRPr lang="ja-JP" altLang="en-US" i="1" dirty="0">
                  <a:latin typeface="Times New Roman" panose="02020603050405020304" pitchFamily="18" charset="0"/>
                  <a:cs typeface="Times New Roman" panose="02020603050405020304" pitchFamily="18" charset="0"/>
                </a:endParaRPr>
              </a:p>
            </p:txBody>
          </p:sp>
          <p:sp>
            <p:nvSpPr>
              <p:cNvPr id="43" name="正方形/長方形 42"/>
              <p:cNvSpPr/>
              <p:nvPr/>
            </p:nvSpPr>
            <p:spPr>
              <a:xfrm>
                <a:off x="4982016" y="893538"/>
                <a:ext cx="457176" cy="830997"/>
              </a:xfrm>
              <a:prstGeom prst="rect">
                <a:avLst/>
              </a:prstGeom>
            </p:spPr>
            <p:txBody>
              <a:bodyPr wrap="none">
                <a:spAutoFit/>
              </a:bodyPr>
              <a:lstStyle/>
              <a:p>
                <a:r>
                  <a:rPr lang="en-US" altLang="ja-JP" sz="4800" i="1" dirty="0">
                    <a:latin typeface="Times New Roman" panose="02020603050405020304" pitchFamily="18" charset="0"/>
                    <a:cs typeface="Times New Roman" panose="02020603050405020304" pitchFamily="18" charset="0"/>
                  </a:rPr>
                  <a:t>y</a:t>
                </a:r>
                <a:endParaRPr lang="ja-JP" altLang="en-US" i="1" dirty="0">
                  <a:latin typeface="Times New Roman" panose="02020603050405020304" pitchFamily="18" charset="0"/>
                  <a:cs typeface="Times New Roman" panose="02020603050405020304" pitchFamily="18" charset="0"/>
                </a:endParaRPr>
              </a:p>
            </p:txBody>
          </p:sp>
          <p:sp>
            <p:nvSpPr>
              <p:cNvPr id="44" name="正方形/長方形 43"/>
              <p:cNvSpPr/>
              <p:nvPr/>
            </p:nvSpPr>
            <p:spPr>
              <a:xfrm>
                <a:off x="4237519" y="2456949"/>
                <a:ext cx="423514" cy="830997"/>
              </a:xfrm>
              <a:prstGeom prst="rect">
                <a:avLst/>
              </a:prstGeom>
            </p:spPr>
            <p:txBody>
              <a:bodyPr wrap="none">
                <a:spAutoFit/>
              </a:bodyPr>
              <a:lstStyle/>
              <a:p>
                <a:r>
                  <a:rPr lang="en-US" altLang="ja-JP" sz="4800" i="1" dirty="0" smtClean="0">
                    <a:latin typeface="Times New Roman" panose="02020603050405020304" pitchFamily="18" charset="0"/>
                    <a:cs typeface="Times New Roman" panose="02020603050405020304" pitchFamily="18" charset="0"/>
                  </a:rPr>
                  <a:t>z</a:t>
                </a:r>
                <a:endParaRPr lang="ja-JP" altLang="en-US" i="1" dirty="0">
                  <a:latin typeface="Times New Roman" panose="02020603050405020304" pitchFamily="18" charset="0"/>
                  <a:cs typeface="Times New Roman" panose="02020603050405020304" pitchFamily="18" charset="0"/>
                </a:endParaRPr>
              </a:p>
            </p:txBody>
          </p:sp>
        </p:grpSp>
        <p:sp>
          <p:nvSpPr>
            <p:cNvPr id="33" name="フリーフォーム 32"/>
            <p:cNvSpPr/>
            <p:nvPr/>
          </p:nvSpPr>
          <p:spPr>
            <a:xfrm>
              <a:off x="5689241" y="1087572"/>
              <a:ext cx="1032933" cy="4038600"/>
            </a:xfrm>
            <a:custGeom>
              <a:avLst/>
              <a:gdLst>
                <a:gd name="connsiteX0" fmla="*/ 0 w 1032933"/>
                <a:gd name="connsiteY0" fmla="*/ 1481667 h 4038600"/>
                <a:gd name="connsiteX1" fmla="*/ 0 w 1032933"/>
                <a:gd name="connsiteY1" fmla="*/ 4038600 h 4038600"/>
                <a:gd name="connsiteX2" fmla="*/ 1032933 w 1032933"/>
                <a:gd name="connsiteY2" fmla="*/ 2413000 h 4038600"/>
                <a:gd name="connsiteX3" fmla="*/ 1032933 w 1032933"/>
                <a:gd name="connsiteY3" fmla="*/ 0 h 4038600"/>
                <a:gd name="connsiteX4" fmla="*/ 0 w 1032933"/>
                <a:gd name="connsiteY4" fmla="*/ 1481667 h 403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933" h="4038600">
                  <a:moveTo>
                    <a:pt x="0" y="1481667"/>
                  </a:moveTo>
                  <a:lnTo>
                    <a:pt x="0" y="4038600"/>
                  </a:lnTo>
                  <a:lnTo>
                    <a:pt x="1032933" y="2413000"/>
                  </a:lnTo>
                  <a:lnTo>
                    <a:pt x="1032933" y="0"/>
                  </a:lnTo>
                  <a:lnTo>
                    <a:pt x="0" y="1481667"/>
                  </a:lnTo>
                  <a:close/>
                </a:path>
              </a:pathLst>
            </a:custGeom>
            <a:solidFill>
              <a:schemeClr val="tx1">
                <a:alpha val="54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下矢印 47"/>
            <p:cNvSpPr/>
            <p:nvPr/>
          </p:nvSpPr>
          <p:spPr>
            <a:xfrm>
              <a:off x="8342487" y="3089813"/>
              <a:ext cx="465188" cy="679891"/>
            </a:xfrm>
            <a:prstGeom prst="downArrow">
              <a:avLst>
                <a:gd name="adj1" fmla="val 50000"/>
                <a:gd name="adj2" fmla="val 756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フリーフォーム 48"/>
            <p:cNvSpPr/>
            <p:nvPr/>
          </p:nvSpPr>
          <p:spPr>
            <a:xfrm>
              <a:off x="8018539" y="1087572"/>
              <a:ext cx="1032933" cy="4038600"/>
            </a:xfrm>
            <a:custGeom>
              <a:avLst/>
              <a:gdLst>
                <a:gd name="connsiteX0" fmla="*/ 0 w 1032933"/>
                <a:gd name="connsiteY0" fmla="*/ 1481667 h 4038600"/>
                <a:gd name="connsiteX1" fmla="*/ 0 w 1032933"/>
                <a:gd name="connsiteY1" fmla="*/ 4038600 h 4038600"/>
                <a:gd name="connsiteX2" fmla="*/ 1032933 w 1032933"/>
                <a:gd name="connsiteY2" fmla="*/ 2413000 h 4038600"/>
                <a:gd name="connsiteX3" fmla="*/ 1032933 w 1032933"/>
                <a:gd name="connsiteY3" fmla="*/ 0 h 4038600"/>
                <a:gd name="connsiteX4" fmla="*/ 0 w 1032933"/>
                <a:gd name="connsiteY4" fmla="*/ 1481667 h 403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933" h="4038600">
                  <a:moveTo>
                    <a:pt x="0" y="1481667"/>
                  </a:moveTo>
                  <a:lnTo>
                    <a:pt x="0" y="4038600"/>
                  </a:lnTo>
                  <a:lnTo>
                    <a:pt x="1032933" y="2413000"/>
                  </a:lnTo>
                  <a:lnTo>
                    <a:pt x="1032933" y="0"/>
                  </a:lnTo>
                  <a:lnTo>
                    <a:pt x="0" y="1481667"/>
                  </a:lnTo>
                  <a:close/>
                </a:path>
              </a:pathLst>
            </a:custGeom>
            <a:solidFill>
              <a:schemeClr val="accent4">
                <a:alpha val="23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mc:AlternateContent xmlns:mc="http://schemas.openxmlformats.org/markup-compatibility/2006" xmlns:a14="http://schemas.microsoft.com/office/drawing/2010/main">
        <mc:Choice Requires="a14">
          <p:sp>
            <p:nvSpPr>
              <p:cNvPr id="54" name="正方形/長方形 53"/>
              <p:cNvSpPr/>
              <p:nvPr/>
            </p:nvSpPr>
            <p:spPr>
              <a:xfrm>
                <a:off x="475770" y="3654588"/>
                <a:ext cx="6730048" cy="1354217"/>
              </a:xfrm>
              <a:prstGeom prst="rect">
                <a:avLst/>
              </a:prstGeom>
            </p:spPr>
            <p:txBody>
              <a:bodyPr wrap="none">
                <a:spAutoFit/>
              </a:bodyPr>
              <a:lstStyle/>
              <a:p>
                <a:pPr>
                  <a:spcBef>
                    <a:spcPts val="600"/>
                  </a:spcBef>
                </a:pPr>
                <a:r>
                  <a:rPr lang="ja-JP" altLang="en-US" sz="2400" dirty="0" smtClean="0">
                    <a:latin typeface="メイリオ" panose="020B0604030504040204" pitchFamily="50" charset="-128"/>
                    <a:ea typeface="メイリオ" panose="020B0604030504040204" pitchFamily="50" charset="-128"/>
                  </a:rPr>
                  <a:t>光学中心を原点にとる</a:t>
                </a:r>
                <a:r>
                  <a:rPr lang="en-US" altLang="ja-JP" sz="2400" dirty="0" smtClean="0">
                    <a:latin typeface="メイリオ" panose="020B0604030504040204" pitchFamily="50" charset="-128"/>
                    <a:ea typeface="メイリオ" panose="020B0604030504040204" pitchFamily="50" charset="-128"/>
                  </a:rPr>
                  <a:t>3</a:t>
                </a:r>
                <a:r>
                  <a:rPr lang="ja-JP" altLang="en-US" sz="2400" dirty="0" smtClean="0">
                    <a:latin typeface="メイリオ" panose="020B0604030504040204" pitchFamily="50" charset="-128"/>
                    <a:ea typeface="メイリオ" panose="020B0604030504040204" pitchFamily="50" charset="-128"/>
                  </a:rPr>
                  <a:t>次元空間におい</a:t>
                </a:r>
                <a:r>
                  <a:rPr lang="ja-JP" altLang="en-US" sz="2400" dirty="0">
                    <a:latin typeface="メイリオ" panose="020B0604030504040204" pitchFamily="50" charset="-128"/>
                    <a:ea typeface="メイリオ" panose="020B0604030504040204" pitchFamily="50" charset="-128"/>
                  </a:rPr>
                  <a:t>て</a:t>
                </a:r>
                <a:endParaRPr lang="en-US" altLang="ja-JP" sz="2400" dirty="0" smtClean="0">
                  <a:latin typeface="メイリオ" panose="020B0604030504040204" pitchFamily="50" charset="-128"/>
                  <a:ea typeface="メイリオ" panose="020B0604030504040204" pitchFamily="50" charset="-128"/>
                </a:endParaRPr>
              </a:p>
              <a:p>
                <a:pPr marL="342900" indent="-342900">
                  <a:spcBef>
                    <a:spcPts val="600"/>
                  </a:spcBef>
                  <a:buFont typeface="Arial" panose="020B0604020202020204" pitchFamily="34" charset="0"/>
                  <a:buChar char="•"/>
                </a:pPr>
                <a:r>
                  <a:rPr lang="ja-JP" altLang="en-US" sz="2400" dirty="0" smtClean="0">
                    <a:latin typeface="メイリオ" panose="020B0604030504040204" pitchFamily="50" charset="-128"/>
                    <a:ea typeface="メイリオ" panose="020B0604030504040204" pitchFamily="50" charset="-128"/>
                  </a:rPr>
                  <a:t>投影面は </a:t>
                </a:r>
                <a14:m>
                  <m:oMath xmlns:m="http://schemas.openxmlformats.org/officeDocument/2006/math">
                    <m:r>
                      <a:rPr lang="en-US" altLang="ja-JP" sz="2400" b="0" i="1" smtClean="0">
                        <a:latin typeface="Cambria Math" panose="02040503050406030204" pitchFamily="18" charset="0"/>
                        <a:ea typeface="メイリオ" panose="020B0604030504040204" pitchFamily="50" charset="-128"/>
                      </a:rPr>
                      <m:t>𝑧</m:t>
                    </m:r>
                    <m:r>
                      <a:rPr lang="en-US" altLang="ja-JP" sz="2400" b="0" i="1" smtClean="0">
                        <a:latin typeface="Cambria Math" panose="02040503050406030204" pitchFamily="18" charset="0"/>
                        <a:ea typeface="メイリオ" panose="020B0604030504040204" pitchFamily="50" charset="-128"/>
                      </a:rPr>
                      <m:t>=−</m:t>
                    </m:r>
                    <m:r>
                      <a:rPr lang="en-US" altLang="ja-JP" sz="2400" b="0" i="1" smtClean="0">
                        <a:latin typeface="Cambria Math" panose="02040503050406030204" pitchFamily="18" charset="0"/>
                        <a:ea typeface="メイリオ" panose="020B0604030504040204" pitchFamily="50" charset="-128"/>
                      </a:rPr>
                      <m:t>𝑓</m:t>
                    </m:r>
                    <m:r>
                      <a:rPr lang="en-US" altLang="ja-JP" sz="2400" b="0" i="1" smtClean="0">
                        <a:latin typeface="Cambria Math" panose="02040503050406030204" pitchFamily="18" charset="0"/>
                        <a:ea typeface="メイリオ" panose="020B0604030504040204" pitchFamily="50" charset="-128"/>
                      </a:rPr>
                      <m:t> </m:t>
                    </m:r>
                  </m:oMath>
                </a14:m>
                <a:r>
                  <a:rPr lang="ja-JP" altLang="en-US" sz="2400" i="1" dirty="0" smtClean="0">
                    <a:latin typeface="メイリオ" panose="020B0604030504040204" pitchFamily="50" charset="-128"/>
                    <a:ea typeface="メイリオ" panose="020B0604030504040204" pitchFamily="50" charset="-128"/>
                  </a:rPr>
                  <a:t>の平面となる</a:t>
                </a:r>
                <a:r>
                  <a:rPr lang="en-US" altLang="ja-JP" sz="2400" i="1" dirty="0" smtClean="0">
                    <a:latin typeface="メイリオ" panose="020B0604030504040204" pitchFamily="50" charset="-128"/>
                    <a:ea typeface="メイリオ" panose="020B0604030504040204" pitchFamily="50" charset="-128"/>
                  </a:rPr>
                  <a:t>(</a:t>
                </a:r>
                <a14:m>
                  <m:oMath xmlns:m="http://schemas.openxmlformats.org/officeDocument/2006/math">
                    <m:r>
                      <a:rPr lang="en-US" altLang="ja-JP" sz="2400" i="1">
                        <a:latin typeface="Cambria Math" panose="02040503050406030204" pitchFamily="18" charset="0"/>
                        <a:ea typeface="メイリオ" panose="020B0604030504040204" pitchFamily="50" charset="-128"/>
                      </a:rPr>
                      <m:t>𝑓</m:t>
                    </m:r>
                  </m:oMath>
                </a14:m>
                <a:r>
                  <a:rPr lang="ja-JP" altLang="en-US" sz="2400" i="1" dirty="0">
                    <a:latin typeface="メイリオ" panose="020B0604030504040204" pitchFamily="50" charset="-128"/>
                    <a:ea typeface="メイリオ" panose="020B0604030504040204" pitchFamily="50" charset="-128"/>
                  </a:rPr>
                  <a:t>は焦点距離</a:t>
                </a:r>
                <a:r>
                  <a:rPr lang="en-US" altLang="ja-JP" sz="2400" i="1" dirty="0" smtClean="0">
                    <a:latin typeface="メイリオ" panose="020B0604030504040204" pitchFamily="50" charset="-128"/>
                    <a:ea typeface="メイリオ" panose="020B0604030504040204" pitchFamily="50" charset="-128"/>
                  </a:rPr>
                  <a:t>)</a:t>
                </a:r>
              </a:p>
              <a:p>
                <a:pPr marL="342900" indent="-342900">
                  <a:spcBef>
                    <a:spcPts val="600"/>
                  </a:spcBef>
                  <a:buFont typeface="Arial" panose="020B0604020202020204" pitchFamily="34" charset="0"/>
                  <a:buChar char="•"/>
                </a:pPr>
                <a:r>
                  <a:rPr lang="ja-JP" altLang="en-US" sz="2400" dirty="0" smtClean="0">
                    <a:latin typeface="メイリオ" panose="020B0604030504040204" pitchFamily="50" charset="-128"/>
                    <a:ea typeface="メイリオ" panose="020B0604030504040204" pitchFamily="50" charset="-128"/>
                  </a:rPr>
                  <a:t>点</a:t>
                </a:r>
                <a14:m>
                  <m:oMath xmlns:m="http://schemas.openxmlformats.org/officeDocument/2006/math">
                    <m:r>
                      <a:rPr lang="en-US" altLang="ja-JP" sz="2400" b="0" i="1" smtClean="0">
                        <a:latin typeface="Cambria Math" panose="02040503050406030204" pitchFamily="18" charset="0"/>
                        <a:ea typeface="メイリオ" panose="020B0604030504040204" pitchFamily="50" charset="-128"/>
                      </a:rPr>
                      <m:t>𝐴</m:t>
                    </m:r>
                    <m:r>
                      <a:rPr lang="en-US" altLang="ja-JP" sz="2400" b="0" i="1" smtClean="0">
                        <a:latin typeface="Cambria Math" panose="02040503050406030204" pitchFamily="18" charset="0"/>
                        <a:ea typeface="メイリオ" panose="020B0604030504040204" pitchFamily="50" charset="-128"/>
                      </a:rPr>
                      <m:t>:</m:t>
                    </m:r>
                    <m:d>
                      <m:dPr>
                        <m:ctrlPr>
                          <a:rPr lang="en-US" altLang="ja-JP" sz="2400" b="0" i="1" smtClean="0">
                            <a:latin typeface="Cambria Math" panose="02040503050406030204" pitchFamily="18" charset="0"/>
                            <a:ea typeface="メイリオ" panose="020B0604030504040204" pitchFamily="50" charset="-128"/>
                          </a:rPr>
                        </m:ctrlPr>
                      </m:dPr>
                      <m:e>
                        <m:r>
                          <a:rPr lang="en-US" altLang="ja-JP" sz="2400" b="0" i="1" smtClean="0">
                            <a:latin typeface="Cambria Math" panose="02040503050406030204" pitchFamily="18" charset="0"/>
                            <a:ea typeface="メイリオ" panose="020B0604030504040204" pitchFamily="50" charset="-128"/>
                          </a:rPr>
                          <m:t>𝑎</m:t>
                        </m:r>
                        <m:r>
                          <a:rPr lang="en-US" altLang="ja-JP" sz="2400" b="0" i="1" smtClean="0">
                            <a:latin typeface="Cambria Math" panose="02040503050406030204" pitchFamily="18" charset="0"/>
                            <a:ea typeface="メイリオ" panose="020B0604030504040204" pitchFamily="50" charset="-128"/>
                          </a:rPr>
                          <m:t>,</m:t>
                        </m:r>
                        <m:r>
                          <a:rPr lang="en-US" altLang="ja-JP" sz="2400" b="0" i="1" smtClean="0">
                            <a:latin typeface="Cambria Math" panose="02040503050406030204" pitchFamily="18" charset="0"/>
                            <a:ea typeface="メイリオ" panose="020B0604030504040204" pitchFamily="50" charset="-128"/>
                          </a:rPr>
                          <m:t>𝑏</m:t>
                        </m:r>
                        <m:r>
                          <a:rPr lang="en-US" altLang="ja-JP" sz="2400" b="0" i="1" smtClean="0">
                            <a:latin typeface="Cambria Math" panose="02040503050406030204" pitchFamily="18" charset="0"/>
                            <a:ea typeface="メイリオ" panose="020B0604030504040204" pitchFamily="50" charset="-128"/>
                          </a:rPr>
                          <m:t>,</m:t>
                        </m:r>
                        <m:r>
                          <a:rPr lang="en-US" altLang="ja-JP" sz="2400" b="0" i="1" smtClean="0">
                            <a:latin typeface="Cambria Math" panose="02040503050406030204" pitchFamily="18" charset="0"/>
                            <a:ea typeface="メイリオ" panose="020B0604030504040204" pitchFamily="50" charset="-128"/>
                          </a:rPr>
                          <m:t>𝑐</m:t>
                        </m:r>
                      </m:e>
                    </m:d>
                  </m:oMath>
                </a14:m>
                <a:r>
                  <a:rPr lang="ja-JP" altLang="en-US" sz="2400" dirty="0" smtClean="0">
                    <a:latin typeface="メイリオ" panose="020B0604030504040204" pitchFamily="50" charset="-128"/>
                    <a:ea typeface="メイリオ" panose="020B0604030504040204" pitchFamily="50" charset="-128"/>
                  </a:rPr>
                  <a:t> の投影面上の座標</a:t>
                </a:r>
                <a14:m>
                  <m:oMath xmlns:m="http://schemas.openxmlformats.org/officeDocument/2006/math">
                    <m:d>
                      <m:dPr>
                        <m:ctrlPr>
                          <a:rPr lang="en-US" altLang="ja-JP" sz="2400" i="1">
                            <a:latin typeface="Cambria Math" panose="02040503050406030204" pitchFamily="18" charset="0"/>
                            <a:ea typeface="メイリオ" panose="020B0604030504040204" pitchFamily="50" charset="-128"/>
                          </a:rPr>
                        </m:ctrlPr>
                      </m:dPr>
                      <m:e>
                        <m:r>
                          <a:rPr lang="en-US" altLang="ja-JP" sz="2400" b="0" i="1" smtClean="0">
                            <a:latin typeface="Cambria Math" panose="02040503050406030204" pitchFamily="18" charset="0"/>
                            <a:ea typeface="メイリオ" panose="020B0604030504040204" pitchFamily="50" charset="-128"/>
                          </a:rPr>
                          <m:t>𝑋</m:t>
                        </m:r>
                        <m:r>
                          <a:rPr lang="en-US" altLang="ja-JP" sz="2400" i="1">
                            <a:latin typeface="Cambria Math" panose="02040503050406030204" pitchFamily="18" charset="0"/>
                            <a:ea typeface="メイリオ" panose="020B0604030504040204" pitchFamily="50" charset="-128"/>
                          </a:rPr>
                          <m:t>,</m:t>
                        </m:r>
                        <m:r>
                          <a:rPr lang="en-US" altLang="ja-JP" sz="2400" b="0" i="1" smtClean="0">
                            <a:latin typeface="Cambria Math" panose="02040503050406030204" pitchFamily="18" charset="0"/>
                            <a:ea typeface="メイリオ" panose="020B0604030504040204" pitchFamily="50" charset="-128"/>
                          </a:rPr>
                          <m:t>𝑌</m:t>
                        </m:r>
                        <m:r>
                          <a:rPr lang="en-US" altLang="ja-JP" sz="2400" i="1">
                            <a:latin typeface="Cambria Math" panose="02040503050406030204" pitchFamily="18" charset="0"/>
                            <a:ea typeface="メイリオ" panose="020B0604030504040204" pitchFamily="50" charset="-128"/>
                          </a:rPr>
                          <m:t>,</m:t>
                        </m:r>
                        <m:r>
                          <a:rPr lang="en-US" altLang="ja-JP" sz="2400" b="0" i="1" smtClean="0">
                            <a:latin typeface="Cambria Math" panose="02040503050406030204" pitchFamily="18" charset="0"/>
                            <a:ea typeface="メイリオ" panose="020B0604030504040204" pitchFamily="50" charset="-128"/>
                          </a:rPr>
                          <m:t>𝑍</m:t>
                        </m:r>
                      </m:e>
                    </m:d>
                  </m:oMath>
                </a14:m>
                <a:r>
                  <a:rPr lang="ja-JP" altLang="en-US" sz="2400" dirty="0" smtClean="0">
                    <a:latin typeface="メイリオ" panose="020B0604030504040204" pitchFamily="50" charset="-128"/>
                    <a:ea typeface="メイリオ" panose="020B0604030504040204" pitchFamily="50" charset="-128"/>
                  </a:rPr>
                  <a:t>は</a:t>
                </a:r>
                <a:r>
                  <a:rPr lang="en-US" altLang="ja-JP" sz="2400" dirty="0" smtClean="0">
                    <a:latin typeface="メイリオ" panose="020B0604030504040204" pitchFamily="50" charset="-128"/>
                    <a:ea typeface="メイリオ" panose="020B0604030504040204" pitchFamily="50" charset="-128"/>
                  </a:rPr>
                  <a:t>…</a:t>
                </a:r>
              </a:p>
            </p:txBody>
          </p:sp>
        </mc:Choice>
        <mc:Fallback xmlns="">
          <p:sp>
            <p:nvSpPr>
              <p:cNvPr id="54" name="正方形/長方形 53"/>
              <p:cNvSpPr>
                <a:spLocks noRot="1" noChangeAspect="1" noMove="1" noResize="1" noEditPoints="1" noAdjustHandles="1" noChangeArrowheads="1" noChangeShapeType="1" noTextEdit="1"/>
              </p:cNvSpPr>
              <p:nvPr/>
            </p:nvSpPr>
            <p:spPr>
              <a:xfrm>
                <a:off x="475770" y="3654588"/>
                <a:ext cx="6730048" cy="1354217"/>
              </a:xfrm>
              <a:prstGeom prst="rect">
                <a:avLst/>
              </a:prstGeom>
              <a:blipFill>
                <a:blip r:embed="rId3"/>
                <a:stretch>
                  <a:fillRect l="-1359" t="-3604" r="-453" b="-10360"/>
                </a:stretch>
              </a:blipFill>
            </p:spPr>
            <p:txBody>
              <a:bodyPr/>
              <a:lstStyle/>
              <a:p>
                <a:r>
                  <a:rPr lang="ja-JP" altLang="en-US">
                    <a:noFill/>
                  </a:rPr>
                  <a:t> </a:t>
                </a:r>
              </a:p>
            </p:txBody>
          </p:sp>
        </mc:Fallback>
      </mc:AlternateContent>
      <p:sp>
        <p:nvSpPr>
          <p:cNvPr id="2" name="正方形/長方形 1"/>
          <p:cNvSpPr/>
          <p:nvPr/>
        </p:nvSpPr>
        <p:spPr>
          <a:xfrm>
            <a:off x="9434216" y="1031730"/>
            <a:ext cx="2343150" cy="1598479"/>
          </a:xfrm>
          <a:prstGeom prst="rect">
            <a:avLst/>
          </a:prstGeom>
          <a:solidFill>
            <a:schemeClr val="accent4">
              <a:alpha val="1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rot="18493193">
            <a:off x="7614465" y="2740441"/>
            <a:ext cx="1107996" cy="461665"/>
          </a:xfrm>
          <a:prstGeom prst="rect">
            <a:avLst/>
          </a:prstGeom>
        </p:spPr>
        <p:txBody>
          <a:bodyPr wrap="none">
            <a:spAutoFit/>
          </a:bodyPr>
          <a:lstStyle/>
          <a:p>
            <a:r>
              <a:rPr lang="ja-JP" altLang="en-US" sz="2400" dirty="0">
                <a:latin typeface="メイリオ" panose="020B0604030504040204" pitchFamily="50" charset="-128"/>
                <a:ea typeface="メイリオ" panose="020B0604030504040204" pitchFamily="50" charset="-128"/>
              </a:rPr>
              <a:t>投影面</a:t>
            </a:r>
            <a:endParaRPr lang="ja-JP" altLang="en-US" sz="2400" dirty="0"/>
          </a:p>
        </p:txBody>
      </p:sp>
      <p:sp>
        <p:nvSpPr>
          <p:cNvPr id="24" name="正方形/長方形 23"/>
          <p:cNvSpPr/>
          <p:nvPr/>
        </p:nvSpPr>
        <p:spPr>
          <a:xfrm>
            <a:off x="10083953" y="2740440"/>
            <a:ext cx="1107996" cy="461665"/>
          </a:xfrm>
          <a:prstGeom prst="rect">
            <a:avLst/>
          </a:prstGeom>
        </p:spPr>
        <p:txBody>
          <a:bodyPr wrap="none">
            <a:spAutoFit/>
          </a:bodyPr>
          <a:lstStyle/>
          <a:p>
            <a:r>
              <a:rPr lang="ja-JP" altLang="en-US" sz="2400" dirty="0">
                <a:latin typeface="メイリオ" panose="020B0604030504040204" pitchFamily="50" charset="-128"/>
                <a:ea typeface="メイリオ" panose="020B0604030504040204" pitchFamily="50" charset="-128"/>
              </a:rPr>
              <a:t>投影面</a:t>
            </a:r>
            <a:endParaRPr lang="ja-JP" altLang="en-US" sz="2400" dirty="0"/>
          </a:p>
        </p:txBody>
      </p:sp>
      <p:cxnSp>
        <p:nvCxnSpPr>
          <p:cNvPr id="26" name="直線コネクタ 25"/>
          <p:cNvCxnSpPr/>
          <p:nvPr/>
        </p:nvCxnSpPr>
        <p:spPr>
          <a:xfrm flipH="1">
            <a:off x="10605791" y="1830970"/>
            <a:ext cx="1093221" cy="0"/>
          </a:xfrm>
          <a:prstGeom prst="line">
            <a:avLst/>
          </a:prstGeom>
          <a:ln w="31750">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a:stCxn id="2" idx="0"/>
          </p:cNvCxnSpPr>
          <p:nvPr/>
        </p:nvCxnSpPr>
        <p:spPr>
          <a:xfrm>
            <a:off x="10605791" y="1031730"/>
            <a:ext cx="0" cy="799239"/>
          </a:xfrm>
          <a:prstGeom prst="line">
            <a:avLst/>
          </a:prstGeom>
          <a:ln w="31750">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sp>
        <p:nvSpPr>
          <p:cNvPr id="32" name="正方形/長方形 31"/>
          <p:cNvSpPr/>
          <p:nvPr/>
        </p:nvSpPr>
        <p:spPr>
          <a:xfrm>
            <a:off x="11758365" y="1417027"/>
            <a:ext cx="412292" cy="707886"/>
          </a:xfrm>
          <a:prstGeom prst="rect">
            <a:avLst/>
          </a:prstGeom>
        </p:spPr>
        <p:txBody>
          <a:bodyPr wrap="none">
            <a:spAutoFit/>
          </a:bodyPr>
          <a:lstStyle/>
          <a:p>
            <a:r>
              <a:rPr lang="en-US" altLang="ja-JP" sz="4000" i="1" dirty="0" smtClean="0">
                <a:latin typeface="Times New Roman" panose="02020603050405020304" pitchFamily="18" charset="0"/>
                <a:cs typeface="Times New Roman" panose="02020603050405020304" pitchFamily="18" charset="0"/>
              </a:rPr>
              <a:t>x</a:t>
            </a:r>
            <a:endParaRPr lang="ja-JP" altLang="en-US" sz="1400" i="1" dirty="0">
              <a:latin typeface="Times New Roman" panose="02020603050405020304" pitchFamily="18" charset="0"/>
              <a:cs typeface="Times New Roman" panose="02020603050405020304" pitchFamily="18" charset="0"/>
            </a:endParaRPr>
          </a:p>
        </p:txBody>
      </p:sp>
      <p:sp>
        <p:nvSpPr>
          <p:cNvPr id="34" name="正方形/長方形 33"/>
          <p:cNvSpPr/>
          <p:nvPr/>
        </p:nvSpPr>
        <p:spPr>
          <a:xfrm>
            <a:off x="10431805" y="449730"/>
            <a:ext cx="412292" cy="707886"/>
          </a:xfrm>
          <a:prstGeom prst="rect">
            <a:avLst/>
          </a:prstGeom>
        </p:spPr>
        <p:txBody>
          <a:bodyPr wrap="none">
            <a:spAutoFit/>
          </a:bodyPr>
          <a:lstStyle/>
          <a:p>
            <a:r>
              <a:rPr lang="en-US" altLang="ja-JP" sz="4000" i="1" dirty="0" smtClean="0">
                <a:latin typeface="Times New Roman" panose="02020603050405020304" pitchFamily="18" charset="0"/>
                <a:cs typeface="Times New Roman" panose="02020603050405020304" pitchFamily="18" charset="0"/>
              </a:rPr>
              <a:t>y</a:t>
            </a:r>
            <a:endParaRPr lang="ja-JP" altLang="en-US" sz="1400" i="1" dirty="0">
              <a:latin typeface="Times New Roman" panose="02020603050405020304" pitchFamily="18" charset="0"/>
              <a:cs typeface="Times New Roman" panose="02020603050405020304" pitchFamily="18" charset="0"/>
            </a:endParaRPr>
          </a:p>
        </p:txBody>
      </p:sp>
      <p:sp>
        <p:nvSpPr>
          <p:cNvPr id="35" name="下矢印 34"/>
          <p:cNvSpPr/>
          <p:nvPr/>
        </p:nvSpPr>
        <p:spPr>
          <a:xfrm>
            <a:off x="10442574" y="1875087"/>
            <a:ext cx="329753" cy="396840"/>
          </a:xfrm>
          <a:prstGeom prst="downArrow">
            <a:avLst>
              <a:gd name="adj1" fmla="val 50000"/>
              <a:gd name="adj2" fmla="val 756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p:cNvSpPr/>
          <p:nvPr/>
        </p:nvSpPr>
        <p:spPr>
          <a:xfrm>
            <a:off x="2066966" y="338540"/>
            <a:ext cx="181853" cy="18185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12" name="正方形/長方形 11"/>
              <p:cNvSpPr/>
              <p:nvPr/>
            </p:nvSpPr>
            <p:spPr>
              <a:xfrm>
                <a:off x="2193260" y="88894"/>
                <a:ext cx="600036" cy="7287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altLang="ja-JP" sz="1600" i="1" smtClean="0">
                              <a:latin typeface="Cambria Math" panose="02040503050406030204" pitchFamily="18" charset="0"/>
                              <a:ea typeface="メイリオ" panose="020B0604030504040204" pitchFamily="50" charset="-128"/>
                            </a:rPr>
                          </m:ctrlPr>
                        </m:dPr>
                        <m:e>
                          <m:m>
                            <m:mPr>
                              <m:mcs>
                                <m:mc>
                                  <m:mcPr>
                                    <m:count m:val="1"/>
                                    <m:mcJc m:val="center"/>
                                  </m:mcPr>
                                </m:mc>
                              </m:mcs>
                              <m:ctrlPr>
                                <a:rPr lang="en-US" altLang="ja-JP" sz="1600" i="1" smtClean="0">
                                  <a:latin typeface="Cambria Math" panose="02040503050406030204" pitchFamily="18" charset="0"/>
                                  <a:ea typeface="メイリオ" panose="020B0604030504040204" pitchFamily="50" charset="-128"/>
                                </a:rPr>
                              </m:ctrlPr>
                            </m:mPr>
                            <m:mr>
                              <m:e>
                                <m:r>
                                  <m:rPr>
                                    <m:brk m:alnAt="7"/>
                                  </m:rPr>
                                  <a:rPr lang="en-US" altLang="ja-JP" sz="1600" b="0" i="1" smtClean="0">
                                    <a:latin typeface="Cambria Math" panose="02040503050406030204" pitchFamily="18" charset="0"/>
                                    <a:ea typeface="メイリオ" panose="020B0604030504040204" pitchFamily="50" charset="-128"/>
                                  </a:rPr>
                                  <m:t>𝑎</m:t>
                                </m:r>
                              </m:e>
                            </m:mr>
                            <m:mr>
                              <m:e>
                                <m:r>
                                  <a:rPr lang="en-US" altLang="ja-JP" sz="1600" b="0" i="1" smtClean="0">
                                    <a:latin typeface="Cambria Math" panose="02040503050406030204" pitchFamily="18" charset="0"/>
                                    <a:ea typeface="メイリオ" panose="020B0604030504040204" pitchFamily="50" charset="-128"/>
                                  </a:rPr>
                                  <m:t>𝑏</m:t>
                                </m:r>
                              </m:e>
                            </m:mr>
                            <m:mr>
                              <m:e>
                                <m:r>
                                  <a:rPr lang="en-US" altLang="ja-JP" sz="1600" b="0" i="1" smtClean="0">
                                    <a:latin typeface="Cambria Math" panose="02040503050406030204" pitchFamily="18" charset="0"/>
                                    <a:ea typeface="メイリオ" panose="020B0604030504040204" pitchFamily="50" charset="-128"/>
                                  </a:rPr>
                                  <m:t>𝑐</m:t>
                                </m:r>
                              </m:e>
                            </m:mr>
                          </m:m>
                        </m:e>
                      </m:d>
                    </m:oMath>
                  </m:oMathPara>
                </a14:m>
                <a:endParaRPr lang="ja-JP" altLang="en-US" sz="1600" dirty="0"/>
              </a:p>
            </p:txBody>
          </p:sp>
        </mc:Choice>
        <mc:Fallback xmlns="">
          <p:sp>
            <p:nvSpPr>
              <p:cNvPr id="12" name="正方形/長方形 11"/>
              <p:cNvSpPr>
                <a:spLocks noRot="1" noChangeAspect="1" noMove="1" noResize="1" noEditPoints="1" noAdjustHandles="1" noChangeArrowheads="1" noChangeShapeType="1" noTextEdit="1"/>
              </p:cNvSpPr>
              <p:nvPr/>
            </p:nvSpPr>
            <p:spPr>
              <a:xfrm>
                <a:off x="2193260" y="88894"/>
                <a:ext cx="600036" cy="728726"/>
              </a:xfrm>
              <a:prstGeom prst="rect">
                <a:avLst/>
              </a:prstGeom>
              <a:blipFill>
                <a:blip r:embed="rId4"/>
                <a:stretch>
                  <a:fillRect/>
                </a:stretch>
              </a:blipFill>
            </p:spPr>
            <p:txBody>
              <a:bodyPr/>
              <a:lstStyle/>
              <a:p>
                <a:r>
                  <a:rPr lang="ja-JP" altLang="en-US">
                    <a:noFill/>
                  </a:rPr>
                  <a:t> </a:t>
                </a:r>
              </a:p>
            </p:txBody>
          </p:sp>
        </mc:Fallback>
      </mc:AlternateContent>
      <p:sp>
        <p:nvSpPr>
          <p:cNvPr id="39" name="楕円 38"/>
          <p:cNvSpPr/>
          <p:nvPr/>
        </p:nvSpPr>
        <p:spPr>
          <a:xfrm>
            <a:off x="9950669" y="2091309"/>
            <a:ext cx="181853" cy="18185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40" name="正方形/長方形 39"/>
              <p:cNvSpPr/>
              <p:nvPr/>
            </p:nvSpPr>
            <p:spPr>
              <a:xfrm>
                <a:off x="9203966" y="1815932"/>
                <a:ext cx="673646" cy="8212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altLang="ja-JP" i="1" smtClean="0">
                              <a:latin typeface="Cambria Math" panose="02040503050406030204" pitchFamily="18" charset="0"/>
                              <a:ea typeface="メイリオ" panose="020B0604030504040204" pitchFamily="50" charset="-128"/>
                            </a:rPr>
                          </m:ctrlPr>
                        </m:dPr>
                        <m:e>
                          <m:m>
                            <m:mPr>
                              <m:mcs>
                                <m:mc>
                                  <m:mcPr>
                                    <m:count m:val="1"/>
                                    <m:mcJc m:val="center"/>
                                  </m:mcPr>
                                </m:mc>
                              </m:mcs>
                              <m:ctrlPr>
                                <a:rPr lang="en-US" altLang="ja-JP" i="1" smtClean="0">
                                  <a:latin typeface="Cambria Math" panose="02040503050406030204" pitchFamily="18" charset="0"/>
                                  <a:ea typeface="メイリオ" panose="020B0604030504040204" pitchFamily="50" charset="-128"/>
                                </a:rPr>
                              </m:ctrlPr>
                            </m:mPr>
                            <m:mr>
                              <m:e>
                                <m:r>
                                  <a:rPr lang="en-US" altLang="ja-JP" b="0" i="1" smtClean="0">
                                    <a:latin typeface="Cambria Math" panose="02040503050406030204" pitchFamily="18" charset="0"/>
                                    <a:ea typeface="メイリオ" panose="020B0604030504040204" pitchFamily="50" charset="-128"/>
                                  </a:rPr>
                                  <m:t>𝑋</m:t>
                                </m:r>
                              </m:e>
                            </m:mr>
                            <m:mr>
                              <m:e>
                                <m:r>
                                  <a:rPr lang="en-US" altLang="ja-JP" b="0" i="1" smtClean="0">
                                    <a:latin typeface="Cambria Math" panose="02040503050406030204" pitchFamily="18" charset="0"/>
                                    <a:ea typeface="メイリオ" panose="020B0604030504040204" pitchFamily="50" charset="-128"/>
                                  </a:rPr>
                                  <m:t>𝑌</m:t>
                                </m:r>
                              </m:e>
                            </m:mr>
                            <m:mr>
                              <m:e>
                                <m:r>
                                  <a:rPr lang="en-US" altLang="ja-JP" b="0" i="1" smtClean="0">
                                    <a:latin typeface="Cambria Math" panose="02040503050406030204" pitchFamily="18" charset="0"/>
                                    <a:ea typeface="メイリオ" panose="020B0604030504040204" pitchFamily="50" charset="-128"/>
                                  </a:rPr>
                                  <m:t>𝑍</m:t>
                                </m:r>
                              </m:e>
                            </m:mr>
                          </m:m>
                        </m:e>
                      </m:d>
                    </m:oMath>
                  </m:oMathPara>
                </a14:m>
                <a:endParaRPr lang="ja-JP" altLang="en-US" dirty="0"/>
              </a:p>
            </p:txBody>
          </p:sp>
        </mc:Choice>
        <mc:Fallback xmlns="">
          <p:sp>
            <p:nvSpPr>
              <p:cNvPr id="40" name="正方形/長方形 39"/>
              <p:cNvSpPr>
                <a:spLocks noRot="1" noChangeAspect="1" noMove="1" noResize="1" noEditPoints="1" noAdjustHandles="1" noChangeArrowheads="1" noChangeShapeType="1" noTextEdit="1"/>
              </p:cNvSpPr>
              <p:nvPr/>
            </p:nvSpPr>
            <p:spPr>
              <a:xfrm>
                <a:off x="9203966" y="1815932"/>
                <a:ext cx="673646" cy="821250"/>
              </a:xfrm>
              <a:prstGeom prst="rect">
                <a:avLst/>
              </a:prstGeom>
              <a:blipFill>
                <a:blip r:embed="rId5"/>
                <a:stretch>
                  <a:fillRect/>
                </a:stretch>
              </a:blipFill>
            </p:spPr>
            <p:txBody>
              <a:bodyPr/>
              <a:lstStyle/>
              <a:p>
                <a:r>
                  <a:rPr lang="ja-JP" altLang="en-US">
                    <a:noFill/>
                  </a:rPr>
                  <a:t> </a:t>
                </a:r>
              </a:p>
            </p:txBody>
          </p:sp>
        </mc:Fallback>
      </mc:AlternateContent>
      <p:sp>
        <p:nvSpPr>
          <p:cNvPr id="14" name="正方形/長方形 13"/>
          <p:cNvSpPr/>
          <p:nvPr/>
        </p:nvSpPr>
        <p:spPr>
          <a:xfrm>
            <a:off x="8077627" y="3804128"/>
            <a:ext cx="4114373" cy="1723549"/>
          </a:xfrm>
          <a:prstGeom prst="rect">
            <a:avLst/>
          </a:prstGeom>
        </p:spPr>
        <p:txBody>
          <a:bodyPr wrap="square">
            <a:spAutoFit/>
          </a:bodyPr>
          <a:lstStyle/>
          <a:p>
            <a:pPr>
              <a:spcAft>
                <a:spcPts val="600"/>
              </a:spcAft>
            </a:pPr>
            <a:r>
              <a:rPr lang="en-US" altLang="ja-JP" sz="2400" dirty="0" smtClean="0">
                <a:latin typeface="メイリオ" panose="020B0604030504040204" pitchFamily="50" charset="-128"/>
                <a:ea typeface="メイリオ" panose="020B0604030504040204" pitchFamily="50" charset="-128"/>
              </a:rPr>
              <a:t>Note:</a:t>
            </a:r>
          </a:p>
          <a:p>
            <a:pPr marL="342900" indent="-342900">
              <a:spcAft>
                <a:spcPts val="600"/>
              </a:spcAft>
              <a:buFont typeface="Arial" panose="020B0604020202020204" pitchFamily="34" charset="0"/>
              <a:buChar char="•"/>
            </a:pPr>
            <a:r>
              <a:rPr lang="ja-JP" altLang="en-US" sz="2400" dirty="0" smtClean="0">
                <a:latin typeface="メイリオ" panose="020B0604030504040204" pitchFamily="50" charset="-128"/>
                <a:ea typeface="メイリオ" panose="020B0604030504040204" pitchFamily="50" charset="-128"/>
              </a:rPr>
              <a:t>像</a:t>
            </a:r>
            <a:r>
              <a:rPr lang="ja-JP" altLang="en-US" sz="2400" dirty="0">
                <a:latin typeface="メイリオ" panose="020B0604030504040204" pitchFamily="50" charset="-128"/>
                <a:ea typeface="メイリオ" panose="020B0604030504040204" pitchFamily="50" charset="-128"/>
              </a:rPr>
              <a:t>は上下左右が反転する</a:t>
            </a:r>
            <a:endParaRPr lang="en-US" altLang="ja-JP" sz="2400" dirty="0">
              <a:latin typeface="メイリオ" panose="020B0604030504040204" pitchFamily="50" charset="-128"/>
              <a:ea typeface="メイリオ" panose="020B0604030504040204" pitchFamily="50" charset="-128"/>
            </a:endParaRPr>
          </a:p>
          <a:p>
            <a:pPr marL="342900" indent="-342900">
              <a:spcAft>
                <a:spcPts val="600"/>
              </a:spcAft>
              <a:buFont typeface="Arial" panose="020B0604020202020204" pitchFamily="34" charset="0"/>
              <a:buChar char="•"/>
            </a:pPr>
            <a:r>
              <a:rPr lang="ja-JP" altLang="en-US" sz="2400" dirty="0">
                <a:latin typeface="メイリオ" panose="020B0604030504040204" pitchFamily="50" charset="-128"/>
                <a:ea typeface="メイリオ" panose="020B0604030504040204" pitchFamily="50" charset="-128"/>
              </a:rPr>
              <a:t>奥行によるぼけは生じないのでピント調節不要</a:t>
            </a:r>
            <a:endParaRPr lang="en-US" altLang="ja-JP" sz="2400" dirty="0">
              <a:latin typeface="メイリオ" panose="020B0604030504040204" pitchFamily="50" charset="-128"/>
              <a:ea typeface="メイリオ" panose="020B0604030504040204" pitchFamily="50" charset="-128"/>
            </a:endParaRPr>
          </a:p>
        </p:txBody>
      </p:sp>
      <mc:AlternateContent xmlns:mc="http://schemas.openxmlformats.org/markup-compatibility/2006" xmlns:a14="http://schemas.microsoft.com/office/drawing/2010/main">
        <mc:Choice Requires="a14">
          <p:sp>
            <p:nvSpPr>
              <p:cNvPr id="45" name="正方形/長方形 44"/>
              <p:cNvSpPr/>
              <p:nvPr/>
            </p:nvSpPr>
            <p:spPr>
              <a:xfrm>
                <a:off x="1189799" y="5198928"/>
                <a:ext cx="1149674" cy="106413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altLang="ja-JP" sz="2400" i="1" smtClean="0">
                              <a:latin typeface="Cambria Math" panose="02040503050406030204" pitchFamily="18" charset="0"/>
                              <a:ea typeface="メイリオ" panose="020B0604030504040204" pitchFamily="50" charset="-128"/>
                            </a:rPr>
                          </m:ctrlPr>
                        </m:dPr>
                        <m:e>
                          <m:m>
                            <m:mPr>
                              <m:mcs>
                                <m:mc>
                                  <m:mcPr>
                                    <m:count m:val="1"/>
                                    <m:mcJc m:val="center"/>
                                  </m:mcPr>
                                </m:mc>
                              </m:mcs>
                              <m:ctrlPr>
                                <a:rPr lang="en-US" altLang="ja-JP" sz="2400" i="1" smtClean="0">
                                  <a:latin typeface="Cambria Math" panose="02040503050406030204" pitchFamily="18" charset="0"/>
                                  <a:ea typeface="メイリオ" panose="020B0604030504040204" pitchFamily="50" charset="-128"/>
                                </a:rPr>
                              </m:ctrlPr>
                            </m:mPr>
                            <m:mr>
                              <m:e>
                                <m:r>
                                  <m:rPr>
                                    <m:brk m:alnAt="7"/>
                                  </m:rPr>
                                  <a:rPr lang="en-US" altLang="ja-JP" sz="2400" b="0" i="1" smtClean="0">
                                    <a:latin typeface="Cambria Math" panose="02040503050406030204" pitchFamily="18" charset="0"/>
                                    <a:ea typeface="メイリオ" panose="020B0604030504040204" pitchFamily="50" charset="-128"/>
                                  </a:rPr>
                                  <m:t>𝑋</m:t>
                                </m:r>
                              </m:e>
                            </m:mr>
                            <m:mr>
                              <m:e>
                                <m:r>
                                  <a:rPr lang="en-US" altLang="ja-JP" sz="2400" b="0" i="1" smtClean="0">
                                    <a:latin typeface="Cambria Math" panose="02040503050406030204" pitchFamily="18" charset="0"/>
                                    <a:ea typeface="メイリオ" panose="020B0604030504040204" pitchFamily="50" charset="-128"/>
                                  </a:rPr>
                                  <m:t>𝑌</m:t>
                                </m:r>
                              </m:e>
                            </m:mr>
                            <m:mr>
                              <m:e>
                                <m:r>
                                  <a:rPr lang="en-US" altLang="ja-JP" sz="2400" b="0" i="1" smtClean="0">
                                    <a:latin typeface="Cambria Math" panose="02040503050406030204" pitchFamily="18" charset="0"/>
                                    <a:ea typeface="メイリオ" panose="020B0604030504040204" pitchFamily="50" charset="-128"/>
                                  </a:rPr>
                                  <m:t>𝑍</m:t>
                                </m:r>
                              </m:e>
                            </m:mr>
                          </m:m>
                        </m:e>
                      </m:d>
                      <m:r>
                        <a:rPr lang="en-US" altLang="ja-JP" sz="2400" b="0" i="1" smtClean="0">
                          <a:latin typeface="Cambria Math" panose="02040503050406030204" pitchFamily="18" charset="0"/>
                          <a:ea typeface="メイリオ" panose="020B0604030504040204" pitchFamily="50" charset="-128"/>
                        </a:rPr>
                        <m:t>=</m:t>
                      </m:r>
                    </m:oMath>
                  </m:oMathPara>
                </a14:m>
                <a:endParaRPr lang="ja-JP" altLang="en-US" sz="2400" dirty="0"/>
              </a:p>
            </p:txBody>
          </p:sp>
        </mc:Choice>
        <mc:Fallback xmlns="">
          <p:sp>
            <p:nvSpPr>
              <p:cNvPr id="45" name="正方形/長方形 44"/>
              <p:cNvSpPr>
                <a:spLocks noRot="1" noChangeAspect="1" noMove="1" noResize="1" noEditPoints="1" noAdjustHandles="1" noChangeArrowheads="1" noChangeShapeType="1" noTextEdit="1"/>
              </p:cNvSpPr>
              <p:nvPr/>
            </p:nvSpPr>
            <p:spPr>
              <a:xfrm>
                <a:off x="1189799" y="5198928"/>
                <a:ext cx="1149674" cy="1064137"/>
              </a:xfrm>
              <a:prstGeom prst="rect">
                <a:avLst/>
              </a:prstGeom>
              <a:blipFill>
                <a:blip r:embed="rId6"/>
                <a:stretch>
                  <a:fillRect/>
                </a:stretch>
              </a:blipFill>
            </p:spPr>
            <p:txBody>
              <a:bodyPr/>
              <a:lstStyle/>
              <a:p>
                <a:r>
                  <a:rPr lang="ja-JP" altLang="en-US">
                    <a:noFill/>
                  </a:rPr>
                  <a:t> </a:t>
                </a:r>
              </a:p>
            </p:txBody>
          </p:sp>
        </mc:Fallback>
      </mc:AlternateContent>
      <p:sp>
        <p:nvSpPr>
          <p:cNvPr id="15" name="楕円 14"/>
          <p:cNvSpPr/>
          <p:nvPr/>
        </p:nvSpPr>
        <p:spPr>
          <a:xfrm rot="13075827">
            <a:off x="5740303" y="1730792"/>
            <a:ext cx="103429" cy="144055"/>
          </a:xfrm>
          <a:prstGeom prst="ellipse">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楕円 45"/>
          <p:cNvSpPr/>
          <p:nvPr/>
        </p:nvSpPr>
        <p:spPr>
          <a:xfrm>
            <a:off x="7623851" y="2425796"/>
            <a:ext cx="181853" cy="18185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71572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46099" y="403226"/>
            <a:ext cx="11441461" cy="733270"/>
          </a:xfrm>
        </p:spPr>
        <p:txBody>
          <a:bodyPr/>
          <a:lstStyle/>
          <a:p>
            <a:r>
              <a:rPr lang="ja-JP" altLang="en-US" dirty="0"/>
              <a:t>透視</a:t>
            </a:r>
            <a:r>
              <a:rPr lang="ja-JP" altLang="en-US" dirty="0" smtClean="0"/>
              <a:t>投影</a:t>
            </a:r>
            <a:r>
              <a:rPr lang="ja-JP" altLang="en-US" dirty="0"/>
              <a:t>モデル</a:t>
            </a:r>
            <a:endParaRPr kumimoji="1" lang="ja-JP" altLang="en-US" dirty="0"/>
          </a:p>
        </p:txBody>
      </p:sp>
      <p:sp>
        <p:nvSpPr>
          <p:cNvPr id="3" name="コンテンツ プレースホルダー 2"/>
          <p:cNvSpPr>
            <a:spLocks noGrp="1"/>
          </p:cNvSpPr>
          <p:nvPr>
            <p:ph idx="1"/>
          </p:nvPr>
        </p:nvSpPr>
        <p:spPr>
          <a:xfrm>
            <a:off x="516337" y="1117898"/>
            <a:ext cx="7548163" cy="1615378"/>
          </a:xfrm>
        </p:spPr>
        <p:txBody>
          <a:bodyPr>
            <a:normAutofit/>
          </a:bodyPr>
          <a:lstStyle/>
          <a:p>
            <a:r>
              <a:rPr kumimoji="1" lang="ja-JP" altLang="en-US" sz="2400" dirty="0" smtClean="0"/>
              <a:t>ピンホールカメラモデル </a:t>
            </a:r>
            <a:r>
              <a:rPr kumimoji="1" lang="en-US" altLang="ja-JP" sz="2400" dirty="0" smtClean="0"/>
              <a:t>: </a:t>
            </a:r>
            <a:r>
              <a:rPr lang="ja-JP" altLang="en-US" sz="2400" dirty="0" smtClean="0"/>
              <a:t>投影</a:t>
            </a:r>
            <a:r>
              <a:rPr lang="ja-JP" altLang="en-US" sz="2400" dirty="0"/>
              <a:t>像</a:t>
            </a:r>
            <a:r>
              <a:rPr kumimoji="1" lang="ja-JP" altLang="en-US" sz="2400" dirty="0" smtClean="0"/>
              <a:t>の上下左右が反転</a:t>
            </a:r>
            <a:endParaRPr kumimoji="1" lang="en-US" altLang="ja-JP" sz="2400" dirty="0" smtClean="0"/>
          </a:p>
          <a:p>
            <a:pPr marL="0" indent="0">
              <a:buNone/>
            </a:pPr>
            <a:r>
              <a:rPr kumimoji="1" lang="ja-JP" altLang="en-US" sz="2400" dirty="0" smtClean="0"/>
              <a:t>  </a:t>
            </a:r>
            <a:r>
              <a:rPr kumimoji="1" lang="en-US" altLang="ja-JP" sz="2400" dirty="0" smtClean="0">
                <a:sym typeface="Wingdings" panose="05000000000000000000" pitchFamily="2" charset="2"/>
              </a:rPr>
              <a:t> </a:t>
            </a:r>
            <a:r>
              <a:rPr kumimoji="1" lang="ja-JP" altLang="en-US" sz="2400" dirty="0" smtClean="0">
                <a:sym typeface="Wingdings" panose="05000000000000000000" pitchFamily="2" charset="2"/>
              </a:rPr>
              <a:t>アルゴリズム設計・実装時に</a:t>
            </a:r>
            <a:r>
              <a:rPr kumimoji="1" lang="ja-JP" altLang="en-US" sz="2400" dirty="0" smtClean="0"/>
              <a:t>ややこしい </a:t>
            </a:r>
            <a:endParaRPr lang="en-US" altLang="ja-JP" sz="2400" dirty="0"/>
          </a:p>
          <a:p>
            <a:pPr marL="0" indent="0">
              <a:buNone/>
            </a:pPr>
            <a:r>
              <a:rPr lang="en-US" altLang="ja-JP" sz="2400" dirty="0" smtClean="0">
                <a:sym typeface="Wingdings" panose="05000000000000000000" pitchFamily="2" charset="2"/>
              </a:rPr>
              <a:t>   </a:t>
            </a:r>
            <a:r>
              <a:rPr lang="ja-JP" altLang="en-US" sz="2400" dirty="0" smtClean="0"/>
              <a:t>透視投影モデルが利用される</a:t>
            </a:r>
            <a:endParaRPr kumimoji="1" lang="ja-JP" altLang="en-US" sz="2400" dirty="0"/>
          </a:p>
        </p:txBody>
      </p:sp>
      <mc:AlternateContent xmlns:mc="http://schemas.openxmlformats.org/markup-compatibility/2006" xmlns:a14="http://schemas.microsoft.com/office/drawing/2010/main">
        <mc:Choice Requires="a14">
          <p:sp>
            <p:nvSpPr>
              <p:cNvPr id="4" name="コンテンツ プレースホルダー 2"/>
              <p:cNvSpPr txBox="1">
                <a:spLocks/>
              </p:cNvSpPr>
              <p:nvPr/>
            </p:nvSpPr>
            <p:spPr>
              <a:xfrm>
                <a:off x="7054220" y="3163329"/>
                <a:ext cx="6069360" cy="16153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b="1" dirty="0" smtClean="0">
                    <a:solidFill>
                      <a:srgbClr val="C00000"/>
                    </a:solidFill>
                  </a:rPr>
                  <a:t>透視投影</a:t>
                </a:r>
                <a:r>
                  <a:rPr lang="ja-JP" altLang="en-US" b="1" dirty="0">
                    <a:solidFill>
                      <a:srgbClr val="C00000"/>
                    </a:solidFill>
                  </a:rPr>
                  <a:t>モデル</a:t>
                </a:r>
                <a:endParaRPr lang="en-US" altLang="ja-JP" b="1" dirty="0" smtClean="0">
                  <a:solidFill>
                    <a:srgbClr val="C00000"/>
                  </a:solidFill>
                </a:endParaRPr>
              </a:p>
              <a:p>
                <a:r>
                  <a:rPr lang="ja-JP" altLang="en-US" sz="2400" dirty="0" smtClean="0"/>
                  <a:t>左図の通り仮想的な投影面を配置</a:t>
                </a:r>
                <a:endParaRPr lang="en-US" altLang="ja-JP" sz="2400" dirty="0" smtClean="0"/>
              </a:p>
              <a:p>
                <a:r>
                  <a:rPr lang="ja-JP" altLang="en-US" sz="2400" dirty="0"/>
                  <a:t>点</a:t>
                </a:r>
                <a14:m>
                  <m:oMath xmlns:m="http://schemas.openxmlformats.org/officeDocument/2006/math">
                    <m:r>
                      <a:rPr lang="en-US" altLang="ja-JP" sz="2400" i="1">
                        <a:latin typeface="Cambria Math" panose="02040503050406030204" pitchFamily="18" charset="0"/>
                      </a:rPr>
                      <m:t>𝐴</m:t>
                    </m:r>
                    <m:r>
                      <a:rPr lang="en-US" altLang="ja-JP" sz="2400" i="1">
                        <a:latin typeface="Cambria Math" panose="02040503050406030204" pitchFamily="18" charset="0"/>
                      </a:rPr>
                      <m:t>:</m:t>
                    </m:r>
                    <m:d>
                      <m:dPr>
                        <m:ctrlPr>
                          <a:rPr lang="en-US" altLang="ja-JP" sz="2400" i="1">
                            <a:latin typeface="Cambria Math" panose="02040503050406030204" pitchFamily="18" charset="0"/>
                          </a:rPr>
                        </m:ctrlPr>
                      </m:dPr>
                      <m:e>
                        <m:r>
                          <a:rPr lang="en-US" altLang="ja-JP" sz="2400" i="1">
                            <a:latin typeface="Cambria Math" panose="02040503050406030204" pitchFamily="18" charset="0"/>
                          </a:rPr>
                          <m:t>𝑎</m:t>
                        </m:r>
                        <m:r>
                          <a:rPr lang="en-US" altLang="ja-JP" sz="2400" i="1">
                            <a:latin typeface="Cambria Math" panose="02040503050406030204" pitchFamily="18" charset="0"/>
                          </a:rPr>
                          <m:t>,</m:t>
                        </m:r>
                        <m:r>
                          <a:rPr lang="en-US" altLang="ja-JP" sz="2400" i="1">
                            <a:latin typeface="Cambria Math" panose="02040503050406030204" pitchFamily="18" charset="0"/>
                          </a:rPr>
                          <m:t>𝑏</m:t>
                        </m:r>
                        <m:r>
                          <a:rPr lang="en-US" altLang="ja-JP" sz="2400" i="1">
                            <a:latin typeface="Cambria Math" panose="02040503050406030204" pitchFamily="18" charset="0"/>
                          </a:rPr>
                          <m:t>,</m:t>
                        </m:r>
                        <m:r>
                          <a:rPr lang="en-US" altLang="ja-JP" sz="2400" i="1">
                            <a:latin typeface="Cambria Math" panose="02040503050406030204" pitchFamily="18" charset="0"/>
                          </a:rPr>
                          <m:t>𝑐</m:t>
                        </m:r>
                      </m:e>
                    </m:d>
                  </m:oMath>
                </a14:m>
                <a:r>
                  <a:rPr lang="ja-JP" altLang="en-US" sz="2400" dirty="0"/>
                  <a:t> の投影面上の座標</a:t>
                </a:r>
                <a:r>
                  <a:rPr lang="ja-JP" altLang="en-US" sz="2400" dirty="0" smtClean="0"/>
                  <a:t>は</a:t>
                </a:r>
                <a:endParaRPr lang="en-US" altLang="ja-JP" sz="2400" dirty="0"/>
              </a:p>
              <a:p>
                <a:endParaRPr lang="ja-JP" altLang="en-US" sz="2400" dirty="0"/>
              </a:p>
            </p:txBody>
          </p:sp>
        </mc:Choice>
        <mc:Fallback xmlns="">
          <p:sp>
            <p:nvSpPr>
              <p:cNvPr id="4" name="コンテンツ プレースホルダー 2"/>
              <p:cNvSpPr txBox="1">
                <a:spLocks noRot="1" noChangeAspect="1" noMove="1" noResize="1" noEditPoints="1" noAdjustHandles="1" noChangeArrowheads="1" noChangeShapeType="1" noTextEdit="1"/>
              </p:cNvSpPr>
              <p:nvPr/>
            </p:nvSpPr>
            <p:spPr>
              <a:xfrm>
                <a:off x="7054220" y="3163329"/>
                <a:ext cx="6069360" cy="1615378"/>
              </a:xfrm>
              <a:prstGeom prst="rect">
                <a:avLst/>
              </a:prstGeom>
              <a:blipFill>
                <a:blip r:embed="rId3"/>
                <a:stretch>
                  <a:fillRect l="-2008" t="-6038"/>
                </a:stretch>
              </a:blipFill>
            </p:spPr>
            <p:txBody>
              <a:bodyPr/>
              <a:lstStyle/>
              <a:p>
                <a:r>
                  <a:rPr lang="ja-JP" altLang="en-US">
                    <a:noFill/>
                  </a:rPr>
                  <a:t> </a:t>
                </a:r>
              </a:p>
            </p:txBody>
          </p:sp>
        </mc:Fallback>
      </mc:AlternateContent>
      <p:grpSp>
        <p:nvGrpSpPr>
          <p:cNvPr id="47" name="グループ化 46"/>
          <p:cNvGrpSpPr/>
          <p:nvPr/>
        </p:nvGrpSpPr>
        <p:grpSpPr>
          <a:xfrm>
            <a:off x="368299" y="3150106"/>
            <a:ext cx="6560553" cy="2764930"/>
            <a:chOff x="546099" y="3150106"/>
            <a:chExt cx="6560553" cy="2764930"/>
          </a:xfrm>
        </p:grpSpPr>
        <p:grpSp>
          <p:nvGrpSpPr>
            <p:cNvPr id="29" name="グループ化 28"/>
            <p:cNvGrpSpPr/>
            <p:nvPr/>
          </p:nvGrpSpPr>
          <p:grpSpPr>
            <a:xfrm>
              <a:off x="546099" y="3150106"/>
              <a:ext cx="6182727" cy="1963657"/>
              <a:chOff x="773295" y="893538"/>
              <a:chExt cx="6338098" cy="2444715"/>
            </a:xfrm>
          </p:grpSpPr>
          <p:grpSp>
            <p:nvGrpSpPr>
              <p:cNvPr id="33" name="グループ化 32"/>
              <p:cNvGrpSpPr/>
              <p:nvPr/>
            </p:nvGrpSpPr>
            <p:grpSpPr>
              <a:xfrm>
                <a:off x="773295" y="1426748"/>
                <a:ext cx="6338098" cy="1835540"/>
                <a:chOff x="937114" y="4207510"/>
                <a:chExt cx="5873451" cy="1700976"/>
              </a:xfrm>
            </p:grpSpPr>
            <p:cxnSp>
              <p:nvCxnSpPr>
                <p:cNvPr id="41" name="直線矢印コネクタ 40"/>
                <p:cNvCxnSpPr/>
                <p:nvPr/>
              </p:nvCxnSpPr>
              <p:spPr>
                <a:xfrm>
                  <a:off x="937114" y="5353050"/>
                  <a:ext cx="5873451" cy="0"/>
                </a:xfrm>
                <a:prstGeom prst="straightConnector1">
                  <a:avLst/>
                </a:prstGeom>
                <a:ln w="22225">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42" name="下矢印 41"/>
                <p:cNvSpPr/>
                <p:nvPr/>
              </p:nvSpPr>
              <p:spPr>
                <a:xfrm rot="10800000">
                  <a:off x="937114" y="4226648"/>
                  <a:ext cx="750770" cy="1097280"/>
                </a:xfrm>
                <a:prstGeom prst="downArrow">
                  <a:avLst>
                    <a:gd name="adj1" fmla="val 50000"/>
                    <a:gd name="adj2" fmla="val 756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3" name="直線コネクタ 42"/>
                <p:cNvCxnSpPr/>
                <p:nvPr/>
              </p:nvCxnSpPr>
              <p:spPr>
                <a:xfrm>
                  <a:off x="1312499" y="4207510"/>
                  <a:ext cx="5498066" cy="1700976"/>
                </a:xfrm>
                <a:prstGeom prst="line">
                  <a:avLst/>
                </a:prstGeom>
                <a:ln w="222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4" name="正方形/長方形 43"/>
                <p:cNvSpPr/>
                <p:nvPr/>
              </p:nvSpPr>
              <p:spPr>
                <a:xfrm>
                  <a:off x="1006309" y="5353050"/>
                  <a:ext cx="591788" cy="414637"/>
                </a:xfrm>
                <a:prstGeom prst="rect">
                  <a:avLst/>
                </a:prstGeom>
              </p:spPr>
              <p:txBody>
                <a:bodyPr wrap="none">
                  <a:spAutoFit/>
                </a:bodyPr>
                <a:lstStyle/>
                <a:p>
                  <a:r>
                    <a:rPr lang="ja-JP" altLang="en-US" sz="2400" b="1" dirty="0" smtClean="0">
                      <a:latin typeface="メイリオ" panose="020B0604030504040204" pitchFamily="50" charset="-128"/>
                      <a:ea typeface="メイリオ" panose="020B0604030504040204" pitchFamily="50" charset="-128"/>
                    </a:rPr>
                    <a:t>物体</a:t>
                  </a:r>
                  <a:endParaRPr lang="ja-JP" altLang="en-US" sz="2400" b="1" dirty="0">
                    <a:latin typeface="メイリオ" panose="020B0604030504040204" pitchFamily="50" charset="-128"/>
                    <a:ea typeface="メイリオ" panose="020B0604030504040204" pitchFamily="50" charset="-128"/>
                  </a:endParaRPr>
                </a:p>
              </p:txBody>
            </p:sp>
            <p:sp>
              <p:nvSpPr>
                <p:cNvPr id="46" name="下矢印 45"/>
                <p:cNvSpPr/>
                <p:nvPr/>
              </p:nvSpPr>
              <p:spPr>
                <a:xfrm rot="10800000">
                  <a:off x="3124698" y="4805369"/>
                  <a:ext cx="354802" cy="518557"/>
                </a:xfrm>
                <a:prstGeom prst="downArrow">
                  <a:avLst>
                    <a:gd name="adj1" fmla="val 50000"/>
                    <a:gd name="adj2" fmla="val 756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4" name="グループ化 33"/>
              <p:cNvGrpSpPr/>
              <p:nvPr/>
            </p:nvGrpSpPr>
            <p:grpSpPr>
              <a:xfrm>
                <a:off x="4303680" y="1622535"/>
                <a:ext cx="1312006" cy="1030677"/>
                <a:chOff x="2705100" y="4615773"/>
                <a:chExt cx="1690270" cy="1327830"/>
              </a:xfrm>
            </p:grpSpPr>
            <p:cxnSp>
              <p:nvCxnSpPr>
                <p:cNvPr id="38" name="直線コネクタ 37"/>
                <p:cNvCxnSpPr/>
                <p:nvPr/>
              </p:nvCxnSpPr>
              <p:spPr>
                <a:xfrm>
                  <a:off x="2705100" y="5943600"/>
                  <a:ext cx="1168400" cy="1"/>
                </a:xfrm>
                <a:prstGeom prst="line">
                  <a:avLst/>
                </a:prstGeom>
                <a:ln w="31750">
                  <a:solidFill>
                    <a:schemeClr val="tx1"/>
                  </a:solidFill>
                  <a:headEnd type="stealth" w="lg" len="lg"/>
                  <a:tailEnd type="none" w="lg" len="lg"/>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flipV="1">
                  <a:off x="3873500" y="4615773"/>
                  <a:ext cx="0" cy="1327828"/>
                </a:xfrm>
                <a:prstGeom prst="line">
                  <a:avLst/>
                </a:prstGeom>
                <a:ln w="3175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flipV="1">
                  <a:off x="3873500" y="5150866"/>
                  <a:ext cx="521870" cy="792737"/>
                </a:xfrm>
                <a:prstGeom prst="line">
                  <a:avLst/>
                </a:prstGeom>
                <a:ln w="31750">
                  <a:solidFill>
                    <a:schemeClr val="tx1"/>
                  </a:solidFill>
                  <a:headEnd type="none"/>
                  <a:tailEnd type="stealth" w="lg" len="lg"/>
                </a:ln>
              </p:spPr>
              <p:style>
                <a:lnRef idx="1">
                  <a:schemeClr val="accent1"/>
                </a:lnRef>
                <a:fillRef idx="0">
                  <a:schemeClr val="accent1"/>
                </a:fillRef>
                <a:effectRef idx="0">
                  <a:schemeClr val="accent1"/>
                </a:effectRef>
                <a:fontRef idx="minor">
                  <a:schemeClr val="tx1"/>
                </a:fontRef>
              </p:style>
            </p:cxnSp>
          </p:grpSp>
          <p:sp>
            <p:nvSpPr>
              <p:cNvPr id="35" name="正方形/長方形 34"/>
              <p:cNvSpPr/>
              <p:nvPr/>
            </p:nvSpPr>
            <p:spPr>
              <a:xfrm>
                <a:off x="5564958" y="1622535"/>
                <a:ext cx="422653" cy="881304"/>
              </a:xfrm>
              <a:prstGeom prst="rect">
                <a:avLst/>
              </a:prstGeom>
            </p:spPr>
            <p:txBody>
              <a:bodyPr wrap="none">
                <a:spAutoFit/>
              </a:bodyPr>
              <a:lstStyle/>
              <a:p>
                <a:r>
                  <a:rPr lang="en-US" altLang="ja-JP" sz="4000" i="1" dirty="0" smtClean="0">
                    <a:latin typeface="Times New Roman" panose="02020603050405020304" pitchFamily="18" charset="0"/>
                    <a:cs typeface="Times New Roman" panose="02020603050405020304" pitchFamily="18" charset="0"/>
                  </a:rPr>
                  <a:t>x</a:t>
                </a:r>
                <a:endParaRPr lang="ja-JP" altLang="en-US" sz="1400" i="1" dirty="0">
                  <a:latin typeface="Times New Roman" panose="02020603050405020304" pitchFamily="18" charset="0"/>
                  <a:cs typeface="Times New Roman" panose="02020603050405020304" pitchFamily="18" charset="0"/>
                </a:endParaRPr>
              </a:p>
            </p:txBody>
          </p:sp>
          <p:sp>
            <p:nvSpPr>
              <p:cNvPr id="36" name="正方形/長方形 35"/>
              <p:cNvSpPr/>
              <p:nvPr/>
            </p:nvSpPr>
            <p:spPr>
              <a:xfrm>
                <a:off x="4982016" y="893538"/>
                <a:ext cx="422653" cy="881304"/>
              </a:xfrm>
              <a:prstGeom prst="rect">
                <a:avLst/>
              </a:prstGeom>
            </p:spPr>
            <p:txBody>
              <a:bodyPr wrap="none">
                <a:spAutoFit/>
              </a:bodyPr>
              <a:lstStyle/>
              <a:p>
                <a:r>
                  <a:rPr lang="en-US" altLang="ja-JP" sz="4000" i="1" dirty="0">
                    <a:latin typeface="Times New Roman" panose="02020603050405020304" pitchFamily="18" charset="0"/>
                    <a:cs typeface="Times New Roman" panose="02020603050405020304" pitchFamily="18" charset="0"/>
                  </a:rPr>
                  <a:t>y</a:t>
                </a:r>
                <a:endParaRPr lang="ja-JP" altLang="en-US" sz="1400" i="1" dirty="0">
                  <a:latin typeface="Times New Roman" panose="02020603050405020304" pitchFamily="18" charset="0"/>
                  <a:cs typeface="Times New Roman" panose="02020603050405020304" pitchFamily="18" charset="0"/>
                </a:endParaRPr>
              </a:p>
            </p:txBody>
          </p:sp>
          <p:sp>
            <p:nvSpPr>
              <p:cNvPr id="37" name="正方形/長方形 36"/>
              <p:cNvSpPr/>
              <p:nvPr/>
            </p:nvSpPr>
            <p:spPr>
              <a:xfrm>
                <a:off x="4237519" y="2456949"/>
                <a:ext cx="394718" cy="881304"/>
              </a:xfrm>
              <a:prstGeom prst="rect">
                <a:avLst/>
              </a:prstGeom>
            </p:spPr>
            <p:txBody>
              <a:bodyPr wrap="none">
                <a:spAutoFit/>
              </a:bodyPr>
              <a:lstStyle/>
              <a:p>
                <a:r>
                  <a:rPr lang="en-US" altLang="ja-JP" sz="4000" i="1" dirty="0" smtClean="0">
                    <a:latin typeface="Times New Roman" panose="02020603050405020304" pitchFamily="18" charset="0"/>
                    <a:cs typeface="Times New Roman" panose="02020603050405020304" pitchFamily="18" charset="0"/>
                  </a:rPr>
                  <a:t>z</a:t>
                </a:r>
                <a:endParaRPr lang="ja-JP" altLang="en-US" sz="1400" i="1" dirty="0">
                  <a:latin typeface="Times New Roman" panose="02020603050405020304" pitchFamily="18" charset="0"/>
                  <a:cs typeface="Times New Roman" panose="02020603050405020304" pitchFamily="18" charset="0"/>
                </a:endParaRPr>
              </a:p>
            </p:txBody>
          </p:sp>
        </p:grpSp>
        <p:sp>
          <p:nvSpPr>
            <p:cNvPr id="30" name="フリーフォーム 29"/>
            <p:cNvSpPr/>
            <p:nvPr/>
          </p:nvSpPr>
          <p:spPr>
            <a:xfrm>
              <a:off x="4440068" y="3277643"/>
              <a:ext cx="819219" cy="2637393"/>
            </a:xfrm>
            <a:custGeom>
              <a:avLst/>
              <a:gdLst>
                <a:gd name="connsiteX0" fmla="*/ 0 w 1032933"/>
                <a:gd name="connsiteY0" fmla="*/ 1481667 h 4038600"/>
                <a:gd name="connsiteX1" fmla="*/ 0 w 1032933"/>
                <a:gd name="connsiteY1" fmla="*/ 4038600 h 4038600"/>
                <a:gd name="connsiteX2" fmla="*/ 1032933 w 1032933"/>
                <a:gd name="connsiteY2" fmla="*/ 2413000 h 4038600"/>
                <a:gd name="connsiteX3" fmla="*/ 1032933 w 1032933"/>
                <a:gd name="connsiteY3" fmla="*/ 0 h 4038600"/>
                <a:gd name="connsiteX4" fmla="*/ 0 w 1032933"/>
                <a:gd name="connsiteY4" fmla="*/ 1481667 h 403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933" h="4038600">
                  <a:moveTo>
                    <a:pt x="0" y="1481667"/>
                  </a:moveTo>
                  <a:lnTo>
                    <a:pt x="0" y="4038600"/>
                  </a:lnTo>
                  <a:lnTo>
                    <a:pt x="1032933" y="2413000"/>
                  </a:lnTo>
                  <a:lnTo>
                    <a:pt x="1032933" y="0"/>
                  </a:lnTo>
                  <a:lnTo>
                    <a:pt x="0" y="1481667"/>
                  </a:lnTo>
                  <a:close/>
                </a:path>
              </a:pathLst>
            </a:custGeom>
            <a:solidFill>
              <a:schemeClr val="tx1">
                <a:alpha val="53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下矢印 30"/>
            <p:cNvSpPr/>
            <p:nvPr/>
          </p:nvSpPr>
          <p:spPr>
            <a:xfrm>
              <a:off x="6544356" y="4585199"/>
              <a:ext cx="368940" cy="444000"/>
            </a:xfrm>
            <a:prstGeom prst="downArrow">
              <a:avLst>
                <a:gd name="adj1" fmla="val 50000"/>
                <a:gd name="adj2" fmla="val 7564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フリーフォーム 31"/>
            <p:cNvSpPr/>
            <p:nvPr/>
          </p:nvSpPr>
          <p:spPr>
            <a:xfrm>
              <a:off x="6287433" y="3277643"/>
              <a:ext cx="819219" cy="2637393"/>
            </a:xfrm>
            <a:custGeom>
              <a:avLst/>
              <a:gdLst>
                <a:gd name="connsiteX0" fmla="*/ 0 w 1032933"/>
                <a:gd name="connsiteY0" fmla="*/ 1481667 h 4038600"/>
                <a:gd name="connsiteX1" fmla="*/ 0 w 1032933"/>
                <a:gd name="connsiteY1" fmla="*/ 4038600 h 4038600"/>
                <a:gd name="connsiteX2" fmla="*/ 1032933 w 1032933"/>
                <a:gd name="connsiteY2" fmla="*/ 2413000 h 4038600"/>
                <a:gd name="connsiteX3" fmla="*/ 1032933 w 1032933"/>
                <a:gd name="connsiteY3" fmla="*/ 0 h 4038600"/>
                <a:gd name="connsiteX4" fmla="*/ 0 w 1032933"/>
                <a:gd name="connsiteY4" fmla="*/ 1481667 h 403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933" h="4038600">
                  <a:moveTo>
                    <a:pt x="0" y="1481667"/>
                  </a:moveTo>
                  <a:lnTo>
                    <a:pt x="0" y="4038600"/>
                  </a:lnTo>
                  <a:lnTo>
                    <a:pt x="1032933" y="2413000"/>
                  </a:lnTo>
                  <a:lnTo>
                    <a:pt x="1032933" y="0"/>
                  </a:lnTo>
                  <a:lnTo>
                    <a:pt x="0" y="1481667"/>
                  </a:lnTo>
                  <a:close/>
                </a:path>
              </a:pathLst>
            </a:custGeom>
            <a:solidFill>
              <a:schemeClr val="accent4">
                <a:alpha val="23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フリーフォーム 44"/>
            <p:cNvSpPr/>
            <p:nvPr/>
          </p:nvSpPr>
          <p:spPr>
            <a:xfrm>
              <a:off x="2640466" y="3277643"/>
              <a:ext cx="819219" cy="2637393"/>
            </a:xfrm>
            <a:custGeom>
              <a:avLst/>
              <a:gdLst>
                <a:gd name="connsiteX0" fmla="*/ 0 w 1032933"/>
                <a:gd name="connsiteY0" fmla="*/ 1481667 h 4038600"/>
                <a:gd name="connsiteX1" fmla="*/ 0 w 1032933"/>
                <a:gd name="connsiteY1" fmla="*/ 4038600 h 4038600"/>
                <a:gd name="connsiteX2" fmla="*/ 1032933 w 1032933"/>
                <a:gd name="connsiteY2" fmla="*/ 2413000 h 4038600"/>
                <a:gd name="connsiteX3" fmla="*/ 1032933 w 1032933"/>
                <a:gd name="connsiteY3" fmla="*/ 0 h 4038600"/>
                <a:gd name="connsiteX4" fmla="*/ 0 w 1032933"/>
                <a:gd name="connsiteY4" fmla="*/ 1481667 h 4038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2933" h="4038600">
                  <a:moveTo>
                    <a:pt x="0" y="1481667"/>
                  </a:moveTo>
                  <a:lnTo>
                    <a:pt x="0" y="4038600"/>
                  </a:lnTo>
                  <a:lnTo>
                    <a:pt x="1032933" y="2413000"/>
                  </a:lnTo>
                  <a:lnTo>
                    <a:pt x="1032933" y="0"/>
                  </a:lnTo>
                  <a:lnTo>
                    <a:pt x="0" y="1481667"/>
                  </a:lnTo>
                  <a:close/>
                </a:path>
              </a:pathLst>
            </a:custGeom>
            <a:solidFill>
              <a:schemeClr val="accent4">
                <a:alpha val="23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8" name="楕円 47"/>
          <p:cNvSpPr/>
          <p:nvPr/>
        </p:nvSpPr>
        <p:spPr>
          <a:xfrm rot="13075827">
            <a:off x="4638204" y="4491491"/>
            <a:ext cx="103429" cy="144055"/>
          </a:xfrm>
          <a:prstGeom prst="ellipse">
            <a:avLst/>
          </a:prstGeom>
          <a:solidFill>
            <a:schemeClr val="bg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p:cNvSpPr/>
          <p:nvPr/>
        </p:nvSpPr>
        <p:spPr>
          <a:xfrm rot="18493193">
            <a:off x="6236931" y="5154423"/>
            <a:ext cx="1107996" cy="461665"/>
          </a:xfrm>
          <a:prstGeom prst="rect">
            <a:avLst/>
          </a:prstGeom>
        </p:spPr>
        <p:txBody>
          <a:bodyPr wrap="none">
            <a:spAutoFit/>
          </a:bodyPr>
          <a:lstStyle/>
          <a:p>
            <a:r>
              <a:rPr lang="ja-JP" altLang="en-US" sz="2400" dirty="0">
                <a:latin typeface="メイリオ" panose="020B0604030504040204" pitchFamily="50" charset="-128"/>
                <a:ea typeface="メイリオ" panose="020B0604030504040204" pitchFamily="50" charset="-128"/>
              </a:rPr>
              <a:t>投影面</a:t>
            </a:r>
            <a:endParaRPr lang="ja-JP" altLang="en-US" sz="2400" dirty="0"/>
          </a:p>
        </p:txBody>
      </p:sp>
      <p:sp>
        <p:nvSpPr>
          <p:cNvPr id="50" name="正方形/長方形 49"/>
          <p:cNvSpPr/>
          <p:nvPr/>
        </p:nvSpPr>
        <p:spPr>
          <a:xfrm rot="18493193">
            <a:off x="2182784" y="5308154"/>
            <a:ext cx="1723549" cy="461665"/>
          </a:xfrm>
          <a:prstGeom prst="rect">
            <a:avLst/>
          </a:prstGeom>
        </p:spPr>
        <p:txBody>
          <a:bodyPr wrap="none">
            <a:spAutoFit/>
          </a:bodyPr>
          <a:lstStyle/>
          <a:p>
            <a:r>
              <a:rPr lang="ja-JP" altLang="en-US" sz="2400" dirty="0" smtClean="0">
                <a:latin typeface="メイリオ" panose="020B0604030504040204" pitchFamily="50" charset="-128"/>
                <a:ea typeface="メイリオ" panose="020B0604030504040204" pitchFamily="50" charset="-128"/>
              </a:rPr>
              <a:t>仮想投影面</a:t>
            </a:r>
            <a:endParaRPr lang="ja-JP" altLang="en-US" sz="2400" dirty="0"/>
          </a:p>
        </p:txBody>
      </p:sp>
      <p:sp>
        <p:nvSpPr>
          <p:cNvPr id="51" name="楕円 50"/>
          <p:cNvSpPr/>
          <p:nvPr/>
        </p:nvSpPr>
        <p:spPr>
          <a:xfrm>
            <a:off x="933945" y="3378912"/>
            <a:ext cx="181853" cy="18185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52" name="正方形/長方形 51"/>
              <p:cNvSpPr/>
              <p:nvPr/>
            </p:nvSpPr>
            <p:spPr>
              <a:xfrm>
                <a:off x="1060239" y="3129266"/>
                <a:ext cx="600036" cy="7287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altLang="ja-JP" sz="1600" i="1" smtClean="0">
                              <a:latin typeface="Cambria Math" panose="02040503050406030204" pitchFamily="18" charset="0"/>
                              <a:ea typeface="メイリオ" panose="020B0604030504040204" pitchFamily="50" charset="-128"/>
                            </a:rPr>
                          </m:ctrlPr>
                        </m:dPr>
                        <m:e>
                          <m:m>
                            <m:mPr>
                              <m:mcs>
                                <m:mc>
                                  <m:mcPr>
                                    <m:count m:val="1"/>
                                    <m:mcJc m:val="center"/>
                                  </m:mcPr>
                                </m:mc>
                              </m:mcs>
                              <m:ctrlPr>
                                <a:rPr lang="en-US" altLang="ja-JP" sz="1600" i="1" smtClean="0">
                                  <a:latin typeface="Cambria Math" panose="02040503050406030204" pitchFamily="18" charset="0"/>
                                  <a:ea typeface="メイリオ" panose="020B0604030504040204" pitchFamily="50" charset="-128"/>
                                </a:rPr>
                              </m:ctrlPr>
                            </m:mPr>
                            <m:mr>
                              <m:e>
                                <m:r>
                                  <m:rPr>
                                    <m:brk m:alnAt="7"/>
                                  </m:rPr>
                                  <a:rPr lang="en-US" altLang="ja-JP" sz="1600" b="0" i="1" smtClean="0">
                                    <a:latin typeface="Cambria Math" panose="02040503050406030204" pitchFamily="18" charset="0"/>
                                    <a:ea typeface="メイリオ" panose="020B0604030504040204" pitchFamily="50" charset="-128"/>
                                  </a:rPr>
                                  <m:t>𝑎</m:t>
                                </m:r>
                              </m:e>
                            </m:mr>
                            <m:mr>
                              <m:e>
                                <m:r>
                                  <a:rPr lang="en-US" altLang="ja-JP" sz="1600" b="0" i="1" smtClean="0">
                                    <a:latin typeface="Cambria Math" panose="02040503050406030204" pitchFamily="18" charset="0"/>
                                    <a:ea typeface="メイリオ" panose="020B0604030504040204" pitchFamily="50" charset="-128"/>
                                  </a:rPr>
                                  <m:t>𝑏</m:t>
                                </m:r>
                              </m:e>
                            </m:mr>
                            <m:mr>
                              <m:e>
                                <m:r>
                                  <a:rPr lang="en-US" altLang="ja-JP" sz="1600" b="0" i="1" smtClean="0">
                                    <a:latin typeface="Cambria Math" panose="02040503050406030204" pitchFamily="18" charset="0"/>
                                    <a:ea typeface="メイリオ" panose="020B0604030504040204" pitchFamily="50" charset="-128"/>
                                  </a:rPr>
                                  <m:t>𝑐</m:t>
                                </m:r>
                              </m:e>
                            </m:mr>
                          </m:m>
                        </m:e>
                      </m:d>
                    </m:oMath>
                  </m:oMathPara>
                </a14:m>
                <a:endParaRPr lang="ja-JP" altLang="en-US" sz="1600" dirty="0"/>
              </a:p>
            </p:txBody>
          </p:sp>
        </mc:Choice>
        <mc:Fallback xmlns="">
          <p:sp>
            <p:nvSpPr>
              <p:cNvPr id="52" name="正方形/長方形 51"/>
              <p:cNvSpPr>
                <a:spLocks noRot="1" noChangeAspect="1" noMove="1" noResize="1" noEditPoints="1" noAdjustHandles="1" noChangeArrowheads="1" noChangeShapeType="1" noTextEdit="1"/>
              </p:cNvSpPr>
              <p:nvPr/>
            </p:nvSpPr>
            <p:spPr>
              <a:xfrm>
                <a:off x="1060239" y="3129266"/>
                <a:ext cx="600036" cy="728726"/>
              </a:xfrm>
              <a:prstGeom prst="rect">
                <a:avLst/>
              </a:prstGeom>
              <a:blipFill>
                <a:blip r:embed="rId4"/>
                <a:stretch>
                  <a:fillRect/>
                </a:stretch>
              </a:blipFill>
            </p:spPr>
            <p:txBody>
              <a:bodyPr/>
              <a:lstStyle/>
              <a:p>
                <a:r>
                  <a:rPr lang="ja-JP" altLang="en-US">
                    <a:noFill/>
                  </a:rPr>
                  <a:t> </a:t>
                </a:r>
              </a:p>
            </p:txBody>
          </p:sp>
        </mc:Fallback>
      </mc:AlternateContent>
      <p:sp>
        <p:nvSpPr>
          <p:cNvPr id="53" name="楕円 52"/>
          <p:cNvSpPr/>
          <p:nvPr/>
        </p:nvSpPr>
        <p:spPr>
          <a:xfrm>
            <a:off x="2927300" y="3887419"/>
            <a:ext cx="148164" cy="14816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mc:AlternateContent xmlns:mc="http://schemas.openxmlformats.org/markup-compatibility/2006" xmlns:a14="http://schemas.microsoft.com/office/drawing/2010/main">
        <mc:Choice Requires="a14">
          <p:sp>
            <p:nvSpPr>
              <p:cNvPr id="54" name="正方形/長方形 53"/>
              <p:cNvSpPr/>
              <p:nvPr/>
            </p:nvSpPr>
            <p:spPr>
              <a:xfrm>
                <a:off x="7568674" y="4930706"/>
                <a:ext cx="1311193" cy="122610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altLang="ja-JP" sz="2800" i="1" smtClean="0">
                              <a:latin typeface="Cambria Math" panose="02040503050406030204" pitchFamily="18" charset="0"/>
                              <a:ea typeface="メイリオ" panose="020B0604030504040204" pitchFamily="50" charset="-128"/>
                            </a:rPr>
                          </m:ctrlPr>
                        </m:dPr>
                        <m:e>
                          <m:m>
                            <m:mPr>
                              <m:mcs>
                                <m:mc>
                                  <m:mcPr>
                                    <m:count m:val="1"/>
                                    <m:mcJc m:val="center"/>
                                  </m:mcPr>
                                </m:mc>
                              </m:mcs>
                              <m:ctrlPr>
                                <a:rPr lang="en-US" altLang="ja-JP" sz="2800" i="1" smtClean="0">
                                  <a:latin typeface="Cambria Math" panose="02040503050406030204" pitchFamily="18" charset="0"/>
                                  <a:ea typeface="メイリオ" panose="020B0604030504040204" pitchFamily="50" charset="-128"/>
                                </a:rPr>
                              </m:ctrlPr>
                            </m:mPr>
                            <m:mr>
                              <m:e>
                                <m:r>
                                  <m:rPr>
                                    <m:brk m:alnAt="7"/>
                                  </m:rPr>
                                  <a:rPr lang="en-US" altLang="ja-JP" sz="2800" b="0" i="1" smtClean="0">
                                    <a:latin typeface="Cambria Math" panose="02040503050406030204" pitchFamily="18" charset="0"/>
                                    <a:ea typeface="メイリオ" panose="020B0604030504040204" pitchFamily="50" charset="-128"/>
                                  </a:rPr>
                                  <m:t>𝑋</m:t>
                                </m:r>
                              </m:e>
                            </m:mr>
                            <m:mr>
                              <m:e>
                                <m:r>
                                  <a:rPr lang="en-US" altLang="ja-JP" sz="2800" b="0" i="1" smtClean="0">
                                    <a:latin typeface="Cambria Math" panose="02040503050406030204" pitchFamily="18" charset="0"/>
                                    <a:ea typeface="メイリオ" panose="020B0604030504040204" pitchFamily="50" charset="-128"/>
                                  </a:rPr>
                                  <m:t>𝑌</m:t>
                                </m:r>
                              </m:e>
                            </m:mr>
                            <m:mr>
                              <m:e>
                                <m:r>
                                  <a:rPr lang="en-US" altLang="ja-JP" sz="2800" b="0" i="1" smtClean="0">
                                    <a:latin typeface="Cambria Math" panose="02040503050406030204" pitchFamily="18" charset="0"/>
                                    <a:ea typeface="メイリオ" panose="020B0604030504040204" pitchFamily="50" charset="-128"/>
                                  </a:rPr>
                                  <m:t>𝑍</m:t>
                                </m:r>
                              </m:e>
                            </m:mr>
                          </m:m>
                        </m:e>
                      </m:d>
                      <m:r>
                        <a:rPr lang="en-US" altLang="ja-JP" sz="2800" b="0" i="1" smtClean="0">
                          <a:latin typeface="Cambria Math" panose="02040503050406030204" pitchFamily="18" charset="0"/>
                          <a:ea typeface="メイリオ" panose="020B0604030504040204" pitchFamily="50" charset="-128"/>
                        </a:rPr>
                        <m:t>=</m:t>
                      </m:r>
                    </m:oMath>
                  </m:oMathPara>
                </a14:m>
                <a:endParaRPr lang="ja-JP" altLang="en-US" sz="2800" dirty="0"/>
              </a:p>
            </p:txBody>
          </p:sp>
        </mc:Choice>
        <mc:Fallback xmlns="">
          <p:sp>
            <p:nvSpPr>
              <p:cNvPr id="54" name="正方形/長方形 53"/>
              <p:cNvSpPr>
                <a:spLocks noRot="1" noChangeAspect="1" noMove="1" noResize="1" noEditPoints="1" noAdjustHandles="1" noChangeArrowheads="1" noChangeShapeType="1" noTextEdit="1"/>
              </p:cNvSpPr>
              <p:nvPr/>
            </p:nvSpPr>
            <p:spPr>
              <a:xfrm>
                <a:off x="7568674" y="4930706"/>
                <a:ext cx="1311193" cy="1226105"/>
              </a:xfrm>
              <a:prstGeom prst="rect">
                <a:avLst/>
              </a:prstGeom>
              <a:blipFill>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5" name="正方形/長方形 54"/>
              <p:cNvSpPr/>
              <p:nvPr/>
            </p:nvSpPr>
            <p:spPr>
              <a:xfrm>
                <a:off x="3336378" y="2847082"/>
                <a:ext cx="673646" cy="82125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en-US" altLang="ja-JP" i="1" smtClean="0">
                              <a:latin typeface="Cambria Math" panose="02040503050406030204" pitchFamily="18" charset="0"/>
                              <a:ea typeface="メイリオ" panose="020B0604030504040204" pitchFamily="50" charset="-128"/>
                            </a:rPr>
                          </m:ctrlPr>
                        </m:dPr>
                        <m:e>
                          <m:m>
                            <m:mPr>
                              <m:mcs>
                                <m:mc>
                                  <m:mcPr>
                                    <m:count m:val="1"/>
                                    <m:mcJc m:val="center"/>
                                  </m:mcPr>
                                </m:mc>
                              </m:mcs>
                              <m:ctrlPr>
                                <a:rPr lang="en-US" altLang="ja-JP" i="1">
                                  <a:latin typeface="Cambria Math" panose="02040503050406030204" pitchFamily="18" charset="0"/>
                                  <a:ea typeface="メイリオ" panose="020B0604030504040204" pitchFamily="50" charset="-128"/>
                                </a:rPr>
                              </m:ctrlPr>
                            </m:mPr>
                            <m:mr>
                              <m:e>
                                <m:r>
                                  <a:rPr lang="en-US" altLang="ja-JP" b="0" i="1" smtClean="0">
                                    <a:latin typeface="Cambria Math" panose="02040503050406030204" pitchFamily="18" charset="0"/>
                                    <a:ea typeface="メイリオ" panose="020B0604030504040204" pitchFamily="50" charset="-128"/>
                                  </a:rPr>
                                  <m:t>𝑋</m:t>
                                </m:r>
                              </m:e>
                            </m:mr>
                            <m:mr>
                              <m:e>
                                <m:r>
                                  <a:rPr lang="en-US" altLang="ja-JP" b="0" i="1" smtClean="0">
                                    <a:latin typeface="Cambria Math" panose="02040503050406030204" pitchFamily="18" charset="0"/>
                                    <a:ea typeface="メイリオ" panose="020B0604030504040204" pitchFamily="50" charset="-128"/>
                                  </a:rPr>
                                  <m:t>𝑌</m:t>
                                </m:r>
                              </m:e>
                            </m:mr>
                            <m:mr>
                              <m:e>
                                <m:r>
                                  <a:rPr lang="en-US" altLang="ja-JP" b="0" i="1" smtClean="0">
                                    <a:latin typeface="Cambria Math" panose="02040503050406030204" pitchFamily="18" charset="0"/>
                                    <a:ea typeface="メイリオ" panose="020B0604030504040204" pitchFamily="50" charset="-128"/>
                                  </a:rPr>
                                  <m:t>𝑍</m:t>
                                </m:r>
                              </m:e>
                            </m:mr>
                          </m:m>
                        </m:e>
                      </m:d>
                    </m:oMath>
                  </m:oMathPara>
                </a14:m>
                <a:endParaRPr lang="ja-JP" altLang="en-US" dirty="0"/>
              </a:p>
            </p:txBody>
          </p:sp>
        </mc:Choice>
        <mc:Fallback xmlns="">
          <p:sp>
            <p:nvSpPr>
              <p:cNvPr id="55" name="正方形/長方形 54"/>
              <p:cNvSpPr>
                <a:spLocks noRot="1" noChangeAspect="1" noMove="1" noResize="1" noEditPoints="1" noAdjustHandles="1" noChangeArrowheads="1" noChangeShapeType="1" noTextEdit="1"/>
              </p:cNvSpPr>
              <p:nvPr/>
            </p:nvSpPr>
            <p:spPr>
              <a:xfrm>
                <a:off x="3336378" y="2847082"/>
                <a:ext cx="673646" cy="821250"/>
              </a:xfrm>
              <a:prstGeom prst="rect">
                <a:avLst/>
              </a:prstGeom>
              <a:blipFill>
                <a:blip r:embed="rId6"/>
                <a:stretch>
                  <a:fillRect/>
                </a:stretch>
              </a:blipFill>
            </p:spPr>
            <p:txBody>
              <a:bodyPr/>
              <a:lstStyle/>
              <a:p>
                <a:r>
                  <a:rPr lang="ja-JP" altLang="en-US">
                    <a:noFill/>
                  </a:rPr>
                  <a:t> </a:t>
                </a:r>
              </a:p>
            </p:txBody>
          </p:sp>
        </mc:Fallback>
      </mc:AlternateContent>
      <p:cxnSp>
        <p:nvCxnSpPr>
          <p:cNvPr id="56" name="直線コネクタ 55"/>
          <p:cNvCxnSpPr>
            <a:stCxn id="53" idx="7"/>
          </p:cNvCxnSpPr>
          <p:nvPr/>
        </p:nvCxnSpPr>
        <p:spPr>
          <a:xfrm flipV="1">
            <a:off x="3053766" y="3319035"/>
            <a:ext cx="439699" cy="590082"/>
          </a:xfrm>
          <a:prstGeom prst="line">
            <a:avLst/>
          </a:prstGeom>
          <a:ln w="15875">
            <a:solidFill>
              <a:schemeClr val="tx1"/>
            </a:solidFill>
            <a:prstDash val="sysDot"/>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flipH="1">
            <a:off x="2838450" y="6358157"/>
            <a:ext cx="1851350" cy="0"/>
          </a:xfrm>
          <a:prstGeom prst="line">
            <a:avLst/>
          </a:prstGeom>
          <a:ln w="38100">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61" name="正方形/長方形 60"/>
          <p:cNvSpPr/>
          <p:nvPr/>
        </p:nvSpPr>
        <p:spPr>
          <a:xfrm>
            <a:off x="2946075" y="6401974"/>
            <a:ext cx="1603324" cy="461665"/>
          </a:xfrm>
          <a:prstGeom prst="rect">
            <a:avLst/>
          </a:prstGeom>
        </p:spPr>
        <p:txBody>
          <a:bodyPr wrap="none">
            <a:spAutoFit/>
          </a:bodyPr>
          <a:lstStyle/>
          <a:p>
            <a:r>
              <a:rPr lang="ja-JP" altLang="en-US" sz="2400" b="1" dirty="0" smtClean="0">
                <a:latin typeface="メイリオ" panose="020B0604030504040204" pitchFamily="50" charset="-128"/>
                <a:ea typeface="メイリオ" panose="020B0604030504040204" pitchFamily="50" charset="-128"/>
              </a:rPr>
              <a:t>焦点距離 </a:t>
            </a:r>
            <a:r>
              <a:rPr lang="en-US" altLang="ja-JP" sz="2400" i="1" dirty="0" smtClean="0">
                <a:latin typeface="Times New Roman" panose="02020603050405020304" pitchFamily="18" charset="0"/>
                <a:ea typeface="メイリオ" panose="020B0604030504040204" pitchFamily="50" charset="-128"/>
                <a:cs typeface="Times New Roman" panose="02020603050405020304" pitchFamily="18" charset="0"/>
              </a:rPr>
              <a:t>f</a:t>
            </a:r>
          </a:p>
        </p:txBody>
      </p:sp>
      <p:cxnSp>
        <p:nvCxnSpPr>
          <p:cNvPr id="63" name="直線矢印コネクタ 62"/>
          <p:cNvCxnSpPr/>
          <p:nvPr/>
        </p:nvCxnSpPr>
        <p:spPr>
          <a:xfrm>
            <a:off x="2838450" y="4563519"/>
            <a:ext cx="0" cy="2124065"/>
          </a:xfrm>
          <a:prstGeom prst="straightConnector1">
            <a:avLst/>
          </a:prstGeom>
          <a:ln w="22225">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67" name="直線矢印コネクタ 66"/>
          <p:cNvCxnSpPr/>
          <p:nvPr/>
        </p:nvCxnSpPr>
        <p:spPr>
          <a:xfrm>
            <a:off x="4696834" y="4563519"/>
            <a:ext cx="0" cy="2124065"/>
          </a:xfrm>
          <a:prstGeom prst="straightConnector1">
            <a:avLst/>
          </a:prstGeom>
          <a:ln w="22225">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57" name="正方形/長方形 56"/>
          <p:cNvSpPr/>
          <p:nvPr/>
        </p:nvSpPr>
        <p:spPr>
          <a:xfrm>
            <a:off x="7579173" y="4813952"/>
            <a:ext cx="3980224" cy="15012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28316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直線矢印コネクタ 25"/>
          <p:cNvCxnSpPr/>
          <p:nvPr/>
        </p:nvCxnSpPr>
        <p:spPr>
          <a:xfrm flipV="1">
            <a:off x="6147538" y="3078329"/>
            <a:ext cx="0" cy="3265710"/>
          </a:xfrm>
          <a:prstGeom prst="straightConnector1">
            <a:avLst/>
          </a:prstGeom>
          <a:ln w="22225">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title"/>
          </p:nvPr>
        </p:nvSpPr>
        <p:spPr>
          <a:xfrm>
            <a:off x="642257" y="365126"/>
            <a:ext cx="10825843" cy="733270"/>
          </a:xfrm>
        </p:spPr>
        <p:txBody>
          <a:bodyPr/>
          <a:lstStyle/>
          <a:p>
            <a:r>
              <a:rPr kumimoji="1" lang="ja-JP" altLang="en-US" dirty="0" smtClean="0"/>
              <a:t>薄肉レンズモデル</a:t>
            </a:r>
            <a:endParaRPr kumimoji="1" lang="ja-JP" altLang="en-US" dirty="0"/>
          </a:p>
        </p:txBody>
      </p:sp>
      <p:sp>
        <p:nvSpPr>
          <p:cNvPr id="3" name="コンテンツ プレースホルダー 2"/>
          <p:cNvSpPr>
            <a:spLocks noGrp="1"/>
          </p:cNvSpPr>
          <p:nvPr>
            <p:ph idx="1"/>
          </p:nvPr>
        </p:nvSpPr>
        <p:spPr>
          <a:xfrm>
            <a:off x="642257" y="1102423"/>
            <a:ext cx="10825843" cy="1945578"/>
          </a:xfrm>
        </p:spPr>
        <p:txBody>
          <a:bodyPr>
            <a:normAutofit fontScale="92500" lnSpcReduction="10000"/>
          </a:bodyPr>
          <a:lstStyle/>
          <a:p>
            <a:pPr>
              <a:spcBef>
                <a:spcPts val="0"/>
              </a:spcBef>
              <a:spcAft>
                <a:spcPts val="600"/>
              </a:spcAft>
            </a:pPr>
            <a:r>
              <a:rPr kumimoji="1" lang="ja-JP" altLang="en-US" sz="2400" b="1" dirty="0" smtClean="0"/>
              <a:t>薄肉レンズモデル </a:t>
            </a:r>
            <a:r>
              <a:rPr kumimoji="1" lang="en-US" altLang="ja-JP" sz="2400" dirty="0" smtClean="0"/>
              <a:t>: </a:t>
            </a:r>
            <a:r>
              <a:rPr kumimoji="1" lang="ja-JP" altLang="en-US" sz="2400" dirty="0" smtClean="0"/>
              <a:t>厚みを</a:t>
            </a:r>
            <a:r>
              <a:rPr lang="ja-JP" altLang="en-US" sz="2400" dirty="0" smtClean="0"/>
              <a:t>無視できるレンズ</a:t>
            </a:r>
            <a:endParaRPr lang="en-US" altLang="ja-JP" sz="2400" dirty="0" smtClean="0"/>
          </a:p>
          <a:p>
            <a:pPr lvl="7">
              <a:spcBef>
                <a:spcPts val="0"/>
              </a:spcBef>
              <a:spcAft>
                <a:spcPts val="600"/>
              </a:spcAft>
            </a:pPr>
            <a:endParaRPr lang="en-US" altLang="ja-JP" sz="1400" dirty="0" smtClean="0"/>
          </a:p>
          <a:p>
            <a:pPr>
              <a:spcBef>
                <a:spcPts val="0"/>
              </a:spcBef>
              <a:spcAft>
                <a:spcPts val="600"/>
              </a:spcAft>
            </a:pPr>
            <a:r>
              <a:rPr kumimoji="1" lang="ja-JP" altLang="en-US" sz="2400" b="1" dirty="0" smtClean="0"/>
              <a:t>焦点距離</a:t>
            </a:r>
            <a:r>
              <a:rPr kumimoji="1" lang="en-US" altLang="ja-JP" sz="2400" i="1" dirty="0" smtClean="0"/>
              <a:t>f</a:t>
            </a:r>
            <a:r>
              <a:rPr kumimoji="1" lang="ja-JP" altLang="en-US" sz="2400" dirty="0" err="1" smtClean="0"/>
              <a:t>と</a:t>
            </a:r>
            <a:r>
              <a:rPr lang="ja-JP" altLang="en-US" sz="2400" b="1" dirty="0" err="1" smtClean="0"/>
              <a:t>開</a:t>
            </a:r>
            <a:r>
              <a:rPr lang="ja-JP" altLang="en-US" sz="2400" b="1" dirty="0" smtClean="0"/>
              <a:t>口径</a:t>
            </a:r>
            <a:r>
              <a:rPr lang="en-US" altLang="ja-JP" sz="2400" i="1" dirty="0" smtClean="0"/>
              <a:t>D</a:t>
            </a:r>
            <a:r>
              <a:rPr lang="ja-JP" altLang="en-US" sz="2400" dirty="0" smtClean="0"/>
              <a:t>により特性を表現できる</a:t>
            </a:r>
            <a:endParaRPr lang="en-US" altLang="ja-JP" sz="2400" dirty="0" smtClean="0"/>
          </a:p>
          <a:p>
            <a:pPr lvl="1">
              <a:spcBef>
                <a:spcPts val="0"/>
              </a:spcBef>
              <a:spcAft>
                <a:spcPts val="600"/>
              </a:spcAft>
            </a:pPr>
            <a:r>
              <a:rPr lang="ja-JP" altLang="en-US" sz="2000" dirty="0" smtClean="0"/>
              <a:t>特徴</a:t>
            </a:r>
            <a:r>
              <a:rPr lang="en-US" altLang="ja-JP" sz="2000" dirty="0" smtClean="0"/>
              <a:t>1: </a:t>
            </a:r>
            <a:r>
              <a:rPr lang="ja-JP" altLang="en-US" sz="2000" dirty="0" smtClean="0"/>
              <a:t>光軸に平行な光線は、レンズ通過後，焦点で光軸と交わる</a:t>
            </a:r>
            <a:endParaRPr lang="en-US" altLang="ja-JP" sz="2000" dirty="0" smtClean="0"/>
          </a:p>
          <a:p>
            <a:pPr lvl="1">
              <a:spcBef>
                <a:spcPts val="0"/>
              </a:spcBef>
              <a:spcAft>
                <a:spcPts val="600"/>
              </a:spcAft>
            </a:pPr>
            <a:r>
              <a:rPr lang="ja-JP" altLang="en-US" sz="2000" dirty="0" smtClean="0"/>
              <a:t>特徴</a:t>
            </a:r>
            <a:r>
              <a:rPr lang="en-US" altLang="ja-JP" sz="2000" dirty="0" smtClean="0"/>
              <a:t>2: </a:t>
            </a:r>
            <a:r>
              <a:rPr lang="ja-JP" altLang="en-US" sz="2000" b="1" dirty="0" smtClean="0"/>
              <a:t>主点（</a:t>
            </a:r>
            <a:r>
              <a:rPr lang="ja-JP" altLang="en-US" sz="2000" dirty="0" smtClean="0"/>
              <a:t>主面と光軸の交点</a:t>
            </a:r>
            <a:r>
              <a:rPr lang="ja-JP" altLang="en-US" sz="2000" b="1" dirty="0" smtClean="0"/>
              <a:t>）</a:t>
            </a:r>
            <a:r>
              <a:rPr lang="ja-JP" altLang="en-US" sz="2000" dirty="0" smtClean="0"/>
              <a:t>を通る光線は直進する</a:t>
            </a:r>
          </a:p>
          <a:p>
            <a:pPr lvl="1">
              <a:spcBef>
                <a:spcPts val="0"/>
              </a:spcBef>
              <a:spcAft>
                <a:spcPts val="600"/>
              </a:spcAft>
            </a:pPr>
            <a:r>
              <a:rPr lang="ja-JP" altLang="en-US" sz="2000" dirty="0" smtClean="0"/>
              <a:t>特徴</a:t>
            </a:r>
            <a:r>
              <a:rPr lang="en-US" altLang="ja-JP" sz="2000" dirty="0"/>
              <a:t>3</a:t>
            </a:r>
            <a:r>
              <a:rPr lang="en-US" altLang="ja-JP" sz="2000" dirty="0" smtClean="0"/>
              <a:t>: </a:t>
            </a:r>
            <a:r>
              <a:rPr lang="ja-JP" altLang="en-US" sz="2000" dirty="0" smtClean="0"/>
              <a:t>焦点で光軸と交わる光線は，レンズを通過後，光軸と平行に</a:t>
            </a:r>
            <a:endParaRPr lang="en-US" altLang="ja-JP" sz="2000" dirty="0" smtClean="0"/>
          </a:p>
        </p:txBody>
      </p:sp>
      <p:sp>
        <p:nvSpPr>
          <p:cNvPr id="4" name="楕円 3"/>
          <p:cNvSpPr/>
          <p:nvPr/>
        </p:nvSpPr>
        <p:spPr>
          <a:xfrm>
            <a:off x="6079965" y="3394010"/>
            <a:ext cx="152669" cy="2586376"/>
          </a:xfrm>
          <a:prstGeom prst="ellipse">
            <a:avLst/>
          </a:prstGeom>
          <a:solidFill>
            <a:schemeClr val="accent1">
              <a:lumMod val="20000"/>
              <a:lumOff val="80000"/>
              <a:alpha val="6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p:cNvSpPr/>
          <p:nvPr/>
        </p:nvSpPr>
        <p:spPr>
          <a:xfrm>
            <a:off x="13615882" y="1537135"/>
            <a:ext cx="196990" cy="1423779"/>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矢印コネクタ 6"/>
          <p:cNvCxnSpPr/>
          <p:nvPr/>
        </p:nvCxnSpPr>
        <p:spPr>
          <a:xfrm>
            <a:off x="1511300" y="4672457"/>
            <a:ext cx="9372600" cy="0"/>
          </a:xfrm>
          <a:prstGeom prst="straightConnector1">
            <a:avLst/>
          </a:prstGeom>
          <a:ln w="22225">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12" name="円/楕円 11"/>
          <p:cNvSpPr/>
          <p:nvPr/>
        </p:nvSpPr>
        <p:spPr>
          <a:xfrm>
            <a:off x="3794270" y="4613049"/>
            <a:ext cx="104630" cy="10463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a:off x="8387291" y="4613049"/>
            <a:ext cx="104630" cy="10463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4" name="グループ化 23"/>
          <p:cNvGrpSpPr/>
          <p:nvPr/>
        </p:nvGrpSpPr>
        <p:grpSpPr>
          <a:xfrm>
            <a:off x="1502286" y="3320534"/>
            <a:ext cx="877163" cy="532331"/>
            <a:chOff x="1502286" y="3320534"/>
            <a:chExt cx="877163" cy="532331"/>
          </a:xfrm>
        </p:grpSpPr>
        <p:sp>
          <p:nvSpPr>
            <p:cNvPr id="17" name="楕円 50"/>
            <p:cNvSpPr/>
            <p:nvPr/>
          </p:nvSpPr>
          <p:spPr>
            <a:xfrm>
              <a:off x="1835645" y="3671012"/>
              <a:ext cx="181853" cy="18185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1502286" y="3320534"/>
              <a:ext cx="877163" cy="369332"/>
            </a:xfrm>
            <a:prstGeom prst="rect">
              <a:avLst/>
            </a:prstGeom>
          </p:spPr>
          <p:txBody>
            <a:bodyPr wrap="none">
              <a:spAutoFit/>
            </a:bodyPr>
            <a:lstStyle/>
            <a:p>
              <a:r>
                <a:rPr lang="ja-JP" altLang="en-US" dirty="0" smtClean="0">
                  <a:latin typeface="メイリオ" panose="020B0604030504040204" pitchFamily="50" charset="-128"/>
                  <a:ea typeface="メイリオ" panose="020B0604030504040204" pitchFamily="50" charset="-128"/>
                </a:rPr>
                <a:t>点</a:t>
              </a:r>
              <a:r>
                <a:rPr lang="ja-JP" altLang="en-US" dirty="0">
                  <a:latin typeface="メイリオ" panose="020B0604030504040204" pitchFamily="50" charset="-128"/>
                  <a:ea typeface="メイリオ" panose="020B0604030504040204" pitchFamily="50" charset="-128"/>
                </a:rPr>
                <a:t>光源</a:t>
              </a:r>
              <a:endParaRPr lang="ja-JP" altLang="en-US" dirty="0"/>
            </a:p>
          </p:txBody>
        </p:sp>
      </p:grpSp>
      <p:grpSp>
        <p:nvGrpSpPr>
          <p:cNvPr id="23" name="グループ化 22"/>
          <p:cNvGrpSpPr/>
          <p:nvPr/>
        </p:nvGrpSpPr>
        <p:grpSpPr>
          <a:xfrm>
            <a:off x="2017498" y="3761939"/>
            <a:ext cx="9228571" cy="2029261"/>
            <a:chOff x="2017498" y="3761939"/>
            <a:chExt cx="9228571" cy="2029261"/>
          </a:xfrm>
        </p:grpSpPr>
        <p:cxnSp>
          <p:nvCxnSpPr>
            <p:cNvPr id="16" name="直線矢印コネクタ 15"/>
            <p:cNvCxnSpPr/>
            <p:nvPr/>
          </p:nvCxnSpPr>
          <p:spPr>
            <a:xfrm>
              <a:off x="2017498" y="3761939"/>
              <a:ext cx="4129302" cy="0"/>
            </a:xfrm>
            <a:prstGeom prst="straightConnector1">
              <a:avLst/>
            </a:prstGeom>
            <a:ln w="22225" cmpd="sng">
              <a:solidFill>
                <a:schemeClr val="tx1"/>
              </a:solidFill>
              <a:prstDash val="solid"/>
              <a:tailEnd type="stealth" w="lg" len="lg"/>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a:off x="6157698" y="3761939"/>
              <a:ext cx="5088371" cy="2029261"/>
            </a:xfrm>
            <a:prstGeom prst="straightConnector1">
              <a:avLst/>
            </a:prstGeom>
            <a:ln w="22225" cmpd="sng">
              <a:solidFill>
                <a:schemeClr val="tx1"/>
              </a:solidFill>
              <a:prstDash val="solid"/>
              <a:tailEnd type="stealth" w="lg" len="lg"/>
            </a:ln>
          </p:spPr>
          <p:style>
            <a:lnRef idx="1">
              <a:schemeClr val="accent1"/>
            </a:lnRef>
            <a:fillRef idx="0">
              <a:schemeClr val="accent1"/>
            </a:fillRef>
            <a:effectRef idx="0">
              <a:schemeClr val="accent1"/>
            </a:effectRef>
            <a:fontRef idx="minor">
              <a:schemeClr val="tx1"/>
            </a:fontRef>
          </p:style>
        </p:cxnSp>
      </p:grpSp>
      <p:cxnSp>
        <p:nvCxnSpPr>
          <p:cNvPr id="25" name="直線矢印コネクタ 24"/>
          <p:cNvCxnSpPr>
            <a:stCxn id="17" idx="6"/>
          </p:cNvCxnSpPr>
          <p:nvPr/>
        </p:nvCxnSpPr>
        <p:spPr>
          <a:xfrm>
            <a:off x="2017498" y="3761939"/>
            <a:ext cx="9260102" cy="2081813"/>
          </a:xfrm>
          <a:prstGeom prst="straightConnector1">
            <a:avLst/>
          </a:prstGeom>
          <a:ln w="22225" cmpd="sng">
            <a:solidFill>
              <a:schemeClr val="tx1"/>
            </a:solidFill>
            <a:prstDash val="solid"/>
            <a:tailEnd type="stealth" w="lg" len="lg"/>
          </a:ln>
        </p:spPr>
        <p:style>
          <a:lnRef idx="1">
            <a:schemeClr val="accent1"/>
          </a:lnRef>
          <a:fillRef idx="0">
            <a:schemeClr val="accent1"/>
          </a:fillRef>
          <a:effectRef idx="0">
            <a:schemeClr val="accent1"/>
          </a:effectRef>
          <a:fontRef idx="minor">
            <a:schemeClr val="tx1"/>
          </a:fontRef>
        </p:style>
      </p:cxnSp>
      <p:sp>
        <p:nvSpPr>
          <p:cNvPr id="29" name="円/楕円 28"/>
          <p:cNvSpPr/>
          <p:nvPr/>
        </p:nvSpPr>
        <p:spPr>
          <a:xfrm>
            <a:off x="6099320" y="4622574"/>
            <a:ext cx="104630" cy="10463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5864736" y="4711184"/>
            <a:ext cx="646331" cy="369332"/>
          </a:xfrm>
          <a:prstGeom prst="rect">
            <a:avLst/>
          </a:prstGeom>
        </p:spPr>
        <p:txBody>
          <a:bodyPr wrap="none">
            <a:spAutoFit/>
          </a:bodyPr>
          <a:lstStyle/>
          <a:p>
            <a:r>
              <a:rPr lang="ja-JP" altLang="en-US" dirty="0" smtClean="0">
                <a:latin typeface="游ゴシック" panose="020B0400000000000000" pitchFamily="50" charset="-128"/>
                <a:ea typeface="游ゴシック" panose="020B0400000000000000" pitchFamily="50" charset="-128"/>
              </a:rPr>
              <a:t>主点</a:t>
            </a:r>
            <a:endParaRPr lang="ja-JP" altLang="en-US" dirty="0">
              <a:latin typeface="游ゴシック" panose="020B0400000000000000" pitchFamily="50" charset="-128"/>
              <a:ea typeface="游ゴシック" panose="020B0400000000000000" pitchFamily="50" charset="-128"/>
            </a:endParaRPr>
          </a:p>
        </p:txBody>
      </p:sp>
      <p:grpSp>
        <p:nvGrpSpPr>
          <p:cNvPr id="31" name="グループ化 30"/>
          <p:cNvGrpSpPr/>
          <p:nvPr/>
        </p:nvGrpSpPr>
        <p:grpSpPr>
          <a:xfrm>
            <a:off x="2017498" y="3761939"/>
            <a:ext cx="9228571" cy="2092323"/>
            <a:chOff x="1865098" y="3609539"/>
            <a:chExt cx="9228571" cy="2092323"/>
          </a:xfrm>
        </p:grpSpPr>
        <p:cxnSp>
          <p:nvCxnSpPr>
            <p:cNvPr id="32" name="直線矢印コネクタ 31"/>
            <p:cNvCxnSpPr/>
            <p:nvPr/>
          </p:nvCxnSpPr>
          <p:spPr>
            <a:xfrm>
              <a:off x="6002758" y="5686646"/>
              <a:ext cx="5090911" cy="0"/>
            </a:xfrm>
            <a:prstGeom prst="straightConnector1">
              <a:avLst/>
            </a:prstGeom>
            <a:ln w="22225" cmpd="sng">
              <a:solidFill>
                <a:schemeClr val="tx1"/>
              </a:solidFill>
              <a:prstDash val="solid"/>
              <a:tailEnd type="stealth" w="lg" len="lg"/>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a:stCxn id="17" idx="6"/>
            </p:cNvCxnSpPr>
            <p:nvPr/>
          </p:nvCxnSpPr>
          <p:spPr>
            <a:xfrm>
              <a:off x="1865098" y="3609539"/>
              <a:ext cx="4152074" cy="2092323"/>
            </a:xfrm>
            <a:prstGeom prst="straightConnector1">
              <a:avLst/>
            </a:prstGeom>
            <a:ln w="22225" cmpd="sng">
              <a:solidFill>
                <a:schemeClr val="tx1"/>
              </a:solidFill>
              <a:prstDash val="solid"/>
              <a:tailEnd type="stealth" w="lg" len="lg"/>
            </a:ln>
          </p:spPr>
          <p:style>
            <a:lnRef idx="1">
              <a:schemeClr val="accent1"/>
            </a:lnRef>
            <a:fillRef idx="0">
              <a:schemeClr val="accent1"/>
            </a:fillRef>
            <a:effectRef idx="0">
              <a:schemeClr val="accent1"/>
            </a:effectRef>
            <a:fontRef idx="minor">
              <a:schemeClr val="tx1"/>
            </a:fontRef>
          </p:style>
        </p:cxnSp>
      </p:grpSp>
      <p:sp>
        <p:nvSpPr>
          <p:cNvPr id="8" name="正方形/長方形 7"/>
          <p:cNvSpPr/>
          <p:nvPr/>
        </p:nvSpPr>
        <p:spPr>
          <a:xfrm>
            <a:off x="8093679" y="62613"/>
            <a:ext cx="4023858" cy="307777"/>
          </a:xfrm>
          <a:prstGeom prst="rect">
            <a:avLst/>
          </a:prstGeom>
        </p:spPr>
        <p:txBody>
          <a:bodyPr wrap="none">
            <a:spAutoFit/>
          </a:bodyPr>
          <a:lstStyle/>
          <a:p>
            <a:r>
              <a:rPr lang="en-US" altLang="ja-JP" sz="1400" dirty="0" smtClean="0"/>
              <a:t>※</a:t>
            </a:r>
            <a:r>
              <a:rPr lang="ja-JP" altLang="en-US" sz="1400" dirty="0" smtClean="0"/>
              <a:t>光学の講義ではないので詳細は省いた説明です</a:t>
            </a:r>
            <a:endParaRPr lang="ja-JP" altLang="en-US" sz="1400" dirty="0"/>
          </a:p>
        </p:txBody>
      </p:sp>
      <p:sp>
        <p:nvSpPr>
          <p:cNvPr id="11" name="正方形/長方形 10"/>
          <p:cNvSpPr/>
          <p:nvPr/>
        </p:nvSpPr>
        <p:spPr>
          <a:xfrm>
            <a:off x="6079965" y="6070577"/>
            <a:ext cx="646331" cy="369332"/>
          </a:xfrm>
          <a:prstGeom prst="rect">
            <a:avLst/>
          </a:prstGeom>
        </p:spPr>
        <p:txBody>
          <a:bodyPr wrap="none">
            <a:spAutoFit/>
          </a:bodyPr>
          <a:lstStyle/>
          <a:p>
            <a:r>
              <a:rPr lang="ja-JP" altLang="en-US" dirty="0">
                <a:latin typeface="游ゴシック" panose="020B0400000000000000" pitchFamily="50" charset="-128"/>
                <a:ea typeface="游ゴシック" panose="020B0400000000000000" pitchFamily="50" charset="-128"/>
              </a:rPr>
              <a:t>主面</a:t>
            </a:r>
          </a:p>
        </p:txBody>
      </p:sp>
      <p:sp>
        <p:nvSpPr>
          <p:cNvPr id="27" name="正方形/長方形 26"/>
          <p:cNvSpPr/>
          <p:nvPr/>
        </p:nvSpPr>
        <p:spPr>
          <a:xfrm>
            <a:off x="10203782" y="4348347"/>
            <a:ext cx="646331" cy="369332"/>
          </a:xfrm>
          <a:prstGeom prst="rect">
            <a:avLst/>
          </a:prstGeom>
        </p:spPr>
        <p:txBody>
          <a:bodyPr wrap="none">
            <a:spAutoFit/>
          </a:bodyPr>
          <a:lstStyle/>
          <a:p>
            <a:r>
              <a:rPr lang="ja-JP" altLang="en-US" dirty="0">
                <a:latin typeface="游ゴシック" panose="020B0400000000000000" pitchFamily="50" charset="-128"/>
                <a:ea typeface="游ゴシック" panose="020B0400000000000000" pitchFamily="50" charset="-128"/>
              </a:rPr>
              <a:t>光軸</a:t>
            </a:r>
          </a:p>
        </p:txBody>
      </p:sp>
    </p:spTree>
    <p:extLst>
      <p:ext uri="{BB962C8B-B14F-4D97-AF65-F5344CB8AC3E}">
        <p14:creationId xmlns:p14="http://schemas.microsoft.com/office/powerpoint/2010/main" val="372974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正方形/長方形 46"/>
          <p:cNvSpPr/>
          <p:nvPr/>
        </p:nvSpPr>
        <p:spPr>
          <a:xfrm>
            <a:off x="829128" y="242669"/>
            <a:ext cx="10600872" cy="1261884"/>
          </a:xfrm>
          <a:prstGeom prst="rect">
            <a:avLst/>
          </a:prstGeom>
        </p:spPr>
        <p:txBody>
          <a:bodyPr wrap="square">
            <a:spAutoFit/>
          </a:bodyPr>
          <a:lstStyle/>
          <a:p>
            <a:r>
              <a:rPr lang="ja-JP" altLang="en-US" sz="2800" dirty="0" smtClean="0">
                <a:latin typeface="メイリオ" panose="020B0604030504040204" pitchFamily="50" charset="-128"/>
                <a:ea typeface="メイリオ" panose="020B0604030504040204" pitchFamily="50" charset="-128"/>
              </a:rPr>
              <a:t>被写体とレンズの距離を固定し，投影面を動かした例</a:t>
            </a:r>
            <a:endParaRPr lang="en-US" altLang="ja-JP" sz="2800" dirty="0" smtClean="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r>
              <a:rPr lang="ja-JP" altLang="en-US" sz="2400" dirty="0" smtClean="0">
                <a:latin typeface="メイリオ" panose="020B0604030504040204" pitchFamily="50" charset="-128"/>
                <a:ea typeface="メイリオ" panose="020B0604030504040204" pitchFamily="50" charset="-128"/>
              </a:rPr>
              <a:t>ピントがあった（点</a:t>
            </a:r>
            <a:r>
              <a:rPr lang="ja-JP" altLang="en-US" sz="2400" dirty="0">
                <a:latin typeface="メイリオ" panose="020B0604030504040204" pitchFamily="50" charset="-128"/>
                <a:ea typeface="メイリオ" panose="020B0604030504040204" pitchFamily="50" charset="-128"/>
              </a:rPr>
              <a:t>光源</a:t>
            </a:r>
            <a:r>
              <a:rPr lang="ja-JP" altLang="en-US" sz="2400" dirty="0" smtClean="0">
                <a:latin typeface="メイリオ" panose="020B0604030504040204" pitchFamily="50" charset="-128"/>
                <a:ea typeface="メイリオ" panose="020B0604030504040204" pitchFamily="50" charset="-128"/>
              </a:rPr>
              <a:t>が点になる）位置</a:t>
            </a:r>
            <a:r>
              <a:rPr lang="en-US" altLang="ja-JP" sz="2400" dirty="0" smtClean="0">
                <a:latin typeface="メイリオ" panose="020B0604030504040204" pitchFamily="50" charset="-128"/>
                <a:ea typeface="メイリオ" panose="020B0604030504040204" pitchFamily="50" charset="-128"/>
              </a:rPr>
              <a:t>B</a:t>
            </a:r>
            <a:r>
              <a:rPr lang="ja-JP" altLang="en-US" sz="2400" dirty="0" smtClean="0">
                <a:latin typeface="メイリオ" panose="020B0604030504040204" pitchFamily="50" charset="-128"/>
                <a:ea typeface="メイリオ" panose="020B0604030504040204" pitchFamily="50" charset="-128"/>
              </a:rPr>
              <a:t>では，鮮明な画像が得られる</a:t>
            </a:r>
            <a:endParaRPr lang="en-US" altLang="ja-JP" sz="2400" dirty="0" smtClean="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r>
              <a:rPr lang="ja-JP" altLang="en-US" sz="2400" dirty="0" smtClean="0">
                <a:latin typeface="メイリオ" panose="020B0604030504040204" pitchFamily="50" charset="-128"/>
                <a:ea typeface="メイリオ" panose="020B0604030504040204" pitchFamily="50" charset="-128"/>
              </a:rPr>
              <a:t>位置</a:t>
            </a:r>
            <a:r>
              <a:rPr lang="en-US" altLang="ja-JP" sz="2400" dirty="0" smtClean="0">
                <a:latin typeface="メイリオ" panose="020B0604030504040204" pitchFamily="50" charset="-128"/>
                <a:ea typeface="メイリオ" panose="020B0604030504040204" pitchFamily="50" charset="-128"/>
              </a:rPr>
              <a:t>A</a:t>
            </a:r>
            <a:r>
              <a:rPr lang="ja-JP" altLang="en-US" sz="2400" dirty="0" smtClean="0">
                <a:latin typeface="メイリオ" panose="020B0604030504040204" pitchFamily="50" charset="-128"/>
                <a:ea typeface="メイリオ" panose="020B0604030504040204" pitchFamily="50" charset="-128"/>
              </a:rPr>
              <a:t>や</a:t>
            </a:r>
            <a:r>
              <a:rPr lang="en-US" altLang="ja-JP" sz="2400" dirty="0" smtClean="0">
                <a:latin typeface="メイリオ" panose="020B0604030504040204" pitchFamily="50" charset="-128"/>
                <a:ea typeface="メイリオ" panose="020B0604030504040204" pitchFamily="50" charset="-128"/>
              </a:rPr>
              <a:t>B</a:t>
            </a:r>
            <a:r>
              <a:rPr lang="ja-JP" altLang="en-US" sz="2400" dirty="0" smtClean="0">
                <a:latin typeface="メイリオ" panose="020B0604030504040204" pitchFamily="50" charset="-128"/>
                <a:ea typeface="メイリオ" panose="020B0604030504040204" pitchFamily="50" charset="-128"/>
              </a:rPr>
              <a:t>では点光源が点でなく面として投影されるためボケる</a:t>
            </a:r>
            <a:endParaRPr lang="en-US" altLang="ja-JP" sz="2400" dirty="0">
              <a:latin typeface="メイリオ" panose="020B0604030504040204" pitchFamily="50" charset="-128"/>
              <a:ea typeface="メイリオ" panose="020B0604030504040204" pitchFamily="50" charset="-128"/>
            </a:endParaRPr>
          </a:p>
        </p:txBody>
      </p:sp>
      <p:grpSp>
        <p:nvGrpSpPr>
          <p:cNvPr id="78" name="グループ化 77"/>
          <p:cNvGrpSpPr/>
          <p:nvPr/>
        </p:nvGrpSpPr>
        <p:grpSpPr>
          <a:xfrm>
            <a:off x="1613521" y="1864851"/>
            <a:ext cx="8490424" cy="2021349"/>
            <a:chOff x="882176" y="1712451"/>
            <a:chExt cx="8490424" cy="2021349"/>
          </a:xfrm>
        </p:grpSpPr>
        <p:grpSp>
          <p:nvGrpSpPr>
            <p:cNvPr id="6" name="グループ化 5"/>
            <p:cNvGrpSpPr/>
            <p:nvPr/>
          </p:nvGrpSpPr>
          <p:grpSpPr>
            <a:xfrm>
              <a:off x="1117600" y="1877221"/>
              <a:ext cx="8255000" cy="1856579"/>
              <a:chOff x="-57150" y="2185245"/>
              <a:chExt cx="7899400" cy="1763596"/>
            </a:xfrm>
          </p:grpSpPr>
          <p:grpSp>
            <p:nvGrpSpPr>
              <p:cNvPr id="23" name="グループ化 22"/>
              <p:cNvGrpSpPr/>
              <p:nvPr/>
            </p:nvGrpSpPr>
            <p:grpSpPr>
              <a:xfrm>
                <a:off x="-57150" y="2185245"/>
                <a:ext cx="7899400" cy="1763596"/>
                <a:chOff x="-86551" y="2118569"/>
                <a:chExt cx="10726853" cy="2394845"/>
              </a:xfrm>
            </p:grpSpPr>
            <p:sp>
              <p:nvSpPr>
                <p:cNvPr id="30" name="楕円 3"/>
                <p:cNvSpPr/>
                <p:nvPr/>
              </p:nvSpPr>
              <p:spPr>
                <a:xfrm>
                  <a:off x="5194869" y="2118569"/>
                  <a:ext cx="141363" cy="2394845"/>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1" name="直線矢印コネクタ 30"/>
                <p:cNvCxnSpPr/>
                <p:nvPr/>
              </p:nvCxnSpPr>
              <p:spPr>
                <a:xfrm>
                  <a:off x="-86551" y="3302342"/>
                  <a:ext cx="10726853" cy="0"/>
                </a:xfrm>
                <a:prstGeom prst="straightConnector1">
                  <a:avLst/>
                </a:prstGeom>
                <a:ln w="22225">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32" name="円/楕円 31"/>
                <p:cNvSpPr/>
                <p:nvPr/>
              </p:nvSpPr>
              <p:spPr>
                <a:xfrm>
                  <a:off x="3078439" y="3247334"/>
                  <a:ext cx="96882" cy="96882"/>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円/楕円 32"/>
                <p:cNvSpPr/>
                <p:nvPr/>
              </p:nvSpPr>
              <p:spPr>
                <a:xfrm>
                  <a:off x="7331329" y="3247334"/>
                  <a:ext cx="96882" cy="96882"/>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円/楕円 33"/>
                <p:cNvSpPr/>
                <p:nvPr/>
              </p:nvSpPr>
              <p:spPr>
                <a:xfrm>
                  <a:off x="5212791" y="3256153"/>
                  <a:ext cx="96882" cy="96882"/>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24" name="直線矢印コネクタ 23"/>
              <p:cNvCxnSpPr/>
              <p:nvPr/>
            </p:nvCxnSpPr>
            <p:spPr>
              <a:xfrm>
                <a:off x="247650" y="2448582"/>
                <a:ext cx="3646361" cy="0"/>
              </a:xfrm>
              <a:prstGeom prst="straightConnector1">
                <a:avLst/>
              </a:prstGeom>
              <a:ln w="22225" cmpd="sng">
                <a:solidFill>
                  <a:schemeClr val="tx1"/>
                </a:solidFill>
                <a:prstDash val="solid"/>
                <a:tailEnd type="stealth" w="lg" len="lg"/>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a:off x="3882912" y="2443518"/>
                <a:ext cx="3784336" cy="1484885"/>
              </a:xfrm>
              <a:prstGeom prst="straightConnector1">
                <a:avLst/>
              </a:prstGeom>
              <a:ln w="22225" cmpd="sng">
                <a:solidFill>
                  <a:schemeClr val="tx1"/>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a:off x="254000" y="2458415"/>
                <a:ext cx="7405956" cy="1221468"/>
              </a:xfrm>
              <a:prstGeom prst="straightConnector1">
                <a:avLst/>
              </a:prstGeom>
              <a:ln w="22225" cmpd="sng">
                <a:solidFill>
                  <a:schemeClr val="tx1"/>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a:off x="3882390" y="3513015"/>
                <a:ext cx="3770274" cy="0"/>
              </a:xfrm>
              <a:prstGeom prst="straightConnector1">
                <a:avLst/>
              </a:prstGeom>
              <a:ln w="22225" cmpd="sng">
                <a:solidFill>
                  <a:schemeClr val="tx1"/>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a:off x="266827" y="2470150"/>
                <a:ext cx="3615284" cy="1040444"/>
              </a:xfrm>
              <a:prstGeom prst="straightConnector1">
                <a:avLst/>
              </a:prstGeom>
              <a:ln w="22225" cmpd="sng">
                <a:solidFill>
                  <a:schemeClr val="tx1"/>
                </a:solidFill>
                <a:prstDash val="solid"/>
                <a:tailEnd type="stealth" w="lg" len="lg"/>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a:off x="6625875" y="2466975"/>
                <a:ext cx="0" cy="1423959"/>
              </a:xfrm>
              <a:prstGeom prst="straightConnector1">
                <a:avLst/>
              </a:prstGeom>
              <a:ln w="22225" cmpd="sng">
                <a:solidFill>
                  <a:schemeClr val="tx1"/>
                </a:solidFill>
                <a:prstDash val="solid"/>
                <a:tailEnd type="none" w="lg" len="lg"/>
              </a:ln>
            </p:spPr>
            <p:style>
              <a:lnRef idx="1">
                <a:schemeClr val="accent1"/>
              </a:lnRef>
              <a:fillRef idx="0">
                <a:schemeClr val="accent1"/>
              </a:fillRef>
              <a:effectRef idx="0">
                <a:schemeClr val="accent1"/>
              </a:effectRef>
              <a:fontRef idx="minor">
                <a:schemeClr val="tx1"/>
              </a:fontRef>
            </p:style>
          </p:cxnSp>
        </p:grpSp>
        <p:sp>
          <p:nvSpPr>
            <p:cNvPr id="8" name="正方形/長方形 7"/>
            <p:cNvSpPr/>
            <p:nvPr/>
          </p:nvSpPr>
          <p:spPr>
            <a:xfrm>
              <a:off x="7447002" y="1778000"/>
              <a:ext cx="393056" cy="523220"/>
            </a:xfrm>
            <a:prstGeom prst="rect">
              <a:avLst/>
            </a:prstGeom>
          </p:spPr>
          <p:txBody>
            <a:bodyPr wrap="none">
              <a:spAutoFit/>
            </a:bodyPr>
            <a:lstStyle/>
            <a:p>
              <a:r>
                <a:rPr lang="en-US" altLang="ja-JP" sz="2800" dirty="0" smtClean="0"/>
                <a:t>A</a:t>
              </a:r>
              <a:endParaRPr lang="ja-JP" altLang="en-US" sz="2800" dirty="0"/>
            </a:p>
          </p:txBody>
        </p:sp>
        <p:cxnSp>
          <p:nvCxnSpPr>
            <p:cNvPr id="68" name="直線矢印コネクタ 67"/>
            <p:cNvCxnSpPr/>
            <p:nvPr/>
          </p:nvCxnSpPr>
          <p:spPr>
            <a:xfrm>
              <a:off x="7644269" y="2166185"/>
              <a:ext cx="0" cy="1476175"/>
            </a:xfrm>
            <a:prstGeom prst="straightConnector1">
              <a:avLst/>
            </a:prstGeom>
            <a:ln w="22225" cmpd="sng">
              <a:solidFill>
                <a:schemeClr val="tx1"/>
              </a:solidFill>
              <a:prstDash val="solid"/>
              <a:tailEnd type="none" w="lg" len="lg"/>
            </a:ln>
          </p:spPr>
          <p:style>
            <a:lnRef idx="1">
              <a:schemeClr val="accent1"/>
            </a:lnRef>
            <a:fillRef idx="0">
              <a:schemeClr val="accent1"/>
            </a:fillRef>
            <a:effectRef idx="0">
              <a:schemeClr val="accent1"/>
            </a:effectRef>
            <a:fontRef idx="minor">
              <a:schemeClr val="tx1"/>
            </a:fontRef>
          </p:style>
        </p:cxnSp>
        <p:sp>
          <p:nvSpPr>
            <p:cNvPr id="69" name="正方形/長方形 68"/>
            <p:cNvSpPr/>
            <p:nvPr/>
          </p:nvSpPr>
          <p:spPr>
            <a:xfrm>
              <a:off x="7896582" y="1778000"/>
              <a:ext cx="393056" cy="523220"/>
            </a:xfrm>
            <a:prstGeom prst="rect">
              <a:avLst/>
            </a:prstGeom>
          </p:spPr>
          <p:txBody>
            <a:bodyPr wrap="none">
              <a:spAutoFit/>
            </a:bodyPr>
            <a:lstStyle/>
            <a:p>
              <a:r>
                <a:rPr lang="en-US" altLang="ja-JP" sz="2800" dirty="0" smtClean="0"/>
                <a:t>B</a:t>
              </a:r>
              <a:endParaRPr lang="ja-JP" altLang="en-US" sz="2800" dirty="0"/>
            </a:p>
          </p:txBody>
        </p:sp>
        <p:sp>
          <p:nvSpPr>
            <p:cNvPr id="70" name="正方形/長方形 69"/>
            <p:cNvSpPr/>
            <p:nvPr/>
          </p:nvSpPr>
          <p:spPr>
            <a:xfrm>
              <a:off x="8353782" y="1778000"/>
              <a:ext cx="375424" cy="523220"/>
            </a:xfrm>
            <a:prstGeom prst="rect">
              <a:avLst/>
            </a:prstGeom>
          </p:spPr>
          <p:txBody>
            <a:bodyPr wrap="none">
              <a:spAutoFit/>
            </a:bodyPr>
            <a:lstStyle/>
            <a:p>
              <a:r>
                <a:rPr lang="en-US" altLang="ja-JP" sz="2800" dirty="0" smtClean="0"/>
                <a:t>C</a:t>
              </a:r>
              <a:endParaRPr lang="ja-JP" altLang="en-US" sz="2800" dirty="0"/>
            </a:p>
          </p:txBody>
        </p:sp>
        <p:cxnSp>
          <p:nvCxnSpPr>
            <p:cNvPr id="71" name="直線矢印コネクタ 70"/>
            <p:cNvCxnSpPr/>
            <p:nvPr/>
          </p:nvCxnSpPr>
          <p:spPr>
            <a:xfrm>
              <a:off x="8551049" y="2166185"/>
              <a:ext cx="0" cy="1514275"/>
            </a:xfrm>
            <a:prstGeom prst="straightConnector1">
              <a:avLst/>
            </a:prstGeom>
            <a:ln w="22225" cmpd="sng">
              <a:solidFill>
                <a:schemeClr val="tx1"/>
              </a:solidFill>
              <a:prstDash val="solid"/>
              <a:tailEnd type="none" w="lg" len="lg"/>
            </a:ln>
          </p:spPr>
          <p:style>
            <a:lnRef idx="1">
              <a:schemeClr val="accent1"/>
            </a:lnRef>
            <a:fillRef idx="0">
              <a:schemeClr val="accent1"/>
            </a:fillRef>
            <a:effectRef idx="0">
              <a:schemeClr val="accent1"/>
            </a:effectRef>
            <a:fontRef idx="minor">
              <a:schemeClr val="tx1"/>
            </a:fontRef>
          </p:style>
        </p:cxnSp>
        <p:grpSp>
          <p:nvGrpSpPr>
            <p:cNvPr id="75" name="グループ化 74"/>
            <p:cNvGrpSpPr/>
            <p:nvPr/>
          </p:nvGrpSpPr>
          <p:grpSpPr>
            <a:xfrm>
              <a:off x="882176" y="1712451"/>
              <a:ext cx="877163" cy="532331"/>
              <a:chOff x="1502286" y="3320534"/>
              <a:chExt cx="877163" cy="532331"/>
            </a:xfrm>
          </p:grpSpPr>
          <p:sp>
            <p:nvSpPr>
              <p:cNvPr id="76" name="楕円 50"/>
              <p:cNvSpPr/>
              <p:nvPr/>
            </p:nvSpPr>
            <p:spPr>
              <a:xfrm>
                <a:off x="1835645" y="3671012"/>
                <a:ext cx="181853" cy="18185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正方形/長方形 76"/>
              <p:cNvSpPr/>
              <p:nvPr/>
            </p:nvSpPr>
            <p:spPr>
              <a:xfrm>
                <a:off x="1502286" y="3320534"/>
                <a:ext cx="877163" cy="369332"/>
              </a:xfrm>
              <a:prstGeom prst="rect">
                <a:avLst/>
              </a:prstGeom>
            </p:spPr>
            <p:txBody>
              <a:bodyPr wrap="none">
                <a:spAutoFit/>
              </a:bodyPr>
              <a:lstStyle/>
              <a:p>
                <a:r>
                  <a:rPr lang="ja-JP" altLang="en-US" dirty="0" smtClean="0">
                    <a:latin typeface="メイリオ" panose="020B0604030504040204" pitchFamily="50" charset="-128"/>
                    <a:ea typeface="メイリオ" panose="020B0604030504040204" pitchFamily="50" charset="-128"/>
                  </a:rPr>
                  <a:t>被写体</a:t>
                </a:r>
                <a:endParaRPr lang="ja-JP" altLang="en-US" dirty="0"/>
              </a:p>
            </p:txBody>
          </p:sp>
        </p:grpSp>
      </p:grpSp>
      <p:grpSp>
        <p:nvGrpSpPr>
          <p:cNvPr id="82" name="グループ化 81"/>
          <p:cNvGrpSpPr/>
          <p:nvPr/>
        </p:nvGrpSpPr>
        <p:grpSpPr>
          <a:xfrm>
            <a:off x="234650" y="4136571"/>
            <a:ext cx="11761081" cy="2576286"/>
            <a:chOff x="641050" y="4397830"/>
            <a:chExt cx="10767179" cy="2358570"/>
          </a:xfrm>
        </p:grpSpPr>
        <p:pic>
          <p:nvPicPr>
            <p:cNvPr id="79" name="図 78"/>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250662" y="4405370"/>
              <a:ext cx="3548014" cy="2349983"/>
            </a:xfrm>
            <a:prstGeom prst="rect">
              <a:avLst/>
            </a:prstGeom>
          </p:spPr>
        </p:pic>
        <p:pic>
          <p:nvPicPr>
            <p:cNvPr id="80" name="図 79"/>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tretch>
              <a:fillRect/>
            </a:stretch>
          </p:blipFill>
          <p:spPr>
            <a:xfrm>
              <a:off x="7871225" y="4413709"/>
              <a:ext cx="3537004" cy="2342691"/>
            </a:xfrm>
            <a:prstGeom prst="rect">
              <a:avLst/>
            </a:prstGeom>
          </p:spPr>
        </p:pic>
        <p:pic>
          <p:nvPicPr>
            <p:cNvPr id="81" name="図 80"/>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tretch>
              <a:fillRect/>
            </a:stretch>
          </p:blipFill>
          <p:spPr>
            <a:xfrm>
              <a:off x="641050" y="4397830"/>
              <a:ext cx="3539065" cy="2344056"/>
            </a:xfrm>
            <a:prstGeom prst="rect">
              <a:avLst/>
            </a:prstGeom>
          </p:spPr>
        </p:pic>
      </p:grpSp>
      <p:sp>
        <p:nvSpPr>
          <p:cNvPr id="83" name="正方形/長方形 82"/>
          <p:cNvSpPr/>
          <p:nvPr/>
        </p:nvSpPr>
        <p:spPr>
          <a:xfrm>
            <a:off x="3498742" y="6031077"/>
            <a:ext cx="495649" cy="707886"/>
          </a:xfrm>
          <a:prstGeom prst="rect">
            <a:avLst/>
          </a:prstGeom>
        </p:spPr>
        <p:txBody>
          <a:bodyPr wrap="none">
            <a:spAutoFit/>
          </a:bodyPr>
          <a:lstStyle/>
          <a:p>
            <a:r>
              <a:rPr lang="en-US" altLang="ja-JP" sz="4000" b="1" dirty="0">
                <a:solidFill>
                  <a:schemeClr val="bg1"/>
                </a:solidFill>
              </a:rPr>
              <a:t>A</a:t>
            </a:r>
            <a:endParaRPr lang="ja-JP" altLang="en-US" sz="4000" b="1" dirty="0">
              <a:solidFill>
                <a:schemeClr val="bg1"/>
              </a:solidFill>
            </a:endParaRPr>
          </a:p>
        </p:txBody>
      </p:sp>
      <p:sp>
        <p:nvSpPr>
          <p:cNvPr id="84" name="正方形/長方形 83"/>
          <p:cNvSpPr/>
          <p:nvPr/>
        </p:nvSpPr>
        <p:spPr>
          <a:xfrm>
            <a:off x="7417599" y="6031077"/>
            <a:ext cx="471604" cy="707886"/>
          </a:xfrm>
          <a:prstGeom prst="rect">
            <a:avLst/>
          </a:prstGeom>
        </p:spPr>
        <p:txBody>
          <a:bodyPr wrap="none">
            <a:spAutoFit/>
          </a:bodyPr>
          <a:lstStyle/>
          <a:p>
            <a:r>
              <a:rPr lang="en-US" altLang="ja-JP" sz="4000" b="1" dirty="0" smtClean="0">
                <a:solidFill>
                  <a:schemeClr val="bg1"/>
                </a:solidFill>
              </a:rPr>
              <a:t>B</a:t>
            </a:r>
            <a:endParaRPr lang="ja-JP" altLang="en-US" sz="4000" b="1" dirty="0">
              <a:solidFill>
                <a:schemeClr val="bg1"/>
              </a:solidFill>
            </a:endParaRPr>
          </a:p>
        </p:txBody>
      </p:sp>
      <p:sp>
        <p:nvSpPr>
          <p:cNvPr id="85" name="正方形/長方形 84"/>
          <p:cNvSpPr/>
          <p:nvPr/>
        </p:nvSpPr>
        <p:spPr>
          <a:xfrm>
            <a:off x="11481599" y="6031077"/>
            <a:ext cx="471604" cy="707886"/>
          </a:xfrm>
          <a:prstGeom prst="rect">
            <a:avLst/>
          </a:prstGeom>
        </p:spPr>
        <p:txBody>
          <a:bodyPr wrap="none">
            <a:spAutoFit/>
          </a:bodyPr>
          <a:lstStyle/>
          <a:p>
            <a:r>
              <a:rPr lang="en-US" altLang="ja-JP" sz="4000" b="1" dirty="0" smtClean="0">
                <a:solidFill>
                  <a:schemeClr val="bg1"/>
                </a:solidFill>
              </a:rPr>
              <a:t>C</a:t>
            </a:r>
            <a:endParaRPr lang="ja-JP" altLang="en-US" sz="4000" b="1" dirty="0">
              <a:solidFill>
                <a:schemeClr val="bg1"/>
              </a:solidFill>
            </a:endParaRPr>
          </a:p>
        </p:txBody>
      </p:sp>
      <p:sp>
        <p:nvSpPr>
          <p:cNvPr id="86" name="円/楕円 85"/>
          <p:cNvSpPr/>
          <p:nvPr/>
        </p:nvSpPr>
        <p:spPr>
          <a:xfrm>
            <a:off x="7537433" y="2894550"/>
            <a:ext cx="112673" cy="99887"/>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円/楕円 86"/>
          <p:cNvSpPr/>
          <p:nvPr/>
        </p:nvSpPr>
        <p:spPr>
          <a:xfrm>
            <a:off x="4295432" y="2894550"/>
            <a:ext cx="112673" cy="99887"/>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94754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正方形/長方形 96"/>
          <p:cNvSpPr/>
          <p:nvPr/>
        </p:nvSpPr>
        <p:spPr>
          <a:xfrm>
            <a:off x="965200" y="217269"/>
            <a:ext cx="11010899" cy="1261884"/>
          </a:xfrm>
          <a:prstGeom prst="rect">
            <a:avLst/>
          </a:prstGeom>
        </p:spPr>
        <p:txBody>
          <a:bodyPr wrap="square">
            <a:spAutoFit/>
          </a:bodyPr>
          <a:lstStyle/>
          <a:p>
            <a:r>
              <a:rPr lang="ja-JP" altLang="en-US" sz="2800" dirty="0" smtClean="0">
                <a:latin typeface="メイリオ" panose="020B0604030504040204" pitchFamily="50" charset="-128"/>
                <a:ea typeface="メイリオ" panose="020B0604030504040204" pitchFamily="50" charset="-128"/>
              </a:rPr>
              <a:t>投影面を動かした際にピントの合う位置は？</a:t>
            </a:r>
            <a:endParaRPr lang="en-US" altLang="ja-JP" sz="2800" dirty="0" smtClean="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r>
              <a:rPr lang="ja-JP" altLang="en-US" sz="2400" dirty="0" smtClean="0">
                <a:latin typeface="メイリオ" panose="020B0604030504040204" pitchFamily="50" charset="-128"/>
                <a:ea typeface="メイリオ" panose="020B0604030504040204" pitchFamily="50" charset="-128"/>
              </a:rPr>
              <a:t>投影</a:t>
            </a:r>
            <a:r>
              <a:rPr lang="ja-JP" altLang="en-US" sz="2400" dirty="0">
                <a:latin typeface="メイリオ" panose="020B0604030504040204" pitchFamily="50" charset="-128"/>
                <a:ea typeface="メイリオ" panose="020B0604030504040204" pitchFamily="50" charset="-128"/>
              </a:rPr>
              <a:t>面</a:t>
            </a:r>
            <a:r>
              <a:rPr lang="ja-JP" altLang="en-US" sz="2400" dirty="0" smtClean="0">
                <a:latin typeface="メイリオ" panose="020B0604030504040204" pitchFamily="50" charset="-128"/>
                <a:ea typeface="メイリオ" panose="020B0604030504040204" pitchFamily="50" charset="-128"/>
              </a:rPr>
              <a:t>が遠いほど近くのものにピントが合う</a:t>
            </a:r>
            <a:endParaRPr lang="en-US" altLang="ja-JP" sz="2400" dirty="0" smtClean="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r>
              <a:rPr lang="ja-JP" altLang="en-US" sz="2400" dirty="0" smtClean="0">
                <a:latin typeface="メイリオ" panose="020B0604030504040204" pitchFamily="50" charset="-128"/>
                <a:ea typeface="メイリオ" panose="020B0604030504040204" pitchFamily="50" charset="-128"/>
              </a:rPr>
              <a:t>投影面がレンズに近いほど遠くにピントが合う</a:t>
            </a:r>
            <a:endParaRPr lang="en-US" altLang="ja-JP" sz="2400" dirty="0">
              <a:latin typeface="メイリオ" panose="020B0604030504040204" pitchFamily="50" charset="-128"/>
              <a:ea typeface="メイリオ" panose="020B0604030504040204" pitchFamily="50" charset="-128"/>
            </a:endParaRPr>
          </a:p>
        </p:txBody>
      </p:sp>
      <p:grpSp>
        <p:nvGrpSpPr>
          <p:cNvPr id="106" name="グループ化 105"/>
          <p:cNvGrpSpPr/>
          <p:nvPr/>
        </p:nvGrpSpPr>
        <p:grpSpPr>
          <a:xfrm>
            <a:off x="1816100" y="1943100"/>
            <a:ext cx="8120965" cy="4914900"/>
            <a:chOff x="1117600" y="1148834"/>
            <a:chExt cx="8120965" cy="5544066"/>
          </a:xfrm>
        </p:grpSpPr>
        <p:grpSp>
          <p:nvGrpSpPr>
            <p:cNvPr id="93" name="グループ化 92"/>
            <p:cNvGrpSpPr/>
            <p:nvPr/>
          </p:nvGrpSpPr>
          <p:grpSpPr>
            <a:xfrm>
              <a:off x="1117600" y="3078608"/>
              <a:ext cx="7899400" cy="1763596"/>
              <a:chOff x="-57150" y="194520"/>
              <a:chExt cx="7899400" cy="1763596"/>
            </a:xfrm>
          </p:grpSpPr>
          <p:grpSp>
            <p:nvGrpSpPr>
              <p:cNvPr id="11" name="グループ化 10"/>
              <p:cNvGrpSpPr/>
              <p:nvPr/>
            </p:nvGrpSpPr>
            <p:grpSpPr>
              <a:xfrm>
                <a:off x="-57150" y="194520"/>
                <a:ext cx="7899400" cy="1763596"/>
                <a:chOff x="-86551" y="2118569"/>
                <a:chExt cx="10726853" cy="2394845"/>
              </a:xfrm>
            </p:grpSpPr>
            <p:sp>
              <p:nvSpPr>
                <p:cNvPr id="4" name="楕円 3"/>
                <p:cNvSpPr/>
                <p:nvPr/>
              </p:nvSpPr>
              <p:spPr>
                <a:xfrm>
                  <a:off x="5194869" y="2118569"/>
                  <a:ext cx="141363" cy="2394845"/>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矢印コネクタ 6"/>
                <p:cNvCxnSpPr/>
                <p:nvPr/>
              </p:nvCxnSpPr>
              <p:spPr>
                <a:xfrm>
                  <a:off x="-86551" y="3302342"/>
                  <a:ext cx="10726853" cy="0"/>
                </a:xfrm>
                <a:prstGeom prst="straightConnector1">
                  <a:avLst/>
                </a:prstGeom>
                <a:ln w="22225">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12" name="円/楕円 11"/>
                <p:cNvSpPr/>
                <p:nvPr/>
              </p:nvSpPr>
              <p:spPr>
                <a:xfrm>
                  <a:off x="3078439" y="3247334"/>
                  <a:ext cx="96882" cy="96882"/>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a:off x="7331329" y="3247334"/>
                  <a:ext cx="96882" cy="96882"/>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28"/>
                <p:cNvSpPr/>
                <p:nvPr/>
              </p:nvSpPr>
              <p:spPr>
                <a:xfrm>
                  <a:off x="5212791" y="3256153"/>
                  <a:ext cx="96882" cy="96882"/>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16" name="直線矢印コネクタ 15"/>
              <p:cNvCxnSpPr/>
              <p:nvPr/>
            </p:nvCxnSpPr>
            <p:spPr>
              <a:xfrm>
                <a:off x="781050" y="610257"/>
                <a:ext cx="3100261" cy="0"/>
              </a:xfrm>
              <a:prstGeom prst="straightConnector1">
                <a:avLst/>
              </a:prstGeom>
              <a:ln w="22225" cmpd="sng">
                <a:solidFill>
                  <a:schemeClr val="tx1"/>
                </a:solidFill>
                <a:prstDash val="solid"/>
                <a:tailEnd type="stealth" w="lg" len="lg"/>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a:off x="3887988" y="610257"/>
                <a:ext cx="3117708" cy="917972"/>
              </a:xfrm>
              <a:prstGeom prst="straightConnector1">
                <a:avLst/>
              </a:prstGeom>
              <a:ln w="22225" cmpd="sng">
                <a:solidFill>
                  <a:schemeClr val="tx1"/>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a:off x="785813" y="625923"/>
                <a:ext cx="6180136" cy="890350"/>
              </a:xfrm>
              <a:prstGeom prst="straightConnector1">
                <a:avLst/>
              </a:prstGeom>
              <a:ln w="22225" cmpd="sng">
                <a:solidFill>
                  <a:schemeClr val="tx1"/>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p:nvPr/>
            </p:nvCxnSpPr>
            <p:spPr>
              <a:xfrm>
                <a:off x="3882390" y="1522290"/>
                <a:ext cx="3107703" cy="0"/>
              </a:xfrm>
              <a:prstGeom prst="straightConnector1">
                <a:avLst/>
              </a:prstGeom>
              <a:ln w="22225" cmpd="sng">
                <a:solidFill>
                  <a:schemeClr val="tx1"/>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33" name="直線矢印コネクタ 32"/>
              <p:cNvCxnSpPr/>
              <p:nvPr/>
            </p:nvCxnSpPr>
            <p:spPr>
              <a:xfrm>
                <a:off x="771525" y="624672"/>
                <a:ext cx="3110586" cy="895197"/>
              </a:xfrm>
              <a:prstGeom prst="straightConnector1">
                <a:avLst/>
              </a:prstGeom>
              <a:ln w="22225" cmpd="sng">
                <a:solidFill>
                  <a:schemeClr val="tx1"/>
                </a:solidFill>
                <a:prstDash val="solid"/>
                <a:tailEnd type="stealth" w="lg" len="lg"/>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a:off x="7004050" y="476250"/>
                <a:ext cx="0" cy="1181100"/>
              </a:xfrm>
              <a:prstGeom prst="straightConnector1">
                <a:avLst/>
              </a:prstGeom>
              <a:ln w="41275" cmpd="sng">
                <a:solidFill>
                  <a:srgbClr val="0070C0"/>
                </a:solidFill>
                <a:prstDash val="solid"/>
                <a:tailEnd type="none" w="lg" len="lg"/>
              </a:ln>
            </p:spPr>
            <p:style>
              <a:lnRef idx="1">
                <a:schemeClr val="accent1"/>
              </a:lnRef>
              <a:fillRef idx="0">
                <a:schemeClr val="accent1"/>
              </a:fillRef>
              <a:effectRef idx="0">
                <a:schemeClr val="accent1"/>
              </a:effectRef>
              <a:fontRef idx="minor">
                <a:schemeClr val="tx1"/>
              </a:fontRef>
            </p:style>
          </p:cxnSp>
        </p:grpSp>
        <p:grpSp>
          <p:nvGrpSpPr>
            <p:cNvPr id="92" name="グループ化 91"/>
            <p:cNvGrpSpPr/>
            <p:nvPr/>
          </p:nvGrpSpPr>
          <p:grpSpPr>
            <a:xfrm>
              <a:off x="1117600" y="1260756"/>
              <a:ext cx="7899400" cy="1763596"/>
              <a:chOff x="-57150" y="2185245"/>
              <a:chExt cx="7899400" cy="1763596"/>
            </a:xfrm>
          </p:grpSpPr>
          <p:grpSp>
            <p:nvGrpSpPr>
              <p:cNvPr id="38" name="グループ化 37"/>
              <p:cNvGrpSpPr/>
              <p:nvPr/>
            </p:nvGrpSpPr>
            <p:grpSpPr>
              <a:xfrm>
                <a:off x="-57150" y="2185245"/>
                <a:ext cx="7899400" cy="1763596"/>
                <a:chOff x="-86551" y="2118569"/>
                <a:chExt cx="10726853" cy="2394845"/>
              </a:xfrm>
            </p:grpSpPr>
            <p:sp>
              <p:nvSpPr>
                <p:cNvPr id="39" name="楕円 3"/>
                <p:cNvSpPr/>
                <p:nvPr/>
              </p:nvSpPr>
              <p:spPr>
                <a:xfrm>
                  <a:off x="5194869" y="2118569"/>
                  <a:ext cx="141363" cy="2394845"/>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0" name="直線矢印コネクタ 39"/>
                <p:cNvCxnSpPr/>
                <p:nvPr/>
              </p:nvCxnSpPr>
              <p:spPr>
                <a:xfrm>
                  <a:off x="-86551" y="3302342"/>
                  <a:ext cx="10726853" cy="0"/>
                </a:xfrm>
                <a:prstGeom prst="straightConnector1">
                  <a:avLst/>
                </a:prstGeom>
                <a:ln w="22225">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41" name="円/楕円 40"/>
                <p:cNvSpPr/>
                <p:nvPr/>
              </p:nvSpPr>
              <p:spPr>
                <a:xfrm>
                  <a:off x="3078439" y="3247334"/>
                  <a:ext cx="96882" cy="96882"/>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円/楕円 42"/>
                <p:cNvSpPr/>
                <p:nvPr/>
              </p:nvSpPr>
              <p:spPr>
                <a:xfrm>
                  <a:off x="5212791" y="3256153"/>
                  <a:ext cx="96882" cy="96882"/>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44" name="直線矢印コネクタ 43"/>
              <p:cNvCxnSpPr/>
              <p:nvPr/>
            </p:nvCxnSpPr>
            <p:spPr>
              <a:xfrm>
                <a:off x="247650" y="2448582"/>
                <a:ext cx="3646361" cy="0"/>
              </a:xfrm>
              <a:prstGeom prst="straightConnector1">
                <a:avLst/>
              </a:prstGeom>
              <a:ln w="22225" cmpd="sng">
                <a:solidFill>
                  <a:schemeClr val="tx1"/>
                </a:solidFill>
                <a:prstDash val="solid"/>
                <a:tailEnd type="stealth" w="lg" len="lg"/>
              </a:ln>
            </p:spPr>
            <p:style>
              <a:lnRef idx="1">
                <a:schemeClr val="accent1"/>
              </a:lnRef>
              <a:fillRef idx="0">
                <a:schemeClr val="accent1"/>
              </a:fillRef>
              <a:effectRef idx="0">
                <a:schemeClr val="accent1"/>
              </a:effectRef>
              <a:fontRef idx="minor">
                <a:schemeClr val="tx1"/>
              </a:fontRef>
            </p:style>
          </p:cxnSp>
          <p:cxnSp>
            <p:nvCxnSpPr>
              <p:cNvPr id="45" name="直線矢印コネクタ 44"/>
              <p:cNvCxnSpPr/>
              <p:nvPr/>
            </p:nvCxnSpPr>
            <p:spPr>
              <a:xfrm>
                <a:off x="3882912" y="2443518"/>
                <a:ext cx="2717913" cy="1066445"/>
              </a:xfrm>
              <a:prstGeom prst="straightConnector1">
                <a:avLst/>
              </a:prstGeom>
              <a:ln w="22225" cmpd="sng">
                <a:solidFill>
                  <a:schemeClr val="tx1"/>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p:nvPr/>
            </p:nvCxnSpPr>
            <p:spPr>
              <a:xfrm>
                <a:off x="254000" y="2458415"/>
                <a:ext cx="6346825" cy="1046785"/>
              </a:xfrm>
              <a:prstGeom prst="straightConnector1">
                <a:avLst/>
              </a:prstGeom>
              <a:ln w="22225" cmpd="sng">
                <a:solidFill>
                  <a:schemeClr val="tx1"/>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47" name="直線矢印コネクタ 46"/>
              <p:cNvCxnSpPr/>
              <p:nvPr/>
            </p:nvCxnSpPr>
            <p:spPr>
              <a:xfrm>
                <a:off x="3882390" y="3513015"/>
                <a:ext cx="2712085" cy="0"/>
              </a:xfrm>
              <a:prstGeom prst="straightConnector1">
                <a:avLst/>
              </a:prstGeom>
              <a:ln w="22225" cmpd="sng">
                <a:solidFill>
                  <a:schemeClr val="tx1"/>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48" name="直線矢印コネクタ 47"/>
              <p:cNvCxnSpPr/>
              <p:nvPr/>
            </p:nvCxnSpPr>
            <p:spPr>
              <a:xfrm>
                <a:off x="266827" y="2470150"/>
                <a:ext cx="3615284" cy="1040444"/>
              </a:xfrm>
              <a:prstGeom prst="straightConnector1">
                <a:avLst/>
              </a:prstGeom>
              <a:ln w="22225" cmpd="sng">
                <a:solidFill>
                  <a:schemeClr val="tx1"/>
                </a:solidFill>
                <a:prstDash val="solid"/>
                <a:tailEnd type="stealth" w="lg" len="lg"/>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p:nvPr/>
            </p:nvCxnSpPr>
            <p:spPr>
              <a:xfrm>
                <a:off x="6604000" y="2466975"/>
                <a:ext cx="0" cy="1181100"/>
              </a:xfrm>
              <a:prstGeom prst="straightConnector1">
                <a:avLst/>
              </a:prstGeom>
              <a:ln w="41275" cmpd="sng">
                <a:solidFill>
                  <a:srgbClr val="0070C0"/>
                </a:solidFill>
                <a:prstDash val="solid"/>
                <a:tailEnd type="none" w="lg" len="lg"/>
              </a:ln>
            </p:spPr>
            <p:style>
              <a:lnRef idx="1">
                <a:schemeClr val="accent1"/>
              </a:lnRef>
              <a:fillRef idx="0">
                <a:schemeClr val="accent1"/>
              </a:fillRef>
              <a:effectRef idx="0">
                <a:schemeClr val="accent1"/>
              </a:effectRef>
              <a:fontRef idx="minor">
                <a:schemeClr val="tx1"/>
              </a:fontRef>
            </p:style>
          </p:cxnSp>
        </p:grpSp>
        <p:grpSp>
          <p:nvGrpSpPr>
            <p:cNvPr id="91" name="グループ化 90"/>
            <p:cNvGrpSpPr/>
            <p:nvPr/>
          </p:nvGrpSpPr>
          <p:grpSpPr>
            <a:xfrm>
              <a:off x="1117600" y="4929304"/>
              <a:ext cx="7899400" cy="1763596"/>
              <a:chOff x="-57150" y="4356616"/>
              <a:chExt cx="7899400" cy="1763596"/>
            </a:xfrm>
          </p:grpSpPr>
          <p:grpSp>
            <p:nvGrpSpPr>
              <p:cNvPr id="71" name="グループ化 70"/>
              <p:cNvGrpSpPr/>
              <p:nvPr/>
            </p:nvGrpSpPr>
            <p:grpSpPr>
              <a:xfrm>
                <a:off x="-57150" y="4356616"/>
                <a:ext cx="7899400" cy="1763596"/>
                <a:chOff x="-86551" y="2118569"/>
                <a:chExt cx="10726853" cy="2394845"/>
              </a:xfrm>
            </p:grpSpPr>
            <p:sp>
              <p:nvSpPr>
                <p:cNvPr id="72" name="楕円 3"/>
                <p:cNvSpPr/>
                <p:nvPr/>
              </p:nvSpPr>
              <p:spPr>
                <a:xfrm>
                  <a:off x="5194869" y="2118569"/>
                  <a:ext cx="141363" cy="2394845"/>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3" name="直線矢印コネクタ 72"/>
                <p:cNvCxnSpPr/>
                <p:nvPr/>
              </p:nvCxnSpPr>
              <p:spPr>
                <a:xfrm>
                  <a:off x="-86551" y="3302342"/>
                  <a:ext cx="10726853" cy="0"/>
                </a:xfrm>
                <a:prstGeom prst="straightConnector1">
                  <a:avLst/>
                </a:prstGeom>
                <a:ln w="22225">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74" name="円/楕円 73"/>
                <p:cNvSpPr/>
                <p:nvPr/>
              </p:nvSpPr>
              <p:spPr>
                <a:xfrm>
                  <a:off x="3078439" y="3247334"/>
                  <a:ext cx="96882" cy="96882"/>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円/楕円 74"/>
                <p:cNvSpPr/>
                <p:nvPr/>
              </p:nvSpPr>
              <p:spPr>
                <a:xfrm>
                  <a:off x="7331329" y="3247334"/>
                  <a:ext cx="96882" cy="96882"/>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円/楕円 75"/>
                <p:cNvSpPr/>
                <p:nvPr/>
              </p:nvSpPr>
              <p:spPr>
                <a:xfrm>
                  <a:off x="5212791" y="3256153"/>
                  <a:ext cx="96882" cy="96882"/>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77" name="直線矢印コネクタ 76"/>
              <p:cNvCxnSpPr/>
              <p:nvPr/>
            </p:nvCxnSpPr>
            <p:spPr>
              <a:xfrm>
                <a:off x="1181100" y="4898477"/>
                <a:ext cx="2710722" cy="0"/>
              </a:xfrm>
              <a:prstGeom prst="straightConnector1">
                <a:avLst/>
              </a:prstGeom>
              <a:ln w="22225" cmpd="sng">
                <a:solidFill>
                  <a:schemeClr val="tx1"/>
                </a:solidFill>
                <a:prstDash val="solid"/>
                <a:tailEnd type="stealth" w="lg" len="lg"/>
              </a:ln>
            </p:spPr>
            <p:style>
              <a:lnRef idx="1">
                <a:schemeClr val="accent1"/>
              </a:lnRef>
              <a:fillRef idx="0">
                <a:schemeClr val="accent1"/>
              </a:fillRef>
              <a:effectRef idx="0">
                <a:schemeClr val="accent1"/>
              </a:effectRef>
              <a:fontRef idx="minor">
                <a:schemeClr val="tx1"/>
              </a:fontRef>
            </p:style>
          </p:cxnSp>
          <p:cxnSp>
            <p:nvCxnSpPr>
              <p:cNvPr id="78" name="直線矢印コネクタ 77"/>
              <p:cNvCxnSpPr/>
              <p:nvPr/>
            </p:nvCxnSpPr>
            <p:spPr>
              <a:xfrm>
                <a:off x="3888828" y="4897821"/>
                <a:ext cx="3705447" cy="792504"/>
              </a:xfrm>
              <a:prstGeom prst="straightConnector1">
                <a:avLst/>
              </a:prstGeom>
              <a:ln w="22225" cmpd="sng">
                <a:solidFill>
                  <a:schemeClr val="tx1"/>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79" name="直線矢印コネクタ 78"/>
              <p:cNvCxnSpPr/>
              <p:nvPr/>
            </p:nvCxnSpPr>
            <p:spPr>
              <a:xfrm>
                <a:off x="1187450" y="4908550"/>
                <a:ext cx="6367078" cy="769819"/>
              </a:xfrm>
              <a:prstGeom prst="straightConnector1">
                <a:avLst/>
              </a:prstGeom>
              <a:ln w="22225" cmpd="sng">
                <a:solidFill>
                  <a:schemeClr val="tx1"/>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80" name="直線矢印コネクタ 79"/>
              <p:cNvCxnSpPr/>
              <p:nvPr/>
            </p:nvCxnSpPr>
            <p:spPr>
              <a:xfrm>
                <a:off x="3899338" y="5684386"/>
                <a:ext cx="3679334" cy="0"/>
              </a:xfrm>
              <a:prstGeom prst="straightConnector1">
                <a:avLst/>
              </a:prstGeom>
              <a:ln w="22225" cmpd="sng">
                <a:solidFill>
                  <a:schemeClr val="tx1"/>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81" name="直線矢印コネクタ 80"/>
              <p:cNvCxnSpPr/>
              <p:nvPr/>
            </p:nvCxnSpPr>
            <p:spPr>
              <a:xfrm>
                <a:off x="1190625" y="4908550"/>
                <a:ext cx="2691486" cy="773415"/>
              </a:xfrm>
              <a:prstGeom prst="straightConnector1">
                <a:avLst/>
              </a:prstGeom>
              <a:ln w="22225" cmpd="sng">
                <a:solidFill>
                  <a:schemeClr val="tx1"/>
                </a:solidFill>
                <a:prstDash val="solid"/>
                <a:tailEnd type="stealth" w="lg" len="lg"/>
              </a:ln>
            </p:spPr>
            <p:style>
              <a:lnRef idx="1">
                <a:schemeClr val="accent1"/>
              </a:lnRef>
              <a:fillRef idx="0">
                <a:schemeClr val="accent1"/>
              </a:fillRef>
              <a:effectRef idx="0">
                <a:schemeClr val="accent1"/>
              </a:effectRef>
              <a:fontRef idx="minor">
                <a:schemeClr val="tx1"/>
              </a:fontRef>
            </p:style>
          </p:cxnSp>
          <p:cxnSp>
            <p:nvCxnSpPr>
              <p:cNvPr id="82" name="直線矢印コネクタ 81"/>
              <p:cNvCxnSpPr/>
              <p:nvPr/>
            </p:nvCxnSpPr>
            <p:spPr>
              <a:xfrm>
                <a:off x="7613650" y="4638346"/>
                <a:ext cx="0" cy="1181100"/>
              </a:xfrm>
              <a:prstGeom prst="straightConnector1">
                <a:avLst/>
              </a:prstGeom>
              <a:ln w="41275" cmpd="sng">
                <a:solidFill>
                  <a:srgbClr val="0070C0"/>
                </a:solidFill>
                <a:prstDash val="solid"/>
                <a:tailEnd type="none" w="lg" len="lg"/>
              </a:ln>
            </p:spPr>
            <p:style>
              <a:lnRef idx="1">
                <a:schemeClr val="accent1"/>
              </a:lnRef>
              <a:fillRef idx="0">
                <a:schemeClr val="accent1"/>
              </a:fillRef>
              <a:effectRef idx="0">
                <a:schemeClr val="accent1"/>
              </a:effectRef>
              <a:fontRef idx="minor">
                <a:schemeClr val="tx1"/>
              </a:fontRef>
            </p:style>
          </p:cxnSp>
        </p:grpSp>
        <p:sp>
          <p:nvSpPr>
            <p:cNvPr id="102" name="正方形/長方形 101"/>
            <p:cNvSpPr/>
            <p:nvPr/>
          </p:nvSpPr>
          <p:spPr>
            <a:xfrm>
              <a:off x="7358102" y="1148834"/>
              <a:ext cx="877163" cy="369332"/>
            </a:xfrm>
            <a:prstGeom prst="rect">
              <a:avLst/>
            </a:prstGeom>
          </p:spPr>
          <p:txBody>
            <a:bodyPr wrap="none">
              <a:spAutoFit/>
            </a:bodyPr>
            <a:lstStyle/>
            <a:p>
              <a:r>
                <a:rPr lang="ja-JP" altLang="en-US" dirty="0" smtClean="0">
                  <a:latin typeface="メイリオ" panose="020B0604030504040204" pitchFamily="50" charset="-128"/>
                  <a:ea typeface="メイリオ" panose="020B0604030504040204" pitchFamily="50" charset="-128"/>
                </a:rPr>
                <a:t>投影面</a:t>
              </a:r>
              <a:endParaRPr lang="ja-JP" altLang="en-US" dirty="0"/>
            </a:p>
          </p:txBody>
        </p:sp>
        <p:sp>
          <p:nvSpPr>
            <p:cNvPr id="103" name="正方形/長方形 102"/>
            <p:cNvSpPr/>
            <p:nvPr/>
          </p:nvSpPr>
          <p:spPr>
            <a:xfrm>
              <a:off x="7751802" y="3066534"/>
              <a:ext cx="877163" cy="369332"/>
            </a:xfrm>
            <a:prstGeom prst="rect">
              <a:avLst/>
            </a:prstGeom>
          </p:spPr>
          <p:txBody>
            <a:bodyPr wrap="none">
              <a:spAutoFit/>
            </a:bodyPr>
            <a:lstStyle/>
            <a:p>
              <a:r>
                <a:rPr lang="ja-JP" altLang="en-US" dirty="0" smtClean="0">
                  <a:latin typeface="メイリオ" panose="020B0604030504040204" pitchFamily="50" charset="-128"/>
                  <a:ea typeface="メイリオ" panose="020B0604030504040204" pitchFamily="50" charset="-128"/>
                </a:rPr>
                <a:t>投影面</a:t>
              </a:r>
              <a:endParaRPr lang="ja-JP" altLang="en-US" dirty="0"/>
            </a:p>
          </p:txBody>
        </p:sp>
        <p:sp>
          <p:nvSpPr>
            <p:cNvPr id="104" name="正方形/長方形 103"/>
            <p:cNvSpPr/>
            <p:nvPr/>
          </p:nvSpPr>
          <p:spPr>
            <a:xfrm>
              <a:off x="8361402" y="4908034"/>
              <a:ext cx="877163" cy="369332"/>
            </a:xfrm>
            <a:prstGeom prst="rect">
              <a:avLst/>
            </a:prstGeom>
          </p:spPr>
          <p:txBody>
            <a:bodyPr wrap="none">
              <a:spAutoFit/>
            </a:bodyPr>
            <a:lstStyle/>
            <a:p>
              <a:r>
                <a:rPr lang="ja-JP" altLang="en-US" dirty="0" smtClean="0">
                  <a:latin typeface="メイリオ" panose="020B0604030504040204" pitchFamily="50" charset="-128"/>
                  <a:ea typeface="メイリオ" panose="020B0604030504040204" pitchFamily="50" charset="-128"/>
                </a:rPr>
                <a:t>投影面</a:t>
              </a:r>
              <a:endParaRPr lang="ja-JP" altLang="en-US" dirty="0"/>
            </a:p>
          </p:txBody>
        </p:sp>
      </p:grpSp>
      <p:sp>
        <p:nvSpPr>
          <p:cNvPr id="107" name="円/楕円 106"/>
          <p:cNvSpPr/>
          <p:nvPr/>
        </p:nvSpPr>
        <p:spPr>
          <a:xfrm>
            <a:off x="7262852" y="2761638"/>
            <a:ext cx="112673" cy="99887"/>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円/楕円 107"/>
          <p:cNvSpPr/>
          <p:nvPr/>
        </p:nvSpPr>
        <p:spPr>
          <a:xfrm>
            <a:off x="4125952" y="2761638"/>
            <a:ext cx="112673" cy="99887"/>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円/楕円 108"/>
          <p:cNvSpPr/>
          <p:nvPr/>
        </p:nvSpPr>
        <p:spPr>
          <a:xfrm>
            <a:off x="7262852" y="4368188"/>
            <a:ext cx="112673" cy="99887"/>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円/楕円 109"/>
          <p:cNvSpPr/>
          <p:nvPr/>
        </p:nvSpPr>
        <p:spPr>
          <a:xfrm>
            <a:off x="4125952" y="4368188"/>
            <a:ext cx="112673" cy="99887"/>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円/楕円 110"/>
          <p:cNvSpPr/>
          <p:nvPr/>
        </p:nvSpPr>
        <p:spPr>
          <a:xfrm>
            <a:off x="7262852" y="6007802"/>
            <a:ext cx="112673" cy="99887"/>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円/楕円 111"/>
          <p:cNvSpPr/>
          <p:nvPr/>
        </p:nvSpPr>
        <p:spPr>
          <a:xfrm>
            <a:off x="4125952" y="6007802"/>
            <a:ext cx="112673" cy="99887"/>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95739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578428" y="369669"/>
            <a:ext cx="11146972" cy="1877437"/>
          </a:xfrm>
          <a:prstGeom prst="rect">
            <a:avLst/>
          </a:prstGeom>
        </p:spPr>
        <p:txBody>
          <a:bodyPr wrap="square">
            <a:spAutoFit/>
          </a:bodyPr>
          <a:lstStyle/>
          <a:p>
            <a:r>
              <a:rPr lang="ja-JP" altLang="en-US" sz="3200" dirty="0">
                <a:latin typeface="メイリオ" panose="020B0604030504040204" pitchFamily="50" charset="-128"/>
                <a:ea typeface="メイリオ" panose="020B0604030504040204" pitchFamily="50" charset="-128"/>
              </a:rPr>
              <a:t>焦点</a:t>
            </a:r>
            <a:r>
              <a:rPr lang="ja-JP" altLang="en-US" sz="3200" dirty="0" smtClean="0">
                <a:latin typeface="メイリオ" panose="020B0604030504040204" pitchFamily="50" charset="-128"/>
                <a:ea typeface="メイリオ" panose="020B0604030504040204" pitchFamily="50" charset="-128"/>
              </a:rPr>
              <a:t>位置に撮像素子を配置した場合</a:t>
            </a:r>
            <a:endParaRPr lang="en-US" altLang="ja-JP" sz="3200" dirty="0" smtClean="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r>
              <a:rPr lang="ja-JP" altLang="en-US" sz="2800" dirty="0" smtClean="0">
                <a:latin typeface="メイリオ" panose="020B0604030504040204" pitchFamily="50" charset="-128"/>
                <a:ea typeface="メイリオ" panose="020B0604030504040204" pitchFamily="50" charset="-128"/>
              </a:rPr>
              <a:t>無限遠にある点光源は平行光線となる</a:t>
            </a:r>
            <a:endParaRPr lang="en-US" altLang="ja-JP" sz="2800" dirty="0" smtClean="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r>
              <a:rPr lang="ja-JP" altLang="en-US" sz="2800" dirty="0" smtClean="0">
                <a:latin typeface="メイリオ" panose="020B0604030504040204" pitchFamily="50" charset="-128"/>
                <a:ea typeface="メイリオ" panose="020B0604030504040204" pitchFamily="50" charset="-128"/>
              </a:rPr>
              <a:t>この平行</a:t>
            </a:r>
            <a:r>
              <a:rPr lang="ja-JP" altLang="en-US" sz="2800" dirty="0">
                <a:latin typeface="メイリオ" panose="020B0604030504040204" pitchFamily="50" charset="-128"/>
                <a:ea typeface="メイリオ" panose="020B0604030504040204" pitchFamily="50" charset="-128"/>
              </a:rPr>
              <a:t>光線</a:t>
            </a:r>
            <a:r>
              <a:rPr lang="ja-JP" altLang="en-US" sz="2800" dirty="0" smtClean="0">
                <a:latin typeface="メイリオ" panose="020B0604030504040204" pitchFamily="50" charset="-128"/>
                <a:ea typeface="メイリオ" panose="020B0604030504040204" pitchFamily="50" charset="-128"/>
              </a:rPr>
              <a:t>はちょうど焦点位置にて像を結ぶ</a:t>
            </a:r>
            <a:endParaRPr lang="en-US" altLang="ja-JP" sz="2800" dirty="0" smtClean="0">
              <a:latin typeface="メイリオ" panose="020B0604030504040204" pitchFamily="50" charset="-128"/>
              <a:ea typeface="メイリオ" panose="020B0604030504040204" pitchFamily="50" charset="-128"/>
            </a:endParaRPr>
          </a:p>
          <a:p>
            <a:pPr marL="342900" indent="-342900">
              <a:buFont typeface="Arial" panose="020B0604020202020204" pitchFamily="34" charset="0"/>
              <a:buChar char="•"/>
            </a:pPr>
            <a:endParaRPr lang="en-US" altLang="ja-JP" sz="2800" dirty="0">
              <a:latin typeface="メイリオ" panose="020B0604030504040204" pitchFamily="50" charset="-128"/>
              <a:ea typeface="メイリオ" panose="020B0604030504040204" pitchFamily="50" charset="-128"/>
            </a:endParaRPr>
          </a:p>
        </p:txBody>
      </p:sp>
      <p:grpSp>
        <p:nvGrpSpPr>
          <p:cNvPr id="104" name="グループ化 103"/>
          <p:cNvGrpSpPr/>
          <p:nvPr/>
        </p:nvGrpSpPr>
        <p:grpSpPr>
          <a:xfrm>
            <a:off x="1709245" y="2410621"/>
            <a:ext cx="8267700" cy="4220969"/>
            <a:chOff x="1556845" y="1877221"/>
            <a:chExt cx="8267700" cy="4220969"/>
          </a:xfrm>
        </p:grpSpPr>
        <p:grpSp>
          <p:nvGrpSpPr>
            <p:cNvPr id="5" name="グループ化 4"/>
            <p:cNvGrpSpPr/>
            <p:nvPr/>
          </p:nvGrpSpPr>
          <p:grpSpPr>
            <a:xfrm>
              <a:off x="1569545" y="1877221"/>
              <a:ext cx="8255000" cy="1856579"/>
              <a:chOff x="1117600" y="1877221"/>
              <a:chExt cx="8255000" cy="1856579"/>
            </a:xfrm>
          </p:grpSpPr>
          <p:grpSp>
            <p:nvGrpSpPr>
              <p:cNvPr id="6" name="グループ化 5"/>
              <p:cNvGrpSpPr/>
              <p:nvPr/>
            </p:nvGrpSpPr>
            <p:grpSpPr>
              <a:xfrm>
                <a:off x="1117600" y="1877221"/>
                <a:ext cx="8255000" cy="1856579"/>
                <a:chOff x="-57150" y="2185245"/>
                <a:chExt cx="7899400" cy="1763596"/>
              </a:xfrm>
            </p:grpSpPr>
            <p:grpSp>
              <p:nvGrpSpPr>
                <p:cNvPr id="15" name="グループ化 14"/>
                <p:cNvGrpSpPr/>
                <p:nvPr/>
              </p:nvGrpSpPr>
              <p:grpSpPr>
                <a:xfrm>
                  <a:off x="-57150" y="2185245"/>
                  <a:ext cx="7899400" cy="1763596"/>
                  <a:chOff x="-86551" y="2118569"/>
                  <a:chExt cx="10726853" cy="2394845"/>
                </a:xfrm>
              </p:grpSpPr>
              <p:sp>
                <p:nvSpPr>
                  <p:cNvPr id="22" name="楕円 3"/>
                  <p:cNvSpPr/>
                  <p:nvPr/>
                </p:nvSpPr>
                <p:spPr>
                  <a:xfrm>
                    <a:off x="5194869" y="2118569"/>
                    <a:ext cx="141363" cy="2394845"/>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 name="直線矢印コネクタ 22"/>
                  <p:cNvCxnSpPr/>
                  <p:nvPr/>
                </p:nvCxnSpPr>
                <p:spPr>
                  <a:xfrm>
                    <a:off x="-86551" y="3302342"/>
                    <a:ext cx="10726853" cy="0"/>
                  </a:xfrm>
                  <a:prstGeom prst="straightConnector1">
                    <a:avLst/>
                  </a:prstGeom>
                  <a:ln w="22225">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24" name="円/楕円 23"/>
                  <p:cNvSpPr/>
                  <p:nvPr/>
                </p:nvSpPr>
                <p:spPr>
                  <a:xfrm>
                    <a:off x="3078439" y="3247334"/>
                    <a:ext cx="96882" cy="96882"/>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p:cNvSpPr/>
                  <p:nvPr/>
                </p:nvSpPr>
                <p:spPr>
                  <a:xfrm>
                    <a:off x="7331329" y="3247334"/>
                    <a:ext cx="96882" cy="96882"/>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5"/>
                  <p:cNvSpPr/>
                  <p:nvPr/>
                </p:nvSpPr>
                <p:spPr>
                  <a:xfrm>
                    <a:off x="5212791" y="3256153"/>
                    <a:ext cx="96882" cy="96882"/>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16" name="直線矢印コネクタ 15"/>
                <p:cNvCxnSpPr/>
                <p:nvPr/>
              </p:nvCxnSpPr>
              <p:spPr>
                <a:xfrm>
                  <a:off x="247650" y="2608326"/>
                  <a:ext cx="3646361" cy="0"/>
                </a:xfrm>
                <a:prstGeom prst="straightConnector1">
                  <a:avLst/>
                </a:prstGeom>
                <a:ln w="22225" cmpd="sng">
                  <a:solidFill>
                    <a:schemeClr val="tx1"/>
                  </a:solidFill>
                  <a:prstDash val="solid"/>
                  <a:tailEnd type="stealth" w="lg" len="lg"/>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a:endCxn id="49" idx="2"/>
                </p:cNvCxnSpPr>
                <p:nvPr/>
              </p:nvCxnSpPr>
              <p:spPr>
                <a:xfrm>
                  <a:off x="3892970" y="2613245"/>
                  <a:ext cx="1493325" cy="441053"/>
                </a:xfrm>
                <a:prstGeom prst="straightConnector1">
                  <a:avLst/>
                </a:prstGeom>
                <a:ln w="22225" cmpd="sng">
                  <a:solidFill>
                    <a:schemeClr val="tx1"/>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a:off x="291514" y="3512542"/>
                  <a:ext cx="3580502" cy="0"/>
                </a:xfrm>
                <a:prstGeom prst="straightConnector1">
                  <a:avLst/>
                </a:prstGeom>
                <a:ln w="22225" cmpd="sng">
                  <a:solidFill>
                    <a:schemeClr val="tx1"/>
                  </a:solidFill>
                  <a:prstDash val="solid"/>
                  <a:tailEnd type="stealth" w="lg" len="lg"/>
                </a:ln>
              </p:spPr>
              <p:style>
                <a:lnRef idx="1">
                  <a:schemeClr val="accent1"/>
                </a:lnRef>
                <a:fillRef idx="0">
                  <a:schemeClr val="accent1"/>
                </a:fillRef>
                <a:effectRef idx="0">
                  <a:schemeClr val="accent1"/>
                </a:effectRef>
                <a:fontRef idx="minor">
                  <a:schemeClr val="tx1"/>
                </a:fontRef>
              </p:style>
            </p:cxnSp>
            <p:cxnSp>
              <p:nvCxnSpPr>
                <p:cNvPr id="54" name="直線矢印コネクタ 53"/>
                <p:cNvCxnSpPr/>
                <p:nvPr/>
              </p:nvCxnSpPr>
              <p:spPr>
                <a:xfrm>
                  <a:off x="291514" y="3060434"/>
                  <a:ext cx="3580502" cy="0"/>
                </a:xfrm>
                <a:prstGeom prst="straightConnector1">
                  <a:avLst/>
                </a:prstGeom>
                <a:ln w="22225" cmpd="sng">
                  <a:solidFill>
                    <a:schemeClr val="tx1"/>
                  </a:solidFill>
                  <a:prstDash val="solid"/>
                  <a:tailEnd type="stealth" w="lg" len="lg"/>
                </a:ln>
              </p:spPr>
              <p:style>
                <a:lnRef idx="1">
                  <a:schemeClr val="accent1"/>
                </a:lnRef>
                <a:fillRef idx="0">
                  <a:schemeClr val="accent1"/>
                </a:fillRef>
                <a:effectRef idx="0">
                  <a:schemeClr val="accent1"/>
                </a:effectRef>
                <a:fontRef idx="minor">
                  <a:schemeClr val="tx1"/>
                </a:fontRef>
              </p:style>
            </p:cxnSp>
          </p:grpSp>
          <p:sp>
            <p:nvSpPr>
              <p:cNvPr id="14" name="正方形/長方形 13"/>
              <p:cNvSpPr/>
              <p:nvPr/>
            </p:nvSpPr>
            <p:spPr>
              <a:xfrm>
                <a:off x="1323611" y="1943679"/>
                <a:ext cx="877163" cy="369332"/>
              </a:xfrm>
              <a:prstGeom prst="rect">
                <a:avLst/>
              </a:prstGeom>
            </p:spPr>
            <p:txBody>
              <a:bodyPr wrap="none">
                <a:spAutoFit/>
              </a:bodyPr>
              <a:lstStyle/>
              <a:p>
                <a:r>
                  <a:rPr lang="ja-JP" altLang="en-US" dirty="0" smtClean="0">
                    <a:latin typeface="メイリオ" panose="020B0604030504040204" pitchFamily="50" charset="-128"/>
                    <a:ea typeface="メイリオ" panose="020B0604030504040204" pitchFamily="50" charset="-128"/>
                  </a:rPr>
                  <a:t>点</a:t>
                </a:r>
                <a:r>
                  <a:rPr lang="ja-JP" altLang="en-US" dirty="0">
                    <a:latin typeface="メイリオ" panose="020B0604030504040204" pitchFamily="50" charset="-128"/>
                    <a:ea typeface="メイリオ" panose="020B0604030504040204" pitchFamily="50" charset="-128"/>
                  </a:rPr>
                  <a:t>光源</a:t>
                </a:r>
                <a:endParaRPr lang="ja-JP" altLang="en-US" dirty="0"/>
              </a:p>
            </p:txBody>
          </p:sp>
        </p:grpSp>
        <p:sp>
          <p:nvSpPr>
            <p:cNvPr id="49" name="円/楕円 48"/>
            <p:cNvSpPr/>
            <p:nvPr/>
          </p:nvSpPr>
          <p:spPr>
            <a:xfrm>
              <a:off x="7258033" y="2742150"/>
              <a:ext cx="112673" cy="99887"/>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円/楕円 49"/>
            <p:cNvSpPr/>
            <p:nvPr/>
          </p:nvSpPr>
          <p:spPr>
            <a:xfrm>
              <a:off x="4016032" y="2742150"/>
              <a:ext cx="112673" cy="99887"/>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7" name="直線矢印コネクタ 56"/>
            <p:cNvCxnSpPr>
              <a:endCxn id="49" idx="2"/>
            </p:cNvCxnSpPr>
            <p:nvPr/>
          </p:nvCxnSpPr>
          <p:spPr>
            <a:xfrm flipV="1">
              <a:off x="5696607" y="2792094"/>
              <a:ext cx="1561426" cy="476624"/>
            </a:xfrm>
            <a:prstGeom prst="straightConnector1">
              <a:avLst/>
            </a:prstGeom>
            <a:ln w="22225" cmpd="sng">
              <a:solidFill>
                <a:schemeClr val="tx1"/>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60" name="直線矢印コネクタ 59"/>
            <p:cNvCxnSpPr>
              <a:stCxn id="26" idx="6"/>
              <a:endCxn id="49" idx="2"/>
            </p:cNvCxnSpPr>
            <p:nvPr/>
          </p:nvCxnSpPr>
          <p:spPr>
            <a:xfrm flipV="1">
              <a:off x="5722285" y="2792094"/>
              <a:ext cx="1535748" cy="4581"/>
            </a:xfrm>
            <a:prstGeom prst="straightConnector1">
              <a:avLst/>
            </a:prstGeom>
            <a:ln w="22225" cmpd="sng">
              <a:solidFill>
                <a:schemeClr val="tx1"/>
              </a:solidFill>
              <a:prstDash val="solid"/>
              <a:tailEnd type="none" w="lg" len="lg"/>
            </a:ln>
          </p:spPr>
          <p:style>
            <a:lnRef idx="1">
              <a:schemeClr val="accent1"/>
            </a:lnRef>
            <a:fillRef idx="0">
              <a:schemeClr val="accent1"/>
            </a:fillRef>
            <a:effectRef idx="0">
              <a:schemeClr val="accent1"/>
            </a:effectRef>
            <a:fontRef idx="minor">
              <a:schemeClr val="tx1"/>
            </a:fontRef>
          </p:style>
        </p:cxnSp>
        <p:grpSp>
          <p:nvGrpSpPr>
            <p:cNvPr id="70" name="グループ化 69"/>
            <p:cNvGrpSpPr/>
            <p:nvPr/>
          </p:nvGrpSpPr>
          <p:grpSpPr>
            <a:xfrm>
              <a:off x="1556845" y="4241611"/>
              <a:ext cx="8255000" cy="1856579"/>
              <a:chOff x="-57150" y="2185245"/>
              <a:chExt cx="7899400" cy="1763596"/>
            </a:xfrm>
          </p:grpSpPr>
          <p:grpSp>
            <p:nvGrpSpPr>
              <p:cNvPr id="72" name="グループ化 71"/>
              <p:cNvGrpSpPr/>
              <p:nvPr/>
            </p:nvGrpSpPr>
            <p:grpSpPr>
              <a:xfrm>
                <a:off x="-57150" y="2185245"/>
                <a:ext cx="7899400" cy="1763596"/>
                <a:chOff x="-86551" y="2118569"/>
                <a:chExt cx="10726853" cy="2394845"/>
              </a:xfrm>
            </p:grpSpPr>
            <p:sp>
              <p:nvSpPr>
                <p:cNvPr id="77" name="楕円 3"/>
                <p:cNvSpPr/>
                <p:nvPr/>
              </p:nvSpPr>
              <p:spPr>
                <a:xfrm>
                  <a:off x="5194869" y="2118569"/>
                  <a:ext cx="141363" cy="2394845"/>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8" name="直線矢印コネクタ 77"/>
                <p:cNvCxnSpPr/>
                <p:nvPr/>
              </p:nvCxnSpPr>
              <p:spPr>
                <a:xfrm>
                  <a:off x="-86551" y="3302342"/>
                  <a:ext cx="10726853" cy="0"/>
                </a:xfrm>
                <a:prstGeom prst="straightConnector1">
                  <a:avLst/>
                </a:prstGeom>
                <a:ln w="22225">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79" name="円/楕円 78"/>
                <p:cNvSpPr/>
                <p:nvPr/>
              </p:nvSpPr>
              <p:spPr>
                <a:xfrm>
                  <a:off x="3078439" y="3247334"/>
                  <a:ext cx="96882" cy="96882"/>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円/楕円 79"/>
                <p:cNvSpPr/>
                <p:nvPr/>
              </p:nvSpPr>
              <p:spPr>
                <a:xfrm>
                  <a:off x="7331329" y="3247334"/>
                  <a:ext cx="96882" cy="96882"/>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円/楕円 80"/>
                <p:cNvSpPr/>
                <p:nvPr/>
              </p:nvSpPr>
              <p:spPr>
                <a:xfrm>
                  <a:off x="5212791" y="3256153"/>
                  <a:ext cx="96882" cy="96882"/>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74" name="直線矢印コネクタ 73"/>
              <p:cNvCxnSpPr/>
              <p:nvPr/>
            </p:nvCxnSpPr>
            <p:spPr>
              <a:xfrm>
                <a:off x="3899047" y="2703725"/>
                <a:ext cx="1510052" cy="741628"/>
              </a:xfrm>
              <a:prstGeom prst="straightConnector1">
                <a:avLst/>
              </a:prstGeom>
              <a:ln w="22225" cmpd="sng">
                <a:solidFill>
                  <a:schemeClr val="tx1"/>
                </a:solidFill>
                <a:prstDash val="solid"/>
                <a:tailEnd type="none" w="lg" len="lg"/>
              </a:ln>
            </p:spPr>
            <p:style>
              <a:lnRef idx="1">
                <a:schemeClr val="accent1"/>
              </a:lnRef>
              <a:fillRef idx="0">
                <a:schemeClr val="accent1"/>
              </a:fillRef>
              <a:effectRef idx="0">
                <a:schemeClr val="accent1"/>
              </a:effectRef>
              <a:fontRef idx="minor">
                <a:schemeClr val="tx1"/>
              </a:fontRef>
            </p:style>
          </p:cxnSp>
        </p:grpSp>
        <p:sp>
          <p:nvSpPr>
            <p:cNvPr id="71" name="正方形/長方形 70"/>
            <p:cNvSpPr/>
            <p:nvPr/>
          </p:nvSpPr>
          <p:spPr>
            <a:xfrm rot="900590">
              <a:off x="2276987" y="3678762"/>
              <a:ext cx="877163" cy="369332"/>
            </a:xfrm>
            <a:prstGeom prst="rect">
              <a:avLst/>
            </a:prstGeom>
          </p:spPr>
          <p:txBody>
            <a:bodyPr wrap="none">
              <a:spAutoFit/>
            </a:bodyPr>
            <a:lstStyle/>
            <a:p>
              <a:r>
                <a:rPr lang="ja-JP" altLang="en-US" dirty="0" smtClean="0">
                  <a:latin typeface="メイリオ" panose="020B0604030504040204" pitchFamily="50" charset="-128"/>
                  <a:ea typeface="メイリオ" panose="020B0604030504040204" pitchFamily="50" charset="-128"/>
                </a:rPr>
                <a:t>点</a:t>
              </a:r>
              <a:r>
                <a:rPr lang="ja-JP" altLang="en-US" dirty="0">
                  <a:latin typeface="メイリオ" panose="020B0604030504040204" pitchFamily="50" charset="-128"/>
                  <a:ea typeface="メイリオ" panose="020B0604030504040204" pitchFamily="50" charset="-128"/>
                </a:rPr>
                <a:t>光源</a:t>
              </a:r>
              <a:endParaRPr lang="ja-JP" altLang="en-US" dirty="0"/>
            </a:p>
          </p:txBody>
        </p:sp>
        <p:sp>
          <p:nvSpPr>
            <p:cNvPr id="82" name="円/楕円 81"/>
            <p:cNvSpPr/>
            <p:nvPr/>
          </p:nvSpPr>
          <p:spPr>
            <a:xfrm>
              <a:off x="7245333" y="5106540"/>
              <a:ext cx="112673" cy="99887"/>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円/楕円 82"/>
            <p:cNvSpPr/>
            <p:nvPr/>
          </p:nvSpPr>
          <p:spPr>
            <a:xfrm>
              <a:off x="4003332" y="5106540"/>
              <a:ext cx="112673" cy="99887"/>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84" name="直線矢印コネクタ 83"/>
            <p:cNvCxnSpPr/>
            <p:nvPr/>
          </p:nvCxnSpPr>
          <p:spPr>
            <a:xfrm flipV="1">
              <a:off x="5695950" y="5575300"/>
              <a:ext cx="1574800" cy="6350"/>
            </a:xfrm>
            <a:prstGeom prst="straightConnector1">
              <a:avLst/>
            </a:prstGeom>
            <a:ln w="22225" cmpd="sng">
              <a:solidFill>
                <a:schemeClr val="tx1"/>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85" name="直線矢印コネクタ 84"/>
            <p:cNvCxnSpPr/>
            <p:nvPr/>
          </p:nvCxnSpPr>
          <p:spPr>
            <a:xfrm>
              <a:off x="5703235" y="5167415"/>
              <a:ext cx="1570690" cy="401900"/>
            </a:xfrm>
            <a:prstGeom prst="straightConnector1">
              <a:avLst/>
            </a:prstGeom>
            <a:ln w="22225" cmpd="sng">
              <a:solidFill>
                <a:schemeClr val="tx1"/>
              </a:solidFill>
              <a:prstDash val="solid"/>
              <a:tailEnd type="none" w="lg" len="lg"/>
            </a:ln>
          </p:spPr>
          <p:style>
            <a:lnRef idx="1">
              <a:schemeClr val="accent1"/>
            </a:lnRef>
            <a:fillRef idx="0">
              <a:schemeClr val="accent1"/>
            </a:fillRef>
            <a:effectRef idx="0">
              <a:schemeClr val="accent1"/>
            </a:effectRef>
            <a:fontRef idx="minor">
              <a:schemeClr val="tx1"/>
            </a:fontRef>
          </p:style>
        </p:cxnSp>
        <p:grpSp>
          <p:nvGrpSpPr>
            <p:cNvPr id="89" name="グループ化 88"/>
            <p:cNvGrpSpPr/>
            <p:nvPr/>
          </p:nvGrpSpPr>
          <p:grpSpPr>
            <a:xfrm rot="858415">
              <a:off x="2161461" y="3932345"/>
              <a:ext cx="3741682" cy="1260878"/>
              <a:chOff x="1933904" y="5108260"/>
              <a:chExt cx="3741682" cy="1260878"/>
            </a:xfrm>
          </p:grpSpPr>
          <p:cxnSp>
            <p:nvCxnSpPr>
              <p:cNvPr id="86" name="直線矢印コネクタ 85"/>
              <p:cNvCxnSpPr/>
              <p:nvPr/>
            </p:nvCxnSpPr>
            <p:spPr>
              <a:xfrm rot="20741585">
                <a:off x="1977397" y="5108260"/>
                <a:ext cx="3442644" cy="877961"/>
              </a:xfrm>
              <a:prstGeom prst="straightConnector1">
                <a:avLst/>
              </a:prstGeom>
              <a:ln w="22225" cmpd="sng">
                <a:solidFill>
                  <a:schemeClr val="tx1"/>
                </a:solidFill>
                <a:prstDash val="solid"/>
                <a:tailEnd type="stealth" w="lg" len="lg"/>
              </a:ln>
            </p:spPr>
            <p:style>
              <a:lnRef idx="1">
                <a:schemeClr val="accent1"/>
              </a:lnRef>
              <a:fillRef idx="0">
                <a:schemeClr val="accent1"/>
              </a:fillRef>
              <a:effectRef idx="0">
                <a:schemeClr val="accent1"/>
              </a:effectRef>
              <a:fontRef idx="minor">
                <a:schemeClr val="tx1"/>
              </a:fontRef>
            </p:style>
          </p:cxnSp>
          <p:cxnSp>
            <p:nvCxnSpPr>
              <p:cNvPr id="87" name="直線矢印コネクタ 86"/>
              <p:cNvCxnSpPr/>
              <p:nvPr/>
            </p:nvCxnSpPr>
            <p:spPr>
              <a:xfrm>
                <a:off x="1933904" y="6311988"/>
                <a:ext cx="3741682" cy="0"/>
              </a:xfrm>
              <a:prstGeom prst="straightConnector1">
                <a:avLst/>
              </a:prstGeom>
              <a:ln w="22225" cmpd="sng">
                <a:solidFill>
                  <a:schemeClr val="tx1"/>
                </a:solidFill>
                <a:prstDash val="solid"/>
                <a:tailEnd type="stealth" w="lg" len="lg"/>
              </a:ln>
            </p:spPr>
            <p:style>
              <a:lnRef idx="1">
                <a:schemeClr val="accent1"/>
              </a:lnRef>
              <a:fillRef idx="0">
                <a:schemeClr val="accent1"/>
              </a:fillRef>
              <a:effectRef idx="0">
                <a:schemeClr val="accent1"/>
              </a:effectRef>
              <a:fontRef idx="minor">
                <a:schemeClr val="tx1"/>
              </a:fontRef>
            </p:style>
          </p:cxnSp>
          <p:cxnSp>
            <p:nvCxnSpPr>
              <p:cNvPr id="88" name="直線矢印コネクタ 87"/>
              <p:cNvCxnSpPr/>
              <p:nvPr/>
            </p:nvCxnSpPr>
            <p:spPr>
              <a:xfrm rot="20741585">
                <a:off x="2004346" y="5482711"/>
                <a:ext cx="3475839" cy="886427"/>
              </a:xfrm>
              <a:prstGeom prst="straightConnector1">
                <a:avLst/>
              </a:prstGeom>
              <a:ln w="22225" cmpd="sng">
                <a:solidFill>
                  <a:schemeClr val="tx1"/>
                </a:solidFill>
                <a:prstDash val="solid"/>
                <a:tailEnd type="stealth" w="lg" len="lg"/>
              </a:ln>
            </p:spPr>
            <p:style>
              <a:lnRef idx="1">
                <a:schemeClr val="accent1"/>
              </a:lnRef>
              <a:fillRef idx="0">
                <a:schemeClr val="accent1"/>
              </a:fillRef>
              <a:effectRef idx="0">
                <a:schemeClr val="accent1"/>
              </a:effectRef>
              <a:fontRef idx="minor">
                <a:schemeClr val="tx1"/>
              </a:fontRef>
            </p:style>
          </p:cxnSp>
        </p:grpSp>
        <p:cxnSp>
          <p:nvCxnSpPr>
            <p:cNvPr id="102" name="直線矢印コネクタ 101"/>
            <p:cNvCxnSpPr/>
            <p:nvPr/>
          </p:nvCxnSpPr>
          <p:spPr>
            <a:xfrm>
              <a:off x="7321550" y="2260329"/>
              <a:ext cx="0" cy="1047063"/>
            </a:xfrm>
            <a:prstGeom prst="straightConnector1">
              <a:avLst/>
            </a:prstGeom>
            <a:ln w="41275" cmpd="sng">
              <a:solidFill>
                <a:srgbClr val="0070C0"/>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103" name="直線矢印コネクタ 102"/>
            <p:cNvCxnSpPr/>
            <p:nvPr/>
          </p:nvCxnSpPr>
          <p:spPr>
            <a:xfrm>
              <a:off x="7308850" y="4673329"/>
              <a:ext cx="0" cy="1047063"/>
            </a:xfrm>
            <a:prstGeom prst="straightConnector1">
              <a:avLst/>
            </a:prstGeom>
            <a:ln w="41275" cmpd="sng">
              <a:solidFill>
                <a:srgbClr val="0070C0"/>
              </a:solidFill>
              <a:prstDash val="solid"/>
              <a:tailEnd type="non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26910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399439" y="5337219"/>
            <a:ext cx="11441461" cy="1433551"/>
          </a:xfrm>
        </p:spPr>
        <p:txBody>
          <a:bodyPr>
            <a:normAutofit/>
          </a:bodyPr>
          <a:lstStyle/>
          <a:p>
            <a:pPr marL="0" indent="0">
              <a:buNone/>
            </a:pPr>
            <a:r>
              <a:rPr lang="ja-JP" altLang="en-US" sz="1800" dirty="0" smtClean="0"/>
              <a:t>練習：ガウスのレンズ公式を証明せよ</a:t>
            </a:r>
            <a:endParaRPr kumimoji="1" lang="ja-JP" altLang="en-US" sz="1800" dirty="0"/>
          </a:p>
        </p:txBody>
      </p:sp>
      <p:sp>
        <p:nvSpPr>
          <p:cNvPr id="2" name="タイトル 1"/>
          <p:cNvSpPr>
            <a:spLocks noGrp="1"/>
          </p:cNvSpPr>
          <p:nvPr>
            <p:ph type="title"/>
          </p:nvPr>
        </p:nvSpPr>
        <p:spPr>
          <a:xfrm>
            <a:off x="546099" y="112878"/>
            <a:ext cx="11441461" cy="733270"/>
          </a:xfrm>
        </p:spPr>
        <p:txBody>
          <a:bodyPr>
            <a:normAutofit/>
          </a:bodyPr>
          <a:lstStyle/>
          <a:p>
            <a:pPr algn="ctr"/>
            <a:r>
              <a:rPr kumimoji="1" lang="ja-JP" altLang="en-US" sz="3600" dirty="0" smtClean="0"/>
              <a:t>薄肉レンズモデル：ガウスのレンズ公式</a:t>
            </a:r>
            <a:endParaRPr kumimoji="1" lang="ja-JP" altLang="en-US" sz="3600" dirty="0"/>
          </a:p>
        </p:txBody>
      </p:sp>
      <p:sp>
        <p:nvSpPr>
          <p:cNvPr id="4" name="楕円 3"/>
          <p:cNvSpPr/>
          <p:nvPr/>
        </p:nvSpPr>
        <p:spPr>
          <a:xfrm>
            <a:off x="5648165" y="1466083"/>
            <a:ext cx="152669" cy="2586376"/>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 name="直線矢印コネクタ 4"/>
          <p:cNvCxnSpPr/>
          <p:nvPr/>
        </p:nvCxnSpPr>
        <p:spPr>
          <a:xfrm>
            <a:off x="1079500" y="2744530"/>
            <a:ext cx="10071100" cy="0"/>
          </a:xfrm>
          <a:prstGeom prst="straightConnector1">
            <a:avLst/>
          </a:prstGeom>
          <a:ln w="22225">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6" name="円/楕円 5"/>
          <p:cNvSpPr/>
          <p:nvPr/>
        </p:nvSpPr>
        <p:spPr>
          <a:xfrm>
            <a:off x="3362470" y="2685122"/>
            <a:ext cx="104630" cy="10463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p:cNvSpPr/>
          <p:nvPr/>
        </p:nvSpPr>
        <p:spPr>
          <a:xfrm>
            <a:off x="7955491" y="2685122"/>
            <a:ext cx="104630" cy="10463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p:cNvGrpSpPr/>
          <p:nvPr/>
        </p:nvGrpSpPr>
        <p:grpSpPr>
          <a:xfrm>
            <a:off x="1070486" y="1392607"/>
            <a:ext cx="877163" cy="532331"/>
            <a:chOff x="1502286" y="3320534"/>
            <a:chExt cx="877163" cy="532331"/>
          </a:xfrm>
        </p:grpSpPr>
        <p:sp>
          <p:nvSpPr>
            <p:cNvPr id="9" name="楕円 50"/>
            <p:cNvSpPr/>
            <p:nvPr/>
          </p:nvSpPr>
          <p:spPr>
            <a:xfrm>
              <a:off x="1835645" y="3671012"/>
              <a:ext cx="181853" cy="181853"/>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1502286" y="3320534"/>
              <a:ext cx="877163" cy="369332"/>
            </a:xfrm>
            <a:prstGeom prst="rect">
              <a:avLst/>
            </a:prstGeom>
          </p:spPr>
          <p:txBody>
            <a:bodyPr wrap="none">
              <a:spAutoFit/>
            </a:bodyPr>
            <a:lstStyle/>
            <a:p>
              <a:r>
                <a:rPr lang="ja-JP" altLang="en-US" dirty="0" smtClean="0">
                  <a:latin typeface="メイリオ" panose="020B0604030504040204" pitchFamily="50" charset="-128"/>
                  <a:ea typeface="メイリオ" panose="020B0604030504040204" pitchFamily="50" charset="-128"/>
                </a:rPr>
                <a:t>点</a:t>
              </a:r>
              <a:r>
                <a:rPr lang="ja-JP" altLang="en-US" dirty="0">
                  <a:latin typeface="メイリオ" panose="020B0604030504040204" pitchFamily="50" charset="-128"/>
                  <a:ea typeface="メイリオ" panose="020B0604030504040204" pitchFamily="50" charset="-128"/>
                </a:rPr>
                <a:t>光源</a:t>
              </a:r>
              <a:endParaRPr lang="ja-JP" altLang="en-US" dirty="0"/>
            </a:p>
          </p:txBody>
        </p:sp>
      </p:grpSp>
      <p:grpSp>
        <p:nvGrpSpPr>
          <p:cNvPr id="11" name="グループ化 10"/>
          <p:cNvGrpSpPr/>
          <p:nvPr/>
        </p:nvGrpSpPr>
        <p:grpSpPr>
          <a:xfrm>
            <a:off x="1585698" y="1834012"/>
            <a:ext cx="9228571" cy="2029261"/>
            <a:chOff x="2017498" y="3761939"/>
            <a:chExt cx="9228571" cy="2029261"/>
          </a:xfrm>
        </p:grpSpPr>
        <p:cxnSp>
          <p:nvCxnSpPr>
            <p:cNvPr id="12" name="直線矢印コネクタ 11"/>
            <p:cNvCxnSpPr/>
            <p:nvPr/>
          </p:nvCxnSpPr>
          <p:spPr>
            <a:xfrm>
              <a:off x="2017498" y="3761939"/>
              <a:ext cx="4129302" cy="0"/>
            </a:xfrm>
            <a:prstGeom prst="straightConnector1">
              <a:avLst/>
            </a:prstGeom>
            <a:ln w="22225" cmpd="sng">
              <a:solidFill>
                <a:schemeClr val="tx1"/>
              </a:solidFill>
              <a:prstDash val="solid"/>
              <a:tailEnd type="stealth" w="lg" len="lg"/>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a:off x="6157698" y="3761939"/>
              <a:ext cx="5088371" cy="2029261"/>
            </a:xfrm>
            <a:prstGeom prst="straightConnector1">
              <a:avLst/>
            </a:prstGeom>
            <a:ln w="22225" cmpd="sng">
              <a:solidFill>
                <a:schemeClr val="tx1"/>
              </a:solidFill>
              <a:prstDash val="solid"/>
              <a:tailEnd type="stealth" w="lg" len="lg"/>
            </a:ln>
          </p:spPr>
          <p:style>
            <a:lnRef idx="1">
              <a:schemeClr val="accent1"/>
            </a:lnRef>
            <a:fillRef idx="0">
              <a:schemeClr val="accent1"/>
            </a:fillRef>
            <a:effectRef idx="0">
              <a:schemeClr val="accent1"/>
            </a:effectRef>
            <a:fontRef idx="minor">
              <a:schemeClr val="tx1"/>
            </a:fontRef>
          </p:style>
        </p:cxnSp>
      </p:grpSp>
      <p:cxnSp>
        <p:nvCxnSpPr>
          <p:cNvPr id="14" name="直線矢印コネクタ 13"/>
          <p:cNvCxnSpPr>
            <a:stCxn id="9" idx="6"/>
          </p:cNvCxnSpPr>
          <p:nvPr/>
        </p:nvCxnSpPr>
        <p:spPr>
          <a:xfrm>
            <a:off x="1585698" y="1834012"/>
            <a:ext cx="9260102" cy="2081813"/>
          </a:xfrm>
          <a:prstGeom prst="straightConnector1">
            <a:avLst/>
          </a:prstGeom>
          <a:ln w="22225" cmpd="sng">
            <a:solidFill>
              <a:schemeClr val="tx1"/>
            </a:solidFill>
            <a:prstDash val="solid"/>
            <a:tailEnd type="stealth" w="lg" len="lg"/>
          </a:ln>
        </p:spPr>
        <p:style>
          <a:lnRef idx="1">
            <a:schemeClr val="accent1"/>
          </a:lnRef>
          <a:fillRef idx="0">
            <a:schemeClr val="accent1"/>
          </a:fillRef>
          <a:effectRef idx="0">
            <a:schemeClr val="accent1"/>
          </a:effectRef>
          <a:fontRef idx="minor">
            <a:schemeClr val="tx1"/>
          </a:fontRef>
        </p:style>
      </p:cxnSp>
      <p:sp>
        <p:nvSpPr>
          <p:cNvPr id="15" name="円/楕円 14"/>
          <p:cNvSpPr/>
          <p:nvPr/>
        </p:nvSpPr>
        <p:spPr>
          <a:xfrm>
            <a:off x="5667520" y="2694647"/>
            <a:ext cx="104630" cy="104630"/>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5432936" y="2783257"/>
            <a:ext cx="646331" cy="369332"/>
          </a:xfrm>
          <a:prstGeom prst="rect">
            <a:avLst/>
          </a:prstGeom>
        </p:spPr>
        <p:txBody>
          <a:bodyPr wrap="none">
            <a:spAutoFit/>
          </a:bodyPr>
          <a:lstStyle/>
          <a:p>
            <a:r>
              <a:rPr lang="ja-JP" altLang="en-US" dirty="0" smtClean="0">
                <a:latin typeface="メイリオ" panose="020B0604030504040204" pitchFamily="50" charset="-128"/>
                <a:ea typeface="メイリオ" panose="020B0604030504040204" pitchFamily="50" charset="-128"/>
              </a:rPr>
              <a:t>主点</a:t>
            </a:r>
            <a:endParaRPr lang="ja-JP" altLang="en-US" dirty="0"/>
          </a:p>
        </p:txBody>
      </p:sp>
      <p:grpSp>
        <p:nvGrpSpPr>
          <p:cNvPr id="17" name="グループ化 16"/>
          <p:cNvGrpSpPr/>
          <p:nvPr/>
        </p:nvGrpSpPr>
        <p:grpSpPr>
          <a:xfrm>
            <a:off x="1585698" y="1834012"/>
            <a:ext cx="9228571" cy="2092323"/>
            <a:chOff x="1865098" y="3609539"/>
            <a:chExt cx="9228571" cy="2092323"/>
          </a:xfrm>
        </p:grpSpPr>
        <p:cxnSp>
          <p:nvCxnSpPr>
            <p:cNvPr id="18" name="直線矢印コネクタ 17"/>
            <p:cNvCxnSpPr/>
            <p:nvPr/>
          </p:nvCxnSpPr>
          <p:spPr>
            <a:xfrm>
              <a:off x="6002758" y="5686646"/>
              <a:ext cx="5090911" cy="0"/>
            </a:xfrm>
            <a:prstGeom prst="straightConnector1">
              <a:avLst/>
            </a:prstGeom>
            <a:ln w="22225" cmpd="sng">
              <a:solidFill>
                <a:schemeClr val="tx1"/>
              </a:solidFill>
              <a:prstDash val="solid"/>
              <a:tailEnd type="stealth" w="lg" len="lg"/>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a:off x="1865098" y="3609539"/>
              <a:ext cx="4152074" cy="2092323"/>
            </a:xfrm>
            <a:prstGeom prst="straightConnector1">
              <a:avLst/>
            </a:prstGeom>
            <a:ln w="22225" cmpd="sng">
              <a:solidFill>
                <a:schemeClr val="tx1"/>
              </a:solidFill>
              <a:prstDash val="solid"/>
              <a:tailEnd type="stealth" w="lg" len="lg"/>
            </a:ln>
          </p:spPr>
          <p:style>
            <a:lnRef idx="1">
              <a:schemeClr val="accent1"/>
            </a:lnRef>
            <a:fillRef idx="0">
              <a:schemeClr val="accent1"/>
            </a:fillRef>
            <a:effectRef idx="0">
              <a:schemeClr val="accent1"/>
            </a:effectRef>
            <a:fontRef idx="minor">
              <a:schemeClr val="tx1"/>
            </a:fontRef>
          </p:style>
        </p:cxnSp>
      </p:grpSp>
      <p:sp>
        <p:nvSpPr>
          <p:cNvPr id="20" name="円/楕円 19"/>
          <p:cNvSpPr/>
          <p:nvPr/>
        </p:nvSpPr>
        <p:spPr>
          <a:xfrm>
            <a:off x="7910552" y="2668861"/>
            <a:ext cx="172998" cy="153366"/>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p:cNvSpPr/>
          <p:nvPr/>
        </p:nvSpPr>
        <p:spPr>
          <a:xfrm>
            <a:off x="3313152" y="2668861"/>
            <a:ext cx="172998" cy="153366"/>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1" name="グループ化 30"/>
          <p:cNvGrpSpPr/>
          <p:nvPr/>
        </p:nvGrpSpPr>
        <p:grpSpPr>
          <a:xfrm>
            <a:off x="1501686" y="3984721"/>
            <a:ext cx="9334480" cy="934740"/>
            <a:chOff x="1515460" y="3791748"/>
            <a:chExt cx="10330427" cy="934740"/>
          </a:xfrm>
        </p:grpSpPr>
        <p:cxnSp>
          <p:nvCxnSpPr>
            <p:cNvPr id="23" name="直線コネクタ 22"/>
            <p:cNvCxnSpPr/>
            <p:nvPr/>
          </p:nvCxnSpPr>
          <p:spPr>
            <a:xfrm>
              <a:off x="1515460" y="4223517"/>
              <a:ext cx="4676775" cy="0"/>
            </a:xfrm>
            <a:prstGeom prst="line">
              <a:avLst/>
            </a:prstGeom>
            <a:ln w="31750">
              <a:solidFill>
                <a:srgbClr val="00206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24" name="正方形/長方形 23"/>
            <p:cNvSpPr/>
            <p:nvPr/>
          </p:nvSpPr>
          <p:spPr>
            <a:xfrm>
              <a:off x="3170546" y="3791748"/>
              <a:ext cx="511278" cy="584775"/>
            </a:xfrm>
            <a:prstGeom prst="rect">
              <a:avLst/>
            </a:prstGeom>
          </p:spPr>
          <p:txBody>
            <a:bodyPr wrap="none">
              <a:spAutoFit/>
            </a:bodyPr>
            <a:lstStyle/>
            <a:p>
              <a:r>
                <a:rPr lang="en-US" altLang="ja-JP" sz="3200" i="1" dirty="0" smtClean="0">
                  <a:latin typeface="メイリオ" panose="020B0604030504040204" pitchFamily="50" charset="-128"/>
                  <a:ea typeface="メイリオ" panose="020B0604030504040204" pitchFamily="50" charset="-128"/>
                  <a:cs typeface="メイリオ" panose="020B0604030504040204" pitchFamily="50" charset="-128"/>
                </a:rPr>
                <a:t>A</a:t>
              </a:r>
              <a:endParaRPr lang="ja-JP" altLang="en-US" sz="2400" dirty="0"/>
            </a:p>
          </p:txBody>
        </p:sp>
        <p:cxnSp>
          <p:nvCxnSpPr>
            <p:cNvPr id="25" name="直線コネクタ 24"/>
            <p:cNvCxnSpPr/>
            <p:nvPr/>
          </p:nvCxnSpPr>
          <p:spPr>
            <a:xfrm>
              <a:off x="3610607" y="4518792"/>
              <a:ext cx="2586940" cy="0"/>
            </a:xfrm>
            <a:prstGeom prst="line">
              <a:avLst/>
            </a:prstGeom>
            <a:ln w="31750">
              <a:solidFill>
                <a:srgbClr val="00206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26" name="正方形/長方形 25"/>
            <p:cNvSpPr/>
            <p:nvPr/>
          </p:nvSpPr>
          <p:spPr>
            <a:xfrm>
              <a:off x="4860536" y="4264823"/>
              <a:ext cx="288862" cy="461665"/>
            </a:xfrm>
            <a:prstGeom prst="rect">
              <a:avLst/>
            </a:prstGeom>
          </p:spPr>
          <p:txBody>
            <a:bodyPr wrap="none">
              <a:spAutoFit/>
            </a:bodyPr>
            <a:lstStyle/>
            <a:p>
              <a:r>
                <a:rPr lang="en-US" altLang="ja-JP" sz="2400" i="1" dirty="0" smtClean="0">
                  <a:latin typeface="メイリオ" panose="020B0604030504040204" pitchFamily="50" charset="-128"/>
                  <a:ea typeface="メイリオ" panose="020B0604030504040204" pitchFamily="50" charset="-128"/>
                  <a:cs typeface="メイリオ" panose="020B0604030504040204" pitchFamily="50" charset="-128"/>
                </a:rPr>
                <a:t>f</a:t>
              </a:r>
              <a:endParaRPr lang="ja-JP" altLang="en-US" dirty="0"/>
            </a:p>
          </p:txBody>
        </p:sp>
        <p:cxnSp>
          <p:nvCxnSpPr>
            <p:cNvPr id="27" name="直線コネクタ 26"/>
            <p:cNvCxnSpPr/>
            <p:nvPr/>
          </p:nvCxnSpPr>
          <p:spPr>
            <a:xfrm>
              <a:off x="6181703" y="4223517"/>
              <a:ext cx="5664184" cy="0"/>
            </a:xfrm>
            <a:prstGeom prst="line">
              <a:avLst/>
            </a:prstGeom>
            <a:ln w="31750">
              <a:solidFill>
                <a:srgbClr val="00206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28" name="正方形/長方形 27"/>
            <p:cNvSpPr/>
            <p:nvPr/>
          </p:nvSpPr>
          <p:spPr>
            <a:xfrm>
              <a:off x="9802553" y="3791748"/>
              <a:ext cx="514826" cy="584775"/>
            </a:xfrm>
            <a:prstGeom prst="rect">
              <a:avLst/>
            </a:prstGeom>
          </p:spPr>
          <p:txBody>
            <a:bodyPr wrap="none">
              <a:spAutoFit/>
            </a:bodyPr>
            <a:lstStyle/>
            <a:p>
              <a:r>
                <a:rPr lang="en-US" altLang="ja-JP" sz="3200" i="1" dirty="0" smtClean="0">
                  <a:latin typeface="メイリオ" panose="020B0604030504040204" pitchFamily="50" charset="-128"/>
                  <a:ea typeface="メイリオ" panose="020B0604030504040204" pitchFamily="50" charset="-128"/>
                  <a:cs typeface="メイリオ" panose="020B0604030504040204" pitchFamily="50" charset="-128"/>
                </a:rPr>
                <a:t>B</a:t>
              </a:r>
              <a:endParaRPr lang="ja-JP" altLang="en-US" sz="2400" dirty="0"/>
            </a:p>
          </p:txBody>
        </p:sp>
        <p:cxnSp>
          <p:nvCxnSpPr>
            <p:cNvPr id="29" name="直線コネクタ 28"/>
            <p:cNvCxnSpPr/>
            <p:nvPr/>
          </p:nvCxnSpPr>
          <p:spPr>
            <a:xfrm>
              <a:off x="6191229" y="4518792"/>
              <a:ext cx="2630405" cy="0"/>
            </a:xfrm>
            <a:prstGeom prst="line">
              <a:avLst/>
            </a:prstGeom>
            <a:ln w="31750">
              <a:solidFill>
                <a:srgbClr val="002060"/>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30" name="正方形/長方形 29"/>
            <p:cNvSpPr/>
            <p:nvPr/>
          </p:nvSpPr>
          <p:spPr>
            <a:xfrm>
              <a:off x="7137011" y="4264823"/>
              <a:ext cx="288862" cy="461665"/>
            </a:xfrm>
            <a:prstGeom prst="rect">
              <a:avLst/>
            </a:prstGeom>
          </p:spPr>
          <p:txBody>
            <a:bodyPr wrap="none">
              <a:spAutoFit/>
            </a:bodyPr>
            <a:lstStyle/>
            <a:p>
              <a:r>
                <a:rPr lang="en-US" altLang="ja-JP" sz="2400" i="1" dirty="0" smtClean="0">
                  <a:latin typeface="メイリオ" panose="020B0604030504040204" pitchFamily="50" charset="-128"/>
                  <a:ea typeface="メイリオ" panose="020B0604030504040204" pitchFamily="50" charset="-128"/>
                  <a:cs typeface="メイリオ" panose="020B0604030504040204" pitchFamily="50" charset="-128"/>
                </a:rPr>
                <a:t>f</a:t>
              </a:r>
              <a:endParaRPr lang="ja-JP" altLang="en-US" dirty="0"/>
            </a:p>
          </p:txBody>
        </p:sp>
      </p:grpSp>
      <p:cxnSp>
        <p:nvCxnSpPr>
          <p:cNvPr id="37" name="直線矢印コネクタ 36"/>
          <p:cNvCxnSpPr/>
          <p:nvPr/>
        </p:nvCxnSpPr>
        <p:spPr>
          <a:xfrm>
            <a:off x="5728138" y="3598324"/>
            <a:ext cx="0" cy="1229710"/>
          </a:xfrm>
          <a:prstGeom prst="straightConnector1">
            <a:avLst/>
          </a:prstGeom>
          <a:ln w="22225">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a:stCxn id="21" idx="4"/>
          </p:cNvCxnSpPr>
          <p:nvPr/>
        </p:nvCxnSpPr>
        <p:spPr>
          <a:xfrm>
            <a:off x="3399651" y="2822227"/>
            <a:ext cx="16211" cy="2005807"/>
          </a:xfrm>
          <a:prstGeom prst="straightConnector1">
            <a:avLst/>
          </a:prstGeom>
          <a:ln w="22225">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p:nvPr/>
        </p:nvCxnSpPr>
        <p:spPr>
          <a:xfrm flipH="1">
            <a:off x="1503829" y="1924938"/>
            <a:ext cx="1503" cy="3091500"/>
          </a:xfrm>
          <a:prstGeom prst="straightConnector1">
            <a:avLst/>
          </a:prstGeom>
          <a:ln w="22225">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p:nvPr/>
        </p:nvCxnSpPr>
        <p:spPr>
          <a:xfrm>
            <a:off x="10836917" y="2320094"/>
            <a:ext cx="20269" cy="2507940"/>
          </a:xfrm>
          <a:prstGeom prst="straightConnector1">
            <a:avLst/>
          </a:prstGeom>
          <a:ln w="22225">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44" name="直線矢印コネクタ 43"/>
          <p:cNvCxnSpPr/>
          <p:nvPr/>
        </p:nvCxnSpPr>
        <p:spPr>
          <a:xfrm>
            <a:off x="8024203" y="2822227"/>
            <a:ext cx="16211" cy="2005807"/>
          </a:xfrm>
          <a:prstGeom prst="straightConnector1">
            <a:avLst/>
          </a:prstGeom>
          <a:ln w="22225">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正方形/長方形 45"/>
              <p:cNvSpPr/>
              <p:nvPr/>
            </p:nvSpPr>
            <p:spPr>
              <a:xfrm>
                <a:off x="8013988" y="1254158"/>
                <a:ext cx="2093073" cy="11038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ja-JP" sz="3200" b="0" i="1" smtClean="0">
                              <a:latin typeface="Cambria Math" panose="02040503050406030204" pitchFamily="18" charset="0"/>
                              <a:ea typeface="メイリオ" panose="020B0604030504040204" pitchFamily="50" charset="-128"/>
                              <a:cs typeface="メイリオ" panose="020B0604030504040204" pitchFamily="50" charset="-128"/>
                            </a:rPr>
                          </m:ctrlPr>
                        </m:fPr>
                        <m:num>
                          <m:r>
                            <a:rPr lang="en-US" altLang="ja-JP" sz="3200" b="0" i="1" smtClean="0">
                              <a:latin typeface="Cambria Math" panose="02040503050406030204" pitchFamily="18" charset="0"/>
                              <a:ea typeface="メイリオ" panose="020B0604030504040204" pitchFamily="50" charset="-128"/>
                              <a:cs typeface="メイリオ" panose="020B0604030504040204" pitchFamily="50" charset="-128"/>
                            </a:rPr>
                            <m:t>1</m:t>
                          </m:r>
                        </m:num>
                        <m:den>
                          <m:r>
                            <a:rPr lang="en-US" altLang="ja-JP" sz="3200" b="0" i="1" smtClean="0">
                              <a:latin typeface="Cambria Math" panose="02040503050406030204" pitchFamily="18" charset="0"/>
                              <a:ea typeface="メイリオ" panose="020B0604030504040204" pitchFamily="50" charset="-128"/>
                              <a:cs typeface="メイリオ" panose="020B0604030504040204" pitchFamily="50" charset="-128"/>
                            </a:rPr>
                            <m:t>𝑓</m:t>
                          </m:r>
                        </m:den>
                      </m:f>
                      <m:r>
                        <a:rPr lang="en-US" altLang="ja-JP" sz="3200" i="1" smtClean="0">
                          <a:latin typeface="Cambria Math" panose="02040503050406030204" pitchFamily="18" charset="0"/>
                          <a:ea typeface="メイリオ" panose="020B0604030504040204" pitchFamily="50" charset="-128"/>
                          <a:cs typeface="メイリオ" panose="020B0604030504040204" pitchFamily="50" charset="-128"/>
                        </a:rPr>
                        <m:t>=</m:t>
                      </m:r>
                      <m:f>
                        <m:fPr>
                          <m:ctrlPr>
                            <a:rPr lang="en-US" altLang="ja-JP" sz="3200" i="1">
                              <a:latin typeface="Cambria Math" panose="02040503050406030204" pitchFamily="18" charset="0"/>
                              <a:ea typeface="メイリオ" panose="020B0604030504040204" pitchFamily="50" charset="-128"/>
                              <a:cs typeface="メイリオ" panose="020B0604030504040204" pitchFamily="50" charset="-128"/>
                            </a:rPr>
                          </m:ctrlPr>
                        </m:fPr>
                        <m:num>
                          <m:r>
                            <a:rPr lang="en-US" altLang="ja-JP" sz="3200" i="1">
                              <a:latin typeface="Cambria Math" panose="02040503050406030204" pitchFamily="18" charset="0"/>
                              <a:ea typeface="メイリオ" panose="020B0604030504040204" pitchFamily="50" charset="-128"/>
                              <a:cs typeface="メイリオ" panose="020B0604030504040204" pitchFamily="50" charset="-128"/>
                            </a:rPr>
                            <m:t>1</m:t>
                          </m:r>
                        </m:num>
                        <m:den>
                          <m:r>
                            <m:rPr>
                              <m:sty m:val="p"/>
                            </m:rPr>
                            <a:rPr lang="en-US" altLang="ja-JP" sz="3200" i="1" smtClean="0">
                              <a:latin typeface="Cambria Math" panose="02040503050406030204" pitchFamily="18" charset="0"/>
                              <a:ea typeface="メイリオ" panose="020B0604030504040204" pitchFamily="50" charset="-128"/>
                              <a:cs typeface="メイリオ" panose="020B0604030504040204" pitchFamily="50" charset="-128"/>
                            </a:rPr>
                            <m:t>A</m:t>
                          </m:r>
                        </m:den>
                      </m:f>
                      <m:r>
                        <a:rPr lang="en-US" altLang="ja-JP" sz="3200" i="1">
                          <a:latin typeface="Cambria Math" panose="02040503050406030204" pitchFamily="18" charset="0"/>
                          <a:ea typeface="メイリオ" panose="020B0604030504040204" pitchFamily="50" charset="-128"/>
                          <a:cs typeface="メイリオ" panose="020B0604030504040204" pitchFamily="50" charset="-128"/>
                        </a:rPr>
                        <m:t>+</m:t>
                      </m:r>
                      <m:f>
                        <m:fPr>
                          <m:ctrlPr>
                            <a:rPr lang="en-US" altLang="ja-JP" sz="3200" i="1">
                              <a:latin typeface="Cambria Math" panose="02040503050406030204" pitchFamily="18" charset="0"/>
                              <a:ea typeface="メイリオ" panose="020B0604030504040204" pitchFamily="50" charset="-128"/>
                              <a:cs typeface="メイリオ" panose="020B0604030504040204" pitchFamily="50" charset="-128"/>
                            </a:rPr>
                          </m:ctrlPr>
                        </m:fPr>
                        <m:num>
                          <m:r>
                            <a:rPr lang="en-US" altLang="ja-JP" sz="3200" i="1">
                              <a:latin typeface="Cambria Math" panose="02040503050406030204" pitchFamily="18" charset="0"/>
                              <a:ea typeface="メイリオ" panose="020B0604030504040204" pitchFamily="50" charset="-128"/>
                              <a:cs typeface="メイリオ" panose="020B0604030504040204" pitchFamily="50" charset="-128"/>
                            </a:rPr>
                            <m:t>1</m:t>
                          </m:r>
                        </m:num>
                        <m:den>
                          <m:r>
                            <m:rPr>
                              <m:sty m:val="p"/>
                            </m:rPr>
                            <a:rPr lang="en-US" altLang="ja-JP" sz="3200" i="1">
                              <a:latin typeface="Cambria Math" panose="02040503050406030204" pitchFamily="18" charset="0"/>
                              <a:ea typeface="メイリオ" panose="020B0604030504040204" pitchFamily="50" charset="-128"/>
                              <a:cs typeface="メイリオ" panose="020B0604030504040204" pitchFamily="50" charset="-128"/>
                            </a:rPr>
                            <m:t>B</m:t>
                          </m:r>
                        </m:den>
                      </m:f>
                    </m:oMath>
                  </m:oMathPara>
                </a14:m>
                <a:endParaRPr lang="ja-JP" altLang="en-US" sz="3200" i="1"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46" name="正方形/長方形 45"/>
              <p:cNvSpPr>
                <a:spLocks noRot="1" noChangeAspect="1" noMove="1" noResize="1" noEditPoints="1" noAdjustHandles="1" noChangeArrowheads="1" noChangeShapeType="1" noTextEdit="1"/>
              </p:cNvSpPr>
              <p:nvPr/>
            </p:nvSpPr>
            <p:spPr>
              <a:xfrm>
                <a:off x="8013988" y="1254158"/>
                <a:ext cx="2093073" cy="1103828"/>
              </a:xfrm>
              <a:prstGeom prst="rect">
                <a:avLst/>
              </a:prstGeom>
              <a:blipFill>
                <a:blip r:embed="rId3"/>
                <a:stretch>
                  <a:fillRect/>
                </a:stretch>
              </a:blipFill>
            </p:spPr>
            <p:txBody>
              <a:bodyPr/>
              <a:lstStyle/>
              <a:p>
                <a:r>
                  <a:rPr lang="ja-JP" altLang="en-US">
                    <a:noFill/>
                  </a:rPr>
                  <a:t> </a:t>
                </a:r>
              </a:p>
            </p:txBody>
          </p:sp>
        </mc:Fallback>
      </mc:AlternateContent>
      <p:sp>
        <p:nvSpPr>
          <p:cNvPr id="38" name="正方形/長方形 37"/>
          <p:cNvSpPr/>
          <p:nvPr/>
        </p:nvSpPr>
        <p:spPr>
          <a:xfrm>
            <a:off x="1077228" y="1554816"/>
            <a:ext cx="421910" cy="584775"/>
          </a:xfrm>
          <a:prstGeom prst="rect">
            <a:avLst/>
          </a:prstGeom>
        </p:spPr>
        <p:txBody>
          <a:bodyPr wrap="none">
            <a:spAutoFit/>
          </a:bodyPr>
          <a:lstStyle/>
          <a:p>
            <a:r>
              <a:rPr lang="en-US" altLang="ja-JP" sz="3200" i="1" dirty="0">
                <a:latin typeface="メイリオ" panose="020B0604030504040204" pitchFamily="50" charset="-128"/>
                <a:ea typeface="メイリオ" panose="020B0604030504040204" pitchFamily="50" charset="-128"/>
              </a:rPr>
              <a:t>a</a:t>
            </a:r>
            <a:endParaRPr lang="ja-JP" altLang="en-US" sz="2400" dirty="0"/>
          </a:p>
        </p:txBody>
      </p:sp>
      <p:sp>
        <p:nvSpPr>
          <p:cNvPr id="39" name="正方形/長方形 38"/>
          <p:cNvSpPr/>
          <p:nvPr/>
        </p:nvSpPr>
        <p:spPr>
          <a:xfrm>
            <a:off x="1123377" y="2320094"/>
            <a:ext cx="433132" cy="584775"/>
          </a:xfrm>
          <a:prstGeom prst="rect">
            <a:avLst/>
          </a:prstGeom>
        </p:spPr>
        <p:txBody>
          <a:bodyPr wrap="none">
            <a:spAutoFit/>
          </a:bodyPr>
          <a:lstStyle/>
          <a:p>
            <a:r>
              <a:rPr lang="en-US" altLang="ja-JP" sz="3200" i="1" dirty="0" smtClean="0">
                <a:latin typeface="メイリオ" panose="020B0604030504040204" pitchFamily="50" charset="-128"/>
                <a:ea typeface="メイリオ" panose="020B0604030504040204" pitchFamily="50" charset="-128"/>
              </a:rPr>
              <a:t>b</a:t>
            </a:r>
            <a:endParaRPr lang="ja-JP" altLang="en-US" sz="2400" dirty="0"/>
          </a:p>
        </p:txBody>
      </p:sp>
      <p:sp>
        <p:nvSpPr>
          <p:cNvPr id="41" name="正方形/長方形 40"/>
          <p:cNvSpPr/>
          <p:nvPr/>
        </p:nvSpPr>
        <p:spPr>
          <a:xfrm>
            <a:off x="5264733" y="1401225"/>
            <a:ext cx="433132" cy="584775"/>
          </a:xfrm>
          <a:prstGeom prst="rect">
            <a:avLst/>
          </a:prstGeom>
        </p:spPr>
        <p:txBody>
          <a:bodyPr wrap="none">
            <a:spAutoFit/>
          </a:bodyPr>
          <a:lstStyle/>
          <a:p>
            <a:r>
              <a:rPr lang="en-US" altLang="ja-JP" sz="3200" i="1" dirty="0" smtClean="0">
                <a:latin typeface="メイリオ" panose="020B0604030504040204" pitchFamily="50" charset="-128"/>
                <a:ea typeface="メイリオ" panose="020B0604030504040204" pitchFamily="50" charset="-128"/>
              </a:rPr>
              <a:t>d</a:t>
            </a:r>
            <a:endParaRPr lang="ja-JP" altLang="en-US" sz="2400" dirty="0"/>
          </a:p>
        </p:txBody>
      </p:sp>
      <p:sp>
        <p:nvSpPr>
          <p:cNvPr id="47" name="正方形/長方形 46"/>
          <p:cNvSpPr/>
          <p:nvPr/>
        </p:nvSpPr>
        <p:spPr>
          <a:xfrm>
            <a:off x="3005657" y="2644135"/>
            <a:ext cx="391454" cy="584775"/>
          </a:xfrm>
          <a:prstGeom prst="rect">
            <a:avLst/>
          </a:prstGeom>
        </p:spPr>
        <p:txBody>
          <a:bodyPr wrap="none">
            <a:spAutoFit/>
          </a:bodyPr>
          <a:lstStyle/>
          <a:p>
            <a:r>
              <a:rPr lang="en-US" altLang="ja-JP" sz="3200" i="1" dirty="0" smtClean="0">
                <a:latin typeface="メイリオ" panose="020B0604030504040204" pitchFamily="50" charset="-128"/>
                <a:ea typeface="メイリオ" panose="020B0604030504040204" pitchFamily="50" charset="-128"/>
              </a:rPr>
              <a:t>c</a:t>
            </a:r>
            <a:endParaRPr lang="ja-JP" altLang="en-US" sz="2400" dirty="0"/>
          </a:p>
        </p:txBody>
      </p:sp>
      <p:sp>
        <p:nvSpPr>
          <p:cNvPr id="48" name="正方形/長方形 47"/>
          <p:cNvSpPr/>
          <p:nvPr/>
        </p:nvSpPr>
        <p:spPr>
          <a:xfrm>
            <a:off x="5307180" y="2265782"/>
            <a:ext cx="433132" cy="584775"/>
          </a:xfrm>
          <a:prstGeom prst="rect">
            <a:avLst/>
          </a:prstGeom>
        </p:spPr>
        <p:txBody>
          <a:bodyPr wrap="none">
            <a:spAutoFit/>
          </a:bodyPr>
          <a:lstStyle/>
          <a:p>
            <a:r>
              <a:rPr lang="en-US" altLang="ja-JP" sz="3200" i="1" dirty="0" smtClean="0">
                <a:latin typeface="メイリオ" panose="020B0604030504040204" pitchFamily="50" charset="-128"/>
                <a:ea typeface="メイリオ" panose="020B0604030504040204" pitchFamily="50" charset="-128"/>
              </a:rPr>
              <a:t>o</a:t>
            </a:r>
            <a:endParaRPr lang="ja-JP" altLang="en-US" sz="2400" dirty="0"/>
          </a:p>
        </p:txBody>
      </p:sp>
      <p:sp>
        <p:nvSpPr>
          <p:cNvPr id="49" name="正方形/長方形 48"/>
          <p:cNvSpPr/>
          <p:nvPr/>
        </p:nvSpPr>
        <p:spPr>
          <a:xfrm>
            <a:off x="10855844" y="3633947"/>
            <a:ext cx="433132" cy="584775"/>
          </a:xfrm>
          <a:prstGeom prst="rect">
            <a:avLst/>
          </a:prstGeom>
        </p:spPr>
        <p:txBody>
          <a:bodyPr wrap="none">
            <a:spAutoFit/>
          </a:bodyPr>
          <a:lstStyle/>
          <a:p>
            <a:r>
              <a:rPr lang="en-US" altLang="ja-JP" sz="3200" i="1" dirty="0">
                <a:latin typeface="メイリオ" panose="020B0604030504040204" pitchFamily="50" charset="-128"/>
                <a:ea typeface="メイリオ" panose="020B0604030504040204" pitchFamily="50" charset="-128"/>
              </a:rPr>
              <a:t>g</a:t>
            </a:r>
            <a:endParaRPr lang="ja-JP" altLang="en-US" sz="2400" dirty="0"/>
          </a:p>
        </p:txBody>
      </p:sp>
      <p:sp>
        <p:nvSpPr>
          <p:cNvPr id="50" name="正方形/長方形 49"/>
          <p:cNvSpPr/>
          <p:nvPr/>
        </p:nvSpPr>
        <p:spPr>
          <a:xfrm>
            <a:off x="10830993" y="2394491"/>
            <a:ext cx="437940" cy="584775"/>
          </a:xfrm>
          <a:prstGeom prst="rect">
            <a:avLst/>
          </a:prstGeom>
        </p:spPr>
        <p:txBody>
          <a:bodyPr wrap="none">
            <a:spAutoFit/>
          </a:bodyPr>
          <a:lstStyle/>
          <a:p>
            <a:r>
              <a:rPr lang="en-US" altLang="ja-JP" sz="3200" i="1" dirty="0" smtClean="0">
                <a:latin typeface="メイリオ" panose="020B0604030504040204" pitchFamily="50" charset="-128"/>
                <a:ea typeface="メイリオ" panose="020B0604030504040204" pitchFamily="50" charset="-128"/>
              </a:rPr>
              <a:t>h</a:t>
            </a:r>
            <a:endParaRPr lang="ja-JP" altLang="en-US" sz="2400" dirty="0"/>
          </a:p>
        </p:txBody>
      </p:sp>
      <p:sp>
        <p:nvSpPr>
          <p:cNvPr id="51" name="正方形/長方形 50"/>
          <p:cNvSpPr/>
          <p:nvPr/>
        </p:nvSpPr>
        <p:spPr>
          <a:xfrm>
            <a:off x="8036855" y="2394491"/>
            <a:ext cx="420308" cy="584775"/>
          </a:xfrm>
          <a:prstGeom prst="rect">
            <a:avLst/>
          </a:prstGeom>
        </p:spPr>
        <p:txBody>
          <a:bodyPr wrap="none">
            <a:spAutoFit/>
          </a:bodyPr>
          <a:lstStyle/>
          <a:p>
            <a:r>
              <a:rPr lang="en-US" altLang="ja-JP" sz="3200" i="1" dirty="0" smtClean="0">
                <a:latin typeface="メイリオ" panose="020B0604030504040204" pitchFamily="50" charset="-128"/>
                <a:ea typeface="メイリオ" panose="020B0604030504040204" pitchFamily="50" charset="-128"/>
              </a:rPr>
              <a:t>e</a:t>
            </a:r>
            <a:endParaRPr lang="ja-JP" altLang="en-US" sz="2400" dirty="0"/>
          </a:p>
        </p:txBody>
      </p:sp>
      <p:sp>
        <p:nvSpPr>
          <p:cNvPr id="52" name="正方形/長方形 51"/>
          <p:cNvSpPr/>
          <p:nvPr/>
        </p:nvSpPr>
        <p:spPr>
          <a:xfrm>
            <a:off x="399439" y="5270407"/>
            <a:ext cx="11352293" cy="15012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9640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46099" y="334646"/>
            <a:ext cx="7404101" cy="733270"/>
          </a:xfrm>
        </p:spPr>
        <p:txBody>
          <a:bodyPr>
            <a:normAutofit/>
          </a:bodyPr>
          <a:lstStyle/>
          <a:p>
            <a:r>
              <a:rPr kumimoji="1" lang="ja-JP" altLang="en-US" sz="4000" dirty="0" smtClean="0"/>
              <a:t>厚肉レンズモデル</a:t>
            </a:r>
            <a:endParaRPr kumimoji="1" lang="ja-JP" altLang="en-US" sz="4000" dirty="0"/>
          </a:p>
        </p:txBody>
      </p:sp>
      <p:sp>
        <p:nvSpPr>
          <p:cNvPr id="3" name="コンテンツ プレースホルダー 2"/>
          <p:cNvSpPr>
            <a:spLocks noGrp="1"/>
          </p:cNvSpPr>
          <p:nvPr>
            <p:ph idx="1"/>
          </p:nvPr>
        </p:nvSpPr>
        <p:spPr>
          <a:xfrm>
            <a:off x="546099" y="1343722"/>
            <a:ext cx="7165341" cy="5296829"/>
          </a:xfrm>
        </p:spPr>
        <p:txBody>
          <a:bodyPr>
            <a:normAutofit/>
          </a:bodyPr>
          <a:lstStyle/>
          <a:p>
            <a:pPr>
              <a:lnSpc>
                <a:spcPct val="100000"/>
              </a:lnSpc>
              <a:spcBef>
                <a:spcPts val="600"/>
              </a:spcBef>
              <a:spcAft>
                <a:spcPts val="600"/>
              </a:spcAft>
            </a:pPr>
            <a:r>
              <a:rPr kumimoji="1" lang="ja-JP" altLang="en-US" sz="2400" dirty="0" smtClean="0"/>
              <a:t>レンズ厚みを無視できないレンズ</a:t>
            </a:r>
            <a:endParaRPr kumimoji="1" lang="en-US" altLang="ja-JP" sz="2400" dirty="0" smtClean="0"/>
          </a:p>
          <a:p>
            <a:pPr>
              <a:lnSpc>
                <a:spcPct val="100000"/>
              </a:lnSpc>
              <a:spcBef>
                <a:spcPts val="600"/>
              </a:spcBef>
              <a:spcAft>
                <a:spcPts val="600"/>
              </a:spcAft>
            </a:pPr>
            <a:r>
              <a:rPr lang="ja-JP" altLang="en-US" sz="2400" dirty="0" smtClean="0"/>
              <a:t>後側主点</a:t>
            </a:r>
            <a:r>
              <a:rPr lang="en-US" altLang="ja-JP" sz="2400" dirty="0" smtClean="0"/>
              <a:t>P’</a:t>
            </a:r>
            <a:r>
              <a:rPr lang="ja-JP" altLang="en-US" sz="2400" dirty="0" smtClean="0"/>
              <a:t>と後側焦点</a:t>
            </a:r>
            <a:r>
              <a:rPr lang="en-US" altLang="ja-JP" sz="2400" dirty="0" smtClean="0"/>
              <a:t>F’</a:t>
            </a:r>
            <a:r>
              <a:rPr lang="ja-JP" altLang="en-US" sz="2400" dirty="0" smtClean="0"/>
              <a:t> </a:t>
            </a:r>
            <a:r>
              <a:rPr lang="en-US" altLang="ja-JP" sz="2400" dirty="0" smtClean="0"/>
              <a:t>: </a:t>
            </a:r>
          </a:p>
          <a:p>
            <a:pPr lvl="1">
              <a:lnSpc>
                <a:spcPct val="100000"/>
              </a:lnSpc>
              <a:spcBef>
                <a:spcPts val="600"/>
              </a:spcBef>
              <a:spcAft>
                <a:spcPts val="600"/>
              </a:spcAft>
            </a:pPr>
            <a:r>
              <a:rPr lang="ja-JP" altLang="en-US" sz="2000" dirty="0" smtClean="0"/>
              <a:t>レンズ左側（物体側）から来る平行光が集まる位置を</a:t>
            </a:r>
            <a:r>
              <a:rPr lang="ja-JP" altLang="en-US" sz="2000" b="1" dirty="0" smtClean="0"/>
              <a:t>後側</a:t>
            </a:r>
            <a:r>
              <a:rPr lang="en-US" altLang="ja-JP" sz="2000" b="1" dirty="0" smtClean="0"/>
              <a:t>(</a:t>
            </a:r>
            <a:r>
              <a:rPr lang="ja-JP" altLang="en-US" sz="2000" b="1" dirty="0" smtClean="0"/>
              <a:t>こうそく</a:t>
            </a:r>
            <a:r>
              <a:rPr lang="en-US" altLang="ja-JP" sz="2000" b="1" dirty="0" smtClean="0"/>
              <a:t>)</a:t>
            </a:r>
            <a:r>
              <a:rPr lang="ja-JP" altLang="en-US" sz="2000" b="1" dirty="0" smtClean="0"/>
              <a:t>焦点</a:t>
            </a:r>
            <a:r>
              <a:rPr lang="ja-JP" altLang="en-US" sz="2000" dirty="0" smtClean="0"/>
              <a:t>と呼ぶ</a:t>
            </a:r>
            <a:endParaRPr lang="en-US" altLang="ja-JP" sz="2000" dirty="0" smtClean="0"/>
          </a:p>
          <a:p>
            <a:pPr lvl="1">
              <a:lnSpc>
                <a:spcPct val="100000"/>
              </a:lnSpc>
              <a:spcBef>
                <a:spcPts val="600"/>
              </a:spcBef>
              <a:spcAft>
                <a:spcPts val="600"/>
              </a:spcAft>
            </a:pPr>
            <a:r>
              <a:rPr lang="ja-JP" altLang="en-US" sz="2000" dirty="0"/>
              <a:t>レンズ左側（物体側）から来る</a:t>
            </a:r>
            <a:r>
              <a:rPr lang="ja-JP" altLang="en-US" sz="2000" dirty="0" smtClean="0"/>
              <a:t>平行光の入射・出射光の交点が成す面を</a:t>
            </a:r>
            <a:r>
              <a:rPr lang="ja-JP" altLang="en-US" sz="2000" b="1" dirty="0" smtClean="0"/>
              <a:t>後側主平面</a:t>
            </a:r>
            <a:r>
              <a:rPr lang="ja-JP" altLang="en-US" sz="2000" dirty="0" smtClean="0"/>
              <a:t>と呼ぶ</a:t>
            </a:r>
            <a:endParaRPr lang="en-US" altLang="ja-JP" sz="2000" dirty="0" smtClean="0"/>
          </a:p>
          <a:p>
            <a:pPr lvl="1">
              <a:lnSpc>
                <a:spcPct val="100000"/>
              </a:lnSpc>
              <a:spcBef>
                <a:spcPts val="600"/>
              </a:spcBef>
              <a:spcAft>
                <a:spcPts val="600"/>
              </a:spcAft>
            </a:pPr>
            <a:r>
              <a:rPr lang="ja-JP" altLang="en-US" sz="2000" dirty="0"/>
              <a:t>後側主</a:t>
            </a:r>
            <a:r>
              <a:rPr lang="ja-JP" altLang="en-US" sz="2000" dirty="0" smtClean="0"/>
              <a:t>平面と光軸の交点を</a:t>
            </a:r>
            <a:r>
              <a:rPr lang="ja-JP" altLang="en-US" sz="2000" b="1" dirty="0" smtClean="0"/>
              <a:t>後側主点</a:t>
            </a:r>
            <a:r>
              <a:rPr lang="ja-JP" altLang="en-US" sz="2000" dirty="0" smtClean="0"/>
              <a:t>と呼ぶ</a:t>
            </a:r>
            <a:r>
              <a:rPr lang="en-US" altLang="ja-JP" sz="2000" dirty="0" smtClean="0"/>
              <a:t>: P’</a:t>
            </a:r>
          </a:p>
          <a:p>
            <a:pPr>
              <a:lnSpc>
                <a:spcPct val="100000"/>
              </a:lnSpc>
              <a:spcBef>
                <a:spcPts val="600"/>
              </a:spcBef>
              <a:spcAft>
                <a:spcPts val="600"/>
              </a:spcAft>
            </a:pPr>
            <a:r>
              <a:rPr lang="ja-JP" altLang="en-US" sz="2400" dirty="0" smtClean="0"/>
              <a:t>前側主点</a:t>
            </a:r>
            <a:r>
              <a:rPr lang="en-US" altLang="ja-JP" sz="2400" dirty="0" smtClean="0"/>
              <a:t>P</a:t>
            </a:r>
            <a:r>
              <a:rPr lang="ja-JP" altLang="en-US" sz="2400" dirty="0" smtClean="0"/>
              <a:t>と</a:t>
            </a:r>
            <a:r>
              <a:rPr lang="ja-JP" altLang="en-US" sz="2400" dirty="0"/>
              <a:t>前</a:t>
            </a:r>
            <a:r>
              <a:rPr lang="ja-JP" altLang="en-US" sz="2400" dirty="0" smtClean="0"/>
              <a:t>側焦点</a:t>
            </a:r>
            <a:r>
              <a:rPr lang="en-US" altLang="ja-JP" sz="2400" dirty="0" smtClean="0"/>
              <a:t>F</a:t>
            </a:r>
            <a:r>
              <a:rPr lang="ja-JP" altLang="en-US" sz="2400" dirty="0" smtClean="0"/>
              <a:t> </a:t>
            </a:r>
            <a:r>
              <a:rPr lang="en-US" altLang="ja-JP" sz="2400" dirty="0"/>
              <a:t>:</a:t>
            </a:r>
            <a:r>
              <a:rPr lang="en-US" altLang="ja-JP" sz="2400" dirty="0" smtClean="0"/>
              <a:t> </a:t>
            </a:r>
          </a:p>
          <a:p>
            <a:pPr lvl="1">
              <a:lnSpc>
                <a:spcPct val="100000"/>
              </a:lnSpc>
              <a:spcBef>
                <a:spcPts val="600"/>
              </a:spcBef>
              <a:spcAft>
                <a:spcPts val="600"/>
              </a:spcAft>
            </a:pPr>
            <a:r>
              <a:rPr lang="ja-JP" altLang="en-US" sz="2000" dirty="0" smtClean="0"/>
              <a:t>レンズ右側（撮像素子側）から</a:t>
            </a:r>
            <a:r>
              <a:rPr lang="ja-JP" altLang="en-US" sz="2000" dirty="0"/>
              <a:t>入射</a:t>
            </a:r>
            <a:r>
              <a:rPr lang="ja-JP" altLang="en-US" sz="2000" dirty="0" smtClean="0"/>
              <a:t>した平行光が集まる位置を</a:t>
            </a:r>
            <a:r>
              <a:rPr lang="ja-JP" altLang="en-US" sz="2000" b="1" dirty="0" smtClean="0"/>
              <a:t>前側焦点</a:t>
            </a:r>
            <a:r>
              <a:rPr lang="ja-JP" altLang="en-US" sz="2000" dirty="0" smtClean="0"/>
              <a:t>と呼ぶ</a:t>
            </a:r>
            <a:endParaRPr lang="en-US" altLang="ja-JP" sz="2000" dirty="0" smtClean="0"/>
          </a:p>
          <a:p>
            <a:pPr>
              <a:lnSpc>
                <a:spcPct val="100000"/>
              </a:lnSpc>
              <a:spcBef>
                <a:spcPts val="600"/>
              </a:spcBef>
              <a:spcAft>
                <a:spcPts val="600"/>
              </a:spcAft>
            </a:pPr>
            <a:r>
              <a:rPr kumimoji="1" lang="ja-JP" altLang="en-US" sz="2400" dirty="0" smtClean="0"/>
              <a:t>薄肉レンズでは</a:t>
            </a:r>
            <a:r>
              <a:rPr kumimoji="1" lang="en-US" altLang="ja-JP" sz="2400" dirty="0" smtClean="0"/>
              <a:t>P</a:t>
            </a:r>
            <a:r>
              <a:rPr kumimoji="1" lang="ja-JP" altLang="en-US" sz="2400" dirty="0" smtClean="0"/>
              <a:t>と</a:t>
            </a:r>
            <a:r>
              <a:rPr kumimoji="1" lang="en-US" altLang="ja-JP" sz="2400" dirty="0" smtClean="0"/>
              <a:t>P’</a:t>
            </a:r>
            <a:r>
              <a:rPr kumimoji="1" lang="ja-JP" altLang="en-US" sz="2400" dirty="0" smtClean="0"/>
              <a:t>が一致する</a:t>
            </a:r>
            <a:endParaRPr kumimoji="1" lang="ja-JP" altLang="en-US" sz="2400" dirty="0"/>
          </a:p>
        </p:txBody>
      </p:sp>
      <p:pic>
        <p:nvPicPr>
          <p:cNvPr id="2050" name="Picture 2" descr="https://upload.wikimedia.org/wikipedia/commons/thumb/e/e3/Cardinal-points-1.svg/250px-Cardinal-points-1.svg.png"/>
          <p:cNvPicPr>
            <a:picLocks noChangeAspect="1" noChangeArrowheads="1"/>
          </p:cNvPicPr>
          <p:nvPr/>
        </p:nvPicPr>
        <p:blipFill rotWithShape="1">
          <a:blip r:embed="rId3">
            <a:extLst>
              <a:ext uri="{28A0092B-C50C-407E-A947-70E740481C1C}">
                <a14:useLocalDpi xmlns:a14="http://schemas.microsoft.com/office/drawing/2010/main" val="0"/>
              </a:ext>
            </a:extLst>
          </a:blip>
          <a:srcRect t="51401"/>
          <a:stretch/>
        </p:blipFill>
        <p:spPr bwMode="auto">
          <a:xfrm>
            <a:off x="8207783" y="87086"/>
            <a:ext cx="3984217" cy="3020604"/>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9274317" y="6261100"/>
            <a:ext cx="1851148" cy="646331"/>
          </a:xfrm>
          <a:prstGeom prst="rect">
            <a:avLst/>
          </a:prstGeom>
        </p:spPr>
        <p:txBody>
          <a:bodyPr wrap="none">
            <a:spAutoFit/>
          </a:bodyPr>
          <a:lstStyle/>
          <a:p>
            <a:r>
              <a:rPr lang="en-US" altLang="ja-JP" dirty="0" smtClean="0"/>
              <a:t>By </a:t>
            </a:r>
            <a:r>
              <a:rPr lang="en-US" altLang="ja-JP" dirty="0" err="1" smtClean="0"/>
              <a:t>en:User:DrBob</a:t>
            </a:r>
            <a:endParaRPr lang="en-US" altLang="ja-JP" dirty="0" smtClean="0"/>
          </a:p>
          <a:p>
            <a:r>
              <a:rPr lang="en-US" altLang="ja-JP" dirty="0" smtClean="0"/>
              <a:t>[CC-BY-SA, 3.0]</a:t>
            </a:r>
            <a:endParaRPr lang="ja-JP" altLang="en-US" dirty="0"/>
          </a:p>
        </p:txBody>
      </p:sp>
      <p:pic>
        <p:nvPicPr>
          <p:cNvPr id="6" name="Picture 2" descr="https://upload.wikimedia.org/wikipedia/commons/thumb/e/e3/Cardinal-points-1.svg/250px-Cardinal-points-1.svg.png"/>
          <p:cNvPicPr>
            <a:picLocks noChangeAspect="1" noChangeArrowheads="1"/>
          </p:cNvPicPr>
          <p:nvPr/>
        </p:nvPicPr>
        <p:blipFill rotWithShape="1">
          <a:blip r:embed="rId3">
            <a:extLst>
              <a:ext uri="{28A0092B-C50C-407E-A947-70E740481C1C}">
                <a14:useLocalDpi xmlns:a14="http://schemas.microsoft.com/office/drawing/2010/main" val="0"/>
              </a:ext>
            </a:extLst>
          </a:blip>
          <a:srcRect b="50753"/>
          <a:stretch/>
        </p:blipFill>
        <p:spPr bwMode="auto">
          <a:xfrm>
            <a:off x="8207783" y="3107690"/>
            <a:ext cx="3984217" cy="3060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267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ja-JP" altLang="en-US" dirty="0" smtClean="0"/>
              <a:t>撮影パラメータ</a:t>
            </a:r>
            <a:endParaRPr kumimoji="1" lang="ja-JP" altLang="en-US" dirty="0"/>
          </a:p>
        </p:txBody>
      </p:sp>
      <p:sp>
        <p:nvSpPr>
          <p:cNvPr id="3" name="コンテンツ プレースホルダー 2"/>
          <p:cNvSpPr>
            <a:spLocks noGrp="1"/>
          </p:cNvSpPr>
          <p:nvPr>
            <p:ph idx="1"/>
          </p:nvPr>
        </p:nvSpPr>
        <p:spPr>
          <a:xfrm>
            <a:off x="685800" y="1039863"/>
            <a:ext cx="11301761" cy="2145766"/>
          </a:xfrm>
        </p:spPr>
        <p:txBody>
          <a:bodyPr>
            <a:normAutofit fontScale="85000" lnSpcReduction="20000"/>
          </a:bodyPr>
          <a:lstStyle/>
          <a:p>
            <a:pPr marL="0" indent="0">
              <a:buNone/>
            </a:pPr>
            <a:r>
              <a:rPr kumimoji="1" lang="ja-JP" altLang="en-US" dirty="0" smtClean="0"/>
              <a:t>カメラ撮影の際，所望の絵を得るため各種パラメータを調整する</a:t>
            </a:r>
            <a:endParaRPr kumimoji="1" lang="en-US" altLang="ja-JP" dirty="0" smtClean="0"/>
          </a:p>
          <a:p>
            <a:r>
              <a:rPr lang="ja-JP" altLang="en-US" sz="2400" dirty="0" smtClean="0"/>
              <a:t>撮影画</a:t>
            </a:r>
            <a:r>
              <a:rPr lang="ja-JP" altLang="en-US" sz="2400" dirty="0"/>
              <a:t>角</a:t>
            </a:r>
            <a:endParaRPr kumimoji="1" lang="en-US" altLang="ja-JP" sz="2400" dirty="0" smtClean="0"/>
          </a:p>
          <a:p>
            <a:r>
              <a:rPr kumimoji="1" lang="ja-JP" altLang="en-US" sz="2400" dirty="0" smtClean="0"/>
              <a:t>絞り</a:t>
            </a:r>
            <a:endParaRPr kumimoji="1" lang="en-US" altLang="ja-JP" sz="2400" dirty="0" smtClean="0"/>
          </a:p>
          <a:p>
            <a:r>
              <a:rPr kumimoji="1" lang="ja-JP" altLang="en-US" sz="2400" dirty="0" smtClean="0"/>
              <a:t>シャッター</a:t>
            </a:r>
            <a:r>
              <a:rPr lang="ja-JP" altLang="en-US" sz="2400" dirty="0" smtClean="0"/>
              <a:t>スピード（露光時間）</a:t>
            </a:r>
            <a:endParaRPr kumimoji="1" lang="en-US" altLang="ja-JP" sz="2400" dirty="0" smtClean="0"/>
          </a:p>
          <a:p>
            <a:r>
              <a:rPr kumimoji="1" lang="en-US" altLang="ja-JP" sz="2400" dirty="0" smtClean="0"/>
              <a:t>ISO</a:t>
            </a:r>
            <a:r>
              <a:rPr kumimoji="1" lang="ja-JP" altLang="en-US" sz="2400" dirty="0" smtClean="0"/>
              <a:t>感度</a:t>
            </a:r>
            <a:endParaRPr kumimoji="1" lang="en-US" altLang="ja-JP" sz="2400" dirty="0" smtClean="0"/>
          </a:p>
          <a:p>
            <a:r>
              <a:rPr lang="ja-JP" altLang="en-US" sz="2400"/>
              <a:t>ピント</a:t>
            </a:r>
            <a:endParaRPr kumimoji="1" lang="ja-JP" altLang="en-US" sz="2400" dirty="0"/>
          </a:p>
        </p:txBody>
      </p:sp>
      <p:cxnSp>
        <p:nvCxnSpPr>
          <p:cNvPr id="15" name="直線矢印コネクタ 14"/>
          <p:cNvCxnSpPr>
            <a:endCxn id="21" idx="1"/>
          </p:cNvCxnSpPr>
          <p:nvPr/>
        </p:nvCxnSpPr>
        <p:spPr>
          <a:xfrm>
            <a:off x="2573282" y="3915103"/>
            <a:ext cx="2508618" cy="1146271"/>
          </a:xfrm>
          <a:prstGeom prst="straightConnector1">
            <a:avLst/>
          </a:prstGeom>
          <a:ln w="635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a:endCxn id="21" idx="1"/>
          </p:cNvCxnSpPr>
          <p:nvPr/>
        </p:nvCxnSpPr>
        <p:spPr>
          <a:xfrm flipV="1">
            <a:off x="2585544" y="5061374"/>
            <a:ext cx="2496356" cy="1150240"/>
          </a:xfrm>
          <a:prstGeom prst="straightConnector1">
            <a:avLst/>
          </a:prstGeom>
          <a:ln w="635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7" name="正方形/長方形 16"/>
          <p:cNvSpPr/>
          <p:nvPr/>
        </p:nvSpPr>
        <p:spPr>
          <a:xfrm>
            <a:off x="2281490" y="3491304"/>
            <a:ext cx="627321" cy="31401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レ</a:t>
            </a:r>
            <a:endParaRPr kumimoji="1" lang="en-US" altLang="ja-JP" sz="28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ン</a:t>
            </a:r>
            <a:endParaRPr kumimoji="1" lang="en-US" altLang="ja-JP" sz="28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ズ</a:t>
            </a:r>
            <a:endParaRPr kumimoji="1" lang="ja-JP" altLang="en-US" sz="2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正方形/長方形 17"/>
          <p:cNvSpPr/>
          <p:nvPr/>
        </p:nvSpPr>
        <p:spPr>
          <a:xfrm>
            <a:off x="6540887" y="3494841"/>
            <a:ext cx="627321" cy="31401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アナログ信号処理</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回路</a:t>
            </a:r>
            <a:endParaRPr kumimoji="1"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正方形/長方形 18"/>
          <p:cNvSpPr/>
          <p:nvPr/>
        </p:nvSpPr>
        <p:spPr>
          <a:xfrm>
            <a:off x="3214960" y="3494854"/>
            <a:ext cx="627321" cy="31401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絞り</a:t>
            </a:r>
            <a:endParaRPr kumimoji="1" lang="en-US" altLang="ja-JP" sz="28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正方形/長方形 19"/>
          <p:cNvSpPr/>
          <p:nvPr/>
        </p:nvSpPr>
        <p:spPr>
          <a:xfrm>
            <a:off x="4148430" y="3498393"/>
            <a:ext cx="627321" cy="31401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シャッタ｜</a:t>
            </a:r>
            <a:endParaRPr kumimoji="1" lang="en-US" altLang="ja-JP" sz="28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正方形/長方形 20"/>
          <p:cNvSpPr/>
          <p:nvPr/>
        </p:nvSpPr>
        <p:spPr>
          <a:xfrm>
            <a:off x="5081900" y="3491303"/>
            <a:ext cx="627321" cy="31401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撮像素子</a:t>
            </a:r>
            <a:endParaRPr kumimoji="1" lang="en-US" altLang="ja-JP" sz="28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正方形/長方形 21"/>
          <p:cNvSpPr/>
          <p:nvPr/>
        </p:nvSpPr>
        <p:spPr>
          <a:xfrm>
            <a:off x="7625006" y="3483879"/>
            <a:ext cx="627321" cy="31401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smtClean="0">
                <a:latin typeface="メイリオ" panose="020B0604030504040204" pitchFamily="50" charset="-128"/>
                <a:ea typeface="メイリオ" panose="020B0604030504040204" pitchFamily="50" charset="-128"/>
                <a:cs typeface="メイリオ" panose="020B0604030504040204" pitchFamily="50" charset="-128"/>
              </a:rPr>
              <a:t>AD</a:t>
            </a:r>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変換</a:t>
            </a:r>
            <a:endParaRPr lang="en-US" altLang="ja-JP" sz="28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正方形/長方形 22"/>
          <p:cNvSpPr/>
          <p:nvPr/>
        </p:nvSpPr>
        <p:spPr>
          <a:xfrm>
            <a:off x="9740067" y="4689235"/>
            <a:ext cx="1482669" cy="6840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メモリ</a:t>
            </a:r>
            <a:endPar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カード</a:t>
            </a:r>
            <a:endPar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正方形/長方形 23"/>
          <p:cNvSpPr/>
          <p:nvPr/>
        </p:nvSpPr>
        <p:spPr>
          <a:xfrm>
            <a:off x="8709125" y="3491303"/>
            <a:ext cx="574144" cy="31401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デジタル信号処理</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回路</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正方形/長方形 24"/>
          <p:cNvSpPr/>
          <p:nvPr/>
        </p:nvSpPr>
        <p:spPr>
          <a:xfrm>
            <a:off x="9740067" y="3665474"/>
            <a:ext cx="1482669" cy="6840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smtClean="0">
                <a:latin typeface="メイリオ" panose="020B0604030504040204" pitchFamily="50" charset="-128"/>
                <a:ea typeface="メイリオ" panose="020B0604030504040204" pitchFamily="50" charset="-128"/>
                <a:cs typeface="メイリオ" panose="020B0604030504040204" pitchFamily="50" charset="-128"/>
              </a:rPr>
              <a:t>US</a:t>
            </a:r>
            <a:r>
              <a:rPr lang="en-US" altLang="ja-JP" sz="2800" dirty="0">
                <a:latin typeface="メイリオ" panose="020B0604030504040204" pitchFamily="50" charset="-128"/>
                <a:ea typeface="メイリオ" panose="020B0604030504040204" pitchFamily="50" charset="-128"/>
                <a:cs typeface="メイリオ" panose="020B0604030504040204" pitchFamily="50" charset="-128"/>
              </a:rPr>
              <a:t>B</a:t>
            </a:r>
            <a:endParaRPr lang="en-US" altLang="ja-JP" sz="28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正方形/長方形 25"/>
          <p:cNvSpPr/>
          <p:nvPr/>
        </p:nvSpPr>
        <p:spPr>
          <a:xfrm>
            <a:off x="9740067" y="5702408"/>
            <a:ext cx="1482669" cy="6840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液晶</a:t>
            </a:r>
            <a:endPar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モニタ</a:t>
            </a:r>
            <a:endPar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27" name="直線矢印コネクタ 26"/>
          <p:cNvCxnSpPr/>
          <p:nvPr/>
        </p:nvCxnSpPr>
        <p:spPr>
          <a:xfrm>
            <a:off x="1229710" y="4673600"/>
            <a:ext cx="1051034" cy="0"/>
          </a:xfrm>
          <a:prstGeom prst="straightConnector1">
            <a:avLst/>
          </a:prstGeom>
          <a:ln w="6032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8" name="正方形/長方形 27"/>
          <p:cNvSpPr/>
          <p:nvPr/>
        </p:nvSpPr>
        <p:spPr>
          <a:xfrm>
            <a:off x="843286" y="4516085"/>
            <a:ext cx="415498" cy="369332"/>
          </a:xfrm>
          <a:prstGeom prst="rect">
            <a:avLst/>
          </a:prstGeom>
        </p:spPr>
        <p:txBody>
          <a:bodyPr wrap="none">
            <a:sp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光</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29" name="直線矢印コネクタ 28"/>
          <p:cNvCxnSpPr/>
          <p:nvPr/>
        </p:nvCxnSpPr>
        <p:spPr>
          <a:xfrm>
            <a:off x="1229710" y="3979917"/>
            <a:ext cx="1051034" cy="0"/>
          </a:xfrm>
          <a:prstGeom prst="straightConnector1">
            <a:avLst/>
          </a:prstGeom>
          <a:ln w="6032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0" name="正方形/長方形 29"/>
          <p:cNvSpPr/>
          <p:nvPr/>
        </p:nvSpPr>
        <p:spPr>
          <a:xfrm>
            <a:off x="843286" y="3822402"/>
            <a:ext cx="415498" cy="369332"/>
          </a:xfrm>
          <a:prstGeom prst="rect">
            <a:avLst/>
          </a:prstGeom>
        </p:spPr>
        <p:txBody>
          <a:bodyPr wrap="none">
            <a:sp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光</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31" name="直線矢印コネクタ 30"/>
          <p:cNvCxnSpPr/>
          <p:nvPr/>
        </p:nvCxnSpPr>
        <p:spPr>
          <a:xfrm>
            <a:off x="1229710" y="6134538"/>
            <a:ext cx="1051034" cy="0"/>
          </a:xfrm>
          <a:prstGeom prst="straightConnector1">
            <a:avLst/>
          </a:prstGeom>
          <a:ln w="6032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2" name="正方形/長方形 31"/>
          <p:cNvSpPr/>
          <p:nvPr/>
        </p:nvSpPr>
        <p:spPr>
          <a:xfrm>
            <a:off x="843286" y="5977023"/>
            <a:ext cx="415498" cy="369332"/>
          </a:xfrm>
          <a:prstGeom prst="rect">
            <a:avLst/>
          </a:prstGeom>
        </p:spPr>
        <p:txBody>
          <a:bodyPr wrap="none">
            <a:sp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光</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33" name="直線矢印コネクタ 32"/>
          <p:cNvCxnSpPr/>
          <p:nvPr/>
        </p:nvCxnSpPr>
        <p:spPr>
          <a:xfrm>
            <a:off x="1229710" y="5419834"/>
            <a:ext cx="1051034" cy="0"/>
          </a:xfrm>
          <a:prstGeom prst="straightConnector1">
            <a:avLst/>
          </a:prstGeom>
          <a:ln w="6032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4" name="正方形/長方形 33"/>
          <p:cNvSpPr/>
          <p:nvPr/>
        </p:nvSpPr>
        <p:spPr>
          <a:xfrm>
            <a:off x="843286" y="5262319"/>
            <a:ext cx="415498" cy="369332"/>
          </a:xfrm>
          <a:prstGeom prst="rect">
            <a:avLst/>
          </a:prstGeom>
        </p:spPr>
        <p:txBody>
          <a:bodyPr wrap="none">
            <a:sp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光</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 name="右矢印 34"/>
          <p:cNvSpPr/>
          <p:nvPr/>
        </p:nvSpPr>
        <p:spPr>
          <a:xfrm>
            <a:off x="5885793" y="4824248"/>
            <a:ext cx="493986"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右矢印 35"/>
          <p:cNvSpPr/>
          <p:nvPr/>
        </p:nvSpPr>
        <p:spPr>
          <a:xfrm>
            <a:off x="7210097" y="4824248"/>
            <a:ext cx="357351"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右矢印 36"/>
          <p:cNvSpPr/>
          <p:nvPr/>
        </p:nvSpPr>
        <p:spPr>
          <a:xfrm>
            <a:off x="8303173" y="4824248"/>
            <a:ext cx="357351"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右矢印 37"/>
          <p:cNvSpPr/>
          <p:nvPr/>
        </p:nvSpPr>
        <p:spPr>
          <a:xfrm>
            <a:off x="9333187" y="3765169"/>
            <a:ext cx="357351"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右矢印 38"/>
          <p:cNvSpPr/>
          <p:nvPr/>
        </p:nvSpPr>
        <p:spPr>
          <a:xfrm>
            <a:off x="9333187" y="4788930"/>
            <a:ext cx="357351"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右矢印 39"/>
          <p:cNvSpPr/>
          <p:nvPr/>
        </p:nvSpPr>
        <p:spPr>
          <a:xfrm>
            <a:off x="9333187" y="5802103"/>
            <a:ext cx="357351"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93435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01295" y="463098"/>
            <a:ext cx="10984305" cy="733270"/>
          </a:xfrm>
        </p:spPr>
        <p:txBody>
          <a:bodyPr/>
          <a:lstStyle/>
          <a:p>
            <a:r>
              <a:rPr lang="ja-JP" altLang="en-US" dirty="0" smtClean="0">
                <a:latin typeface="游ゴシック" panose="020B0400000000000000" pitchFamily="50" charset="-128"/>
                <a:ea typeface="游ゴシック" panose="020B0400000000000000" pitchFamily="50" charset="-128"/>
              </a:rPr>
              <a:t>イントロダクション</a:t>
            </a:r>
            <a:r>
              <a:rPr lang="en-US" altLang="ja-JP" dirty="0" smtClean="0">
                <a:latin typeface="游ゴシック" panose="020B0400000000000000" pitchFamily="50" charset="-128"/>
                <a:ea typeface="游ゴシック" panose="020B0400000000000000" pitchFamily="50" charset="-128"/>
              </a:rPr>
              <a:t>2</a:t>
            </a:r>
            <a:endParaRPr kumimoji="1" lang="ja-JP" altLang="en-US" dirty="0">
              <a:latin typeface="游ゴシック" panose="020B0400000000000000" pitchFamily="50" charset="-128"/>
              <a:ea typeface="游ゴシック" panose="020B0400000000000000" pitchFamily="50" charset="-128"/>
            </a:endParaRPr>
          </a:p>
        </p:txBody>
      </p:sp>
      <p:sp>
        <p:nvSpPr>
          <p:cNvPr id="3" name="コンテンツ プレースホルダー 2"/>
          <p:cNvSpPr>
            <a:spLocks noGrp="1"/>
          </p:cNvSpPr>
          <p:nvPr>
            <p:ph idx="1"/>
          </p:nvPr>
        </p:nvSpPr>
        <p:spPr>
          <a:xfrm>
            <a:off x="801295" y="1670293"/>
            <a:ext cx="11214493" cy="4414822"/>
          </a:xfrm>
        </p:spPr>
        <p:txBody>
          <a:bodyPr>
            <a:normAutofit/>
          </a:bodyPr>
          <a:lstStyle/>
          <a:p>
            <a:pPr marL="0" indent="0">
              <a:buNone/>
            </a:pPr>
            <a:r>
              <a:rPr lang="ja-JP" altLang="en-US" dirty="0" smtClean="0">
                <a:latin typeface="游ゴシック" panose="020B0400000000000000" pitchFamily="50" charset="-128"/>
                <a:ea typeface="游ゴシック" panose="020B0400000000000000" pitchFamily="50" charset="-128"/>
              </a:rPr>
              <a:t>達成</a:t>
            </a:r>
            <a:r>
              <a:rPr lang="ja-JP" altLang="en-US" dirty="0">
                <a:latin typeface="游ゴシック" panose="020B0400000000000000" pitchFamily="50" charset="-128"/>
                <a:ea typeface="游ゴシック" panose="020B0400000000000000" pitchFamily="50" charset="-128"/>
              </a:rPr>
              <a:t>目標</a:t>
            </a:r>
            <a:endParaRPr kumimoji="1" lang="en-US" altLang="ja-JP" dirty="0" smtClean="0">
              <a:latin typeface="游ゴシック" panose="020B0400000000000000" pitchFamily="50" charset="-128"/>
              <a:ea typeface="游ゴシック" panose="020B0400000000000000" pitchFamily="50" charset="-128"/>
            </a:endParaRPr>
          </a:p>
          <a:p>
            <a:r>
              <a:rPr lang="ja-JP" altLang="en-US" dirty="0">
                <a:latin typeface="游ゴシック" panose="020B0400000000000000" pitchFamily="50" charset="-128"/>
                <a:ea typeface="游ゴシック" panose="020B0400000000000000" pitchFamily="50" charset="-128"/>
              </a:rPr>
              <a:t>デジタル画像の取得</a:t>
            </a:r>
            <a:r>
              <a:rPr lang="ja-JP" altLang="en-US" dirty="0" smtClean="0">
                <a:latin typeface="游ゴシック" panose="020B0400000000000000" pitchFamily="50" charset="-128"/>
                <a:ea typeface="游ゴシック" panose="020B0400000000000000" pitchFamily="50" charset="-128"/>
              </a:rPr>
              <a:t>方法に</a:t>
            </a:r>
            <a:r>
              <a:rPr lang="ja-JP" altLang="en-US" dirty="0">
                <a:latin typeface="游ゴシック" panose="020B0400000000000000" pitchFamily="50" charset="-128"/>
                <a:ea typeface="游ゴシック" panose="020B0400000000000000" pitchFamily="50" charset="-128"/>
              </a:rPr>
              <a:t>関する基礎的な用語を正しく利用できる</a:t>
            </a:r>
            <a:endParaRPr lang="en-US" altLang="ja-JP" dirty="0">
              <a:latin typeface="游ゴシック" panose="020B0400000000000000" pitchFamily="50" charset="-128"/>
              <a:ea typeface="游ゴシック" panose="020B0400000000000000" pitchFamily="50" charset="-128"/>
            </a:endParaRPr>
          </a:p>
          <a:p>
            <a:pPr lvl="1"/>
            <a:r>
              <a:rPr lang="ja-JP" altLang="en-US" dirty="0" smtClean="0">
                <a:latin typeface="游ゴシック" panose="020B0400000000000000" pitchFamily="50" charset="-128"/>
                <a:ea typeface="游ゴシック" panose="020B0400000000000000" pitchFamily="50" charset="-128"/>
              </a:rPr>
              <a:t>デジタルカメラの</a:t>
            </a:r>
            <a:r>
              <a:rPr lang="ja-JP" altLang="en-US" dirty="0">
                <a:latin typeface="游ゴシック" panose="020B0400000000000000" pitchFamily="50" charset="-128"/>
                <a:ea typeface="游ゴシック" panose="020B0400000000000000" pitchFamily="50" charset="-128"/>
              </a:rPr>
              <a:t>基礎的</a:t>
            </a:r>
            <a:r>
              <a:rPr lang="ja-JP" altLang="en-US" dirty="0" smtClean="0">
                <a:latin typeface="游ゴシック" panose="020B0400000000000000" pitchFamily="50" charset="-128"/>
                <a:ea typeface="游ゴシック" panose="020B0400000000000000" pitchFamily="50" charset="-128"/>
              </a:rPr>
              <a:t>な構造と機能を説明できる</a:t>
            </a:r>
            <a:endParaRPr lang="en-US" altLang="ja-JP" dirty="0" smtClean="0">
              <a:latin typeface="游ゴシック" panose="020B0400000000000000" pitchFamily="50" charset="-128"/>
              <a:ea typeface="游ゴシック" panose="020B0400000000000000" pitchFamily="50" charset="-128"/>
            </a:endParaRPr>
          </a:p>
          <a:p>
            <a:pPr lvl="1"/>
            <a:r>
              <a:rPr lang="ja-JP" altLang="en-US" dirty="0" smtClean="0">
                <a:latin typeface="游ゴシック" panose="020B0400000000000000" pitchFamily="50" charset="-128"/>
                <a:ea typeface="游ゴシック" panose="020B0400000000000000" pitchFamily="50" charset="-128"/>
              </a:rPr>
              <a:t>人間の視覚系</a:t>
            </a:r>
            <a:r>
              <a:rPr lang="ja-JP" altLang="en-US" dirty="0">
                <a:latin typeface="游ゴシック" panose="020B0400000000000000" pitchFamily="50" charset="-128"/>
                <a:ea typeface="游ゴシック" panose="020B0400000000000000" pitchFamily="50" charset="-128"/>
              </a:rPr>
              <a:t>の基礎的な構造</a:t>
            </a:r>
            <a:r>
              <a:rPr lang="ja-JP" altLang="en-US" dirty="0" smtClean="0">
                <a:latin typeface="游ゴシック" panose="020B0400000000000000" pitchFamily="50" charset="-128"/>
                <a:ea typeface="游ゴシック" panose="020B0400000000000000" pitchFamily="50" charset="-128"/>
              </a:rPr>
              <a:t>と機能を説明できる</a:t>
            </a:r>
            <a:endParaRPr lang="en-US" altLang="ja-JP" dirty="0" smtClean="0">
              <a:latin typeface="游ゴシック" panose="020B0400000000000000" pitchFamily="50" charset="-128"/>
              <a:ea typeface="游ゴシック" panose="020B0400000000000000" pitchFamily="50" charset="-128"/>
            </a:endParaRPr>
          </a:p>
          <a:p>
            <a:pPr lvl="1"/>
            <a:endParaRPr lang="en-US" altLang="ja-JP" dirty="0">
              <a:latin typeface="游ゴシック" panose="020B0400000000000000" pitchFamily="50" charset="-128"/>
              <a:ea typeface="游ゴシック" panose="020B0400000000000000" pitchFamily="50" charset="-128"/>
            </a:endParaRPr>
          </a:p>
          <a:p>
            <a:pPr marL="0" indent="0">
              <a:buNone/>
            </a:pPr>
            <a:r>
              <a:rPr kumimoji="1" lang="en-US" altLang="ja-JP" dirty="0" smtClean="0">
                <a:latin typeface="游ゴシック" panose="020B0400000000000000" pitchFamily="50" charset="-128"/>
                <a:ea typeface="游ゴシック" panose="020B0400000000000000" pitchFamily="50" charset="-128"/>
              </a:rPr>
              <a:t>Contents</a:t>
            </a:r>
          </a:p>
          <a:p>
            <a:r>
              <a:rPr kumimoji="1" lang="ja-JP" altLang="en-US" dirty="0" smtClean="0">
                <a:latin typeface="游ゴシック" panose="020B0400000000000000" pitchFamily="50" charset="-128"/>
                <a:ea typeface="游ゴシック" panose="020B0400000000000000" pitchFamily="50" charset="-128"/>
              </a:rPr>
              <a:t>デジタルカメラ</a:t>
            </a:r>
            <a:endParaRPr kumimoji="1" lang="en-US" altLang="ja-JP" dirty="0" smtClean="0">
              <a:latin typeface="游ゴシック" panose="020B0400000000000000" pitchFamily="50" charset="-128"/>
              <a:ea typeface="游ゴシック" panose="020B0400000000000000" pitchFamily="50" charset="-128"/>
            </a:endParaRPr>
          </a:p>
          <a:p>
            <a:r>
              <a:rPr lang="ja-JP" altLang="en-US" dirty="0">
                <a:latin typeface="游ゴシック" panose="020B0400000000000000" pitchFamily="50" charset="-128"/>
                <a:ea typeface="游ゴシック" panose="020B0400000000000000" pitchFamily="50" charset="-128"/>
              </a:rPr>
              <a:t>人間</a:t>
            </a:r>
            <a:r>
              <a:rPr lang="ja-JP" altLang="en-US" dirty="0" smtClean="0">
                <a:latin typeface="游ゴシック" panose="020B0400000000000000" pitchFamily="50" charset="-128"/>
                <a:ea typeface="游ゴシック" panose="020B0400000000000000" pitchFamily="50" charset="-128"/>
              </a:rPr>
              <a:t>の視覚</a:t>
            </a:r>
            <a:endParaRPr lang="en-US" altLang="ja-JP" dirty="0" smtClean="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886901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98713" y="136526"/>
            <a:ext cx="11388847" cy="733270"/>
          </a:xfrm>
        </p:spPr>
        <p:txBody>
          <a:bodyPr/>
          <a:lstStyle/>
          <a:p>
            <a:pPr algn="ctr"/>
            <a:r>
              <a:rPr kumimoji="1" lang="ja-JP" altLang="en-US" dirty="0" smtClean="0"/>
              <a:t>画角</a:t>
            </a:r>
            <a:endParaRPr kumimoji="1" lang="ja-JP" altLang="en-US" dirty="0"/>
          </a:p>
        </p:txBody>
      </p:sp>
      <p:sp>
        <p:nvSpPr>
          <p:cNvPr id="3" name="コンテンツ プレースホルダー 2"/>
          <p:cNvSpPr>
            <a:spLocks noGrp="1"/>
          </p:cNvSpPr>
          <p:nvPr>
            <p:ph idx="1"/>
          </p:nvPr>
        </p:nvSpPr>
        <p:spPr>
          <a:xfrm>
            <a:off x="598713" y="4328885"/>
            <a:ext cx="11388847" cy="2529115"/>
          </a:xfrm>
        </p:spPr>
        <p:txBody>
          <a:bodyPr>
            <a:normAutofit fontScale="92500"/>
          </a:bodyPr>
          <a:lstStyle/>
          <a:p>
            <a:r>
              <a:rPr lang="ja-JP" altLang="en-US" dirty="0" smtClean="0"/>
              <a:t>画</a:t>
            </a:r>
            <a:r>
              <a:rPr lang="ja-JP" altLang="en-US" dirty="0"/>
              <a:t>角</a:t>
            </a:r>
            <a:r>
              <a:rPr lang="ja-JP" altLang="en-US" dirty="0" smtClean="0"/>
              <a:t>とは撮影範囲のこと．レンズ</a:t>
            </a:r>
            <a:r>
              <a:rPr lang="ja-JP" altLang="en-US" dirty="0"/>
              <a:t>の</a:t>
            </a:r>
            <a:r>
              <a:rPr lang="ja-JP" altLang="en-US" dirty="0" smtClean="0"/>
              <a:t>焦点距離と素子サイズにより定まる</a:t>
            </a:r>
            <a:endParaRPr lang="en-US" altLang="ja-JP" sz="2400" dirty="0" smtClean="0"/>
          </a:p>
          <a:p>
            <a:r>
              <a:rPr lang="ja-JP" altLang="en-US" sz="2400" dirty="0" smtClean="0"/>
              <a:t>カメラ本体により素子サイズが定まる</a:t>
            </a:r>
            <a:endParaRPr lang="en-US" altLang="ja-JP" sz="2400" dirty="0" smtClean="0"/>
          </a:p>
          <a:p>
            <a:pPr lvl="1"/>
            <a:r>
              <a:rPr lang="ja-JP" altLang="en-US" sz="2000" dirty="0" smtClean="0"/>
              <a:t>フルサイズ </a:t>
            </a:r>
            <a:r>
              <a:rPr lang="en-US" altLang="ja-JP" sz="2000" dirty="0" smtClean="0"/>
              <a:t>– APS-C – 1</a:t>
            </a:r>
            <a:r>
              <a:rPr lang="ja-JP" altLang="en-US" sz="2000" dirty="0" smtClean="0"/>
              <a:t>型 </a:t>
            </a:r>
            <a:r>
              <a:rPr lang="en-US" altLang="ja-JP" sz="2000" dirty="0" smtClean="0"/>
              <a:t>– </a:t>
            </a:r>
            <a:r>
              <a:rPr lang="ja-JP" altLang="en-US" sz="2000" dirty="0" smtClean="0"/>
              <a:t>などなど（</a:t>
            </a:r>
            <a:r>
              <a:rPr lang="ja-JP" altLang="en-US" sz="2000" dirty="0"/>
              <a:t>一般的に大きいと</a:t>
            </a:r>
            <a:r>
              <a:rPr lang="ja-JP" altLang="en-US" sz="2000" dirty="0" smtClean="0"/>
              <a:t>高い）</a:t>
            </a:r>
            <a:endParaRPr lang="en-US" altLang="ja-JP" sz="2000" dirty="0"/>
          </a:p>
          <a:p>
            <a:r>
              <a:rPr lang="ja-JP" altLang="en-US" sz="2400" dirty="0" smtClean="0"/>
              <a:t>レンズにより焦点距離</a:t>
            </a:r>
            <a:r>
              <a:rPr lang="en-US" altLang="ja-JP" sz="2400" i="1" dirty="0" smtClean="0"/>
              <a:t>f</a:t>
            </a:r>
            <a:r>
              <a:rPr lang="ja-JP" altLang="en-US" sz="2400" dirty="0" smtClean="0"/>
              <a:t>が定まる</a:t>
            </a:r>
            <a:r>
              <a:rPr lang="en-US" altLang="ja-JP" sz="2400" dirty="0" smtClean="0"/>
              <a:t> </a:t>
            </a:r>
          </a:p>
          <a:p>
            <a:pPr lvl="1"/>
            <a:r>
              <a:rPr lang="ja-JP" altLang="en-US" sz="2000" dirty="0"/>
              <a:t>単</a:t>
            </a:r>
            <a:r>
              <a:rPr lang="ja-JP" altLang="en-US" sz="2000" dirty="0" smtClean="0"/>
              <a:t>焦点レンズ </a:t>
            </a:r>
            <a:r>
              <a:rPr lang="en-US" altLang="ja-JP" sz="2000" dirty="0" smtClean="0"/>
              <a:t>: </a:t>
            </a:r>
            <a:r>
              <a:rPr lang="ja-JP" altLang="en-US" sz="2000" dirty="0" smtClean="0"/>
              <a:t>焦点距離を変更できないレンズ</a:t>
            </a:r>
            <a:endParaRPr lang="en-US" altLang="ja-JP" sz="2000" dirty="0" smtClean="0"/>
          </a:p>
          <a:p>
            <a:pPr lvl="1"/>
            <a:r>
              <a:rPr lang="ja-JP" altLang="en-US" sz="2000" dirty="0"/>
              <a:t>ズーム</a:t>
            </a:r>
            <a:r>
              <a:rPr lang="ja-JP" altLang="en-US" sz="2000" dirty="0" smtClean="0"/>
              <a:t>レンズ </a:t>
            </a:r>
            <a:r>
              <a:rPr lang="en-US" altLang="ja-JP" sz="2000" dirty="0" smtClean="0"/>
              <a:t>: </a:t>
            </a:r>
            <a:r>
              <a:rPr lang="ja-JP" altLang="en-US" sz="2000" dirty="0" smtClean="0"/>
              <a:t>焦点距離を変更できるレンズ　</a:t>
            </a:r>
            <a:endParaRPr lang="en-US" altLang="ja-JP" sz="2000" dirty="0" smtClean="0"/>
          </a:p>
        </p:txBody>
      </p:sp>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75110" y="869796"/>
            <a:ext cx="13693091" cy="10269820"/>
          </a:xfrm>
          <a:prstGeom prst="rect">
            <a:avLst/>
          </a:prstGeom>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84183" y="1068119"/>
            <a:ext cx="3693210" cy="2446152"/>
          </a:xfrm>
          <a:prstGeom prst="rect">
            <a:avLst/>
          </a:prstGeom>
        </p:spPr>
      </p:pic>
      <p:pic>
        <p:nvPicPr>
          <p:cNvPr id="6" name="図 5"/>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145183" y="1061191"/>
            <a:ext cx="3703669" cy="2453080"/>
          </a:xfrm>
          <a:prstGeom prst="rect">
            <a:avLst/>
          </a:prstGeom>
        </p:spPr>
      </p:pic>
      <p:grpSp>
        <p:nvGrpSpPr>
          <p:cNvPr id="24" name="グループ化 23"/>
          <p:cNvGrpSpPr/>
          <p:nvPr/>
        </p:nvGrpSpPr>
        <p:grpSpPr>
          <a:xfrm>
            <a:off x="266700" y="1056821"/>
            <a:ext cx="2386013" cy="2319316"/>
            <a:chOff x="266700" y="1695450"/>
            <a:chExt cx="2386013" cy="2319316"/>
          </a:xfrm>
        </p:grpSpPr>
        <p:cxnSp>
          <p:nvCxnSpPr>
            <p:cNvPr id="9" name="直線コネクタ 8"/>
            <p:cNvCxnSpPr/>
            <p:nvPr/>
          </p:nvCxnSpPr>
          <p:spPr>
            <a:xfrm flipV="1">
              <a:off x="1028920" y="3609748"/>
              <a:ext cx="0" cy="352652"/>
            </a:xfrm>
            <a:prstGeom prst="line">
              <a:avLst/>
            </a:prstGeom>
            <a:ln w="28575">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flipV="1">
              <a:off x="1320800" y="1728788"/>
              <a:ext cx="1331913" cy="2174684"/>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H="1" flipV="1">
              <a:off x="266700" y="1695450"/>
              <a:ext cx="1448753" cy="222885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1294171" y="3924300"/>
              <a:ext cx="441325" cy="0"/>
            </a:xfrm>
            <a:prstGeom prst="line">
              <a:avLst/>
            </a:prstGeom>
            <a:ln w="82550">
              <a:solidFill>
                <a:srgbClr val="00B050"/>
              </a:solidFill>
            </a:ln>
          </p:spPr>
          <p:style>
            <a:lnRef idx="1">
              <a:schemeClr val="accent1"/>
            </a:lnRef>
            <a:fillRef idx="0">
              <a:schemeClr val="accent1"/>
            </a:fillRef>
            <a:effectRef idx="0">
              <a:schemeClr val="accent1"/>
            </a:effectRef>
            <a:fontRef idx="minor">
              <a:schemeClr val="tx1"/>
            </a:fontRef>
          </p:style>
        </p:cxnSp>
        <p:sp>
          <p:nvSpPr>
            <p:cNvPr id="21" name="楕円 3"/>
            <p:cNvSpPr/>
            <p:nvPr/>
          </p:nvSpPr>
          <p:spPr>
            <a:xfrm rot="5400000">
              <a:off x="1441003" y="3187256"/>
              <a:ext cx="122260" cy="837484"/>
            </a:xfrm>
            <a:prstGeom prst="ellipse">
              <a:avLst/>
            </a:prstGeom>
            <a:solidFill>
              <a:schemeClr val="accent1">
                <a:lumMod val="20000"/>
                <a:lumOff val="80000"/>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662429" y="3491546"/>
              <a:ext cx="293670" cy="523220"/>
            </a:xfrm>
            <a:prstGeom prst="rect">
              <a:avLst/>
            </a:prstGeom>
          </p:spPr>
          <p:txBody>
            <a:bodyPr wrap="none">
              <a:spAutoFit/>
            </a:bodyPr>
            <a:lstStyle/>
            <a:p>
              <a:r>
                <a:rPr lang="en-US" altLang="ja-JP" sz="2800" i="1" dirty="0"/>
                <a:t>f</a:t>
              </a:r>
              <a:endParaRPr lang="ja-JP" altLang="en-US" sz="2800" dirty="0"/>
            </a:p>
          </p:txBody>
        </p:sp>
        <p:sp>
          <p:nvSpPr>
            <p:cNvPr id="61" name="正方形/長方形 60"/>
            <p:cNvSpPr/>
            <p:nvPr/>
          </p:nvSpPr>
          <p:spPr>
            <a:xfrm>
              <a:off x="1195829" y="2935286"/>
              <a:ext cx="595035" cy="338554"/>
            </a:xfrm>
            <a:prstGeom prst="rect">
              <a:avLst/>
            </a:prstGeom>
          </p:spPr>
          <p:txBody>
            <a:bodyPr wrap="none">
              <a:spAutoFit/>
            </a:bodyPr>
            <a:lstStyle/>
            <a:p>
              <a:r>
                <a:rPr lang="ja-JP" altLang="en-US" sz="1600" i="1" dirty="0" smtClean="0">
                  <a:latin typeface="メイリオ" panose="020B0604030504040204" pitchFamily="50" charset="-128"/>
                  <a:ea typeface="メイリオ" panose="020B0604030504040204" pitchFamily="50" charset="-128"/>
                  <a:cs typeface="メイリオ" panose="020B0604030504040204" pitchFamily="50" charset="-128"/>
                </a:rPr>
                <a:t>画角</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47" name="グループ化 46"/>
          <p:cNvGrpSpPr/>
          <p:nvPr/>
        </p:nvGrpSpPr>
        <p:grpSpPr>
          <a:xfrm>
            <a:off x="7000636" y="1037771"/>
            <a:ext cx="1074296" cy="2971800"/>
            <a:chOff x="846579" y="1676400"/>
            <a:chExt cx="1074296" cy="2971800"/>
          </a:xfrm>
        </p:grpSpPr>
        <p:cxnSp>
          <p:nvCxnSpPr>
            <p:cNvPr id="48" name="直線コネクタ 47"/>
            <p:cNvCxnSpPr/>
            <p:nvPr/>
          </p:nvCxnSpPr>
          <p:spPr>
            <a:xfrm flipV="1">
              <a:off x="1143220" y="3609748"/>
              <a:ext cx="0" cy="1038452"/>
            </a:xfrm>
            <a:prstGeom prst="line">
              <a:avLst/>
            </a:prstGeom>
            <a:ln w="28575">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flipV="1">
              <a:off x="1301750" y="1676400"/>
              <a:ext cx="557893" cy="295097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flipH="1" flipV="1">
              <a:off x="1059543" y="1676400"/>
              <a:ext cx="655911" cy="2944586"/>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a:off x="1294171" y="4620986"/>
              <a:ext cx="441325" cy="0"/>
            </a:xfrm>
            <a:prstGeom prst="line">
              <a:avLst/>
            </a:prstGeom>
            <a:ln w="82550">
              <a:solidFill>
                <a:srgbClr val="00B050"/>
              </a:solidFill>
            </a:ln>
          </p:spPr>
          <p:style>
            <a:lnRef idx="1">
              <a:schemeClr val="accent1"/>
            </a:lnRef>
            <a:fillRef idx="0">
              <a:schemeClr val="accent1"/>
            </a:fillRef>
            <a:effectRef idx="0">
              <a:schemeClr val="accent1"/>
            </a:effectRef>
            <a:fontRef idx="minor">
              <a:schemeClr val="tx1"/>
            </a:fontRef>
          </p:style>
        </p:cxnSp>
        <p:sp>
          <p:nvSpPr>
            <p:cNvPr id="52" name="楕円 3"/>
            <p:cNvSpPr/>
            <p:nvPr/>
          </p:nvSpPr>
          <p:spPr>
            <a:xfrm rot="5400000">
              <a:off x="1441003" y="3187256"/>
              <a:ext cx="122260" cy="837484"/>
            </a:xfrm>
            <a:prstGeom prst="ellipse">
              <a:avLst/>
            </a:prstGeom>
            <a:solidFill>
              <a:schemeClr val="accent1">
                <a:lumMod val="20000"/>
                <a:lumOff val="80000"/>
                <a:alpha val="6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p:cNvSpPr/>
            <p:nvPr/>
          </p:nvSpPr>
          <p:spPr>
            <a:xfrm>
              <a:off x="846579" y="3796346"/>
              <a:ext cx="293670" cy="523220"/>
            </a:xfrm>
            <a:prstGeom prst="rect">
              <a:avLst/>
            </a:prstGeom>
          </p:spPr>
          <p:txBody>
            <a:bodyPr wrap="none">
              <a:spAutoFit/>
            </a:bodyPr>
            <a:lstStyle/>
            <a:p>
              <a:r>
                <a:rPr lang="en-US" altLang="ja-JP" sz="2800" i="1" dirty="0"/>
                <a:t>f</a:t>
              </a:r>
              <a:endParaRPr lang="ja-JP" altLang="en-US" sz="2800" dirty="0"/>
            </a:p>
          </p:txBody>
        </p:sp>
      </p:grpSp>
      <p:sp>
        <p:nvSpPr>
          <p:cNvPr id="57" name="正方形/長方形 56"/>
          <p:cNvSpPr/>
          <p:nvPr/>
        </p:nvSpPr>
        <p:spPr>
          <a:xfrm>
            <a:off x="2635553" y="3530084"/>
            <a:ext cx="2358338" cy="461665"/>
          </a:xfrm>
          <a:prstGeom prst="rect">
            <a:avLst/>
          </a:prstGeom>
        </p:spPr>
        <p:txBody>
          <a:bodyPr wrap="none">
            <a:spAutoFit/>
          </a:bodyPr>
          <a:lstStyle/>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広角</a:t>
            </a: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400" i="1" dirty="0" smtClean="0">
                <a:latin typeface="メイリオ" panose="020B0604030504040204" pitchFamily="50" charset="-128"/>
                <a:ea typeface="メイリオ" panose="020B0604030504040204" pitchFamily="50" charset="-128"/>
                <a:cs typeface="メイリオ" panose="020B0604030504040204" pitchFamily="50" charset="-128"/>
              </a:rPr>
              <a:t>f</a:t>
            </a: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=24mm</a:t>
            </a: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8" name="正方形/長方形 57"/>
          <p:cNvSpPr/>
          <p:nvPr/>
        </p:nvSpPr>
        <p:spPr>
          <a:xfrm>
            <a:off x="8350553" y="3530084"/>
            <a:ext cx="2550698" cy="461665"/>
          </a:xfrm>
          <a:prstGeom prst="rect">
            <a:avLst/>
          </a:prstGeom>
        </p:spPr>
        <p:txBody>
          <a:bodyPr wrap="none">
            <a:spAutoFit/>
          </a:bodyPr>
          <a:lstStyle/>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望遠</a:t>
            </a: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2400" i="1" dirty="0" smtClean="0">
                <a:latin typeface="メイリオ" panose="020B0604030504040204" pitchFamily="50" charset="-128"/>
                <a:ea typeface="メイリオ" panose="020B0604030504040204" pitchFamily="50" charset="-128"/>
                <a:cs typeface="メイリオ" panose="020B0604030504040204" pitchFamily="50" charset="-128"/>
              </a:rPr>
              <a:t>f</a:t>
            </a: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=105mm</a:t>
            </a: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 name="正方形/長方形 58"/>
          <p:cNvSpPr/>
          <p:nvPr/>
        </p:nvSpPr>
        <p:spPr>
          <a:xfrm>
            <a:off x="8707852" y="243185"/>
            <a:ext cx="3332964" cy="830997"/>
          </a:xfrm>
          <a:prstGeom prst="rect">
            <a:avLst/>
          </a:prstGeom>
        </p:spPr>
        <p:txBody>
          <a:bodyPr wrap="none">
            <a:spAutoFit/>
          </a:bodyPr>
          <a:lstStyle/>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写真は</a:t>
            </a: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D7000</a:t>
            </a:r>
            <a:r>
              <a:rPr lang="ja-JP" altLang="en-US" sz="2400" dirty="0" err="1">
                <a:latin typeface="メイリオ" panose="020B0604030504040204" pitchFamily="50" charset="-128"/>
                <a:ea typeface="メイリオ" panose="020B0604030504040204" pitchFamily="50" charset="-128"/>
                <a:cs typeface="メイリオ" panose="020B0604030504040204" pitchFamily="50" charset="-128"/>
              </a:rPr>
              <a:t>に</a:t>
            </a:r>
            <a:r>
              <a:rPr lang="ja-JP" altLang="en-US" sz="2400" dirty="0" err="1" smtClean="0">
                <a:latin typeface="メイリオ" panose="020B0604030504040204" pitchFamily="50" charset="-128"/>
                <a:ea typeface="メイリオ" panose="020B0604030504040204" pitchFamily="50" charset="-128"/>
                <a:cs typeface="メイリオ" panose="020B0604030504040204" pitchFamily="50" charset="-128"/>
              </a:rPr>
              <a:t>て</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撮影</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素子サイズ</a:t>
            </a: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APS-C</a:t>
            </a: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0" name="フリーフォーム 59"/>
          <p:cNvSpPr/>
          <p:nvPr/>
        </p:nvSpPr>
        <p:spPr>
          <a:xfrm>
            <a:off x="1292772" y="2535374"/>
            <a:ext cx="412286" cy="92214"/>
          </a:xfrm>
          <a:custGeom>
            <a:avLst/>
            <a:gdLst>
              <a:gd name="connsiteX0" fmla="*/ 0 w 409904"/>
              <a:gd name="connsiteY0" fmla="*/ 94815 h 94815"/>
              <a:gd name="connsiteX1" fmla="*/ 189187 w 409904"/>
              <a:gd name="connsiteY1" fmla="*/ 222 h 94815"/>
              <a:gd name="connsiteX2" fmla="*/ 409904 w 409904"/>
              <a:gd name="connsiteY2" fmla="*/ 73795 h 94815"/>
              <a:gd name="connsiteX0" fmla="*/ 0 w 409904"/>
              <a:gd name="connsiteY0" fmla="*/ 92448 h 92448"/>
              <a:gd name="connsiteX1" fmla="*/ 212999 w 409904"/>
              <a:gd name="connsiteY1" fmla="*/ 236 h 92448"/>
              <a:gd name="connsiteX2" fmla="*/ 409904 w 409904"/>
              <a:gd name="connsiteY2" fmla="*/ 71428 h 92448"/>
              <a:gd name="connsiteX0" fmla="*/ 0 w 409904"/>
              <a:gd name="connsiteY0" fmla="*/ 92237 h 92237"/>
              <a:gd name="connsiteX1" fmla="*/ 212999 w 409904"/>
              <a:gd name="connsiteY1" fmla="*/ 25 h 92237"/>
              <a:gd name="connsiteX2" fmla="*/ 409904 w 409904"/>
              <a:gd name="connsiteY2" fmla="*/ 71217 h 92237"/>
              <a:gd name="connsiteX0" fmla="*/ 0 w 412286"/>
              <a:gd name="connsiteY0" fmla="*/ 92214 h 92214"/>
              <a:gd name="connsiteX1" fmla="*/ 212999 w 412286"/>
              <a:gd name="connsiteY1" fmla="*/ 2 h 92214"/>
              <a:gd name="connsiteX2" fmla="*/ 412286 w 412286"/>
              <a:gd name="connsiteY2" fmla="*/ 90244 h 92214"/>
              <a:gd name="connsiteX0" fmla="*/ 0 w 412286"/>
              <a:gd name="connsiteY0" fmla="*/ 92214 h 92214"/>
              <a:gd name="connsiteX1" fmla="*/ 212999 w 412286"/>
              <a:gd name="connsiteY1" fmla="*/ 2 h 92214"/>
              <a:gd name="connsiteX2" fmla="*/ 412286 w 412286"/>
              <a:gd name="connsiteY2" fmla="*/ 90244 h 92214"/>
              <a:gd name="connsiteX0" fmla="*/ 0 w 412286"/>
              <a:gd name="connsiteY0" fmla="*/ 92214 h 92214"/>
              <a:gd name="connsiteX1" fmla="*/ 212999 w 412286"/>
              <a:gd name="connsiteY1" fmla="*/ 2 h 92214"/>
              <a:gd name="connsiteX2" fmla="*/ 412286 w 412286"/>
              <a:gd name="connsiteY2" fmla="*/ 90244 h 92214"/>
            </a:gdLst>
            <a:ahLst/>
            <a:cxnLst>
              <a:cxn ang="0">
                <a:pos x="connsiteX0" y="connsiteY0"/>
              </a:cxn>
              <a:cxn ang="0">
                <a:pos x="connsiteX1" y="connsiteY1"/>
              </a:cxn>
              <a:cxn ang="0">
                <a:pos x="connsiteX2" y="connsiteY2"/>
              </a:cxn>
            </a:cxnLst>
            <a:rect l="l" t="t" r="r" b="b"/>
            <a:pathLst>
              <a:path w="412286" h="92214">
                <a:moveTo>
                  <a:pt x="0" y="92214"/>
                </a:moveTo>
                <a:cubicBezTo>
                  <a:pt x="50910" y="25238"/>
                  <a:pt x="144285" y="330"/>
                  <a:pt x="212999" y="2"/>
                </a:cubicBezTo>
                <a:cubicBezTo>
                  <a:pt x="281713" y="-326"/>
                  <a:pt x="345611" y="37419"/>
                  <a:pt x="412286" y="9024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フリーフォーム 61"/>
          <p:cNvSpPr/>
          <p:nvPr/>
        </p:nvSpPr>
        <p:spPr>
          <a:xfrm>
            <a:off x="7517360" y="2342493"/>
            <a:ext cx="238371" cy="45719"/>
          </a:xfrm>
          <a:custGeom>
            <a:avLst/>
            <a:gdLst>
              <a:gd name="connsiteX0" fmla="*/ 0 w 409904"/>
              <a:gd name="connsiteY0" fmla="*/ 94815 h 94815"/>
              <a:gd name="connsiteX1" fmla="*/ 189187 w 409904"/>
              <a:gd name="connsiteY1" fmla="*/ 222 h 94815"/>
              <a:gd name="connsiteX2" fmla="*/ 409904 w 409904"/>
              <a:gd name="connsiteY2" fmla="*/ 73795 h 94815"/>
              <a:gd name="connsiteX0" fmla="*/ 0 w 409904"/>
              <a:gd name="connsiteY0" fmla="*/ 92448 h 92448"/>
              <a:gd name="connsiteX1" fmla="*/ 212999 w 409904"/>
              <a:gd name="connsiteY1" fmla="*/ 236 h 92448"/>
              <a:gd name="connsiteX2" fmla="*/ 409904 w 409904"/>
              <a:gd name="connsiteY2" fmla="*/ 71428 h 92448"/>
              <a:gd name="connsiteX0" fmla="*/ 0 w 409904"/>
              <a:gd name="connsiteY0" fmla="*/ 92237 h 92237"/>
              <a:gd name="connsiteX1" fmla="*/ 212999 w 409904"/>
              <a:gd name="connsiteY1" fmla="*/ 25 h 92237"/>
              <a:gd name="connsiteX2" fmla="*/ 409904 w 409904"/>
              <a:gd name="connsiteY2" fmla="*/ 71217 h 92237"/>
              <a:gd name="connsiteX0" fmla="*/ 0 w 412286"/>
              <a:gd name="connsiteY0" fmla="*/ 92214 h 92214"/>
              <a:gd name="connsiteX1" fmla="*/ 212999 w 412286"/>
              <a:gd name="connsiteY1" fmla="*/ 2 h 92214"/>
              <a:gd name="connsiteX2" fmla="*/ 412286 w 412286"/>
              <a:gd name="connsiteY2" fmla="*/ 90244 h 92214"/>
              <a:gd name="connsiteX0" fmla="*/ 0 w 412286"/>
              <a:gd name="connsiteY0" fmla="*/ 92214 h 92214"/>
              <a:gd name="connsiteX1" fmla="*/ 212999 w 412286"/>
              <a:gd name="connsiteY1" fmla="*/ 2 h 92214"/>
              <a:gd name="connsiteX2" fmla="*/ 412286 w 412286"/>
              <a:gd name="connsiteY2" fmla="*/ 90244 h 92214"/>
              <a:gd name="connsiteX0" fmla="*/ 0 w 412286"/>
              <a:gd name="connsiteY0" fmla="*/ 92214 h 92214"/>
              <a:gd name="connsiteX1" fmla="*/ 212999 w 412286"/>
              <a:gd name="connsiteY1" fmla="*/ 2 h 92214"/>
              <a:gd name="connsiteX2" fmla="*/ 412286 w 412286"/>
              <a:gd name="connsiteY2" fmla="*/ 90244 h 92214"/>
            </a:gdLst>
            <a:ahLst/>
            <a:cxnLst>
              <a:cxn ang="0">
                <a:pos x="connsiteX0" y="connsiteY0"/>
              </a:cxn>
              <a:cxn ang="0">
                <a:pos x="connsiteX1" y="connsiteY1"/>
              </a:cxn>
              <a:cxn ang="0">
                <a:pos x="connsiteX2" y="connsiteY2"/>
              </a:cxn>
            </a:cxnLst>
            <a:rect l="l" t="t" r="r" b="b"/>
            <a:pathLst>
              <a:path w="412286" h="92214">
                <a:moveTo>
                  <a:pt x="0" y="92214"/>
                </a:moveTo>
                <a:cubicBezTo>
                  <a:pt x="50910" y="25238"/>
                  <a:pt x="144285" y="330"/>
                  <a:pt x="212999" y="2"/>
                </a:cubicBezTo>
                <a:cubicBezTo>
                  <a:pt x="281713" y="-326"/>
                  <a:pt x="345611" y="37419"/>
                  <a:pt x="412286" y="9024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正方形/長方形 62"/>
          <p:cNvSpPr/>
          <p:nvPr/>
        </p:nvSpPr>
        <p:spPr>
          <a:xfrm>
            <a:off x="7379384" y="2114034"/>
            <a:ext cx="492443" cy="276999"/>
          </a:xfrm>
          <a:prstGeom prst="rect">
            <a:avLst/>
          </a:prstGeom>
        </p:spPr>
        <p:txBody>
          <a:bodyPr wrap="none">
            <a:spAutoFit/>
          </a:bodyPr>
          <a:lstStyle/>
          <a:p>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画角</a:t>
            </a:r>
            <a:endParaRPr lang="ja-JP" altLang="en-US" sz="1200" dirty="0"/>
          </a:p>
        </p:txBody>
      </p:sp>
    </p:spTree>
    <p:extLst>
      <p:ext uri="{BB962C8B-B14F-4D97-AF65-F5344CB8AC3E}">
        <p14:creationId xmlns:p14="http://schemas.microsoft.com/office/powerpoint/2010/main" val="3818198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26953" y="886811"/>
            <a:ext cx="11465047" cy="733270"/>
          </a:xfrm>
        </p:spPr>
        <p:txBody>
          <a:bodyPr/>
          <a:lstStyle/>
          <a:p>
            <a:r>
              <a:rPr kumimoji="1" lang="ja-JP" altLang="en-US" dirty="0" smtClean="0"/>
              <a:t>絞り（</a:t>
            </a:r>
            <a:r>
              <a:rPr kumimoji="1" lang="en-US" altLang="ja-JP" dirty="0" smtClean="0"/>
              <a:t>F</a:t>
            </a:r>
            <a:r>
              <a:rPr kumimoji="1" lang="ja-JP" altLang="en-US" dirty="0" smtClean="0"/>
              <a:t>値）</a:t>
            </a:r>
            <a:endParaRPr kumimoji="1" lang="ja-JP" altLang="en-US" dirty="0"/>
          </a:p>
        </p:txBody>
      </p:sp>
      <p:sp>
        <p:nvSpPr>
          <p:cNvPr id="3" name="コンテンツ プレースホルダー 2"/>
          <p:cNvSpPr>
            <a:spLocks noGrp="1"/>
          </p:cNvSpPr>
          <p:nvPr>
            <p:ph idx="1"/>
          </p:nvPr>
        </p:nvSpPr>
        <p:spPr>
          <a:xfrm>
            <a:off x="522513" y="2537460"/>
            <a:ext cx="11465047" cy="4041140"/>
          </a:xfrm>
        </p:spPr>
        <p:txBody>
          <a:bodyPr>
            <a:normAutofit/>
          </a:bodyPr>
          <a:lstStyle/>
          <a:p>
            <a:r>
              <a:rPr kumimoji="1" lang="ja-JP" altLang="en-US" b="1" dirty="0" smtClean="0"/>
              <a:t>絞り</a:t>
            </a:r>
            <a:r>
              <a:rPr lang="ja-JP" altLang="en-US" dirty="0" smtClean="0"/>
              <a:t>とは</a:t>
            </a:r>
            <a:r>
              <a:rPr lang="ja-JP" altLang="en-US" dirty="0"/>
              <a:t>，</a:t>
            </a:r>
            <a:r>
              <a:rPr lang="ja-JP" altLang="en-US" dirty="0" smtClean="0"/>
              <a:t>光量調整のためレンズ直径を調整できる機構のこと</a:t>
            </a:r>
            <a:endParaRPr lang="en-US" altLang="ja-JP" dirty="0" smtClean="0"/>
          </a:p>
          <a:p>
            <a:pPr lvl="1"/>
            <a:r>
              <a:rPr kumimoji="1" lang="ja-JP" altLang="en-US" dirty="0" smtClean="0"/>
              <a:t>絞る（</a:t>
            </a:r>
            <a:r>
              <a:rPr kumimoji="1" lang="en-US" altLang="ja-JP" dirty="0" smtClean="0"/>
              <a:t>F</a:t>
            </a:r>
            <a:r>
              <a:rPr kumimoji="1" lang="ja-JP" altLang="en-US" dirty="0" smtClean="0"/>
              <a:t>値</a:t>
            </a:r>
            <a:r>
              <a:rPr kumimoji="1" lang="en-US" altLang="ja-JP" dirty="0" smtClean="0"/>
              <a:t>-</a:t>
            </a:r>
            <a:r>
              <a:rPr lang="ja-JP" altLang="en-US" dirty="0"/>
              <a:t>大</a:t>
            </a:r>
            <a:r>
              <a:rPr kumimoji="1" lang="ja-JP" altLang="en-US" dirty="0" smtClean="0"/>
              <a:t>）</a:t>
            </a:r>
            <a:r>
              <a:rPr kumimoji="1" lang="en-US" altLang="ja-JP" dirty="0" smtClean="0"/>
              <a:t>: </a:t>
            </a:r>
            <a:r>
              <a:rPr kumimoji="1" lang="ja-JP" altLang="en-US" dirty="0" smtClean="0"/>
              <a:t>光量が減り，被写界深度が深くなる（ボケにくくなる）</a:t>
            </a:r>
            <a:endParaRPr kumimoji="1" lang="en-US" altLang="ja-JP" dirty="0" smtClean="0"/>
          </a:p>
          <a:p>
            <a:pPr lvl="1"/>
            <a:r>
              <a:rPr lang="ja-JP" altLang="en-US" dirty="0" smtClean="0"/>
              <a:t>開く（</a:t>
            </a:r>
            <a:r>
              <a:rPr lang="en-US" altLang="ja-JP" dirty="0"/>
              <a:t>F</a:t>
            </a:r>
            <a:r>
              <a:rPr lang="ja-JP" altLang="en-US" dirty="0"/>
              <a:t>値</a:t>
            </a:r>
            <a:r>
              <a:rPr lang="en-US" altLang="ja-JP" dirty="0" smtClean="0"/>
              <a:t>-</a:t>
            </a:r>
            <a:r>
              <a:rPr lang="ja-JP" altLang="en-US" dirty="0" smtClean="0"/>
              <a:t>小）</a:t>
            </a:r>
            <a:r>
              <a:rPr lang="en-US" altLang="ja-JP" dirty="0" smtClean="0"/>
              <a:t>: </a:t>
            </a:r>
            <a:r>
              <a:rPr lang="ja-JP" altLang="en-US" dirty="0" smtClean="0"/>
              <a:t>光量が増え，被写界深度が浅くなる（よくボケ</a:t>
            </a:r>
            <a:r>
              <a:rPr lang="ja-JP" altLang="en-US" dirty="0" err="1" smtClean="0"/>
              <a:t>る</a:t>
            </a:r>
            <a:r>
              <a:rPr lang="ja-JP" altLang="en-US" dirty="0" smtClean="0"/>
              <a:t>）</a:t>
            </a:r>
            <a:endParaRPr kumimoji="1" lang="en-US" altLang="ja-JP" dirty="0" smtClean="0"/>
          </a:p>
          <a:p>
            <a:pPr lvl="6"/>
            <a:endParaRPr kumimoji="1" lang="en-US" altLang="ja-JP" dirty="0"/>
          </a:p>
          <a:p>
            <a:r>
              <a:rPr lang="en-US" altLang="ja-JP" dirty="0" smtClean="0"/>
              <a:t>F</a:t>
            </a:r>
            <a:r>
              <a:rPr lang="ja-JP" altLang="en-US" dirty="0" smtClean="0"/>
              <a:t>値（</a:t>
            </a:r>
            <a:r>
              <a:rPr lang="en-US" altLang="ja-JP" dirty="0" smtClean="0"/>
              <a:t>F-number</a:t>
            </a:r>
            <a:r>
              <a:rPr lang="ja-JP" altLang="en-US" dirty="0" smtClean="0"/>
              <a:t>）とは，</a:t>
            </a:r>
            <a:r>
              <a:rPr lang="ja-JP" altLang="en-US" dirty="0"/>
              <a:t>レンズの集光性能を</a:t>
            </a:r>
            <a:r>
              <a:rPr lang="ja-JP" altLang="en-US" dirty="0" smtClean="0"/>
              <a:t>表す量</a:t>
            </a:r>
            <a:endParaRPr lang="en-US" altLang="ja-JP" dirty="0" smtClean="0"/>
          </a:p>
          <a:p>
            <a:pPr marL="0" indent="0">
              <a:buNone/>
            </a:pPr>
            <a:r>
              <a:rPr lang="en-US" altLang="ja-JP" dirty="0" smtClean="0"/>
              <a:t> </a:t>
            </a:r>
            <a:r>
              <a:rPr lang="ja-JP" altLang="en-US" dirty="0" smtClean="0"/>
              <a:t> </a:t>
            </a:r>
            <a:r>
              <a:rPr lang="en-US" altLang="ja-JP" b="1" dirty="0" smtClean="0"/>
              <a:t>F</a:t>
            </a:r>
            <a:r>
              <a:rPr lang="ja-JP" altLang="en-US" b="1" dirty="0" smtClean="0"/>
              <a:t>値 </a:t>
            </a:r>
            <a:r>
              <a:rPr lang="en-US" altLang="ja-JP" b="1" dirty="0" smtClean="0"/>
              <a:t>= </a:t>
            </a:r>
            <a:r>
              <a:rPr lang="ja-JP" altLang="en-US" b="1" dirty="0" smtClean="0"/>
              <a:t>焦点距離 </a:t>
            </a:r>
            <a:r>
              <a:rPr lang="en-US" altLang="ja-JP" b="1" dirty="0" smtClean="0"/>
              <a:t>/ </a:t>
            </a:r>
            <a:r>
              <a:rPr lang="ja-JP" altLang="en-US" b="1" dirty="0" smtClean="0"/>
              <a:t>レンズ直径</a:t>
            </a:r>
            <a:r>
              <a:rPr lang="ja-JP" altLang="en-US" dirty="0" smtClean="0"/>
              <a:t> </a:t>
            </a:r>
            <a:r>
              <a:rPr lang="ja-JP" altLang="en-US" dirty="0"/>
              <a:t>と</a:t>
            </a:r>
            <a:r>
              <a:rPr lang="ja-JP" altLang="en-US" dirty="0" smtClean="0"/>
              <a:t>定義される</a:t>
            </a:r>
            <a:endParaRPr lang="en-US" altLang="ja-JP" dirty="0" smtClean="0"/>
          </a:p>
          <a:p>
            <a:pPr lvl="1"/>
            <a:r>
              <a:rPr lang="en-US" altLang="ja-JP" dirty="0" smtClean="0"/>
              <a:t>F</a:t>
            </a:r>
            <a:r>
              <a:rPr lang="ja-JP" altLang="en-US" dirty="0" smtClean="0"/>
              <a:t>値が小さい</a:t>
            </a:r>
            <a:r>
              <a:rPr lang="en-US" altLang="ja-JP" dirty="0" smtClean="0">
                <a:sym typeface="Wingdings" panose="05000000000000000000" pitchFamily="2" charset="2"/>
              </a:rPr>
              <a:t></a:t>
            </a:r>
            <a:r>
              <a:rPr lang="ja-JP" altLang="en-US" dirty="0" smtClean="0">
                <a:sym typeface="Wingdings" panose="05000000000000000000" pitchFamily="2" charset="2"/>
              </a:rPr>
              <a:t>多くの光を取り込める</a:t>
            </a:r>
            <a:endParaRPr lang="en-US" altLang="ja-JP" dirty="0" smtClean="0"/>
          </a:p>
          <a:p>
            <a:pPr lvl="1"/>
            <a:r>
              <a:rPr lang="en-US" altLang="ja-JP" dirty="0"/>
              <a:t>F</a:t>
            </a:r>
            <a:r>
              <a:rPr lang="ja-JP" altLang="en-US" dirty="0"/>
              <a:t>値</a:t>
            </a:r>
            <a:r>
              <a:rPr lang="ja-JP" altLang="en-US" dirty="0" smtClean="0"/>
              <a:t>が大きい</a:t>
            </a:r>
            <a:r>
              <a:rPr lang="en-US" altLang="ja-JP" dirty="0" smtClean="0">
                <a:sym typeface="Wingdings" panose="05000000000000000000" pitchFamily="2" charset="2"/>
              </a:rPr>
              <a:t></a:t>
            </a:r>
            <a:r>
              <a:rPr lang="ja-JP" altLang="en-US" dirty="0">
                <a:sym typeface="Wingdings" panose="05000000000000000000" pitchFamily="2" charset="2"/>
              </a:rPr>
              <a:t>取り込</a:t>
            </a:r>
            <a:r>
              <a:rPr lang="ja-JP" altLang="en-US" dirty="0" smtClean="0">
                <a:sym typeface="Wingdings" panose="05000000000000000000" pitchFamily="2" charset="2"/>
              </a:rPr>
              <a:t>む光は少ない</a:t>
            </a:r>
            <a:endParaRPr lang="en-US" altLang="ja-JP" dirty="0">
              <a:sym typeface="Wingdings" panose="05000000000000000000" pitchFamily="2" charset="2"/>
            </a:endParaRPr>
          </a:p>
          <a:p>
            <a:pPr lvl="1"/>
            <a:r>
              <a:rPr kumimoji="1" lang="en-US" altLang="ja-JP" dirty="0" smtClean="0">
                <a:sym typeface="Wingdings" panose="05000000000000000000" pitchFamily="2" charset="2"/>
              </a:rPr>
              <a:t>“</a:t>
            </a:r>
            <a:r>
              <a:rPr kumimoji="1" lang="ja-JP" altLang="en-US" dirty="0" smtClean="0">
                <a:sym typeface="Wingdings" panose="05000000000000000000" pitchFamily="2" charset="2"/>
              </a:rPr>
              <a:t>絞り</a:t>
            </a:r>
            <a:r>
              <a:rPr kumimoji="1" lang="en-US" altLang="ja-JP" dirty="0" smtClean="0">
                <a:sym typeface="Wingdings" panose="05000000000000000000" pitchFamily="2" charset="2"/>
              </a:rPr>
              <a:t>”</a:t>
            </a:r>
            <a:r>
              <a:rPr kumimoji="1" lang="ja-JP" altLang="en-US" dirty="0" smtClean="0">
                <a:sym typeface="Wingdings" panose="05000000000000000000" pitchFamily="2" charset="2"/>
              </a:rPr>
              <a:t>により直径</a:t>
            </a:r>
            <a:r>
              <a:rPr lang="en-US" altLang="ja-JP" i="1" dirty="0" smtClean="0">
                <a:sym typeface="Wingdings" panose="05000000000000000000" pitchFamily="2" charset="2"/>
              </a:rPr>
              <a:t>D</a:t>
            </a:r>
            <a:r>
              <a:rPr lang="ja-JP" altLang="en-US" dirty="0" smtClean="0">
                <a:sym typeface="Wingdings" panose="05000000000000000000" pitchFamily="2" charset="2"/>
              </a:rPr>
              <a:t>を小さくすることで</a:t>
            </a:r>
            <a:r>
              <a:rPr lang="en-US" altLang="ja-JP" dirty="0" smtClean="0">
                <a:sym typeface="Wingdings" panose="05000000000000000000" pitchFamily="2" charset="2"/>
              </a:rPr>
              <a:t>F</a:t>
            </a:r>
            <a:r>
              <a:rPr lang="ja-JP" altLang="en-US" dirty="0" smtClean="0">
                <a:sym typeface="Wingdings" panose="05000000000000000000" pitchFamily="2" charset="2"/>
              </a:rPr>
              <a:t>値を調整できる</a:t>
            </a:r>
            <a:endParaRPr kumimoji="1" lang="en-US" altLang="ja-JP" dirty="0">
              <a:sym typeface="Wingdings" panose="05000000000000000000" pitchFamily="2" charset="2"/>
            </a:endParaRPr>
          </a:p>
          <a:p>
            <a:pPr lvl="1"/>
            <a:endParaRPr kumimoji="1" lang="ja-JP" altLang="en-US" dirty="0"/>
          </a:p>
        </p:txBody>
      </p:sp>
      <p:sp>
        <p:nvSpPr>
          <p:cNvPr id="5" name="正方形/長方形 4"/>
          <p:cNvSpPr/>
          <p:nvPr/>
        </p:nvSpPr>
        <p:spPr>
          <a:xfrm>
            <a:off x="9675417" y="690427"/>
            <a:ext cx="1663725" cy="923330"/>
          </a:xfrm>
          <a:prstGeom prst="rect">
            <a:avLst/>
          </a:prstGeom>
        </p:spPr>
        <p:txBody>
          <a:bodyPr wrap="none">
            <a:spAutoFit/>
          </a:bodyPr>
          <a:lstStyle/>
          <a:p>
            <a:r>
              <a:rPr lang="en-US" altLang="ja-JP" dirty="0" smtClean="0"/>
              <a:t>By</a:t>
            </a:r>
            <a:r>
              <a:rPr lang="ja-JP" altLang="en-US" dirty="0" smtClean="0"/>
              <a:t> </a:t>
            </a:r>
            <a:r>
              <a:rPr lang="en-US" altLang="ja-JP" dirty="0" err="1" smtClean="0"/>
              <a:t>Allophos</a:t>
            </a:r>
            <a:r>
              <a:rPr lang="en-US" altLang="ja-JP" dirty="0" smtClean="0"/>
              <a:t> </a:t>
            </a:r>
          </a:p>
          <a:p>
            <a:r>
              <a:rPr lang="en-US" altLang="ja-JP" dirty="0" smtClean="0"/>
              <a:t>[CC-BY-SA, 3.0]</a:t>
            </a:r>
          </a:p>
          <a:p>
            <a:r>
              <a:rPr lang="en-US" altLang="ja-JP" dirty="0" smtClean="0"/>
              <a:t>From Wikipedia</a:t>
            </a:r>
            <a:endParaRPr lang="ja-JP" altLang="en-US" dirty="0"/>
          </a:p>
        </p:txBody>
      </p:sp>
      <p:pic>
        <p:nvPicPr>
          <p:cNvPr id="1026" name="Picture 2" descr="https://upload.wikimedia.org/wikipedia/commons/thumb/b/b3/Diaphragme_Photo.svg/744px-Diaphragme_Photo.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8136" y="302131"/>
            <a:ext cx="5287281" cy="1776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280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09599" y="365126"/>
            <a:ext cx="11377961" cy="733270"/>
          </a:xfrm>
        </p:spPr>
        <p:txBody>
          <a:bodyPr/>
          <a:lstStyle/>
          <a:p>
            <a:r>
              <a:rPr lang="ja-JP" altLang="en-US" dirty="0" smtClean="0"/>
              <a:t>シャッタースピード（</a:t>
            </a:r>
            <a:r>
              <a:rPr lang="ja-JP" altLang="en-US" dirty="0"/>
              <a:t>露光時間</a:t>
            </a:r>
            <a:r>
              <a:rPr lang="ja-JP" altLang="en-US" dirty="0" smtClean="0"/>
              <a:t>）</a:t>
            </a:r>
            <a:endParaRPr kumimoji="1" lang="ja-JP" altLang="en-US" dirty="0"/>
          </a:p>
        </p:txBody>
      </p:sp>
      <p:sp>
        <p:nvSpPr>
          <p:cNvPr id="3" name="コンテンツ プレースホルダー 2"/>
          <p:cNvSpPr>
            <a:spLocks noGrp="1"/>
          </p:cNvSpPr>
          <p:nvPr>
            <p:ph idx="1"/>
          </p:nvPr>
        </p:nvSpPr>
        <p:spPr>
          <a:xfrm>
            <a:off x="609599" y="1343722"/>
            <a:ext cx="11377961" cy="5296829"/>
          </a:xfrm>
        </p:spPr>
        <p:txBody>
          <a:bodyPr/>
          <a:lstStyle/>
          <a:p>
            <a:r>
              <a:rPr lang="ja-JP" altLang="en-US" dirty="0" smtClean="0"/>
              <a:t>シャッタースピード（</a:t>
            </a:r>
            <a:r>
              <a:rPr lang="ja-JP" altLang="en-US" dirty="0"/>
              <a:t>露光時間</a:t>
            </a:r>
            <a:r>
              <a:rPr lang="ja-JP" altLang="en-US" dirty="0" smtClean="0"/>
              <a:t>）とは，</a:t>
            </a:r>
            <a:r>
              <a:rPr lang="en-US" altLang="ja-JP" dirty="0" smtClean="0"/>
              <a:t> </a:t>
            </a:r>
            <a:r>
              <a:rPr lang="ja-JP" altLang="en-US" dirty="0" smtClean="0"/>
              <a:t>撮像素子に光を当てる時間のこと</a:t>
            </a:r>
            <a:endParaRPr lang="en-US" altLang="ja-JP" dirty="0" smtClean="0"/>
          </a:p>
          <a:p>
            <a:r>
              <a:rPr kumimoji="1" lang="ja-JP" altLang="en-US" dirty="0" smtClean="0"/>
              <a:t>露光時間を</a:t>
            </a:r>
            <a:r>
              <a:rPr kumimoji="1" lang="en-US" altLang="ja-JP" dirty="0" smtClean="0"/>
              <a:t>2</a:t>
            </a:r>
            <a:r>
              <a:rPr kumimoji="1" lang="ja-JP" altLang="en-US" dirty="0" smtClean="0"/>
              <a:t>倍にすると，光量が</a:t>
            </a:r>
            <a:r>
              <a:rPr kumimoji="1" lang="en-US" altLang="ja-JP" dirty="0" smtClean="0"/>
              <a:t>2</a:t>
            </a:r>
            <a:r>
              <a:rPr kumimoji="1" lang="ja-JP" altLang="en-US" dirty="0" smtClean="0"/>
              <a:t>倍になり，画像は</a:t>
            </a:r>
            <a:r>
              <a:rPr kumimoji="1" lang="en-US" altLang="ja-JP" dirty="0" smtClean="0"/>
              <a:t>2</a:t>
            </a:r>
            <a:r>
              <a:rPr kumimoji="1" lang="ja-JP" altLang="en-US" dirty="0" smtClean="0"/>
              <a:t>倍明るくなる</a:t>
            </a:r>
            <a:endParaRPr kumimoji="1" lang="en-US" altLang="ja-JP" dirty="0" smtClean="0"/>
          </a:p>
          <a:p>
            <a:pPr lvl="1"/>
            <a:r>
              <a:rPr lang="ja-JP" altLang="en-US" dirty="0" smtClean="0"/>
              <a:t>メカニカルシャッター </a:t>
            </a:r>
            <a:r>
              <a:rPr lang="en-US" altLang="ja-JP" dirty="0" smtClean="0"/>
              <a:t>: </a:t>
            </a:r>
            <a:r>
              <a:rPr lang="ja-JP" altLang="en-US" dirty="0" smtClean="0"/>
              <a:t>物理的な機構で露光時間を調整</a:t>
            </a:r>
            <a:endParaRPr lang="en-US" altLang="ja-JP" dirty="0" smtClean="0"/>
          </a:p>
          <a:p>
            <a:pPr lvl="1"/>
            <a:r>
              <a:rPr kumimoji="1" lang="ja-JP" altLang="en-US" dirty="0" smtClean="0"/>
              <a:t>電子シャッター          </a:t>
            </a:r>
            <a:r>
              <a:rPr kumimoji="1" lang="en-US" altLang="ja-JP" dirty="0" smtClean="0"/>
              <a:t>: </a:t>
            </a:r>
            <a:r>
              <a:rPr kumimoji="1" lang="ja-JP" altLang="en-US" dirty="0" smtClean="0"/>
              <a:t>電子的な制御で露光時間を調整</a:t>
            </a:r>
            <a:endParaRPr kumimoji="1" lang="en-US" altLang="ja-JP" dirty="0" smtClean="0"/>
          </a:p>
          <a:p>
            <a:r>
              <a:rPr lang="ja-JP" altLang="en-US" dirty="0" smtClean="0"/>
              <a:t>露光時間が長い </a:t>
            </a:r>
            <a:r>
              <a:rPr lang="en-US" altLang="ja-JP" dirty="0" smtClean="0">
                <a:sym typeface="Wingdings" panose="05000000000000000000" pitchFamily="2" charset="2"/>
              </a:rPr>
              <a:t> </a:t>
            </a:r>
            <a:r>
              <a:rPr lang="ja-JP" altLang="en-US" dirty="0" smtClean="0">
                <a:sym typeface="Wingdings" panose="05000000000000000000" pitchFamily="2" charset="2"/>
              </a:rPr>
              <a:t>画像は明るく、動いているものはボケ</a:t>
            </a:r>
            <a:r>
              <a:rPr lang="ja-JP" altLang="en-US" dirty="0" err="1" smtClean="0">
                <a:sym typeface="Wingdings" panose="05000000000000000000" pitchFamily="2" charset="2"/>
              </a:rPr>
              <a:t>る</a:t>
            </a:r>
            <a:endParaRPr lang="en-US" altLang="ja-JP" dirty="0" smtClean="0">
              <a:sym typeface="Wingdings" panose="05000000000000000000" pitchFamily="2" charset="2"/>
            </a:endParaRPr>
          </a:p>
          <a:p>
            <a:r>
              <a:rPr lang="ja-JP" altLang="en-US" dirty="0"/>
              <a:t>露光</a:t>
            </a:r>
            <a:r>
              <a:rPr lang="ja-JP" altLang="en-US" dirty="0" smtClean="0"/>
              <a:t>時間が短い </a:t>
            </a:r>
            <a:r>
              <a:rPr lang="en-US" altLang="ja-JP" dirty="0">
                <a:sym typeface="Wingdings" panose="05000000000000000000" pitchFamily="2" charset="2"/>
              </a:rPr>
              <a:t> </a:t>
            </a:r>
            <a:r>
              <a:rPr lang="ja-JP" altLang="en-US" dirty="0">
                <a:sym typeface="Wingdings" panose="05000000000000000000" pitchFamily="2" charset="2"/>
              </a:rPr>
              <a:t>画像</a:t>
            </a:r>
            <a:r>
              <a:rPr lang="ja-JP" altLang="en-US" dirty="0" smtClean="0">
                <a:sym typeface="Wingdings" panose="05000000000000000000" pitchFamily="2" charset="2"/>
              </a:rPr>
              <a:t>は暗く、</a:t>
            </a:r>
            <a:r>
              <a:rPr lang="ja-JP" altLang="en-US" dirty="0">
                <a:sym typeface="Wingdings" panose="05000000000000000000" pitchFamily="2" charset="2"/>
              </a:rPr>
              <a:t>動いている</a:t>
            </a:r>
            <a:r>
              <a:rPr lang="ja-JP" altLang="en-US" dirty="0" smtClean="0">
                <a:sym typeface="Wingdings" panose="05000000000000000000" pitchFamily="2" charset="2"/>
              </a:rPr>
              <a:t>ものもボケにくい</a:t>
            </a:r>
            <a:endParaRPr lang="ja-JP" altLang="en-US" dirty="0"/>
          </a:p>
          <a:p>
            <a:endParaRPr kumimoji="1" lang="ja-JP" altLang="en-US" dirty="0"/>
          </a:p>
        </p:txBody>
      </p:sp>
    </p:spTree>
    <p:extLst>
      <p:ext uri="{BB962C8B-B14F-4D97-AF65-F5344CB8AC3E}">
        <p14:creationId xmlns:p14="http://schemas.microsoft.com/office/powerpoint/2010/main" val="2109139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09599" y="521127"/>
            <a:ext cx="11377961" cy="733270"/>
          </a:xfrm>
        </p:spPr>
        <p:txBody>
          <a:bodyPr/>
          <a:lstStyle/>
          <a:p>
            <a:r>
              <a:rPr lang="en-US" altLang="ja-JP" dirty="0" smtClean="0"/>
              <a:t>ISO</a:t>
            </a:r>
            <a:r>
              <a:rPr lang="ja-JP" altLang="en-US" dirty="0" smtClean="0"/>
              <a:t>感度</a:t>
            </a:r>
            <a:endParaRPr kumimoji="1" lang="ja-JP" altLang="en-US" dirty="0"/>
          </a:p>
        </p:txBody>
      </p:sp>
      <p:sp>
        <p:nvSpPr>
          <p:cNvPr id="3" name="コンテンツ プレースホルダー 2"/>
          <p:cNvSpPr>
            <a:spLocks noGrp="1"/>
          </p:cNvSpPr>
          <p:nvPr>
            <p:ph idx="1"/>
          </p:nvPr>
        </p:nvSpPr>
        <p:spPr>
          <a:xfrm>
            <a:off x="609599" y="1648522"/>
            <a:ext cx="11377961" cy="5209477"/>
          </a:xfrm>
        </p:spPr>
        <p:txBody>
          <a:bodyPr>
            <a:normAutofit/>
          </a:bodyPr>
          <a:lstStyle/>
          <a:p>
            <a:r>
              <a:rPr kumimoji="1" lang="en-US" altLang="ja-JP" dirty="0" smtClean="0"/>
              <a:t>ISO</a:t>
            </a:r>
            <a:r>
              <a:rPr kumimoji="1" lang="ja-JP" altLang="en-US" dirty="0" smtClean="0"/>
              <a:t>感度とは，撮像素子の感度のこと</a:t>
            </a:r>
            <a:endParaRPr lang="en-US" altLang="ja-JP" dirty="0"/>
          </a:p>
          <a:p>
            <a:pPr lvl="1"/>
            <a:r>
              <a:rPr lang="ja-JP" altLang="en-US" dirty="0" smtClean="0"/>
              <a:t>もともとはフィルムの感度のこと．</a:t>
            </a:r>
            <a:endParaRPr lang="en-US" altLang="ja-JP" dirty="0" smtClean="0"/>
          </a:p>
          <a:p>
            <a:pPr lvl="1"/>
            <a:r>
              <a:rPr lang="ja-JP" altLang="en-US" dirty="0" smtClean="0"/>
              <a:t>夜は高い感度のフィルムを使う、　　　　　　　　　　　　　　　　　　　　　　　　　　　　　　　　　　などとして使い分けていた</a:t>
            </a:r>
            <a:endParaRPr lang="en-US" altLang="ja-JP" dirty="0"/>
          </a:p>
          <a:p>
            <a:endParaRPr kumimoji="1" lang="en-US" altLang="ja-JP" dirty="0" smtClean="0"/>
          </a:p>
          <a:p>
            <a:r>
              <a:rPr lang="ja-JP" altLang="en-US" dirty="0"/>
              <a:t>カメラ</a:t>
            </a:r>
            <a:r>
              <a:rPr lang="ja-JP" altLang="en-US" dirty="0" smtClean="0"/>
              <a:t>の</a:t>
            </a:r>
            <a:r>
              <a:rPr lang="ja-JP" altLang="en-US" dirty="0"/>
              <a:t>機種</a:t>
            </a:r>
            <a:r>
              <a:rPr lang="ja-JP" altLang="en-US" dirty="0" smtClean="0"/>
              <a:t>によっては，</a:t>
            </a:r>
            <a:r>
              <a:rPr lang="en-US" altLang="ja-JP" dirty="0" smtClean="0"/>
              <a:t>ISO</a:t>
            </a:r>
            <a:r>
              <a:rPr lang="ja-JP" altLang="en-US" dirty="0" smtClean="0"/>
              <a:t>感度を設定できるものも多い</a:t>
            </a:r>
            <a:endParaRPr lang="en-US" altLang="ja-JP" dirty="0" smtClean="0"/>
          </a:p>
          <a:p>
            <a:r>
              <a:rPr kumimoji="1" lang="en-US" altLang="ja-JP" dirty="0" smtClean="0"/>
              <a:t>ISO</a:t>
            </a:r>
            <a:r>
              <a:rPr lang="en-US" altLang="ja-JP" dirty="0" smtClean="0"/>
              <a:t>100</a:t>
            </a:r>
            <a:r>
              <a:rPr lang="ja-JP" altLang="en-US" dirty="0" smtClean="0"/>
              <a:t>に対して</a:t>
            </a:r>
            <a:r>
              <a:rPr lang="en-US" altLang="ja-JP" dirty="0" smtClean="0"/>
              <a:t>ISO400</a:t>
            </a:r>
            <a:r>
              <a:rPr lang="ja-JP" altLang="en-US" dirty="0" smtClean="0"/>
              <a:t>は</a:t>
            </a:r>
            <a:r>
              <a:rPr lang="en-US" altLang="ja-JP" dirty="0" smtClean="0"/>
              <a:t>4</a:t>
            </a:r>
            <a:r>
              <a:rPr lang="ja-JP" altLang="en-US" dirty="0" smtClean="0"/>
              <a:t>倍の感度になる</a:t>
            </a:r>
            <a:endParaRPr lang="en-US" altLang="ja-JP" dirty="0" smtClean="0"/>
          </a:p>
          <a:p>
            <a:endParaRPr kumimoji="1" lang="en-US" altLang="ja-JP" dirty="0"/>
          </a:p>
          <a:p>
            <a:r>
              <a:rPr lang="ja-JP" altLang="en-US" dirty="0" smtClean="0"/>
              <a:t>一般的に感度を上げるとノイズが増える </a:t>
            </a:r>
            <a:endParaRPr kumimoji="1" lang="en-US" altLang="ja-JP" dirty="0" smtClean="0"/>
          </a:p>
          <a:p>
            <a:r>
              <a:rPr kumimoji="1" lang="en-US" altLang="ja-JP" dirty="0" smtClean="0"/>
              <a:t>Sony α7</a:t>
            </a:r>
            <a:r>
              <a:rPr kumimoji="1" lang="ja-JP" altLang="en-US" dirty="0" smtClean="0"/>
              <a:t>の感度は </a:t>
            </a:r>
            <a:r>
              <a:rPr kumimoji="1" lang="en-US" altLang="ja-JP" dirty="0" smtClean="0"/>
              <a:t>ISO400,000</a:t>
            </a:r>
            <a:r>
              <a:rPr kumimoji="1" lang="ja-JP" altLang="en-US" dirty="0" smtClean="0"/>
              <a:t>以上</a:t>
            </a:r>
            <a:r>
              <a:rPr kumimoji="1" lang="en-US" altLang="ja-JP" dirty="0" smtClean="0"/>
              <a:t>!</a:t>
            </a:r>
          </a:p>
          <a:p>
            <a:r>
              <a:rPr lang="en-US" altLang="ja-JP" dirty="0"/>
              <a:t>https://www.youtube.com/watch?v=7RyiS-mrp1c</a:t>
            </a:r>
            <a:endParaRPr kumimoji="1" lang="ja-JP" altLang="en-US" dirty="0"/>
          </a:p>
        </p:txBody>
      </p:sp>
      <p:grpSp>
        <p:nvGrpSpPr>
          <p:cNvPr id="4" name="グループ化 3"/>
          <p:cNvGrpSpPr/>
          <p:nvPr/>
        </p:nvGrpSpPr>
        <p:grpSpPr>
          <a:xfrm>
            <a:off x="7367553" y="127000"/>
            <a:ext cx="4481547" cy="2582749"/>
            <a:chOff x="7661275" y="731761"/>
            <a:chExt cx="2974975" cy="1714500"/>
          </a:xfrm>
        </p:grpSpPr>
        <p:pic>
          <p:nvPicPr>
            <p:cNvPr id="2050" name="Picture 2" descr="[写真]フジカラー FUJICOLOR 1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1275" y="731761"/>
              <a:ext cx="1285875" cy="1714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写真]フジカラー SUPERIA Venus 8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0375" y="731761"/>
              <a:ext cx="1285875" cy="171450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正方形/長方形 4"/>
          <p:cNvSpPr/>
          <p:nvPr/>
        </p:nvSpPr>
        <p:spPr>
          <a:xfrm>
            <a:off x="8023912" y="2666187"/>
            <a:ext cx="3222357" cy="646331"/>
          </a:xfrm>
          <a:prstGeom prst="rect">
            <a:avLst/>
          </a:prstGeom>
        </p:spPr>
        <p:txBody>
          <a:bodyPr wrap="none">
            <a:spAutoFit/>
          </a:bodyPr>
          <a:lstStyle/>
          <a:p>
            <a:r>
              <a:rPr lang="en-US" altLang="ja-JP" dirty="0"/>
              <a:t>© </a:t>
            </a:r>
            <a:r>
              <a:rPr lang="ja-JP" altLang="en-US" dirty="0" smtClean="0"/>
              <a:t>富士</a:t>
            </a:r>
            <a:r>
              <a:rPr lang="ja-JP" altLang="en-US" dirty="0"/>
              <a:t>フイルム株式</a:t>
            </a:r>
            <a:r>
              <a:rPr lang="ja-JP" altLang="en-US" dirty="0" smtClean="0"/>
              <a:t>会社 </a:t>
            </a:r>
            <a:r>
              <a:rPr lang="en-US" altLang="ja-JP" dirty="0" smtClean="0"/>
              <a:t>2017 </a:t>
            </a:r>
          </a:p>
          <a:p>
            <a:r>
              <a:rPr lang="en-US" altLang="ja-JP" dirty="0" smtClean="0"/>
              <a:t>fujifilm.jp</a:t>
            </a:r>
            <a:r>
              <a:rPr lang="ja-JP" altLang="en-US" dirty="0" smtClean="0"/>
              <a:t>より画像を引用</a:t>
            </a:r>
            <a:endParaRPr lang="en-US" altLang="ja-JP" dirty="0" smtClean="0"/>
          </a:p>
        </p:txBody>
      </p:sp>
    </p:spTree>
    <p:extLst>
      <p:ext uri="{BB962C8B-B14F-4D97-AF65-F5344CB8AC3E}">
        <p14:creationId xmlns:p14="http://schemas.microsoft.com/office/powerpoint/2010/main" val="1591821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60399" y="835026"/>
            <a:ext cx="1943101" cy="733270"/>
          </a:xfrm>
        </p:spPr>
        <p:txBody>
          <a:bodyPr/>
          <a:lstStyle/>
          <a:p>
            <a:r>
              <a:rPr lang="ja-JP" altLang="en-US" dirty="0"/>
              <a:t>ピント</a:t>
            </a:r>
            <a:endParaRPr kumimoji="1" lang="ja-JP" altLang="en-US" dirty="0"/>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47482" y="2102756"/>
            <a:ext cx="3547283" cy="2349500"/>
          </a:xfrm>
        </p:spPr>
      </p:pic>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1212" y="2102756"/>
            <a:ext cx="3578732" cy="2370329"/>
          </a:xfrm>
          <a:prstGeom prst="rect">
            <a:avLst/>
          </a:prstGeom>
        </p:spPr>
      </p:pic>
      <p:pic>
        <p:nvPicPr>
          <p:cNvPr id="6" name="図 5"/>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8458" t="39838" r="40380" b="9636"/>
          <a:stretch/>
        </p:blipFill>
        <p:spPr>
          <a:xfrm>
            <a:off x="8355717" y="2143158"/>
            <a:ext cx="3150483" cy="2333513"/>
          </a:xfrm>
          <a:prstGeom prst="rect">
            <a:avLst/>
          </a:prstGeom>
        </p:spPr>
      </p:pic>
      <p:grpSp>
        <p:nvGrpSpPr>
          <p:cNvPr id="7" name="グループ化 6"/>
          <p:cNvGrpSpPr/>
          <p:nvPr/>
        </p:nvGrpSpPr>
        <p:grpSpPr>
          <a:xfrm>
            <a:off x="2051896" y="109669"/>
            <a:ext cx="9372849" cy="1960431"/>
            <a:chOff x="-249" y="1773369"/>
            <a:chExt cx="9372849" cy="1960431"/>
          </a:xfrm>
        </p:grpSpPr>
        <p:grpSp>
          <p:nvGrpSpPr>
            <p:cNvPr id="8" name="グループ化 7"/>
            <p:cNvGrpSpPr/>
            <p:nvPr/>
          </p:nvGrpSpPr>
          <p:grpSpPr>
            <a:xfrm>
              <a:off x="401495" y="1877221"/>
              <a:ext cx="8971105" cy="1856579"/>
              <a:chOff x="-742407" y="2185245"/>
              <a:chExt cx="8584657" cy="1763596"/>
            </a:xfrm>
          </p:grpSpPr>
          <p:grpSp>
            <p:nvGrpSpPr>
              <p:cNvPr id="17" name="グループ化 16"/>
              <p:cNvGrpSpPr/>
              <p:nvPr/>
            </p:nvGrpSpPr>
            <p:grpSpPr>
              <a:xfrm>
                <a:off x="-57150" y="2185245"/>
                <a:ext cx="7899400" cy="1763596"/>
                <a:chOff x="-86551" y="2118569"/>
                <a:chExt cx="10726853" cy="2394845"/>
              </a:xfrm>
            </p:grpSpPr>
            <p:sp>
              <p:nvSpPr>
                <p:cNvPr id="24" name="楕円 3"/>
                <p:cNvSpPr/>
                <p:nvPr/>
              </p:nvSpPr>
              <p:spPr>
                <a:xfrm>
                  <a:off x="5194869" y="2118569"/>
                  <a:ext cx="141363" cy="2394845"/>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 name="直線矢印コネクタ 24"/>
                <p:cNvCxnSpPr/>
                <p:nvPr/>
              </p:nvCxnSpPr>
              <p:spPr>
                <a:xfrm>
                  <a:off x="-86551" y="3302342"/>
                  <a:ext cx="10726853" cy="0"/>
                </a:xfrm>
                <a:prstGeom prst="straightConnector1">
                  <a:avLst/>
                </a:prstGeom>
                <a:ln w="22225">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26" name="円/楕円 25"/>
                <p:cNvSpPr/>
                <p:nvPr/>
              </p:nvSpPr>
              <p:spPr>
                <a:xfrm>
                  <a:off x="3078439" y="3247334"/>
                  <a:ext cx="96882" cy="96882"/>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円/楕円 26"/>
                <p:cNvSpPr/>
                <p:nvPr/>
              </p:nvSpPr>
              <p:spPr>
                <a:xfrm>
                  <a:off x="7331329" y="3247334"/>
                  <a:ext cx="96882" cy="96882"/>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p:cNvSpPr/>
                <p:nvPr/>
              </p:nvSpPr>
              <p:spPr>
                <a:xfrm>
                  <a:off x="5212791" y="3256153"/>
                  <a:ext cx="96882" cy="96882"/>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18" name="直線矢印コネクタ 17"/>
              <p:cNvCxnSpPr/>
              <p:nvPr/>
            </p:nvCxnSpPr>
            <p:spPr>
              <a:xfrm>
                <a:off x="-720532" y="2296576"/>
                <a:ext cx="4607250" cy="0"/>
              </a:xfrm>
              <a:prstGeom prst="straightConnector1">
                <a:avLst/>
              </a:prstGeom>
              <a:ln w="22225" cmpd="sng">
                <a:solidFill>
                  <a:schemeClr val="accent5">
                    <a:lumMod val="75000"/>
                  </a:schemeClr>
                </a:solidFill>
                <a:prstDash val="solid"/>
                <a:tailEnd type="stealth" w="lg" len="lg"/>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p:nvPr/>
            </p:nvCxnSpPr>
            <p:spPr>
              <a:xfrm>
                <a:off x="3879349" y="2271953"/>
                <a:ext cx="2265675" cy="1152106"/>
              </a:xfrm>
              <a:prstGeom prst="straightConnector1">
                <a:avLst/>
              </a:prstGeom>
              <a:ln w="22225" cmpd="sng">
                <a:solidFill>
                  <a:schemeClr val="accent5">
                    <a:lumMod val="75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a:off x="-742407" y="2294077"/>
                <a:ext cx="6905039" cy="1138851"/>
              </a:xfrm>
              <a:prstGeom prst="straightConnector1">
                <a:avLst/>
              </a:prstGeom>
              <a:ln w="22225" cmpd="sng">
                <a:solidFill>
                  <a:schemeClr val="accent5">
                    <a:lumMod val="75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a:off x="3873273" y="3434600"/>
                <a:ext cx="2302811" cy="0"/>
              </a:xfrm>
              <a:prstGeom prst="straightConnector1">
                <a:avLst/>
              </a:prstGeom>
              <a:ln w="22225" cmpd="sng">
                <a:solidFill>
                  <a:schemeClr val="accent5">
                    <a:lumMod val="75000"/>
                  </a:schemeClr>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22" name="直線矢印コネクタ 21"/>
              <p:cNvCxnSpPr/>
              <p:nvPr/>
            </p:nvCxnSpPr>
            <p:spPr>
              <a:xfrm>
                <a:off x="-720532" y="2300906"/>
                <a:ext cx="4608718" cy="1137304"/>
              </a:xfrm>
              <a:prstGeom prst="straightConnector1">
                <a:avLst/>
              </a:prstGeom>
              <a:ln w="22225" cmpd="sng">
                <a:solidFill>
                  <a:schemeClr val="accent5">
                    <a:lumMod val="75000"/>
                  </a:schemeClr>
                </a:solidFill>
                <a:prstDash val="solid"/>
                <a:tailEnd type="stealth" w="lg" len="lg"/>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a:off x="971763" y="2646015"/>
                <a:ext cx="2894841" cy="0"/>
              </a:xfrm>
              <a:prstGeom prst="straightConnector1">
                <a:avLst/>
              </a:prstGeom>
              <a:ln w="22225" cmpd="sng">
                <a:solidFill>
                  <a:srgbClr val="FFC000"/>
                </a:solidFill>
                <a:prstDash val="solid"/>
                <a:tailEnd type="stealth" w="lg" len="lg"/>
              </a:ln>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p:nvPr/>
            </p:nvCxnSpPr>
            <p:spPr>
              <a:xfrm>
                <a:off x="3879559" y="2632068"/>
                <a:ext cx="3140476" cy="851895"/>
              </a:xfrm>
              <a:prstGeom prst="straightConnector1">
                <a:avLst/>
              </a:prstGeom>
              <a:ln w="22225" cmpd="sng">
                <a:solidFill>
                  <a:srgbClr val="FFC000"/>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41" name="直線矢印コネクタ 40"/>
              <p:cNvCxnSpPr/>
              <p:nvPr/>
            </p:nvCxnSpPr>
            <p:spPr>
              <a:xfrm>
                <a:off x="978447" y="2649679"/>
                <a:ext cx="6059195" cy="843152"/>
              </a:xfrm>
              <a:prstGeom prst="straightConnector1">
                <a:avLst/>
              </a:prstGeom>
              <a:ln w="22225" cmpd="sng">
                <a:solidFill>
                  <a:srgbClr val="FFC000"/>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p:nvPr/>
            </p:nvCxnSpPr>
            <p:spPr>
              <a:xfrm>
                <a:off x="3899674" y="3494503"/>
                <a:ext cx="3151420" cy="0"/>
              </a:xfrm>
              <a:prstGeom prst="straightConnector1">
                <a:avLst/>
              </a:prstGeom>
              <a:ln w="22225" cmpd="sng">
                <a:solidFill>
                  <a:srgbClr val="FFC000"/>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p:nvPr/>
            </p:nvCxnSpPr>
            <p:spPr>
              <a:xfrm>
                <a:off x="966617" y="2657999"/>
                <a:ext cx="2901455" cy="830131"/>
              </a:xfrm>
              <a:prstGeom prst="straightConnector1">
                <a:avLst/>
              </a:prstGeom>
              <a:ln w="22225" cmpd="sng">
                <a:solidFill>
                  <a:srgbClr val="FFC000"/>
                </a:solidFill>
                <a:prstDash val="solid"/>
                <a:tailEnd type="stealth" w="lg" len="lg"/>
              </a:ln>
            </p:spPr>
            <p:style>
              <a:lnRef idx="1">
                <a:schemeClr val="accent1"/>
              </a:lnRef>
              <a:fillRef idx="0">
                <a:schemeClr val="accent1"/>
              </a:fillRef>
              <a:effectRef idx="0">
                <a:schemeClr val="accent1"/>
              </a:effectRef>
              <a:fontRef idx="minor">
                <a:schemeClr val="tx1"/>
              </a:fontRef>
            </p:style>
          </p:cxnSp>
        </p:grpSp>
        <p:sp>
          <p:nvSpPr>
            <p:cNvPr id="9" name="正方形/長方形 8"/>
            <p:cNvSpPr/>
            <p:nvPr/>
          </p:nvSpPr>
          <p:spPr>
            <a:xfrm>
              <a:off x="7447002" y="1778000"/>
              <a:ext cx="393056" cy="523220"/>
            </a:xfrm>
            <a:prstGeom prst="rect">
              <a:avLst/>
            </a:prstGeom>
          </p:spPr>
          <p:txBody>
            <a:bodyPr wrap="none">
              <a:spAutoFit/>
            </a:bodyPr>
            <a:lstStyle/>
            <a:p>
              <a:r>
                <a:rPr lang="en-US" altLang="ja-JP" sz="2800" dirty="0" smtClean="0"/>
                <a:t>A</a:t>
              </a:r>
              <a:endParaRPr lang="ja-JP" altLang="en-US" sz="2800" dirty="0"/>
            </a:p>
          </p:txBody>
        </p:sp>
        <p:cxnSp>
          <p:nvCxnSpPr>
            <p:cNvPr id="10" name="直線矢印コネクタ 9"/>
            <p:cNvCxnSpPr/>
            <p:nvPr/>
          </p:nvCxnSpPr>
          <p:spPr>
            <a:xfrm>
              <a:off x="7644269" y="2166185"/>
              <a:ext cx="0" cy="1476175"/>
            </a:xfrm>
            <a:prstGeom prst="straightConnector1">
              <a:avLst/>
            </a:prstGeom>
            <a:ln w="22225" cmpd="sng">
              <a:solidFill>
                <a:schemeClr val="tx1"/>
              </a:solidFill>
              <a:prstDash val="solid"/>
              <a:tailEnd type="none" w="lg" len="lg"/>
            </a:ln>
          </p:spPr>
          <p:style>
            <a:lnRef idx="1">
              <a:schemeClr val="accent1"/>
            </a:lnRef>
            <a:fillRef idx="0">
              <a:schemeClr val="accent1"/>
            </a:fillRef>
            <a:effectRef idx="0">
              <a:schemeClr val="accent1"/>
            </a:effectRef>
            <a:fontRef idx="minor">
              <a:schemeClr val="tx1"/>
            </a:fontRef>
          </p:style>
        </p:cxnSp>
        <p:sp>
          <p:nvSpPr>
            <p:cNvPr id="12" name="正方形/長方形 11"/>
            <p:cNvSpPr/>
            <p:nvPr/>
          </p:nvSpPr>
          <p:spPr>
            <a:xfrm>
              <a:off x="8353782" y="1778000"/>
              <a:ext cx="380232" cy="523220"/>
            </a:xfrm>
            <a:prstGeom prst="rect">
              <a:avLst/>
            </a:prstGeom>
          </p:spPr>
          <p:txBody>
            <a:bodyPr wrap="none">
              <a:spAutoFit/>
            </a:bodyPr>
            <a:lstStyle/>
            <a:p>
              <a:r>
                <a:rPr lang="en-US" altLang="ja-JP" sz="2800" dirty="0" smtClean="0"/>
                <a:t>B</a:t>
              </a:r>
              <a:endParaRPr lang="ja-JP" altLang="en-US" sz="2800" dirty="0"/>
            </a:p>
          </p:txBody>
        </p:sp>
        <p:cxnSp>
          <p:nvCxnSpPr>
            <p:cNvPr id="13" name="直線矢印コネクタ 12"/>
            <p:cNvCxnSpPr/>
            <p:nvPr/>
          </p:nvCxnSpPr>
          <p:spPr>
            <a:xfrm>
              <a:off x="8551049" y="2166185"/>
              <a:ext cx="0" cy="1514275"/>
            </a:xfrm>
            <a:prstGeom prst="straightConnector1">
              <a:avLst/>
            </a:prstGeom>
            <a:ln w="22225" cmpd="sng">
              <a:solidFill>
                <a:schemeClr val="tx1"/>
              </a:solidFill>
              <a:prstDash val="solid"/>
              <a:tailEnd type="none" w="lg" len="lg"/>
            </a:ln>
          </p:spPr>
          <p:style>
            <a:lnRef idx="1">
              <a:schemeClr val="accent1"/>
            </a:lnRef>
            <a:fillRef idx="0">
              <a:schemeClr val="accent1"/>
            </a:fillRef>
            <a:effectRef idx="0">
              <a:schemeClr val="accent1"/>
            </a:effectRef>
            <a:fontRef idx="minor">
              <a:schemeClr val="tx1"/>
            </a:fontRef>
          </p:style>
        </p:cxnSp>
        <p:sp>
          <p:nvSpPr>
            <p:cNvPr id="15" name="楕円 50"/>
            <p:cNvSpPr/>
            <p:nvPr/>
          </p:nvSpPr>
          <p:spPr>
            <a:xfrm>
              <a:off x="-249" y="1773369"/>
              <a:ext cx="439056" cy="439056"/>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b="1" dirty="0" smtClean="0">
                  <a:solidFill>
                    <a:schemeClr val="tx1"/>
                  </a:solidFill>
                </a:rPr>
                <a:t>A</a:t>
              </a:r>
              <a:endParaRPr kumimoji="1" lang="ja-JP" altLang="en-US" sz="4000" b="1" dirty="0">
                <a:solidFill>
                  <a:schemeClr val="tx1"/>
                </a:solidFill>
              </a:endParaRPr>
            </a:p>
          </p:txBody>
        </p:sp>
        <p:sp>
          <p:nvSpPr>
            <p:cNvPr id="53" name="楕円 50"/>
            <p:cNvSpPr/>
            <p:nvPr/>
          </p:nvSpPr>
          <p:spPr>
            <a:xfrm>
              <a:off x="1891613" y="2151742"/>
              <a:ext cx="439056" cy="43905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4000" b="1" dirty="0" smtClean="0">
                  <a:solidFill>
                    <a:schemeClr val="tx1"/>
                  </a:solidFill>
                </a:rPr>
                <a:t>B</a:t>
              </a:r>
              <a:endParaRPr kumimoji="1" lang="ja-JP" altLang="en-US" sz="4000" b="1" dirty="0">
                <a:solidFill>
                  <a:schemeClr val="tx1"/>
                </a:solidFill>
              </a:endParaRPr>
            </a:p>
          </p:txBody>
        </p:sp>
      </p:grpSp>
      <p:sp>
        <p:nvSpPr>
          <p:cNvPr id="29" name="円/楕円 28"/>
          <p:cNvSpPr/>
          <p:nvPr/>
        </p:nvSpPr>
        <p:spPr>
          <a:xfrm>
            <a:off x="8858233" y="1078450"/>
            <a:ext cx="112673" cy="99887"/>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円/楕円 29"/>
          <p:cNvSpPr/>
          <p:nvPr/>
        </p:nvSpPr>
        <p:spPr>
          <a:xfrm>
            <a:off x="5616232" y="1078450"/>
            <a:ext cx="112673" cy="99887"/>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コンテンツ プレースホルダー 2"/>
          <p:cNvSpPr txBox="1">
            <a:spLocks/>
          </p:cNvSpPr>
          <p:nvPr/>
        </p:nvSpPr>
        <p:spPr>
          <a:xfrm>
            <a:off x="377371" y="4963885"/>
            <a:ext cx="11610189" cy="15675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smtClean="0"/>
              <a:t>レンズと撮像素子の距離を変化させることでピン</a:t>
            </a:r>
            <a:r>
              <a:rPr lang="ja-JP" altLang="en-US" dirty="0"/>
              <a:t>ト</a:t>
            </a:r>
            <a:r>
              <a:rPr lang="ja-JP" altLang="en-US" dirty="0" smtClean="0"/>
              <a:t>調節</a:t>
            </a:r>
            <a:endParaRPr lang="en-US" altLang="ja-JP" dirty="0" smtClean="0"/>
          </a:p>
          <a:p>
            <a:pPr lvl="1"/>
            <a:r>
              <a:rPr lang="ja-JP" altLang="en-US" dirty="0" smtClean="0"/>
              <a:t>オートフォーカス </a:t>
            </a:r>
            <a:r>
              <a:rPr lang="en-US" altLang="ja-JP" dirty="0" smtClean="0"/>
              <a:t>: </a:t>
            </a:r>
            <a:r>
              <a:rPr lang="ja-JP" altLang="en-US" dirty="0" smtClean="0"/>
              <a:t>画像処理によりカメラが自動でピントを合わせる</a:t>
            </a:r>
            <a:endParaRPr lang="en-US" altLang="ja-JP" dirty="0" smtClean="0"/>
          </a:p>
          <a:p>
            <a:pPr lvl="1"/>
            <a:r>
              <a:rPr lang="ja-JP" altLang="en-US" dirty="0" smtClean="0"/>
              <a:t>マニュアルフォーカス</a:t>
            </a:r>
            <a:r>
              <a:rPr lang="en-US" altLang="ja-JP" dirty="0"/>
              <a:t> </a:t>
            </a:r>
            <a:r>
              <a:rPr lang="en-US" altLang="ja-JP" dirty="0" smtClean="0"/>
              <a:t>: </a:t>
            </a:r>
            <a:r>
              <a:rPr lang="ja-JP" altLang="en-US" dirty="0" smtClean="0"/>
              <a:t>フォーカスリングをまわすことでピントを調整でき</a:t>
            </a:r>
            <a:r>
              <a:rPr lang="ja-JP" altLang="en-US" dirty="0"/>
              <a:t>る</a:t>
            </a:r>
            <a:endParaRPr lang="en-US" altLang="ja-JP" dirty="0" smtClean="0"/>
          </a:p>
          <a:p>
            <a:endParaRPr lang="ja-JP" altLang="en-US" dirty="0"/>
          </a:p>
        </p:txBody>
      </p:sp>
      <p:sp>
        <p:nvSpPr>
          <p:cNvPr id="55" name="正方形/長方形 54"/>
          <p:cNvSpPr/>
          <p:nvPr/>
        </p:nvSpPr>
        <p:spPr>
          <a:xfrm>
            <a:off x="411118" y="6346762"/>
            <a:ext cx="7571303" cy="369332"/>
          </a:xfrm>
          <a:prstGeom prst="rect">
            <a:avLst/>
          </a:prstGeom>
        </p:spPr>
        <p:txBody>
          <a:bodyPr wrap="none">
            <a:spAutoFit/>
          </a:bodyPr>
          <a:lstStyle/>
          <a:p>
            <a:r>
              <a:rPr lang="en-US" altLang="ja-JP" dirty="0" smtClean="0">
                <a:latin typeface="メイリオ" panose="020B0604030504040204" pitchFamily="50" charset="-128"/>
                <a:ea typeface="メイリオ" panose="020B0604030504040204" pitchFamily="50" charset="-128"/>
              </a:rPr>
              <a:t>※</a:t>
            </a:r>
            <a:r>
              <a:rPr lang="ja-JP" altLang="en-US" dirty="0" smtClean="0">
                <a:latin typeface="メイリオ" panose="020B0604030504040204" pitchFamily="50" charset="-128"/>
                <a:ea typeface="メイリオ" panose="020B0604030504040204" pitchFamily="50" charset="-128"/>
              </a:rPr>
              <a:t>実際のカメラレンズのピント調節はもう少し複雑な機構になっている</a:t>
            </a:r>
            <a:endParaRPr lang="ja-JP" altLang="en-US"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677711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6624" y="365126"/>
            <a:ext cx="11158476" cy="733270"/>
          </a:xfrm>
        </p:spPr>
        <p:txBody>
          <a:bodyPr>
            <a:normAutofit/>
          </a:bodyPr>
          <a:lstStyle/>
          <a:p>
            <a:r>
              <a:rPr kumimoji="1" lang="ja-JP" altLang="en-US" sz="3600" dirty="0" smtClean="0"/>
              <a:t>ピント調節の例</a:t>
            </a:r>
            <a:endParaRPr kumimoji="1" lang="ja-JP" altLang="en-US" sz="3600" dirty="0"/>
          </a:p>
        </p:txBody>
      </p:sp>
      <p:sp>
        <p:nvSpPr>
          <p:cNvPr id="3" name="コンテンツ プレースホルダー 2"/>
          <p:cNvSpPr>
            <a:spLocks noGrp="1"/>
          </p:cNvSpPr>
          <p:nvPr>
            <p:ph idx="1"/>
          </p:nvPr>
        </p:nvSpPr>
        <p:spPr>
          <a:xfrm>
            <a:off x="411224" y="1189145"/>
            <a:ext cx="5545076" cy="5296829"/>
          </a:xfrm>
        </p:spPr>
        <p:txBody>
          <a:bodyPr/>
          <a:lstStyle/>
          <a:p>
            <a:pPr marL="0" indent="0">
              <a:buNone/>
            </a:pPr>
            <a:r>
              <a:rPr lang="ja-JP" altLang="en-US" dirty="0"/>
              <a:t>ピンホールカメラと違いレンズは広い面積で光を集めるのでブラインドの奥の像も復元できる</a:t>
            </a:r>
            <a:endParaRPr lang="en-US" altLang="ja-JP" dirty="0"/>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9729" y="293914"/>
            <a:ext cx="2956076" cy="2217057"/>
          </a:xfrm>
          <a:prstGeom prst="rect">
            <a:avLst/>
          </a:prstGeom>
        </p:spPr>
      </p:pic>
      <p:grpSp>
        <p:nvGrpSpPr>
          <p:cNvPr id="10" name="グループ化 9"/>
          <p:cNvGrpSpPr/>
          <p:nvPr/>
        </p:nvGrpSpPr>
        <p:grpSpPr>
          <a:xfrm>
            <a:off x="326173" y="2793975"/>
            <a:ext cx="11561027" cy="3734550"/>
            <a:chOff x="-20830701" y="0"/>
            <a:chExt cx="21230276" cy="6858000"/>
          </a:xfrm>
        </p:grpSpPr>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30701" y="0"/>
              <a:ext cx="10354235" cy="6858000"/>
            </a:xfrm>
            <a:prstGeom prst="rect">
              <a:avLst/>
            </a:prstGeom>
          </p:spPr>
        </p:pic>
        <p:pic>
          <p:nvPicPr>
            <p:cNvPr id="12" name="図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4660" y="0"/>
              <a:ext cx="10354235" cy="6858000"/>
            </a:xfrm>
            <a:prstGeom prst="rect">
              <a:avLst/>
            </a:prstGeom>
          </p:spPr>
        </p:pic>
      </p:grpSp>
    </p:spTree>
    <p:extLst>
      <p:ext uri="{BB962C8B-B14F-4D97-AF65-F5344CB8AC3E}">
        <p14:creationId xmlns:p14="http://schemas.microsoft.com/office/powerpoint/2010/main" val="228217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6624" y="365126"/>
            <a:ext cx="11158476" cy="733270"/>
          </a:xfrm>
        </p:spPr>
        <p:txBody>
          <a:bodyPr>
            <a:normAutofit/>
          </a:bodyPr>
          <a:lstStyle/>
          <a:p>
            <a:r>
              <a:rPr kumimoji="1" lang="ja-JP" altLang="en-US" sz="3600" dirty="0" smtClean="0"/>
              <a:t>ピント調節の例</a:t>
            </a:r>
            <a:endParaRPr kumimoji="1" lang="ja-JP" altLang="en-US" sz="3600" dirty="0"/>
          </a:p>
        </p:txBody>
      </p:sp>
      <p:sp>
        <p:nvSpPr>
          <p:cNvPr id="3" name="コンテンツ プレースホルダー 2"/>
          <p:cNvSpPr>
            <a:spLocks noGrp="1"/>
          </p:cNvSpPr>
          <p:nvPr>
            <p:ph idx="1"/>
          </p:nvPr>
        </p:nvSpPr>
        <p:spPr>
          <a:xfrm>
            <a:off x="411224" y="1189145"/>
            <a:ext cx="5545076" cy="5296829"/>
          </a:xfrm>
        </p:spPr>
        <p:txBody>
          <a:bodyPr/>
          <a:lstStyle/>
          <a:p>
            <a:pPr marL="0" indent="0">
              <a:buNone/>
            </a:pPr>
            <a:r>
              <a:rPr lang="ja-JP" altLang="en-US" dirty="0"/>
              <a:t>ピンホールカメラと違いレンズは広い面積で光を集めるのでブラインドの奥の像も復元できる</a:t>
            </a:r>
            <a:endParaRPr lang="en-US" altLang="ja-JP" dirty="0"/>
          </a:p>
        </p:txBody>
      </p:sp>
      <p:grpSp>
        <p:nvGrpSpPr>
          <p:cNvPr id="9" name="グループ化 8"/>
          <p:cNvGrpSpPr/>
          <p:nvPr/>
        </p:nvGrpSpPr>
        <p:grpSpPr>
          <a:xfrm>
            <a:off x="461262" y="2719056"/>
            <a:ext cx="11289636" cy="3655617"/>
            <a:chOff x="-9906434" y="0"/>
            <a:chExt cx="21179551" cy="6858000"/>
          </a:xfrm>
        </p:grpSpPr>
        <p:pic>
          <p:nvPicPr>
            <p:cNvPr id="7" name="図 6"/>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918882" y="0"/>
              <a:ext cx="10354235" cy="6858000"/>
            </a:xfrm>
            <a:prstGeom prst="rect">
              <a:avLst/>
            </a:prstGeom>
          </p:spPr>
        </p:pic>
        <p:pic>
          <p:nvPicPr>
            <p:cNvPr id="8" name="図 7"/>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9906434" y="0"/>
              <a:ext cx="10354235" cy="6858000"/>
            </a:xfrm>
            <a:prstGeom prst="rect">
              <a:avLst/>
            </a:prstGeom>
          </p:spPr>
        </p:pic>
      </p:grpSp>
      <p:pic>
        <p:nvPicPr>
          <p:cNvPr id="10" name="図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53943" y="261257"/>
            <a:ext cx="3033486" cy="2275115"/>
          </a:xfrm>
          <a:prstGeom prst="rect">
            <a:avLst/>
          </a:prstGeom>
        </p:spPr>
      </p:pic>
    </p:spTree>
    <p:extLst>
      <p:ext uri="{BB962C8B-B14F-4D97-AF65-F5344CB8AC3E}">
        <p14:creationId xmlns:p14="http://schemas.microsoft.com/office/powerpoint/2010/main" val="1023458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48681" y="695326"/>
            <a:ext cx="10287619" cy="2124074"/>
          </a:xfrm>
        </p:spPr>
        <p:txBody>
          <a:bodyPr anchor="t">
            <a:normAutofit fontScale="90000"/>
          </a:bodyPr>
          <a:lstStyle/>
          <a:p>
            <a:r>
              <a:rPr kumimoji="1" lang="ja-JP" altLang="en-US" dirty="0" smtClean="0"/>
              <a:t>問</a:t>
            </a:r>
            <a:r>
              <a:rPr kumimoji="1" lang="en-US" altLang="ja-JP" dirty="0" smtClean="0"/>
              <a:t>:</a:t>
            </a:r>
            <a:br>
              <a:rPr kumimoji="1" lang="en-US" altLang="ja-JP" dirty="0" smtClean="0"/>
            </a:br>
            <a:r>
              <a:rPr lang="en-US" altLang="ja-JP" sz="3100" dirty="0"/>
              <a:t>B</a:t>
            </a:r>
            <a:r>
              <a:rPr lang="ja-JP" altLang="en-US" sz="3100" dirty="0" smtClean="0"/>
              <a:t>に焦点が合うよう投影</a:t>
            </a:r>
            <a:r>
              <a:rPr lang="ja-JP" altLang="en-US" sz="3100" dirty="0"/>
              <a:t>面</a:t>
            </a:r>
            <a:r>
              <a:rPr lang="ja-JP" altLang="en-US" sz="3100" dirty="0" smtClean="0"/>
              <a:t>を配置したとき，</a:t>
            </a:r>
            <a:r>
              <a:rPr lang="en-US" altLang="ja-JP" sz="3100" dirty="0" smtClean="0"/>
              <a:t/>
            </a:r>
            <a:br>
              <a:rPr lang="en-US" altLang="ja-JP" sz="3100" dirty="0" smtClean="0"/>
            </a:br>
            <a:r>
              <a:rPr lang="en-US" altLang="ja-JP" sz="3100" dirty="0" smtClean="0"/>
              <a:t>B</a:t>
            </a:r>
            <a:r>
              <a:rPr lang="ja-JP" altLang="en-US" sz="3100" dirty="0" smtClean="0"/>
              <a:t>の奥</a:t>
            </a:r>
            <a:r>
              <a:rPr lang="en-US" altLang="ja-JP" sz="3100" dirty="0" smtClean="0"/>
              <a:t>(A)</a:t>
            </a:r>
            <a:r>
              <a:rPr lang="ja-JP" altLang="en-US" sz="3100" dirty="0" smtClean="0"/>
              <a:t>と手前</a:t>
            </a:r>
            <a:r>
              <a:rPr lang="en-US" altLang="ja-JP" sz="3100" dirty="0" smtClean="0"/>
              <a:t>(C)</a:t>
            </a:r>
            <a:r>
              <a:rPr lang="ja-JP" altLang="en-US" sz="3100" dirty="0" smtClean="0"/>
              <a:t>ではどちらがよりぼけるか？</a:t>
            </a:r>
            <a:r>
              <a:rPr lang="en-US" altLang="ja-JP" sz="3100" dirty="0" smtClean="0"/>
              <a:t/>
            </a:r>
            <a:br>
              <a:rPr lang="en-US" altLang="ja-JP" sz="3100" dirty="0" smtClean="0"/>
            </a:br>
            <a:r>
              <a:rPr lang="ja-JP" altLang="en-US" sz="3100" dirty="0" smtClean="0"/>
              <a:t>その</a:t>
            </a:r>
            <a:r>
              <a:rPr lang="ja-JP" altLang="en-US" sz="3100" dirty="0"/>
              <a:t>理由</a:t>
            </a:r>
            <a:r>
              <a:rPr lang="ja-JP" altLang="en-US" sz="3100" dirty="0" smtClean="0"/>
              <a:t>を</a:t>
            </a:r>
            <a:r>
              <a:rPr lang="ja-JP" altLang="en-US" sz="3100" dirty="0"/>
              <a:t>簡潔</a:t>
            </a:r>
            <a:r>
              <a:rPr lang="ja-JP" altLang="en-US" sz="3100" dirty="0" smtClean="0"/>
              <a:t>に</a:t>
            </a:r>
            <a:r>
              <a:rPr lang="ja-JP" altLang="en-US" sz="3100" dirty="0"/>
              <a:t>説明</a:t>
            </a:r>
            <a:r>
              <a:rPr lang="ja-JP" altLang="en-US" sz="3100" dirty="0" smtClean="0"/>
              <a:t>せよ</a:t>
            </a:r>
            <a:r>
              <a:rPr lang="ja-JP" altLang="en-US" sz="3600" dirty="0" smtClean="0"/>
              <a:t>．</a:t>
            </a:r>
            <a:r>
              <a:rPr lang="en-US" altLang="ja-JP" sz="3600" dirty="0" smtClean="0"/>
              <a:t/>
            </a:r>
            <a:br>
              <a:rPr lang="en-US" altLang="ja-JP" sz="3600" dirty="0" smtClean="0"/>
            </a:br>
            <a:r>
              <a:rPr lang="ja-JP" altLang="en-US" dirty="0" smtClean="0"/>
              <a:t>　　</a:t>
            </a:r>
            <a:endParaRPr kumimoji="1" lang="ja-JP" altLang="en-US" dirty="0"/>
          </a:p>
        </p:txBody>
      </p:sp>
      <p:grpSp>
        <p:nvGrpSpPr>
          <p:cNvPr id="64" name="グループ化 63"/>
          <p:cNvGrpSpPr/>
          <p:nvPr/>
        </p:nvGrpSpPr>
        <p:grpSpPr>
          <a:xfrm>
            <a:off x="824881" y="3019426"/>
            <a:ext cx="10395502" cy="3080564"/>
            <a:chOff x="354981" y="2384426"/>
            <a:chExt cx="10395502" cy="3080564"/>
          </a:xfrm>
        </p:grpSpPr>
        <p:grpSp>
          <p:nvGrpSpPr>
            <p:cNvPr id="52" name="グループ化 51"/>
            <p:cNvGrpSpPr/>
            <p:nvPr/>
          </p:nvGrpSpPr>
          <p:grpSpPr>
            <a:xfrm>
              <a:off x="513080" y="3123473"/>
              <a:ext cx="10237403" cy="2341517"/>
              <a:chOff x="2435047" y="1668780"/>
              <a:chExt cx="7269426" cy="1662676"/>
            </a:xfrm>
          </p:grpSpPr>
          <p:sp>
            <p:nvSpPr>
              <p:cNvPr id="30" name="楕円 3"/>
              <p:cNvSpPr/>
              <p:nvPr/>
            </p:nvSpPr>
            <p:spPr>
              <a:xfrm>
                <a:off x="6476117" y="1768001"/>
                <a:ext cx="104102" cy="1563455"/>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1" name="直線矢印コネクタ 30"/>
              <p:cNvCxnSpPr/>
              <p:nvPr/>
            </p:nvCxnSpPr>
            <p:spPr>
              <a:xfrm>
                <a:off x="2435047" y="2540818"/>
                <a:ext cx="7201838" cy="0"/>
              </a:xfrm>
              <a:prstGeom prst="straightConnector1">
                <a:avLst/>
              </a:prstGeom>
              <a:ln w="22225">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32" name="円/楕円 31"/>
              <p:cNvSpPr/>
              <p:nvPr/>
            </p:nvSpPr>
            <p:spPr>
              <a:xfrm>
                <a:off x="4917550" y="2504906"/>
                <a:ext cx="71345" cy="63249"/>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円/楕円 32"/>
              <p:cNvSpPr/>
              <p:nvPr/>
            </p:nvSpPr>
            <p:spPr>
              <a:xfrm>
                <a:off x="6489315" y="2510663"/>
                <a:ext cx="71345" cy="63249"/>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 name="直線矢印コネクタ 23"/>
              <p:cNvCxnSpPr/>
              <p:nvPr/>
            </p:nvCxnSpPr>
            <p:spPr>
              <a:xfrm>
                <a:off x="2891608" y="2001453"/>
                <a:ext cx="3646361" cy="0"/>
              </a:xfrm>
              <a:prstGeom prst="straightConnector1">
                <a:avLst/>
              </a:prstGeom>
              <a:ln w="22225" cmpd="sng">
                <a:solidFill>
                  <a:schemeClr val="tx1"/>
                </a:solidFill>
                <a:prstDash val="solid"/>
                <a:tailEnd type="stealth" w="lg" len="lg"/>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a:off x="6526870" y="1996964"/>
                <a:ext cx="2717913" cy="945420"/>
              </a:xfrm>
              <a:prstGeom prst="straightConnector1">
                <a:avLst/>
              </a:prstGeom>
              <a:ln w="22225" cmpd="sng">
                <a:solidFill>
                  <a:schemeClr val="tx1"/>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a:off x="2897958" y="2010170"/>
                <a:ext cx="6346825" cy="927991"/>
              </a:xfrm>
              <a:prstGeom prst="straightConnector1">
                <a:avLst/>
              </a:prstGeom>
              <a:ln w="22225" cmpd="sng">
                <a:solidFill>
                  <a:schemeClr val="tx1"/>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a:off x="6526348" y="2945090"/>
                <a:ext cx="2712085" cy="0"/>
              </a:xfrm>
              <a:prstGeom prst="straightConnector1">
                <a:avLst/>
              </a:prstGeom>
              <a:ln w="22225" cmpd="sng">
                <a:solidFill>
                  <a:schemeClr val="tx1"/>
                </a:solidFill>
                <a:prstDash val="solid"/>
                <a:tailEnd type="none" w="lg" len="lg"/>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a:off x="2910785" y="2020574"/>
                <a:ext cx="3615284" cy="922370"/>
              </a:xfrm>
              <a:prstGeom prst="straightConnector1">
                <a:avLst/>
              </a:prstGeom>
              <a:ln w="22225" cmpd="sng">
                <a:solidFill>
                  <a:schemeClr val="tx1"/>
                </a:solidFill>
                <a:prstDash val="solid"/>
                <a:tailEnd type="stealth" w="lg" len="lg"/>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a:off x="9247958" y="2017759"/>
                <a:ext cx="0" cy="1047063"/>
              </a:xfrm>
              <a:prstGeom prst="straightConnector1">
                <a:avLst/>
              </a:prstGeom>
              <a:ln w="41275" cmpd="sng">
                <a:solidFill>
                  <a:srgbClr val="0070C0"/>
                </a:solidFill>
                <a:prstDash val="solid"/>
                <a:tailEnd type="none" w="lg" len="lg"/>
              </a:ln>
            </p:spPr>
            <p:style>
              <a:lnRef idx="1">
                <a:schemeClr val="accent1"/>
              </a:lnRef>
              <a:fillRef idx="0">
                <a:schemeClr val="accent1"/>
              </a:fillRef>
              <a:effectRef idx="0">
                <a:schemeClr val="accent1"/>
              </a:effectRef>
              <a:fontRef idx="minor">
                <a:schemeClr val="tx1"/>
              </a:fontRef>
            </p:style>
          </p:cxnSp>
          <p:sp>
            <p:nvSpPr>
              <p:cNvPr id="8" name="正方形/長方形 7"/>
              <p:cNvSpPr/>
              <p:nvPr/>
            </p:nvSpPr>
            <p:spPr>
              <a:xfrm>
                <a:off x="8827310" y="1668780"/>
                <a:ext cx="877163" cy="327419"/>
              </a:xfrm>
              <a:prstGeom prst="rect">
                <a:avLst/>
              </a:prstGeom>
            </p:spPr>
            <p:txBody>
              <a:bodyPr wrap="none">
                <a:spAutoFit/>
              </a:bodyPr>
              <a:lstStyle/>
              <a:p>
                <a:r>
                  <a:rPr lang="ja-JP" altLang="en-US" dirty="0" smtClean="0">
                    <a:latin typeface="メイリオ" panose="020B0604030504040204" pitchFamily="50" charset="-128"/>
                    <a:ea typeface="メイリオ" panose="020B0604030504040204" pitchFamily="50" charset="-128"/>
                  </a:rPr>
                  <a:t>投影面</a:t>
                </a:r>
                <a:endParaRPr lang="ja-JP" altLang="en-US" dirty="0"/>
              </a:p>
            </p:txBody>
          </p:sp>
          <p:sp>
            <p:nvSpPr>
              <p:cNvPr id="46" name="円/楕円 45"/>
              <p:cNvSpPr/>
              <p:nvPr/>
            </p:nvSpPr>
            <p:spPr>
              <a:xfrm>
                <a:off x="8033560" y="2487318"/>
                <a:ext cx="112673" cy="99887"/>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円/楕円 46"/>
              <p:cNvSpPr/>
              <p:nvPr/>
            </p:nvSpPr>
            <p:spPr>
              <a:xfrm>
                <a:off x="4896660" y="2487318"/>
                <a:ext cx="112673" cy="99887"/>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55" name="直線コネクタ 54"/>
            <p:cNvCxnSpPr/>
            <p:nvPr/>
          </p:nvCxnSpPr>
          <p:spPr>
            <a:xfrm>
              <a:off x="629557" y="2875280"/>
              <a:ext cx="0" cy="1509849"/>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a:off x="1162957" y="2875280"/>
              <a:ext cx="0" cy="1509849"/>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a:xfrm>
              <a:off x="1696357" y="2875280"/>
              <a:ext cx="0" cy="1509849"/>
            </a:xfrm>
            <a:prstGeom prst="line">
              <a:avLst/>
            </a:prstGeom>
            <a:ln w="44450">
              <a:solidFill>
                <a:srgbClr val="FFC000"/>
              </a:solidFill>
            </a:ln>
          </p:spPr>
          <p:style>
            <a:lnRef idx="1">
              <a:schemeClr val="accent1"/>
            </a:lnRef>
            <a:fillRef idx="0">
              <a:schemeClr val="accent1"/>
            </a:fillRef>
            <a:effectRef idx="0">
              <a:schemeClr val="accent1"/>
            </a:effectRef>
            <a:fontRef idx="minor">
              <a:schemeClr val="tx1"/>
            </a:fontRef>
          </p:style>
        </p:cxnSp>
        <p:sp>
          <p:nvSpPr>
            <p:cNvPr id="61" name="タイトル 1"/>
            <p:cNvSpPr txBox="1">
              <a:spLocks/>
            </p:cNvSpPr>
            <p:nvPr/>
          </p:nvSpPr>
          <p:spPr>
            <a:xfrm>
              <a:off x="354981" y="2384426"/>
              <a:ext cx="686419" cy="733270"/>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kumimoji="1" sz="4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lang="en-US" altLang="ja-JP" dirty="0" smtClean="0"/>
                <a:t>A</a:t>
              </a:r>
              <a:endParaRPr lang="ja-JP" altLang="en-US" dirty="0"/>
            </a:p>
          </p:txBody>
        </p:sp>
        <p:sp>
          <p:nvSpPr>
            <p:cNvPr id="62" name="タイトル 1"/>
            <p:cNvSpPr txBox="1">
              <a:spLocks/>
            </p:cNvSpPr>
            <p:nvPr/>
          </p:nvSpPr>
          <p:spPr>
            <a:xfrm>
              <a:off x="875681" y="2384426"/>
              <a:ext cx="686419" cy="733270"/>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kumimoji="1" sz="4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lang="en-US" altLang="ja-JP" dirty="0"/>
                <a:t>B</a:t>
              </a:r>
              <a:endParaRPr lang="ja-JP" altLang="en-US" dirty="0"/>
            </a:p>
          </p:txBody>
        </p:sp>
        <p:sp>
          <p:nvSpPr>
            <p:cNvPr id="63" name="タイトル 1"/>
            <p:cNvSpPr txBox="1">
              <a:spLocks/>
            </p:cNvSpPr>
            <p:nvPr/>
          </p:nvSpPr>
          <p:spPr>
            <a:xfrm>
              <a:off x="1421781" y="2384426"/>
              <a:ext cx="686419" cy="733270"/>
            </a:xfrm>
            <a:prstGeom prst="rect">
              <a:avLst/>
            </a:prstGeom>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kumimoji="1" sz="4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lang="en-US" altLang="ja-JP" dirty="0"/>
                <a:t>C</a:t>
              </a:r>
              <a:endParaRPr lang="ja-JP" altLang="en-US" dirty="0"/>
            </a:p>
          </p:txBody>
        </p:sp>
      </p:grpSp>
    </p:spTree>
    <p:extLst>
      <p:ext uri="{BB962C8B-B14F-4D97-AF65-F5344CB8AC3E}">
        <p14:creationId xmlns:p14="http://schemas.microsoft.com/office/powerpoint/2010/main" val="146050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57604" y="365126"/>
            <a:ext cx="10968339" cy="733270"/>
          </a:xfrm>
        </p:spPr>
        <p:txBody>
          <a:bodyPr/>
          <a:lstStyle/>
          <a:p>
            <a:r>
              <a:rPr lang="ja-JP" altLang="en-US" dirty="0" smtClean="0"/>
              <a:t>まとめ：デジタルカメラ</a:t>
            </a:r>
            <a:endParaRPr kumimoji="1" lang="ja-JP" altLang="en-US" dirty="0"/>
          </a:p>
        </p:txBody>
      </p:sp>
      <p:sp>
        <p:nvSpPr>
          <p:cNvPr id="3" name="コンテンツ プレースホルダー 2"/>
          <p:cNvSpPr>
            <a:spLocks noGrp="1"/>
          </p:cNvSpPr>
          <p:nvPr>
            <p:ph idx="1"/>
          </p:nvPr>
        </p:nvSpPr>
        <p:spPr>
          <a:xfrm>
            <a:off x="657604" y="1134716"/>
            <a:ext cx="10968339" cy="5723284"/>
          </a:xfrm>
        </p:spPr>
        <p:txBody>
          <a:bodyPr>
            <a:normAutofit/>
          </a:bodyPr>
          <a:lstStyle/>
          <a:p>
            <a:r>
              <a:rPr lang="ja-JP" altLang="en-US" dirty="0" smtClean="0"/>
              <a:t>最も一般的な画像取得装置であるデジカメの基本について紹介</a:t>
            </a:r>
            <a:endParaRPr lang="en-US" altLang="ja-JP" dirty="0" smtClean="0"/>
          </a:p>
          <a:p>
            <a:r>
              <a:rPr kumimoji="1" lang="ja-JP" altLang="en-US" dirty="0" smtClean="0"/>
              <a:t>デジタルカメラの種類 </a:t>
            </a:r>
            <a:endParaRPr lang="en-US" altLang="ja-JP" dirty="0"/>
          </a:p>
          <a:p>
            <a:pPr lvl="1"/>
            <a:r>
              <a:rPr lang="ja-JP" altLang="en-US" dirty="0" smtClean="0"/>
              <a:t>コンデジ</a:t>
            </a:r>
            <a:r>
              <a:rPr lang="en-US" altLang="ja-JP" dirty="0" smtClean="0"/>
              <a:t>, </a:t>
            </a:r>
            <a:r>
              <a:rPr lang="ja-JP" altLang="en-US" dirty="0" smtClean="0"/>
              <a:t>ミラーレス一眼，一眼レフ</a:t>
            </a:r>
            <a:endParaRPr lang="en-US" altLang="ja-JP" dirty="0" smtClean="0"/>
          </a:p>
          <a:p>
            <a:r>
              <a:rPr kumimoji="1" lang="ja-JP" altLang="en-US" dirty="0" smtClean="0"/>
              <a:t>画像生成の幾何モデル</a:t>
            </a:r>
            <a:endParaRPr kumimoji="1" lang="en-US" altLang="ja-JP" dirty="0" smtClean="0"/>
          </a:p>
          <a:p>
            <a:pPr lvl="1"/>
            <a:r>
              <a:rPr lang="ja-JP" altLang="en-US" dirty="0" smtClean="0"/>
              <a:t>ピンホールカメラ</a:t>
            </a:r>
            <a:endParaRPr lang="en-US" altLang="ja-JP" dirty="0" smtClean="0"/>
          </a:p>
          <a:p>
            <a:pPr lvl="1"/>
            <a:r>
              <a:rPr kumimoji="1" lang="ja-JP" altLang="en-US" dirty="0" smtClean="0"/>
              <a:t>薄肉レンズ</a:t>
            </a:r>
            <a:endParaRPr kumimoji="1" lang="en-US" altLang="ja-JP" dirty="0" smtClean="0"/>
          </a:p>
          <a:p>
            <a:pPr lvl="1"/>
            <a:r>
              <a:rPr lang="ja-JP" altLang="en-US" dirty="0"/>
              <a:t>厚</a:t>
            </a:r>
            <a:r>
              <a:rPr lang="ja-JP" altLang="en-US" dirty="0" smtClean="0"/>
              <a:t>肉</a:t>
            </a:r>
            <a:r>
              <a:rPr lang="ja-JP" altLang="en-US" dirty="0"/>
              <a:t>レンズ</a:t>
            </a:r>
            <a:endParaRPr kumimoji="1" lang="en-US" altLang="ja-JP" dirty="0" smtClean="0"/>
          </a:p>
          <a:p>
            <a:r>
              <a:rPr lang="ja-JP" altLang="en-US" dirty="0" smtClean="0"/>
              <a:t>撮影パラメータ</a:t>
            </a:r>
            <a:endParaRPr lang="en-US" altLang="ja-JP" dirty="0" smtClean="0"/>
          </a:p>
          <a:p>
            <a:pPr lvl="1"/>
            <a:r>
              <a:rPr kumimoji="1" lang="ja-JP" altLang="en-US" dirty="0" smtClean="0"/>
              <a:t>画角</a:t>
            </a:r>
            <a:endParaRPr kumimoji="1" lang="en-US" altLang="ja-JP" dirty="0" smtClean="0"/>
          </a:p>
          <a:p>
            <a:pPr lvl="1"/>
            <a:r>
              <a:rPr lang="ja-JP" altLang="en-US" dirty="0" smtClean="0"/>
              <a:t>絞り</a:t>
            </a:r>
            <a:endParaRPr lang="en-US" altLang="ja-JP" dirty="0" smtClean="0"/>
          </a:p>
          <a:p>
            <a:pPr lvl="1"/>
            <a:r>
              <a:rPr kumimoji="1" lang="ja-JP" altLang="en-US" dirty="0" smtClean="0"/>
              <a:t>シャッタースピード（露光時間）</a:t>
            </a:r>
            <a:endParaRPr kumimoji="1" lang="en-US" altLang="ja-JP" dirty="0" smtClean="0"/>
          </a:p>
          <a:p>
            <a:pPr lvl="1"/>
            <a:r>
              <a:rPr lang="ja-JP" altLang="en-US" dirty="0"/>
              <a:t>ピント</a:t>
            </a:r>
            <a:endParaRPr kumimoji="1" lang="en-US" altLang="ja-JP" dirty="0" smtClean="0"/>
          </a:p>
          <a:p>
            <a:pPr lvl="1"/>
            <a:r>
              <a:rPr lang="ja-JP" altLang="en-US" dirty="0" smtClean="0">
                <a:hlinkClick r:id="rId2"/>
              </a:rPr>
              <a:t>参考</a:t>
            </a:r>
            <a:r>
              <a:rPr lang="en-US" altLang="ja-JP" dirty="0" smtClean="0">
                <a:hlinkClick r:id="rId2"/>
              </a:rPr>
              <a:t>:</a:t>
            </a:r>
            <a:r>
              <a:rPr lang="ja-JP" altLang="en-US" dirty="0" smtClean="0">
                <a:hlinkClick r:id="rId2"/>
              </a:rPr>
              <a:t>撮影パラメータ</a:t>
            </a:r>
            <a:endParaRPr kumimoji="1" lang="ja-JP" altLang="en-US" dirty="0"/>
          </a:p>
        </p:txBody>
      </p:sp>
      <p:pic>
        <p:nvPicPr>
          <p:cNvPr id="4" name="コンテンツ プレースホルダー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6844" y="4281751"/>
            <a:ext cx="3547283" cy="2349500"/>
          </a:xfrm>
          <a:prstGeom prst="rect">
            <a:avLst/>
          </a:prstGeom>
        </p:spPr>
      </p:pic>
      <p:pic>
        <p:nvPicPr>
          <p:cNvPr id="5" name="図 4"/>
          <p:cNvPicPr>
            <a:picLocks noChangeAspect="1"/>
          </p:cNvPicPr>
          <p:nvPr/>
        </p:nvPicPr>
        <p:blipFill rotWithShape="1">
          <a:blip r:embed="rId4" cstate="print">
            <a:extLst>
              <a:ext uri="{28A0092B-C50C-407E-A947-70E740481C1C}">
                <a14:useLocalDpi xmlns:a14="http://schemas.microsoft.com/office/drawing/2010/main" val="0"/>
              </a:ext>
            </a:extLst>
          </a:blip>
          <a:srcRect l="8458" t="17559" b="9636"/>
          <a:stretch/>
        </p:blipFill>
        <p:spPr>
          <a:xfrm>
            <a:off x="7556844" y="1939079"/>
            <a:ext cx="3547283" cy="2115924"/>
          </a:xfrm>
          <a:prstGeom prst="rect">
            <a:avLst/>
          </a:prstGeom>
        </p:spPr>
      </p:pic>
    </p:spTree>
    <p:extLst>
      <p:ext uri="{BB962C8B-B14F-4D97-AF65-F5344CB8AC3E}">
        <p14:creationId xmlns:p14="http://schemas.microsoft.com/office/powerpoint/2010/main" val="140668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1484" y="2958050"/>
            <a:ext cx="11708780" cy="733270"/>
          </a:xfrm>
        </p:spPr>
        <p:txBody>
          <a:bodyPr>
            <a:noAutofit/>
          </a:bodyPr>
          <a:lstStyle/>
          <a:p>
            <a:pPr algn="ctr"/>
            <a:r>
              <a:rPr lang="ja-JP" altLang="en-US" sz="5400" dirty="0"/>
              <a:t>人間の視覚</a:t>
            </a:r>
            <a:endParaRPr kumimoji="1" lang="ja-JP" altLang="en-US" sz="5400" b="1" dirty="0"/>
          </a:p>
        </p:txBody>
      </p:sp>
    </p:spTree>
    <p:extLst>
      <p:ext uri="{BB962C8B-B14F-4D97-AF65-F5344CB8AC3E}">
        <p14:creationId xmlns:p14="http://schemas.microsoft.com/office/powerpoint/2010/main" val="4250492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92451" y="1070043"/>
            <a:ext cx="7235119" cy="733270"/>
          </a:xfrm>
        </p:spPr>
        <p:txBody>
          <a:bodyPr>
            <a:noAutofit/>
          </a:bodyPr>
          <a:lstStyle/>
          <a:p>
            <a:pPr algn="ctr"/>
            <a:r>
              <a:rPr kumimoji="1" lang="ja-JP" altLang="en-US" sz="5400" b="1" dirty="0" smtClean="0">
                <a:latin typeface="游ゴシック" panose="020B0400000000000000" pitchFamily="50" charset="-128"/>
                <a:ea typeface="游ゴシック" panose="020B0400000000000000" pitchFamily="50" charset="-128"/>
              </a:rPr>
              <a:t>カメラ</a:t>
            </a:r>
            <a:endParaRPr kumimoji="1" lang="ja-JP" altLang="en-US" sz="5400" b="1" dirty="0">
              <a:latin typeface="游ゴシック" panose="020B0400000000000000" pitchFamily="50" charset="-128"/>
              <a:ea typeface="游ゴシック" panose="020B0400000000000000" pitchFamily="50" charset="-128"/>
            </a:endParaRPr>
          </a:p>
        </p:txBody>
      </p:sp>
      <p:pic>
        <p:nvPicPr>
          <p:cNvPr id="4" name="図 3"/>
          <p:cNvPicPr>
            <a:picLocks noChangeAspect="1"/>
          </p:cNvPicPr>
          <p:nvPr/>
        </p:nvPicPr>
        <p:blipFill rotWithShape="1">
          <a:blip r:embed="rId2" cstate="print">
            <a:extLst>
              <a:ext uri="{28A0092B-C50C-407E-A947-70E740481C1C}">
                <a14:useLocalDpi xmlns:a14="http://schemas.microsoft.com/office/drawing/2010/main" val="0"/>
              </a:ext>
            </a:extLst>
          </a:blip>
          <a:srcRect l="8458" t="17559" b="9636"/>
          <a:stretch/>
        </p:blipFill>
        <p:spPr>
          <a:xfrm>
            <a:off x="1092452" y="1949231"/>
            <a:ext cx="7360306" cy="4390359"/>
          </a:xfrm>
          <a:prstGeom prst="rect">
            <a:avLst/>
          </a:prstGeom>
        </p:spPr>
      </p:pic>
    </p:spTree>
    <p:extLst>
      <p:ext uri="{BB962C8B-B14F-4D97-AF65-F5344CB8AC3E}">
        <p14:creationId xmlns:p14="http://schemas.microsoft.com/office/powerpoint/2010/main" val="2254647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23281" y="250826"/>
            <a:ext cx="11708780" cy="733270"/>
          </a:xfrm>
        </p:spPr>
        <p:txBody>
          <a:bodyPr/>
          <a:lstStyle/>
          <a:p>
            <a:r>
              <a:rPr kumimoji="1" lang="ja-JP" altLang="en-US" dirty="0" smtClean="0"/>
              <a:t>可視光</a:t>
            </a:r>
            <a:endParaRPr kumimoji="1" lang="ja-JP" altLang="en-US" dirty="0"/>
          </a:p>
        </p:txBody>
      </p:sp>
      <p:sp>
        <p:nvSpPr>
          <p:cNvPr id="3" name="コンテンツ プレースホルダー 2"/>
          <p:cNvSpPr>
            <a:spLocks noGrp="1"/>
          </p:cNvSpPr>
          <p:nvPr>
            <p:ph idx="1"/>
          </p:nvPr>
        </p:nvSpPr>
        <p:spPr>
          <a:xfrm>
            <a:off x="723281" y="962723"/>
            <a:ext cx="11708780" cy="1162086"/>
          </a:xfrm>
        </p:spPr>
        <p:txBody>
          <a:bodyPr>
            <a:normAutofit/>
          </a:bodyPr>
          <a:lstStyle/>
          <a:p>
            <a:r>
              <a:rPr kumimoji="1" lang="ja-JP" altLang="en-US" sz="2400" dirty="0" smtClean="0"/>
              <a:t>可視光とは電磁波のうち人の目で見えるもの</a:t>
            </a:r>
            <a:endParaRPr kumimoji="1" lang="en-US" altLang="ja-JP" sz="2400" dirty="0" smtClean="0"/>
          </a:p>
          <a:p>
            <a:r>
              <a:rPr lang="ja-JP" altLang="en-US" sz="2400" dirty="0" smtClean="0"/>
              <a:t>波長 </a:t>
            </a:r>
            <a:r>
              <a:rPr lang="en-US" altLang="ja-JP" sz="2400" dirty="0" smtClean="0"/>
              <a:t>: </a:t>
            </a:r>
            <a:r>
              <a:rPr lang="ja-JP" altLang="en-US" sz="2400" dirty="0"/>
              <a:t>約</a:t>
            </a:r>
            <a:r>
              <a:rPr lang="en-US" altLang="ja-JP" sz="2400" dirty="0" smtClean="0"/>
              <a:t>400nm ~</a:t>
            </a:r>
            <a:r>
              <a:rPr lang="ja-JP" altLang="en-US" sz="2400" dirty="0"/>
              <a:t> </a:t>
            </a:r>
            <a:r>
              <a:rPr lang="ja-JP" altLang="en-US" sz="2400" dirty="0" smtClean="0"/>
              <a:t>約 </a:t>
            </a:r>
            <a:r>
              <a:rPr lang="en-US" altLang="ja-JP" sz="2400" dirty="0" smtClean="0"/>
              <a:t>800nm </a:t>
            </a:r>
            <a:endParaRPr kumimoji="1" lang="ja-JP" altLang="en-US" sz="2400" dirty="0"/>
          </a:p>
        </p:txBody>
      </p:sp>
      <p:pic>
        <p:nvPicPr>
          <p:cNvPr id="1026" name="Picture 2" descr="Linear visible spectrum.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3472" y="4970693"/>
            <a:ext cx="8799038" cy="167254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グループ化 7"/>
          <p:cNvGrpSpPr/>
          <p:nvPr/>
        </p:nvGrpSpPr>
        <p:grpSpPr>
          <a:xfrm>
            <a:off x="273269" y="3213977"/>
            <a:ext cx="11687503" cy="367862"/>
            <a:chOff x="336331" y="5454869"/>
            <a:chExt cx="12091274" cy="609601"/>
          </a:xfrm>
        </p:grpSpPr>
        <p:cxnSp>
          <p:nvCxnSpPr>
            <p:cNvPr id="5" name="直線コネクタ 4"/>
            <p:cNvCxnSpPr/>
            <p:nvPr/>
          </p:nvCxnSpPr>
          <p:spPr>
            <a:xfrm>
              <a:off x="336331" y="5759670"/>
              <a:ext cx="12091274" cy="0"/>
            </a:xfrm>
            <a:prstGeom prst="line">
              <a:avLst/>
            </a:prstGeom>
            <a:ln w="22225">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flipV="1">
              <a:off x="578069" y="5454869"/>
              <a:ext cx="0" cy="60960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flipV="1">
              <a:off x="1357336" y="5454869"/>
              <a:ext cx="0" cy="60960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flipV="1">
              <a:off x="2136603" y="5454869"/>
              <a:ext cx="0" cy="60960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flipV="1">
              <a:off x="2915870" y="5454869"/>
              <a:ext cx="0" cy="60960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flipV="1">
              <a:off x="3695137" y="5454869"/>
              <a:ext cx="0" cy="60960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flipV="1">
              <a:off x="4474404" y="5454869"/>
              <a:ext cx="0" cy="60960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flipV="1">
              <a:off x="5253671" y="5454869"/>
              <a:ext cx="0" cy="60960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V="1">
              <a:off x="6032938" y="5454869"/>
              <a:ext cx="0" cy="60960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flipV="1">
              <a:off x="6812205" y="5454869"/>
              <a:ext cx="0" cy="60960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flipV="1">
              <a:off x="7591472" y="5454869"/>
              <a:ext cx="0" cy="60960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flipV="1">
              <a:off x="8370739" y="5454869"/>
              <a:ext cx="0" cy="60960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flipV="1">
              <a:off x="9150006" y="5454869"/>
              <a:ext cx="0" cy="60960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flipV="1">
              <a:off x="9929273" y="5454869"/>
              <a:ext cx="0" cy="60960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flipV="1">
              <a:off x="10708540" y="5454869"/>
              <a:ext cx="0" cy="60960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flipV="1">
              <a:off x="11487807" y="5454869"/>
              <a:ext cx="0" cy="60960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正方形/長方形 25"/>
          <p:cNvSpPr/>
          <p:nvPr/>
        </p:nvSpPr>
        <p:spPr>
          <a:xfrm>
            <a:off x="11441474" y="3515413"/>
            <a:ext cx="750526" cy="646331"/>
          </a:xfrm>
          <a:prstGeom prst="rect">
            <a:avLst/>
          </a:prstGeom>
        </p:spPr>
        <p:txBody>
          <a:bodyPr wrap="none">
            <a:sp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波長</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[nm]</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正方形/長方形 27"/>
          <p:cNvSpPr/>
          <p:nvPr/>
        </p:nvSpPr>
        <p:spPr>
          <a:xfrm>
            <a:off x="247956" y="2884792"/>
            <a:ext cx="633507" cy="369332"/>
          </a:xfrm>
          <a:prstGeom prst="rect">
            <a:avLst/>
          </a:prstGeom>
        </p:spPr>
        <p:txBody>
          <a:bodyPr wrap="none">
            <a:spAutoFit/>
          </a:bodyPr>
          <a:lstStyle/>
          <a:p>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10</a:t>
            </a:r>
            <a:r>
              <a:rPr lang="en-US" altLang="ja-JP" baseline="30000" dirty="0" smtClean="0">
                <a:latin typeface="メイリオ" panose="020B0604030504040204" pitchFamily="50" charset="-128"/>
                <a:ea typeface="メイリオ" panose="020B0604030504040204" pitchFamily="50" charset="-128"/>
                <a:cs typeface="メイリオ" panose="020B0604030504040204" pitchFamily="50" charset="-128"/>
              </a:rPr>
              <a:t>-3</a:t>
            </a:r>
            <a:endParaRPr lang="ja-JP" altLang="en-US" baseline="30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7" name="正方形/長方形 46"/>
          <p:cNvSpPr/>
          <p:nvPr/>
        </p:nvSpPr>
        <p:spPr>
          <a:xfrm>
            <a:off x="1000196" y="2884792"/>
            <a:ext cx="633507" cy="369332"/>
          </a:xfrm>
          <a:prstGeom prst="rect">
            <a:avLst/>
          </a:prstGeom>
        </p:spPr>
        <p:txBody>
          <a:bodyPr wrap="none">
            <a:spAutoFit/>
          </a:bodyPr>
          <a:lstStyle/>
          <a:p>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10</a:t>
            </a:r>
            <a:r>
              <a:rPr lang="en-US" altLang="ja-JP" baseline="30000" dirty="0" smtClean="0">
                <a:latin typeface="メイリオ" panose="020B0604030504040204" pitchFamily="50" charset="-128"/>
                <a:ea typeface="メイリオ" panose="020B0604030504040204" pitchFamily="50" charset="-128"/>
                <a:cs typeface="メイリオ" panose="020B0604030504040204" pitchFamily="50" charset="-128"/>
              </a:rPr>
              <a:t>-2</a:t>
            </a:r>
            <a:endParaRPr lang="ja-JP" altLang="en-US" baseline="30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8" name="正方形/長方形 47"/>
          <p:cNvSpPr/>
          <p:nvPr/>
        </p:nvSpPr>
        <p:spPr>
          <a:xfrm>
            <a:off x="1752436" y="2884792"/>
            <a:ext cx="633507" cy="369332"/>
          </a:xfrm>
          <a:prstGeom prst="rect">
            <a:avLst/>
          </a:prstGeom>
        </p:spPr>
        <p:txBody>
          <a:bodyPr wrap="none">
            <a:spAutoFit/>
          </a:bodyPr>
          <a:lstStyle/>
          <a:p>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10</a:t>
            </a:r>
            <a:r>
              <a:rPr lang="en-US" altLang="ja-JP" baseline="30000" dirty="0" smtClean="0">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baseline="30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9" name="正方形/長方形 48"/>
          <p:cNvSpPr/>
          <p:nvPr/>
        </p:nvSpPr>
        <p:spPr>
          <a:xfrm>
            <a:off x="2504676" y="2884792"/>
            <a:ext cx="566181" cy="369332"/>
          </a:xfrm>
          <a:prstGeom prst="rect">
            <a:avLst/>
          </a:prstGeom>
        </p:spPr>
        <p:txBody>
          <a:bodyPr wrap="none">
            <a:spAutoFit/>
          </a:bodyPr>
          <a:lstStyle/>
          <a:p>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10</a:t>
            </a:r>
            <a:r>
              <a:rPr lang="en-US" altLang="ja-JP" baseline="30000" dirty="0" smtClean="0">
                <a:latin typeface="メイリオ" panose="020B0604030504040204" pitchFamily="50" charset="-128"/>
                <a:ea typeface="メイリオ" panose="020B0604030504040204" pitchFamily="50" charset="-128"/>
                <a:cs typeface="メイリオ" panose="020B0604030504040204" pitchFamily="50" charset="-128"/>
              </a:rPr>
              <a:t>0</a:t>
            </a:r>
            <a:endParaRPr lang="ja-JP" altLang="en-US" baseline="30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 name="正方形/長方形 49"/>
          <p:cNvSpPr/>
          <p:nvPr/>
        </p:nvSpPr>
        <p:spPr>
          <a:xfrm>
            <a:off x="3256916" y="2884792"/>
            <a:ext cx="566181" cy="369332"/>
          </a:xfrm>
          <a:prstGeom prst="rect">
            <a:avLst/>
          </a:prstGeom>
        </p:spPr>
        <p:txBody>
          <a:bodyPr wrap="none">
            <a:spAutoFit/>
          </a:bodyPr>
          <a:lstStyle/>
          <a:p>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10</a:t>
            </a:r>
            <a:r>
              <a:rPr lang="en-US" altLang="ja-JP" baseline="30000" dirty="0" smtClean="0">
                <a:latin typeface="メイリオ" panose="020B0604030504040204" pitchFamily="50" charset="-128"/>
                <a:ea typeface="メイリオ" panose="020B0604030504040204" pitchFamily="50" charset="-128"/>
                <a:cs typeface="メイリオ" panose="020B0604030504040204" pitchFamily="50" charset="-128"/>
              </a:rPr>
              <a:t>1</a:t>
            </a:r>
            <a:endParaRPr lang="ja-JP" altLang="en-US" baseline="30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1" name="正方形/長方形 50"/>
          <p:cNvSpPr/>
          <p:nvPr/>
        </p:nvSpPr>
        <p:spPr>
          <a:xfrm>
            <a:off x="4009156" y="2884792"/>
            <a:ext cx="566181" cy="369332"/>
          </a:xfrm>
          <a:prstGeom prst="rect">
            <a:avLst/>
          </a:prstGeom>
        </p:spPr>
        <p:txBody>
          <a:bodyPr wrap="none">
            <a:spAutoFit/>
          </a:bodyPr>
          <a:lstStyle/>
          <a:p>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10</a:t>
            </a:r>
            <a:r>
              <a:rPr lang="en-US" altLang="ja-JP" baseline="30000" dirty="0" smtClean="0">
                <a:latin typeface="メイリオ" panose="020B0604030504040204" pitchFamily="50" charset="-128"/>
                <a:ea typeface="メイリオ" panose="020B0604030504040204" pitchFamily="50" charset="-128"/>
                <a:cs typeface="メイリオ" panose="020B0604030504040204" pitchFamily="50" charset="-128"/>
              </a:rPr>
              <a:t>2</a:t>
            </a:r>
            <a:endParaRPr lang="ja-JP" altLang="en-US" baseline="30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2" name="正方形/長方形 51"/>
          <p:cNvSpPr/>
          <p:nvPr/>
        </p:nvSpPr>
        <p:spPr>
          <a:xfrm>
            <a:off x="4761396" y="2884792"/>
            <a:ext cx="566181" cy="369332"/>
          </a:xfrm>
          <a:prstGeom prst="rect">
            <a:avLst/>
          </a:prstGeom>
        </p:spPr>
        <p:txBody>
          <a:bodyPr wrap="none">
            <a:spAutoFit/>
          </a:bodyPr>
          <a:lstStyle/>
          <a:p>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10</a:t>
            </a:r>
            <a:r>
              <a:rPr lang="en-US" altLang="ja-JP" baseline="30000" dirty="0">
                <a:latin typeface="メイリオ" panose="020B0604030504040204" pitchFamily="50" charset="-128"/>
                <a:ea typeface="メイリオ" panose="020B0604030504040204" pitchFamily="50" charset="-128"/>
                <a:cs typeface="メイリオ" panose="020B0604030504040204" pitchFamily="50" charset="-128"/>
              </a:rPr>
              <a:t>3</a:t>
            </a:r>
            <a:endParaRPr lang="ja-JP" altLang="en-US" baseline="30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3" name="正方形/長方形 52"/>
          <p:cNvSpPr/>
          <p:nvPr/>
        </p:nvSpPr>
        <p:spPr>
          <a:xfrm>
            <a:off x="5513636" y="2884792"/>
            <a:ext cx="566181" cy="369332"/>
          </a:xfrm>
          <a:prstGeom prst="rect">
            <a:avLst/>
          </a:prstGeom>
        </p:spPr>
        <p:txBody>
          <a:bodyPr wrap="none">
            <a:spAutoFit/>
          </a:bodyPr>
          <a:lstStyle/>
          <a:p>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10</a:t>
            </a:r>
            <a:r>
              <a:rPr lang="en-US" altLang="ja-JP" baseline="30000" dirty="0">
                <a:latin typeface="メイリオ" panose="020B0604030504040204" pitchFamily="50" charset="-128"/>
                <a:ea typeface="メイリオ" panose="020B0604030504040204" pitchFamily="50" charset="-128"/>
                <a:cs typeface="メイリオ" panose="020B0604030504040204" pitchFamily="50" charset="-128"/>
              </a:rPr>
              <a:t>4</a:t>
            </a:r>
            <a:endParaRPr lang="ja-JP" altLang="en-US" baseline="30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4" name="正方形/長方形 53"/>
          <p:cNvSpPr/>
          <p:nvPr/>
        </p:nvSpPr>
        <p:spPr>
          <a:xfrm>
            <a:off x="6265876" y="2884792"/>
            <a:ext cx="566181" cy="369332"/>
          </a:xfrm>
          <a:prstGeom prst="rect">
            <a:avLst/>
          </a:prstGeom>
        </p:spPr>
        <p:txBody>
          <a:bodyPr wrap="none">
            <a:spAutoFit/>
          </a:bodyPr>
          <a:lstStyle/>
          <a:p>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10</a:t>
            </a:r>
            <a:r>
              <a:rPr lang="en-US" altLang="ja-JP" baseline="30000" dirty="0">
                <a:latin typeface="メイリオ" panose="020B0604030504040204" pitchFamily="50" charset="-128"/>
                <a:ea typeface="メイリオ" panose="020B0604030504040204" pitchFamily="50" charset="-128"/>
                <a:cs typeface="メイリオ" panose="020B0604030504040204" pitchFamily="50" charset="-128"/>
              </a:rPr>
              <a:t>5</a:t>
            </a:r>
            <a:endParaRPr lang="ja-JP" altLang="en-US" baseline="30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 name="正方形/長方形 54"/>
          <p:cNvSpPr/>
          <p:nvPr/>
        </p:nvSpPr>
        <p:spPr>
          <a:xfrm>
            <a:off x="7018116" y="2884792"/>
            <a:ext cx="566181" cy="369332"/>
          </a:xfrm>
          <a:prstGeom prst="rect">
            <a:avLst/>
          </a:prstGeom>
        </p:spPr>
        <p:txBody>
          <a:bodyPr wrap="none">
            <a:spAutoFit/>
          </a:bodyPr>
          <a:lstStyle/>
          <a:p>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10</a:t>
            </a:r>
            <a:r>
              <a:rPr lang="en-US" altLang="ja-JP" baseline="30000" dirty="0">
                <a:latin typeface="メイリオ" panose="020B0604030504040204" pitchFamily="50" charset="-128"/>
                <a:ea typeface="メイリオ" panose="020B0604030504040204" pitchFamily="50" charset="-128"/>
                <a:cs typeface="メイリオ" panose="020B0604030504040204" pitchFamily="50" charset="-128"/>
              </a:rPr>
              <a:t>6</a:t>
            </a:r>
            <a:endParaRPr lang="ja-JP" altLang="en-US" baseline="30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6" name="正方形/長方形 55"/>
          <p:cNvSpPr/>
          <p:nvPr/>
        </p:nvSpPr>
        <p:spPr>
          <a:xfrm>
            <a:off x="7770356" y="2884792"/>
            <a:ext cx="566181" cy="369332"/>
          </a:xfrm>
          <a:prstGeom prst="rect">
            <a:avLst/>
          </a:prstGeom>
        </p:spPr>
        <p:txBody>
          <a:bodyPr wrap="none">
            <a:spAutoFit/>
          </a:bodyPr>
          <a:lstStyle/>
          <a:p>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10</a:t>
            </a:r>
            <a:r>
              <a:rPr lang="en-US" altLang="ja-JP" baseline="30000" dirty="0">
                <a:latin typeface="メイリオ" panose="020B0604030504040204" pitchFamily="50" charset="-128"/>
                <a:ea typeface="メイリオ" panose="020B0604030504040204" pitchFamily="50" charset="-128"/>
                <a:cs typeface="メイリオ" panose="020B0604030504040204" pitchFamily="50" charset="-128"/>
              </a:rPr>
              <a:t>7</a:t>
            </a:r>
            <a:endParaRPr lang="ja-JP" altLang="en-US" baseline="30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 name="正方形/長方形 56"/>
          <p:cNvSpPr/>
          <p:nvPr/>
        </p:nvSpPr>
        <p:spPr>
          <a:xfrm>
            <a:off x="8522596" y="2884792"/>
            <a:ext cx="566181" cy="369332"/>
          </a:xfrm>
          <a:prstGeom prst="rect">
            <a:avLst/>
          </a:prstGeom>
        </p:spPr>
        <p:txBody>
          <a:bodyPr wrap="none">
            <a:spAutoFit/>
          </a:bodyPr>
          <a:lstStyle/>
          <a:p>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10</a:t>
            </a:r>
            <a:r>
              <a:rPr lang="en-US" altLang="ja-JP" baseline="30000" dirty="0">
                <a:latin typeface="メイリオ" panose="020B0604030504040204" pitchFamily="50" charset="-128"/>
                <a:ea typeface="メイリオ" panose="020B0604030504040204" pitchFamily="50" charset="-128"/>
                <a:cs typeface="メイリオ" panose="020B0604030504040204" pitchFamily="50" charset="-128"/>
              </a:rPr>
              <a:t>8</a:t>
            </a:r>
            <a:endParaRPr lang="ja-JP" altLang="en-US" baseline="30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8" name="正方形/長方形 57"/>
          <p:cNvSpPr/>
          <p:nvPr/>
        </p:nvSpPr>
        <p:spPr>
          <a:xfrm>
            <a:off x="9274836" y="2884792"/>
            <a:ext cx="566181" cy="369332"/>
          </a:xfrm>
          <a:prstGeom prst="rect">
            <a:avLst/>
          </a:prstGeom>
        </p:spPr>
        <p:txBody>
          <a:bodyPr wrap="none">
            <a:spAutoFit/>
          </a:bodyPr>
          <a:lstStyle/>
          <a:p>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10</a:t>
            </a:r>
            <a:r>
              <a:rPr lang="en-US" altLang="ja-JP" baseline="30000" dirty="0">
                <a:latin typeface="メイリオ" panose="020B0604030504040204" pitchFamily="50" charset="-128"/>
                <a:ea typeface="メイリオ" panose="020B0604030504040204" pitchFamily="50" charset="-128"/>
                <a:cs typeface="メイリオ" panose="020B0604030504040204" pitchFamily="50" charset="-128"/>
              </a:rPr>
              <a:t>9</a:t>
            </a:r>
            <a:endParaRPr lang="ja-JP" altLang="en-US" baseline="30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 name="正方形/長方形 58"/>
          <p:cNvSpPr/>
          <p:nvPr/>
        </p:nvSpPr>
        <p:spPr>
          <a:xfrm>
            <a:off x="10027076" y="2884792"/>
            <a:ext cx="662361" cy="369332"/>
          </a:xfrm>
          <a:prstGeom prst="rect">
            <a:avLst/>
          </a:prstGeom>
        </p:spPr>
        <p:txBody>
          <a:bodyPr wrap="none">
            <a:spAutoFit/>
          </a:bodyPr>
          <a:lstStyle/>
          <a:p>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10</a:t>
            </a:r>
            <a:r>
              <a:rPr lang="en-US" altLang="ja-JP" baseline="30000" dirty="0" smtClean="0">
                <a:latin typeface="メイリオ" panose="020B0604030504040204" pitchFamily="50" charset="-128"/>
                <a:ea typeface="メイリオ" panose="020B0604030504040204" pitchFamily="50" charset="-128"/>
                <a:cs typeface="メイリオ" panose="020B0604030504040204" pitchFamily="50" charset="-128"/>
              </a:rPr>
              <a:t>10</a:t>
            </a:r>
            <a:endParaRPr lang="ja-JP" altLang="en-US" baseline="30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0" name="正方形/長方形 59"/>
          <p:cNvSpPr/>
          <p:nvPr/>
        </p:nvSpPr>
        <p:spPr>
          <a:xfrm>
            <a:off x="10779322" y="2884792"/>
            <a:ext cx="662361" cy="369332"/>
          </a:xfrm>
          <a:prstGeom prst="rect">
            <a:avLst/>
          </a:prstGeom>
        </p:spPr>
        <p:txBody>
          <a:bodyPr wrap="none">
            <a:spAutoFit/>
          </a:bodyPr>
          <a:lstStyle/>
          <a:p>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10</a:t>
            </a:r>
            <a:r>
              <a:rPr lang="en-US" altLang="ja-JP" baseline="30000" dirty="0" smtClean="0">
                <a:latin typeface="メイリオ" panose="020B0604030504040204" pitchFamily="50" charset="-128"/>
                <a:ea typeface="メイリオ" panose="020B0604030504040204" pitchFamily="50" charset="-128"/>
                <a:cs typeface="メイリオ" panose="020B0604030504040204" pitchFamily="50" charset="-128"/>
              </a:rPr>
              <a:t>11</a:t>
            </a:r>
            <a:endParaRPr lang="ja-JP" altLang="en-US" baseline="30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2" name="正方形/長方形 61"/>
          <p:cNvSpPr/>
          <p:nvPr/>
        </p:nvSpPr>
        <p:spPr>
          <a:xfrm>
            <a:off x="910803" y="3531615"/>
            <a:ext cx="461665" cy="1015663"/>
          </a:xfrm>
          <a:prstGeom prst="rect">
            <a:avLst/>
          </a:prstGeom>
        </p:spPr>
        <p:txBody>
          <a:bodyPr vert="eaVert" wrap="none">
            <a:sp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ガンマ</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線</a:t>
            </a:r>
            <a:endParaRPr lang="ja-JP" altLang="en-US" baseline="30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3" name="正方形/長方形 62"/>
          <p:cNvSpPr/>
          <p:nvPr/>
        </p:nvSpPr>
        <p:spPr>
          <a:xfrm>
            <a:off x="1772651" y="3531615"/>
            <a:ext cx="461665" cy="1246495"/>
          </a:xfrm>
          <a:prstGeom prst="rect">
            <a:avLst/>
          </a:prstGeom>
        </p:spPr>
        <p:txBody>
          <a:bodyPr vert="eaVert" wrap="none">
            <a:sp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エックス線</a:t>
            </a:r>
            <a:endParaRPr lang="ja-JP" altLang="en-US" baseline="30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4" name="正方形/長方形 63"/>
          <p:cNvSpPr/>
          <p:nvPr/>
        </p:nvSpPr>
        <p:spPr>
          <a:xfrm>
            <a:off x="3664514" y="3531615"/>
            <a:ext cx="461665" cy="784830"/>
          </a:xfrm>
          <a:prstGeom prst="rect">
            <a:avLst/>
          </a:prstGeom>
        </p:spPr>
        <p:txBody>
          <a:bodyPr vert="eaVert" wrap="none">
            <a:sp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紫外線</a:t>
            </a:r>
            <a:endParaRPr lang="ja-JP" altLang="en-US" baseline="30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5" name="正方形/長方形 64"/>
          <p:cNvSpPr/>
          <p:nvPr/>
        </p:nvSpPr>
        <p:spPr>
          <a:xfrm>
            <a:off x="4431769" y="3531615"/>
            <a:ext cx="461665" cy="1015663"/>
          </a:xfrm>
          <a:prstGeom prst="rect">
            <a:avLst/>
          </a:prstGeom>
        </p:spPr>
        <p:txBody>
          <a:bodyPr vert="eaVert" wrap="none">
            <a:sp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可視光線</a:t>
            </a:r>
            <a:endParaRPr lang="ja-JP" altLang="en-US" baseline="30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6" name="正方形/長方形 65"/>
          <p:cNvSpPr/>
          <p:nvPr/>
        </p:nvSpPr>
        <p:spPr>
          <a:xfrm>
            <a:off x="5175375" y="3531615"/>
            <a:ext cx="461665" cy="1015663"/>
          </a:xfrm>
          <a:prstGeom prst="rect">
            <a:avLst/>
          </a:prstGeom>
        </p:spPr>
        <p:txBody>
          <a:bodyPr vert="eaVert" wrap="none">
            <a:sp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近赤外線</a:t>
            </a:r>
            <a:endParaRPr lang="ja-JP" altLang="en-US" baseline="300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7" name="Picture 2" descr="Linear visible spectrum.sv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8060"/>
          <a:stretch/>
        </p:blipFill>
        <p:spPr bwMode="auto">
          <a:xfrm>
            <a:off x="4353802" y="3309929"/>
            <a:ext cx="584911" cy="183272"/>
          </a:xfrm>
          <a:prstGeom prst="rect">
            <a:avLst/>
          </a:prstGeom>
          <a:noFill/>
          <a:extLst>
            <a:ext uri="{909E8E84-426E-40DD-AFC4-6F175D3DCCD1}">
              <a14:hiddenFill xmlns:a14="http://schemas.microsoft.com/office/drawing/2010/main">
                <a:solidFill>
                  <a:srgbClr val="FFFFFF"/>
                </a:solidFill>
              </a14:hiddenFill>
            </a:ext>
          </a:extLst>
        </p:spPr>
      </p:pic>
      <p:sp>
        <p:nvSpPr>
          <p:cNvPr id="61" name="正方形/長方形 60"/>
          <p:cNvSpPr/>
          <p:nvPr/>
        </p:nvSpPr>
        <p:spPr>
          <a:xfrm>
            <a:off x="4678726" y="2571234"/>
            <a:ext cx="692818" cy="369332"/>
          </a:xfrm>
          <a:prstGeom prst="rect">
            <a:avLst/>
          </a:prstGeom>
        </p:spPr>
        <p:txBody>
          <a:bodyPr wrap="none">
            <a:spAutoFit/>
          </a:bodyPr>
          <a:lstStyle/>
          <a:p>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1μm</a:t>
            </a:r>
            <a:endParaRPr lang="ja-JP" altLang="en-US" dirty="0"/>
          </a:p>
        </p:txBody>
      </p:sp>
      <p:sp>
        <p:nvSpPr>
          <p:cNvPr id="69" name="正方形/長方形 68"/>
          <p:cNvSpPr/>
          <p:nvPr/>
        </p:nvSpPr>
        <p:spPr>
          <a:xfrm>
            <a:off x="6913926" y="2571234"/>
            <a:ext cx="769763" cy="369332"/>
          </a:xfrm>
          <a:prstGeom prst="rect">
            <a:avLst/>
          </a:prstGeom>
        </p:spPr>
        <p:txBody>
          <a:bodyPr wrap="none">
            <a:spAutoFit/>
          </a:bodyPr>
          <a:lstStyle/>
          <a:p>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1mm</a:t>
            </a:r>
            <a:endParaRPr lang="ja-JP" altLang="en-US" dirty="0"/>
          </a:p>
        </p:txBody>
      </p:sp>
      <p:sp>
        <p:nvSpPr>
          <p:cNvPr id="70" name="正方形/長方形 69"/>
          <p:cNvSpPr/>
          <p:nvPr/>
        </p:nvSpPr>
        <p:spPr>
          <a:xfrm>
            <a:off x="7650526" y="2571234"/>
            <a:ext cx="744114" cy="369332"/>
          </a:xfrm>
          <a:prstGeom prst="rect">
            <a:avLst/>
          </a:prstGeom>
        </p:spPr>
        <p:txBody>
          <a:bodyPr wrap="none">
            <a:spAutoFit/>
          </a:bodyPr>
          <a:lstStyle/>
          <a:p>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 1cm</a:t>
            </a:r>
            <a:endParaRPr lang="ja-JP" altLang="en-US" dirty="0"/>
          </a:p>
        </p:txBody>
      </p:sp>
      <p:sp>
        <p:nvSpPr>
          <p:cNvPr id="71" name="正方形/長方形 70"/>
          <p:cNvSpPr/>
          <p:nvPr/>
        </p:nvSpPr>
        <p:spPr>
          <a:xfrm>
            <a:off x="9339626" y="2571234"/>
            <a:ext cx="405880" cy="369332"/>
          </a:xfrm>
          <a:prstGeom prst="rect">
            <a:avLst/>
          </a:prstGeom>
        </p:spPr>
        <p:txBody>
          <a:bodyPr wrap="none">
            <a:spAutoFit/>
          </a:bodyPr>
          <a:lstStyle/>
          <a:p>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m</a:t>
            </a:r>
            <a:endParaRPr lang="ja-JP" altLang="en-US" dirty="0"/>
          </a:p>
        </p:txBody>
      </p:sp>
      <p:sp>
        <p:nvSpPr>
          <p:cNvPr id="73" name="正方形/長方形 72"/>
          <p:cNvSpPr/>
          <p:nvPr/>
        </p:nvSpPr>
        <p:spPr>
          <a:xfrm>
            <a:off x="6331075" y="3531615"/>
            <a:ext cx="461665" cy="1015663"/>
          </a:xfrm>
          <a:prstGeom prst="rect">
            <a:avLst/>
          </a:prstGeom>
        </p:spPr>
        <p:txBody>
          <a:bodyPr vert="eaVert" wrap="non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遠</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赤外線</a:t>
            </a:r>
            <a:endParaRPr lang="ja-JP" altLang="en-US" baseline="30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4" name="正方形/長方形 73"/>
          <p:cNvSpPr/>
          <p:nvPr/>
        </p:nvSpPr>
        <p:spPr>
          <a:xfrm>
            <a:off x="10077575" y="3531615"/>
            <a:ext cx="461665" cy="553998"/>
          </a:xfrm>
          <a:prstGeom prst="rect">
            <a:avLst/>
          </a:prstGeom>
        </p:spPr>
        <p:txBody>
          <a:bodyPr vert="eaVert" wrap="non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短波</a:t>
            </a:r>
            <a:endParaRPr lang="ja-JP" altLang="en-US" baseline="30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5" name="正方形/長方形 74"/>
          <p:cNvSpPr/>
          <p:nvPr/>
        </p:nvSpPr>
        <p:spPr>
          <a:xfrm>
            <a:off x="10788775" y="3531615"/>
            <a:ext cx="461665" cy="553998"/>
          </a:xfrm>
          <a:prstGeom prst="rect">
            <a:avLst/>
          </a:prstGeom>
        </p:spPr>
        <p:txBody>
          <a:bodyPr vert="eaVert" wrap="none">
            <a:sp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中波</a:t>
            </a:r>
            <a:endParaRPr lang="ja-JP" altLang="en-US" baseline="30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6" name="正方形/長方形 75"/>
          <p:cNvSpPr/>
          <p:nvPr/>
        </p:nvSpPr>
        <p:spPr>
          <a:xfrm>
            <a:off x="9302875" y="3531615"/>
            <a:ext cx="461665" cy="784830"/>
          </a:xfrm>
          <a:prstGeom prst="rect">
            <a:avLst/>
          </a:prstGeom>
        </p:spPr>
        <p:txBody>
          <a:bodyPr vert="eaVert" wrap="none">
            <a:sp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超短波</a:t>
            </a:r>
            <a:endParaRPr lang="ja-JP" altLang="en-US" baseline="30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7" name="正方形/長方形 76"/>
          <p:cNvSpPr/>
          <p:nvPr/>
        </p:nvSpPr>
        <p:spPr>
          <a:xfrm>
            <a:off x="7804275" y="3531615"/>
            <a:ext cx="461665" cy="1246495"/>
          </a:xfrm>
          <a:prstGeom prst="rect">
            <a:avLst/>
          </a:prstGeom>
        </p:spPr>
        <p:txBody>
          <a:bodyPr vert="eaVert" wrap="none">
            <a:sp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マイクロ波</a:t>
            </a:r>
            <a:endParaRPr lang="ja-JP" altLang="en-US" baseline="30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8" name="右矢印 67"/>
          <p:cNvSpPr/>
          <p:nvPr/>
        </p:nvSpPr>
        <p:spPr>
          <a:xfrm>
            <a:off x="6540500" y="2124075"/>
            <a:ext cx="5003800" cy="568325"/>
          </a:xfrm>
          <a:prstGeom prst="rightArrow">
            <a:avLst>
              <a:gd name="adj1" fmla="val 58115"/>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t>電波</a:t>
            </a:r>
            <a:endParaRPr kumimoji="1" lang="ja-JP" altLang="en-US" b="1" dirty="0"/>
          </a:p>
        </p:txBody>
      </p:sp>
    </p:spTree>
    <p:extLst>
      <p:ext uri="{BB962C8B-B14F-4D97-AF65-F5344CB8AC3E}">
        <p14:creationId xmlns:p14="http://schemas.microsoft.com/office/powerpoint/2010/main" val="2645698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pPr marL="0" indent="0">
              <a:buNone/>
            </a:pPr>
            <a:endParaRPr lang="en-US" altLang="ja-JP" dirty="0" smtClean="0"/>
          </a:p>
          <a:p>
            <a:pPr marL="0" indent="0">
              <a:buNone/>
            </a:pPr>
            <a:r>
              <a:rPr lang="ja-JP" altLang="en-US" dirty="0" smtClean="0"/>
              <a:t>何故，色の三原色はあるのに音の三原音はないか？両方とも波なのに．</a:t>
            </a:r>
            <a:endParaRPr lang="en-US" altLang="ja-JP" dirty="0">
              <a:sym typeface="Wingdings" panose="05000000000000000000" pitchFamily="2" charset="2"/>
            </a:endParaRPr>
          </a:p>
          <a:p>
            <a:endParaRPr kumimoji="1" lang="ja-JP" altLang="en-US" dirty="0"/>
          </a:p>
        </p:txBody>
      </p:sp>
    </p:spTree>
    <p:extLst>
      <p:ext uri="{BB962C8B-B14F-4D97-AF65-F5344CB8AC3E}">
        <p14:creationId xmlns:p14="http://schemas.microsoft.com/office/powerpoint/2010/main" val="4224362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80999" y="301626"/>
            <a:ext cx="11200161" cy="733270"/>
          </a:xfrm>
        </p:spPr>
        <p:txBody>
          <a:bodyPr/>
          <a:lstStyle/>
          <a:p>
            <a:r>
              <a:rPr lang="ja-JP" altLang="en-US" dirty="0"/>
              <a:t>人間</a:t>
            </a:r>
            <a:r>
              <a:rPr lang="ja-JP" altLang="en-US" dirty="0" smtClean="0"/>
              <a:t>の</a:t>
            </a:r>
            <a:r>
              <a:rPr lang="ja-JP" altLang="en-US" dirty="0"/>
              <a:t>視覚</a:t>
            </a:r>
            <a:endParaRPr kumimoji="1" lang="ja-JP" altLang="en-US" dirty="0"/>
          </a:p>
        </p:txBody>
      </p:sp>
      <p:sp>
        <p:nvSpPr>
          <p:cNvPr id="3" name="コンテンツ プレースホルダー 2"/>
          <p:cNvSpPr>
            <a:spLocks noGrp="1"/>
          </p:cNvSpPr>
          <p:nvPr>
            <p:ph idx="1"/>
          </p:nvPr>
        </p:nvSpPr>
        <p:spPr>
          <a:xfrm>
            <a:off x="380999" y="1280222"/>
            <a:ext cx="6718301" cy="5577778"/>
          </a:xfrm>
        </p:spPr>
        <p:txBody>
          <a:bodyPr>
            <a:normAutofit/>
          </a:bodyPr>
          <a:lstStyle/>
          <a:p>
            <a:pPr>
              <a:spcBef>
                <a:spcPts val="600"/>
              </a:spcBef>
            </a:pPr>
            <a:r>
              <a:rPr lang="ja-JP" altLang="en-US" sz="2400" dirty="0"/>
              <a:t>人間</a:t>
            </a:r>
            <a:r>
              <a:rPr lang="ja-JP" altLang="en-US" sz="2400" dirty="0" smtClean="0"/>
              <a:t>の</a:t>
            </a:r>
            <a:r>
              <a:rPr lang="ja-JP" altLang="en-US" sz="2400" dirty="0"/>
              <a:t>眼球</a:t>
            </a:r>
            <a:r>
              <a:rPr lang="ja-JP" altLang="en-US" sz="2400" dirty="0" smtClean="0"/>
              <a:t>は直径約</a:t>
            </a:r>
            <a:r>
              <a:rPr lang="en-US" altLang="ja-JP" sz="2400" dirty="0" smtClean="0"/>
              <a:t>24mm</a:t>
            </a:r>
            <a:r>
              <a:rPr kumimoji="1" lang="ja-JP" altLang="en-US" sz="2400" dirty="0" smtClean="0"/>
              <a:t>の球状</a:t>
            </a:r>
            <a:endParaRPr kumimoji="1" lang="en-US" altLang="ja-JP" sz="2400" dirty="0" smtClean="0"/>
          </a:p>
          <a:p>
            <a:pPr>
              <a:spcBef>
                <a:spcPts val="600"/>
              </a:spcBef>
            </a:pPr>
            <a:r>
              <a:rPr lang="ja-JP" altLang="en-US" sz="2400" dirty="0" smtClean="0"/>
              <a:t>主要な組織と機能は以下の通り</a:t>
            </a:r>
            <a:endParaRPr kumimoji="1" lang="en-US" altLang="ja-JP" sz="2400" dirty="0" smtClean="0"/>
          </a:p>
          <a:p>
            <a:pPr lvl="1">
              <a:spcBef>
                <a:spcPts val="600"/>
              </a:spcBef>
            </a:pPr>
            <a:r>
              <a:rPr lang="ja-JP" altLang="en-US" sz="2000" dirty="0" smtClean="0"/>
              <a:t>角膜    </a:t>
            </a:r>
            <a:r>
              <a:rPr lang="en-US" altLang="ja-JP" sz="2000" dirty="0" smtClean="0"/>
              <a:t>: </a:t>
            </a:r>
            <a:r>
              <a:rPr lang="ja-JP" altLang="en-US" sz="2000" dirty="0" smtClean="0"/>
              <a:t>集光</a:t>
            </a:r>
            <a:endParaRPr lang="en-US" altLang="ja-JP" sz="2000" dirty="0" smtClean="0"/>
          </a:p>
          <a:p>
            <a:pPr lvl="1">
              <a:spcBef>
                <a:spcPts val="600"/>
              </a:spcBef>
            </a:pPr>
            <a:r>
              <a:rPr kumimoji="1" lang="ja-JP" altLang="en-US" sz="2000" dirty="0" smtClean="0"/>
              <a:t>水晶体 </a:t>
            </a:r>
            <a:r>
              <a:rPr kumimoji="1" lang="en-US" altLang="ja-JP" sz="2000" dirty="0" smtClean="0"/>
              <a:t>: </a:t>
            </a:r>
            <a:r>
              <a:rPr kumimoji="1" lang="ja-JP" altLang="en-US" sz="2000" dirty="0" smtClean="0"/>
              <a:t>焦点調整</a:t>
            </a:r>
            <a:endParaRPr kumimoji="1" lang="en-US" altLang="ja-JP" sz="2000" dirty="0" smtClean="0"/>
          </a:p>
          <a:p>
            <a:pPr lvl="1">
              <a:spcBef>
                <a:spcPts val="600"/>
              </a:spcBef>
            </a:pPr>
            <a:r>
              <a:rPr lang="ja-JP" altLang="en-US" sz="2000" dirty="0" smtClean="0"/>
              <a:t>虹彩    </a:t>
            </a:r>
            <a:r>
              <a:rPr lang="en-US" altLang="ja-JP" sz="2000" dirty="0" smtClean="0"/>
              <a:t>: </a:t>
            </a:r>
            <a:r>
              <a:rPr lang="ja-JP" altLang="en-US" sz="2000" dirty="0" smtClean="0"/>
              <a:t>光量調整（絞り）</a:t>
            </a:r>
            <a:endParaRPr lang="en-US" altLang="ja-JP" sz="2000" dirty="0" smtClean="0"/>
          </a:p>
          <a:p>
            <a:pPr lvl="1">
              <a:spcBef>
                <a:spcPts val="600"/>
              </a:spcBef>
            </a:pPr>
            <a:r>
              <a:rPr lang="ja-JP" altLang="en-US" sz="2000" dirty="0" smtClean="0"/>
              <a:t>網膜    </a:t>
            </a:r>
            <a:r>
              <a:rPr lang="en-US" altLang="ja-JP" sz="2000" dirty="0" smtClean="0"/>
              <a:t>: </a:t>
            </a:r>
            <a:r>
              <a:rPr lang="ja-JP" altLang="en-US" sz="2000" dirty="0"/>
              <a:t>光</a:t>
            </a:r>
            <a:r>
              <a:rPr lang="ja-JP" altLang="en-US" sz="2000" dirty="0" smtClean="0"/>
              <a:t>を電気的な信号に変換</a:t>
            </a:r>
            <a:endParaRPr lang="en-US" altLang="ja-JP" sz="2000" dirty="0" smtClean="0"/>
          </a:p>
          <a:p>
            <a:pPr lvl="1">
              <a:spcBef>
                <a:spcPts val="600"/>
              </a:spcBef>
            </a:pPr>
            <a:r>
              <a:rPr lang="ja-JP" altLang="en-US" sz="2000" dirty="0" smtClean="0"/>
              <a:t>中心窩 </a:t>
            </a:r>
            <a:r>
              <a:rPr lang="en-US" altLang="ja-JP" sz="2000" dirty="0" smtClean="0"/>
              <a:t>: </a:t>
            </a:r>
            <a:r>
              <a:rPr lang="ja-JP" altLang="en-US" sz="2000" dirty="0" smtClean="0"/>
              <a:t>中心視野（注視物はここに結像）</a:t>
            </a:r>
            <a:endParaRPr lang="en-US" altLang="ja-JP" sz="2000" dirty="0" smtClean="0"/>
          </a:p>
          <a:p>
            <a:pPr marL="457200" lvl="1" indent="0">
              <a:spcBef>
                <a:spcPts val="600"/>
              </a:spcBef>
              <a:buNone/>
            </a:pPr>
            <a:endParaRPr lang="en-US" altLang="ja-JP" sz="2000" dirty="0" smtClean="0"/>
          </a:p>
          <a:p>
            <a:pPr>
              <a:spcBef>
                <a:spcPts val="600"/>
              </a:spcBef>
            </a:pPr>
            <a:r>
              <a:rPr lang="ja-JP" altLang="en-US" sz="2400" dirty="0" smtClean="0"/>
              <a:t>網膜には</a:t>
            </a:r>
            <a:r>
              <a:rPr lang="en-US" altLang="ja-JP" sz="2400" dirty="0" smtClean="0"/>
              <a:t>2</a:t>
            </a:r>
            <a:r>
              <a:rPr lang="ja-JP" altLang="en-US" sz="2400" dirty="0" smtClean="0"/>
              <a:t>種類の視細胞が分布する</a:t>
            </a:r>
            <a:endParaRPr lang="en-US" altLang="ja-JP" sz="2400" dirty="0" smtClean="0"/>
          </a:p>
          <a:p>
            <a:pPr lvl="1">
              <a:spcBef>
                <a:spcPts val="600"/>
              </a:spcBef>
            </a:pPr>
            <a:r>
              <a:rPr lang="ja-JP" altLang="en-US" b="1" dirty="0" smtClean="0"/>
              <a:t>錐体</a:t>
            </a:r>
            <a:r>
              <a:rPr lang="ja-JP" altLang="en-US" dirty="0" smtClean="0"/>
              <a:t>：色に関する情報を得る</a:t>
            </a:r>
            <a:endParaRPr lang="en-US" altLang="ja-JP" dirty="0" smtClean="0"/>
          </a:p>
          <a:p>
            <a:pPr lvl="2">
              <a:spcBef>
                <a:spcPts val="600"/>
              </a:spcBef>
            </a:pPr>
            <a:r>
              <a:rPr lang="en-US" altLang="ja-JP" dirty="0" smtClean="0"/>
              <a:t>L</a:t>
            </a:r>
            <a:r>
              <a:rPr lang="ja-JP" altLang="en-US" dirty="0" smtClean="0"/>
              <a:t>錐体</a:t>
            </a:r>
            <a:r>
              <a:rPr lang="en-US" altLang="ja-JP" dirty="0" smtClean="0"/>
              <a:t>(</a:t>
            </a:r>
            <a:r>
              <a:rPr lang="ja-JP" altLang="en-US" dirty="0" smtClean="0"/>
              <a:t>赤錐体</a:t>
            </a:r>
            <a:r>
              <a:rPr lang="en-US" altLang="ja-JP" dirty="0" smtClean="0"/>
              <a:t>), M</a:t>
            </a:r>
            <a:r>
              <a:rPr lang="ja-JP" altLang="en-US" dirty="0" smtClean="0"/>
              <a:t>錐体</a:t>
            </a:r>
            <a:r>
              <a:rPr lang="en-US" altLang="ja-JP" dirty="0" smtClean="0"/>
              <a:t>(</a:t>
            </a:r>
            <a:r>
              <a:rPr lang="ja-JP" altLang="en-US" dirty="0" smtClean="0"/>
              <a:t>緑錐体</a:t>
            </a:r>
            <a:r>
              <a:rPr lang="en-US" altLang="ja-JP" dirty="0" smtClean="0"/>
              <a:t>), S</a:t>
            </a:r>
            <a:r>
              <a:rPr lang="ja-JP" altLang="en-US" dirty="0" smtClean="0"/>
              <a:t>錐体</a:t>
            </a:r>
            <a:r>
              <a:rPr lang="en-US" altLang="ja-JP" dirty="0" smtClean="0"/>
              <a:t>(</a:t>
            </a:r>
            <a:r>
              <a:rPr lang="ja-JP" altLang="en-US" dirty="0" smtClean="0"/>
              <a:t>青錐体</a:t>
            </a:r>
            <a:r>
              <a:rPr lang="en-US" altLang="ja-JP" dirty="0" smtClean="0"/>
              <a:t>)</a:t>
            </a:r>
            <a:endParaRPr lang="en-US" altLang="ja-JP" dirty="0"/>
          </a:p>
          <a:p>
            <a:pPr lvl="1">
              <a:spcBef>
                <a:spcPts val="600"/>
              </a:spcBef>
            </a:pPr>
            <a:r>
              <a:rPr lang="ja-JP" altLang="en-US" b="1" dirty="0"/>
              <a:t>桿体</a:t>
            </a:r>
            <a:r>
              <a:rPr lang="ja-JP" altLang="en-US" dirty="0" smtClean="0"/>
              <a:t> </a:t>
            </a:r>
            <a:r>
              <a:rPr lang="en-US" altLang="ja-JP" dirty="0" smtClean="0"/>
              <a:t>: </a:t>
            </a:r>
            <a:r>
              <a:rPr lang="ja-JP" altLang="en-US" dirty="0" smtClean="0"/>
              <a:t>弱い光の明るさ情報を得る</a:t>
            </a:r>
            <a:endParaRPr kumimoji="1" lang="ja-JP" altLang="en-US" dirty="0"/>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8214" y="1016000"/>
            <a:ext cx="4882744" cy="4953000"/>
          </a:xfrm>
          <a:prstGeom prst="rect">
            <a:avLst/>
          </a:prstGeom>
        </p:spPr>
      </p:pic>
      <p:sp>
        <p:nvSpPr>
          <p:cNvPr id="7" name="正方形/長方形 6"/>
          <p:cNvSpPr/>
          <p:nvPr/>
        </p:nvSpPr>
        <p:spPr>
          <a:xfrm>
            <a:off x="6983774" y="6017313"/>
            <a:ext cx="4991816" cy="369332"/>
          </a:xfrm>
          <a:prstGeom prst="rect">
            <a:avLst/>
          </a:prstGeom>
        </p:spPr>
        <p:txBody>
          <a:bodyPr wrap="none">
            <a:spAutoFit/>
          </a:bodyPr>
          <a:lstStyle/>
          <a:p>
            <a:r>
              <a:rPr lang="en-US" altLang="ja-JP" smtClean="0">
                <a:latin typeface="メイリオ" panose="020B0604030504040204" pitchFamily="50" charset="-128"/>
                <a:ea typeface="メイリオ" panose="020B0604030504040204" pitchFamily="50" charset="-128"/>
                <a:cs typeface="メイリオ" panose="020B0604030504040204" pitchFamily="50" charset="-128"/>
              </a:rPr>
              <a:t>By </a:t>
            </a:r>
            <a:r>
              <a:rPr lang="en-US" altLang="ja-JP" smtClean="0"/>
              <a:t>Rhcastilhos (translated by </a:t>
            </a:r>
            <a:r>
              <a:rPr lang="en-US" altLang="ja-JP" smtClean="0">
                <a:hlinkClick r:id="rId4" tooltip="User:Hatsukari715 (page does not exist)"/>
              </a:rPr>
              <a:t>Hatsukari715</a:t>
            </a:r>
            <a:r>
              <a:rPr lang="en-US" altLang="ja-JP" smtClean="0"/>
              <a:t>) [</a:t>
            </a:r>
            <a:r>
              <a:rPr lang="en-US" altLang="ja-JP" smtClean="0">
                <a:latin typeface="メイリオ" panose="020B0604030504040204" pitchFamily="50" charset="-128"/>
                <a:ea typeface="メイリオ" panose="020B0604030504040204" pitchFamily="50" charset="-128"/>
                <a:cs typeface="メイリオ" panose="020B0604030504040204" pitchFamily="50" charset="-128"/>
              </a:rPr>
              <a:t>CC0]</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44014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83220" y="-1844674"/>
            <a:ext cx="11708780" cy="733270"/>
          </a:xfrm>
        </p:spPr>
        <p:txBody>
          <a:bodyPr>
            <a:normAutofit/>
          </a:bodyPr>
          <a:lstStyle/>
          <a:p>
            <a:pPr algn="ctr"/>
            <a:r>
              <a:rPr kumimoji="1" lang="ja-JP" altLang="en-US" sz="4000" dirty="0" smtClean="0"/>
              <a:t>錐体細胞と</a:t>
            </a:r>
            <a:r>
              <a:rPr lang="ja-JP" altLang="en-US" sz="4000" dirty="0"/>
              <a:t>杆体</a:t>
            </a:r>
            <a:r>
              <a:rPr kumimoji="1" lang="ja-JP" altLang="en-US" sz="4000" dirty="0" smtClean="0"/>
              <a:t>細胞</a:t>
            </a:r>
            <a:endParaRPr kumimoji="1" lang="ja-JP" altLang="en-US" sz="4000" dirty="0"/>
          </a:p>
        </p:txBody>
      </p:sp>
      <p:sp>
        <p:nvSpPr>
          <p:cNvPr id="3" name="コンテンツ プレースホルダー 2"/>
          <p:cNvSpPr>
            <a:spLocks noGrp="1"/>
          </p:cNvSpPr>
          <p:nvPr>
            <p:ph idx="1"/>
          </p:nvPr>
        </p:nvSpPr>
        <p:spPr>
          <a:xfrm>
            <a:off x="483220" y="139700"/>
            <a:ext cx="5563219" cy="3276600"/>
          </a:xfrm>
        </p:spPr>
        <p:txBody>
          <a:bodyPr>
            <a:normAutofit/>
          </a:bodyPr>
          <a:lstStyle/>
          <a:p>
            <a:pPr marL="0" indent="0">
              <a:buNone/>
            </a:pPr>
            <a:r>
              <a:rPr kumimoji="1" lang="ja-JP" altLang="en-US" dirty="0" smtClean="0"/>
              <a:t>錐体細胞</a:t>
            </a:r>
            <a:r>
              <a:rPr kumimoji="1" lang="en-US" altLang="ja-JP" dirty="0" smtClean="0"/>
              <a:t>(Cone cell)</a:t>
            </a:r>
          </a:p>
          <a:p>
            <a:r>
              <a:rPr lang="en-US" altLang="ja-JP" sz="2000" dirty="0" smtClean="0"/>
              <a:t>680</a:t>
            </a:r>
            <a:r>
              <a:rPr lang="ja-JP" altLang="en-US" sz="2000" dirty="0" smtClean="0"/>
              <a:t>万個程度</a:t>
            </a:r>
            <a:endParaRPr lang="en-US" altLang="ja-JP" sz="2000" dirty="0" smtClean="0"/>
          </a:p>
          <a:p>
            <a:r>
              <a:rPr lang="ja-JP" altLang="en-US" sz="2000" dirty="0" smtClean="0"/>
              <a:t>中心窩周囲</a:t>
            </a:r>
            <a:r>
              <a:rPr lang="en-US" altLang="ja-JP" sz="2000" dirty="0" smtClean="0"/>
              <a:t>2</a:t>
            </a:r>
            <a:r>
              <a:rPr lang="ja-JP" altLang="en-US" sz="2000" dirty="0" smtClean="0"/>
              <a:t>度付近に分布</a:t>
            </a:r>
            <a:endParaRPr lang="en-US" altLang="ja-JP" sz="2000" dirty="0" smtClean="0"/>
          </a:p>
          <a:p>
            <a:r>
              <a:rPr lang="ja-JP" altLang="en-US" sz="2000" dirty="0" smtClean="0"/>
              <a:t>比較的明るい光に反応（＞</a:t>
            </a:r>
            <a:r>
              <a:rPr lang="en-US" altLang="ja-JP" sz="2000" dirty="0" smtClean="0"/>
              <a:t>0.01cd/m</a:t>
            </a:r>
            <a:r>
              <a:rPr lang="en-US" altLang="ja-JP" sz="2000" baseline="30000" dirty="0" smtClean="0"/>
              <a:t>2</a:t>
            </a:r>
            <a:r>
              <a:rPr lang="ja-JP" altLang="en-US" sz="2000" dirty="0" smtClean="0"/>
              <a:t>）</a:t>
            </a:r>
            <a:endParaRPr lang="en-US" altLang="ja-JP" sz="2000" dirty="0" smtClean="0"/>
          </a:p>
          <a:p>
            <a:r>
              <a:rPr lang="en-US" altLang="ja-JP" sz="2000" dirty="0" smtClean="0"/>
              <a:t>L</a:t>
            </a:r>
            <a:r>
              <a:rPr lang="ja-JP" altLang="en-US" sz="2000" dirty="0"/>
              <a:t>錐体</a:t>
            </a:r>
            <a:r>
              <a:rPr lang="en-US" altLang="ja-JP" sz="2000" dirty="0"/>
              <a:t>(</a:t>
            </a:r>
            <a:r>
              <a:rPr lang="ja-JP" altLang="en-US" sz="2000" dirty="0"/>
              <a:t>赤錐体</a:t>
            </a:r>
            <a:r>
              <a:rPr lang="en-US" altLang="ja-JP" sz="2000" dirty="0"/>
              <a:t>), M</a:t>
            </a:r>
            <a:r>
              <a:rPr lang="ja-JP" altLang="en-US" sz="2000" dirty="0"/>
              <a:t>錐体</a:t>
            </a:r>
            <a:r>
              <a:rPr lang="en-US" altLang="ja-JP" sz="2000" dirty="0"/>
              <a:t>(</a:t>
            </a:r>
            <a:r>
              <a:rPr lang="ja-JP" altLang="en-US" sz="2000" dirty="0"/>
              <a:t>緑錐体</a:t>
            </a:r>
            <a:r>
              <a:rPr lang="en-US" altLang="ja-JP" sz="2000" dirty="0"/>
              <a:t>), S</a:t>
            </a:r>
            <a:r>
              <a:rPr lang="ja-JP" altLang="en-US" sz="2000" dirty="0"/>
              <a:t>錐体</a:t>
            </a:r>
            <a:r>
              <a:rPr lang="en-US" altLang="ja-JP" sz="2000" dirty="0"/>
              <a:t>(</a:t>
            </a:r>
            <a:r>
              <a:rPr lang="ja-JP" altLang="en-US" sz="2000" dirty="0"/>
              <a:t>青錐体</a:t>
            </a:r>
            <a:r>
              <a:rPr lang="en-US" altLang="ja-JP" sz="2000" dirty="0" smtClean="0"/>
              <a:t>)</a:t>
            </a:r>
            <a:r>
              <a:rPr lang="ja-JP" altLang="en-US" sz="2000" dirty="0" smtClean="0"/>
              <a:t>の三種が存在し，色情報を判別</a:t>
            </a:r>
            <a:endParaRPr lang="en-US" altLang="ja-JP" sz="2000" dirty="0"/>
          </a:p>
          <a:p>
            <a:r>
              <a:rPr lang="ja-JP" altLang="en-US" sz="2000" dirty="0" smtClean="0"/>
              <a:t>生まれつき</a:t>
            </a:r>
            <a:r>
              <a:rPr lang="en-US" altLang="ja-JP" sz="2000" dirty="0"/>
              <a:t>3</a:t>
            </a:r>
            <a:r>
              <a:rPr lang="ja-JP" altLang="en-US" sz="2000" dirty="0"/>
              <a:t>種の錐体を</a:t>
            </a:r>
            <a:r>
              <a:rPr lang="ja-JP" altLang="en-US" sz="2000" dirty="0" smtClean="0"/>
              <a:t>持たない人も多い </a:t>
            </a:r>
            <a:r>
              <a:rPr lang="en-US" altLang="ja-JP" sz="2000" dirty="0" smtClean="0"/>
              <a:t>(</a:t>
            </a:r>
            <a:r>
              <a:rPr lang="ja-JP" altLang="en-US" sz="2000" dirty="0"/>
              <a:t>日本人</a:t>
            </a:r>
            <a:r>
              <a:rPr lang="ja-JP" altLang="en-US" sz="2000" dirty="0" smtClean="0"/>
              <a:t>男性</a:t>
            </a:r>
            <a:r>
              <a:rPr lang="en-US" altLang="ja-JP" sz="2000" dirty="0" smtClean="0"/>
              <a:t>5%, </a:t>
            </a:r>
            <a:r>
              <a:rPr lang="ja-JP" altLang="en-US" sz="2000" dirty="0" smtClean="0"/>
              <a:t>女性</a:t>
            </a:r>
            <a:r>
              <a:rPr lang="en-US" altLang="ja-JP" sz="2000" dirty="0" smtClean="0"/>
              <a:t>0.2%)</a:t>
            </a:r>
            <a:endParaRPr kumimoji="1" lang="ja-JP" altLang="en-US" sz="2000" dirty="0"/>
          </a:p>
        </p:txBody>
      </p:sp>
      <p:sp>
        <p:nvSpPr>
          <p:cNvPr id="4" name="コンテンツ プレースホルダー 2"/>
          <p:cNvSpPr txBox="1">
            <a:spLocks/>
          </p:cNvSpPr>
          <p:nvPr/>
        </p:nvSpPr>
        <p:spPr>
          <a:xfrm>
            <a:off x="6426200" y="139700"/>
            <a:ext cx="5767039" cy="3098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Bef>
                <a:spcPts val="600"/>
              </a:spcBef>
              <a:buNone/>
            </a:pPr>
            <a:r>
              <a:rPr lang="ja-JP" altLang="en-US" dirty="0" smtClean="0"/>
              <a:t>　桿体細胞</a:t>
            </a:r>
            <a:r>
              <a:rPr lang="en-US" altLang="ja-JP" dirty="0" smtClean="0"/>
              <a:t>(Rod cell)</a:t>
            </a:r>
          </a:p>
          <a:p>
            <a:pPr lvl="1">
              <a:spcBef>
                <a:spcPts val="600"/>
              </a:spcBef>
            </a:pPr>
            <a:r>
              <a:rPr lang="en-US" altLang="ja-JP" sz="2000" dirty="0" smtClean="0"/>
              <a:t>1</a:t>
            </a:r>
            <a:r>
              <a:rPr lang="ja-JP" altLang="en-US" sz="2000" dirty="0" smtClean="0"/>
              <a:t>億</a:t>
            </a:r>
            <a:r>
              <a:rPr lang="en-US" altLang="ja-JP" sz="2000" dirty="0" smtClean="0"/>
              <a:t>2500</a:t>
            </a:r>
            <a:r>
              <a:rPr lang="ja-JP" altLang="en-US" sz="2000" dirty="0" smtClean="0"/>
              <a:t>万個程度</a:t>
            </a:r>
            <a:endParaRPr lang="en-US" altLang="ja-JP" sz="2000" dirty="0" smtClean="0"/>
          </a:p>
          <a:p>
            <a:pPr lvl="1">
              <a:spcBef>
                <a:spcPts val="600"/>
              </a:spcBef>
            </a:pPr>
            <a:r>
              <a:rPr lang="ja-JP" altLang="en-US" sz="2000" dirty="0" smtClean="0"/>
              <a:t>中心窩にはなく視覚</a:t>
            </a:r>
            <a:r>
              <a:rPr lang="en-US" altLang="ja-JP" sz="2000" dirty="0" smtClean="0"/>
              <a:t>10°</a:t>
            </a:r>
            <a:r>
              <a:rPr lang="ja-JP" altLang="en-US" sz="2000" dirty="0" smtClean="0"/>
              <a:t>付近に分布</a:t>
            </a:r>
            <a:endParaRPr lang="en-US" altLang="ja-JP" sz="2000" dirty="0" smtClean="0"/>
          </a:p>
          <a:p>
            <a:pPr lvl="1">
              <a:spcBef>
                <a:spcPts val="600"/>
              </a:spcBef>
            </a:pPr>
            <a:r>
              <a:rPr lang="ja-JP" altLang="en-US" sz="2000" dirty="0" smtClean="0"/>
              <a:t>比較的くらい光に反応（＜</a:t>
            </a:r>
            <a:r>
              <a:rPr lang="en-US" altLang="ja-JP" sz="2000" dirty="0" smtClean="0"/>
              <a:t>3.0cd/m</a:t>
            </a:r>
            <a:r>
              <a:rPr lang="en-US" altLang="ja-JP" sz="2000" baseline="30000" dirty="0" smtClean="0"/>
              <a:t>2</a:t>
            </a:r>
            <a:r>
              <a:rPr lang="ja-JP" altLang="en-US" sz="2000" dirty="0" smtClean="0"/>
              <a:t>）</a:t>
            </a:r>
            <a:endParaRPr lang="en-US" altLang="ja-JP" sz="2000" dirty="0" smtClean="0"/>
          </a:p>
          <a:p>
            <a:pPr lvl="1">
              <a:spcBef>
                <a:spcPts val="600"/>
              </a:spcBef>
            </a:pPr>
            <a:r>
              <a:rPr lang="ja-JP" altLang="en-US" sz="2000" b="1" dirty="0"/>
              <a:t>暗</a:t>
            </a:r>
            <a:r>
              <a:rPr lang="ja-JP" altLang="en-US" sz="2000" b="1" dirty="0" smtClean="0"/>
              <a:t>所視</a:t>
            </a:r>
            <a:r>
              <a:rPr lang="ja-JP" altLang="en-US" sz="2000" dirty="0" smtClean="0"/>
              <a:t>：暗所では桿体のみが働くためものの形は分かるが色は認識できない</a:t>
            </a:r>
            <a:endParaRPr lang="en-US" altLang="ja-JP" sz="2000" dirty="0" smtClean="0"/>
          </a:p>
          <a:p>
            <a:pPr lvl="1">
              <a:spcBef>
                <a:spcPts val="600"/>
              </a:spcBef>
            </a:pPr>
            <a:r>
              <a:rPr lang="ja-JP" altLang="en-US" sz="2000" b="1" dirty="0" smtClean="0"/>
              <a:t>そらし目</a:t>
            </a:r>
            <a:r>
              <a:rPr lang="ja-JP" altLang="en-US" sz="2000" dirty="0" smtClean="0"/>
              <a:t> </a:t>
            </a:r>
            <a:r>
              <a:rPr lang="en-US" altLang="ja-JP" sz="2000" dirty="0" smtClean="0"/>
              <a:t>: </a:t>
            </a:r>
            <a:r>
              <a:rPr lang="ja-JP" altLang="en-US" sz="2000" dirty="0"/>
              <a:t>非常</a:t>
            </a:r>
            <a:r>
              <a:rPr lang="ja-JP" altLang="en-US" sz="2000" dirty="0" smtClean="0"/>
              <a:t>に暗いも</a:t>
            </a:r>
            <a:r>
              <a:rPr lang="ja-JP" altLang="en-US" sz="2000" dirty="0"/>
              <a:t>の</a:t>
            </a:r>
            <a:r>
              <a:rPr lang="ja-JP" altLang="en-US" sz="2000" dirty="0" smtClean="0"/>
              <a:t>（星など）を見る場合，周辺視野を利用すると良く見える</a:t>
            </a:r>
            <a:endParaRPr lang="ja-JP" altLang="en-US" sz="2000" dirty="0"/>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200" y="3259660"/>
            <a:ext cx="5094973" cy="3185073"/>
          </a:xfrm>
          <a:prstGeom prst="rect">
            <a:avLst/>
          </a:prstGeom>
        </p:spPr>
      </p:pic>
      <p:sp>
        <p:nvSpPr>
          <p:cNvPr id="7" name="正方形/長方形 6"/>
          <p:cNvSpPr/>
          <p:nvPr/>
        </p:nvSpPr>
        <p:spPr>
          <a:xfrm>
            <a:off x="2602360" y="6374368"/>
            <a:ext cx="3505511" cy="369332"/>
          </a:xfrm>
          <a:prstGeom prst="rect">
            <a:avLst/>
          </a:prstGeom>
        </p:spPr>
        <p:txBody>
          <a:bodyPr wrap="none">
            <a:spAutoFit/>
          </a:bodyPr>
          <a:lstStyle/>
          <a:p>
            <a:r>
              <a:rPr lang="en-US" altLang="ja-JP" dirty="0" smtClean="0"/>
              <a:t>By </a:t>
            </a:r>
            <a:r>
              <a:rPr lang="en-US" altLang="ja-JP" dirty="0" err="1" smtClean="0"/>
              <a:t>Jochen</a:t>
            </a:r>
            <a:r>
              <a:rPr lang="en-US" altLang="ja-JP" dirty="0" smtClean="0"/>
              <a:t> </a:t>
            </a:r>
            <a:r>
              <a:rPr lang="en-US" altLang="ja-JP" dirty="0" err="1" smtClean="0"/>
              <a:t>Burghardt</a:t>
            </a:r>
            <a:r>
              <a:rPr lang="en-US" altLang="ja-JP" dirty="0" smtClean="0"/>
              <a:t> [CC-BY-SA 3.0]</a:t>
            </a:r>
            <a:endParaRPr lang="ja-JP" altLang="en-US" dirty="0"/>
          </a:p>
        </p:txBody>
      </p:sp>
      <p:pic>
        <p:nvPicPr>
          <p:cNvPr id="8" name="図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6425" y="3393336"/>
            <a:ext cx="4740275" cy="2982064"/>
          </a:xfrm>
          <a:prstGeom prst="rect">
            <a:avLst/>
          </a:prstGeom>
        </p:spPr>
      </p:pic>
      <p:sp>
        <p:nvSpPr>
          <p:cNvPr id="9" name="正方形/長方形 8"/>
          <p:cNvSpPr/>
          <p:nvPr/>
        </p:nvSpPr>
        <p:spPr>
          <a:xfrm>
            <a:off x="6845300" y="6318935"/>
            <a:ext cx="5346700" cy="539065"/>
          </a:xfrm>
          <a:prstGeom prst="rect">
            <a:avLst/>
          </a:prstGeom>
        </p:spPr>
        <p:txBody>
          <a:bodyPr wrap="square">
            <a:spAutoFit/>
          </a:bodyPr>
          <a:lstStyle/>
          <a:p>
            <a:r>
              <a:rPr lang="en-US" altLang="ja-JP" sz="1400" dirty="0"/>
              <a:t> </a:t>
            </a:r>
            <a:r>
              <a:rPr lang="en-US" altLang="ja-JP" sz="1400" dirty="0" smtClean="0"/>
              <a:t>By Maxim </a:t>
            </a:r>
            <a:r>
              <a:rPr lang="en-US" altLang="ja-JP" sz="1400" dirty="0" err="1"/>
              <a:t>Razin</a:t>
            </a:r>
            <a:r>
              <a:rPr lang="en-US" altLang="ja-JP" sz="1400" dirty="0"/>
              <a:t> based on work by w:User:DrBob and </a:t>
            </a:r>
            <a:r>
              <a:rPr lang="en-US" altLang="ja-JP" sz="1400" dirty="0" smtClean="0"/>
              <a:t>w:User:Zeimusu</a:t>
            </a:r>
            <a:r>
              <a:rPr lang="ja-JP" altLang="en-US" sz="1400" dirty="0"/>
              <a:t> </a:t>
            </a:r>
            <a:r>
              <a:rPr lang="en-US" altLang="ja-JP" sz="1400" dirty="0" smtClean="0"/>
              <a:t>[CC-BY-SA 3.0]</a:t>
            </a:r>
            <a:endParaRPr lang="ja-JP" altLang="en-US" sz="1400" dirty="0"/>
          </a:p>
        </p:txBody>
      </p:sp>
      <p:sp>
        <p:nvSpPr>
          <p:cNvPr id="11" name="正方形/長方形 10"/>
          <p:cNvSpPr/>
          <p:nvPr/>
        </p:nvSpPr>
        <p:spPr>
          <a:xfrm>
            <a:off x="10080043" y="5009634"/>
            <a:ext cx="646331" cy="369332"/>
          </a:xfrm>
          <a:prstGeom prst="rect">
            <a:avLst/>
          </a:prstGeom>
        </p:spPr>
        <p:txBody>
          <a:bodyPr wrap="none">
            <a:spAutoFit/>
          </a:bodyPr>
          <a:lstStyle/>
          <a:p>
            <a:r>
              <a:rPr lang="ja-JP" altLang="en-US" dirty="0" smtClean="0"/>
              <a:t>桿体</a:t>
            </a:r>
            <a:endParaRPr lang="ja-JP" altLang="en-US" dirty="0"/>
          </a:p>
        </p:txBody>
      </p:sp>
    </p:spTree>
    <p:extLst>
      <p:ext uri="{BB962C8B-B14F-4D97-AF65-F5344CB8AC3E}">
        <p14:creationId xmlns:p14="http://schemas.microsoft.com/office/powerpoint/2010/main" val="1048256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49727" y="365126"/>
            <a:ext cx="11263661" cy="733270"/>
          </a:xfrm>
        </p:spPr>
        <p:txBody>
          <a:bodyPr/>
          <a:lstStyle/>
          <a:p>
            <a:r>
              <a:rPr lang="ja-JP" altLang="en-US" dirty="0"/>
              <a:t>人</a:t>
            </a:r>
            <a:r>
              <a:rPr lang="ja-JP" altLang="en-US" dirty="0" smtClean="0"/>
              <a:t>の感じる</a:t>
            </a:r>
            <a:r>
              <a:rPr lang="ja-JP" altLang="en-US" dirty="0"/>
              <a:t>明</a:t>
            </a:r>
            <a:r>
              <a:rPr lang="ja-JP" altLang="en-US" dirty="0" smtClean="0"/>
              <a:t>るさ</a:t>
            </a:r>
            <a:endParaRPr kumimoji="1" lang="ja-JP" altLang="en-US" dirty="0"/>
          </a:p>
        </p:txBody>
      </p:sp>
      <p:sp>
        <p:nvSpPr>
          <p:cNvPr id="3" name="コンテンツ プレースホルダー 2"/>
          <p:cNvSpPr>
            <a:spLocks noGrp="1"/>
          </p:cNvSpPr>
          <p:nvPr>
            <p:ph idx="1"/>
          </p:nvPr>
        </p:nvSpPr>
        <p:spPr>
          <a:xfrm>
            <a:off x="549727" y="1285665"/>
            <a:ext cx="6308273" cy="5296829"/>
          </a:xfrm>
        </p:spPr>
        <p:txBody>
          <a:bodyPr>
            <a:normAutofit/>
          </a:bodyPr>
          <a:lstStyle/>
          <a:p>
            <a:r>
              <a:rPr lang="ja-JP" altLang="en-US" sz="2400" dirty="0" smtClean="0">
                <a:sym typeface="Wingdings" panose="05000000000000000000" pitchFamily="2" charset="2"/>
              </a:rPr>
              <a:t>人の目は光の波長によって感じる明るさが異なる</a:t>
            </a:r>
            <a:endParaRPr lang="en-US" altLang="ja-JP" sz="2400" dirty="0" smtClean="0">
              <a:sym typeface="Wingdings" panose="05000000000000000000" pitchFamily="2" charset="2"/>
            </a:endParaRPr>
          </a:p>
          <a:p>
            <a:pPr lvl="1"/>
            <a:r>
              <a:rPr lang="ja-JP" altLang="en-US" sz="2000" dirty="0" smtClean="0">
                <a:sym typeface="Wingdings" panose="05000000000000000000" pitchFamily="2" charset="2"/>
              </a:rPr>
              <a:t>紫外線</a:t>
            </a:r>
            <a:r>
              <a:rPr lang="en-US" altLang="ja-JP" sz="2000" dirty="0" smtClean="0">
                <a:sym typeface="Wingdings" panose="05000000000000000000" pitchFamily="2" charset="2"/>
              </a:rPr>
              <a:t>/</a:t>
            </a:r>
            <a:r>
              <a:rPr lang="ja-JP" altLang="en-US" sz="2000" dirty="0" smtClean="0">
                <a:sym typeface="Wingdings" panose="05000000000000000000" pitchFamily="2" charset="2"/>
              </a:rPr>
              <a:t>赤外線</a:t>
            </a:r>
            <a:r>
              <a:rPr lang="en-US" altLang="ja-JP" sz="2000" dirty="0" smtClean="0">
                <a:sym typeface="Wingdings" panose="05000000000000000000" pitchFamily="2" charset="2"/>
              </a:rPr>
              <a:t>:</a:t>
            </a:r>
            <a:r>
              <a:rPr lang="ja-JP" altLang="en-US" sz="2000" dirty="0" smtClean="0">
                <a:sym typeface="Wingdings" panose="05000000000000000000" pitchFamily="2" charset="2"/>
              </a:rPr>
              <a:t>どんなに</a:t>
            </a:r>
            <a:r>
              <a:rPr lang="ja-JP" altLang="en-US" sz="2000" dirty="0">
                <a:sym typeface="Wingdings" panose="05000000000000000000" pitchFamily="2" charset="2"/>
              </a:rPr>
              <a:t>強</a:t>
            </a:r>
            <a:r>
              <a:rPr lang="ja-JP" altLang="en-US" sz="2000" dirty="0" smtClean="0">
                <a:sym typeface="Wingdings" panose="05000000000000000000" pitchFamily="2" charset="2"/>
              </a:rPr>
              <a:t>くても見えない</a:t>
            </a:r>
            <a:endParaRPr lang="en-US" altLang="ja-JP" sz="2000" dirty="0" smtClean="0">
              <a:sym typeface="Wingdings" panose="05000000000000000000" pitchFamily="2" charset="2"/>
            </a:endParaRPr>
          </a:p>
          <a:p>
            <a:pPr lvl="1"/>
            <a:r>
              <a:rPr lang="ja-JP" altLang="en-US" sz="2000" dirty="0" smtClean="0">
                <a:sym typeface="Wingdings" panose="05000000000000000000" pitchFamily="2" charset="2"/>
              </a:rPr>
              <a:t>緑付近 </a:t>
            </a:r>
            <a:r>
              <a:rPr lang="en-US" altLang="ja-JP" sz="2000" dirty="0" smtClean="0">
                <a:sym typeface="Wingdings" panose="05000000000000000000" pitchFamily="2" charset="2"/>
              </a:rPr>
              <a:t>: </a:t>
            </a:r>
            <a:r>
              <a:rPr lang="ja-JP" altLang="en-US" sz="2000" dirty="0" smtClean="0">
                <a:sym typeface="Wingdings" panose="05000000000000000000" pitchFamily="2" charset="2"/>
              </a:rPr>
              <a:t>明るく見える</a:t>
            </a:r>
            <a:endParaRPr lang="en-US" altLang="ja-JP" sz="2000" dirty="0" smtClean="0">
              <a:sym typeface="Wingdings" panose="05000000000000000000" pitchFamily="2" charset="2"/>
            </a:endParaRPr>
          </a:p>
          <a:p>
            <a:pPr lvl="1"/>
            <a:r>
              <a:rPr lang="ja-JP" altLang="en-US" sz="2000" dirty="0" smtClean="0">
                <a:sym typeface="Wingdings" panose="05000000000000000000" pitchFamily="2" charset="2"/>
              </a:rPr>
              <a:t>青付近 </a:t>
            </a:r>
            <a:r>
              <a:rPr lang="en-US" altLang="ja-JP" sz="2000" dirty="0" smtClean="0">
                <a:sym typeface="Wingdings" panose="05000000000000000000" pitchFamily="2" charset="2"/>
              </a:rPr>
              <a:t>: </a:t>
            </a:r>
            <a:r>
              <a:rPr lang="ja-JP" altLang="en-US" sz="2000" dirty="0" smtClean="0">
                <a:sym typeface="Wingdings" panose="05000000000000000000" pitchFamily="2" charset="2"/>
              </a:rPr>
              <a:t>強い光でも暗く見える</a:t>
            </a:r>
            <a:r>
              <a:rPr lang="en-US" altLang="ja-JP" sz="2000" dirty="0" smtClean="0">
                <a:sym typeface="Wingdings" panose="05000000000000000000" pitchFamily="2" charset="2"/>
              </a:rPr>
              <a:t> </a:t>
            </a:r>
          </a:p>
          <a:p>
            <a:pPr lvl="8"/>
            <a:endParaRPr lang="en-US" altLang="ja-JP" sz="1400" dirty="0" smtClean="0">
              <a:sym typeface="Wingdings" panose="05000000000000000000" pitchFamily="2" charset="2"/>
            </a:endParaRPr>
          </a:p>
          <a:p>
            <a:r>
              <a:rPr lang="ja-JP" altLang="en-US" sz="2400" dirty="0" smtClean="0">
                <a:sym typeface="Wingdings" panose="05000000000000000000" pitchFamily="2" charset="2"/>
              </a:rPr>
              <a:t>感じる</a:t>
            </a:r>
            <a:r>
              <a:rPr lang="ja-JP" altLang="en-US" sz="2400" dirty="0">
                <a:sym typeface="Wingdings" panose="05000000000000000000" pitchFamily="2" charset="2"/>
              </a:rPr>
              <a:t>明</a:t>
            </a:r>
            <a:r>
              <a:rPr lang="ja-JP" altLang="en-US" sz="2400" dirty="0" smtClean="0">
                <a:sym typeface="Wingdings" panose="05000000000000000000" pitchFamily="2" charset="2"/>
              </a:rPr>
              <a:t>るさは，明所視</a:t>
            </a:r>
            <a:r>
              <a:rPr lang="ja-JP" altLang="en-US" sz="2400" dirty="0">
                <a:sym typeface="Wingdings" panose="05000000000000000000" pitchFamily="2" charset="2"/>
              </a:rPr>
              <a:t>・</a:t>
            </a:r>
            <a:r>
              <a:rPr lang="ja-JP" altLang="en-US" sz="2400" dirty="0" smtClean="0">
                <a:sym typeface="Wingdings" panose="05000000000000000000" pitchFamily="2" charset="2"/>
              </a:rPr>
              <a:t>暗所視でも変化</a:t>
            </a:r>
            <a:endParaRPr lang="en-US" altLang="ja-JP" sz="2400" dirty="0" smtClean="0">
              <a:sym typeface="Wingdings" panose="05000000000000000000" pitchFamily="2" charset="2"/>
            </a:endParaRPr>
          </a:p>
          <a:p>
            <a:pPr lvl="1"/>
            <a:r>
              <a:rPr lang="ja-JP" altLang="en-US" sz="2000" dirty="0" smtClean="0">
                <a:sym typeface="Wingdings" panose="05000000000000000000" pitchFamily="2" charset="2"/>
              </a:rPr>
              <a:t>明所視の感度のピーク</a:t>
            </a:r>
            <a:r>
              <a:rPr lang="en-US" altLang="ja-JP" sz="2000" dirty="0" smtClean="0">
                <a:sym typeface="Wingdings" panose="05000000000000000000" pitchFamily="2" charset="2"/>
              </a:rPr>
              <a:t>: 555nm</a:t>
            </a:r>
            <a:r>
              <a:rPr lang="ja-JP" altLang="en-US" sz="2000" dirty="0" smtClean="0">
                <a:sym typeface="Wingdings" panose="05000000000000000000" pitchFamily="2" charset="2"/>
              </a:rPr>
              <a:t>付近</a:t>
            </a:r>
            <a:endParaRPr lang="en-US" altLang="ja-JP" sz="2000" dirty="0" smtClean="0">
              <a:sym typeface="Wingdings" panose="05000000000000000000" pitchFamily="2" charset="2"/>
            </a:endParaRPr>
          </a:p>
          <a:p>
            <a:pPr lvl="1"/>
            <a:r>
              <a:rPr lang="ja-JP" altLang="en-US" sz="2000" dirty="0" smtClean="0">
                <a:sym typeface="Wingdings" panose="05000000000000000000" pitchFamily="2" charset="2"/>
              </a:rPr>
              <a:t>暗所視</a:t>
            </a:r>
            <a:r>
              <a:rPr lang="ja-JP" altLang="en-US" sz="2000" dirty="0">
                <a:sym typeface="Wingdings" panose="05000000000000000000" pitchFamily="2" charset="2"/>
              </a:rPr>
              <a:t>の感度のピーク</a:t>
            </a:r>
            <a:r>
              <a:rPr lang="en-US" altLang="ja-JP" sz="2000" dirty="0">
                <a:sym typeface="Wingdings" panose="05000000000000000000" pitchFamily="2" charset="2"/>
              </a:rPr>
              <a:t>: </a:t>
            </a:r>
            <a:r>
              <a:rPr lang="en-US" altLang="ja-JP" sz="2000" dirty="0" smtClean="0">
                <a:sym typeface="Wingdings" panose="05000000000000000000" pitchFamily="2" charset="2"/>
              </a:rPr>
              <a:t>507nm</a:t>
            </a:r>
            <a:r>
              <a:rPr lang="ja-JP" altLang="en-US" sz="2000" dirty="0" smtClean="0">
                <a:sym typeface="Wingdings" panose="05000000000000000000" pitchFamily="2" charset="2"/>
              </a:rPr>
              <a:t>付近</a:t>
            </a:r>
            <a:endParaRPr lang="en-US" altLang="ja-JP" dirty="0" smtClean="0">
              <a:sym typeface="Wingdings" panose="05000000000000000000" pitchFamily="2" charset="2"/>
            </a:endParaRPr>
          </a:p>
          <a:p>
            <a:pPr lvl="6"/>
            <a:endParaRPr lang="en-US" altLang="ja-JP" dirty="0" smtClean="0">
              <a:sym typeface="Wingdings" panose="05000000000000000000" pitchFamily="2" charset="2"/>
            </a:endParaRPr>
          </a:p>
          <a:p>
            <a:r>
              <a:rPr lang="ja-JP" altLang="en-US" sz="2400" dirty="0" smtClean="0"/>
              <a:t>放射量 </a:t>
            </a:r>
            <a:r>
              <a:rPr lang="en-US" altLang="ja-JP" sz="2400" dirty="0" smtClean="0"/>
              <a:t>: </a:t>
            </a:r>
            <a:r>
              <a:rPr lang="ja-JP" altLang="en-US" sz="2400" dirty="0" smtClean="0"/>
              <a:t>光の電磁気的エネルギー </a:t>
            </a:r>
            <a:r>
              <a:rPr lang="en-US" altLang="ja-JP" sz="2400" dirty="0" smtClean="0"/>
              <a:t>[W]</a:t>
            </a:r>
          </a:p>
          <a:p>
            <a:r>
              <a:rPr lang="ja-JP" altLang="en-US" sz="2400" dirty="0" smtClean="0"/>
              <a:t>測光量 </a:t>
            </a:r>
            <a:r>
              <a:rPr lang="en-US" altLang="ja-JP" sz="2400" dirty="0" smtClean="0"/>
              <a:t>:</a:t>
            </a:r>
            <a:r>
              <a:rPr lang="ja-JP" altLang="en-US" sz="2400" dirty="0"/>
              <a:t> </a:t>
            </a:r>
            <a:r>
              <a:rPr lang="ja-JP" altLang="en-US" sz="2400" dirty="0" smtClean="0"/>
              <a:t>放射量に対して人の視覚の感度で重み付けを行なったもの</a:t>
            </a:r>
            <a:r>
              <a:rPr lang="en-US" altLang="ja-JP" sz="2400" dirty="0" smtClean="0"/>
              <a:t>[lm</a:t>
            </a:r>
            <a:r>
              <a:rPr lang="ja-JP" altLang="en-US" sz="2400" dirty="0" smtClean="0"/>
              <a:t>（ルーメン）</a:t>
            </a:r>
            <a:r>
              <a:rPr lang="en-US" altLang="ja-JP" sz="2400" dirty="0" smtClean="0"/>
              <a:t>]</a:t>
            </a:r>
            <a:r>
              <a:rPr lang="ja-JP" altLang="en-US" sz="2400" dirty="0" smtClean="0"/>
              <a:t>　</a:t>
            </a:r>
            <a:endParaRPr lang="en-US" altLang="ja-JP" sz="2400" dirty="0" smtClean="0"/>
          </a:p>
          <a:p>
            <a:endParaRPr kumimoji="1" lang="en-US" altLang="ja-JP" sz="2400" dirty="0" smtClean="0"/>
          </a:p>
          <a:p>
            <a:endParaRPr kumimoji="1" lang="ja-JP" altLang="en-US" sz="2400" dirty="0"/>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8767" y="1141087"/>
            <a:ext cx="5247754" cy="3590569"/>
          </a:xfrm>
          <a:prstGeom prst="rect">
            <a:avLst/>
          </a:prstGeom>
        </p:spPr>
      </p:pic>
      <p:sp>
        <p:nvSpPr>
          <p:cNvPr id="6" name="正方形/長方形 5"/>
          <p:cNvSpPr/>
          <p:nvPr/>
        </p:nvSpPr>
        <p:spPr>
          <a:xfrm>
            <a:off x="9924618" y="2228334"/>
            <a:ext cx="877163" cy="369332"/>
          </a:xfrm>
          <a:prstGeom prst="rect">
            <a:avLst/>
          </a:prstGeom>
        </p:spPr>
        <p:txBody>
          <a:bodyPr wrap="none">
            <a:sp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rPr>
              <a:t>明所視</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7849075" y="2228334"/>
            <a:ext cx="877163" cy="369332"/>
          </a:xfrm>
          <a:prstGeom prst="rect">
            <a:avLst/>
          </a:prstGeom>
        </p:spPr>
        <p:txBody>
          <a:bodyPr wrap="none">
            <a:sp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rPr>
              <a:t>暗所視</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正方形/長方形 7"/>
          <p:cNvSpPr/>
          <p:nvPr/>
        </p:nvSpPr>
        <p:spPr>
          <a:xfrm>
            <a:off x="8162946" y="815006"/>
            <a:ext cx="2646878" cy="461665"/>
          </a:xfrm>
          <a:prstGeom prst="rect">
            <a:avLst/>
          </a:prstGeom>
        </p:spPr>
        <p:txBody>
          <a:bodyPr wrap="none">
            <a:spAutoFit/>
          </a:bodyPr>
          <a:lstStyle/>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rPr>
              <a:t>標準分光視感光率</a:t>
            </a: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9" name="Picture 2" descr="Linear visible spectrum.svg"/>
          <p:cNvPicPr>
            <a:picLocks noChangeAspect="1" noChangeArrowheads="1"/>
          </p:cNvPicPr>
          <p:nvPr/>
        </p:nvPicPr>
        <p:blipFill rotWithShape="1">
          <a:blip r:embed="rId4">
            <a:extLst>
              <a:ext uri="{28A0092B-C50C-407E-A947-70E740481C1C}">
                <a14:useLocalDpi xmlns:a14="http://schemas.microsoft.com/office/drawing/2010/main" val="0"/>
              </a:ext>
            </a:extLst>
          </a:blip>
          <a:srcRect t="38644"/>
          <a:stretch/>
        </p:blipFill>
        <p:spPr bwMode="auto">
          <a:xfrm>
            <a:off x="7155542" y="4717143"/>
            <a:ext cx="4894853" cy="435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22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98096" y="379640"/>
            <a:ext cx="11708780" cy="733270"/>
          </a:xfrm>
        </p:spPr>
        <p:txBody>
          <a:bodyPr/>
          <a:lstStyle/>
          <a:p>
            <a:r>
              <a:rPr lang="ja-JP" altLang="en-US" dirty="0" smtClean="0"/>
              <a:t>まとめ</a:t>
            </a:r>
            <a:r>
              <a:rPr lang="en-US" altLang="ja-JP" dirty="0" smtClean="0"/>
              <a:t>: </a:t>
            </a:r>
            <a:r>
              <a:rPr lang="ja-JP" altLang="en-US" dirty="0" smtClean="0"/>
              <a:t>人間の視覚</a:t>
            </a:r>
            <a:endParaRPr kumimoji="1" lang="ja-JP" altLang="en-US" dirty="0"/>
          </a:p>
        </p:txBody>
      </p:sp>
      <p:sp>
        <p:nvSpPr>
          <p:cNvPr id="3" name="コンテンツ プレースホルダー 2"/>
          <p:cNvSpPr>
            <a:spLocks noGrp="1"/>
          </p:cNvSpPr>
          <p:nvPr>
            <p:ph idx="1"/>
          </p:nvPr>
        </p:nvSpPr>
        <p:spPr>
          <a:xfrm>
            <a:off x="598097" y="1358236"/>
            <a:ext cx="6702590" cy="5296829"/>
          </a:xfrm>
        </p:spPr>
        <p:txBody>
          <a:bodyPr>
            <a:normAutofit/>
          </a:bodyPr>
          <a:lstStyle/>
          <a:p>
            <a:r>
              <a:rPr lang="ja-JP" altLang="en-US" dirty="0" smtClean="0"/>
              <a:t>電磁波のうち波長</a:t>
            </a:r>
            <a:r>
              <a:rPr lang="en-US" altLang="ja-JP" dirty="0" smtClean="0"/>
              <a:t>400~800nm</a:t>
            </a:r>
            <a:r>
              <a:rPr lang="ja-JP" altLang="en-US" dirty="0" smtClean="0"/>
              <a:t>の可視光を認識できる</a:t>
            </a:r>
            <a:endParaRPr lang="en-US" altLang="ja-JP" dirty="0" smtClean="0"/>
          </a:p>
          <a:p>
            <a:r>
              <a:rPr kumimoji="1" lang="ja-JP" altLang="en-US" dirty="0" smtClean="0"/>
              <a:t>目の構造</a:t>
            </a:r>
            <a:endParaRPr kumimoji="1" lang="en-US" altLang="ja-JP" dirty="0" smtClean="0"/>
          </a:p>
          <a:p>
            <a:pPr lvl="1"/>
            <a:r>
              <a:rPr kumimoji="1" lang="ja-JP" altLang="en-US" dirty="0" smtClean="0"/>
              <a:t>角膜、水晶体、虹彩、網膜</a:t>
            </a:r>
            <a:endParaRPr kumimoji="1" lang="en-US" altLang="ja-JP" dirty="0" smtClean="0"/>
          </a:p>
          <a:p>
            <a:r>
              <a:rPr lang="ja-JP" altLang="en-US" dirty="0"/>
              <a:t>視</a:t>
            </a:r>
            <a:r>
              <a:rPr lang="ja-JP" altLang="en-US" dirty="0" smtClean="0"/>
              <a:t>細胞</a:t>
            </a:r>
            <a:endParaRPr lang="en-US" altLang="ja-JP" dirty="0" smtClean="0"/>
          </a:p>
          <a:p>
            <a:pPr lvl="1"/>
            <a:r>
              <a:rPr kumimoji="1" lang="ja-JP" altLang="en-US" dirty="0" smtClean="0"/>
              <a:t>錐体 </a:t>
            </a:r>
            <a:r>
              <a:rPr kumimoji="1" lang="en-US" altLang="ja-JP" dirty="0" smtClean="0"/>
              <a:t>: </a:t>
            </a:r>
            <a:r>
              <a:rPr kumimoji="1" lang="ja-JP" altLang="en-US" dirty="0" smtClean="0"/>
              <a:t>明るい光に反応し，色の識別を担う</a:t>
            </a:r>
            <a:endParaRPr kumimoji="1" lang="en-US" altLang="ja-JP" dirty="0" smtClean="0"/>
          </a:p>
          <a:p>
            <a:pPr lvl="1"/>
            <a:r>
              <a:rPr lang="ja-JP" altLang="en-US" dirty="0"/>
              <a:t>桿体 </a:t>
            </a:r>
            <a:r>
              <a:rPr lang="en-US" altLang="ja-JP" dirty="0" smtClean="0"/>
              <a:t>: </a:t>
            </a:r>
            <a:r>
              <a:rPr lang="ja-JP" altLang="en-US" dirty="0" smtClean="0"/>
              <a:t>暗い光に反応し，明るさを識別する</a:t>
            </a:r>
            <a:endParaRPr lang="en-US" altLang="ja-JP" dirty="0" smtClean="0"/>
          </a:p>
          <a:p>
            <a:pPr lvl="1"/>
            <a:r>
              <a:rPr kumimoji="1" lang="ja-JP" altLang="en-US" dirty="0" smtClean="0"/>
              <a:t>明所視・暗所視</a:t>
            </a:r>
            <a:endParaRPr kumimoji="1" lang="en-US" altLang="ja-JP" dirty="0" smtClean="0"/>
          </a:p>
          <a:p>
            <a:pPr lvl="1"/>
            <a:r>
              <a:rPr lang="ja-JP" altLang="en-US" dirty="0" smtClean="0"/>
              <a:t>そらし目</a:t>
            </a:r>
            <a:endParaRPr lang="en-US" altLang="ja-JP" dirty="0" smtClean="0"/>
          </a:p>
          <a:p>
            <a:pPr lvl="1"/>
            <a:r>
              <a:rPr lang="ja-JP" altLang="en-US" dirty="0"/>
              <a:t>色</a:t>
            </a:r>
            <a:r>
              <a:rPr lang="ja-JP" altLang="en-US" dirty="0" smtClean="0"/>
              <a:t>の認識法</a:t>
            </a:r>
            <a:endParaRPr lang="en-US" altLang="ja-JP" dirty="0" smtClean="0"/>
          </a:p>
          <a:p>
            <a:r>
              <a:rPr lang="ja-JP" altLang="en-US" dirty="0" smtClean="0"/>
              <a:t>測光</a:t>
            </a:r>
            <a:r>
              <a:rPr lang="ja-JP" altLang="en-US" dirty="0"/>
              <a:t>量</a:t>
            </a:r>
            <a:endParaRPr kumimoji="1" lang="en-US" altLang="ja-JP" dirty="0" smtClean="0"/>
          </a:p>
          <a:p>
            <a:pPr lvl="1"/>
            <a:endParaRPr kumimoji="1" lang="en-US" altLang="ja-JP" dirty="0"/>
          </a:p>
          <a:p>
            <a:endParaRPr kumimoji="1" lang="en-US" altLang="ja-JP" dirty="0" smtClean="0"/>
          </a:p>
          <a:p>
            <a:pPr lvl="1"/>
            <a:endParaRPr kumimoji="1" lang="ja-JP" altLang="en-US" dirty="0"/>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9252" y="1262743"/>
            <a:ext cx="4339025" cy="4401457"/>
          </a:xfrm>
          <a:prstGeom prst="rect">
            <a:avLst/>
          </a:prstGeom>
        </p:spPr>
      </p:pic>
      <p:sp>
        <p:nvSpPr>
          <p:cNvPr id="6" name="正方形/長方形 5"/>
          <p:cNvSpPr/>
          <p:nvPr/>
        </p:nvSpPr>
        <p:spPr>
          <a:xfrm>
            <a:off x="7863236" y="5666601"/>
            <a:ext cx="3391057" cy="276999"/>
          </a:xfrm>
          <a:prstGeom prst="rect">
            <a:avLst/>
          </a:prstGeom>
        </p:spPr>
        <p:txBody>
          <a:bodyPr wrap="none">
            <a:spAutoFit/>
          </a:bodyPr>
          <a:lstStyle/>
          <a:p>
            <a:r>
              <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By </a:t>
            </a:r>
            <a:r>
              <a:rPr lang="en-US" altLang="ja-JP" sz="1200" dirty="0" err="1" smtClean="0"/>
              <a:t>Rhcastilhos</a:t>
            </a:r>
            <a:r>
              <a:rPr lang="en-US" altLang="ja-JP" sz="1200" dirty="0" smtClean="0"/>
              <a:t> (translated by </a:t>
            </a:r>
            <a:r>
              <a:rPr lang="en-US" altLang="ja-JP" sz="1200" dirty="0" smtClean="0">
                <a:hlinkClick r:id="rId4" tooltip="User:Hatsukari715 (page does not exist)"/>
              </a:rPr>
              <a:t>Hatsukari715</a:t>
            </a:r>
            <a:r>
              <a:rPr lang="en-US" altLang="ja-JP" sz="1200" dirty="0" smtClean="0"/>
              <a:t>) [</a:t>
            </a:r>
            <a:r>
              <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CC0]</a:t>
            </a:r>
            <a:endParaRPr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185628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61770" y="2594940"/>
            <a:ext cx="11708780" cy="733270"/>
          </a:xfrm>
        </p:spPr>
        <p:txBody>
          <a:bodyPr>
            <a:noAutofit/>
          </a:bodyPr>
          <a:lstStyle/>
          <a:p>
            <a:r>
              <a:rPr lang="ja-JP" altLang="en-US" sz="5400" b="1" dirty="0" smtClean="0"/>
              <a:t>表</a:t>
            </a:r>
            <a:r>
              <a:rPr lang="ja-JP" altLang="en-US" sz="5400" b="1" dirty="0"/>
              <a:t>色</a:t>
            </a:r>
            <a:r>
              <a:rPr lang="ja-JP" altLang="en-US" sz="5400" b="1" dirty="0" smtClean="0"/>
              <a:t>系</a:t>
            </a:r>
            <a:endParaRPr kumimoji="1" lang="ja-JP" altLang="en-US" sz="5400" b="1" dirty="0"/>
          </a:p>
        </p:txBody>
      </p:sp>
      <p:sp>
        <p:nvSpPr>
          <p:cNvPr id="3" name="正方形/長方形 2"/>
          <p:cNvSpPr/>
          <p:nvPr/>
        </p:nvSpPr>
        <p:spPr>
          <a:xfrm>
            <a:off x="661769" y="3884655"/>
            <a:ext cx="9838419" cy="2677656"/>
          </a:xfrm>
          <a:prstGeom prst="rect">
            <a:avLst/>
          </a:prstGeom>
        </p:spPr>
        <p:txBody>
          <a:bodyPr wrap="square">
            <a:spAutoFit/>
          </a:bodyPr>
          <a:lstStyle/>
          <a:p>
            <a:r>
              <a:rPr lang="ja-JP" altLang="en-US" sz="2400" dirty="0" smtClean="0">
                <a:latin typeface="メイリオ" panose="020B0604030504040204" pitchFamily="50" charset="-128"/>
                <a:ea typeface="メイリオ" panose="020B0604030504040204" pitchFamily="50" charset="-128"/>
              </a:rPr>
              <a:t>おそらく皆さんは，</a:t>
            </a:r>
            <a:r>
              <a:rPr lang="en-US" altLang="ja-JP" sz="2400" dirty="0" smtClean="0">
                <a:latin typeface="メイリオ" panose="020B0604030504040204" pitchFamily="50" charset="-128"/>
                <a:ea typeface="メイリオ" panose="020B0604030504040204" pitchFamily="50" charset="-128"/>
              </a:rPr>
              <a:t>RGB</a:t>
            </a:r>
            <a:r>
              <a:rPr lang="ja-JP" altLang="en-US" sz="2400" dirty="0" err="1">
                <a:latin typeface="メイリオ" panose="020B0604030504040204" pitchFamily="50" charset="-128"/>
                <a:ea typeface="メイリオ" panose="020B0604030504040204" pitchFamily="50" charset="-128"/>
              </a:rPr>
              <a:t>、</a:t>
            </a:r>
            <a:r>
              <a:rPr lang="en-US" altLang="ja-JP" sz="2400" dirty="0">
                <a:latin typeface="メイリオ" panose="020B0604030504040204" pitchFamily="50" charset="-128"/>
                <a:ea typeface="メイリオ" panose="020B0604030504040204" pitchFamily="50" charset="-128"/>
              </a:rPr>
              <a:t>YUV</a:t>
            </a:r>
            <a:r>
              <a:rPr lang="ja-JP" altLang="en-US" sz="2400" dirty="0" err="1">
                <a:latin typeface="メイリオ" panose="020B0604030504040204" pitchFamily="50" charset="-128"/>
                <a:ea typeface="メイリオ" panose="020B0604030504040204" pitchFamily="50" charset="-128"/>
              </a:rPr>
              <a:t>、</a:t>
            </a:r>
            <a:r>
              <a:rPr lang="en-US" altLang="ja-JP" sz="2400" dirty="0">
                <a:latin typeface="メイリオ" panose="020B0604030504040204" pitchFamily="50" charset="-128"/>
                <a:ea typeface="メイリオ" panose="020B0604030504040204" pitchFamily="50" charset="-128"/>
              </a:rPr>
              <a:t>HSV</a:t>
            </a:r>
            <a:r>
              <a:rPr lang="ja-JP" altLang="en-US" sz="2400" dirty="0" smtClean="0">
                <a:latin typeface="メイリオ" panose="020B0604030504040204" pitchFamily="50" charset="-128"/>
                <a:ea typeface="メイリオ" panose="020B0604030504040204" pitchFamily="50" charset="-128"/>
              </a:rPr>
              <a:t>など，色を数値的に表す方法を扱ったことがあると思います．これらの体系がどのように構築されたかを紹介します．</a:t>
            </a:r>
            <a:endParaRPr lang="en-US" altLang="ja-JP" sz="2400" dirty="0" smtClean="0">
              <a:latin typeface="メイリオ" panose="020B0604030504040204" pitchFamily="50" charset="-128"/>
              <a:ea typeface="メイリオ" panose="020B0604030504040204" pitchFamily="50" charset="-128"/>
            </a:endParaRPr>
          </a:p>
          <a:p>
            <a:endParaRPr lang="en-US" altLang="ja-JP" sz="2400" dirty="0">
              <a:latin typeface="メイリオ" panose="020B0604030504040204" pitchFamily="50" charset="-128"/>
              <a:ea typeface="メイリオ" panose="020B0604030504040204" pitchFamily="50" charset="-128"/>
            </a:endParaRPr>
          </a:p>
          <a:p>
            <a:r>
              <a:rPr lang="ja-JP" altLang="en-US" sz="2400" dirty="0" smtClean="0">
                <a:latin typeface="メイリオ" panose="020B0604030504040204" pitchFamily="50" charset="-128"/>
                <a:ea typeface="メイリオ" panose="020B0604030504040204" pitchFamily="50" charset="-128"/>
              </a:rPr>
              <a:t>参考文献</a:t>
            </a:r>
            <a:endParaRPr lang="en-US" altLang="ja-JP" sz="2400" dirty="0" smtClean="0">
              <a:latin typeface="メイリオ" panose="020B0604030504040204" pitchFamily="50" charset="-128"/>
              <a:ea typeface="メイリオ" panose="020B0604030504040204" pitchFamily="50" charset="-128"/>
            </a:endParaRPr>
          </a:p>
          <a:p>
            <a:r>
              <a:rPr lang="ja-JP" altLang="en-US" sz="2400" dirty="0" smtClean="0">
                <a:latin typeface="メイリオ" panose="020B0604030504040204" pitchFamily="50" charset="-128"/>
                <a:ea typeface="メイリオ" panose="020B0604030504040204" pitchFamily="50" charset="-128"/>
              </a:rPr>
              <a:t>「大田登著，色彩工学」</a:t>
            </a:r>
            <a:endParaRPr lang="en-US" altLang="ja-JP" sz="2400" dirty="0" smtClean="0">
              <a:latin typeface="メイリオ" panose="020B0604030504040204" pitchFamily="50" charset="-128"/>
              <a:ea typeface="メイリオ" panose="020B0604030504040204" pitchFamily="50" charset="-128"/>
            </a:endParaRPr>
          </a:p>
          <a:p>
            <a:r>
              <a:rPr lang="en-US" altLang="ja-JP" sz="2400" dirty="0" smtClean="0">
                <a:latin typeface="メイリオ" panose="020B0604030504040204" pitchFamily="50" charset="-128"/>
                <a:ea typeface="メイリオ" panose="020B0604030504040204" pitchFamily="50" charset="-128"/>
              </a:rPr>
              <a:t>※</a:t>
            </a:r>
            <a:r>
              <a:rPr lang="ja-JP" altLang="en-US" sz="2400" dirty="0" smtClean="0">
                <a:latin typeface="メイリオ" panose="020B0604030504040204" pitchFamily="50" charset="-128"/>
                <a:ea typeface="メイリオ" panose="020B0604030504040204" pitchFamily="50" charset="-128"/>
              </a:rPr>
              <a:t>わかりやすかったのでお勧めです。</a:t>
            </a:r>
            <a:endParaRPr lang="en-US" altLang="ja-JP" sz="2400" dirty="0">
              <a:latin typeface="メイリオ" panose="020B0604030504040204" pitchFamily="50" charset="-128"/>
              <a:ea typeface="メイリオ" panose="020B0604030504040204" pitchFamily="50" charset="-128"/>
            </a:endParaRPr>
          </a:p>
        </p:txBody>
      </p:sp>
      <p:sp>
        <p:nvSpPr>
          <p:cNvPr id="4" name="正方形/長方形 3"/>
          <p:cNvSpPr/>
          <p:nvPr/>
        </p:nvSpPr>
        <p:spPr>
          <a:xfrm>
            <a:off x="2353581" y="5574"/>
            <a:ext cx="9838419" cy="461665"/>
          </a:xfrm>
          <a:prstGeom prst="rect">
            <a:avLst/>
          </a:prstGeom>
        </p:spPr>
        <p:txBody>
          <a:bodyPr wrap="square">
            <a:spAutoFit/>
          </a:bodyPr>
          <a:lstStyle/>
          <a:p>
            <a:pPr algn="r"/>
            <a:r>
              <a:rPr lang="ja-JP" altLang="en-US" sz="2400" dirty="0">
                <a:solidFill>
                  <a:srgbClr val="FF0000"/>
                </a:solidFill>
                <a:latin typeface="メイリオ" panose="020B0604030504040204" pitchFamily="50" charset="-128"/>
                <a:ea typeface="メイリオ" panose="020B0604030504040204" pitchFamily="50" charset="-128"/>
              </a:rPr>
              <a:t>以下参考資料</a:t>
            </a:r>
            <a:endParaRPr lang="en-US" altLang="ja-JP" sz="2400" dirty="0">
              <a:solidFill>
                <a:srgbClr val="FF00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747934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07923" y="365126"/>
            <a:ext cx="11279638" cy="733270"/>
          </a:xfrm>
        </p:spPr>
        <p:txBody>
          <a:bodyPr/>
          <a:lstStyle/>
          <a:p>
            <a:r>
              <a:rPr kumimoji="1" lang="ja-JP" altLang="en-US" dirty="0" smtClean="0"/>
              <a:t>表色系</a:t>
            </a:r>
            <a:endParaRPr kumimoji="1" lang="ja-JP" altLang="en-US" dirty="0"/>
          </a:p>
        </p:txBody>
      </p:sp>
      <p:sp>
        <p:nvSpPr>
          <p:cNvPr id="3" name="コンテンツ プレースホルダー 2"/>
          <p:cNvSpPr>
            <a:spLocks noGrp="1"/>
          </p:cNvSpPr>
          <p:nvPr>
            <p:ph idx="1"/>
          </p:nvPr>
        </p:nvSpPr>
        <p:spPr>
          <a:xfrm>
            <a:off x="707923" y="1343722"/>
            <a:ext cx="11279638" cy="5296829"/>
          </a:xfrm>
        </p:spPr>
        <p:txBody>
          <a:bodyPr/>
          <a:lstStyle/>
          <a:p>
            <a:r>
              <a:rPr kumimoji="1" lang="ja-JP" altLang="en-US" dirty="0" smtClean="0"/>
              <a:t>色を定量的に</a:t>
            </a:r>
            <a:r>
              <a:rPr lang="ja-JP" altLang="en-US" dirty="0"/>
              <a:t>表すことを</a:t>
            </a:r>
            <a:r>
              <a:rPr lang="ja-JP" altLang="en-US" b="1" dirty="0"/>
              <a:t>表</a:t>
            </a:r>
            <a:r>
              <a:rPr lang="ja-JP" altLang="en-US" b="1" dirty="0" smtClean="0"/>
              <a:t>色</a:t>
            </a:r>
            <a:r>
              <a:rPr lang="ja-JP" altLang="en-US" dirty="0" smtClean="0"/>
              <a:t>（</a:t>
            </a:r>
            <a:r>
              <a:rPr lang="en-US" altLang="ja-JP" dirty="0" smtClean="0"/>
              <a:t>Color specification</a:t>
            </a:r>
            <a:r>
              <a:rPr lang="ja-JP" altLang="en-US" dirty="0" smtClean="0"/>
              <a:t>）といい，表色のための一連の規定と定義を</a:t>
            </a:r>
            <a:r>
              <a:rPr lang="ja-JP" altLang="en-US" b="1" dirty="0" smtClean="0"/>
              <a:t>表色系</a:t>
            </a:r>
            <a:r>
              <a:rPr lang="ja-JP" altLang="en-US" dirty="0" smtClean="0"/>
              <a:t>（</a:t>
            </a:r>
            <a:r>
              <a:rPr lang="en-US" altLang="ja-JP" dirty="0" smtClean="0"/>
              <a:t>Color System</a:t>
            </a:r>
            <a:r>
              <a:rPr lang="ja-JP" altLang="en-US" dirty="0" smtClean="0"/>
              <a:t>）という．</a:t>
            </a:r>
            <a:endParaRPr lang="en-US" altLang="ja-JP" dirty="0" smtClean="0"/>
          </a:p>
          <a:p>
            <a:r>
              <a:rPr kumimoji="1" lang="ja-JP" altLang="en-US" dirty="0"/>
              <a:t>表色</a:t>
            </a:r>
            <a:r>
              <a:rPr kumimoji="1" lang="ja-JP" altLang="en-US" dirty="0" smtClean="0"/>
              <a:t>系には，</a:t>
            </a:r>
            <a:r>
              <a:rPr kumimoji="1" lang="ja-JP" altLang="en-US" b="1" dirty="0" smtClean="0"/>
              <a:t>顕色系</a:t>
            </a:r>
            <a:r>
              <a:rPr kumimoji="1" lang="ja-JP" altLang="en-US" dirty="0" smtClean="0"/>
              <a:t>と</a:t>
            </a:r>
            <a:r>
              <a:rPr kumimoji="1" lang="ja-JP" altLang="en-US" b="1" dirty="0" smtClean="0"/>
              <a:t>混色系</a:t>
            </a:r>
            <a:r>
              <a:rPr kumimoji="1" lang="ja-JP" altLang="en-US" dirty="0" smtClean="0"/>
              <a:t>とがある</a:t>
            </a:r>
            <a:endParaRPr kumimoji="1" lang="en-US" altLang="ja-JP" dirty="0" smtClean="0"/>
          </a:p>
          <a:p>
            <a:endParaRPr kumimoji="1" lang="en-US" altLang="ja-JP" dirty="0" smtClean="0"/>
          </a:p>
          <a:p>
            <a:r>
              <a:rPr lang="ja-JP" altLang="en-US" dirty="0"/>
              <a:t>顕</a:t>
            </a:r>
            <a:r>
              <a:rPr lang="ja-JP" altLang="en-US" dirty="0" smtClean="0"/>
              <a:t>色系 </a:t>
            </a:r>
            <a:endParaRPr lang="en-US" altLang="ja-JP" dirty="0"/>
          </a:p>
          <a:p>
            <a:pPr lvl="1"/>
            <a:r>
              <a:rPr lang="ja-JP" altLang="en-US" dirty="0" smtClean="0"/>
              <a:t>色の見え方に基づいて構築された体系</a:t>
            </a:r>
            <a:endParaRPr lang="en-US" altLang="ja-JP" dirty="0" smtClean="0"/>
          </a:p>
          <a:p>
            <a:pPr lvl="1"/>
            <a:r>
              <a:rPr kumimoji="1" lang="ja-JP" altLang="en-US" dirty="0" smtClean="0"/>
              <a:t>例）マンセル表色系</a:t>
            </a:r>
            <a:endParaRPr lang="en-US" altLang="ja-JP" dirty="0"/>
          </a:p>
          <a:p>
            <a:r>
              <a:rPr kumimoji="1" lang="ja-JP" altLang="en-US" dirty="0" smtClean="0"/>
              <a:t>混色系</a:t>
            </a:r>
            <a:endParaRPr kumimoji="1" lang="en-US" altLang="ja-JP" dirty="0" smtClean="0"/>
          </a:p>
          <a:p>
            <a:pPr lvl="1"/>
            <a:r>
              <a:rPr lang="ja-JP" altLang="en-US" dirty="0" smtClean="0"/>
              <a:t>ある色と等色にするための色の混合割合に基づいて構築された体系</a:t>
            </a:r>
            <a:endParaRPr lang="en-US" altLang="ja-JP" dirty="0" smtClean="0"/>
          </a:p>
          <a:p>
            <a:pPr lvl="1"/>
            <a:r>
              <a:rPr lang="ja-JP" altLang="en-US" dirty="0" smtClean="0"/>
              <a:t>例</a:t>
            </a:r>
            <a:r>
              <a:rPr lang="en-US" altLang="ja-JP" dirty="0" smtClean="0"/>
              <a:t>) </a:t>
            </a:r>
            <a:r>
              <a:rPr kumimoji="1" lang="en-US" altLang="ja-JP" dirty="0" smtClean="0"/>
              <a:t>CIE-RGB</a:t>
            </a:r>
            <a:endParaRPr kumimoji="1" lang="ja-JP" altLang="en-US" dirty="0"/>
          </a:p>
        </p:txBody>
      </p:sp>
    </p:spTree>
    <p:extLst>
      <p:ext uri="{BB962C8B-B14F-4D97-AF65-F5344CB8AC3E}">
        <p14:creationId xmlns:p14="http://schemas.microsoft.com/office/powerpoint/2010/main" val="1477287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17755" y="365126"/>
            <a:ext cx="11269806" cy="733270"/>
          </a:xfrm>
        </p:spPr>
        <p:txBody>
          <a:bodyPr/>
          <a:lstStyle/>
          <a:p>
            <a:r>
              <a:rPr lang="ja-JP" altLang="en-US" dirty="0" smtClean="0"/>
              <a:t>マンセル表色系</a:t>
            </a:r>
            <a:endParaRPr kumimoji="1" lang="ja-JP" altLang="en-US" dirty="0"/>
          </a:p>
        </p:txBody>
      </p:sp>
      <p:sp>
        <p:nvSpPr>
          <p:cNvPr id="3" name="コンテンツ プレースホルダー 2"/>
          <p:cNvSpPr>
            <a:spLocks noGrp="1"/>
          </p:cNvSpPr>
          <p:nvPr>
            <p:ph idx="1"/>
          </p:nvPr>
        </p:nvSpPr>
        <p:spPr>
          <a:xfrm>
            <a:off x="717753" y="1270483"/>
            <a:ext cx="6958161" cy="5587517"/>
          </a:xfrm>
        </p:spPr>
        <p:txBody>
          <a:bodyPr>
            <a:normAutofit/>
          </a:bodyPr>
          <a:lstStyle/>
          <a:p>
            <a:pPr>
              <a:lnSpc>
                <a:spcPct val="100000"/>
              </a:lnSpc>
              <a:spcBef>
                <a:spcPts val="600"/>
              </a:spcBef>
              <a:spcAft>
                <a:spcPts val="600"/>
              </a:spcAft>
            </a:pPr>
            <a:r>
              <a:rPr lang="ja-JP" altLang="en-US" sz="2000" dirty="0" smtClean="0"/>
              <a:t>米国の画家 </a:t>
            </a:r>
            <a:r>
              <a:rPr lang="en-US" altLang="ja-JP" sz="2000" dirty="0" err="1" smtClean="0"/>
              <a:t>Munsell</a:t>
            </a:r>
            <a:r>
              <a:rPr lang="ja-JP" altLang="en-US" sz="2000" dirty="0" smtClean="0"/>
              <a:t>が</a:t>
            </a:r>
            <a:r>
              <a:rPr lang="en-US" altLang="ja-JP" sz="2000" dirty="0" smtClean="0"/>
              <a:t>1905</a:t>
            </a:r>
            <a:r>
              <a:rPr lang="ja-JP" altLang="en-US" sz="2000" dirty="0" smtClean="0"/>
              <a:t>年に考案し</a:t>
            </a:r>
            <a:r>
              <a:rPr lang="ja-JP" altLang="en-US" sz="2000" dirty="0"/>
              <a:t>，</a:t>
            </a:r>
            <a:r>
              <a:rPr kumimoji="1" lang="ja-JP" altLang="en-US" sz="2000" dirty="0" smtClean="0"/>
              <a:t>米国光学会</a:t>
            </a:r>
            <a:r>
              <a:rPr kumimoji="1" lang="en-US" altLang="ja-JP" sz="2000" dirty="0" smtClean="0"/>
              <a:t>(OSA)</a:t>
            </a:r>
            <a:r>
              <a:rPr kumimoji="1" lang="ja-JP" altLang="en-US" sz="2000" dirty="0" smtClean="0"/>
              <a:t>が</a:t>
            </a:r>
            <a:r>
              <a:rPr kumimoji="1" lang="en-US" altLang="ja-JP" sz="2000" dirty="0" smtClean="0"/>
              <a:t>1930</a:t>
            </a:r>
            <a:r>
              <a:rPr kumimoji="1" lang="ja-JP" altLang="en-US" sz="2000" dirty="0" smtClean="0"/>
              <a:t>年代に尺度を修正した表色系</a:t>
            </a:r>
            <a:endParaRPr kumimoji="1" lang="en-US" altLang="ja-JP" sz="2000" dirty="0" smtClean="0"/>
          </a:p>
          <a:p>
            <a:pPr>
              <a:lnSpc>
                <a:spcPct val="100000"/>
              </a:lnSpc>
              <a:spcBef>
                <a:spcPts val="600"/>
              </a:spcBef>
              <a:spcAft>
                <a:spcPts val="600"/>
              </a:spcAft>
            </a:pPr>
            <a:r>
              <a:rPr kumimoji="1" lang="ja-JP" altLang="en-US" sz="2000" dirty="0" smtClean="0"/>
              <a:t>心理学的な観点</a:t>
            </a:r>
            <a:r>
              <a:rPr lang="ja-JP" altLang="en-US" sz="2000" dirty="0" smtClean="0"/>
              <a:t>から，</a:t>
            </a:r>
            <a:r>
              <a:rPr lang="en-US" altLang="ja-JP" sz="2000" dirty="0" smtClean="0"/>
              <a:t>3</a:t>
            </a:r>
            <a:r>
              <a:rPr lang="ja-JP" altLang="en-US" sz="2000" dirty="0" smtClean="0"/>
              <a:t>属性で定義</a:t>
            </a:r>
            <a:endParaRPr lang="en-US" altLang="ja-JP" sz="2000" dirty="0" smtClean="0"/>
          </a:p>
          <a:p>
            <a:pPr marL="0" indent="0">
              <a:lnSpc>
                <a:spcPct val="100000"/>
              </a:lnSpc>
              <a:spcBef>
                <a:spcPts val="600"/>
              </a:spcBef>
              <a:spcAft>
                <a:spcPts val="600"/>
              </a:spcAft>
              <a:buNone/>
            </a:pPr>
            <a:r>
              <a:rPr kumimoji="1" lang="ja-JP" altLang="en-US" sz="1800" b="1" dirty="0" smtClean="0"/>
              <a:t>色相</a:t>
            </a:r>
            <a:r>
              <a:rPr kumimoji="1" lang="en-US" altLang="ja-JP" sz="1800" b="1" dirty="0" smtClean="0"/>
              <a:t>: </a:t>
            </a:r>
            <a:r>
              <a:rPr kumimoji="1" lang="ja-JP" altLang="en-US" sz="1800" dirty="0" smtClean="0"/>
              <a:t>色の違いを表す属性</a:t>
            </a:r>
            <a:r>
              <a:rPr lang="ja-JP" altLang="en-US" sz="1800" dirty="0" smtClean="0"/>
              <a:t>．赤黄緑青緑を円上に配置し，円全体を</a:t>
            </a:r>
            <a:r>
              <a:rPr lang="en-US" altLang="ja-JP" sz="1800" dirty="0" smtClean="0"/>
              <a:t>100</a:t>
            </a:r>
            <a:r>
              <a:rPr lang="ja-JP" altLang="en-US" sz="1800" dirty="0" smtClean="0"/>
              <a:t>等分（色相環）．各色相には“</a:t>
            </a:r>
            <a:r>
              <a:rPr lang="en-US" altLang="ja-JP" sz="1800" dirty="0" smtClean="0"/>
              <a:t>10R</a:t>
            </a:r>
            <a:r>
              <a:rPr lang="ja-JP" altLang="en-US" sz="1800" dirty="0" smtClean="0"/>
              <a:t>”などの名前がつく．</a:t>
            </a:r>
            <a:endParaRPr kumimoji="1" lang="en-US" altLang="ja-JP" sz="1800" dirty="0" smtClean="0"/>
          </a:p>
          <a:p>
            <a:pPr marL="0" indent="0">
              <a:lnSpc>
                <a:spcPct val="100000"/>
              </a:lnSpc>
              <a:spcBef>
                <a:spcPts val="600"/>
              </a:spcBef>
              <a:spcAft>
                <a:spcPts val="600"/>
              </a:spcAft>
              <a:buNone/>
            </a:pPr>
            <a:r>
              <a:rPr lang="ja-JP" altLang="en-US" sz="1800" b="1" dirty="0" smtClean="0"/>
              <a:t>明度</a:t>
            </a:r>
            <a:r>
              <a:rPr lang="en-US" altLang="ja-JP" sz="1800" b="1" dirty="0" smtClean="0"/>
              <a:t>: </a:t>
            </a:r>
            <a:r>
              <a:rPr lang="ja-JP" altLang="en-US" sz="1800" dirty="0" smtClean="0"/>
              <a:t>色の明るさを表す属性で，黒</a:t>
            </a:r>
            <a:r>
              <a:rPr lang="en-US" altLang="ja-JP" sz="1800" dirty="0" smtClean="0"/>
              <a:t>~</a:t>
            </a:r>
            <a:r>
              <a:rPr lang="ja-JP" altLang="en-US" sz="1800" dirty="0" smtClean="0"/>
              <a:t>白</a:t>
            </a:r>
            <a:r>
              <a:rPr lang="ja-JP" altLang="en-US" sz="1800" dirty="0"/>
              <a:t>を</a:t>
            </a:r>
            <a:r>
              <a:rPr lang="en-US" altLang="ja-JP" sz="1800" dirty="0" smtClean="0"/>
              <a:t>11</a:t>
            </a:r>
            <a:r>
              <a:rPr lang="ja-JP" altLang="en-US" sz="1800" dirty="0" smtClean="0"/>
              <a:t>段階に分割．</a:t>
            </a:r>
            <a:endParaRPr lang="en-US" altLang="ja-JP" sz="1800" dirty="0"/>
          </a:p>
          <a:p>
            <a:pPr marL="0" indent="0">
              <a:lnSpc>
                <a:spcPct val="100000"/>
              </a:lnSpc>
              <a:spcBef>
                <a:spcPts val="600"/>
              </a:spcBef>
              <a:spcAft>
                <a:spcPts val="600"/>
              </a:spcAft>
              <a:buNone/>
            </a:pPr>
            <a:r>
              <a:rPr lang="ja-JP" altLang="en-US" sz="1800" b="1" dirty="0" smtClean="0"/>
              <a:t>彩度</a:t>
            </a:r>
            <a:r>
              <a:rPr lang="en-US" altLang="ja-JP" sz="1800" b="1" dirty="0" smtClean="0"/>
              <a:t>: </a:t>
            </a:r>
            <a:r>
              <a:rPr lang="ja-JP" altLang="en-US" sz="1800" dirty="0" smtClean="0"/>
              <a:t>色の鮮やかさを表す属性で，無彩色から最も鮮やかな色まで等分割に区切る．</a:t>
            </a:r>
            <a:endParaRPr kumimoji="1" lang="en-US" altLang="ja-JP" sz="1800" dirty="0" smtClean="0"/>
          </a:p>
          <a:p>
            <a:pPr>
              <a:lnSpc>
                <a:spcPct val="100000"/>
              </a:lnSpc>
              <a:spcBef>
                <a:spcPts val="600"/>
              </a:spcBef>
              <a:spcAft>
                <a:spcPts val="600"/>
              </a:spcAft>
            </a:pPr>
            <a:r>
              <a:rPr lang="ja-JP" altLang="en-US" sz="2000" dirty="0" smtClean="0"/>
              <a:t>ある資料のマンセル記号（</a:t>
            </a:r>
            <a:r>
              <a:rPr lang="ja-JP" altLang="en-US" sz="2000" dirty="0"/>
              <a:t>色相・明度・彩度</a:t>
            </a:r>
            <a:r>
              <a:rPr lang="ja-JP" altLang="en-US" sz="2000" dirty="0" smtClean="0"/>
              <a:t>）を求めるには，資料と色票を見比べ最も一致する色票を探す</a:t>
            </a:r>
            <a:endParaRPr kumimoji="1" lang="ja-JP" altLang="en-US" sz="2000" dirty="0" smtClean="0"/>
          </a:p>
          <a:p>
            <a:pPr>
              <a:lnSpc>
                <a:spcPct val="100000"/>
              </a:lnSpc>
              <a:spcBef>
                <a:spcPts val="600"/>
              </a:spcBef>
              <a:spcAft>
                <a:spcPts val="600"/>
              </a:spcAft>
            </a:pPr>
            <a:r>
              <a:rPr kumimoji="1" lang="ja-JP" altLang="en-US" sz="2000" dirty="0" smtClean="0"/>
              <a:t>ある色が（色相</a:t>
            </a:r>
            <a:r>
              <a:rPr kumimoji="1" lang="en-US" altLang="ja-JP" sz="2000" dirty="0" smtClean="0"/>
              <a:t>1.6YR, </a:t>
            </a:r>
            <a:r>
              <a:rPr kumimoji="1" lang="ja-JP" altLang="en-US" sz="2000" dirty="0" smtClean="0"/>
              <a:t>明度</a:t>
            </a:r>
            <a:r>
              <a:rPr lang="en-US" altLang="ja-JP" sz="2000" dirty="0" smtClean="0"/>
              <a:t>6.3</a:t>
            </a:r>
            <a:r>
              <a:rPr kumimoji="1" lang="en-US" altLang="ja-JP" sz="2000" dirty="0" smtClean="0"/>
              <a:t>, </a:t>
            </a:r>
            <a:r>
              <a:rPr kumimoji="1" lang="ja-JP" altLang="en-US" sz="2000" dirty="0" smtClean="0"/>
              <a:t>彩度</a:t>
            </a:r>
            <a:r>
              <a:rPr kumimoji="1" lang="en-US" altLang="ja-JP" sz="2000" dirty="0" smtClean="0"/>
              <a:t>3.9</a:t>
            </a:r>
            <a:r>
              <a:rPr kumimoji="1" lang="ja-JP" altLang="en-US" sz="2000" dirty="0" smtClean="0"/>
              <a:t>）ならば，「</a:t>
            </a:r>
            <a:r>
              <a:rPr kumimoji="1" lang="en-US" altLang="ja-JP" sz="2000" dirty="0" smtClean="0"/>
              <a:t>1.6YR6.3/3.9</a:t>
            </a:r>
            <a:r>
              <a:rPr kumimoji="1" lang="ja-JP" altLang="en-US" sz="2000" dirty="0" smtClean="0"/>
              <a:t>」 と</a:t>
            </a:r>
            <a:r>
              <a:rPr lang="ja-JP" altLang="en-US" sz="2000" dirty="0"/>
              <a:t>マンセル</a:t>
            </a:r>
            <a:r>
              <a:rPr lang="ja-JP" altLang="en-US" sz="2000" dirty="0" smtClean="0"/>
              <a:t>記号で</a:t>
            </a:r>
            <a:r>
              <a:rPr kumimoji="1" lang="ja-JP" altLang="en-US" sz="2000" dirty="0" smtClean="0"/>
              <a:t>表記できる</a:t>
            </a:r>
            <a:endParaRPr kumimoji="1" lang="en-US" altLang="ja-JP" sz="2000" dirty="0" smtClean="0"/>
          </a:p>
          <a:p>
            <a:pPr marL="0" indent="0">
              <a:lnSpc>
                <a:spcPct val="100000"/>
              </a:lnSpc>
              <a:spcBef>
                <a:spcPts val="600"/>
              </a:spcBef>
              <a:spcAft>
                <a:spcPts val="600"/>
              </a:spcAft>
              <a:buNone/>
            </a:pPr>
            <a:r>
              <a:rPr lang="en-US" altLang="ja-JP" sz="1800" dirty="0" smtClean="0"/>
              <a:t>※</a:t>
            </a:r>
            <a:r>
              <a:rPr lang="ja-JP" altLang="en-US" sz="1800" dirty="0" smtClean="0"/>
              <a:t>色票とぴったり一致しない場合は視感評価で少数第一位を決定</a:t>
            </a:r>
            <a:endParaRPr lang="en-US" altLang="ja-JP" sz="1800" dirty="0"/>
          </a:p>
          <a:p>
            <a:pPr marL="0" indent="0">
              <a:lnSpc>
                <a:spcPct val="100000"/>
              </a:lnSpc>
              <a:spcBef>
                <a:spcPts val="600"/>
              </a:spcBef>
              <a:spcAft>
                <a:spcPts val="600"/>
              </a:spcAft>
              <a:buNone/>
            </a:pPr>
            <a:r>
              <a:rPr lang="en-US" altLang="ja-JP" sz="1800" dirty="0" smtClean="0"/>
              <a:t>※</a:t>
            </a:r>
            <a:r>
              <a:rPr lang="ja-JP" altLang="en-US" sz="1800" dirty="0" smtClean="0"/>
              <a:t>色票とは，実際の色見本のこと（</a:t>
            </a:r>
            <a:r>
              <a:rPr lang="en-US" altLang="ja-JP" sz="1800" dirty="0" smtClean="0"/>
              <a:t>amazon</a:t>
            </a:r>
            <a:r>
              <a:rPr lang="ja-JP" altLang="en-US" sz="1800" dirty="0" smtClean="0"/>
              <a:t>などで買える）</a:t>
            </a:r>
            <a:endParaRPr lang="en-US" altLang="ja-JP" sz="1800" dirty="0" smtClean="0"/>
          </a:p>
        </p:txBody>
      </p:sp>
      <p:pic>
        <p:nvPicPr>
          <p:cNvPr id="1026" name="Picture 2" descr="https://upload.wikimedia.org/wikipedia/commons/thumb/4/46/Munsell_1929_color_solid_cylindrical_coordinates.png/1024px-Munsell_1929_color_solid_cylindrical_coordinate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47550" y="2846659"/>
            <a:ext cx="3642009" cy="3642009"/>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9463216" y="6488668"/>
            <a:ext cx="2524345" cy="369332"/>
          </a:xfrm>
          <a:prstGeom prst="rect">
            <a:avLst/>
          </a:prstGeom>
        </p:spPr>
        <p:txBody>
          <a:bodyPr wrap="none">
            <a:spAutoFit/>
          </a:bodyPr>
          <a:lstStyle/>
          <a:p>
            <a:r>
              <a:rPr lang="en-US" altLang="ja-JP" dirty="0" smtClean="0"/>
              <a:t>By</a:t>
            </a:r>
            <a:r>
              <a:rPr lang="ja-JP" altLang="en-US" dirty="0" smtClean="0"/>
              <a:t> </a:t>
            </a:r>
            <a:r>
              <a:rPr lang="en-US" altLang="ja-JP" dirty="0" err="1" smtClean="0"/>
              <a:t>SharkD</a:t>
            </a:r>
            <a:r>
              <a:rPr lang="ja-JP" altLang="en-US" dirty="0"/>
              <a:t> </a:t>
            </a:r>
            <a:r>
              <a:rPr lang="en-US" altLang="ja-JP" dirty="0" smtClean="0"/>
              <a:t>[CC-BY-SA 3.0]</a:t>
            </a:r>
            <a:endParaRPr lang="ja-JP" altLang="en-US" dirty="0"/>
          </a:p>
        </p:txBody>
      </p:sp>
      <p:pic>
        <p:nvPicPr>
          <p:cNvPr id="1028" name="Picture 4" descr="https://upload.wikimedia.org/wikipedia/ja/thumb/d/d1/MunsellColorCircle.png/260px-MunsellColorCircl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8709" y="72104"/>
            <a:ext cx="2646411" cy="2646413"/>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p:cNvSpPr/>
          <p:nvPr/>
        </p:nvSpPr>
        <p:spPr>
          <a:xfrm>
            <a:off x="10987118" y="2294805"/>
            <a:ext cx="1204882" cy="646331"/>
          </a:xfrm>
          <a:prstGeom prst="rect">
            <a:avLst/>
          </a:prstGeom>
        </p:spPr>
        <p:txBody>
          <a:bodyPr wrap="none">
            <a:spAutoFit/>
          </a:bodyPr>
          <a:lstStyle/>
          <a:p>
            <a:pPr algn="r"/>
            <a:r>
              <a:rPr lang="en-US" altLang="ja-JP" sz="1200" dirty="0"/>
              <a:t>By </a:t>
            </a:r>
            <a:r>
              <a:rPr lang="ja-JP" altLang="en-US" sz="1200" dirty="0"/>
              <a:t>著者不明 </a:t>
            </a:r>
            <a:endParaRPr lang="en-US" altLang="ja-JP" sz="1200" dirty="0" smtClean="0"/>
          </a:p>
          <a:p>
            <a:pPr algn="r"/>
            <a:r>
              <a:rPr lang="en-US" altLang="ja-JP" sz="1200" dirty="0" smtClean="0"/>
              <a:t>From </a:t>
            </a:r>
            <a:r>
              <a:rPr lang="en-US" altLang="ja-JP" sz="1200" dirty="0"/>
              <a:t>Wikipedia </a:t>
            </a:r>
            <a:endParaRPr lang="en-US" altLang="ja-JP" sz="1200" dirty="0" smtClean="0"/>
          </a:p>
          <a:p>
            <a:pPr algn="r"/>
            <a:r>
              <a:rPr lang="en-US" altLang="ja-JP" sz="1200" dirty="0" smtClean="0"/>
              <a:t>[</a:t>
            </a:r>
            <a:r>
              <a:rPr lang="en-US" altLang="ja-JP" sz="1200" dirty="0"/>
              <a:t>CC-BY-SA 3.0]</a:t>
            </a:r>
            <a:endParaRPr lang="ja-JP" altLang="en-US" sz="1200" dirty="0"/>
          </a:p>
        </p:txBody>
      </p:sp>
      <p:cxnSp>
        <p:nvCxnSpPr>
          <p:cNvPr id="9" name="直線矢印コネクタ 8"/>
          <p:cNvCxnSpPr/>
          <p:nvPr/>
        </p:nvCxnSpPr>
        <p:spPr>
          <a:xfrm flipV="1">
            <a:off x="10356850" y="4402667"/>
            <a:ext cx="0" cy="1972734"/>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正方形/長方形 10"/>
          <p:cNvSpPr/>
          <p:nvPr/>
        </p:nvSpPr>
        <p:spPr>
          <a:xfrm>
            <a:off x="10356850" y="5065868"/>
            <a:ext cx="415498" cy="646331"/>
          </a:xfrm>
          <a:prstGeom prst="rect">
            <a:avLst/>
          </a:prstGeom>
        </p:spPr>
        <p:txBody>
          <a:bodyPr wrap="none">
            <a:spAutoFit/>
          </a:bodyPr>
          <a:lstStyle/>
          <a:p>
            <a:r>
              <a:rPr lang="ja-JP" altLang="en-US" b="1" dirty="0" smtClean="0">
                <a:solidFill>
                  <a:schemeClr val="bg1"/>
                </a:solidFill>
                <a:latin typeface="メイリオ" panose="020B0604030504040204" pitchFamily="50" charset="-128"/>
                <a:ea typeface="メイリオ" panose="020B0604030504040204" pitchFamily="50" charset="-128"/>
              </a:rPr>
              <a:t>明</a:t>
            </a:r>
            <a:endParaRPr lang="en-US" altLang="ja-JP" b="1" dirty="0" smtClean="0">
              <a:solidFill>
                <a:schemeClr val="bg1"/>
              </a:solidFill>
              <a:latin typeface="メイリオ" panose="020B0604030504040204" pitchFamily="50" charset="-128"/>
              <a:ea typeface="メイリオ" panose="020B0604030504040204" pitchFamily="50" charset="-128"/>
            </a:endParaRPr>
          </a:p>
          <a:p>
            <a:r>
              <a:rPr lang="ja-JP" altLang="en-US" b="1" dirty="0" smtClean="0">
                <a:solidFill>
                  <a:schemeClr val="bg1"/>
                </a:solidFill>
                <a:latin typeface="メイリオ" panose="020B0604030504040204" pitchFamily="50" charset="-128"/>
                <a:ea typeface="メイリオ" panose="020B0604030504040204" pitchFamily="50" charset="-128"/>
              </a:rPr>
              <a:t>度</a:t>
            </a:r>
            <a:endParaRPr lang="ja-JP" altLang="en-US" b="1" dirty="0">
              <a:solidFill>
                <a:schemeClr val="bg1"/>
              </a:solidFill>
              <a:latin typeface="メイリオ" panose="020B0604030504040204" pitchFamily="50" charset="-128"/>
              <a:ea typeface="メイリオ" panose="020B0604030504040204" pitchFamily="50" charset="-128"/>
            </a:endParaRPr>
          </a:p>
        </p:txBody>
      </p:sp>
      <p:cxnSp>
        <p:nvCxnSpPr>
          <p:cNvPr id="14" name="直線矢印コネクタ 13"/>
          <p:cNvCxnSpPr/>
          <p:nvPr/>
        </p:nvCxnSpPr>
        <p:spPr>
          <a:xfrm flipH="1">
            <a:off x="8738709" y="4995333"/>
            <a:ext cx="1618141" cy="884967"/>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正方形/長方形 18"/>
          <p:cNvSpPr/>
          <p:nvPr/>
        </p:nvSpPr>
        <p:spPr>
          <a:xfrm rot="19796274">
            <a:off x="9552908" y="5272347"/>
            <a:ext cx="646331" cy="369332"/>
          </a:xfrm>
          <a:prstGeom prst="rect">
            <a:avLst/>
          </a:prstGeom>
        </p:spPr>
        <p:txBody>
          <a:bodyPr wrap="none">
            <a:spAutoFit/>
          </a:bodyPr>
          <a:lstStyle/>
          <a:p>
            <a:r>
              <a:rPr lang="ja-JP" altLang="en-US" b="1" dirty="0" smtClean="0">
                <a:solidFill>
                  <a:schemeClr val="bg1"/>
                </a:solidFill>
                <a:latin typeface="メイリオ" panose="020B0604030504040204" pitchFamily="50" charset="-128"/>
                <a:ea typeface="メイリオ" panose="020B0604030504040204" pitchFamily="50" charset="-128"/>
              </a:rPr>
              <a:t>彩度</a:t>
            </a:r>
            <a:endParaRPr lang="ja-JP" altLang="en-US" b="1" dirty="0">
              <a:solidFill>
                <a:schemeClr val="bg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74605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73449" y="330091"/>
            <a:ext cx="11324621" cy="733270"/>
          </a:xfrm>
        </p:spPr>
        <p:txBody>
          <a:bodyPr/>
          <a:lstStyle/>
          <a:p>
            <a:r>
              <a:rPr lang="ja-JP" altLang="en-US" dirty="0"/>
              <a:t>加法混</a:t>
            </a:r>
            <a:r>
              <a:rPr lang="ja-JP" altLang="en-US" dirty="0" smtClean="0"/>
              <a:t>色と減法混色</a:t>
            </a:r>
            <a:endParaRPr kumimoji="1" lang="ja-JP" altLang="en-US" dirty="0"/>
          </a:p>
        </p:txBody>
      </p:sp>
      <p:sp>
        <p:nvSpPr>
          <p:cNvPr id="3" name="コンテンツ プレースホルダー 2"/>
          <p:cNvSpPr>
            <a:spLocks noGrp="1"/>
          </p:cNvSpPr>
          <p:nvPr>
            <p:ph idx="1"/>
          </p:nvPr>
        </p:nvSpPr>
        <p:spPr>
          <a:xfrm>
            <a:off x="664943" y="1154536"/>
            <a:ext cx="7795885" cy="5514278"/>
          </a:xfrm>
        </p:spPr>
        <p:txBody>
          <a:bodyPr>
            <a:normAutofit/>
          </a:bodyPr>
          <a:lstStyle/>
          <a:p>
            <a:pPr>
              <a:lnSpc>
                <a:spcPct val="100000"/>
              </a:lnSpc>
              <a:spcBef>
                <a:spcPts val="600"/>
              </a:spcBef>
            </a:pPr>
            <a:r>
              <a:rPr lang="ja-JP" altLang="en-US" sz="2400" b="1" dirty="0" smtClean="0"/>
              <a:t>混色</a:t>
            </a:r>
            <a:endParaRPr lang="en-US" altLang="ja-JP" sz="2400" dirty="0"/>
          </a:p>
          <a:p>
            <a:pPr lvl="1">
              <a:lnSpc>
                <a:spcPct val="100000"/>
              </a:lnSpc>
              <a:spcBef>
                <a:spcPts val="600"/>
              </a:spcBef>
            </a:pPr>
            <a:r>
              <a:rPr lang="ja-JP" altLang="en-US" sz="2000" dirty="0" smtClean="0"/>
              <a:t>複数の色の光を混ぜて別の色の光を作ること</a:t>
            </a:r>
            <a:endParaRPr lang="en-US" altLang="ja-JP" sz="2000" dirty="0" smtClean="0"/>
          </a:p>
          <a:p>
            <a:pPr lvl="1">
              <a:lnSpc>
                <a:spcPct val="100000"/>
              </a:lnSpc>
              <a:spcBef>
                <a:spcPts val="600"/>
              </a:spcBef>
            </a:pPr>
            <a:r>
              <a:rPr lang="ja-JP" altLang="en-US" sz="2000" dirty="0" smtClean="0"/>
              <a:t>赤・緑・青をうまく混ぜると任意の色を作れる</a:t>
            </a:r>
            <a:endParaRPr lang="en-US" altLang="ja-JP" sz="1400" b="1" dirty="0"/>
          </a:p>
          <a:p>
            <a:pPr>
              <a:lnSpc>
                <a:spcPct val="100000"/>
              </a:lnSpc>
              <a:spcBef>
                <a:spcPts val="600"/>
              </a:spcBef>
            </a:pPr>
            <a:r>
              <a:rPr lang="ja-JP" altLang="en-US" sz="2400" b="1" dirty="0" smtClean="0"/>
              <a:t>加法混</a:t>
            </a:r>
            <a:r>
              <a:rPr lang="ja-JP" altLang="en-US" sz="2400" b="1" dirty="0"/>
              <a:t>色</a:t>
            </a:r>
            <a:endParaRPr lang="en-US" altLang="ja-JP" sz="2400" b="1" dirty="0"/>
          </a:p>
          <a:p>
            <a:pPr lvl="1">
              <a:lnSpc>
                <a:spcPct val="100000"/>
              </a:lnSpc>
              <a:spcBef>
                <a:spcPts val="600"/>
              </a:spcBef>
            </a:pPr>
            <a:r>
              <a:rPr lang="ja-JP" altLang="en-US" sz="2000" dirty="0"/>
              <a:t>複数の</a:t>
            </a:r>
            <a:r>
              <a:rPr lang="ja-JP" altLang="en-US" sz="2000" dirty="0" smtClean="0"/>
              <a:t>色の光が同時に</a:t>
            </a:r>
            <a:r>
              <a:rPr lang="ja-JP" altLang="en-US" sz="2000" dirty="0"/>
              <a:t>目に</a:t>
            </a:r>
            <a:r>
              <a:rPr lang="ja-JP" altLang="en-US" sz="2000" dirty="0" smtClean="0"/>
              <a:t>入射</a:t>
            </a:r>
            <a:r>
              <a:rPr lang="ja-JP" altLang="en-US" sz="2000" dirty="0"/>
              <a:t>して生じる混色の</a:t>
            </a:r>
            <a:r>
              <a:rPr lang="ja-JP" altLang="en-US" sz="2000" dirty="0" smtClean="0"/>
              <a:t>こと</a:t>
            </a:r>
            <a:endParaRPr lang="en-US" altLang="ja-JP" sz="2000" dirty="0" smtClean="0"/>
          </a:p>
          <a:p>
            <a:pPr lvl="1">
              <a:lnSpc>
                <a:spcPct val="100000"/>
              </a:lnSpc>
              <a:spcBef>
                <a:spcPts val="600"/>
              </a:spcBef>
            </a:pPr>
            <a:r>
              <a:rPr lang="ja-JP" altLang="en-US" sz="2000" dirty="0" smtClean="0"/>
              <a:t>黒い背景に色を持った光を加えていく</a:t>
            </a:r>
            <a:endParaRPr lang="en-US" altLang="ja-JP" sz="2000" dirty="0"/>
          </a:p>
          <a:p>
            <a:pPr lvl="1">
              <a:lnSpc>
                <a:spcPct val="100000"/>
              </a:lnSpc>
              <a:spcBef>
                <a:spcPts val="600"/>
              </a:spcBef>
            </a:pPr>
            <a:r>
              <a:rPr lang="ja-JP" altLang="en-US" sz="2000" dirty="0" smtClean="0"/>
              <a:t>通常，赤・緑・青の</a:t>
            </a:r>
            <a:r>
              <a:rPr lang="en-US" altLang="ja-JP" sz="2000" dirty="0" smtClean="0"/>
              <a:t>3</a:t>
            </a:r>
            <a:r>
              <a:rPr lang="ja-JP" altLang="en-US" sz="2000" dirty="0" smtClean="0"/>
              <a:t>色の光を利用する</a:t>
            </a:r>
            <a:endParaRPr lang="en-US" altLang="ja-JP" sz="2400" b="1" dirty="0"/>
          </a:p>
          <a:p>
            <a:pPr>
              <a:lnSpc>
                <a:spcPct val="100000"/>
              </a:lnSpc>
              <a:spcBef>
                <a:spcPts val="600"/>
              </a:spcBef>
            </a:pPr>
            <a:r>
              <a:rPr lang="ja-JP" altLang="en-US" sz="2400" b="1" dirty="0" smtClean="0"/>
              <a:t>減法混色</a:t>
            </a:r>
            <a:endParaRPr lang="en-US" altLang="ja-JP" sz="2400" b="1" dirty="0" smtClean="0"/>
          </a:p>
          <a:p>
            <a:pPr lvl="1">
              <a:lnSpc>
                <a:spcPct val="100000"/>
              </a:lnSpc>
              <a:spcBef>
                <a:spcPts val="600"/>
              </a:spcBef>
            </a:pPr>
            <a:r>
              <a:rPr lang="ja-JP" altLang="en-US" sz="2000" dirty="0" smtClean="0"/>
              <a:t>白い紙に複数の塗料を混ぜて色を作る，または，複数重ねた色つきフィルタ越しに</a:t>
            </a:r>
            <a:r>
              <a:rPr lang="ja-JP" altLang="en-US" sz="2000" dirty="0"/>
              <a:t>白色光を</a:t>
            </a:r>
            <a:r>
              <a:rPr lang="ja-JP" altLang="en-US" sz="2000" dirty="0" smtClean="0"/>
              <a:t>見るような混色</a:t>
            </a:r>
            <a:endParaRPr lang="en-US" altLang="ja-JP" sz="2000" dirty="0" smtClean="0"/>
          </a:p>
          <a:p>
            <a:pPr lvl="1">
              <a:lnSpc>
                <a:spcPct val="100000"/>
              </a:lnSpc>
              <a:spcBef>
                <a:spcPts val="600"/>
              </a:spcBef>
            </a:pPr>
            <a:r>
              <a:rPr lang="ja-JP" altLang="en-US" sz="2000" dirty="0" smtClean="0"/>
              <a:t>フィルタや塗料は白色光から特定スペクトルを除去する</a:t>
            </a:r>
            <a:endParaRPr lang="en-US" altLang="ja-JP" sz="2000" dirty="0" smtClean="0"/>
          </a:p>
          <a:p>
            <a:pPr lvl="1">
              <a:lnSpc>
                <a:spcPct val="100000"/>
              </a:lnSpc>
              <a:spcBef>
                <a:spcPts val="600"/>
              </a:spcBef>
            </a:pPr>
            <a:r>
              <a:rPr lang="ja-JP" altLang="en-US" sz="2000" dirty="0" smtClean="0"/>
              <a:t>通常，シアン</a:t>
            </a:r>
            <a:r>
              <a:rPr lang="ja-JP" altLang="en-US" sz="2000" dirty="0"/>
              <a:t>・</a:t>
            </a:r>
            <a:r>
              <a:rPr lang="ja-JP" altLang="en-US" sz="2000" dirty="0" smtClean="0"/>
              <a:t>マゼンダ・イエローの</a:t>
            </a:r>
            <a:r>
              <a:rPr lang="en-US" altLang="ja-JP" sz="2000" dirty="0" smtClean="0"/>
              <a:t>3</a:t>
            </a:r>
            <a:r>
              <a:rPr lang="ja-JP" altLang="en-US" sz="2000" dirty="0"/>
              <a:t>色</a:t>
            </a:r>
            <a:r>
              <a:rPr lang="ja-JP" altLang="en-US" sz="2000" dirty="0" smtClean="0"/>
              <a:t>を利用する</a:t>
            </a:r>
            <a:endParaRPr lang="ja-JP" altLang="en-US" sz="2000" dirty="0"/>
          </a:p>
          <a:p>
            <a:pPr marL="457200" lvl="1" indent="0">
              <a:lnSpc>
                <a:spcPct val="100000"/>
              </a:lnSpc>
              <a:spcBef>
                <a:spcPts val="600"/>
              </a:spcBef>
              <a:buNone/>
            </a:pPr>
            <a:endParaRPr lang="en-US" altLang="ja-JP" sz="2000" dirty="0"/>
          </a:p>
          <a:p>
            <a:pPr marL="0" indent="0">
              <a:lnSpc>
                <a:spcPct val="100000"/>
              </a:lnSpc>
              <a:spcBef>
                <a:spcPts val="600"/>
              </a:spcBef>
              <a:buNone/>
            </a:pPr>
            <a:r>
              <a:rPr lang="en-US" altLang="ja-JP" sz="1600" dirty="0">
                <a:sym typeface="Wingdings" panose="05000000000000000000" pitchFamily="2" charset="2"/>
              </a:rPr>
              <a:t> </a:t>
            </a:r>
            <a:r>
              <a:rPr lang="en-US" altLang="ja-JP" sz="1600" dirty="0" smtClean="0">
                <a:sym typeface="Wingdings" panose="05000000000000000000" pitchFamily="2" charset="2"/>
              </a:rPr>
              <a:t>3</a:t>
            </a:r>
            <a:r>
              <a:rPr lang="ja-JP" altLang="en-US" sz="1600" dirty="0" smtClean="0">
                <a:sym typeface="Wingdings" panose="05000000000000000000" pitchFamily="2" charset="2"/>
              </a:rPr>
              <a:t>色の混合で任意の色ができるのって実は</a:t>
            </a:r>
            <a:r>
              <a:rPr lang="ja-JP" altLang="en-US" sz="1600" dirty="0">
                <a:sym typeface="Wingdings" panose="05000000000000000000" pitchFamily="2" charset="2"/>
              </a:rPr>
              <a:t>結構不思議では</a:t>
            </a:r>
            <a:r>
              <a:rPr lang="ja-JP" altLang="en-US" sz="1600" dirty="0" smtClean="0">
                <a:sym typeface="Wingdings" panose="05000000000000000000" pitchFamily="2" charset="2"/>
              </a:rPr>
              <a:t>？音</a:t>
            </a:r>
            <a:r>
              <a:rPr lang="ja-JP" altLang="en-US" sz="1600" dirty="0">
                <a:sym typeface="Wingdings" panose="05000000000000000000" pitchFamily="2" charset="2"/>
              </a:rPr>
              <a:t>は混ぜられる？</a:t>
            </a:r>
            <a:endParaRPr lang="en-US" altLang="ja-JP" sz="1600" dirty="0"/>
          </a:p>
          <a:p>
            <a:pPr marL="0" indent="0">
              <a:lnSpc>
                <a:spcPct val="100000"/>
              </a:lnSpc>
              <a:spcBef>
                <a:spcPts val="600"/>
              </a:spcBef>
              <a:buNone/>
            </a:pPr>
            <a:endParaRPr lang="en-US" altLang="ja-JP" sz="2400" b="1" dirty="0" smtClean="0"/>
          </a:p>
        </p:txBody>
      </p:sp>
      <p:sp>
        <p:nvSpPr>
          <p:cNvPr id="5" name="正方形/長方形 4"/>
          <p:cNvSpPr/>
          <p:nvPr/>
        </p:nvSpPr>
        <p:spPr>
          <a:xfrm>
            <a:off x="9323481" y="3057634"/>
            <a:ext cx="2114618" cy="307777"/>
          </a:xfrm>
          <a:prstGeom prst="rect">
            <a:avLst/>
          </a:prstGeom>
        </p:spPr>
        <p:txBody>
          <a:bodyPr wrap="none">
            <a:spAutoFit/>
          </a:bodyPr>
          <a:lstStyle/>
          <a:p>
            <a:r>
              <a:rPr lang="en-US" altLang="ja-JP" sz="1400" dirty="0" smtClean="0"/>
              <a:t>By Quark67</a:t>
            </a:r>
            <a:r>
              <a:rPr lang="ja-JP" altLang="en-US" sz="1400" dirty="0" smtClean="0"/>
              <a:t> </a:t>
            </a:r>
            <a:r>
              <a:rPr lang="en-US" altLang="ja-JP" sz="1400" dirty="0" smtClean="0"/>
              <a:t>[CC-BY-SA 3.0]</a:t>
            </a:r>
            <a:endParaRPr lang="ja-JP" altLang="en-US" sz="1400" dirty="0"/>
          </a:p>
        </p:txBody>
      </p:sp>
      <p:pic>
        <p:nvPicPr>
          <p:cNvPr id="2050" name="Picture 2" descr="https://upload.wikimedia.org/wikipedia/commons/thumb/e/e8/AdditiveColorMixiing.svg/512px-AdditiveColorMixiing.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8463" y="136634"/>
            <a:ext cx="3064655" cy="2921000"/>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p:cNvSpPr/>
          <p:nvPr/>
        </p:nvSpPr>
        <p:spPr>
          <a:xfrm>
            <a:off x="9323481" y="6439463"/>
            <a:ext cx="2114618" cy="307777"/>
          </a:xfrm>
          <a:prstGeom prst="rect">
            <a:avLst/>
          </a:prstGeom>
        </p:spPr>
        <p:txBody>
          <a:bodyPr wrap="none">
            <a:spAutoFit/>
          </a:bodyPr>
          <a:lstStyle/>
          <a:p>
            <a:r>
              <a:rPr lang="en-US" altLang="ja-JP" sz="1400" dirty="0" smtClean="0"/>
              <a:t>By Quark67</a:t>
            </a:r>
            <a:r>
              <a:rPr lang="ja-JP" altLang="en-US" sz="1400" dirty="0" smtClean="0"/>
              <a:t> </a:t>
            </a:r>
            <a:r>
              <a:rPr lang="en-US" altLang="ja-JP" sz="1400" dirty="0" smtClean="0"/>
              <a:t>[CC-BY-SA 3.0]</a:t>
            </a:r>
            <a:endParaRPr lang="ja-JP" altLang="en-US" sz="1400" dirty="0"/>
          </a:p>
        </p:txBody>
      </p:sp>
      <p:grpSp>
        <p:nvGrpSpPr>
          <p:cNvPr id="6" name="グループ化 5"/>
          <p:cNvGrpSpPr/>
          <p:nvPr/>
        </p:nvGrpSpPr>
        <p:grpSpPr>
          <a:xfrm>
            <a:off x="8813608" y="3555375"/>
            <a:ext cx="3134365" cy="2944854"/>
            <a:chOff x="8905875" y="3633203"/>
            <a:chExt cx="2906101" cy="2730391"/>
          </a:xfrm>
        </p:grpSpPr>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5875" y="3639812"/>
              <a:ext cx="2823670" cy="2689210"/>
            </a:xfrm>
            <a:prstGeom prst="rect">
              <a:avLst/>
            </a:prstGeom>
            <a:ln>
              <a:solidFill>
                <a:schemeClr val="tx1"/>
              </a:solidFill>
            </a:ln>
          </p:spPr>
        </p:pic>
        <p:sp>
          <p:nvSpPr>
            <p:cNvPr id="9" name="正方形/長方形 8"/>
            <p:cNvSpPr/>
            <p:nvPr/>
          </p:nvSpPr>
          <p:spPr>
            <a:xfrm>
              <a:off x="10696628" y="3633203"/>
              <a:ext cx="990977" cy="523220"/>
            </a:xfrm>
            <a:prstGeom prst="rect">
              <a:avLst/>
            </a:prstGeom>
          </p:spPr>
          <p:txBody>
            <a:bodyPr wrap="none">
              <a:spAutoFit/>
            </a:bodyPr>
            <a:lstStyle/>
            <a:p>
              <a:r>
                <a:rPr lang="ja-JP" altLang="en-US" sz="1400" dirty="0" smtClean="0"/>
                <a:t>マゼンダ</a:t>
              </a:r>
              <a:endParaRPr lang="en-US" altLang="ja-JP" sz="1400" dirty="0" smtClean="0"/>
            </a:p>
            <a:p>
              <a:r>
                <a:rPr lang="ja-JP" altLang="en-US" sz="1400" dirty="0" smtClean="0"/>
                <a:t>（</a:t>
              </a:r>
              <a:r>
                <a:rPr lang="en-US" altLang="ja-JP" sz="1400" dirty="0" smtClean="0"/>
                <a:t>G</a:t>
              </a:r>
              <a:r>
                <a:rPr lang="ja-JP" altLang="en-US" sz="1400" dirty="0" smtClean="0"/>
                <a:t>を吸収）</a:t>
              </a:r>
              <a:endParaRPr lang="ja-JP" altLang="en-US" sz="1400" dirty="0"/>
            </a:p>
          </p:txBody>
        </p:sp>
        <p:sp>
          <p:nvSpPr>
            <p:cNvPr id="10" name="正方形/長方形 9"/>
            <p:cNvSpPr/>
            <p:nvPr/>
          </p:nvSpPr>
          <p:spPr>
            <a:xfrm>
              <a:off x="8909869" y="5819354"/>
              <a:ext cx="974947" cy="523220"/>
            </a:xfrm>
            <a:prstGeom prst="rect">
              <a:avLst/>
            </a:prstGeom>
          </p:spPr>
          <p:txBody>
            <a:bodyPr wrap="none">
              <a:spAutoFit/>
            </a:bodyPr>
            <a:lstStyle/>
            <a:p>
              <a:r>
                <a:rPr lang="ja-JP" altLang="en-US" sz="1400" dirty="0" smtClean="0"/>
                <a:t>イエロー</a:t>
              </a:r>
              <a:endParaRPr lang="en-US" altLang="ja-JP" sz="1400" dirty="0" smtClean="0"/>
            </a:p>
            <a:p>
              <a:r>
                <a:rPr lang="ja-JP" altLang="en-US" sz="1400" dirty="0" smtClean="0"/>
                <a:t>（</a:t>
              </a:r>
              <a:r>
                <a:rPr lang="en-US" altLang="ja-JP" sz="1400" dirty="0"/>
                <a:t>B</a:t>
              </a:r>
              <a:r>
                <a:rPr lang="ja-JP" altLang="en-US" sz="1400" dirty="0" smtClean="0"/>
                <a:t>を吸収）</a:t>
              </a:r>
              <a:endParaRPr lang="ja-JP" altLang="en-US" sz="1400" dirty="0"/>
            </a:p>
          </p:txBody>
        </p:sp>
        <p:sp>
          <p:nvSpPr>
            <p:cNvPr id="11" name="正方形/長方形 10"/>
            <p:cNvSpPr/>
            <p:nvPr/>
          </p:nvSpPr>
          <p:spPr>
            <a:xfrm>
              <a:off x="10990917" y="5840374"/>
              <a:ext cx="821059" cy="523220"/>
            </a:xfrm>
            <a:prstGeom prst="rect">
              <a:avLst/>
            </a:prstGeom>
          </p:spPr>
          <p:txBody>
            <a:bodyPr wrap="none">
              <a:spAutoFit/>
            </a:bodyPr>
            <a:lstStyle/>
            <a:p>
              <a:r>
                <a:rPr lang="ja-JP" altLang="en-US" sz="1400" dirty="0" smtClean="0"/>
                <a:t>シアン</a:t>
              </a:r>
              <a:endParaRPr lang="en-US" altLang="ja-JP" sz="1400" dirty="0" smtClean="0"/>
            </a:p>
            <a:p>
              <a:r>
                <a:rPr lang="ja-JP" altLang="en-US" sz="1400" dirty="0" smtClean="0"/>
                <a:t>（</a:t>
              </a:r>
              <a:r>
                <a:rPr lang="en-US" altLang="ja-JP" sz="1400" dirty="0" smtClean="0"/>
                <a:t>R</a:t>
              </a:r>
              <a:r>
                <a:rPr lang="ja-JP" altLang="en-US" sz="1400" dirty="0" smtClean="0"/>
                <a:t>吸収）</a:t>
              </a:r>
              <a:endParaRPr lang="ja-JP" altLang="en-US" sz="1400" dirty="0"/>
            </a:p>
          </p:txBody>
        </p:sp>
      </p:grpSp>
    </p:spTree>
    <p:extLst>
      <p:ext uri="{BB962C8B-B14F-4D97-AF65-F5344CB8AC3E}">
        <p14:creationId xmlns:p14="http://schemas.microsoft.com/office/powerpoint/2010/main" val="424854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48432" y="199756"/>
            <a:ext cx="11228804" cy="733270"/>
          </a:xfrm>
        </p:spPr>
        <p:txBody>
          <a:bodyPr/>
          <a:lstStyle/>
          <a:p>
            <a:r>
              <a:rPr kumimoji="1" lang="ja-JP" altLang="en-US" dirty="0" smtClean="0">
                <a:latin typeface="游ゴシック" panose="020B0400000000000000" pitchFamily="50" charset="-128"/>
                <a:ea typeface="游ゴシック" panose="020B0400000000000000" pitchFamily="50" charset="-128"/>
              </a:rPr>
              <a:t>カメラとは</a:t>
            </a:r>
            <a:endParaRPr kumimoji="1" lang="ja-JP" altLang="en-US" dirty="0">
              <a:latin typeface="游ゴシック" panose="020B0400000000000000" pitchFamily="50" charset="-128"/>
              <a:ea typeface="游ゴシック" panose="020B0400000000000000" pitchFamily="50" charset="-128"/>
            </a:endParaRPr>
          </a:p>
        </p:txBody>
      </p:sp>
      <p:sp>
        <p:nvSpPr>
          <p:cNvPr id="3" name="コンテンツ プレースホルダー 2"/>
          <p:cNvSpPr>
            <a:spLocks noGrp="1"/>
          </p:cNvSpPr>
          <p:nvPr>
            <p:ph idx="1"/>
          </p:nvPr>
        </p:nvSpPr>
        <p:spPr>
          <a:xfrm>
            <a:off x="648433" y="2714016"/>
            <a:ext cx="5479994" cy="3440151"/>
          </a:xfrm>
        </p:spPr>
        <p:txBody>
          <a:bodyPr/>
          <a:lstStyle/>
          <a:p>
            <a:r>
              <a:rPr kumimoji="1" lang="ja-JP" altLang="en-US" dirty="0" smtClean="0">
                <a:latin typeface="游ゴシック" panose="020B0400000000000000" pitchFamily="50" charset="-128"/>
                <a:ea typeface="游ゴシック" panose="020B0400000000000000" pitchFamily="50" charset="-128"/>
              </a:rPr>
              <a:t>フィルムカメラ</a:t>
            </a:r>
            <a:endParaRPr lang="en-US" altLang="ja-JP" dirty="0">
              <a:latin typeface="游ゴシック" panose="020B0400000000000000" pitchFamily="50" charset="-128"/>
              <a:ea typeface="游ゴシック" panose="020B0400000000000000" pitchFamily="50" charset="-128"/>
            </a:endParaRPr>
          </a:p>
          <a:p>
            <a:pPr marL="0" indent="0">
              <a:spcBef>
                <a:spcPts val="0"/>
              </a:spcBef>
              <a:buNone/>
            </a:pPr>
            <a:r>
              <a:rPr lang="ja-JP" altLang="en-US" sz="2000" dirty="0" smtClean="0">
                <a:latin typeface="游ゴシック" panose="020B0400000000000000" pitchFamily="50" charset="-128"/>
                <a:ea typeface="游ゴシック" panose="020B0400000000000000" pitchFamily="50" charset="-128"/>
              </a:rPr>
              <a:t>集めた光を</a:t>
            </a:r>
            <a:r>
              <a:rPr lang="ja-JP" altLang="en-US" sz="2000" dirty="0">
                <a:latin typeface="游ゴシック" panose="020B0400000000000000" pitchFamily="50" charset="-128"/>
                <a:ea typeface="游ゴシック" panose="020B0400000000000000" pitchFamily="50" charset="-128"/>
              </a:rPr>
              <a:t>フィルム上に</a:t>
            </a:r>
            <a:r>
              <a:rPr lang="ja-JP" altLang="en-US" sz="2000" dirty="0" smtClean="0">
                <a:latin typeface="游ゴシック" panose="020B0400000000000000" pitchFamily="50" charset="-128"/>
                <a:ea typeface="游ゴシック" panose="020B0400000000000000" pitchFamily="50" charset="-128"/>
              </a:rPr>
              <a:t>記録</a:t>
            </a:r>
            <a:endParaRPr lang="en-US" altLang="ja-JP" sz="2000" dirty="0">
              <a:latin typeface="游ゴシック" panose="020B0400000000000000" pitchFamily="50" charset="-128"/>
              <a:ea typeface="游ゴシック" panose="020B0400000000000000" pitchFamily="50" charset="-128"/>
            </a:endParaRPr>
          </a:p>
          <a:p>
            <a:pPr marL="0" indent="0">
              <a:spcBef>
                <a:spcPts val="0"/>
              </a:spcBef>
              <a:buNone/>
            </a:pPr>
            <a:r>
              <a:rPr lang="ja-JP" altLang="en-US" sz="2000" dirty="0" smtClean="0">
                <a:latin typeface="游ゴシック" panose="020B0400000000000000" pitchFamily="50" charset="-128"/>
                <a:ea typeface="游ゴシック" panose="020B0400000000000000" pitchFamily="50" charset="-128"/>
              </a:rPr>
              <a:t>現像</a:t>
            </a:r>
            <a:r>
              <a:rPr lang="en-US" altLang="ja-JP" sz="2000" dirty="0" smtClean="0">
                <a:latin typeface="游ゴシック" panose="020B0400000000000000" pitchFamily="50" charset="-128"/>
                <a:ea typeface="游ゴシック" panose="020B0400000000000000" pitchFamily="50" charset="-128"/>
              </a:rPr>
              <a:t> : </a:t>
            </a:r>
            <a:r>
              <a:rPr kumimoji="1" lang="ja-JP" altLang="en-US" sz="2000" dirty="0" smtClean="0">
                <a:latin typeface="游ゴシック" panose="020B0400000000000000" pitchFamily="50" charset="-128"/>
                <a:ea typeface="游ゴシック" panose="020B0400000000000000" pitchFamily="50" charset="-128"/>
              </a:rPr>
              <a:t>フィルムに化学処理を施し</a:t>
            </a:r>
            <a:r>
              <a:rPr lang="ja-JP" altLang="en-US" sz="2000" dirty="0" smtClean="0">
                <a:latin typeface="游ゴシック" panose="020B0400000000000000" pitchFamily="50" charset="-128"/>
                <a:ea typeface="游ゴシック" panose="020B0400000000000000" pitchFamily="50" charset="-128"/>
              </a:rPr>
              <a:t>ネガに</a:t>
            </a:r>
            <a:endParaRPr lang="en-US" altLang="ja-JP" sz="2000" dirty="0">
              <a:latin typeface="游ゴシック" panose="020B0400000000000000" pitchFamily="50" charset="-128"/>
              <a:ea typeface="游ゴシック" panose="020B0400000000000000" pitchFamily="50" charset="-128"/>
            </a:endParaRPr>
          </a:p>
          <a:p>
            <a:pPr marL="0" indent="0">
              <a:spcBef>
                <a:spcPts val="0"/>
              </a:spcBef>
              <a:buNone/>
            </a:pPr>
            <a:r>
              <a:rPr kumimoji="1" lang="ja-JP" altLang="en-US" sz="2000" dirty="0" smtClean="0">
                <a:latin typeface="游ゴシック" panose="020B0400000000000000" pitchFamily="50" charset="-128"/>
                <a:ea typeface="游ゴシック" panose="020B0400000000000000" pitchFamily="50" charset="-128"/>
              </a:rPr>
              <a:t>プリント：銀塩プリント</a:t>
            </a:r>
            <a:r>
              <a:rPr kumimoji="1" lang="en-US" altLang="ja-JP" sz="2000" dirty="0" smtClean="0">
                <a:latin typeface="游ゴシック" panose="020B0400000000000000" pitchFamily="50" charset="-128"/>
                <a:ea typeface="游ゴシック" panose="020B0400000000000000" pitchFamily="50" charset="-128"/>
              </a:rPr>
              <a:t>/</a:t>
            </a:r>
            <a:r>
              <a:rPr kumimoji="1" lang="ja-JP" altLang="en-US" sz="2000" dirty="0" smtClean="0">
                <a:latin typeface="游ゴシック" panose="020B0400000000000000" pitchFamily="50" charset="-128"/>
                <a:ea typeface="游ゴシック" panose="020B0400000000000000" pitchFamily="50" charset="-128"/>
              </a:rPr>
              <a:t>印刷</a:t>
            </a:r>
            <a:endParaRPr kumimoji="1" lang="ja-JP" altLang="en-US" sz="2000" dirty="0">
              <a:latin typeface="游ゴシック" panose="020B0400000000000000" pitchFamily="50" charset="-128"/>
              <a:ea typeface="游ゴシック" panose="020B0400000000000000" pitchFamily="50" charset="-128"/>
            </a:endParaRPr>
          </a:p>
        </p:txBody>
      </p:sp>
      <p:sp>
        <p:nvSpPr>
          <p:cNvPr id="4" name="コンテンツ プレースホルダー 2"/>
          <p:cNvSpPr txBox="1">
            <a:spLocks/>
          </p:cNvSpPr>
          <p:nvPr/>
        </p:nvSpPr>
        <p:spPr>
          <a:xfrm>
            <a:off x="6300202" y="2714016"/>
            <a:ext cx="5891797" cy="34401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smtClean="0">
                <a:latin typeface="游ゴシック" panose="020B0400000000000000" pitchFamily="50" charset="-128"/>
                <a:ea typeface="游ゴシック" panose="020B0400000000000000" pitchFamily="50" charset="-128"/>
              </a:rPr>
              <a:t>デジタルカメラ</a:t>
            </a:r>
            <a:endParaRPr lang="en-US" altLang="ja-JP" dirty="0">
              <a:latin typeface="游ゴシック" panose="020B0400000000000000" pitchFamily="50" charset="-128"/>
              <a:ea typeface="游ゴシック" panose="020B0400000000000000" pitchFamily="50" charset="-128"/>
            </a:endParaRPr>
          </a:p>
          <a:p>
            <a:pPr marL="0" indent="0">
              <a:buNone/>
            </a:pPr>
            <a:r>
              <a:rPr lang="ja-JP" altLang="en-US" sz="1800" dirty="0" smtClean="0">
                <a:latin typeface="游ゴシック" panose="020B0400000000000000" pitchFamily="50" charset="-128"/>
                <a:ea typeface="游ゴシック" panose="020B0400000000000000" pitchFamily="50" charset="-128"/>
              </a:rPr>
              <a:t>集</a:t>
            </a:r>
            <a:r>
              <a:rPr lang="ja-JP" altLang="en-US" sz="1800" dirty="0">
                <a:latin typeface="游ゴシック" panose="020B0400000000000000" pitchFamily="50" charset="-128"/>
                <a:ea typeface="游ゴシック" panose="020B0400000000000000" pitchFamily="50" charset="-128"/>
              </a:rPr>
              <a:t>めた</a:t>
            </a:r>
            <a:r>
              <a:rPr lang="ja-JP" altLang="en-US" sz="1800" dirty="0" smtClean="0">
                <a:latin typeface="游ゴシック" panose="020B0400000000000000" pitchFamily="50" charset="-128"/>
                <a:ea typeface="游ゴシック" panose="020B0400000000000000" pitchFamily="50" charset="-128"/>
              </a:rPr>
              <a:t>光を撮影素子</a:t>
            </a:r>
            <a:r>
              <a:rPr lang="en-US" altLang="ja-JP" sz="1800" dirty="0" smtClean="0">
                <a:latin typeface="游ゴシック" panose="020B0400000000000000" pitchFamily="50" charset="-128"/>
                <a:ea typeface="游ゴシック" panose="020B0400000000000000" pitchFamily="50" charset="-128"/>
              </a:rPr>
              <a:t>(</a:t>
            </a:r>
            <a:r>
              <a:rPr lang="en-US" altLang="ja-JP" sz="1800" dirty="0">
                <a:latin typeface="游ゴシック" panose="020B0400000000000000" pitchFamily="50" charset="-128"/>
                <a:ea typeface="游ゴシック" panose="020B0400000000000000" pitchFamily="50" charset="-128"/>
              </a:rPr>
              <a:t>CCD</a:t>
            </a:r>
            <a:r>
              <a:rPr lang="ja-JP" altLang="en-US" sz="1800" dirty="0">
                <a:latin typeface="游ゴシック" panose="020B0400000000000000" pitchFamily="50" charset="-128"/>
                <a:ea typeface="游ゴシック" panose="020B0400000000000000" pitchFamily="50" charset="-128"/>
              </a:rPr>
              <a:t>・</a:t>
            </a:r>
            <a:r>
              <a:rPr lang="en-US" altLang="ja-JP" sz="1800" dirty="0">
                <a:latin typeface="游ゴシック" panose="020B0400000000000000" pitchFamily="50" charset="-128"/>
                <a:ea typeface="游ゴシック" panose="020B0400000000000000" pitchFamily="50" charset="-128"/>
              </a:rPr>
              <a:t>CMOS</a:t>
            </a:r>
            <a:r>
              <a:rPr lang="en-US" altLang="ja-JP" sz="1800" dirty="0" smtClean="0">
                <a:latin typeface="游ゴシック" panose="020B0400000000000000" pitchFamily="50" charset="-128"/>
                <a:ea typeface="游ゴシック" panose="020B0400000000000000" pitchFamily="50" charset="-128"/>
              </a:rPr>
              <a:t>)</a:t>
            </a:r>
            <a:r>
              <a:rPr lang="ja-JP" altLang="en-US" sz="1800" dirty="0" smtClean="0">
                <a:latin typeface="游ゴシック" panose="020B0400000000000000" pitchFamily="50" charset="-128"/>
                <a:ea typeface="游ゴシック" panose="020B0400000000000000" pitchFamily="50" charset="-128"/>
              </a:rPr>
              <a:t>により電気的に記憶</a:t>
            </a:r>
            <a:endParaRPr lang="en-US" altLang="ja-JP" sz="1800" dirty="0">
              <a:latin typeface="游ゴシック" panose="020B0400000000000000" pitchFamily="50" charset="-128"/>
              <a:ea typeface="游ゴシック" panose="020B0400000000000000" pitchFamily="50" charset="-128"/>
            </a:endParaRPr>
          </a:p>
          <a:p>
            <a:pPr marL="0" indent="0">
              <a:buNone/>
            </a:pPr>
            <a:r>
              <a:rPr lang="ja-JP" altLang="en-US" sz="1800" dirty="0" smtClean="0">
                <a:latin typeface="游ゴシック" panose="020B0400000000000000" pitchFamily="50" charset="-128"/>
                <a:ea typeface="游ゴシック" panose="020B0400000000000000" pitchFamily="50" charset="-128"/>
              </a:rPr>
              <a:t>センサ上にフォトダイオードが配列されておりこの数が解像度を決める</a:t>
            </a:r>
            <a:endParaRPr lang="en-US" altLang="ja-JP" sz="1800" dirty="0" smtClean="0">
              <a:latin typeface="游ゴシック" panose="020B0400000000000000" pitchFamily="50" charset="-128"/>
              <a:ea typeface="游ゴシック" panose="020B0400000000000000" pitchFamily="50" charset="-128"/>
            </a:endParaRPr>
          </a:p>
          <a:p>
            <a:pPr marL="457200" lvl="1" indent="0">
              <a:buNone/>
            </a:pPr>
            <a:endParaRPr lang="en-US" altLang="ja-JP" sz="1800" dirty="0" smtClean="0">
              <a:latin typeface="游ゴシック" panose="020B0400000000000000" pitchFamily="50" charset="-128"/>
              <a:ea typeface="游ゴシック" panose="020B0400000000000000" pitchFamily="50" charset="-128"/>
            </a:endParaRPr>
          </a:p>
        </p:txBody>
      </p:sp>
      <p:sp>
        <p:nvSpPr>
          <p:cNvPr id="5" name="コンテンツ プレースホルダー 2"/>
          <p:cNvSpPr txBox="1">
            <a:spLocks/>
          </p:cNvSpPr>
          <p:nvPr/>
        </p:nvSpPr>
        <p:spPr>
          <a:xfrm>
            <a:off x="648432" y="1142347"/>
            <a:ext cx="10921268" cy="15466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2400" dirty="0" smtClean="0">
                <a:latin typeface="游ゴシック" panose="020B0400000000000000" pitchFamily="50" charset="-128"/>
                <a:ea typeface="游ゴシック" panose="020B0400000000000000" pitchFamily="50" charset="-128"/>
              </a:rPr>
              <a:t>光を計測・記録する装置</a:t>
            </a:r>
            <a:endParaRPr lang="en-US" altLang="ja-JP" sz="2400" dirty="0" smtClean="0">
              <a:latin typeface="游ゴシック" panose="020B0400000000000000" pitchFamily="50" charset="-128"/>
              <a:ea typeface="游ゴシック" panose="020B0400000000000000" pitchFamily="50" charset="-128"/>
            </a:endParaRPr>
          </a:p>
          <a:p>
            <a:r>
              <a:rPr lang="ja-JP" altLang="en-US" sz="2400" dirty="0" smtClean="0">
                <a:latin typeface="游ゴシック" panose="020B0400000000000000" pitchFamily="50" charset="-128"/>
                <a:ea typeface="游ゴシック" panose="020B0400000000000000" pitchFamily="50" charset="-128"/>
              </a:rPr>
              <a:t>一般に，外部からの光を集めるレンズ、と、光の強度を記録する装置（フィルム</a:t>
            </a:r>
            <a:r>
              <a:rPr lang="en-US" altLang="ja-JP" sz="2400" dirty="0">
                <a:latin typeface="游ゴシック" panose="020B0400000000000000" pitchFamily="50" charset="-128"/>
                <a:ea typeface="游ゴシック" panose="020B0400000000000000" pitchFamily="50" charset="-128"/>
              </a:rPr>
              <a:t>/</a:t>
            </a:r>
            <a:r>
              <a:rPr lang="ja-JP" altLang="en-US" sz="2400" dirty="0" smtClean="0">
                <a:latin typeface="游ゴシック" panose="020B0400000000000000" pitchFamily="50" charset="-128"/>
                <a:ea typeface="游ゴシック" panose="020B0400000000000000" pitchFamily="50" charset="-128"/>
              </a:rPr>
              <a:t>撮影素子）から構成される</a:t>
            </a:r>
            <a:endParaRPr lang="ja-JP" altLang="en-US" sz="2400" dirty="0">
              <a:latin typeface="游ゴシック" panose="020B0400000000000000" pitchFamily="50" charset="-128"/>
              <a:ea typeface="游ゴシック" panose="020B0400000000000000" pitchFamily="50" charset="-128"/>
            </a:endParaRPr>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9779" y="4081835"/>
            <a:ext cx="1612460" cy="2149947"/>
          </a:xfrm>
          <a:prstGeom prst="rect">
            <a:avLst/>
          </a:prstGeom>
        </p:spPr>
      </p:pic>
      <p:sp>
        <p:nvSpPr>
          <p:cNvPr id="7" name="正方形/長方形 6"/>
          <p:cNvSpPr/>
          <p:nvPr/>
        </p:nvSpPr>
        <p:spPr>
          <a:xfrm>
            <a:off x="3641067" y="6179138"/>
            <a:ext cx="1693092" cy="523220"/>
          </a:xfrm>
          <a:prstGeom prst="rect">
            <a:avLst/>
          </a:prstGeom>
        </p:spPr>
        <p:txBody>
          <a:bodyPr wrap="none">
            <a:spAutoFit/>
          </a:bodyPr>
          <a:lstStyle/>
          <a:p>
            <a:r>
              <a:rPr lang="en-US" altLang="ja-JP" sz="1400" dirty="0" smtClean="0">
                <a:latin typeface="游ゴシック" panose="020B0400000000000000" pitchFamily="50" charset="-128"/>
                <a:ea typeface="游ゴシック" panose="020B0400000000000000" pitchFamily="50" charset="-128"/>
              </a:rPr>
              <a:t>© FUJIFILM, 2017</a:t>
            </a:r>
          </a:p>
          <a:p>
            <a:r>
              <a:rPr lang="en-US" altLang="ja-JP" sz="1400" dirty="0">
                <a:latin typeface="游ゴシック" panose="020B0400000000000000" pitchFamily="50" charset="-128"/>
                <a:ea typeface="游ゴシック" panose="020B0400000000000000" pitchFamily="50" charset="-128"/>
              </a:rPr>
              <a:t>http://fujifilm.jp/</a:t>
            </a:r>
            <a:endParaRPr lang="ja-JP" altLang="en-US" sz="1400" dirty="0">
              <a:latin typeface="游ゴシック" panose="020B0400000000000000" pitchFamily="50" charset="-128"/>
              <a:ea typeface="游ゴシック" panose="020B0400000000000000" pitchFamily="50" charset="-128"/>
            </a:endParaRPr>
          </a:p>
        </p:txBody>
      </p:sp>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416" y="4173167"/>
            <a:ext cx="2963230" cy="1974715"/>
          </a:xfrm>
          <a:prstGeom prst="rect">
            <a:avLst/>
          </a:prstGeom>
        </p:spPr>
      </p:pic>
      <p:sp>
        <p:nvSpPr>
          <p:cNvPr id="9" name="正方形/長方形 8"/>
          <p:cNvSpPr/>
          <p:nvPr/>
        </p:nvSpPr>
        <p:spPr>
          <a:xfrm>
            <a:off x="1043782" y="6179138"/>
            <a:ext cx="1861407" cy="523220"/>
          </a:xfrm>
          <a:prstGeom prst="rect">
            <a:avLst/>
          </a:prstGeom>
        </p:spPr>
        <p:txBody>
          <a:bodyPr wrap="none">
            <a:spAutoFit/>
          </a:bodyPr>
          <a:lstStyle/>
          <a:p>
            <a:r>
              <a:rPr lang="en-US" altLang="ja-JP" sz="1400" dirty="0" smtClean="0">
                <a:latin typeface="游ゴシック" panose="020B0400000000000000" pitchFamily="50" charset="-128"/>
                <a:ea typeface="游ゴシック" panose="020B0400000000000000" pitchFamily="50" charset="-128"/>
              </a:rPr>
              <a:t>CC0</a:t>
            </a:r>
          </a:p>
          <a:p>
            <a:r>
              <a:rPr lang="en-US" altLang="ja-JP" sz="1400" dirty="0">
                <a:latin typeface="游ゴシック" panose="020B0400000000000000" pitchFamily="50" charset="-128"/>
                <a:ea typeface="游ゴシック" panose="020B0400000000000000" pitchFamily="50" charset="-128"/>
              </a:rPr>
              <a:t>https://pixabay.com</a:t>
            </a:r>
            <a:endParaRPr lang="ja-JP" altLang="en-US" sz="1400" dirty="0">
              <a:latin typeface="游ゴシック" panose="020B0400000000000000" pitchFamily="50" charset="-128"/>
              <a:ea typeface="游ゴシック" panose="020B0400000000000000" pitchFamily="50" charset="-128"/>
            </a:endParaRPr>
          </a:p>
        </p:txBody>
      </p:sp>
      <p:pic>
        <p:nvPicPr>
          <p:cNvPr id="11" name="図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60857" y="4293616"/>
            <a:ext cx="2145695" cy="1802384"/>
          </a:xfrm>
          <a:prstGeom prst="rect">
            <a:avLst/>
          </a:prstGeom>
        </p:spPr>
      </p:pic>
      <p:sp>
        <p:nvSpPr>
          <p:cNvPr id="12" name="正方形/長方形 11"/>
          <p:cNvSpPr/>
          <p:nvPr/>
        </p:nvSpPr>
        <p:spPr>
          <a:xfrm>
            <a:off x="9687038" y="6119336"/>
            <a:ext cx="2461418" cy="738664"/>
          </a:xfrm>
          <a:prstGeom prst="rect">
            <a:avLst/>
          </a:prstGeom>
        </p:spPr>
        <p:txBody>
          <a:bodyPr wrap="square">
            <a:spAutoFit/>
          </a:bodyPr>
          <a:lstStyle/>
          <a:p>
            <a:r>
              <a:rPr lang="en-US" altLang="ja-JP" sz="1400" dirty="0" smtClean="0">
                <a:latin typeface="游ゴシック" panose="020B0400000000000000" pitchFamily="50" charset="-128"/>
                <a:ea typeface="游ゴシック" panose="020B0400000000000000" pitchFamily="50" charset="-128"/>
              </a:rPr>
              <a:t>CMOS</a:t>
            </a:r>
            <a:r>
              <a:rPr lang="ja-JP" altLang="en-US" sz="1400" dirty="0" smtClean="0">
                <a:latin typeface="游ゴシック" panose="020B0400000000000000" pitchFamily="50" charset="-128"/>
                <a:ea typeface="游ゴシック" panose="020B0400000000000000" pitchFamily="50" charset="-128"/>
              </a:rPr>
              <a:t> </a:t>
            </a:r>
            <a:r>
              <a:rPr lang="en-US" altLang="ja-JP" sz="1400" dirty="0" smtClean="0">
                <a:latin typeface="游ゴシック" panose="020B0400000000000000" pitchFamily="50" charset="-128"/>
                <a:ea typeface="游ゴシック" panose="020B0400000000000000" pitchFamily="50" charset="-128"/>
              </a:rPr>
              <a:t>Image Sensor</a:t>
            </a:r>
          </a:p>
          <a:p>
            <a:r>
              <a:rPr lang="en-US" altLang="ja-JP" sz="1400" dirty="0" smtClean="0">
                <a:latin typeface="游ゴシック" panose="020B0400000000000000" pitchFamily="50" charset="-128"/>
                <a:ea typeface="游ゴシック" panose="020B0400000000000000" pitchFamily="50" charset="-128"/>
              </a:rPr>
              <a:t>By Filya1 [CC-BY-SA 3.0] </a:t>
            </a:r>
          </a:p>
          <a:p>
            <a:r>
              <a:rPr lang="en-US" altLang="ja-JP" sz="1400" dirty="0" smtClean="0">
                <a:latin typeface="游ゴシック" panose="020B0400000000000000" pitchFamily="50" charset="-128"/>
                <a:ea typeface="游ゴシック" panose="020B0400000000000000" pitchFamily="50" charset="-128"/>
              </a:rPr>
              <a:t>from </a:t>
            </a:r>
            <a:r>
              <a:rPr lang="en-US" altLang="ja-JP" sz="1400" dirty="0" err="1" smtClean="0">
                <a:latin typeface="游ゴシック" panose="020B0400000000000000" pitchFamily="50" charset="-128"/>
                <a:ea typeface="游ゴシック" panose="020B0400000000000000" pitchFamily="50" charset="-128"/>
              </a:rPr>
              <a:t>wikipedia</a:t>
            </a:r>
            <a:endParaRPr lang="en-US" altLang="ja-JP" sz="1400" dirty="0" smtClean="0">
              <a:latin typeface="游ゴシック" panose="020B0400000000000000" pitchFamily="50" charset="-128"/>
              <a:ea typeface="游ゴシック" panose="020B0400000000000000" pitchFamily="50" charset="-128"/>
            </a:endParaRPr>
          </a:p>
        </p:txBody>
      </p:sp>
      <p:pic>
        <p:nvPicPr>
          <p:cNvPr id="13" name="図 12"/>
          <p:cNvPicPr>
            <a:picLocks noChangeAspect="1"/>
          </p:cNvPicPr>
          <p:nvPr/>
        </p:nvPicPr>
        <p:blipFill rotWithShape="1">
          <a:blip r:embed="rId6" cstate="print">
            <a:extLst>
              <a:ext uri="{28A0092B-C50C-407E-A947-70E740481C1C}">
                <a14:useLocalDpi xmlns:a14="http://schemas.microsoft.com/office/drawing/2010/main" val="0"/>
              </a:ext>
            </a:extLst>
          </a:blip>
          <a:srcRect l="8458" t="17559" b="9636"/>
          <a:stretch/>
        </p:blipFill>
        <p:spPr>
          <a:xfrm>
            <a:off x="6495394" y="4298731"/>
            <a:ext cx="2995448" cy="1786759"/>
          </a:xfrm>
          <a:prstGeom prst="rect">
            <a:avLst/>
          </a:prstGeom>
        </p:spPr>
      </p:pic>
      <p:sp>
        <p:nvSpPr>
          <p:cNvPr id="14" name="正方形/長方形 13"/>
          <p:cNvSpPr/>
          <p:nvPr/>
        </p:nvSpPr>
        <p:spPr>
          <a:xfrm>
            <a:off x="6630990" y="6119336"/>
            <a:ext cx="2768804" cy="307777"/>
          </a:xfrm>
          <a:prstGeom prst="rect">
            <a:avLst/>
          </a:prstGeom>
        </p:spPr>
        <p:txBody>
          <a:bodyPr wrap="square">
            <a:spAutoFit/>
          </a:bodyPr>
          <a:lstStyle/>
          <a:p>
            <a:r>
              <a:rPr lang="en-US" altLang="ja-JP" sz="1400" dirty="0" smtClean="0">
                <a:latin typeface="游ゴシック" panose="020B0400000000000000" pitchFamily="50" charset="-128"/>
                <a:ea typeface="游ゴシック" panose="020B0400000000000000" pitchFamily="50" charset="-128"/>
              </a:rPr>
              <a:t>Nikon D7000 </a:t>
            </a:r>
            <a:r>
              <a:rPr lang="ja-JP" altLang="en-US" sz="1400" dirty="0" smtClean="0">
                <a:latin typeface="游ゴシック" panose="020B0400000000000000" pitchFamily="50" charset="-128"/>
                <a:ea typeface="游ゴシック" panose="020B0400000000000000" pitchFamily="50" charset="-128"/>
              </a:rPr>
              <a:t>と</a:t>
            </a:r>
            <a:r>
              <a:rPr lang="ja-JP" altLang="en-US" sz="1400" dirty="0">
                <a:latin typeface="游ゴシック" panose="020B0400000000000000" pitchFamily="50" charset="-128"/>
                <a:ea typeface="游ゴシック" panose="020B0400000000000000" pitchFamily="50" charset="-128"/>
              </a:rPr>
              <a:t>ズーム</a:t>
            </a:r>
            <a:r>
              <a:rPr lang="ja-JP" altLang="en-US" sz="1400" dirty="0" smtClean="0">
                <a:latin typeface="游ゴシック" panose="020B0400000000000000" pitchFamily="50" charset="-128"/>
                <a:ea typeface="游ゴシック" panose="020B0400000000000000" pitchFamily="50" charset="-128"/>
              </a:rPr>
              <a:t>レンズ</a:t>
            </a:r>
            <a:endParaRPr lang="en-US" altLang="ja-JP" sz="1400" dirty="0" smtClean="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713529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70750" y="365126"/>
            <a:ext cx="11324621" cy="733270"/>
          </a:xfrm>
        </p:spPr>
        <p:txBody>
          <a:bodyPr/>
          <a:lstStyle/>
          <a:p>
            <a:r>
              <a:rPr lang="ja-JP" altLang="en-US" dirty="0"/>
              <a:t>等</a:t>
            </a:r>
            <a:r>
              <a:rPr lang="ja-JP" altLang="en-US" dirty="0" smtClean="0"/>
              <a:t>色（</a:t>
            </a:r>
            <a:r>
              <a:rPr lang="ja-JP" altLang="en-US" dirty="0"/>
              <a:t>色</a:t>
            </a:r>
            <a:r>
              <a:rPr lang="ja-JP" altLang="en-US" dirty="0" smtClean="0"/>
              <a:t>合わせ</a:t>
            </a:r>
            <a:r>
              <a:rPr lang="en-US" altLang="ja-JP" dirty="0" smtClean="0"/>
              <a:t>: color matching</a:t>
            </a:r>
            <a:r>
              <a:rPr lang="ja-JP" altLang="en-US" dirty="0" smtClean="0"/>
              <a:t>）</a:t>
            </a:r>
            <a:r>
              <a:rPr lang="en-US" altLang="ja-JP" dirty="0"/>
              <a:t>	</a:t>
            </a:r>
            <a:endParaRPr kumimoji="1" lang="ja-JP" altLang="en-US"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412695" y="1343722"/>
                <a:ext cx="7276373" cy="5514278"/>
              </a:xfrm>
            </p:spPr>
            <p:txBody>
              <a:bodyPr>
                <a:normAutofit/>
              </a:bodyPr>
              <a:lstStyle/>
              <a:p>
                <a:pPr>
                  <a:lnSpc>
                    <a:spcPct val="100000"/>
                  </a:lnSpc>
                  <a:spcBef>
                    <a:spcPts val="600"/>
                  </a:spcBef>
                  <a:spcAft>
                    <a:spcPts val="1200"/>
                  </a:spcAft>
                </a:pPr>
                <a:r>
                  <a:rPr lang="ja-JP" altLang="en-US" sz="2400" dirty="0" smtClean="0"/>
                  <a:t>試料</a:t>
                </a:r>
                <a:r>
                  <a:rPr kumimoji="1" lang="ja-JP" altLang="en-US" sz="2400" dirty="0" smtClean="0"/>
                  <a:t>光</a:t>
                </a:r>
                <a:r>
                  <a:rPr kumimoji="1" lang="en-US" altLang="ja-JP" sz="2400" dirty="0" smtClean="0"/>
                  <a:t>[F]</a:t>
                </a:r>
                <a:r>
                  <a:rPr kumimoji="1" lang="ja-JP" altLang="en-US" sz="2400" dirty="0" smtClean="0"/>
                  <a:t>と見た目の色が一致するよ</a:t>
                </a:r>
                <a:r>
                  <a:rPr lang="ja-JP" altLang="en-US" sz="2400" dirty="0" smtClean="0"/>
                  <a:t>う</a:t>
                </a:r>
                <a:r>
                  <a:rPr kumimoji="1" lang="ja-JP" altLang="en-US" sz="2400" dirty="0" smtClean="0"/>
                  <a:t>，赤色</a:t>
                </a:r>
                <a:r>
                  <a:rPr kumimoji="1" lang="en-US" altLang="ja-JP" sz="2400" dirty="0" smtClean="0"/>
                  <a:t>[R], </a:t>
                </a:r>
                <a:r>
                  <a:rPr kumimoji="1" lang="ja-JP" altLang="en-US" sz="2400" dirty="0" smtClean="0"/>
                  <a:t>緑</a:t>
                </a:r>
                <a:r>
                  <a:rPr lang="ja-JP" altLang="en-US" sz="2400" dirty="0"/>
                  <a:t>色</a:t>
                </a:r>
                <a:r>
                  <a:rPr kumimoji="1" lang="en-US" altLang="ja-JP" sz="2400" dirty="0" smtClean="0"/>
                  <a:t>[G], </a:t>
                </a:r>
                <a:r>
                  <a:rPr kumimoji="1" lang="ja-JP" altLang="en-US" sz="2400" dirty="0" smtClean="0"/>
                  <a:t>青</a:t>
                </a:r>
                <a:r>
                  <a:rPr lang="ja-JP" altLang="en-US" sz="2400" dirty="0"/>
                  <a:t>色</a:t>
                </a:r>
                <a:r>
                  <a:rPr kumimoji="1" lang="en-US" altLang="ja-JP" sz="2400" dirty="0" smtClean="0"/>
                  <a:t>[B]</a:t>
                </a:r>
                <a:r>
                  <a:rPr lang="ja-JP" altLang="en-US" sz="2400" dirty="0" smtClean="0"/>
                  <a:t>の</a:t>
                </a:r>
                <a:r>
                  <a:rPr kumimoji="1" lang="ja-JP" altLang="en-US" sz="2400" dirty="0" smtClean="0"/>
                  <a:t>混合割合を調整する手法</a:t>
                </a:r>
                <a:endParaRPr kumimoji="1" lang="en-US" altLang="ja-JP" sz="2400" dirty="0" smtClean="0"/>
              </a:p>
              <a:p>
                <a:pPr>
                  <a:lnSpc>
                    <a:spcPct val="100000"/>
                  </a:lnSpc>
                  <a:spcBef>
                    <a:spcPts val="600"/>
                  </a:spcBef>
                  <a:spcAft>
                    <a:spcPts val="1200"/>
                  </a:spcAft>
                </a:pPr>
                <a:r>
                  <a:rPr lang="en-US" altLang="ja-JP" sz="2400" dirty="0" smtClean="0"/>
                  <a:t>[</a:t>
                </a:r>
                <a:r>
                  <a:rPr lang="en-US" altLang="ja-JP" sz="2400" dirty="0"/>
                  <a:t>R</a:t>
                </a:r>
                <a:r>
                  <a:rPr lang="en-US" altLang="ja-JP" sz="2400" dirty="0" smtClean="0"/>
                  <a:t>][G][B]</a:t>
                </a:r>
                <a:r>
                  <a:rPr lang="ja-JP" altLang="en-US" sz="2400" dirty="0"/>
                  <a:t>それぞれ</a:t>
                </a:r>
                <a:r>
                  <a:rPr lang="ja-JP" altLang="en-US" sz="2400" dirty="0" smtClean="0"/>
                  <a:t>を</a:t>
                </a:r>
                <a:r>
                  <a:rPr lang="en-US" altLang="ja-JP" sz="2400" dirty="0" err="1" smtClean="0"/>
                  <a:t>r,g,b</a:t>
                </a:r>
                <a:r>
                  <a:rPr lang="ja-JP" altLang="en-US" sz="2400" dirty="0" err="1" smtClean="0"/>
                  <a:t>だけ混</a:t>
                </a:r>
                <a:r>
                  <a:rPr lang="ja-JP" altLang="en-US" sz="2400" dirty="0" smtClean="0"/>
                  <a:t>合して，試料光</a:t>
                </a:r>
                <a:r>
                  <a:rPr lang="en-US" altLang="ja-JP" sz="2400" dirty="0"/>
                  <a:t>[F</a:t>
                </a:r>
                <a:r>
                  <a:rPr lang="en-US" altLang="ja-JP" sz="2400" dirty="0" smtClean="0"/>
                  <a:t>]</a:t>
                </a:r>
                <a:r>
                  <a:rPr lang="ja-JP" altLang="en-US" sz="2400" dirty="0" smtClean="0"/>
                  <a:t>と同じ見た目が得られたとき</a:t>
                </a:r>
                <a:endParaRPr lang="en-US" altLang="ja-JP" sz="2400" dirty="0"/>
              </a:p>
              <a:p>
                <a:pPr marL="0" indent="0">
                  <a:lnSpc>
                    <a:spcPct val="100000"/>
                  </a:lnSpc>
                  <a:spcBef>
                    <a:spcPts val="600"/>
                  </a:spcBef>
                  <a:spcAft>
                    <a:spcPts val="1200"/>
                  </a:spcAft>
                  <a:buNone/>
                </a:pPr>
                <a:r>
                  <a:rPr lang="ja-JP" altLang="en-US" sz="2400" dirty="0" smtClean="0"/>
                  <a:t>　　　　</a:t>
                </a:r>
                <a:r>
                  <a:rPr lang="en-US" altLang="ja-JP" sz="2400" dirty="0" smtClean="0"/>
                  <a:t>[F] </a:t>
                </a:r>
                <a14:m>
                  <m:oMath xmlns:m="http://schemas.openxmlformats.org/officeDocument/2006/math">
                    <m:r>
                      <a:rPr lang="en-US" altLang="ja-JP" sz="2400" i="1" smtClean="0">
                        <a:latin typeface="Cambria Math" panose="02040503050406030204" pitchFamily="18" charset="0"/>
                        <a:ea typeface="Cambria Math" panose="02040503050406030204" pitchFamily="18" charset="0"/>
                      </a:rPr>
                      <m:t>≡</m:t>
                    </m:r>
                  </m:oMath>
                </a14:m>
                <a:r>
                  <a:rPr lang="en-US" altLang="ja-JP" sz="2400" dirty="0" smtClean="0"/>
                  <a:t> r[R] + g[G] + b[B] </a:t>
                </a:r>
                <a:endParaRPr lang="en-US" altLang="ja-JP" sz="1800" dirty="0" smtClean="0"/>
              </a:p>
              <a:p>
                <a:pPr marL="0" indent="0">
                  <a:lnSpc>
                    <a:spcPct val="100000"/>
                  </a:lnSpc>
                  <a:spcBef>
                    <a:spcPts val="600"/>
                  </a:spcBef>
                  <a:spcAft>
                    <a:spcPts val="1200"/>
                  </a:spcAft>
                  <a:buNone/>
                </a:pPr>
                <a:r>
                  <a:rPr lang="ja-JP" altLang="en-US" sz="1800" dirty="0" smtClean="0"/>
                  <a:t>　</a:t>
                </a:r>
                <a:r>
                  <a:rPr lang="ja-JP" altLang="en-US" sz="2400" dirty="0" smtClean="0"/>
                  <a:t>と表記する</a:t>
                </a:r>
                <a:endParaRPr lang="en-US" altLang="ja-JP" sz="1800" dirty="0" smtClean="0"/>
              </a:p>
              <a:p>
                <a:pPr marL="0" indent="0">
                  <a:lnSpc>
                    <a:spcPct val="100000"/>
                  </a:lnSpc>
                  <a:spcBef>
                    <a:spcPts val="600"/>
                  </a:spcBef>
                  <a:spcAft>
                    <a:spcPts val="1200"/>
                  </a:spcAft>
                  <a:buNone/>
                </a:pPr>
                <a:r>
                  <a:rPr lang="en-US" altLang="ja-JP" sz="1800" dirty="0" smtClean="0"/>
                  <a:t>※</a:t>
                </a:r>
                <a:r>
                  <a:rPr lang="ja-JP" altLang="en-US" sz="1800" dirty="0" smtClean="0"/>
                  <a:t>等色は「人が等しく見える」ように混合した割合である</a:t>
                </a:r>
                <a:endParaRPr lang="en-US" altLang="ja-JP" sz="1800" dirty="0"/>
              </a:p>
              <a:p>
                <a:pPr marL="0" indent="0">
                  <a:lnSpc>
                    <a:spcPct val="100000"/>
                  </a:lnSpc>
                  <a:spcBef>
                    <a:spcPts val="600"/>
                  </a:spcBef>
                  <a:spcAft>
                    <a:spcPts val="1200"/>
                  </a:spcAft>
                  <a:buNone/>
                </a:pPr>
                <a:r>
                  <a:rPr lang="en-US" altLang="ja-JP" sz="1800" dirty="0" smtClean="0"/>
                  <a:t>※</a:t>
                </a:r>
                <a:r>
                  <a:rPr lang="ja-JP" altLang="en-US" sz="1800" dirty="0" smtClean="0"/>
                  <a:t>等号の左辺の色と右辺の色に含まれるスペクトル分布が同じという意味ではない</a:t>
                </a:r>
                <a:endParaRPr lang="en-US" altLang="ja-JP" sz="1800" dirty="0" smtClean="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412695" y="1343722"/>
                <a:ext cx="7276373" cy="5514278"/>
              </a:xfrm>
              <a:blipFill rotWithShape="0">
                <a:blip r:embed="rId3"/>
                <a:stretch>
                  <a:fillRect l="-1174" t="-1105" r="-2096"/>
                </a:stretch>
              </a:blipFill>
            </p:spPr>
            <p:txBody>
              <a:bodyPr/>
              <a:lstStyle/>
              <a:p>
                <a:r>
                  <a:rPr lang="ja-JP" altLang="en-US">
                    <a:noFill/>
                  </a:rPr>
                  <a:t> </a:t>
                </a:r>
              </a:p>
            </p:txBody>
          </p:sp>
        </mc:Fallback>
      </mc:AlternateContent>
      <p:grpSp>
        <p:nvGrpSpPr>
          <p:cNvPr id="2049" name="グループ化 2048"/>
          <p:cNvGrpSpPr/>
          <p:nvPr/>
        </p:nvGrpSpPr>
        <p:grpSpPr>
          <a:xfrm>
            <a:off x="7758431" y="1333279"/>
            <a:ext cx="4265160" cy="3323781"/>
            <a:chOff x="8217843" y="1726684"/>
            <a:chExt cx="3678156" cy="2866337"/>
          </a:xfrm>
        </p:grpSpPr>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17843" y="2800130"/>
              <a:ext cx="1192213" cy="1627595"/>
            </a:xfrm>
            <a:prstGeom prst="rect">
              <a:avLst/>
            </a:prstGeom>
          </p:spPr>
        </p:pic>
        <p:cxnSp>
          <p:nvCxnSpPr>
            <p:cNvPr id="8" name="直線コネクタ 7"/>
            <p:cNvCxnSpPr/>
            <p:nvPr/>
          </p:nvCxnSpPr>
          <p:spPr>
            <a:xfrm>
              <a:off x="9700213" y="2343150"/>
              <a:ext cx="0" cy="1041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9700213" y="3498850"/>
              <a:ext cx="0" cy="1041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11895999" y="2343150"/>
              <a:ext cx="0" cy="22498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3" name="グループ化 22"/>
            <p:cNvGrpSpPr/>
            <p:nvPr/>
          </p:nvGrpSpPr>
          <p:grpSpPr>
            <a:xfrm rot="429135">
              <a:off x="10231450" y="1805737"/>
              <a:ext cx="1281918" cy="1347779"/>
              <a:chOff x="10373956" y="1875587"/>
              <a:chExt cx="1281918" cy="1347779"/>
            </a:xfrm>
          </p:grpSpPr>
          <p:sp>
            <p:nvSpPr>
              <p:cNvPr id="20" name="二等辺三角形 19"/>
              <p:cNvSpPr/>
              <p:nvPr/>
            </p:nvSpPr>
            <p:spPr>
              <a:xfrm rot="18997874">
                <a:off x="11143667" y="1875587"/>
                <a:ext cx="315310" cy="1150539"/>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二等辺三角形 16"/>
              <p:cNvSpPr/>
              <p:nvPr/>
            </p:nvSpPr>
            <p:spPr>
              <a:xfrm rot="17973254">
                <a:off x="10922950" y="2159365"/>
                <a:ext cx="315310" cy="1150539"/>
              </a:xfrm>
              <a:prstGeom prst="triangle">
                <a:avLst/>
              </a:prstGeom>
              <a:solidFill>
                <a:srgbClr val="01FF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二等辺三角形 18"/>
              <p:cNvSpPr/>
              <p:nvPr/>
            </p:nvSpPr>
            <p:spPr>
              <a:xfrm rot="17054316">
                <a:off x="10791571" y="2490441"/>
                <a:ext cx="315310" cy="1150539"/>
              </a:xfrm>
              <a:prstGeom prst="triangle">
                <a:avLst/>
              </a:prstGeom>
              <a:solidFill>
                <a:srgbClr val="010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21" name="直線コネクタ 20"/>
            <p:cNvCxnSpPr/>
            <p:nvPr/>
          </p:nvCxnSpPr>
          <p:spPr>
            <a:xfrm>
              <a:off x="11832936" y="3133725"/>
              <a:ext cx="0" cy="6068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二等辺三角形 24"/>
            <p:cNvSpPr/>
            <p:nvPr/>
          </p:nvSpPr>
          <p:spPr>
            <a:xfrm rot="13951704">
              <a:off x="10744052" y="3595846"/>
              <a:ext cx="315310" cy="1150539"/>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9817512" y="2564884"/>
              <a:ext cx="450764" cy="369332"/>
            </a:xfrm>
            <a:prstGeom prst="rect">
              <a:avLst/>
            </a:prstGeom>
          </p:spPr>
          <p:txBody>
            <a:bodyPr wrap="none">
              <a:spAutoFit/>
            </a:bodyPr>
            <a:lstStyle/>
            <a:p>
              <a:r>
                <a:rPr lang="en-US" altLang="ja-JP" dirty="0"/>
                <a:t>[B]</a:t>
              </a:r>
              <a:endParaRPr lang="ja-JP" altLang="en-US" dirty="0"/>
            </a:p>
          </p:txBody>
        </p:sp>
        <p:sp>
          <p:nvSpPr>
            <p:cNvPr id="27" name="正方形/長方形 26"/>
            <p:cNvSpPr/>
            <p:nvPr/>
          </p:nvSpPr>
          <p:spPr>
            <a:xfrm>
              <a:off x="10071512" y="2107684"/>
              <a:ext cx="471604" cy="369332"/>
            </a:xfrm>
            <a:prstGeom prst="rect">
              <a:avLst/>
            </a:prstGeom>
          </p:spPr>
          <p:txBody>
            <a:bodyPr wrap="none">
              <a:spAutoFit/>
            </a:bodyPr>
            <a:lstStyle/>
            <a:p>
              <a:r>
                <a:rPr lang="en-US" altLang="ja-JP" dirty="0" smtClean="0"/>
                <a:t>[G]</a:t>
              </a:r>
              <a:endParaRPr lang="ja-JP" altLang="en-US" dirty="0"/>
            </a:p>
          </p:txBody>
        </p:sp>
        <p:sp>
          <p:nvSpPr>
            <p:cNvPr id="28" name="正方形/長方形 27"/>
            <p:cNvSpPr/>
            <p:nvPr/>
          </p:nvSpPr>
          <p:spPr>
            <a:xfrm>
              <a:off x="10477912" y="1726684"/>
              <a:ext cx="450764" cy="369332"/>
            </a:xfrm>
            <a:prstGeom prst="rect">
              <a:avLst/>
            </a:prstGeom>
          </p:spPr>
          <p:txBody>
            <a:bodyPr wrap="none">
              <a:spAutoFit/>
            </a:bodyPr>
            <a:lstStyle/>
            <a:p>
              <a:r>
                <a:rPr lang="en-US" altLang="ja-JP" dirty="0" smtClean="0"/>
                <a:t>[R]</a:t>
              </a:r>
              <a:endParaRPr lang="ja-JP" altLang="en-US" dirty="0"/>
            </a:p>
          </p:txBody>
        </p:sp>
        <p:cxnSp>
          <p:nvCxnSpPr>
            <p:cNvPr id="29" name="直線コネクタ 28"/>
            <p:cNvCxnSpPr/>
            <p:nvPr/>
          </p:nvCxnSpPr>
          <p:spPr>
            <a:xfrm>
              <a:off x="10900144" y="3438525"/>
              <a:ext cx="9048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11802133" y="3447728"/>
              <a:ext cx="0" cy="292805"/>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a:off x="11802133" y="3135593"/>
              <a:ext cx="0" cy="292805"/>
            </a:xfrm>
            <a:prstGeom prst="line">
              <a:avLst/>
            </a:prstGeom>
            <a:ln w="38100">
              <a:solidFill>
                <a:srgbClr val="18D881"/>
              </a:solidFill>
            </a:ln>
          </p:spPr>
          <p:style>
            <a:lnRef idx="1">
              <a:schemeClr val="accent1"/>
            </a:lnRef>
            <a:fillRef idx="0">
              <a:schemeClr val="accent1"/>
            </a:fillRef>
            <a:effectRef idx="0">
              <a:schemeClr val="accent1"/>
            </a:effectRef>
            <a:fontRef idx="minor">
              <a:schemeClr val="tx1"/>
            </a:fontRef>
          </p:style>
        </p:cxnSp>
      </p:grpSp>
      <p:sp>
        <p:nvSpPr>
          <p:cNvPr id="34" name="正方形/長方形 33"/>
          <p:cNvSpPr/>
          <p:nvPr/>
        </p:nvSpPr>
        <p:spPr>
          <a:xfrm>
            <a:off x="8427099" y="4882873"/>
            <a:ext cx="2723823" cy="369332"/>
          </a:xfrm>
          <a:prstGeom prst="rect">
            <a:avLst/>
          </a:prstGeom>
        </p:spPr>
        <p:txBody>
          <a:bodyPr wrap="none">
            <a:sp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各光源の強度を調整する</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751350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4839" y="187326"/>
            <a:ext cx="11324621" cy="733270"/>
          </a:xfrm>
        </p:spPr>
        <p:txBody>
          <a:bodyPr>
            <a:normAutofit/>
          </a:bodyPr>
          <a:lstStyle/>
          <a:p>
            <a:r>
              <a:rPr lang="en-US" altLang="ja-JP" sz="4000" dirty="0" smtClean="0"/>
              <a:t>CIE RGB</a:t>
            </a:r>
            <a:r>
              <a:rPr lang="ja-JP" altLang="en-US" sz="4000" dirty="0" smtClean="0"/>
              <a:t>系</a:t>
            </a:r>
            <a:endParaRPr kumimoji="1" lang="ja-JP" altLang="en-US" sz="4000"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662940" y="1085850"/>
                <a:ext cx="5636260" cy="5343525"/>
              </a:xfrm>
            </p:spPr>
            <p:txBody>
              <a:bodyPr>
                <a:normAutofit/>
              </a:bodyPr>
              <a:lstStyle/>
              <a:p>
                <a:pPr>
                  <a:lnSpc>
                    <a:spcPct val="100000"/>
                  </a:lnSpc>
                  <a:spcBef>
                    <a:spcPts val="600"/>
                  </a:spcBef>
                </a:pPr>
                <a:r>
                  <a:rPr lang="ja-JP" altLang="en-US" sz="2400" dirty="0" smtClean="0"/>
                  <a:t>原刺激として以下の単色光を用意</a:t>
                </a:r>
                <a:endParaRPr lang="en-US" altLang="ja-JP" sz="2400" dirty="0" smtClean="0"/>
              </a:p>
              <a:p>
                <a:pPr lvl="1">
                  <a:lnSpc>
                    <a:spcPct val="100000"/>
                  </a:lnSpc>
                  <a:spcBef>
                    <a:spcPts val="600"/>
                  </a:spcBef>
                </a:pPr>
                <a:r>
                  <a:rPr lang="en-US" altLang="ja-JP" sz="2000" dirty="0" smtClean="0"/>
                  <a:t>[R] : 700nm, </a:t>
                </a:r>
              </a:p>
              <a:p>
                <a:pPr lvl="1">
                  <a:lnSpc>
                    <a:spcPct val="100000"/>
                  </a:lnSpc>
                  <a:spcBef>
                    <a:spcPts val="600"/>
                  </a:spcBef>
                </a:pPr>
                <a:r>
                  <a:rPr lang="en-US" altLang="ja-JP" sz="2000" dirty="0" smtClean="0"/>
                  <a:t>[G] : 546.1nm,</a:t>
                </a:r>
              </a:p>
              <a:p>
                <a:pPr lvl="1">
                  <a:lnSpc>
                    <a:spcPct val="100000"/>
                  </a:lnSpc>
                  <a:spcBef>
                    <a:spcPts val="600"/>
                  </a:spcBef>
                </a:pPr>
                <a:r>
                  <a:rPr lang="en-US" altLang="ja-JP" sz="2000" dirty="0" smtClean="0"/>
                  <a:t>[B] : 435.8nm</a:t>
                </a:r>
                <a:endParaRPr lang="en-US" altLang="ja-JP" sz="1800" dirty="0" smtClean="0"/>
              </a:p>
              <a:p>
                <a:pPr lvl="1">
                  <a:lnSpc>
                    <a:spcPct val="100000"/>
                  </a:lnSpc>
                  <a:spcBef>
                    <a:spcPts val="600"/>
                  </a:spcBef>
                </a:pPr>
                <a:r>
                  <a:rPr lang="en-US" altLang="ja-JP" sz="2000" dirty="0" smtClean="0"/>
                  <a:t>[R]:[G]:[B] = 1.0 : 4.5907 : 0.0607 </a:t>
                </a:r>
                <a:r>
                  <a:rPr lang="ja-JP" altLang="en-US" sz="2000" dirty="0" err="1"/>
                  <a:t>で</a:t>
                </a:r>
                <a:r>
                  <a:rPr lang="ja-JP" altLang="en-US" sz="2000" dirty="0" err="1" smtClean="0"/>
                  <a:t>混</a:t>
                </a:r>
                <a:r>
                  <a:rPr lang="ja-JP" altLang="en-US" sz="2000" dirty="0" smtClean="0"/>
                  <a:t>色すると白色に（測光量単位）</a:t>
                </a:r>
                <a:r>
                  <a:rPr lang="en-US" altLang="ja-JP" dirty="0" smtClean="0"/>
                  <a:t> </a:t>
                </a:r>
              </a:p>
              <a:p>
                <a:pPr marL="3657600" lvl="8" indent="0">
                  <a:lnSpc>
                    <a:spcPct val="100000"/>
                  </a:lnSpc>
                  <a:spcBef>
                    <a:spcPts val="600"/>
                  </a:spcBef>
                  <a:buNone/>
                </a:pPr>
                <a:endParaRPr lang="en-US" altLang="ja-JP" sz="300" dirty="0" smtClean="0"/>
              </a:p>
              <a:p>
                <a:pPr>
                  <a:lnSpc>
                    <a:spcPct val="100000"/>
                  </a:lnSpc>
                  <a:spcBef>
                    <a:spcPts val="600"/>
                  </a:spcBef>
                </a:pPr>
                <a:r>
                  <a:rPr lang="ja-JP" altLang="en-US" sz="2400" dirty="0"/>
                  <a:t>等</a:t>
                </a:r>
                <a:r>
                  <a:rPr lang="ja-JP" altLang="en-US" sz="2400" dirty="0" smtClean="0"/>
                  <a:t>色実験</a:t>
                </a:r>
                <a:r>
                  <a:rPr lang="en-US" altLang="ja-JP" sz="2400" dirty="0" smtClean="0"/>
                  <a:t>: </a:t>
                </a:r>
                <a:r>
                  <a:rPr lang="ja-JP" altLang="en-US" sz="2400" dirty="0" smtClean="0"/>
                  <a:t>様々な波長の単色光に対し等色となる原刺激の光量を測定する</a:t>
                </a:r>
                <a:endParaRPr lang="en-US" altLang="ja-JP" dirty="0" smtClean="0"/>
              </a:p>
              <a:p>
                <a:pPr marL="0" indent="0">
                  <a:lnSpc>
                    <a:spcPct val="100000"/>
                  </a:lnSpc>
                  <a:spcBef>
                    <a:spcPts val="600"/>
                  </a:spcBef>
                  <a:buNone/>
                </a:pPr>
                <a:r>
                  <a:rPr lang="en-US" altLang="ja-JP" sz="2400" dirty="0"/>
                  <a:t> </a:t>
                </a:r>
                <a:r>
                  <a:rPr lang="en-US" altLang="ja-JP" sz="2400" dirty="0" smtClean="0">
                    <a:sym typeface="Wingdings" panose="05000000000000000000" pitchFamily="2" charset="2"/>
                  </a:rPr>
                  <a:t> </a:t>
                </a:r>
                <a:r>
                  <a:rPr lang="ja-JP" altLang="en-US" sz="2400" dirty="0" smtClean="0">
                    <a:sym typeface="Wingdings" panose="05000000000000000000" pitchFamily="2" charset="2"/>
                  </a:rPr>
                  <a:t>等色関数</a:t>
                </a:r>
                <a14:m>
                  <m:oMath xmlns:m="http://schemas.openxmlformats.org/officeDocument/2006/math">
                    <m:acc>
                      <m:accPr>
                        <m:chr m:val="̅"/>
                        <m:ctrlPr>
                          <a:rPr lang="en-US" altLang="ja-JP" sz="2400" i="1">
                            <a:latin typeface="Cambria Math" panose="02040503050406030204" pitchFamily="18" charset="0"/>
                          </a:rPr>
                        </m:ctrlPr>
                      </m:accPr>
                      <m:e>
                        <m:r>
                          <a:rPr lang="en-US" altLang="ja-JP" sz="2400" i="1">
                            <a:latin typeface="Cambria Math" panose="02040503050406030204" pitchFamily="18" charset="0"/>
                          </a:rPr>
                          <m:t>𝑟</m:t>
                        </m:r>
                      </m:e>
                    </m:acc>
                    <m:d>
                      <m:dPr>
                        <m:ctrlPr>
                          <a:rPr lang="en-US" altLang="ja-JP" sz="2400" i="1">
                            <a:latin typeface="Cambria Math" panose="02040503050406030204" pitchFamily="18" charset="0"/>
                          </a:rPr>
                        </m:ctrlPr>
                      </m:dPr>
                      <m:e>
                        <m:r>
                          <a:rPr lang="en-US" altLang="ja-JP" sz="2400" i="1">
                            <a:latin typeface="Cambria Math" panose="02040503050406030204" pitchFamily="18" charset="0"/>
                          </a:rPr>
                          <m:t>𝜆</m:t>
                        </m:r>
                      </m:e>
                    </m:d>
                    <m:r>
                      <a:rPr lang="en-US" altLang="ja-JP" sz="2400" b="0" i="1" smtClean="0">
                        <a:latin typeface="Cambria Math" panose="02040503050406030204" pitchFamily="18" charset="0"/>
                      </a:rPr>
                      <m:t>,</m:t>
                    </m:r>
                    <m:acc>
                      <m:accPr>
                        <m:chr m:val="̅"/>
                        <m:ctrlPr>
                          <a:rPr lang="en-US" altLang="ja-JP" sz="2400" i="1">
                            <a:latin typeface="Cambria Math" panose="02040503050406030204" pitchFamily="18" charset="0"/>
                          </a:rPr>
                        </m:ctrlPr>
                      </m:accPr>
                      <m:e>
                        <m:r>
                          <a:rPr lang="en-US" altLang="ja-JP" sz="2400" b="0" i="1" smtClean="0">
                            <a:latin typeface="Cambria Math" panose="02040503050406030204" pitchFamily="18" charset="0"/>
                          </a:rPr>
                          <m:t>𝑔</m:t>
                        </m:r>
                      </m:e>
                    </m:acc>
                    <m:d>
                      <m:dPr>
                        <m:ctrlPr>
                          <a:rPr lang="en-US" altLang="ja-JP" sz="2400" i="1">
                            <a:latin typeface="Cambria Math" panose="02040503050406030204" pitchFamily="18" charset="0"/>
                          </a:rPr>
                        </m:ctrlPr>
                      </m:dPr>
                      <m:e>
                        <m:r>
                          <a:rPr lang="en-US" altLang="ja-JP" sz="2400" i="1">
                            <a:latin typeface="Cambria Math" panose="02040503050406030204" pitchFamily="18" charset="0"/>
                          </a:rPr>
                          <m:t>𝜆</m:t>
                        </m:r>
                      </m:e>
                    </m:d>
                    <m:r>
                      <a:rPr lang="en-US" altLang="ja-JP" sz="2400" b="0" i="1" smtClean="0">
                        <a:latin typeface="Cambria Math" panose="02040503050406030204" pitchFamily="18" charset="0"/>
                      </a:rPr>
                      <m:t>,</m:t>
                    </m:r>
                    <m:acc>
                      <m:accPr>
                        <m:chr m:val="̅"/>
                        <m:ctrlPr>
                          <a:rPr lang="en-US" altLang="ja-JP" sz="2400" i="1">
                            <a:latin typeface="Cambria Math" panose="02040503050406030204" pitchFamily="18" charset="0"/>
                          </a:rPr>
                        </m:ctrlPr>
                      </m:accPr>
                      <m:e>
                        <m:r>
                          <a:rPr lang="en-US" altLang="ja-JP" sz="2400" b="0" i="1" smtClean="0">
                            <a:latin typeface="Cambria Math" panose="02040503050406030204" pitchFamily="18" charset="0"/>
                          </a:rPr>
                          <m:t>𝑏</m:t>
                        </m:r>
                      </m:e>
                    </m:acc>
                    <m:d>
                      <m:dPr>
                        <m:ctrlPr>
                          <a:rPr lang="en-US" altLang="ja-JP" sz="2400" i="1">
                            <a:latin typeface="Cambria Math" panose="02040503050406030204" pitchFamily="18" charset="0"/>
                          </a:rPr>
                        </m:ctrlPr>
                      </m:dPr>
                      <m:e>
                        <m:r>
                          <a:rPr lang="en-US" altLang="ja-JP" sz="2400" i="1">
                            <a:latin typeface="Cambria Math" panose="02040503050406030204" pitchFamily="18" charset="0"/>
                          </a:rPr>
                          <m:t>𝜆</m:t>
                        </m:r>
                      </m:e>
                    </m:d>
                  </m:oMath>
                </a14:m>
                <a:r>
                  <a:rPr lang="ja-JP" altLang="en-US" sz="2400" dirty="0" smtClean="0"/>
                  <a:t>が得られる</a:t>
                </a:r>
                <a:endParaRPr lang="en-US" altLang="ja-JP" sz="2400" dirty="0"/>
              </a:p>
              <a:p>
                <a:pPr marL="0" indent="0">
                  <a:lnSpc>
                    <a:spcPct val="100000"/>
                  </a:lnSpc>
                  <a:spcBef>
                    <a:spcPts val="600"/>
                  </a:spcBef>
                  <a:buNone/>
                </a:pPr>
                <a:endParaRPr lang="en-US" altLang="ja-JP" sz="1100" dirty="0" smtClean="0"/>
              </a:p>
              <a:p>
                <a:pPr>
                  <a:lnSpc>
                    <a:spcPct val="100000"/>
                  </a:lnSpc>
                  <a:spcBef>
                    <a:spcPts val="600"/>
                  </a:spcBef>
                </a:pPr>
                <a:r>
                  <a:rPr lang="en-US" altLang="ja-JP" sz="2000" dirty="0" smtClean="0"/>
                  <a:t>CIE</a:t>
                </a:r>
                <a:r>
                  <a:rPr lang="ja-JP" altLang="en-US" sz="2000" dirty="0" smtClean="0"/>
                  <a:t> </a:t>
                </a:r>
                <a:r>
                  <a:rPr lang="en-US" altLang="ja-JP" sz="2000" dirty="0" smtClean="0"/>
                  <a:t>: </a:t>
                </a:r>
                <a:r>
                  <a:rPr lang="ja-JP" altLang="en-US" sz="2000" dirty="0" smtClean="0"/>
                  <a:t>国際照明委員会 は</a:t>
                </a:r>
                <a:r>
                  <a:rPr lang="en-US" altLang="ja-JP" sz="2000" dirty="0" smtClean="0"/>
                  <a:t>1931</a:t>
                </a:r>
                <a:r>
                  <a:rPr lang="ja-JP" altLang="en-US" sz="2000" dirty="0" smtClean="0"/>
                  <a:t>年に</a:t>
                </a:r>
                <a:r>
                  <a:rPr lang="en-US" altLang="ja-JP" sz="2000" dirty="0" smtClean="0"/>
                  <a:t>Guild</a:t>
                </a:r>
                <a:r>
                  <a:rPr lang="ja-JP" altLang="en-US" sz="2000" dirty="0" smtClean="0"/>
                  <a:t>のデータ（観測者</a:t>
                </a:r>
                <a:r>
                  <a:rPr lang="en-US" altLang="ja-JP" sz="2000" dirty="0"/>
                  <a:t>7</a:t>
                </a:r>
                <a:r>
                  <a:rPr lang="ja-JP" altLang="en-US" sz="2000" dirty="0"/>
                  <a:t>人</a:t>
                </a:r>
                <a:r>
                  <a:rPr lang="ja-JP" altLang="en-US" sz="2000" dirty="0" smtClean="0"/>
                  <a:t>）と</a:t>
                </a:r>
                <a:r>
                  <a:rPr lang="en-US" altLang="ja-JP" sz="2000" dirty="0" smtClean="0"/>
                  <a:t>Wright</a:t>
                </a:r>
                <a:r>
                  <a:rPr lang="ja-JP" altLang="en-US" sz="2000" dirty="0" smtClean="0"/>
                  <a:t>のデータ（観測者</a:t>
                </a:r>
                <a:r>
                  <a:rPr lang="en-US" altLang="ja-JP" sz="2000" dirty="0"/>
                  <a:t>10</a:t>
                </a:r>
                <a:r>
                  <a:rPr lang="ja-JP" altLang="en-US" sz="2000" dirty="0"/>
                  <a:t>人</a:t>
                </a:r>
                <a:r>
                  <a:rPr lang="ja-JP" altLang="en-US" sz="2000" dirty="0" smtClean="0"/>
                  <a:t>）の平均を取って等色関数を採用</a:t>
                </a:r>
                <a:endParaRPr lang="en-US" altLang="ja-JP" sz="2000" dirty="0" smtClean="0"/>
              </a:p>
              <a:p>
                <a:pPr>
                  <a:lnSpc>
                    <a:spcPct val="100000"/>
                  </a:lnSpc>
                  <a:spcBef>
                    <a:spcPts val="600"/>
                  </a:spcBef>
                </a:pPr>
                <a:endParaRPr lang="en-US" altLang="ja-JP" dirty="0" smtClean="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662940" y="1085850"/>
                <a:ext cx="5636260" cy="5343525"/>
              </a:xfrm>
              <a:blipFill rotWithShape="0">
                <a:blip r:embed="rId3"/>
                <a:stretch>
                  <a:fillRect l="-1515" t="-1140"/>
                </a:stretch>
              </a:blipFill>
            </p:spPr>
            <p:txBody>
              <a:bodyPr/>
              <a:lstStyle/>
              <a:p>
                <a:r>
                  <a:rPr lang="ja-JP" altLang="en-US">
                    <a:noFill/>
                  </a:rPr>
                  <a:t> </a:t>
                </a:r>
              </a:p>
            </p:txBody>
          </p:sp>
        </mc:Fallback>
      </mc:AlternateContent>
      <p:grpSp>
        <p:nvGrpSpPr>
          <p:cNvPr id="10" name="グループ化 9"/>
          <p:cNvGrpSpPr/>
          <p:nvPr/>
        </p:nvGrpSpPr>
        <p:grpSpPr>
          <a:xfrm>
            <a:off x="6894286" y="2828925"/>
            <a:ext cx="5219436" cy="3736461"/>
            <a:chOff x="6230710" y="1728787"/>
            <a:chExt cx="5427889" cy="3885688"/>
          </a:xfrm>
        </p:grpSpPr>
        <p:pic>
          <p:nvPicPr>
            <p:cNvPr id="8" name="Picture 2" descr="Linear visible spectrum.svg"/>
            <p:cNvPicPr>
              <a:picLocks noChangeAspect="1" noChangeArrowheads="1"/>
            </p:cNvPicPr>
            <p:nvPr/>
          </p:nvPicPr>
          <p:blipFill rotWithShape="1">
            <a:blip r:embed="rId4">
              <a:extLst>
                <a:ext uri="{28A0092B-C50C-407E-A947-70E740481C1C}">
                  <a14:useLocalDpi xmlns:a14="http://schemas.microsoft.com/office/drawing/2010/main" val="0"/>
                </a:ext>
              </a:extLst>
            </a:blip>
            <a:srcRect t="38187"/>
            <a:stretch/>
          </p:blipFill>
          <p:spPr bwMode="auto">
            <a:xfrm>
              <a:off x="6946900" y="5149850"/>
              <a:ext cx="3835400" cy="464625"/>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30710" y="1728787"/>
              <a:ext cx="5427889" cy="3441077"/>
            </a:xfrm>
            <a:prstGeom prst="rect">
              <a:avLst/>
            </a:prstGeom>
          </p:spPr>
        </p:pic>
      </p:grpSp>
      <p:sp>
        <p:nvSpPr>
          <p:cNvPr id="11" name="正方形/長方形 10"/>
          <p:cNvSpPr/>
          <p:nvPr/>
        </p:nvSpPr>
        <p:spPr>
          <a:xfrm>
            <a:off x="8999578" y="2415658"/>
            <a:ext cx="1415772" cy="461665"/>
          </a:xfrm>
          <a:prstGeom prst="rect">
            <a:avLst/>
          </a:prstGeom>
        </p:spPr>
        <p:txBody>
          <a:bodyPr wrap="none">
            <a:spAutoFit/>
          </a:bodyPr>
          <a:lstStyle/>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rPr>
              <a:t>等色関数</a:t>
            </a: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3" name="グループ化 12"/>
          <p:cNvGrpSpPr/>
          <p:nvPr/>
        </p:nvGrpSpPr>
        <p:grpSpPr>
          <a:xfrm>
            <a:off x="7808913" y="162345"/>
            <a:ext cx="2320925" cy="1808665"/>
            <a:chOff x="8217843" y="1726684"/>
            <a:chExt cx="3678156" cy="2866337"/>
          </a:xfrm>
        </p:grpSpPr>
        <p:pic>
          <p:nvPicPr>
            <p:cNvPr id="14" name="図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17843" y="2800130"/>
              <a:ext cx="1192213" cy="1627595"/>
            </a:xfrm>
            <a:prstGeom prst="rect">
              <a:avLst/>
            </a:prstGeom>
          </p:spPr>
        </p:pic>
        <p:cxnSp>
          <p:nvCxnSpPr>
            <p:cNvPr id="15" name="直線コネクタ 14"/>
            <p:cNvCxnSpPr/>
            <p:nvPr/>
          </p:nvCxnSpPr>
          <p:spPr>
            <a:xfrm>
              <a:off x="9700213" y="2343150"/>
              <a:ext cx="0" cy="1041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9700213" y="3498850"/>
              <a:ext cx="0" cy="1041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11895999" y="2343150"/>
              <a:ext cx="0" cy="22498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 name="グループ化 17"/>
            <p:cNvGrpSpPr/>
            <p:nvPr/>
          </p:nvGrpSpPr>
          <p:grpSpPr>
            <a:xfrm rot="429135">
              <a:off x="10231450" y="1805737"/>
              <a:ext cx="1281918" cy="1347779"/>
              <a:chOff x="10373956" y="1875587"/>
              <a:chExt cx="1281918" cy="1347779"/>
            </a:xfrm>
          </p:grpSpPr>
          <p:sp>
            <p:nvSpPr>
              <p:cNvPr id="27" name="二等辺三角形 26"/>
              <p:cNvSpPr/>
              <p:nvPr/>
            </p:nvSpPr>
            <p:spPr>
              <a:xfrm rot="18997874">
                <a:off x="11143667" y="1875587"/>
                <a:ext cx="315310" cy="1150539"/>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8" name="二等辺三角形 27"/>
              <p:cNvSpPr/>
              <p:nvPr/>
            </p:nvSpPr>
            <p:spPr>
              <a:xfrm rot="17973254">
                <a:off x="10922950" y="2159365"/>
                <a:ext cx="315310" cy="1150539"/>
              </a:xfrm>
              <a:prstGeom prst="triangle">
                <a:avLst/>
              </a:prstGeom>
              <a:solidFill>
                <a:srgbClr val="01FF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9" name="二等辺三角形 28"/>
              <p:cNvSpPr/>
              <p:nvPr/>
            </p:nvSpPr>
            <p:spPr>
              <a:xfrm rot="17054316">
                <a:off x="10791571" y="2490441"/>
                <a:ext cx="315310" cy="1150539"/>
              </a:xfrm>
              <a:prstGeom prst="triangle">
                <a:avLst/>
              </a:prstGeom>
              <a:solidFill>
                <a:srgbClr val="010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cxnSp>
          <p:nvCxnSpPr>
            <p:cNvPr id="19" name="直線コネクタ 18"/>
            <p:cNvCxnSpPr/>
            <p:nvPr/>
          </p:nvCxnSpPr>
          <p:spPr>
            <a:xfrm>
              <a:off x="11832936" y="3133725"/>
              <a:ext cx="0" cy="6068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二等辺三角形 19"/>
            <p:cNvSpPr/>
            <p:nvPr/>
          </p:nvSpPr>
          <p:spPr>
            <a:xfrm rot="13951704">
              <a:off x="10744052" y="3595846"/>
              <a:ext cx="315310" cy="1150539"/>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1" name="正方形/長方形 20"/>
            <p:cNvSpPr/>
            <p:nvPr/>
          </p:nvSpPr>
          <p:spPr>
            <a:xfrm>
              <a:off x="9817512" y="2564885"/>
              <a:ext cx="476610" cy="365712"/>
            </a:xfrm>
            <a:prstGeom prst="rect">
              <a:avLst/>
            </a:prstGeom>
          </p:spPr>
          <p:txBody>
            <a:bodyPr wrap="none">
              <a:spAutoFit/>
            </a:bodyPr>
            <a:lstStyle/>
            <a:p>
              <a:r>
                <a:rPr lang="en-US" altLang="ja-JP" sz="1200" dirty="0"/>
                <a:t>[B]</a:t>
              </a:r>
              <a:endParaRPr lang="ja-JP" altLang="en-US" sz="1200" dirty="0"/>
            </a:p>
          </p:txBody>
        </p:sp>
        <p:sp>
          <p:nvSpPr>
            <p:cNvPr id="22" name="正方形/長方形 21"/>
            <p:cNvSpPr/>
            <p:nvPr/>
          </p:nvSpPr>
          <p:spPr>
            <a:xfrm>
              <a:off x="10071512" y="2107684"/>
              <a:ext cx="495658" cy="365712"/>
            </a:xfrm>
            <a:prstGeom prst="rect">
              <a:avLst/>
            </a:prstGeom>
          </p:spPr>
          <p:txBody>
            <a:bodyPr wrap="none">
              <a:spAutoFit/>
            </a:bodyPr>
            <a:lstStyle/>
            <a:p>
              <a:r>
                <a:rPr lang="en-US" altLang="ja-JP" sz="1200" dirty="0" smtClean="0"/>
                <a:t>[G]</a:t>
              </a:r>
              <a:endParaRPr lang="ja-JP" altLang="en-US" sz="1200" dirty="0"/>
            </a:p>
          </p:txBody>
        </p:sp>
        <p:sp>
          <p:nvSpPr>
            <p:cNvPr id="23" name="正方形/長方形 22"/>
            <p:cNvSpPr/>
            <p:nvPr/>
          </p:nvSpPr>
          <p:spPr>
            <a:xfrm>
              <a:off x="10477913" y="1726684"/>
              <a:ext cx="476610" cy="365712"/>
            </a:xfrm>
            <a:prstGeom prst="rect">
              <a:avLst/>
            </a:prstGeom>
          </p:spPr>
          <p:txBody>
            <a:bodyPr wrap="none">
              <a:spAutoFit/>
            </a:bodyPr>
            <a:lstStyle/>
            <a:p>
              <a:r>
                <a:rPr lang="en-US" altLang="ja-JP" sz="1200" dirty="0" smtClean="0"/>
                <a:t>[R]</a:t>
              </a:r>
              <a:endParaRPr lang="ja-JP" altLang="en-US" sz="1200" dirty="0"/>
            </a:p>
          </p:txBody>
        </p:sp>
        <p:cxnSp>
          <p:nvCxnSpPr>
            <p:cNvPr id="24" name="直線コネクタ 23"/>
            <p:cNvCxnSpPr/>
            <p:nvPr/>
          </p:nvCxnSpPr>
          <p:spPr>
            <a:xfrm>
              <a:off x="10900144" y="3438525"/>
              <a:ext cx="9048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11802133" y="3447728"/>
              <a:ext cx="0" cy="292805"/>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11802133" y="3135593"/>
              <a:ext cx="0" cy="292805"/>
            </a:xfrm>
            <a:prstGeom prst="line">
              <a:avLst/>
            </a:prstGeom>
            <a:ln w="38100">
              <a:solidFill>
                <a:srgbClr val="18D88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0" name="正方形/長方形 29"/>
              <p:cNvSpPr/>
              <p:nvPr/>
            </p:nvSpPr>
            <p:spPr>
              <a:xfrm>
                <a:off x="7492723" y="3625333"/>
                <a:ext cx="998478" cy="5327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ja-JP" sz="2800" b="0" i="1" smtClean="0">
                              <a:latin typeface="Cambria Math" panose="02040503050406030204" pitchFamily="18" charset="0"/>
                              <a:ea typeface="メイリオ" panose="020B0604030504040204" pitchFamily="50" charset="-128"/>
                              <a:cs typeface="メイリオ" panose="020B0604030504040204" pitchFamily="50" charset="-128"/>
                            </a:rPr>
                          </m:ctrlPr>
                        </m:accPr>
                        <m:e>
                          <m:r>
                            <a:rPr lang="en-US" altLang="ja-JP" sz="2800" i="1">
                              <a:latin typeface="Cambria Math" panose="02040503050406030204" pitchFamily="18" charset="0"/>
                              <a:ea typeface="メイリオ" panose="020B0604030504040204" pitchFamily="50" charset="-128"/>
                              <a:cs typeface="メイリオ" panose="020B0604030504040204" pitchFamily="50" charset="-128"/>
                            </a:rPr>
                            <m:t>𝑏</m:t>
                          </m:r>
                        </m:e>
                      </m:acc>
                      <m:d>
                        <m:dPr>
                          <m:ctrlPr>
                            <a:rPr lang="en-US" altLang="ja-JP" sz="2800" b="0" i="1" smtClean="0">
                              <a:latin typeface="Cambria Math" panose="02040503050406030204" pitchFamily="18" charset="0"/>
                              <a:ea typeface="メイリオ" panose="020B0604030504040204" pitchFamily="50" charset="-128"/>
                              <a:cs typeface="メイリオ" panose="020B0604030504040204" pitchFamily="50" charset="-128"/>
                            </a:rPr>
                          </m:ctrlPr>
                        </m:dPr>
                        <m:e>
                          <m:r>
                            <a:rPr lang="en-US" altLang="ja-JP" sz="2800" b="0" i="1" smtClean="0">
                              <a:latin typeface="Cambria Math" panose="02040503050406030204" pitchFamily="18" charset="0"/>
                              <a:ea typeface="メイリオ" panose="020B0604030504040204" pitchFamily="50" charset="-128"/>
                              <a:cs typeface="メイリオ" panose="020B0604030504040204" pitchFamily="50" charset="-128"/>
                            </a:rPr>
                            <m:t>𝜆</m:t>
                          </m:r>
                        </m:e>
                      </m:d>
                    </m:oMath>
                  </m:oMathPara>
                </a14:m>
                <a:endParaRPr lang="ja-JP" altLang="en-US" sz="28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30" name="正方形/長方形 29"/>
              <p:cNvSpPr>
                <a:spLocks noRot="1" noChangeAspect="1" noMove="1" noResize="1" noEditPoints="1" noAdjustHandles="1" noChangeArrowheads="1" noChangeShapeType="1" noTextEdit="1"/>
              </p:cNvSpPr>
              <p:nvPr/>
            </p:nvSpPr>
            <p:spPr>
              <a:xfrm>
                <a:off x="7492723" y="3625333"/>
                <a:ext cx="998478" cy="532710"/>
              </a:xfrm>
              <a:prstGeom prst="rect">
                <a:avLst/>
              </a:prstGeom>
              <a:blipFill rotWithShape="0">
                <a:blip r:embed="rId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1" name="正方形/長方形 30"/>
              <p:cNvSpPr/>
              <p:nvPr/>
            </p:nvSpPr>
            <p:spPr>
              <a:xfrm>
                <a:off x="9702523" y="4082533"/>
                <a:ext cx="976036"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ja-JP" sz="2800" b="0" i="1" smtClean="0">
                              <a:latin typeface="Cambria Math" panose="02040503050406030204" pitchFamily="18" charset="0"/>
                              <a:ea typeface="メイリオ" panose="020B0604030504040204" pitchFamily="50" charset="-128"/>
                              <a:cs typeface="メイリオ" panose="020B0604030504040204" pitchFamily="50" charset="-128"/>
                            </a:rPr>
                          </m:ctrlPr>
                        </m:accPr>
                        <m:e>
                          <m:r>
                            <a:rPr lang="en-US" altLang="ja-JP" sz="2800" b="0" i="1" smtClean="0">
                              <a:latin typeface="Cambria Math" panose="02040503050406030204" pitchFamily="18" charset="0"/>
                              <a:ea typeface="メイリオ" panose="020B0604030504040204" pitchFamily="50" charset="-128"/>
                              <a:cs typeface="メイリオ" panose="020B0604030504040204" pitchFamily="50" charset="-128"/>
                            </a:rPr>
                            <m:t>𝑟</m:t>
                          </m:r>
                        </m:e>
                      </m:acc>
                      <m:d>
                        <m:dPr>
                          <m:ctrlPr>
                            <a:rPr lang="en-US" altLang="ja-JP" sz="2800" b="0" i="1" smtClean="0">
                              <a:latin typeface="Cambria Math" panose="02040503050406030204" pitchFamily="18" charset="0"/>
                              <a:ea typeface="メイリオ" panose="020B0604030504040204" pitchFamily="50" charset="-128"/>
                              <a:cs typeface="メイリオ" panose="020B0604030504040204" pitchFamily="50" charset="-128"/>
                            </a:rPr>
                          </m:ctrlPr>
                        </m:dPr>
                        <m:e>
                          <m:r>
                            <a:rPr lang="en-US" altLang="ja-JP" sz="2800" b="0" i="1" smtClean="0">
                              <a:latin typeface="Cambria Math" panose="02040503050406030204" pitchFamily="18" charset="0"/>
                              <a:ea typeface="メイリオ" panose="020B0604030504040204" pitchFamily="50" charset="-128"/>
                              <a:cs typeface="メイリオ" panose="020B0604030504040204" pitchFamily="50" charset="-128"/>
                            </a:rPr>
                            <m:t>𝜆</m:t>
                          </m:r>
                        </m:e>
                      </m:d>
                    </m:oMath>
                  </m:oMathPara>
                </a14:m>
                <a:endParaRPr lang="ja-JP" altLang="en-US" sz="28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31" name="正方形/長方形 30"/>
              <p:cNvSpPr>
                <a:spLocks noRot="1" noChangeAspect="1" noMove="1" noResize="1" noEditPoints="1" noAdjustHandles="1" noChangeArrowheads="1" noChangeShapeType="1" noTextEdit="1"/>
              </p:cNvSpPr>
              <p:nvPr/>
            </p:nvSpPr>
            <p:spPr>
              <a:xfrm>
                <a:off x="9702523" y="4082533"/>
                <a:ext cx="976036" cy="523220"/>
              </a:xfrm>
              <a:prstGeom prst="rect">
                <a:avLst/>
              </a:prstGeom>
              <a:blipFill rotWithShape="0">
                <a:blip r:embed="rId8"/>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2" name="正方形/長方形 31"/>
              <p:cNvSpPr/>
              <p:nvPr/>
            </p:nvSpPr>
            <p:spPr>
              <a:xfrm>
                <a:off x="8452843" y="4257793"/>
                <a:ext cx="1022395"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ja-JP" sz="2800" b="0" i="1" smtClean="0">
                              <a:latin typeface="Cambria Math" panose="02040503050406030204" pitchFamily="18" charset="0"/>
                              <a:ea typeface="メイリオ" panose="020B0604030504040204" pitchFamily="50" charset="-128"/>
                              <a:cs typeface="メイリオ" panose="020B0604030504040204" pitchFamily="50" charset="-128"/>
                            </a:rPr>
                          </m:ctrlPr>
                        </m:accPr>
                        <m:e>
                          <m:r>
                            <a:rPr lang="en-US" altLang="ja-JP" sz="2800" b="0" i="1" smtClean="0">
                              <a:latin typeface="Cambria Math" panose="02040503050406030204" pitchFamily="18" charset="0"/>
                              <a:ea typeface="メイリオ" panose="020B0604030504040204" pitchFamily="50" charset="-128"/>
                              <a:cs typeface="メイリオ" panose="020B0604030504040204" pitchFamily="50" charset="-128"/>
                            </a:rPr>
                            <m:t>𝑔</m:t>
                          </m:r>
                        </m:e>
                      </m:acc>
                      <m:d>
                        <m:dPr>
                          <m:ctrlPr>
                            <a:rPr lang="en-US" altLang="ja-JP" sz="2800" b="0" i="1" smtClean="0">
                              <a:latin typeface="Cambria Math" panose="02040503050406030204" pitchFamily="18" charset="0"/>
                              <a:ea typeface="メイリオ" panose="020B0604030504040204" pitchFamily="50" charset="-128"/>
                              <a:cs typeface="メイリオ" panose="020B0604030504040204" pitchFamily="50" charset="-128"/>
                            </a:rPr>
                          </m:ctrlPr>
                        </m:dPr>
                        <m:e>
                          <m:r>
                            <a:rPr lang="en-US" altLang="ja-JP" sz="2800" b="0" i="1" smtClean="0">
                              <a:latin typeface="Cambria Math" panose="02040503050406030204" pitchFamily="18" charset="0"/>
                              <a:ea typeface="メイリオ" panose="020B0604030504040204" pitchFamily="50" charset="-128"/>
                              <a:cs typeface="メイリオ" panose="020B0604030504040204" pitchFamily="50" charset="-128"/>
                            </a:rPr>
                            <m:t>𝜆</m:t>
                          </m:r>
                        </m:e>
                      </m:d>
                    </m:oMath>
                  </m:oMathPara>
                </a14:m>
                <a:endParaRPr lang="ja-JP" altLang="en-US" sz="28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32" name="正方形/長方形 31"/>
              <p:cNvSpPr>
                <a:spLocks noRot="1" noChangeAspect="1" noMove="1" noResize="1" noEditPoints="1" noAdjustHandles="1" noChangeArrowheads="1" noChangeShapeType="1" noTextEdit="1"/>
              </p:cNvSpPr>
              <p:nvPr/>
            </p:nvSpPr>
            <p:spPr>
              <a:xfrm>
                <a:off x="8452843" y="4257793"/>
                <a:ext cx="1022395" cy="523220"/>
              </a:xfrm>
              <a:prstGeom prst="rect">
                <a:avLst/>
              </a:prstGeom>
              <a:blipFill rotWithShape="0">
                <a:blip r:embed="rId9"/>
                <a:stretch>
                  <a:fillRect b="-5814"/>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171125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4839" y="187326"/>
            <a:ext cx="11324621" cy="733270"/>
          </a:xfrm>
        </p:spPr>
        <p:txBody>
          <a:bodyPr>
            <a:normAutofit/>
          </a:bodyPr>
          <a:lstStyle/>
          <a:p>
            <a:r>
              <a:rPr lang="en-US" altLang="ja-JP" sz="4000" dirty="0" smtClean="0"/>
              <a:t>CIE RGB</a:t>
            </a:r>
            <a:r>
              <a:rPr lang="ja-JP" altLang="en-US" sz="4000" dirty="0" smtClean="0"/>
              <a:t>系</a:t>
            </a:r>
            <a:endParaRPr kumimoji="1" lang="ja-JP" altLang="en-US" sz="4000"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662939" y="900113"/>
                <a:ext cx="5528311" cy="1928813"/>
              </a:xfrm>
            </p:spPr>
            <p:txBody>
              <a:bodyPr>
                <a:normAutofit/>
              </a:bodyPr>
              <a:lstStyle/>
              <a:p>
                <a:pPr>
                  <a:lnSpc>
                    <a:spcPct val="100000"/>
                  </a:lnSpc>
                  <a:spcBef>
                    <a:spcPts val="600"/>
                  </a:spcBef>
                  <a:spcAft>
                    <a:spcPts val="600"/>
                  </a:spcAft>
                </a:pPr>
                <a:r>
                  <a:rPr lang="ja-JP" altLang="en-US" sz="2400" dirty="0" smtClean="0">
                    <a:sym typeface="Wingdings" panose="05000000000000000000" pitchFamily="2" charset="2"/>
                  </a:rPr>
                  <a:t>等色関数</a:t>
                </a:r>
                <a14:m>
                  <m:oMath xmlns:m="http://schemas.openxmlformats.org/officeDocument/2006/math">
                    <m:acc>
                      <m:accPr>
                        <m:chr m:val="̅"/>
                        <m:ctrlPr>
                          <a:rPr lang="en-US" altLang="ja-JP" sz="2400" i="1">
                            <a:latin typeface="Cambria Math" panose="02040503050406030204" pitchFamily="18" charset="0"/>
                          </a:rPr>
                        </m:ctrlPr>
                      </m:accPr>
                      <m:e>
                        <m:r>
                          <a:rPr lang="en-US" altLang="ja-JP" sz="2400" i="1">
                            <a:latin typeface="Cambria Math" panose="02040503050406030204" pitchFamily="18" charset="0"/>
                          </a:rPr>
                          <m:t>𝑟</m:t>
                        </m:r>
                      </m:e>
                    </m:acc>
                    <m:d>
                      <m:dPr>
                        <m:ctrlPr>
                          <a:rPr lang="en-US" altLang="ja-JP" sz="2400" i="1">
                            <a:latin typeface="Cambria Math" panose="02040503050406030204" pitchFamily="18" charset="0"/>
                          </a:rPr>
                        </m:ctrlPr>
                      </m:dPr>
                      <m:e>
                        <m:r>
                          <a:rPr lang="en-US" altLang="ja-JP" sz="2400" i="1">
                            <a:latin typeface="Cambria Math" panose="02040503050406030204" pitchFamily="18" charset="0"/>
                          </a:rPr>
                          <m:t>𝜆</m:t>
                        </m:r>
                      </m:e>
                    </m:d>
                    <m:r>
                      <a:rPr lang="en-US" altLang="ja-JP" sz="2400" b="0" i="1" smtClean="0">
                        <a:latin typeface="Cambria Math" panose="02040503050406030204" pitchFamily="18" charset="0"/>
                      </a:rPr>
                      <m:t>,</m:t>
                    </m:r>
                    <m:acc>
                      <m:accPr>
                        <m:chr m:val="̅"/>
                        <m:ctrlPr>
                          <a:rPr lang="en-US" altLang="ja-JP" sz="2400" i="1">
                            <a:latin typeface="Cambria Math" panose="02040503050406030204" pitchFamily="18" charset="0"/>
                          </a:rPr>
                        </m:ctrlPr>
                      </m:accPr>
                      <m:e>
                        <m:r>
                          <a:rPr lang="en-US" altLang="ja-JP" sz="2400" b="0" i="1" smtClean="0">
                            <a:latin typeface="Cambria Math" panose="02040503050406030204" pitchFamily="18" charset="0"/>
                          </a:rPr>
                          <m:t>𝑔</m:t>
                        </m:r>
                      </m:e>
                    </m:acc>
                    <m:d>
                      <m:dPr>
                        <m:ctrlPr>
                          <a:rPr lang="en-US" altLang="ja-JP" sz="2400" i="1">
                            <a:latin typeface="Cambria Math" panose="02040503050406030204" pitchFamily="18" charset="0"/>
                          </a:rPr>
                        </m:ctrlPr>
                      </m:dPr>
                      <m:e>
                        <m:r>
                          <a:rPr lang="en-US" altLang="ja-JP" sz="2400" i="1">
                            <a:latin typeface="Cambria Math" panose="02040503050406030204" pitchFamily="18" charset="0"/>
                          </a:rPr>
                          <m:t>𝜆</m:t>
                        </m:r>
                      </m:e>
                    </m:d>
                    <m:r>
                      <a:rPr lang="en-US" altLang="ja-JP" sz="2400" b="0" i="1" smtClean="0">
                        <a:latin typeface="Cambria Math" panose="02040503050406030204" pitchFamily="18" charset="0"/>
                      </a:rPr>
                      <m:t>,</m:t>
                    </m:r>
                    <m:acc>
                      <m:accPr>
                        <m:chr m:val="̅"/>
                        <m:ctrlPr>
                          <a:rPr lang="en-US" altLang="ja-JP" sz="2400" i="1">
                            <a:latin typeface="Cambria Math" panose="02040503050406030204" pitchFamily="18" charset="0"/>
                          </a:rPr>
                        </m:ctrlPr>
                      </m:accPr>
                      <m:e>
                        <m:r>
                          <a:rPr lang="en-US" altLang="ja-JP" sz="2400" b="0" i="1" smtClean="0">
                            <a:latin typeface="Cambria Math" panose="02040503050406030204" pitchFamily="18" charset="0"/>
                          </a:rPr>
                          <m:t>𝑏</m:t>
                        </m:r>
                      </m:e>
                    </m:acc>
                    <m:d>
                      <m:dPr>
                        <m:ctrlPr>
                          <a:rPr lang="en-US" altLang="ja-JP" sz="2400" i="1">
                            <a:latin typeface="Cambria Math" panose="02040503050406030204" pitchFamily="18" charset="0"/>
                          </a:rPr>
                        </m:ctrlPr>
                      </m:dPr>
                      <m:e>
                        <m:r>
                          <a:rPr lang="en-US" altLang="ja-JP" sz="2400" i="1">
                            <a:latin typeface="Cambria Math" panose="02040503050406030204" pitchFamily="18" charset="0"/>
                          </a:rPr>
                          <m:t>𝜆</m:t>
                        </m:r>
                      </m:e>
                    </m:d>
                  </m:oMath>
                </a14:m>
                <a:r>
                  <a:rPr lang="ja-JP" altLang="en-US" sz="2400" dirty="0" smtClean="0"/>
                  <a:t>があると</a:t>
                </a:r>
                <a:r>
                  <a:rPr lang="en-US" altLang="ja-JP" sz="2400" dirty="0" smtClean="0"/>
                  <a:t>…</a:t>
                </a:r>
              </a:p>
              <a:p>
                <a:pPr marL="0" indent="0">
                  <a:lnSpc>
                    <a:spcPct val="100000"/>
                  </a:lnSpc>
                  <a:spcBef>
                    <a:spcPts val="600"/>
                  </a:spcBef>
                  <a:spcAft>
                    <a:spcPts val="600"/>
                  </a:spcAft>
                  <a:buNone/>
                </a:pPr>
                <a:r>
                  <a:rPr lang="en-US" altLang="ja-JP" sz="2400" dirty="0" smtClean="0">
                    <a:sym typeface="Wingdings" panose="05000000000000000000" pitchFamily="2" charset="2"/>
                  </a:rPr>
                  <a:t> </a:t>
                </a:r>
                <a:r>
                  <a:rPr lang="ja-JP" altLang="en-US" sz="2400" dirty="0" smtClean="0">
                    <a:sym typeface="Wingdings" panose="05000000000000000000" pitchFamily="2" charset="2"/>
                  </a:rPr>
                  <a:t>任意の“単色光”を再現する原刺激の混合割合が分かる</a:t>
                </a:r>
                <a:endParaRPr lang="en-US" altLang="ja-JP" sz="2400" dirty="0" smtClean="0">
                  <a:sym typeface="Wingdings" panose="05000000000000000000" pitchFamily="2" charset="2"/>
                </a:endParaRPr>
              </a:p>
              <a:p>
                <a:pPr marL="0" indent="0">
                  <a:lnSpc>
                    <a:spcPct val="100000"/>
                  </a:lnSpc>
                  <a:spcBef>
                    <a:spcPts val="600"/>
                  </a:spcBef>
                  <a:spcAft>
                    <a:spcPts val="600"/>
                  </a:spcAft>
                  <a:buNone/>
                </a:pPr>
                <a:r>
                  <a:rPr lang="en-US" altLang="ja-JP" sz="2400" dirty="0" smtClean="0">
                    <a:sym typeface="Wingdings" panose="05000000000000000000" pitchFamily="2" charset="2"/>
                  </a:rPr>
                  <a:t> </a:t>
                </a:r>
                <a:r>
                  <a:rPr lang="ja-JP" altLang="en-US" sz="2400" dirty="0" smtClean="0">
                    <a:sym typeface="Wingdings" panose="05000000000000000000" pitchFamily="2" charset="2"/>
                  </a:rPr>
                  <a:t>単色でない任意の光</a:t>
                </a:r>
                <a14:m>
                  <m:oMath xmlns:m="http://schemas.openxmlformats.org/officeDocument/2006/math">
                    <m:r>
                      <a:rPr lang="en-US" altLang="ja-JP" sz="2400" i="1" dirty="0">
                        <a:latin typeface="Cambria Math" panose="02040503050406030204" pitchFamily="18" charset="0"/>
                        <a:sym typeface="Wingdings" panose="05000000000000000000" pitchFamily="2" charset="2"/>
                      </a:rPr>
                      <m:t>𝐹</m:t>
                    </m:r>
                  </m:oMath>
                </a14:m>
                <a:r>
                  <a:rPr lang="ja-JP" altLang="en-US" sz="2400" dirty="0" smtClean="0">
                    <a:sym typeface="Wingdings" panose="05000000000000000000" pitchFamily="2" charset="2"/>
                  </a:rPr>
                  <a:t>も再現できる</a:t>
                </a:r>
                <a:endParaRPr lang="en-US" altLang="ja-JP" sz="2400" dirty="0" smtClean="0">
                  <a:sym typeface="Wingdings" panose="05000000000000000000" pitchFamily="2" charset="2"/>
                </a:endParaRP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662939" y="900113"/>
                <a:ext cx="5528311" cy="1928813"/>
              </a:xfrm>
              <a:blipFill rotWithShape="0">
                <a:blip r:embed="rId3"/>
                <a:stretch>
                  <a:fillRect l="-1764" t="-2215" b="-4747"/>
                </a:stretch>
              </a:blipFill>
            </p:spPr>
            <p:txBody>
              <a:bodyPr/>
              <a:lstStyle/>
              <a:p>
                <a:r>
                  <a:rPr lang="ja-JP" altLang="en-US">
                    <a:noFill/>
                  </a:rPr>
                  <a:t> </a:t>
                </a:r>
              </a:p>
            </p:txBody>
          </p:sp>
        </mc:Fallback>
      </mc:AlternateContent>
      <p:grpSp>
        <p:nvGrpSpPr>
          <p:cNvPr id="10" name="グループ化 9"/>
          <p:cNvGrpSpPr/>
          <p:nvPr/>
        </p:nvGrpSpPr>
        <p:grpSpPr>
          <a:xfrm>
            <a:off x="6894286" y="2828925"/>
            <a:ext cx="5219436" cy="3736461"/>
            <a:chOff x="6230710" y="1728787"/>
            <a:chExt cx="5427889" cy="3885688"/>
          </a:xfrm>
        </p:grpSpPr>
        <p:pic>
          <p:nvPicPr>
            <p:cNvPr id="8" name="Picture 2" descr="Linear visible spectrum.svg"/>
            <p:cNvPicPr>
              <a:picLocks noChangeAspect="1" noChangeArrowheads="1"/>
            </p:cNvPicPr>
            <p:nvPr/>
          </p:nvPicPr>
          <p:blipFill rotWithShape="1">
            <a:blip r:embed="rId4">
              <a:extLst>
                <a:ext uri="{28A0092B-C50C-407E-A947-70E740481C1C}">
                  <a14:useLocalDpi xmlns:a14="http://schemas.microsoft.com/office/drawing/2010/main" val="0"/>
                </a:ext>
              </a:extLst>
            </a:blip>
            <a:srcRect t="38187"/>
            <a:stretch/>
          </p:blipFill>
          <p:spPr bwMode="auto">
            <a:xfrm>
              <a:off x="6946900" y="5149850"/>
              <a:ext cx="3835400" cy="464625"/>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30710" y="1728787"/>
              <a:ext cx="5427889" cy="3441077"/>
            </a:xfrm>
            <a:prstGeom prst="rect">
              <a:avLst/>
            </a:prstGeom>
          </p:spPr>
        </p:pic>
      </p:grpSp>
      <p:sp>
        <p:nvSpPr>
          <p:cNvPr id="11" name="正方形/長方形 10"/>
          <p:cNvSpPr/>
          <p:nvPr/>
        </p:nvSpPr>
        <p:spPr>
          <a:xfrm>
            <a:off x="8999578" y="2415658"/>
            <a:ext cx="1415772" cy="461665"/>
          </a:xfrm>
          <a:prstGeom prst="rect">
            <a:avLst/>
          </a:prstGeom>
        </p:spPr>
        <p:txBody>
          <a:bodyPr wrap="none">
            <a:spAutoFit/>
          </a:bodyPr>
          <a:lstStyle/>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rPr>
              <a:t>等色関数</a:t>
            </a: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3" name="グループ化 12"/>
          <p:cNvGrpSpPr/>
          <p:nvPr/>
        </p:nvGrpSpPr>
        <p:grpSpPr>
          <a:xfrm>
            <a:off x="7808913" y="162345"/>
            <a:ext cx="2320925" cy="1808665"/>
            <a:chOff x="8217843" y="1726684"/>
            <a:chExt cx="3678156" cy="2866337"/>
          </a:xfrm>
        </p:grpSpPr>
        <p:pic>
          <p:nvPicPr>
            <p:cNvPr id="14" name="図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17843" y="2800130"/>
              <a:ext cx="1192213" cy="1627595"/>
            </a:xfrm>
            <a:prstGeom prst="rect">
              <a:avLst/>
            </a:prstGeom>
          </p:spPr>
        </p:pic>
        <p:cxnSp>
          <p:nvCxnSpPr>
            <p:cNvPr id="15" name="直線コネクタ 14"/>
            <p:cNvCxnSpPr/>
            <p:nvPr/>
          </p:nvCxnSpPr>
          <p:spPr>
            <a:xfrm>
              <a:off x="9700213" y="2343150"/>
              <a:ext cx="0" cy="1041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9700213" y="3498850"/>
              <a:ext cx="0" cy="1041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11895999" y="2343150"/>
              <a:ext cx="0" cy="22498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 name="グループ化 17"/>
            <p:cNvGrpSpPr/>
            <p:nvPr/>
          </p:nvGrpSpPr>
          <p:grpSpPr>
            <a:xfrm rot="429135">
              <a:off x="10231450" y="1805737"/>
              <a:ext cx="1281918" cy="1347779"/>
              <a:chOff x="10373956" y="1875587"/>
              <a:chExt cx="1281918" cy="1347779"/>
            </a:xfrm>
          </p:grpSpPr>
          <p:sp>
            <p:nvSpPr>
              <p:cNvPr id="27" name="二等辺三角形 26"/>
              <p:cNvSpPr/>
              <p:nvPr/>
            </p:nvSpPr>
            <p:spPr>
              <a:xfrm rot="18997874">
                <a:off x="11143667" y="1875587"/>
                <a:ext cx="315310" cy="1150539"/>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8" name="二等辺三角形 27"/>
              <p:cNvSpPr/>
              <p:nvPr/>
            </p:nvSpPr>
            <p:spPr>
              <a:xfrm rot="17973254">
                <a:off x="10922950" y="2159365"/>
                <a:ext cx="315310" cy="1150539"/>
              </a:xfrm>
              <a:prstGeom prst="triangle">
                <a:avLst/>
              </a:prstGeom>
              <a:solidFill>
                <a:srgbClr val="01FF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9" name="二等辺三角形 28"/>
              <p:cNvSpPr/>
              <p:nvPr/>
            </p:nvSpPr>
            <p:spPr>
              <a:xfrm rot="17054316">
                <a:off x="10791571" y="2490441"/>
                <a:ext cx="315310" cy="1150539"/>
              </a:xfrm>
              <a:prstGeom prst="triangle">
                <a:avLst/>
              </a:prstGeom>
              <a:solidFill>
                <a:srgbClr val="010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cxnSp>
          <p:nvCxnSpPr>
            <p:cNvPr id="19" name="直線コネクタ 18"/>
            <p:cNvCxnSpPr/>
            <p:nvPr/>
          </p:nvCxnSpPr>
          <p:spPr>
            <a:xfrm>
              <a:off x="11832936" y="3133725"/>
              <a:ext cx="0" cy="6068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二等辺三角形 19"/>
            <p:cNvSpPr/>
            <p:nvPr/>
          </p:nvSpPr>
          <p:spPr>
            <a:xfrm rot="13951704">
              <a:off x="10744052" y="3595846"/>
              <a:ext cx="315310" cy="1150539"/>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1" name="正方形/長方形 20"/>
            <p:cNvSpPr/>
            <p:nvPr/>
          </p:nvSpPr>
          <p:spPr>
            <a:xfrm>
              <a:off x="9817512" y="2564885"/>
              <a:ext cx="476610" cy="365712"/>
            </a:xfrm>
            <a:prstGeom prst="rect">
              <a:avLst/>
            </a:prstGeom>
          </p:spPr>
          <p:txBody>
            <a:bodyPr wrap="none">
              <a:spAutoFit/>
            </a:bodyPr>
            <a:lstStyle/>
            <a:p>
              <a:r>
                <a:rPr lang="en-US" altLang="ja-JP" sz="1200" dirty="0"/>
                <a:t>[B]</a:t>
              </a:r>
              <a:endParaRPr lang="ja-JP" altLang="en-US" sz="1200" dirty="0"/>
            </a:p>
          </p:txBody>
        </p:sp>
        <p:sp>
          <p:nvSpPr>
            <p:cNvPr id="22" name="正方形/長方形 21"/>
            <p:cNvSpPr/>
            <p:nvPr/>
          </p:nvSpPr>
          <p:spPr>
            <a:xfrm>
              <a:off x="10071512" y="2107684"/>
              <a:ext cx="495658" cy="365712"/>
            </a:xfrm>
            <a:prstGeom prst="rect">
              <a:avLst/>
            </a:prstGeom>
          </p:spPr>
          <p:txBody>
            <a:bodyPr wrap="none">
              <a:spAutoFit/>
            </a:bodyPr>
            <a:lstStyle/>
            <a:p>
              <a:r>
                <a:rPr lang="en-US" altLang="ja-JP" sz="1200" dirty="0" smtClean="0"/>
                <a:t>[G]</a:t>
              </a:r>
              <a:endParaRPr lang="ja-JP" altLang="en-US" sz="1200" dirty="0"/>
            </a:p>
          </p:txBody>
        </p:sp>
        <p:sp>
          <p:nvSpPr>
            <p:cNvPr id="23" name="正方形/長方形 22"/>
            <p:cNvSpPr/>
            <p:nvPr/>
          </p:nvSpPr>
          <p:spPr>
            <a:xfrm>
              <a:off x="10477913" y="1726684"/>
              <a:ext cx="476610" cy="365712"/>
            </a:xfrm>
            <a:prstGeom prst="rect">
              <a:avLst/>
            </a:prstGeom>
          </p:spPr>
          <p:txBody>
            <a:bodyPr wrap="none">
              <a:spAutoFit/>
            </a:bodyPr>
            <a:lstStyle/>
            <a:p>
              <a:r>
                <a:rPr lang="en-US" altLang="ja-JP" sz="1200" dirty="0" smtClean="0"/>
                <a:t>[R]</a:t>
              </a:r>
              <a:endParaRPr lang="ja-JP" altLang="en-US" sz="1200" dirty="0"/>
            </a:p>
          </p:txBody>
        </p:sp>
        <p:cxnSp>
          <p:nvCxnSpPr>
            <p:cNvPr id="24" name="直線コネクタ 23"/>
            <p:cNvCxnSpPr/>
            <p:nvPr/>
          </p:nvCxnSpPr>
          <p:spPr>
            <a:xfrm>
              <a:off x="10900144" y="3438525"/>
              <a:ext cx="9048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11802133" y="3447728"/>
              <a:ext cx="0" cy="292805"/>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11802133" y="3135593"/>
              <a:ext cx="0" cy="292805"/>
            </a:xfrm>
            <a:prstGeom prst="line">
              <a:avLst/>
            </a:prstGeom>
            <a:ln w="38100">
              <a:solidFill>
                <a:srgbClr val="18D88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0" name="正方形/長方形 29"/>
              <p:cNvSpPr/>
              <p:nvPr/>
            </p:nvSpPr>
            <p:spPr>
              <a:xfrm>
                <a:off x="7492723" y="3625333"/>
                <a:ext cx="998478" cy="5327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ja-JP" sz="2800" b="0" i="1" smtClean="0">
                              <a:latin typeface="Cambria Math" panose="02040503050406030204" pitchFamily="18" charset="0"/>
                              <a:ea typeface="メイリオ" panose="020B0604030504040204" pitchFamily="50" charset="-128"/>
                              <a:cs typeface="メイリオ" panose="020B0604030504040204" pitchFamily="50" charset="-128"/>
                            </a:rPr>
                          </m:ctrlPr>
                        </m:accPr>
                        <m:e>
                          <m:r>
                            <a:rPr lang="en-US" altLang="ja-JP" sz="2800" i="1">
                              <a:latin typeface="Cambria Math" panose="02040503050406030204" pitchFamily="18" charset="0"/>
                              <a:ea typeface="メイリオ" panose="020B0604030504040204" pitchFamily="50" charset="-128"/>
                              <a:cs typeface="メイリオ" panose="020B0604030504040204" pitchFamily="50" charset="-128"/>
                            </a:rPr>
                            <m:t>𝑏</m:t>
                          </m:r>
                        </m:e>
                      </m:acc>
                      <m:d>
                        <m:dPr>
                          <m:ctrlPr>
                            <a:rPr lang="en-US" altLang="ja-JP" sz="2800" b="0" i="1" smtClean="0">
                              <a:latin typeface="Cambria Math" panose="02040503050406030204" pitchFamily="18" charset="0"/>
                              <a:ea typeface="メイリオ" panose="020B0604030504040204" pitchFamily="50" charset="-128"/>
                              <a:cs typeface="メイリオ" panose="020B0604030504040204" pitchFamily="50" charset="-128"/>
                            </a:rPr>
                          </m:ctrlPr>
                        </m:dPr>
                        <m:e>
                          <m:r>
                            <a:rPr lang="en-US" altLang="ja-JP" sz="2800" b="0" i="1" smtClean="0">
                              <a:latin typeface="Cambria Math" panose="02040503050406030204" pitchFamily="18" charset="0"/>
                              <a:ea typeface="メイリオ" panose="020B0604030504040204" pitchFamily="50" charset="-128"/>
                              <a:cs typeface="メイリオ" panose="020B0604030504040204" pitchFamily="50" charset="-128"/>
                            </a:rPr>
                            <m:t>𝜆</m:t>
                          </m:r>
                        </m:e>
                      </m:d>
                    </m:oMath>
                  </m:oMathPara>
                </a14:m>
                <a:endParaRPr lang="ja-JP" altLang="en-US" sz="28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30" name="正方形/長方形 29"/>
              <p:cNvSpPr>
                <a:spLocks noRot="1" noChangeAspect="1" noMove="1" noResize="1" noEditPoints="1" noAdjustHandles="1" noChangeArrowheads="1" noChangeShapeType="1" noTextEdit="1"/>
              </p:cNvSpPr>
              <p:nvPr/>
            </p:nvSpPr>
            <p:spPr>
              <a:xfrm>
                <a:off x="7492723" y="3625333"/>
                <a:ext cx="998478" cy="532710"/>
              </a:xfrm>
              <a:prstGeom prst="rect">
                <a:avLst/>
              </a:prstGeom>
              <a:blipFill rotWithShape="0">
                <a:blip r:embed="rId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1" name="正方形/長方形 30"/>
              <p:cNvSpPr/>
              <p:nvPr/>
            </p:nvSpPr>
            <p:spPr>
              <a:xfrm>
                <a:off x="9702523" y="4082533"/>
                <a:ext cx="976036"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ja-JP" sz="2800" b="0" i="1" smtClean="0">
                              <a:latin typeface="Cambria Math" panose="02040503050406030204" pitchFamily="18" charset="0"/>
                              <a:ea typeface="メイリオ" panose="020B0604030504040204" pitchFamily="50" charset="-128"/>
                              <a:cs typeface="メイリオ" panose="020B0604030504040204" pitchFamily="50" charset="-128"/>
                            </a:rPr>
                          </m:ctrlPr>
                        </m:accPr>
                        <m:e>
                          <m:r>
                            <a:rPr lang="en-US" altLang="ja-JP" sz="2800" b="0" i="1" smtClean="0">
                              <a:latin typeface="Cambria Math" panose="02040503050406030204" pitchFamily="18" charset="0"/>
                              <a:ea typeface="メイリオ" panose="020B0604030504040204" pitchFamily="50" charset="-128"/>
                              <a:cs typeface="メイリオ" panose="020B0604030504040204" pitchFamily="50" charset="-128"/>
                            </a:rPr>
                            <m:t>𝑟</m:t>
                          </m:r>
                        </m:e>
                      </m:acc>
                      <m:d>
                        <m:dPr>
                          <m:ctrlPr>
                            <a:rPr lang="en-US" altLang="ja-JP" sz="2800" b="0" i="1" smtClean="0">
                              <a:latin typeface="Cambria Math" panose="02040503050406030204" pitchFamily="18" charset="0"/>
                              <a:ea typeface="メイリオ" panose="020B0604030504040204" pitchFamily="50" charset="-128"/>
                              <a:cs typeface="メイリオ" panose="020B0604030504040204" pitchFamily="50" charset="-128"/>
                            </a:rPr>
                          </m:ctrlPr>
                        </m:dPr>
                        <m:e>
                          <m:r>
                            <a:rPr lang="en-US" altLang="ja-JP" sz="2800" b="0" i="1" smtClean="0">
                              <a:latin typeface="Cambria Math" panose="02040503050406030204" pitchFamily="18" charset="0"/>
                              <a:ea typeface="メイリオ" panose="020B0604030504040204" pitchFamily="50" charset="-128"/>
                              <a:cs typeface="メイリオ" panose="020B0604030504040204" pitchFamily="50" charset="-128"/>
                            </a:rPr>
                            <m:t>𝜆</m:t>
                          </m:r>
                        </m:e>
                      </m:d>
                    </m:oMath>
                  </m:oMathPara>
                </a14:m>
                <a:endParaRPr lang="ja-JP" altLang="en-US" sz="28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31" name="正方形/長方形 30"/>
              <p:cNvSpPr>
                <a:spLocks noRot="1" noChangeAspect="1" noMove="1" noResize="1" noEditPoints="1" noAdjustHandles="1" noChangeArrowheads="1" noChangeShapeType="1" noTextEdit="1"/>
              </p:cNvSpPr>
              <p:nvPr/>
            </p:nvSpPr>
            <p:spPr>
              <a:xfrm>
                <a:off x="9702523" y="4082533"/>
                <a:ext cx="976036" cy="523220"/>
              </a:xfrm>
              <a:prstGeom prst="rect">
                <a:avLst/>
              </a:prstGeom>
              <a:blipFill rotWithShape="0">
                <a:blip r:embed="rId8"/>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2" name="正方形/長方形 31"/>
              <p:cNvSpPr/>
              <p:nvPr/>
            </p:nvSpPr>
            <p:spPr>
              <a:xfrm>
                <a:off x="8452843" y="4257793"/>
                <a:ext cx="1022395"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ja-JP" sz="2800" b="0" i="1" smtClean="0">
                              <a:latin typeface="Cambria Math" panose="02040503050406030204" pitchFamily="18" charset="0"/>
                              <a:ea typeface="メイリオ" panose="020B0604030504040204" pitchFamily="50" charset="-128"/>
                              <a:cs typeface="メイリオ" panose="020B0604030504040204" pitchFamily="50" charset="-128"/>
                            </a:rPr>
                          </m:ctrlPr>
                        </m:accPr>
                        <m:e>
                          <m:r>
                            <a:rPr lang="en-US" altLang="ja-JP" sz="2800" b="0" i="1" smtClean="0">
                              <a:latin typeface="Cambria Math" panose="02040503050406030204" pitchFamily="18" charset="0"/>
                              <a:ea typeface="メイリオ" panose="020B0604030504040204" pitchFamily="50" charset="-128"/>
                              <a:cs typeface="メイリオ" panose="020B0604030504040204" pitchFamily="50" charset="-128"/>
                            </a:rPr>
                            <m:t>𝑔</m:t>
                          </m:r>
                        </m:e>
                      </m:acc>
                      <m:d>
                        <m:dPr>
                          <m:ctrlPr>
                            <a:rPr lang="en-US" altLang="ja-JP" sz="2800" b="0" i="1" smtClean="0">
                              <a:latin typeface="Cambria Math" panose="02040503050406030204" pitchFamily="18" charset="0"/>
                              <a:ea typeface="メイリオ" panose="020B0604030504040204" pitchFamily="50" charset="-128"/>
                              <a:cs typeface="メイリオ" panose="020B0604030504040204" pitchFamily="50" charset="-128"/>
                            </a:rPr>
                          </m:ctrlPr>
                        </m:dPr>
                        <m:e>
                          <m:r>
                            <a:rPr lang="en-US" altLang="ja-JP" sz="2800" b="0" i="1" smtClean="0">
                              <a:latin typeface="Cambria Math" panose="02040503050406030204" pitchFamily="18" charset="0"/>
                              <a:ea typeface="メイリオ" panose="020B0604030504040204" pitchFamily="50" charset="-128"/>
                              <a:cs typeface="メイリオ" panose="020B0604030504040204" pitchFamily="50" charset="-128"/>
                            </a:rPr>
                            <m:t>𝜆</m:t>
                          </m:r>
                        </m:e>
                      </m:d>
                    </m:oMath>
                  </m:oMathPara>
                </a14:m>
                <a:endParaRPr lang="ja-JP" altLang="en-US" sz="28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32" name="正方形/長方形 31"/>
              <p:cNvSpPr>
                <a:spLocks noRot="1" noChangeAspect="1" noMove="1" noResize="1" noEditPoints="1" noAdjustHandles="1" noChangeArrowheads="1" noChangeShapeType="1" noTextEdit="1"/>
              </p:cNvSpPr>
              <p:nvPr/>
            </p:nvSpPr>
            <p:spPr>
              <a:xfrm>
                <a:off x="8452843" y="4257793"/>
                <a:ext cx="1022395" cy="523220"/>
              </a:xfrm>
              <a:prstGeom prst="rect">
                <a:avLst/>
              </a:prstGeom>
              <a:blipFill rotWithShape="0">
                <a:blip r:embed="rId9"/>
                <a:stretch>
                  <a:fillRect b="-581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 name="正方形/長方形 3"/>
              <p:cNvSpPr/>
              <p:nvPr/>
            </p:nvSpPr>
            <p:spPr>
              <a:xfrm>
                <a:off x="271462" y="3097830"/>
                <a:ext cx="6143625" cy="1690591"/>
              </a:xfrm>
              <a:prstGeom prst="rect">
                <a:avLst/>
              </a:prstGeom>
            </p:spPr>
            <p:txBody>
              <a:bodyPr wrap="square">
                <a:spAutoFit/>
              </a:bodyPr>
              <a:lstStyle/>
              <a:p>
                <a:pPr>
                  <a:spcBef>
                    <a:spcPts val="600"/>
                  </a:spcBef>
                  <a:spcAft>
                    <a:spcPts val="600"/>
                  </a:spcAft>
                </a:pPr>
                <a14:m>
                  <m:oMathPara xmlns:m="http://schemas.openxmlformats.org/officeDocument/2006/math">
                    <m:oMathParaPr>
                      <m:jc m:val="centerGroup"/>
                    </m:oMathParaPr>
                    <m:oMath xmlns:m="http://schemas.openxmlformats.org/officeDocument/2006/math">
                      <m:r>
                        <a:rPr lang="en-US" altLang="ja-JP" sz="2400" i="1" dirty="0" smtClean="0">
                          <a:latin typeface="Cambria Math" panose="02040503050406030204" pitchFamily="18" charset="0"/>
                          <a:sym typeface="Wingdings" panose="05000000000000000000" pitchFamily="2" charset="2"/>
                        </a:rPr>
                        <m:t>𝑟</m:t>
                      </m:r>
                      <m:r>
                        <a:rPr lang="en-US" altLang="ja-JP" sz="2400" i="1" dirty="0" smtClean="0">
                          <a:latin typeface="Cambria Math" panose="02040503050406030204" pitchFamily="18" charset="0"/>
                          <a:sym typeface="Wingdings" panose="05000000000000000000" pitchFamily="2" charset="2"/>
                        </a:rPr>
                        <m:t>=</m:t>
                      </m:r>
                      <m:nary>
                        <m:naryPr>
                          <m:ctrlPr>
                            <a:rPr lang="en-US" altLang="ja-JP" sz="2400" i="1" dirty="0">
                              <a:latin typeface="Cambria Math" panose="02040503050406030204" pitchFamily="18" charset="0"/>
                              <a:sym typeface="Wingdings" panose="05000000000000000000" pitchFamily="2" charset="2"/>
                            </a:rPr>
                          </m:ctrlPr>
                        </m:naryPr>
                        <m:sub>
                          <m:r>
                            <m:rPr>
                              <m:brk m:alnAt="23"/>
                            </m:rPr>
                            <a:rPr lang="en-US" altLang="ja-JP" sz="2400" i="1" dirty="0">
                              <a:latin typeface="Cambria Math" panose="02040503050406030204" pitchFamily="18" charset="0"/>
                              <a:sym typeface="Wingdings" panose="05000000000000000000" pitchFamily="2" charset="2"/>
                            </a:rPr>
                            <m:t>0</m:t>
                          </m:r>
                        </m:sub>
                        <m:sup>
                          <m:r>
                            <a:rPr lang="en-US" altLang="ja-JP" sz="2400" i="1" dirty="0">
                              <a:latin typeface="Cambria Math" panose="02040503050406030204" pitchFamily="18" charset="0"/>
                              <a:sym typeface="Wingdings" panose="05000000000000000000" pitchFamily="2" charset="2"/>
                            </a:rPr>
                            <m:t>∞</m:t>
                          </m:r>
                        </m:sup>
                        <m:e>
                          <m:r>
                            <a:rPr lang="en-US" altLang="ja-JP" sz="2400" i="1" dirty="0">
                              <a:latin typeface="Cambria Math" panose="02040503050406030204" pitchFamily="18" charset="0"/>
                              <a:sym typeface="Wingdings" panose="05000000000000000000" pitchFamily="2" charset="2"/>
                            </a:rPr>
                            <m:t>𝐹</m:t>
                          </m:r>
                          <m:r>
                            <a:rPr lang="en-US" altLang="ja-JP" sz="2400" i="1" dirty="0">
                              <a:latin typeface="Cambria Math" panose="02040503050406030204" pitchFamily="18" charset="0"/>
                              <a:sym typeface="Wingdings" panose="05000000000000000000" pitchFamily="2" charset="2"/>
                            </a:rPr>
                            <m:t>(</m:t>
                          </m:r>
                          <m:r>
                            <a:rPr lang="en-US" altLang="ja-JP" sz="2400" i="1" dirty="0">
                              <a:latin typeface="Cambria Math" panose="02040503050406030204" pitchFamily="18" charset="0"/>
                              <a:sym typeface="Wingdings" panose="05000000000000000000" pitchFamily="2" charset="2"/>
                            </a:rPr>
                            <m:t>𝜆</m:t>
                          </m:r>
                          <m:r>
                            <a:rPr lang="en-US" altLang="ja-JP" sz="2400" i="1" dirty="0">
                              <a:latin typeface="Cambria Math" panose="02040503050406030204" pitchFamily="18" charset="0"/>
                              <a:sym typeface="Wingdings" panose="05000000000000000000" pitchFamily="2" charset="2"/>
                            </a:rPr>
                            <m:t>)</m:t>
                          </m:r>
                          <m:acc>
                            <m:accPr>
                              <m:chr m:val="̅"/>
                              <m:ctrlPr>
                                <a:rPr lang="en-US" altLang="ja-JP" sz="2400" i="1">
                                  <a:latin typeface="Cambria Math" panose="02040503050406030204" pitchFamily="18" charset="0"/>
                                </a:rPr>
                              </m:ctrlPr>
                            </m:accPr>
                            <m:e>
                              <m:r>
                                <a:rPr lang="en-US" altLang="ja-JP" sz="2400" i="1">
                                  <a:latin typeface="Cambria Math" panose="02040503050406030204" pitchFamily="18" charset="0"/>
                                </a:rPr>
                                <m:t>𝑟</m:t>
                              </m:r>
                            </m:e>
                          </m:acc>
                          <m:d>
                            <m:dPr>
                              <m:ctrlPr>
                                <a:rPr lang="en-US" altLang="ja-JP" sz="2400" i="1">
                                  <a:latin typeface="Cambria Math" panose="02040503050406030204" pitchFamily="18" charset="0"/>
                                </a:rPr>
                              </m:ctrlPr>
                            </m:dPr>
                            <m:e>
                              <m:r>
                                <a:rPr lang="en-US" altLang="ja-JP" sz="2400" i="1">
                                  <a:latin typeface="Cambria Math" panose="02040503050406030204" pitchFamily="18" charset="0"/>
                                </a:rPr>
                                <m:t>𝜆</m:t>
                              </m:r>
                            </m:e>
                          </m:d>
                          <m:r>
                            <a:rPr lang="en-US" altLang="ja-JP" sz="2400" i="1">
                              <a:latin typeface="Cambria Math" panose="02040503050406030204" pitchFamily="18" charset="0"/>
                            </a:rPr>
                            <m:t>𝑑</m:t>
                          </m:r>
                          <m:r>
                            <a:rPr lang="en-US" altLang="ja-JP" sz="2400" i="1">
                              <a:latin typeface="Cambria Math" panose="02040503050406030204" pitchFamily="18" charset="0"/>
                            </a:rPr>
                            <m:t>𝜆</m:t>
                          </m:r>
                        </m:e>
                      </m:nary>
                      <m:r>
                        <a:rPr lang="en-US" altLang="ja-JP" sz="2400" i="1" dirty="0">
                          <a:latin typeface="Cambria Math" panose="02040503050406030204" pitchFamily="18" charset="0"/>
                          <a:sym typeface="Wingdings" panose="05000000000000000000" pitchFamily="2" charset="2"/>
                        </a:rPr>
                        <m:t>,</m:t>
                      </m:r>
                      <m:r>
                        <a:rPr lang="en-US" altLang="ja-JP" sz="2400" b="0" i="1" dirty="0" smtClean="0">
                          <a:latin typeface="Cambria Math" panose="02040503050406030204" pitchFamily="18" charset="0"/>
                          <a:sym typeface="Wingdings" panose="05000000000000000000" pitchFamily="2" charset="2"/>
                        </a:rPr>
                        <m:t> </m:t>
                      </m:r>
                      <m:r>
                        <a:rPr lang="en-US" altLang="ja-JP" sz="2400" b="0" i="1" dirty="0" smtClean="0">
                          <a:latin typeface="Cambria Math" panose="02040503050406030204" pitchFamily="18" charset="0"/>
                          <a:sym typeface="Wingdings" panose="05000000000000000000" pitchFamily="2" charset="2"/>
                        </a:rPr>
                        <m:t>𝑔</m:t>
                      </m:r>
                      <m:r>
                        <a:rPr lang="en-US" altLang="ja-JP" sz="2400" i="1" dirty="0">
                          <a:latin typeface="Cambria Math" panose="02040503050406030204" pitchFamily="18" charset="0"/>
                          <a:sym typeface="Wingdings" panose="05000000000000000000" pitchFamily="2" charset="2"/>
                        </a:rPr>
                        <m:t>=</m:t>
                      </m:r>
                      <m:nary>
                        <m:naryPr>
                          <m:ctrlPr>
                            <a:rPr lang="en-US" altLang="ja-JP" sz="2400" i="1" dirty="0">
                              <a:latin typeface="Cambria Math" panose="02040503050406030204" pitchFamily="18" charset="0"/>
                              <a:sym typeface="Wingdings" panose="05000000000000000000" pitchFamily="2" charset="2"/>
                            </a:rPr>
                          </m:ctrlPr>
                        </m:naryPr>
                        <m:sub>
                          <m:r>
                            <m:rPr>
                              <m:brk m:alnAt="23"/>
                            </m:rPr>
                            <a:rPr lang="en-US" altLang="ja-JP" sz="2400" i="1" dirty="0">
                              <a:latin typeface="Cambria Math" panose="02040503050406030204" pitchFamily="18" charset="0"/>
                              <a:sym typeface="Wingdings" panose="05000000000000000000" pitchFamily="2" charset="2"/>
                            </a:rPr>
                            <m:t>0</m:t>
                          </m:r>
                        </m:sub>
                        <m:sup>
                          <m:r>
                            <a:rPr lang="en-US" altLang="ja-JP" sz="2400" i="1" dirty="0">
                              <a:latin typeface="Cambria Math" panose="02040503050406030204" pitchFamily="18" charset="0"/>
                              <a:sym typeface="Wingdings" panose="05000000000000000000" pitchFamily="2" charset="2"/>
                            </a:rPr>
                            <m:t>∞</m:t>
                          </m:r>
                        </m:sup>
                        <m:e>
                          <m:r>
                            <a:rPr lang="en-US" altLang="ja-JP" sz="2400" i="1" dirty="0">
                              <a:latin typeface="Cambria Math" panose="02040503050406030204" pitchFamily="18" charset="0"/>
                              <a:sym typeface="Wingdings" panose="05000000000000000000" pitchFamily="2" charset="2"/>
                            </a:rPr>
                            <m:t>𝐹</m:t>
                          </m:r>
                          <m:r>
                            <a:rPr lang="en-US" altLang="ja-JP" sz="2400" i="1" dirty="0">
                              <a:latin typeface="Cambria Math" panose="02040503050406030204" pitchFamily="18" charset="0"/>
                              <a:sym typeface="Wingdings" panose="05000000000000000000" pitchFamily="2" charset="2"/>
                            </a:rPr>
                            <m:t>(</m:t>
                          </m:r>
                          <m:r>
                            <a:rPr lang="en-US" altLang="ja-JP" sz="2400" i="1" dirty="0">
                              <a:latin typeface="Cambria Math" panose="02040503050406030204" pitchFamily="18" charset="0"/>
                              <a:sym typeface="Wingdings" panose="05000000000000000000" pitchFamily="2" charset="2"/>
                            </a:rPr>
                            <m:t>𝜆</m:t>
                          </m:r>
                          <m:r>
                            <a:rPr lang="en-US" altLang="ja-JP" sz="2400" i="1" dirty="0">
                              <a:latin typeface="Cambria Math" panose="02040503050406030204" pitchFamily="18" charset="0"/>
                              <a:sym typeface="Wingdings" panose="05000000000000000000" pitchFamily="2" charset="2"/>
                            </a:rPr>
                            <m:t>)</m:t>
                          </m:r>
                          <m:acc>
                            <m:accPr>
                              <m:chr m:val="̅"/>
                              <m:ctrlPr>
                                <a:rPr lang="en-US" altLang="ja-JP" sz="2400" i="1">
                                  <a:latin typeface="Cambria Math" panose="02040503050406030204" pitchFamily="18" charset="0"/>
                                </a:rPr>
                              </m:ctrlPr>
                            </m:accPr>
                            <m:e>
                              <m:r>
                                <a:rPr lang="en-US" altLang="ja-JP" sz="2400" b="0" i="1" smtClean="0">
                                  <a:latin typeface="Cambria Math" panose="02040503050406030204" pitchFamily="18" charset="0"/>
                                </a:rPr>
                                <m:t>𝑔</m:t>
                              </m:r>
                            </m:e>
                          </m:acc>
                          <m:d>
                            <m:dPr>
                              <m:ctrlPr>
                                <a:rPr lang="en-US" altLang="ja-JP" sz="2400" i="1">
                                  <a:latin typeface="Cambria Math" panose="02040503050406030204" pitchFamily="18" charset="0"/>
                                </a:rPr>
                              </m:ctrlPr>
                            </m:dPr>
                            <m:e>
                              <m:r>
                                <a:rPr lang="en-US" altLang="ja-JP" sz="2400" i="1">
                                  <a:latin typeface="Cambria Math" panose="02040503050406030204" pitchFamily="18" charset="0"/>
                                </a:rPr>
                                <m:t>𝜆</m:t>
                              </m:r>
                            </m:e>
                          </m:d>
                          <m:r>
                            <a:rPr lang="en-US" altLang="ja-JP" sz="2400" i="1">
                              <a:latin typeface="Cambria Math" panose="02040503050406030204" pitchFamily="18" charset="0"/>
                            </a:rPr>
                            <m:t>𝑑</m:t>
                          </m:r>
                          <m:r>
                            <a:rPr lang="en-US" altLang="ja-JP" sz="2400" i="1">
                              <a:latin typeface="Cambria Math" panose="02040503050406030204" pitchFamily="18" charset="0"/>
                            </a:rPr>
                            <m:t>𝜆</m:t>
                          </m:r>
                        </m:e>
                      </m:nary>
                      <m:r>
                        <a:rPr lang="en-US" altLang="ja-JP" sz="2400" i="1" dirty="0">
                          <a:latin typeface="Cambria Math" panose="02040503050406030204" pitchFamily="18" charset="0"/>
                          <a:sym typeface="Wingdings" panose="05000000000000000000" pitchFamily="2" charset="2"/>
                        </a:rPr>
                        <m:t>,</m:t>
                      </m:r>
                      <m:r>
                        <a:rPr lang="en-US" altLang="ja-JP" sz="2400" b="0" i="1" dirty="0" smtClean="0">
                          <a:latin typeface="Cambria Math" panose="02040503050406030204" pitchFamily="18" charset="0"/>
                          <a:sym typeface="Wingdings" panose="05000000000000000000" pitchFamily="2" charset="2"/>
                        </a:rPr>
                        <m:t>  </m:t>
                      </m:r>
                      <m:r>
                        <a:rPr lang="en-US" altLang="ja-JP" sz="2400" b="0" i="1" dirty="0" smtClean="0">
                          <a:latin typeface="Cambria Math" panose="02040503050406030204" pitchFamily="18" charset="0"/>
                          <a:sym typeface="Wingdings" panose="05000000000000000000" pitchFamily="2" charset="2"/>
                        </a:rPr>
                        <m:t>𝑏</m:t>
                      </m:r>
                      <m:r>
                        <a:rPr lang="en-US" altLang="ja-JP" sz="2400" i="1" dirty="0">
                          <a:latin typeface="Cambria Math" panose="02040503050406030204" pitchFamily="18" charset="0"/>
                          <a:sym typeface="Wingdings" panose="05000000000000000000" pitchFamily="2" charset="2"/>
                        </a:rPr>
                        <m:t>=</m:t>
                      </m:r>
                      <m:nary>
                        <m:naryPr>
                          <m:ctrlPr>
                            <a:rPr lang="en-US" altLang="ja-JP" sz="2400" i="1" dirty="0">
                              <a:latin typeface="Cambria Math" panose="02040503050406030204" pitchFamily="18" charset="0"/>
                              <a:sym typeface="Wingdings" panose="05000000000000000000" pitchFamily="2" charset="2"/>
                            </a:rPr>
                          </m:ctrlPr>
                        </m:naryPr>
                        <m:sub>
                          <m:r>
                            <m:rPr>
                              <m:brk m:alnAt="23"/>
                            </m:rPr>
                            <a:rPr lang="en-US" altLang="ja-JP" sz="2400" i="1" dirty="0">
                              <a:latin typeface="Cambria Math" panose="02040503050406030204" pitchFamily="18" charset="0"/>
                              <a:sym typeface="Wingdings" panose="05000000000000000000" pitchFamily="2" charset="2"/>
                            </a:rPr>
                            <m:t>0</m:t>
                          </m:r>
                        </m:sub>
                        <m:sup>
                          <m:r>
                            <a:rPr lang="en-US" altLang="ja-JP" sz="2400" i="1" dirty="0">
                              <a:latin typeface="Cambria Math" panose="02040503050406030204" pitchFamily="18" charset="0"/>
                              <a:sym typeface="Wingdings" panose="05000000000000000000" pitchFamily="2" charset="2"/>
                            </a:rPr>
                            <m:t>∞</m:t>
                          </m:r>
                        </m:sup>
                        <m:e>
                          <m:r>
                            <a:rPr lang="en-US" altLang="ja-JP" sz="2400" i="1" dirty="0">
                              <a:latin typeface="Cambria Math" panose="02040503050406030204" pitchFamily="18" charset="0"/>
                              <a:sym typeface="Wingdings" panose="05000000000000000000" pitchFamily="2" charset="2"/>
                            </a:rPr>
                            <m:t>𝐹</m:t>
                          </m:r>
                          <m:r>
                            <a:rPr lang="en-US" altLang="ja-JP" sz="2400" i="1" dirty="0">
                              <a:latin typeface="Cambria Math" panose="02040503050406030204" pitchFamily="18" charset="0"/>
                              <a:sym typeface="Wingdings" panose="05000000000000000000" pitchFamily="2" charset="2"/>
                            </a:rPr>
                            <m:t>(</m:t>
                          </m:r>
                          <m:r>
                            <a:rPr lang="en-US" altLang="ja-JP" sz="2400" i="1" dirty="0">
                              <a:latin typeface="Cambria Math" panose="02040503050406030204" pitchFamily="18" charset="0"/>
                              <a:sym typeface="Wingdings" panose="05000000000000000000" pitchFamily="2" charset="2"/>
                            </a:rPr>
                            <m:t>𝜆</m:t>
                          </m:r>
                          <m:r>
                            <a:rPr lang="en-US" altLang="ja-JP" sz="2400" i="1" dirty="0">
                              <a:latin typeface="Cambria Math" panose="02040503050406030204" pitchFamily="18" charset="0"/>
                              <a:sym typeface="Wingdings" panose="05000000000000000000" pitchFamily="2" charset="2"/>
                            </a:rPr>
                            <m:t>)</m:t>
                          </m:r>
                          <m:acc>
                            <m:accPr>
                              <m:chr m:val="̅"/>
                              <m:ctrlPr>
                                <a:rPr lang="en-US" altLang="ja-JP" sz="2400" i="1">
                                  <a:latin typeface="Cambria Math" panose="02040503050406030204" pitchFamily="18" charset="0"/>
                                </a:rPr>
                              </m:ctrlPr>
                            </m:accPr>
                            <m:e>
                              <m:r>
                                <a:rPr lang="en-US" altLang="ja-JP" sz="2400" b="0" i="1" smtClean="0">
                                  <a:latin typeface="Cambria Math" panose="02040503050406030204" pitchFamily="18" charset="0"/>
                                </a:rPr>
                                <m:t>𝑏</m:t>
                              </m:r>
                            </m:e>
                          </m:acc>
                          <m:d>
                            <m:dPr>
                              <m:ctrlPr>
                                <a:rPr lang="en-US" altLang="ja-JP" sz="2400" i="1">
                                  <a:latin typeface="Cambria Math" panose="02040503050406030204" pitchFamily="18" charset="0"/>
                                </a:rPr>
                              </m:ctrlPr>
                            </m:dPr>
                            <m:e>
                              <m:r>
                                <a:rPr lang="en-US" altLang="ja-JP" sz="2400" i="1">
                                  <a:latin typeface="Cambria Math" panose="02040503050406030204" pitchFamily="18" charset="0"/>
                                </a:rPr>
                                <m:t>𝜆</m:t>
                              </m:r>
                            </m:e>
                          </m:d>
                          <m:r>
                            <a:rPr lang="en-US" altLang="ja-JP" sz="2400" i="1">
                              <a:latin typeface="Cambria Math" panose="02040503050406030204" pitchFamily="18" charset="0"/>
                            </a:rPr>
                            <m:t>𝑑</m:t>
                          </m:r>
                          <m:r>
                            <a:rPr lang="en-US" altLang="ja-JP" sz="2400" i="1">
                              <a:latin typeface="Cambria Math" panose="02040503050406030204" pitchFamily="18" charset="0"/>
                            </a:rPr>
                            <m:t>𝜆</m:t>
                          </m:r>
                        </m:e>
                      </m:nary>
                      <m:r>
                        <a:rPr lang="en-US" altLang="ja-JP" sz="2400" i="1" dirty="0">
                          <a:latin typeface="Cambria Math" panose="02040503050406030204" pitchFamily="18" charset="0"/>
                          <a:sym typeface="Wingdings" panose="05000000000000000000" pitchFamily="2" charset="2"/>
                        </a:rPr>
                        <m:t>, </m:t>
                      </m:r>
                    </m:oMath>
                  </m:oMathPara>
                </a14:m>
                <a:endParaRPr lang="en-US" altLang="ja-JP" sz="2400" dirty="0"/>
              </a:p>
            </p:txBody>
          </p:sp>
        </mc:Choice>
        <mc:Fallback xmlns="">
          <p:sp>
            <p:nvSpPr>
              <p:cNvPr id="4" name="正方形/長方形 3"/>
              <p:cNvSpPr>
                <a:spLocks noRot="1" noChangeAspect="1" noMove="1" noResize="1" noEditPoints="1" noAdjustHandles="1" noChangeArrowheads="1" noChangeShapeType="1" noTextEdit="1"/>
              </p:cNvSpPr>
              <p:nvPr/>
            </p:nvSpPr>
            <p:spPr>
              <a:xfrm>
                <a:off x="271462" y="3097830"/>
                <a:ext cx="6143625" cy="1690591"/>
              </a:xfrm>
              <a:prstGeom prst="rect">
                <a:avLst/>
              </a:prstGeom>
              <a:blipFill rotWithShape="0">
                <a:blip r:embed="rId10"/>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4" name="コンテンツ プレースホルダー 2"/>
              <p:cNvSpPr txBox="1">
                <a:spLocks/>
              </p:cNvSpPr>
              <p:nvPr/>
            </p:nvSpPr>
            <p:spPr>
              <a:xfrm>
                <a:off x="748664" y="4929187"/>
                <a:ext cx="6595111" cy="19288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spcBef>
                    <a:spcPts val="600"/>
                  </a:spcBef>
                  <a:spcAft>
                    <a:spcPts val="600"/>
                  </a:spcAft>
                  <a:buNone/>
                </a:pPr>
                <a:r>
                  <a:rPr lang="en-US" altLang="ja-JP" sz="2000" dirty="0" smtClean="0">
                    <a:sym typeface="Wingdings" panose="05000000000000000000" pitchFamily="2" charset="2"/>
                  </a:rPr>
                  <a:t>※</a:t>
                </a:r>
                <a14:m>
                  <m:oMath xmlns:m="http://schemas.openxmlformats.org/officeDocument/2006/math">
                    <m:r>
                      <a:rPr lang="en-US" altLang="ja-JP" sz="2000" i="1" dirty="0" smtClean="0">
                        <a:latin typeface="Cambria Math" panose="02040503050406030204" pitchFamily="18" charset="0"/>
                        <a:sym typeface="Wingdings" panose="05000000000000000000" pitchFamily="2" charset="2"/>
                      </a:rPr>
                      <m:t>𝐹</m:t>
                    </m:r>
                    <m:r>
                      <a:rPr lang="en-US" altLang="ja-JP" sz="2000" i="1" dirty="0" smtClean="0">
                        <a:latin typeface="Cambria Math" panose="02040503050406030204" pitchFamily="18" charset="0"/>
                        <a:sym typeface="Wingdings" panose="05000000000000000000" pitchFamily="2" charset="2"/>
                      </a:rPr>
                      <m:t>(</m:t>
                    </m:r>
                    <m:r>
                      <a:rPr lang="en-US" altLang="ja-JP" sz="2000" i="1" dirty="0" smtClean="0">
                        <a:latin typeface="Cambria Math" panose="02040503050406030204" pitchFamily="18" charset="0"/>
                        <a:sym typeface="Wingdings" panose="05000000000000000000" pitchFamily="2" charset="2"/>
                      </a:rPr>
                      <m:t>𝜆</m:t>
                    </m:r>
                    <m:r>
                      <a:rPr lang="en-US" altLang="ja-JP" sz="2000" i="1" dirty="0" smtClean="0">
                        <a:latin typeface="Cambria Math" panose="02040503050406030204" pitchFamily="18" charset="0"/>
                        <a:sym typeface="Wingdings" panose="05000000000000000000" pitchFamily="2" charset="2"/>
                      </a:rPr>
                      <m:t>)</m:t>
                    </m:r>
                    <m:r>
                      <a:rPr lang="ja-JP" altLang="en-US" sz="2000" i="1" dirty="0" smtClean="0">
                        <a:latin typeface="Cambria Math" panose="02040503050406030204" pitchFamily="18" charset="0"/>
                        <a:sym typeface="Wingdings" panose="05000000000000000000" pitchFamily="2" charset="2"/>
                      </a:rPr>
                      <m:t>は</m:t>
                    </m:r>
                  </m:oMath>
                </a14:m>
                <a:r>
                  <a:rPr lang="ja-JP" altLang="en-US" sz="2000" dirty="0" smtClean="0">
                    <a:sym typeface="Wingdings" panose="05000000000000000000" pitchFamily="2" charset="2"/>
                  </a:rPr>
                  <a:t>再現したい光の分光分布</a:t>
                </a:r>
                <a:endParaRPr lang="en-US" altLang="ja-JP" sz="2000" dirty="0" smtClean="0">
                  <a:sym typeface="Wingdings" panose="05000000000000000000" pitchFamily="2" charset="2"/>
                </a:endParaRPr>
              </a:p>
              <a:p>
                <a:pPr marL="0" indent="0">
                  <a:lnSpc>
                    <a:spcPct val="100000"/>
                  </a:lnSpc>
                  <a:spcBef>
                    <a:spcPts val="600"/>
                  </a:spcBef>
                  <a:spcAft>
                    <a:spcPts val="600"/>
                  </a:spcAft>
                  <a:buNone/>
                </a:pPr>
                <a:r>
                  <a:rPr lang="en-US" altLang="ja-JP" sz="2000" dirty="0">
                    <a:sym typeface="Wingdings" panose="05000000000000000000" pitchFamily="2" charset="2"/>
                  </a:rPr>
                  <a:t>※</a:t>
                </a:r>
                <a14:m>
                  <m:oMath xmlns:m="http://schemas.openxmlformats.org/officeDocument/2006/math">
                    <m:r>
                      <a:rPr lang="en-US" altLang="ja-JP" sz="2000" i="1" dirty="0">
                        <a:latin typeface="Cambria Math" panose="02040503050406030204" pitchFamily="18" charset="0"/>
                        <a:sym typeface="Wingdings" panose="05000000000000000000" pitchFamily="2" charset="2"/>
                      </a:rPr>
                      <m:t>𝑟</m:t>
                    </m:r>
                    <m:r>
                      <a:rPr lang="en-US" altLang="ja-JP" sz="2000" b="0" i="1" dirty="0" smtClean="0">
                        <a:latin typeface="Cambria Math" panose="02040503050406030204" pitchFamily="18" charset="0"/>
                        <a:sym typeface="Wingdings" panose="05000000000000000000" pitchFamily="2" charset="2"/>
                      </a:rPr>
                      <m:t>,</m:t>
                    </m:r>
                    <m:r>
                      <a:rPr lang="en-US" altLang="ja-JP" sz="2000" b="0" i="1" dirty="0" smtClean="0">
                        <a:latin typeface="Cambria Math" panose="02040503050406030204" pitchFamily="18" charset="0"/>
                        <a:sym typeface="Wingdings" panose="05000000000000000000" pitchFamily="2" charset="2"/>
                      </a:rPr>
                      <m:t>𝑔</m:t>
                    </m:r>
                    <m:r>
                      <a:rPr lang="en-US" altLang="ja-JP" sz="2000" b="0" i="1" dirty="0" smtClean="0">
                        <a:latin typeface="Cambria Math" panose="02040503050406030204" pitchFamily="18" charset="0"/>
                        <a:sym typeface="Wingdings" panose="05000000000000000000" pitchFamily="2" charset="2"/>
                      </a:rPr>
                      <m:t>,</m:t>
                    </m:r>
                    <m:r>
                      <a:rPr lang="en-US" altLang="ja-JP" sz="2000" b="0" i="1" dirty="0" smtClean="0">
                        <a:latin typeface="Cambria Math" panose="02040503050406030204" pitchFamily="18" charset="0"/>
                        <a:sym typeface="Wingdings" panose="05000000000000000000" pitchFamily="2" charset="2"/>
                      </a:rPr>
                      <m:t>𝑏</m:t>
                    </m:r>
                  </m:oMath>
                </a14:m>
                <a:r>
                  <a:rPr lang="ja-JP" altLang="en-US" sz="2000" i="1" dirty="0" smtClean="0">
                    <a:sym typeface="Wingdings" panose="05000000000000000000" pitchFamily="2" charset="2"/>
                  </a:rPr>
                  <a:t>は</a:t>
                </a:r>
                <a14:m>
                  <m:oMath xmlns:m="http://schemas.openxmlformats.org/officeDocument/2006/math">
                    <m:r>
                      <a:rPr lang="en-US" altLang="ja-JP" sz="2000" i="1" dirty="0">
                        <a:latin typeface="Cambria Math" panose="02040503050406030204" pitchFamily="18" charset="0"/>
                        <a:sym typeface="Wingdings" panose="05000000000000000000" pitchFamily="2" charset="2"/>
                      </a:rPr>
                      <m:t>𝐹</m:t>
                    </m:r>
                    <m:r>
                      <a:rPr lang="en-US" altLang="ja-JP" sz="2000" i="1" dirty="0">
                        <a:latin typeface="Cambria Math" panose="02040503050406030204" pitchFamily="18" charset="0"/>
                        <a:sym typeface="Wingdings" panose="05000000000000000000" pitchFamily="2" charset="2"/>
                      </a:rPr>
                      <m:t>(</m:t>
                    </m:r>
                    <m:r>
                      <a:rPr lang="en-US" altLang="ja-JP" sz="2000" i="1" dirty="0">
                        <a:latin typeface="Cambria Math" panose="02040503050406030204" pitchFamily="18" charset="0"/>
                        <a:sym typeface="Wingdings" panose="05000000000000000000" pitchFamily="2" charset="2"/>
                      </a:rPr>
                      <m:t>𝜆</m:t>
                    </m:r>
                    <m:r>
                      <a:rPr lang="en-US" altLang="ja-JP" sz="2000" i="1" dirty="0">
                        <a:latin typeface="Cambria Math" panose="02040503050406030204" pitchFamily="18" charset="0"/>
                        <a:sym typeface="Wingdings" panose="05000000000000000000" pitchFamily="2" charset="2"/>
                      </a:rPr>
                      <m:t>)</m:t>
                    </m:r>
                  </m:oMath>
                </a14:m>
                <a:r>
                  <a:rPr lang="ja-JP" altLang="en-US" sz="2000" i="1" dirty="0" smtClean="0">
                    <a:sym typeface="Wingdings" panose="05000000000000000000" pitchFamily="2" charset="2"/>
                  </a:rPr>
                  <a:t>を再現する原刺激の混合量</a:t>
                </a:r>
                <a:endParaRPr lang="en-US" altLang="ja-JP" sz="2000" i="1" dirty="0" smtClean="0">
                  <a:sym typeface="Wingdings" panose="05000000000000000000" pitchFamily="2" charset="2"/>
                </a:endParaRPr>
              </a:p>
              <a:p>
                <a:pPr marL="0" indent="0">
                  <a:lnSpc>
                    <a:spcPct val="100000"/>
                  </a:lnSpc>
                  <a:spcBef>
                    <a:spcPts val="600"/>
                  </a:spcBef>
                  <a:spcAft>
                    <a:spcPts val="600"/>
                  </a:spcAft>
                  <a:buNone/>
                </a:pPr>
                <a:r>
                  <a:rPr lang="ja-JP" altLang="en-US" sz="2000" i="1" dirty="0" smtClean="0">
                    <a:sym typeface="Wingdings" panose="05000000000000000000" pitchFamily="2" charset="2"/>
                  </a:rPr>
                  <a:t>これで色を</a:t>
                </a:r>
                <a:r>
                  <a:rPr lang="en-US" altLang="ja-JP" sz="2000" dirty="0" smtClean="0">
                    <a:sym typeface="Wingdings" panose="05000000000000000000" pitchFamily="2" charset="2"/>
                  </a:rPr>
                  <a:t>(</a:t>
                </a:r>
                <a:r>
                  <a:rPr lang="en-US" altLang="ja-JP" sz="2000" i="1" dirty="0" err="1" smtClean="0">
                    <a:sym typeface="Wingdings" panose="05000000000000000000" pitchFamily="2" charset="2"/>
                  </a:rPr>
                  <a:t>r,g,b</a:t>
                </a:r>
                <a:r>
                  <a:rPr lang="en-US" altLang="ja-JP" sz="2000" dirty="0" smtClean="0">
                    <a:sym typeface="Wingdings" panose="05000000000000000000" pitchFamily="2" charset="2"/>
                  </a:rPr>
                  <a:t>)</a:t>
                </a:r>
                <a:r>
                  <a:rPr lang="ja-JP" altLang="en-US" sz="2000" dirty="0" smtClean="0">
                    <a:sym typeface="Wingdings" panose="05000000000000000000" pitchFamily="2" charset="2"/>
                  </a:rPr>
                  <a:t>の</a:t>
                </a:r>
                <a:r>
                  <a:rPr lang="en-US" altLang="ja-JP" sz="2000" dirty="0" smtClean="0">
                    <a:sym typeface="Wingdings" panose="05000000000000000000" pitchFamily="2" charset="2"/>
                  </a:rPr>
                  <a:t>3</a:t>
                </a:r>
                <a:r>
                  <a:rPr lang="ja-JP" altLang="en-US" sz="2000" dirty="0" smtClean="0">
                    <a:sym typeface="Wingdings" panose="05000000000000000000" pitchFamily="2" charset="2"/>
                  </a:rPr>
                  <a:t>値で表現できるようになった．</a:t>
                </a:r>
                <a:endParaRPr lang="en-US" altLang="ja-JP" sz="1800" dirty="0">
                  <a:sym typeface="Wingdings" panose="05000000000000000000" pitchFamily="2" charset="2"/>
                </a:endParaRPr>
              </a:p>
            </p:txBody>
          </p:sp>
        </mc:Choice>
        <mc:Fallback xmlns="">
          <p:sp>
            <p:nvSpPr>
              <p:cNvPr id="34" name="コンテンツ プレースホルダー 2"/>
              <p:cNvSpPr txBox="1">
                <a:spLocks noRot="1" noChangeAspect="1" noMove="1" noResize="1" noEditPoints="1" noAdjustHandles="1" noChangeArrowheads="1" noChangeShapeType="1" noTextEdit="1"/>
              </p:cNvSpPr>
              <p:nvPr/>
            </p:nvSpPr>
            <p:spPr>
              <a:xfrm>
                <a:off x="748664" y="4929187"/>
                <a:ext cx="6595111" cy="1928813"/>
              </a:xfrm>
              <a:prstGeom prst="rect">
                <a:avLst/>
              </a:prstGeom>
              <a:blipFill rotWithShape="0">
                <a:blip r:embed="rId11"/>
                <a:stretch>
                  <a:fillRect l="-1017" t="-1899"/>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352597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4839" y="187326"/>
            <a:ext cx="11324621" cy="733270"/>
          </a:xfrm>
        </p:spPr>
        <p:txBody>
          <a:bodyPr>
            <a:normAutofit/>
          </a:bodyPr>
          <a:lstStyle/>
          <a:p>
            <a:r>
              <a:rPr lang="en-US" altLang="ja-JP" sz="4000" dirty="0" smtClean="0"/>
              <a:t>CIE RGB</a:t>
            </a:r>
            <a:r>
              <a:rPr lang="ja-JP" altLang="en-US" sz="4000" dirty="0" smtClean="0"/>
              <a:t>系</a:t>
            </a:r>
            <a:endParaRPr kumimoji="1" lang="ja-JP" altLang="en-US" sz="4000" dirty="0"/>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314325" y="1085850"/>
                <a:ext cx="6557963" cy="4257675"/>
              </a:xfrm>
            </p:spPr>
            <p:txBody>
              <a:bodyPr>
                <a:normAutofit/>
              </a:bodyPr>
              <a:lstStyle/>
              <a:p>
                <a:pPr>
                  <a:lnSpc>
                    <a:spcPct val="100000"/>
                  </a:lnSpc>
                  <a:spcBef>
                    <a:spcPts val="600"/>
                  </a:spcBef>
                  <a:spcAft>
                    <a:spcPts val="600"/>
                  </a:spcAft>
                </a:pPr>
                <a:r>
                  <a:rPr lang="ja-JP" altLang="en-US" sz="2400" dirty="0" smtClean="0">
                    <a:sym typeface="Wingdings" panose="05000000000000000000" pitchFamily="2" charset="2"/>
                  </a:rPr>
                  <a:t>等色関数</a:t>
                </a:r>
                <a14:m>
                  <m:oMath xmlns:m="http://schemas.openxmlformats.org/officeDocument/2006/math">
                    <m:acc>
                      <m:accPr>
                        <m:chr m:val="̅"/>
                        <m:ctrlPr>
                          <a:rPr lang="en-US" altLang="ja-JP" sz="2400" i="1">
                            <a:latin typeface="Cambria Math" panose="02040503050406030204" pitchFamily="18" charset="0"/>
                          </a:rPr>
                        </m:ctrlPr>
                      </m:accPr>
                      <m:e>
                        <m:r>
                          <a:rPr lang="en-US" altLang="ja-JP" sz="2400" i="1">
                            <a:latin typeface="Cambria Math" panose="02040503050406030204" pitchFamily="18" charset="0"/>
                          </a:rPr>
                          <m:t>𝑟</m:t>
                        </m:r>
                      </m:e>
                    </m:acc>
                    <m:d>
                      <m:dPr>
                        <m:ctrlPr>
                          <a:rPr lang="en-US" altLang="ja-JP" sz="2400" i="1">
                            <a:latin typeface="Cambria Math" panose="02040503050406030204" pitchFamily="18" charset="0"/>
                          </a:rPr>
                        </m:ctrlPr>
                      </m:dPr>
                      <m:e>
                        <m:r>
                          <a:rPr lang="en-US" altLang="ja-JP" sz="2400" i="1">
                            <a:latin typeface="Cambria Math" panose="02040503050406030204" pitchFamily="18" charset="0"/>
                          </a:rPr>
                          <m:t>𝜆</m:t>
                        </m:r>
                      </m:e>
                    </m:d>
                    <m:r>
                      <a:rPr lang="en-US" altLang="ja-JP" sz="2400" b="0" i="1" smtClean="0">
                        <a:latin typeface="Cambria Math" panose="02040503050406030204" pitchFamily="18" charset="0"/>
                      </a:rPr>
                      <m:t>,</m:t>
                    </m:r>
                    <m:acc>
                      <m:accPr>
                        <m:chr m:val="̅"/>
                        <m:ctrlPr>
                          <a:rPr lang="en-US" altLang="ja-JP" sz="2400" i="1">
                            <a:latin typeface="Cambria Math" panose="02040503050406030204" pitchFamily="18" charset="0"/>
                          </a:rPr>
                        </m:ctrlPr>
                      </m:accPr>
                      <m:e>
                        <m:r>
                          <a:rPr lang="en-US" altLang="ja-JP" sz="2400" b="0" i="1" smtClean="0">
                            <a:latin typeface="Cambria Math" panose="02040503050406030204" pitchFamily="18" charset="0"/>
                          </a:rPr>
                          <m:t>𝑔</m:t>
                        </m:r>
                      </m:e>
                    </m:acc>
                    <m:d>
                      <m:dPr>
                        <m:ctrlPr>
                          <a:rPr lang="en-US" altLang="ja-JP" sz="2400" i="1">
                            <a:latin typeface="Cambria Math" panose="02040503050406030204" pitchFamily="18" charset="0"/>
                          </a:rPr>
                        </m:ctrlPr>
                      </m:dPr>
                      <m:e>
                        <m:r>
                          <a:rPr lang="en-US" altLang="ja-JP" sz="2400" i="1">
                            <a:latin typeface="Cambria Math" panose="02040503050406030204" pitchFamily="18" charset="0"/>
                          </a:rPr>
                          <m:t>𝜆</m:t>
                        </m:r>
                      </m:e>
                    </m:d>
                    <m:r>
                      <a:rPr lang="en-US" altLang="ja-JP" sz="2400" b="0" i="1" smtClean="0">
                        <a:latin typeface="Cambria Math" panose="02040503050406030204" pitchFamily="18" charset="0"/>
                      </a:rPr>
                      <m:t>,</m:t>
                    </m:r>
                    <m:acc>
                      <m:accPr>
                        <m:chr m:val="̅"/>
                        <m:ctrlPr>
                          <a:rPr lang="en-US" altLang="ja-JP" sz="2400" i="1">
                            <a:latin typeface="Cambria Math" panose="02040503050406030204" pitchFamily="18" charset="0"/>
                          </a:rPr>
                        </m:ctrlPr>
                      </m:accPr>
                      <m:e>
                        <m:r>
                          <a:rPr lang="en-US" altLang="ja-JP" sz="2400" b="0" i="1" smtClean="0">
                            <a:latin typeface="Cambria Math" panose="02040503050406030204" pitchFamily="18" charset="0"/>
                          </a:rPr>
                          <m:t>𝑏</m:t>
                        </m:r>
                      </m:e>
                    </m:acc>
                    <m:d>
                      <m:dPr>
                        <m:ctrlPr>
                          <a:rPr lang="en-US" altLang="ja-JP" sz="2400" i="1">
                            <a:latin typeface="Cambria Math" panose="02040503050406030204" pitchFamily="18" charset="0"/>
                          </a:rPr>
                        </m:ctrlPr>
                      </m:dPr>
                      <m:e>
                        <m:r>
                          <a:rPr lang="en-US" altLang="ja-JP" sz="2400" i="1">
                            <a:latin typeface="Cambria Math" panose="02040503050406030204" pitchFamily="18" charset="0"/>
                          </a:rPr>
                          <m:t>𝜆</m:t>
                        </m:r>
                      </m:e>
                    </m:d>
                    <m:r>
                      <a:rPr lang="ja-JP" altLang="en-US" sz="2400" i="1">
                        <a:latin typeface="Cambria Math" panose="02040503050406030204" pitchFamily="18" charset="0"/>
                      </a:rPr>
                      <m:t>に負</m:t>
                    </m:r>
                  </m:oMath>
                </a14:m>
                <a:r>
                  <a:rPr lang="ja-JP" altLang="en-US" sz="2400" dirty="0" smtClean="0"/>
                  <a:t>値がある</a:t>
                </a:r>
                <a:r>
                  <a:rPr lang="en-US" altLang="ja-JP" sz="2400" dirty="0" smtClean="0"/>
                  <a:t>…</a:t>
                </a:r>
              </a:p>
              <a:p>
                <a:pPr>
                  <a:lnSpc>
                    <a:spcPct val="100000"/>
                  </a:lnSpc>
                  <a:spcBef>
                    <a:spcPts val="600"/>
                  </a:spcBef>
                  <a:spcAft>
                    <a:spcPts val="600"/>
                  </a:spcAft>
                </a:pPr>
                <a:r>
                  <a:rPr lang="en-US" altLang="ja-JP" sz="2400" dirty="0">
                    <a:sym typeface="Wingdings" panose="05000000000000000000" pitchFamily="2" charset="2"/>
                  </a:rPr>
                  <a:t>『</a:t>
                </a:r>
                <a:r>
                  <a:rPr lang="ja-JP" altLang="en-US" sz="2400" dirty="0">
                    <a:sym typeface="Wingdings" panose="05000000000000000000" pitchFamily="2" charset="2"/>
                  </a:rPr>
                  <a:t>赤緑青の原刺激で任意の色を表現できる</a:t>
                </a:r>
                <a:r>
                  <a:rPr lang="en-US" altLang="ja-JP" sz="2400" dirty="0">
                    <a:sym typeface="Wingdings" panose="05000000000000000000" pitchFamily="2" charset="2"/>
                  </a:rPr>
                  <a:t>』</a:t>
                </a:r>
                <a:r>
                  <a:rPr lang="ja-JP" altLang="en-US" sz="2400" dirty="0">
                    <a:sym typeface="Wingdings" panose="05000000000000000000" pitchFamily="2" charset="2"/>
                  </a:rPr>
                  <a:t>は正しくなく</a:t>
                </a:r>
                <a:r>
                  <a:rPr lang="ja-JP" altLang="en-US" sz="2400" dirty="0" smtClean="0">
                    <a:sym typeface="Wingdings" panose="05000000000000000000" pitchFamily="2" charset="2"/>
                  </a:rPr>
                  <a:t>，どう混ぜても</a:t>
                </a:r>
                <a:r>
                  <a:rPr lang="ja-JP" altLang="en-US" sz="2400" dirty="0">
                    <a:sym typeface="Wingdings" panose="05000000000000000000" pitchFamily="2" charset="2"/>
                  </a:rPr>
                  <a:t>色合せ</a:t>
                </a:r>
                <a:r>
                  <a:rPr lang="ja-JP" altLang="en-US" sz="2400" dirty="0" smtClean="0">
                    <a:sym typeface="Wingdings" panose="05000000000000000000" pitchFamily="2" charset="2"/>
                  </a:rPr>
                  <a:t>できない単色光があった</a:t>
                </a:r>
                <a:endParaRPr lang="en-US" altLang="ja-JP" sz="2400" dirty="0" smtClean="0">
                  <a:sym typeface="Wingdings" panose="05000000000000000000" pitchFamily="2" charset="2"/>
                </a:endParaRPr>
              </a:p>
              <a:p>
                <a:pPr>
                  <a:lnSpc>
                    <a:spcPct val="100000"/>
                  </a:lnSpc>
                  <a:spcBef>
                    <a:spcPts val="600"/>
                  </a:spcBef>
                  <a:spcAft>
                    <a:spcPts val="600"/>
                  </a:spcAft>
                </a:pPr>
                <a:r>
                  <a:rPr lang="ja-JP" altLang="en-US" sz="2400" dirty="0" smtClean="0">
                    <a:sym typeface="Wingdings" panose="05000000000000000000" pitchFamily="2" charset="2"/>
                  </a:rPr>
                  <a:t>試料光側に色を足して色合せした</a:t>
                </a:r>
                <a:endParaRPr lang="en-US" altLang="ja-JP" sz="2400" dirty="0">
                  <a:sym typeface="Wingdings" panose="05000000000000000000" pitchFamily="2" charset="2"/>
                </a:endParaRPr>
              </a:p>
              <a:p>
                <a:pPr>
                  <a:lnSpc>
                    <a:spcPct val="100000"/>
                  </a:lnSpc>
                  <a:spcBef>
                    <a:spcPts val="600"/>
                  </a:spcBef>
                  <a:spcAft>
                    <a:spcPts val="600"/>
                  </a:spcAft>
                </a:pPr>
                <a:endParaRPr lang="en-US" altLang="ja-JP" sz="2400" dirty="0" smtClean="0">
                  <a:sym typeface="Wingdings" panose="05000000000000000000" pitchFamily="2" charset="2"/>
                </a:endParaRPr>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314325" y="1085850"/>
                <a:ext cx="6557963" cy="4257675"/>
              </a:xfrm>
              <a:blipFill rotWithShape="0">
                <a:blip r:embed="rId3"/>
                <a:stretch>
                  <a:fillRect l="-1302" t="-1001" r="-744"/>
                </a:stretch>
              </a:blipFill>
            </p:spPr>
            <p:txBody>
              <a:bodyPr/>
              <a:lstStyle/>
              <a:p>
                <a:r>
                  <a:rPr lang="ja-JP" altLang="en-US">
                    <a:noFill/>
                  </a:rPr>
                  <a:t> </a:t>
                </a:r>
              </a:p>
            </p:txBody>
          </p:sp>
        </mc:Fallback>
      </mc:AlternateContent>
      <p:grpSp>
        <p:nvGrpSpPr>
          <p:cNvPr id="10" name="グループ化 9"/>
          <p:cNvGrpSpPr/>
          <p:nvPr/>
        </p:nvGrpSpPr>
        <p:grpSpPr>
          <a:xfrm>
            <a:off x="6837136" y="2143125"/>
            <a:ext cx="5219436" cy="3736461"/>
            <a:chOff x="6230710" y="1728787"/>
            <a:chExt cx="5427889" cy="3885688"/>
          </a:xfrm>
        </p:grpSpPr>
        <p:pic>
          <p:nvPicPr>
            <p:cNvPr id="8" name="Picture 2" descr="Linear visible spectrum.svg"/>
            <p:cNvPicPr>
              <a:picLocks noChangeAspect="1" noChangeArrowheads="1"/>
            </p:cNvPicPr>
            <p:nvPr/>
          </p:nvPicPr>
          <p:blipFill rotWithShape="1">
            <a:blip r:embed="rId4">
              <a:extLst>
                <a:ext uri="{28A0092B-C50C-407E-A947-70E740481C1C}">
                  <a14:useLocalDpi xmlns:a14="http://schemas.microsoft.com/office/drawing/2010/main" val="0"/>
                </a:ext>
              </a:extLst>
            </a:blip>
            <a:srcRect t="38187"/>
            <a:stretch/>
          </p:blipFill>
          <p:spPr bwMode="auto">
            <a:xfrm>
              <a:off x="6946900" y="5149850"/>
              <a:ext cx="3835400" cy="464625"/>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30710" y="1728787"/>
              <a:ext cx="5427889" cy="3441077"/>
            </a:xfrm>
            <a:prstGeom prst="rect">
              <a:avLst/>
            </a:prstGeom>
          </p:spPr>
        </p:pic>
      </p:grpSp>
      <p:sp>
        <p:nvSpPr>
          <p:cNvPr id="11" name="正方形/長方形 10"/>
          <p:cNvSpPr/>
          <p:nvPr/>
        </p:nvSpPr>
        <p:spPr>
          <a:xfrm>
            <a:off x="8942428" y="1729858"/>
            <a:ext cx="1415772" cy="461665"/>
          </a:xfrm>
          <a:prstGeom prst="rect">
            <a:avLst/>
          </a:prstGeom>
        </p:spPr>
        <p:txBody>
          <a:bodyPr wrap="none">
            <a:spAutoFit/>
          </a:bodyPr>
          <a:lstStyle/>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sym typeface="Wingdings" panose="05000000000000000000" pitchFamily="2" charset="2"/>
              </a:rPr>
              <a:t>等色関数</a:t>
            </a: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3" name="グループ化 12"/>
          <p:cNvGrpSpPr/>
          <p:nvPr/>
        </p:nvGrpSpPr>
        <p:grpSpPr>
          <a:xfrm>
            <a:off x="550862" y="3334170"/>
            <a:ext cx="2320925" cy="1808665"/>
            <a:chOff x="8217843" y="1726684"/>
            <a:chExt cx="3678156" cy="2866337"/>
          </a:xfrm>
        </p:grpSpPr>
        <p:pic>
          <p:nvPicPr>
            <p:cNvPr id="14" name="図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17843" y="2800130"/>
              <a:ext cx="1192213" cy="1627595"/>
            </a:xfrm>
            <a:prstGeom prst="rect">
              <a:avLst/>
            </a:prstGeom>
          </p:spPr>
        </p:pic>
        <p:cxnSp>
          <p:nvCxnSpPr>
            <p:cNvPr id="15" name="直線コネクタ 14"/>
            <p:cNvCxnSpPr/>
            <p:nvPr/>
          </p:nvCxnSpPr>
          <p:spPr>
            <a:xfrm>
              <a:off x="9700213" y="2343150"/>
              <a:ext cx="0" cy="1041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9700213" y="3498850"/>
              <a:ext cx="0" cy="1041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11895999" y="2343150"/>
              <a:ext cx="0" cy="22498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8" name="グループ化 17"/>
            <p:cNvGrpSpPr/>
            <p:nvPr/>
          </p:nvGrpSpPr>
          <p:grpSpPr>
            <a:xfrm rot="429135">
              <a:off x="10231450" y="1805737"/>
              <a:ext cx="1281918" cy="1347779"/>
              <a:chOff x="10373956" y="1875587"/>
              <a:chExt cx="1281918" cy="1347779"/>
            </a:xfrm>
          </p:grpSpPr>
          <p:sp>
            <p:nvSpPr>
              <p:cNvPr id="27" name="二等辺三角形 26"/>
              <p:cNvSpPr/>
              <p:nvPr/>
            </p:nvSpPr>
            <p:spPr>
              <a:xfrm rot="18997874">
                <a:off x="11143667" y="1875587"/>
                <a:ext cx="315310" cy="1150539"/>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8" name="二等辺三角形 27"/>
              <p:cNvSpPr/>
              <p:nvPr/>
            </p:nvSpPr>
            <p:spPr>
              <a:xfrm rot="17973254">
                <a:off x="10922950" y="2159365"/>
                <a:ext cx="315310" cy="1150539"/>
              </a:xfrm>
              <a:prstGeom prst="triangle">
                <a:avLst/>
              </a:prstGeom>
              <a:solidFill>
                <a:srgbClr val="01FF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9" name="二等辺三角形 28"/>
              <p:cNvSpPr/>
              <p:nvPr/>
            </p:nvSpPr>
            <p:spPr>
              <a:xfrm rot="17054316">
                <a:off x="10791571" y="2490441"/>
                <a:ext cx="315310" cy="1150539"/>
              </a:xfrm>
              <a:prstGeom prst="triangle">
                <a:avLst/>
              </a:prstGeom>
              <a:solidFill>
                <a:srgbClr val="010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cxnSp>
          <p:nvCxnSpPr>
            <p:cNvPr id="19" name="直線コネクタ 18"/>
            <p:cNvCxnSpPr/>
            <p:nvPr/>
          </p:nvCxnSpPr>
          <p:spPr>
            <a:xfrm>
              <a:off x="11832936" y="3133725"/>
              <a:ext cx="0" cy="6068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二等辺三角形 19"/>
            <p:cNvSpPr/>
            <p:nvPr/>
          </p:nvSpPr>
          <p:spPr>
            <a:xfrm rot="13951704">
              <a:off x="10744052" y="3595846"/>
              <a:ext cx="315310" cy="1150539"/>
            </a:xfrm>
            <a:prstGeom prst="triangle">
              <a:avLst/>
            </a:prstGeom>
            <a:solidFill>
              <a:srgbClr val="36BA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1" name="正方形/長方形 20"/>
            <p:cNvSpPr/>
            <p:nvPr/>
          </p:nvSpPr>
          <p:spPr>
            <a:xfrm>
              <a:off x="9817512" y="2564885"/>
              <a:ext cx="476610" cy="365712"/>
            </a:xfrm>
            <a:prstGeom prst="rect">
              <a:avLst/>
            </a:prstGeom>
          </p:spPr>
          <p:txBody>
            <a:bodyPr wrap="none">
              <a:spAutoFit/>
            </a:bodyPr>
            <a:lstStyle/>
            <a:p>
              <a:r>
                <a:rPr lang="en-US" altLang="ja-JP" sz="1200" dirty="0"/>
                <a:t>[B]</a:t>
              </a:r>
              <a:endParaRPr lang="ja-JP" altLang="en-US" sz="1200" dirty="0"/>
            </a:p>
          </p:txBody>
        </p:sp>
        <p:sp>
          <p:nvSpPr>
            <p:cNvPr id="22" name="正方形/長方形 21"/>
            <p:cNvSpPr/>
            <p:nvPr/>
          </p:nvSpPr>
          <p:spPr>
            <a:xfrm>
              <a:off x="10071512" y="2107684"/>
              <a:ext cx="495658" cy="365712"/>
            </a:xfrm>
            <a:prstGeom prst="rect">
              <a:avLst/>
            </a:prstGeom>
          </p:spPr>
          <p:txBody>
            <a:bodyPr wrap="none">
              <a:spAutoFit/>
            </a:bodyPr>
            <a:lstStyle/>
            <a:p>
              <a:r>
                <a:rPr lang="en-US" altLang="ja-JP" sz="1200" dirty="0" smtClean="0"/>
                <a:t>[G]</a:t>
              </a:r>
              <a:endParaRPr lang="ja-JP" altLang="en-US" sz="1200" dirty="0"/>
            </a:p>
          </p:txBody>
        </p:sp>
        <p:sp>
          <p:nvSpPr>
            <p:cNvPr id="23" name="正方形/長方形 22"/>
            <p:cNvSpPr/>
            <p:nvPr/>
          </p:nvSpPr>
          <p:spPr>
            <a:xfrm>
              <a:off x="10477913" y="1726684"/>
              <a:ext cx="476610" cy="365712"/>
            </a:xfrm>
            <a:prstGeom prst="rect">
              <a:avLst/>
            </a:prstGeom>
          </p:spPr>
          <p:txBody>
            <a:bodyPr wrap="none">
              <a:spAutoFit/>
            </a:bodyPr>
            <a:lstStyle/>
            <a:p>
              <a:r>
                <a:rPr lang="en-US" altLang="ja-JP" sz="1200" dirty="0" smtClean="0"/>
                <a:t>[R]</a:t>
              </a:r>
              <a:endParaRPr lang="ja-JP" altLang="en-US" sz="1200" dirty="0"/>
            </a:p>
          </p:txBody>
        </p:sp>
        <p:cxnSp>
          <p:nvCxnSpPr>
            <p:cNvPr id="24" name="直線コネクタ 23"/>
            <p:cNvCxnSpPr/>
            <p:nvPr/>
          </p:nvCxnSpPr>
          <p:spPr>
            <a:xfrm>
              <a:off x="10900144" y="3438525"/>
              <a:ext cx="9048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a:off x="11802133" y="3447728"/>
              <a:ext cx="0" cy="292805"/>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11802133" y="3135593"/>
              <a:ext cx="0" cy="292805"/>
            </a:xfrm>
            <a:prstGeom prst="line">
              <a:avLst/>
            </a:prstGeom>
            <a:ln w="38100">
              <a:solidFill>
                <a:srgbClr val="18D88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0" name="正方形/長方形 29"/>
              <p:cNvSpPr/>
              <p:nvPr/>
            </p:nvSpPr>
            <p:spPr>
              <a:xfrm>
                <a:off x="7435573" y="2939533"/>
                <a:ext cx="998478" cy="5327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ja-JP" sz="2800" b="0" i="1" smtClean="0">
                              <a:latin typeface="Cambria Math" panose="02040503050406030204" pitchFamily="18" charset="0"/>
                              <a:ea typeface="メイリオ" panose="020B0604030504040204" pitchFamily="50" charset="-128"/>
                              <a:cs typeface="メイリオ" panose="020B0604030504040204" pitchFamily="50" charset="-128"/>
                            </a:rPr>
                          </m:ctrlPr>
                        </m:accPr>
                        <m:e>
                          <m:r>
                            <a:rPr lang="en-US" altLang="ja-JP" sz="2800" i="1">
                              <a:latin typeface="Cambria Math" panose="02040503050406030204" pitchFamily="18" charset="0"/>
                              <a:ea typeface="メイリオ" panose="020B0604030504040204" pitchFamily="50" charset="-128"/>
                              <a:cs typeface="メイリオ" panose="020B0604030504040204" pitchFamily="50" charset="-128"/>
                            </a:rPr>
                            <m:t>𝑏</m:t>
                          </m:r>
                        </m:e>
                      </m:acc>
                      <m:d>
                        <m:dPr>
                          <m:ctrlPr>
                            <a:rPr lang="en-US" altLang="ja-JP" sz="2800" b="0" i="1" smtClean="0">
                              <a:latin typeface="Cambria Math" panose="02040503050406030204" pitchFamily="18" charset="0"/>
                              <a:ea typeface="メイリオ" panose="020B0604030504040204" pitchFamily="50" charset="-128"/>
                              <a:cs typeface="メイリオ" panose="020B0604030504040204" pitchFamily="50" charset="-128"/>
                            </a:rPr>
                          </m:ctrlPr>
                        </m:dPr>
                        <m:e>
                          <m:r>
                            <a:rPr lang="en-US" altLang="ja-JP" sz="2800" b="0" i="1" smtClean="0">
                              <a:latin typeface="Cambria Math" panose="02040503050406030204" pitchFamily="18" charset="0"/>
                              <a:ea typeface="メイリオ" panose="020B0604030504040204" pitchFamily="50" charset="-128"/>
                              <a:cs typeface="メイリオ" panose="020B0604030504040204" pitchFamily="50" charset="-128"/>
                            </a:rPr>
                            <m:t>𝜆</m:t>
                          </m:r>
                        </m:e>
                      </m:d>
                    </m:oMath>
                  </m:oMathPara>
                </a14:m>
                <a:endParaRPr lang="ja-JP" altLang="en-US" sz="28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30" name="正方形/長方形 29"/>
              <p:cNvSpPr>
                <a:spLocks noRot="1" noChangeAspect="1" noMove="1" noResize="1" noEditPoints="1" noAdjustHandles="1" noChangeArrowheads="1" noChangeShapeType="1" noTextEdit="1"/>
              </p:cNvSpPr>
              <p:nvPr/>
            </p:nvSpPr>
            <p:spPr>
              <a:xfrm>
                <a:off x="7435573" y="2939533"/>
                <a:ext cx="998478" cy="532710"/>
              </a:xfrm>
              <a:prstGeom prst="rect">
                <a:avLst/>
              </a:prstGeom>
              <a:blipFill rotWithShape="0">
                <a:blip r:embed="rId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1" name="正方形/長方形 30"/>
              <p:cNvSpPr/>
              <p:nvPr/>
            </p:nvSpPr>
            <p:spPr>
              <a:xfrm>
                <a:off x="9645373" y="3396733"/>
                <a:ext cx="976036"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ja-JP" sz="2800" b="0" i="1" smtClean="0">
                              <a:latin typeface="Cambria Math" panose="02040503050406030204" pitchFamily="18" charset="0"/>
                              <a:ea typeface="メイリオ" panose="020B0604030504040204" pitchFamily="50" charset="-128"/>
                              <a:cs typeface="メイリオ" panose="020B0604030504040204" pitchFamily="50" charset="-128"/>
                            </a:rPr>
                          </m:ctrlPr>
                        </m:accPr>
                        <m:e>
                          <m:r>
                            <a:rPr lang="en-US" altLang="ja-JP" sz="2800" b="0" i="1" smtClean="0">
                              <a:latin typeface="Cambria Math" panose="02040503050406030204" pitchFamily="18" charset="0"/>
                              <a:ea typeface="メイリオ" panose="020B0604030504040204" pitchFamily="50" charset="-128"/>
                              <a:cs typeface="メイリオ" panose="020B0604030504040204" pitchFamily="50" charset="-128"/>
                            </a:rPr>
                            <m:t>𝑟</m:t>
                          </m:r>
                        </m:e>
                      </m:acc>
                      <m:d>
                        <m:dPr>
                          <m:ctrlPr>
                            <a:rPr lang="en-US" altLang="ja-JP" sz="2800" b="0" i="1" smtClean="0">
                              <a:latin typeface="Cambria Math" panose="02040503050406030204" pitchFamily="18" charset="0"/>
                              <a:ea typeface="メイリオ" panose="020B0604030504040204" pitchFamily="50" charset="-128"/>
                              <a:cs typeface="メイリオ" panose="020B0604030504040204" pitchFamily="50" charset="-128"/>
                            </a:rPr>
                          </m:ctrlPr>
                        </m:dPr>
                        <m:e>
                          <m:r>
                            <a:rPr lang="en-US" altLang="ja-JP" sz="2800" b="0" i="1" smtClean="0">
                              <a:latin typeface="Cambria Math" panose="02040503050406030204" pitchFamily="18" charset="0"/>
                              <a:ea typeface="メイリオ" panose="020B0604030504040204" pitchFamily="50" charset="-128"/>
                              <a:cs typeface="メイリオ" panose="020B0604030504040204" pitchFamily="50" charset="-128"/>
                            </a:rPr>
                            <m:t>𝜆</m:t>
                          </m:r>
                        </m:e>
                      </m:d>
                    </m:oMath>
                  </m:oMathPara>
                </a14:m>
                <a:endParaRPr lang="ja-JP" altLang="en-US" sz="28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31" name="正方形/長方形 30"/>
              <p:cNvSpPr>
                <a:spLocks noRot="1" noChangeAspect="1" noMove="1" noResize="1" noEditPoints="1" noAdjustHandles="1" noChangeArrowheads="1" noChangeShapeType="1" noTextEdit="1"/>
              </p:cNvSpPr>
              <p:nvPr/>
            </p:nvSpPr>
            <p:spPr>
              <a:xfrm>
                <a:off x="9645373" y="3396733"/>
                <a:ext cx="976036" cy="523220"/>
              </a:xfrm>
              <a:prstGeom prst="rect">
                <a:avLst/>
              </a:prstGeom>
              <a:blipFill rotWithShape="0">
                <a:blip r:embed="rId8"/>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2" name="正方形/長方形 31"/>
              <p:cNvSpPr/>
              <p:nvPr/>
            </p:nvSpPr>
            <p:spPr>
              <a:xfrm>
                <a:off x="8395693" y="3571993"/>
                <a:ext cx="1022395"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acc>
                        <m:accPr>
                          <m:chr m:val="̅"/>
                          <m:ctrlPr>
                            <a:rPr lang="en-US" altLang="ja-JP" sz="2800" b="0" i="1" smtClean="0">
                              <a:latin typeface="Cambria Math" panose="02040503050406030204" pitchFamily="18" charset="0"/>
                              <a:ea typeface="メイリオ" panose="020B0604030504040204" pitchFamily="50" charset="-128"/>
                              <a:cs typeface="メイリオ" panose="020B0604030504040204" pitchFamily="50" charset="-128"/>
                            </a:rPr>
                          </m:ctrlPr>
                        </m:accPr>
                        <m:e>
                          <m:r>
                            <a:rPr lang="en-US" altLang="ja-JP" sz="2800" b="0" i="1" smtClean="0">
                              <a:latin typeface="Cambria Math" panose="02040503050406030204" pitchFamily="18" charset="0"/>
                              <a:ea typeface="メイリオ" panose="020B0604030504040204" pitchFamily="50" charset="-128"/>
                              <a:cs typeface="メイリオ" panose="020B0604030504040204" pitchFamily="50" charset="-128"/>
                            </a:rPr>
                            <m:t>𝑔</m:t>
                          </m:r>
                        </m:e>
                      </m:acc>
                      <m:d>
                        <m:dPr>
                          <m:ctrlPr>
                            <a:rPr lang="en-US" altLang="ja-JP" sz="2800" b="0" i="1" smtClean="0">
                              <a:latin typeface="Cambria Math" panose="02040503050406030204" pitchFamily="18" charset="0"/>
                              <a:ea typeface="メイリオ" panose="020B0604030504040204" pitchFamily="50" charset="-128"/>
                              <a:cs typeface="メイリオ" panose="020B0604030504040204" pitchFamily="50" charset="-128"/>
                            </a:rPr>
                          </m:ctrlPr>
                        </m:dPr>
                        <m:e>
                          <m:r>
                            <a:rPr lang="en-US" altLang="ja-JP" sz="2800" b="0" i="1" smtClean="0">
                              <a:latin typeface="Cambria Math" panose="02040503050406030204" pitchFamily="18" charset="0"/>
                              <a:ea typeface="メイリオ" panose="020B0604030504040204" pitchFamily="50" charset="-128"/>
                              <a:cs typeface="メイリオ" panose="020B0604030504040204" pitchFamily="50" charset="-128"/>
                            </a:rPr>
                            <m:t>𝜆</m:t>
                          </m:r>
                        </m:e>
                      </m:d>
                    </m:oMath>
                  </m:oMathPara>
                </a14:m>
                <a:endParaRPr lang="ja-JP" altLang="en-US" sz="2800" dirty="0">
                  <a:latin typeface="メイリオ" panose="020B0604030504040204" pitchFamily="50" charset="-128"/>
                  <a:ea typeface="メイリオ" panose="020B0604030504040204" pitchFamily="50" charset="-128"/>
                  <a:cs typeface="メイリオ" panose="020B0604030504040204" pitchFamily="50" charset="-128"/>
                </a:endParaRPr>
              </a:p>
            </p:txBody>
          </p:sp>
        </mc:Choice>
        <mc:Fallback xmlns="">
          <p:sp>
            <p:nvSpPr>
              <p:cNvPr id="32" name="正方形/長方形 31"/>
              <p:cNvSpPr>
                <a:spLocks noRot="1" noChangeAspect="1" noMove="1" noResize="1" noEditPoints="1" noAdjustHandles="1" noChangeArrowheads="1" noChangeShapeType="1" noTextEdit="1"/>
              </p:cNvSpPr>
              <p:nvPr/>
            </p:nvSpPr>
            <p:spPr>
              <a:xfrm>
                <a:off x="8395693" y="3571993"/>
                <a:ext cx="1022395" cy="523220"/>
              </a:xfrm>
              <a:prstGeom prst="rect">
                <a:avLst/>
              </a:prstGeom>
              <a:blipFill rotWithShape="0">
                <a:blip r:embed="rId9"/>
                <a:stretch>
                  <a:fillRect b="-5814"/>
                </a:stretch>
              </a:blipFill>
            </p:spPr>
            <p:txBody>
              <a:bodyPr/>
              <a:lstStyle/>
              <a:p>
                <a:r>
                  <a:rPr lang="ja-JP" altLang="en-US">
                    <a:noFill/>
                  </a:rPr>
                  <a:t> </a:t>
                </a:r>
              </a:p>
            </p:txBody>
          </p:sp>
        </mc:Fallback>
      </mc:AlternateContent>
      <p:grpSp>
        <p:nvGrpSpPr>
          <p:cNvPr id="35" name="グループ化 34"/>
          <p:cNvGrpSpPr/>
          <p:nvPr/>
        </p:nvGrpSpPr>
        <p:grpSpPr>
          <a:xfrm>
            <a:off x="3779837" y="3574582"/>
            <a:ext cx="2320925" cy="1796293"/>
            <a:chOff x="8217843" y="2107684"/>
            <a:chExt cx="3678156" cy="2846730"/>
          </a:xfrm>
        </p:grpSpPr>
        <p:pic>
          <p:nvPicPr>
            <p:cNvPr id="36" name="図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17843" y="2800130"/>
              <a:ext cx="1192213" cy="1627595"/>
            </a:xfrm>
            <a:prstGeom prst="rect">
              <a:avLst/>
            </a:prstGeom>
          </p:spPr>
        </p:pic>
        <p:cxnSp>
          <p:nvCxnSpPr>
            <p:cNvPr id="37" name="直線コネクタ 36"/>
            <p:cNvCxnSpPr/>
            <p:nvPr/>
          </p:nvCxnSpPr>
          <p:spPr>
            <a:xfrm>
              <a:off x="9700213" y="2343150"/>
              <a:ext cx="0" cy="1041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a:off x="9700213" y="3498850"/>
              <a:ext cx="0" cy="1041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a:off x="11895999" y="2343150"/>
              <a:ext cx="0" cy="22498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0" name="グループ化 39"/>
            <p:cNvGrpSpPr/>
            <p:nvPr/>
          </p:nvGrpSpPr>
          <p:grpSpPr>
            <a:xfrm rot="429135">
              <a:off x="10077376" y="2497985"/>
              <a:ext cx="1289666" cy="2419464"/>
              <a:chOff x="10373956" y="2576980"/>
              <a:chExt cx="1289666" cy="2419464"/>
            </a:xfrm>
          </p:grpSpPr>
          <p:sp>
            <p:nvSpPr>
              <p:cNvPr id="49" name="二等辺三角形 48"/>
              <p:cNvSpPr/>
              <p:nvPr/>
            </p:nvSpPr>
            <p:spPr>
              <a:xfrm rot="12456311">
                <a:off x="11348312" y="3845905"/>
                <a:ext cx="315310" cy="1150539"/>
              </a:xfrm>
              <a:prstGeom prst="triangl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0" name="二等辺三角形 49"/>
              <p:cNvSpPr/>
              <p:nvPr/>
            </p:nvSpPr>
            <p:spPr>
              <a:xfrm rot="17973254">
                <a:off x="10922950" y="2159365"/>
                <a:ext cx="315310" cy="1150539"/>
              </a:xfrm>
              <a:prstGeom prst="triangle">
                <a:avLst/>
              </a:prstGeom>
              <a:solidFill>
                <a:srgbClr val="01FF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51" name="二等辺三角形 50"/>
              <p:cNvSpPr/>
              <p:nvPr/>
            </p:nvSpPr>
            <p:spPr>
              <a:xfrm rot="17054316">
                <a:off x="10791571" y="2490441"/>
                <a:ext cx="315310" cy="1150539"/>
              </a:xfrm>
              <a:prstGeom prst="triangle">
                <a:avLst/>
              </a:prstGeom>
              <a:solidFill>
                <a:srgbClr val="010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cxnSp>
          <p:nvCxnSpPr>
            <p:cNvPr id="41" name="直線コネクタ 40"/>
            <p:cNvCxnSpPr/>
            <p:nvPr/>
          </p:nvCxnSpPr>
          <p:spPr>
            <a:xfrm>
              <a:off x="11832936" y="3133725"/>
              <a:ext cx="0" cy="60680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二等辺三角形 41"/>
            <p:cNvSpPr/>
            <p:nvPr/>
          </p:nvSpPr>
          <p:spPr>
            <a:xfrm rot="13951704">
              <a:off x="10744052" y="3595846"/>
              <a:ext cx="315310" cy="1150539"/>
            </a:xfrm>
            <a:prstGeom prst="triangle">
              <a:avLst/>
            </a:prstGeom>
            <a:solidFill>
              <a:srgbClr val="36BA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3" name="正方形/長方形 42"/>
            <p:cNvSpPr/>
            <p:nvPr/>
          </p:nvSpPr>
          <p:spPr>
            <a:xfrm>
              <a:off x="9817512" y="2564885"/>
              <a:ext cx="476610" cy="365712"/>
            </a:xfrm>
            <a:prstGeom prst="rect">
              <a:avLst/>
            </a:prstGeom>
          </p:spPr>
          <p:txBody>
            <a:bodyPr wrap="none">
              <a:spAutoFit/>
            </a:bodyPr>
            <a:lstStyle/>
            <a:p>
              <a:r>
                <a:rPr lang="en-US" altLang="ja-JP" sz="1200" dirty="0"/>
                <a:t>[B]</a:t>
              </a:r>
              <a:endParaRPr lang="ja-JP" altLang="en-US" sz="1200" dirty="0"/>
            </a:p>
          </p:txBody>
        </p:sp>
        <p:sp>
          <p:nvSpPr>
            <p:cNvPr id="44" name="正方形/長方形 43"/>
            <p:cNvSpPr/>
            <p:nvPr/>
          </p:nvSpPr>
          <p:spPr>
            <a:xfrm>
              <a:off x="10071512" y="2107684"/>
              <a:ext cx="495658" cy="365712"/>
            </a:xfrm>
            <a:prstGeom prst="rect">
              <a:avLst/>
            </a:prstGeom>
          </p:spPr>
          <p:txBody>
            <a:bodyPr wrap="none">
              <a:spAutoFit/>
            </a:bodyPr>
            <a:lstStyle/>
            <a:p>
              <a:r>
                <a:rPr lang="en-US" altLang="ja-JP" sz="1200" dirty="0" smtClean="0"/>
                <a:t>[G]</a:t>
              </a:r>
              <a:endParaRPr lang="ja-JP" altLang="en-US" sz="1200" dirty="0"/>
            </a:p>
          </p:txBody>
        </p:sp>
        <p:sp>
          <p:nvSpPr>
            <p:cNvPr id="45" name="正方形/長方形 44"/>
            <p:cNvSpPr/>
            <p:nvPr/>
          </p:nvSpPr>
          <p:spPr>
            <a:xfrm>
              <a:off x="10333000" y="4588702"/>
              <a:ext cx="476610" cy="365712"/>
            </a:xfrm>
            <a:prstGeom prst="rect">
              <a:avLst/>
            </a:prstGeom>
          </p:spPr>
          <p:txBody>
            <a:bodyPr wrap="none">
              <a:spAutoFit/>
            </a:bodyPr>
            <a:lstStyle/>
            <a:p>
              <a:r>
                <a:rPr lang="en-US" altLang="ja-JP" sz="1200" dirty="0" smtClean="0"/>
                <a:t>[R]</a:t>
              </a:r>
              <a:endParaRPr lang="ja-JP" altLang="en-US" sz="1200" dirty="0"/>
            </a:p>
          </p:txBody>
        </p:sp>
        <p:cxnSp>
          <p:nvCxnSpPr>
            <p:cNvPr id="46" name="直線コネクタ 45"/>
            <p:cNvCxnSpPr/>
            <p:nvPr/>
          </p:nvCxnSpPr>
          <p:spPr>
            <a:xfrm>
              <a:off x="10900144" y="3438525"/>
              <a:ext cx="90487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a:off x="11802133" y="3447728"/>
              <a:ext cx="0" cy="292805"/>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a:off x="11802133" y="3135593"/>
              <a:ext cx="0" cy="292805"/>
            </a:xfrm>
            <a:prstGeom prst="line">
              <a:avLst/>
            </a:prstGeom>
            <a:ln w="38100">
              <a:solidFill>
                <a:srgbClr val="18D881"/>
              </a:solidFill>
            </a:ln>
          </p:spPr>
          <p:style>
            <a:lnRef idx="1">
              <a:schemeClr val="accent1"/>
            </a:lnRef>
            <a:fillRef idx="0">
              <a:schemeClr val="accent1"/>
            </a:fillRef>
            <a:effectRef idx="0">
              <a:schemeClr val="accent1"/>
            </a:effectRef>
            <a:fontRef idx="minor">
              <a:schemeClr val="tx1"/>
            </a:fontRef>
          </p:style>
        </p:cxnSp>
      </p:grpSp>
      <p:sp>
        <p:nvSpPr>
          <p:cNvPr id="52" name="コンテンツ プレースホルダー 2"/>
          <p:cNvSpPr txBox="1">
            <a:spLocks/>
          </p:cNvSpPr>
          <p:nvPr/>
        </p:nvSpPr>
        <p:spPr>
          <a:xfrm>
            <a:off x="328612" y="5715000"/>
            <a:ext cx="6100763" cy="1143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spcBef>
                <a:spcPts val="600"/>
              </a:spcBef>
              <a:spcAft>
                <a:spcPts val="600"/>
              </a:spcAft>
            </a:pPr>
            <a:r>
              <a:rPr lang="ja-JP" altLang="en-US" sz="2400" dirty="0" smtClean="0">
                <a:sym typeface="Wingdings" panose="05000000000000000000" pitchFamily="2" charset="2"/>
              </a:rPr>
              <a:t>等色関数が負値を含まないよう，基底変換を施した</a:t>
            </a:r>
            <a:r>
              <a:rPr lang="en-US" altLang="ja-JP" sz="2400" dirty="0" smtClean="0">
                <a:sym typeface="Wingdings" panose="05000000000000000000" pitchFamily="2" charset="2"/>
              </a:rPr>
              <a:t>CIE-XYZ</a:t>
            </a:r>
            <a:r>
              <a:rPr lang="ja-JP" altLang="en-US" sz="2400" dirty="0" smtClean="0">
                <a:sym typeface="Wingdings" panose="05000000000000000000" pitchFamily="2" charset="2"/>
              </a:rPr>
              <a:t>系も考案された</a:t>
            </a:r>
            <a:endParaRPr lang="en-US" altLang="ja-JP" sz="2400" dirty="0" smtClean="0">
              <a:sym typeface="Wingdings" panose="05000000000000000000" pitchFamily="2" charset="2"/>
            </a:endParaRPr>
          </a:p>
        </p:txBody>
      </p:sp>
    </p:spTree>
    <p:extLst>
      <p:ext uri="{BB962C8B-B14F-4D97-AF65-F5344CB8AC3E}">
        <p14:creationId xmlns:p14="http://schemas.microsoft.com/office/powerpoint/2010/main" val="2901936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00087" y="365126"/>
            <a:ext cx="11287473" cy="733270"/>
          </a:xfrm>
        </p:spPr>
        <p:txBody>
          <a:bodyPr/>
          <a:lstStyle/>
          <a:p>
            <a:r>
              <a:rPr lang="ja-JP" altLang="en-US" dirty="0" smtClean="0"/>
              <a:t>まとめ：表色系</a:t>
            </a:r>
            <a:endParaRPr kumimoji="1" lang="ja-JP" altLang="en-US" dirty="0"/>
          </a:p>
        </p:txBody>
      </p:sp>
      <p:sp>
        <p:nvSpPr>
          <p:cNvPr id="3" name="コンテンツ プレースホルダー 2"/>
          <p:cNvSpPr>
            <a:spLocks noGrp="1"/>
          </p:cNvSpPr>
          <p:nvPr>
            <p:ph idx="1"/>
          </p:nvPr>
        </p:nvSpPr>
        <p:spPr>
          <a:xfrm>
            <a:off x="678831" y="1272285"/>
            <a:ext cx="11151219" cy="5296829"/>
          </a:xfrm>
        </p:spPr>
        <p:txBody>
          <a:bodyPr/>
          <a:lstStyle/>
          <a:p>
            <a:r>
              <a:rPr lang="ja-JP" altLang="en-US" dirty="0"/>
              <a:t>色を定量的に表すことを</a:t>
            </a:r>
            <a:r>
              <a:rPr lang="ja-JP" altLang="en-US" b="1" dirty="0"/>
              <a:t>表</a:t>
            </a:r>
            <a:r>
              <a:rPr lang="ja-JP" altLang="en-US" b="1" dirty="0" smtClean="0"/>
              <a:t>色</a:t>
            </a:r>
            <a:r>
              <a:rPr lang="ja-JP" altLang="en-US" dirty="0" smtClean="0"/>
              <a:t>と</a:t>
            </a:r>
            <a:r>
              <a:rPr lang="ja-JP" altLang="en-US" dirty="0"/>
              <a:t>いい，表色のための一連の規定と定義を</a:t>
            </a:r>
            <a:r>
              <a:rPr lang="ja-JP" altLang="en-US" b="1" dirty="0"/>
              <a:t>表色</a:t>
            </a:r>
            <a:r>
              <a:rPr lang="ja-JP" altLang="en-US" b="1" dirty="0" smtClean="0"/>
              <a:t>系</a:t>
            </a:r>
            <a:r>
              <a:rPr lang="ja-JP" altLang="en-US" dirty="0" smtClean="0"/>
              <a:t>と</a:t>
            </a:r>
            <a:r>
              <a:rPr lang="ja-JP" altLang="en-US" dirty="0"/>
              <a:t>いう</a:t>
            </a:r>
            <a:r>
              <a:rPr lang="ja-JP" altLang="en-US" dirty="0" smtClean="0"/>
              <a:t>．</a:t>
            </a:r>
            <a:endParaRPr lang="en-US" altLang="ja-JP" dirty="0"/>
          </a:p>
          <a:p>
            <a:r>
              <a:rPr lang="ja-JP" altLang="en-US" dirty="0"/>
              <a:t>顕色</a:t>
            </a:r>
            <a:r>
              <a:rPr lang="ja-JP" altLang="en-US" dirty="0" smtClean="0"/>
              <a:t>系 </a:t>
            </a:r>
            <a:r>
              <a:rPr lang="en-US" altLang="ja-JP" dirty="0" smtClean="0"/>
              <a:t>: </a:t>
            </a:r>
            <a:r>
              <a:rPr lang="ja-JP" altLang="en-US" dirty="0" smtClean="0"/>
              <a:t>色</a:t>
            </a:r>
            <a:r>
              <a:rPr lang="ja-JP" altLang="en-US" dirty="0"/>
              <a:t>の見え方に基づいて構築された</a:t>
            </a:r>
            <a:r>
              <a:rPr lang="ja-JP" altLang="en-US" dirty="0" smtClean="0"/>
              <a:t>体系</a:t>
            </a:r>
            <a:r>
              <a:rPr lang="ja-JP" altLang="en-US" dirty="0"/>
              <a:t>（</a:t>
            </a:r>
            <a:r>
              <a:rPr lang="ja-JP" altLang="en-US" dirty="0" smtClean="0"/>
              <a:t>マンセル表</a:t>
            </a:r>
            <a:r>
              <a:rPr lang="ja-JP" altLang="en-US" dirty="0"/>
              <a:t>色</a:t>
            </a:r>
            <a:r>
              <a:rPr lang="ja-JP" altLang="en-US" dirty="0" smtClean="0"/>
              <a:t>系）</a:t>
            </a:r>
            <a:endParaRPr lang="en-US" altLang="ja-JP" dirty="0"/>
          </a:p>
          <a:p>
            <a:r>
              <a:rPr lang="ja-JP" altLang="en-US" dirty="0"/>
              <a:t>混色</a:t>
            </a:r>
            <a:r>
              <a:rPr lang="ja-JP" altLang="en-US" dirty="0" smtClean="0"/>
              <a:t>系 </a:t>
            </a:r>
            <a:r>
              <a:rPr lang="en-US" altLang="ja-JP" dirty="0" smtClean="0"/>
              <a:t>: </a:t>
            </a:r>
            <a:r>
              <a:rPr lang="ja-JP" altLang="en-US" dirty="0" smtClean="0"/>
              <a:t>色</a:t>
            </a:r>
            <a:r>
              <a:rPr lang="ja-JP" altLang="en-US" dirty="0"/>
              <a:t>の混合割合に基づいて構築された</a:t>
            </a:r>
            <a:r>
              <a:rPr lang="ja-JP" altLang="en-US" dirty="0" smtClean="0"/>
              <a:t>体系</a:t>
            </a:r>
            <a:r>
              <a:rPr lang="ja-JP" altLang="en-US" dirty="0"/>
              <a:t>（</a:t>
            </a:r>
            <a:r>
              <a:rPr lang="en-US" altLang="ja-JP" dirty="0" smtClean="0"/>
              <a:t>CIE-RGB</a:t>
            </a:r>
            <a:r>
              <a:rPr lang="ja-JP" altLang="en-US" dirty="0" smtClean="0"/>
              <a:t>）</a:t>
            </a:r>
            <a:endParaRPr lang="en-US" altLang="ja-JP" dirty="0" smtClean="0"/>
          </a:p>
          <a:p>
            <a:endParaRPr lang="en-US" altLang="ja-JP" dirty="0"/>
          </a:p>
          <a:p>
            <a:r>
              <a:rPr lang="ja-JP" altLang="en-US" dirty="0"/>
              <a:t>加法混色と減法混</a:t>
            </a:r>
            <a:r>
              <a:rPr lang="ja-JP" altLang="en-US" dirty="0" smtClean="0"/>
              <a:t>色</a:t>
            </a:r>
            <a:endParaRPr lang="en-US" altLang="ja-JP" dirty="0" smtClean="0"/>
          </a:p>
          <a:p>
            <a:r>
              <a:rPr lang="ja-JP" altLang="en-US" dirty="0"/>
              <a:t>等色（色合わせ</a:t>
            </a:r>
            <a:r>
              <a:rPr lang="en-US" altLang="ja-JP" dirty="0"/>
              <a:t>: color matching</a:t>
            </a:r>
            <a:r>
              <a:rPr lang="ja-JP" altLang="en-US" dirty="0" smtClean="0"/>
              <a:t>）</a:t>
            </a:r>
            <a:endParaRPr lang="en-US" altLang="ja-JP" dirty="0" smtClean="0"/>
          </a:p>
          <a:p>
            <a:r>
              <a:rPr lang="en-US" altLang="ja-JP" dirty="0" smtClean="0"/>
              <a:t>CIE-RGB</a:t>
            </a:r>
            <a:r>
              <a:rPr lang="ja-JP" altLang="en-US" dirty="0" smtClean="0"/>
              <a:t>表色系</a:t>
            </a:r>
            <a:endParaRPr lang="en-US" altLang="ja-JP" dirty="0" smtClean="0"/>
          </a:p>
          <a:p>
            <a:endParaRPr kumimoji="1" lang="ja-JP" altLang="en-US" dirty="0"/>
          </a:p>
        </p:txBody>
      </p:sp>
    </p:spTree>
    <p:extLst>
      <p:ext uri="{BB962C8B-B14F-4D97-AF65-F5344CB8AC3E}">
        <p14:creationId xmlns:p14="http://schemas.microsoft.com/office/powerpoint/2010/main" val="1397591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直線矢印コネクタ 16"/>
          <p:cNvCxnSpPr>
            <a:endCxn id="7" idx="1"/>
          </p:cNvCxnSpPr>
          <p:nvPr/>
        </p:nvCxnSpPr>
        <p:spPr>
          <a:xfrm>
            <a:off x="2008016" y="3915103"/>
            <a:ext cx="2508618" cy="1146271"/>
          </a:xfrm>
          <a:prstGeom prst="straightConnector1">
            <a:avLst/>
          </a:prstGeom>
          <a:ln w="635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p:cNvCxnSpPr>
            <a:endCxn id="7" idx="1"/>
          </p:cNvCxnSpPr>
          <p:nvPr/>
        </p:nvCxnSpPr>
        <p:spPr>
          <a:xfrm flipV="1">
            <a:off x="2020278" y="5061374"/>
            <a:ext cx="2496356" cy="1150240"/>
          </a:xfrm>
          <a:prstGeom prst="straightConnector1">
            <a:avLst/>
          </a:prstGeom>
          <a:ln w="635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 name="コンテンツ プレースホルダー 2"/>
          <p:cNvSpPr>
            <a:spLocks noGrp="1"/>
          </p:cNvSpPr>
          <p:nvPr>
            <p:ph idx="1"/>
          </p:nvPr>
        </p:nvSpPr>
        <p:spPr>
          <a:xfrm>
            <a:off x="599588" y="1135574"/>
            <a:ext cx="11447100" cy="2218185"/>
          </a:xfrm>
        </p:spPr>
        <p:txBody>
          <a:bodyPr>
            <a:normAutofit/>
          </a:bodyPr>
          <a:lstStyle/>
          <a:p>
            <a:r>
              <a:rPr kumimoji="1" lang="ja-JP" altLang="en-US" sz="2400" dirty="0" smtClean="0">
                <a:latin typeface="游ゴシック" panose="020B0400000000000000" pitchFamily="50" charset="-128"/>
                <a:ea typeface="游ゴシック" panose="020B0400000000000000" pitchFamily="50" charset="-128"/>
              </a:rPr>
              <a:t>光はレンズを通り撮像素子上に像を結ぶ</a:t>
            </a:r>
            <a:endParaRPr kumimoji="1" lang="en-US" altLang="ja-JP" sz="2400" dirty="0" smtClean="0">
              <a:latin typeface="游ゴシック" panose="020B0400000000000000" pitchFamily="50" charset="-128"/>
              <a:ea typeface="游ゴシック" panose="020B0400000000000000" pitchFamily="50" charset="-128"/>
            </a:endParaRPr>
          </a:p>
          <a:p>
            <a:r>
              <a:rPr lang="ja-JP" altLang="en-US" sz="2400" dirty="0" smtClean="0">
                <a:latin typeface="游ゴシック" panose="020B0400000000000000" pitchFamily="50" charset="-128"/>
                <a:ea typeface="游ゴシック" panose="020B0400000000000000" pitchFamily="50" charset="-128"/>
              </a:rPr>
              <a:t>光の量を調整するための、絞りとシャッターが存在</a:t>
            </a:r>
            <a:endParaRPr lang="en-US" altLang="ja-JP" sz="2400" dirty="0">
              <a:latin typeface="游ゴシック" panose="020B0400000000000000" pitchFamily="50" charset="-128"/>
              <a:ea typeface="游ゴシック" panose="020B0400000000000000" pitchFamily="50" charset="-128"/>
            </a:endParaRPr>
          </a:p>
          <a:p>
            <a:r>
              <a:rPr lang="ja-JP" altLang="en-US" sz="2400" dirty="0" smtClean="0">
                <a:latin typeface="游ゴシック" panose="020B0400000000000000" pitchFamily="50" charset="-128"/>
                <a:ea typeface="游ゴシック" panose="020B0400000000000000" pitchFamily="50" charset="-128"/>
              </a:rPr>
              <a:t>撮像素子（</a:t>
            </a:r>
            <a:r>
              <a:rPr lang="en-US" altLang="ja-JP" sz="2400" dirty="0" smtClean="0">
                <a:latin typeface="游ゴシック" panose="020B0400000000000000" pitchFamily="50" charset="-128"/>
                <a:ea typeface="游ゴシック" panose="020B0400000000000000" pitchFamily="50" charset="-128"/>
              </a:rPr>
              <a:t>CCD/CMOS</a:t>
            </a:r>
            <a:r>
              <a:rPr lang="ja-JP" altLang="en-US" sz="2400" dirty="0" smtClean="0">
                <a:latin typeface="游ゴシック" panose="020B0400000000000000" pitchFamily="50" charset="-128"/>
                <a:ea typeface="游ゴシック" panose="020B0400000000000000" pitchFamily="50" charset="-128"/>
              </a:rPr>
              <a:t>）にて得られた信号は，</a:t>
            </a:r>
            <a:r>
              <a:rPr lang="en-US" altLang="ja-JP" sz="2400" dirty="0" smtClean="0">
                <a:latin typeface="游ゴシック" panose="020B0400000000000000" pitchFamily="50" charset="-128"/>
                <a:ea typeface="游ゴシック" panose="020B0400000000000000" pitchFamily="50" charset="-128"/>
              </a:rPr>
              <a:t>A/D</a:t>
            </a:r>
            <a:r>
              <a:rPr lang="ja-JP" altLang="en-US" sz="2400" dirty="0" smtClean="0">
                <a:latin typeface="游ゴシック" panose="020B0400000000000000" pitchFamily="50" charset="-128"/>
                <a:ea typeface="游ゴシック" panose="020B0400000000000000" pitchFamily="50" charset="-128"/>
              </a:rPr>
              <a:t>変換後，画像処理される</a:t>
            </a:r>
            <a:endParaRPr lang="en-US" altLang="ja-JP" sz="2400" dirty="0">
              <a:latin typeface="游ゴシック" panose="020B0400000000000000" pitchFamily="50" charset="-128"/>
              <a:ea typeface="游ゴシック" panose="020B0400000000000000" pitchFamily="50" charset="-128"/>
            </a:endParaRPr>
          </a:p>
          <a:p>
            <a:r>
              <a:rPr lang="ja-JP" altLang="en-US" sz="2400" dirty="0" smtClean="0">
                <a:latin typeface="游ゴシック" panose="020B0400000000000000" pitchFamily="50" charset="-128"/>
                <a:ea typeface="游ゴシック" panose="020B0400000000000000" pitchFamily="50" charset="-128"/>
              </a:rPr>
              <a:t>画像処理部では，ノイズ除去や階調・色調補正処理が行われ，画像が生成される</a:t>
            </a:r>
            <a:endParaRPr lang="en-US" altLang="ja-JP" sz="2400" dirty="0" smtClean="0">
              <a:latin typeface="游ゴシック" panose="020B0400000000000000" pitchFamily="50" charset="-128"/>
              <a:ea typeface="游ゴシック" panose="020B0400000000000000" pitchFamily="50" charset="-128"/>
            </a:endParaRPr>
          </a:p>
        </p:txBody>
      </p:sp>
      <p:sp>
        <p:nvSpPr>
          <p:cNvPr id="2" name="タイトル 1"/>
          <p:cNvSpPr>
            <a:spLocks noGrp="1"/>
          </p:cNvSpPr>
          <p:nvPr>
            <p:ph type="title"/>
          </p:nvPr>
        </p:nvSpPr>
        <p:spPr>
          <a:xfrm>
            <a:off x="599588" y="365126"/>
            <a:ext cx="11708780" cy="733270"/>
          </a:xfrm>
        </p:spPr>
        <p:txBody>
          <a:bodyPr/>
          <a:lstStyle/>
          <a:p>
            <a:r>
              <a:rPr kumimoji="1" lang="ja-JP" altLang="en-US" dirty="0" smtClean="0">
                <a:latin typeface="游ゴシック" panose="020B0400000000000000" pitchFamily="50" charset="-128"/>
                <a:ea typeface="游ゴシック" panose="020B0400000000000000" pitchFamily="50" charset="-128"/>
              </a:rPr>
              <a:t>デジタルカメラの構造</a:t>
            </a:r>
            <a:endParaRPr kumimoji="1" lang="ja-JP" altLang="en-US" dirty="0">
              <a:latin typeface="游ゴシック" panose="020B0400000000000000" pitchFamily="50" charset="-128"/>
              <a:ea typeface="游ゴシック" panose="020B0400000000000000" pitchFamily="50" charset="-128"/>
            </a:endParaRPr>
          </a:p>
        </p:txBody>
      </p:sp>
      <p:sp>
        <p:nvSpPr>
          <p:cNvPr id="4" name="正方形/長方形 3"/>
          <p:cNvSpPr/>
          <p:nvPr/>
        </p:nvSpPr>
        <p:spPr>
          <a:xfrm>
            <a:off x="1716224" y="3491304"/>
            <a:ext cx="627321" cy="31401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latin typeface="游ゴシック" panose="020B0400000000000000" pitchFamily="50" charset="-128"/>
                <a:ea typeface="游ゴシック" panose="020B0400000000000000" pitchFamily="50" charset="-128"/>
                <a:cs typeface="メイリオ" panose="020B0604030504040204" pitchFamily="50" charset="-128"/>
              </a:rPr>
              <a:t>レ</a:t>
            </a:r>
            <a:endParaRPr kumimoji="1" lang="en-US" altLang="ja-JP" sz="2800" dirty="0" smtClean="0">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kumimoji="1" lang="ja-JP" altLang="en-US" sz="2800" dirty="0" smtClean="0">
                <a:latin typeface="游ゴシック" panose="020B0400000000000000" pitchFamily="50" charset="-128"/>
                <a:ea typeface="游ゴシック" panose="020B0400000000000000" pitchFamily="50" charset="-128"/>
                <a:cs typeface="メイリオ" panose="020B0604030504040204" pitchFamily="50" charset="-128"/>
              </a:rPr>
              <a:t>ン</a:t>
            </a:r>
            <a:endParaRPr kumimoji="1" lang="en-US" altLang="ja-JP" sz="2800" dirty="0" smtClean="0">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kumimoji="1" lang="ja-JP" altLang="en-US" sz="2800" dirty="0" smtClean="0">
                <a:latin typeface="游ゴシック" panose="020B0400000000000000" pitchFamily="50" charset="-128"/>
                <a:ea typeface="游ゴシック" panose="020B0400000000000000" pitchFamily="50" charset="-128"/>
                <a:cs typeface="メイリオ" panose="020B0604030504040204" pitchFamily="50" charset="-128"/>
              </a:rPr>
              <a:t>ズ</a:t>
            </a:r>
            <a:endParaRPr kumimoji="1" lang="ja-JP" altLang="en-US" sz="2800"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8" name="正方形/長方形 7"/>
          <p:cNvSpPr/>
          <p:nvPr/>
        </p:nvSpPr>
        <p:spPr>
          <a:xfrm>
            <a:off x="5975621" y="3494841"/>
            <a:ext cx="627321" cy="31401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latin typeface="游ゴシック" panose="020B0400000000000000" pitchFamily="50" charset="-128"/>
                <a:ea typeface="游ゴシック" panose="020B0400000000000000" pitchFamily="50" charset="-128"/>
                <a:cs typeface="メイリオ" panose="020B0604030504040204" pitchFamily="50" charset="-128"/>
              </a:rPr>
              <a:t>アナログ信号処理</a:t>
            </a:r>
            <a:endParaRPr lang="en-US" altLang="ja-JP" dirty="0" smtClean="0">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kumimoji="1" lang="ja-JP" altLang="en-US" dirty="0" smtClean="0">
                <a:latin typeface="游ゴシック" panose="020B0400000000000000" pitchFamily="50" charset="-128"/>
                <a:ea typeface="游ゴシック" panose="020B0400000000000000" pitchFamily="50" charset="-128"/>
                <a:cs typeface="メイリオ" panose="020B0604030504040204" pitchFamily="50" charset="-128"/>
              </a:rPr>
              <a:t>回路</a:t>
            </a:r>
            <a:endParaRPr kumimoji="1" lang="en-US" altLang="ja-JP" dirty="0" smtClean="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5" name="正方形/長方形 4"/>
          <p:cNvSpPr/>
          <p:nvPr/>
        </p:nvSpPr>
        <p:spPr>
          <a:xfrm>
            <a:off x="2649694" y="3494854"/>
            <a:ext cx="627321" cy="31401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latin typeface="游ゴシック" panose="020B0400000000000000" pitchFamily="50" charset="-128"/>
                <a:ea typeface="游ゴシック" panose="020B0400000000000000" pitchFamily="50" charset="-128"/>
                <a:cs typeface="メイリオ" panose="020B0604030504040204" pitchFamily="50" charset="-128"/>
              </a:rPr>
              <a:t>絞り</a:t>
            </a:r>
            <a:endParaRPr kumimoji="1" lang="en-US" altLang="ja-JP" sz="2800" dirty="0" smtClean="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6" name="正方形/長方形 5"/>
          <p:cNvSpPr/>
          <p:nvPr/>
        </p:nvSpPr>
        <p:spPr>
          <a:xfrm>
            <a:off x="3583164" y="3498393"/>
            <a:ext cx="627321" cy="31401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latin typeface="游ゴシック" panose="020B0400000000000000" pitchFamily="50" charset="-128"/>
                <a:ea typeface="游ゴシック" panose="020B0400000000000000" pitchFamily="50" charset="-128"/>
                <a:cs typeface="メイリオ" panose="020B0604030504040204" pitchFamily="50" charset="-128"/>
              </a:rPr>
              <a:t>シャッタ｜</a:t>
            </a:r>
            <a:endParaRPr kumimoji="1" lang="en-US" altLang="ja-JP" sz="2800" dirty="0" smtClean="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7" name="正方形/長方形 6"/>
          <p:cNvSpPr/>
          <p:nvPr/>
        </p:nvSpPr>
        <p:spPr>
          <a:xfrm>
            <a:off x="4516634" y="3491303"/>
            <a:ext cx="627321" cy="31401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smtClean="0">
                <a:latin typeface="游ゴシック" panose="020B0400000000000000" pitchFamily="50" charset="-128"/>
                <a:ea typeface="游ゴシック" panose="020B0400000000000000" pitchFamily="50" charset="-128"/>
                <a:cs typeface="メイリオ" panose="020B0604030504040204" pitchFamily="50" charset="-128"/>
              </a:rPr>
              <a:t>撮像素子</a:t>
            </a:r>
            <a:endParaRPr kumimoji="1" lang="en-US" altLang="ja-JP" sz="2800" dirty="0" smtClean="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9" name="正方形/長方形 8"/>
          <p:cNvSpPr/>
          <p:nvPr/>
        </p:nvSpPr>
        <p:spPr>
          <a:xfrm>
            <a:off x="7059740" y="3483879"/>
            <a:ext cx="627321" cy="31401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smtClean="0">
                <a:latin typeface="游ゴシック" panose="020B0400000000000000" pitchFamily="50" charset="-128"/>
                <a:ea typeface="游ゴシック" panose="020B0400000000000000" pitchFamily="50" charset="-128"/>
                <a:cs typeface="メイリオ" panose="020B0604030504040204" pitchFamily="50" charset="-128"/>
              </a:rPr>
              <a:t>AD</a:t>
            </a:r>
            <a:r>
              <a:rPr lang="ja-JP" altLang="en-US" sz="2800" dirty="0" smtClean="0">
                <a:latin typeface="游ゴシック" panose="020B0400000000000000" pitchFamily="50" charset="-128"/>
                <a:ea typeface="游ゴシック" panose="020B0400000000000000" pitchFamily="50" charset="-128"/>
                <a:cs typeface="メイリオ" panose="020B0604030504040204" pitchFamily="50" charset="-128"/>
              </a:rPr>
              <a:t>変換</a:t>
            </a:r>
            <a:endParaRPr lang="en-US" altLang="ja-JP" sz="2800" dirty="0" smtClean="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2" name="正方形/長方形 11"/>
          <p:cNvSpPr/>
          <p:nvPr/>
        </p:nvSpPr>
        <p:spPr>
          <a:xfrm>
            <a:off x="9174801" y="4689235"/>
            <a:ext cx="1482669" cy="6840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smtClean="0">
                <a:latin typeface="游ゴシック" panose="020B0400000000000000" pitchFamily="50" charset="-128"/>
                <a:ea typeface="游ゴシック" panose="020B0400000000000000" pitchFamily="50" charset="-128"/>
                <a:cs typeface="メイリオ" panose="020B0604030504040204" pitchFamily="50" charset="-128"/>
              </a:rPr>
              <a:t>メモリ</a:t>
            </a:r>
            <a:endParaRPr lang="en-US" altLang="ja-JP" sz="2000" dirty="0" smtClean="0">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2000" dirty="0" smtClean="0">
                <a:latin typeface="游ゴシック" panose="020B0400000000000000" pitchFamily="50" charset="-128"/>
                <a:ea typeface="游ゴシック" panose="020B0400000000000000" pitchFamily="50" charset="-128"/>
                <a:cs typeface="メイリオ" panose="020B0604030504040204" pitchFamily="50" charset="-128"/>
              </a:rPr>
              <a:t>カード</a:t>
            </a:r>
            <a:endParaRPr lang="en-US" altLang="ja-JP" sz="2000" dirty="0" smtClean="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0" name="正方形/長方形 9"/>
          <p:cNvSpPr/>
          <p:nvPr/>
        </p:nvSpPr>
        <p:spPr>
          <a:xfrm>
            <a:off x="8143859" y="3491303"/>
            <a:ext cx="574144" cy="31401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latin typeface="游ゴシック" panose="020B0400000000000000" pitchFamily="50" charset="-128"/>
                <a:ea typeface="游ゴシック" panose="020B0400000000000000" pitchFamily="50" charset="-128"/>
                <a:cs typeface="メイリオ" panose="020B0604030504040204" pitchFamily="50" charset="-128"/>
              </a:rPr>
              <a:t>デジタル信号処理</a:t>
            </a:r>
            <a:r>
              <a:rPr lang="ja-JP" altLang="en-US" dirty="0">
                <a:latin typeface="游ゴシック" panose="020B0400000000000000" pitchFamily="50" charset="-128"/>
                <a:ea typeface="游ゴシック" panose="020B0400000000000000" pitchFamily="50" charset="-128"/>
                <a:cs typeface="メイリオ" panose="020B0604030504040204" pitchFamily="50" charset="-128"/>
              </a:rPr>
              <a:t>回路</a:t>
            </a:r>
            <a:endParaRPr lang="en-US" altLang="ja-JP" dirty="0" smtClean="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1" name="正方形/長方形 10"/>
          <p:cNvSpPr/>
          <p:nvPr/>
        </p:nvSpPr>
        <p:spPr>
          <a:xfrm>
            <a:off x="9174801" y="3665474"/>
            <a:ext cx="1482669" cy="6840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smtClean="0">
                <a:latin typeface="游ゴシック" panose="020B0400000000000000" pitchFamily="50" charset="-128"/>
                <a:ea typeface="游ゴシック" panose="020B0400000000000000" pitchFamily="50" charset="-128"/>
                <a:cs typeface="メイリオ" panose="020B0604030504040204" pitchFamily="50" charset="-128"/>
              </a:rPr>
              <a:t>US</a:t>
            </a:r>
            <a:r>
              <a:rPr lang="en-US" altLang="ja-JP" sz="2800" dirty="0">
                <a:latin typeface="游ゴシック" panose="020B0400000000000000" pitchFamily="50" charset="-128"/>
                <a:ea typeface="游ゴシック" panose="020B0400000000000000" pitchFamily="50" charset="-128"/>
                <a:cs typeface="メイリオ" panose="020B0604030504040204" pitchFamily="50" charset="-128"/>
              </a:rPr>
              <a:t>B</a:t>
            </a:r>
            <a:endParaRPr lang="en-US" altLang="ja-JP" sz="2800" dirty="0" smtClean="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3" name="正方形/長方形 12"/>
          <p:cNvSpPr/>
          <p:nvPr/>
        </p:nvSpPr>
        <p:spPr>
          <a:xfrm>
            <a:off x="9174801" y="5702408"/>
            <a:ext cx="1482669" cy="6840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smtClean="0">
                <a:latin typeface="游ゴシック" panose="020B0400000000000000" pitchFamily="50" charset="-128"/>
                <a:ea typeface="游ゴシック" panose="020B0400000000000000" pitchFamily="50" charset="-128"/>
                <a:cs typeface="メイリオ" panose="020B0604030504040204" pitchFamily="50" charset="-128"/>
              </a:rPr>
              <a:t>液晶</a:t>
            </a:r>
            <a:endParaRPr lang="en-US" altLang="ja-JP" sz="2000" dirty="0" smtClean="0">
              <a:latin typeface="游ゴシック" panose="020B0400000000000000" pitchFamily="50" charset="-128"/>
              <a:ea typeface="游ゴシック" panose="020B0400000000000000" pitchFamily="50" charset="-128"/>
              <a:cs typeface="メイリオ" panose="020B0604030504040204" pitchFamily="50" charset="-128"/>
            </a:endParaRPr>
          </a:p>
          <a:p>
            <a:pPr algn="ctr"/>
            <a:r>
              <a:rPr lang="ja-JP" altLang="en-US" sz="2000" dirty="0" smtClean="0">
                <a:latin typeface="游ゴシック" panose="020B0400000000000000" pitchFamily="50" charset="-128"/>
                <a:ea typeface="游ゴシック" panose="020B0400000000000000" pitchFamily="50" charset="-128"/>
                <a:cs typeface="メイリオ" panose="020B0604030504040204" pitchFamily="50" charset="-128"/>
              </a:rPr>
              <a:t>モニタ</a:t>
            </a:r>
            <a:endParaRPr lang="en-US" altLang="ja-JP" sz="2000" dirty="0" smtClean="0">
              <a:latin typeface="游ゴシック" panose="020B0400000000000000" pitchFamily="50" charset="-128"/>
              <a:ea typeface="游ゴシック" panose="020B0400000000000000" pitchFamily="50" charset="-128"/>
              <a:cs typeface="メイリオ" panose="020B0604030504040204" pitchFamily="50" charset="-128"/>
            </a:endParaRPr>
          </a:p>
        </p:txBody>
      </p:sp>
      <p:cxnSp>
        <p:nvCxnSpPr>
          <p:cNvPr id="25" name="直線矢印コネクタ 24"/>
          <p:cNvCxnSpPr/>
          <p:nvPr/>
        </p:nvCxnSpPr>
        <p:spPr>
          <a:xfrm>
            <a:off x="664444" y="4673600"/>
            <a:ext cx="1051034" cy="0"/>
          </a:xfrm>
          <a:prstGeom prst="straightConnector1">
            <a:avLst/>
          </a:prstGeom>
          <a:ln w="6032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8" name="正方形/長方形 27"/>
          <p:cNvSpPr/>
          <p:nvPr/>
        </p:nvSpPr>
        <p:spPr>
          <a:xfrm>
            <a:off x="278020" y="4516085"/>
            <a:ext cx="415498" cy="369332"/>
          </a:xfrm>
          <a:prstGeom prst="rect">
            <a:avLst/>
          </a:prstGeom>
        </p:spPr>
        <p:txBody>
          <a:bodyPr wrap="none">
            <a:spAutoFit/>
          </a:bodyPr>
          <a:lstStyle/>
          <a:p>
            <a:r>
              <a:rPr lang="ja-JP" altLang="en-US" dirty="0" smtClean="0">
                <a:latin typeface="游ゴシック" panose="020B0400000000000000" pitchFamily="50" charset="-128"/>
                <a:ea typeface="游ゴシック" panose="020B0400000000000000" pitchFamily="50" charset="-128"/>
                <a:cs typeface="メイリオ" panose="020B0604030504040204" pitchFamily="50" charset="-128"/>
              </a:rPr>
              <a:t>光</a:t>
            </a:r>
            <a:endParaRPr lang="ja-JP" altLang="en-US" dirty="0">
              <a:latin typeface="游ゴシック" panose="020B0400000000000000" pitchFamily="50" charset="-128"/>
              <a:ea typeface="游ゴシック" panose="020B0400000000000000" pitchFamily="50" charset="-128"/>
              <a:cs typeface="メイリオ" panose="020B0604030504040204" pitchFamily="50" charset="-128"/>
            </a:endParaRPr>
          </a:p>
        </p:txBody>
      </p:sp>
      <p:cxnSp>
        <p:nvCxnSpPr>
          <p:cNvPr id="29" name="直線矢印コネクタ 28"/>
          <p:cNvCxnSpPr/>
          <p:nvPr/>
        </p:nvCxnSpPr>
        <p:spPr>
          <a:xfrm>
            <a:off x="664444" y="3979917"/>
            <a:ext cx="1051034" cy="0"/>
          </a:xfrm>
          <a:prstGeom prst="straightConnector1">
            <a:avLst/>
          </a:prstGeom>
          <a:ln w="6032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0" name="正方形/長方形 29"/>
          <p:cNvSpPr/>
          <p:nvPr/>
        </p:nvSpPr>
        <p:spPr>
          <a:xfrm>
            <a:off x="278020" y="3822402"/>
            <a:ext cx="415498" cy="369332"/>
          </a:xfrm>
          <a:prstGeom prst="rect">
            <a:avLst/>
          </a:prstGeom>
        </p:spPr>
        <p:txBody>
          <a:bodyPr wrap="none">
            <a:spAutoFit/>
          </a:bodyPr>
          <a:lstStyle/>
          <a:p>
            <a:r>
              <a:rPr lang="ja-JP" altLang="en-US" dirty="0" smtClean="0">
                <a:latin typeface="游ゴシック" panose="020B0400000000000000" pitchFamily="50" charset="-128"/>
                <a:ea typeface="游ゴシック" panose="020B0400000000000000" pitchFamily="50" charset="-128"/>
                <a:cs typeface="メイリオ" panose="020B0604030504040204" pitchFamily="50" charset="-128"/>
              </a:rPr>
              <a:t>光</a:t>
            </a:r>
            <a:endParaRPr lang="ja-JP" altLang="en-US" dirty="0">
              <a:latin typeface="游ゴシック" panose="020B0400000000000000" pitchFamily="50" charset="-128"/>
              <a:ea typeface="游ゴシック" panose="020B0400000000000000" pitchFamily="50" charset="-128"/>
              <a:cs typeface="メイリオ" panose="020B0604030504040204" pitchFamily="50" charset="-128"/>
            </a:endParaRPr>
          </a:p>
        </p:txBody>
      </p:sp>
      <p:cxnSp>
        <p:nvCxnSpPr>
          <p:cNvPr id="31" name="直線矢印コネクタ 30"/>
          <p:cNvCxnSpPr/>
          <p:nvPr/>
        </p:nvCxnSpPr>
        <p:spPr>
          <a:xfrm>
            <a:off x="664444" y="6134538"/>
            <a:ext cx="1051034" cy="0"/>
          </a:xfrm>
          <a:prstGeom prst="straightConnector1">
            <a:avLst/>
          </a:prstGeom>
          <a:ln w="6032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2" name="正方形/長方形 31"/>
          <p:cNvSpPr/>
          <p:nvPr/>
        </p:nvSpPr>
        <p:spPr>
          <a:xfrm>
            <a:off x="278020" y="5977023"/>
            <a:ext cx="415498" cy="369332"/>
          </a:xfrm>
          <a:prstGeom prst="rect">
            <a:avLst/>
          </a:prstGeom>
        </p:spPr>
        <p:txBody>
          <a:bodyPr wrap="none">
            <a:spAutoFit/>
          </a:bodyPr>
          <a:lstStyle/>
          <a:p>
            <a:r>
              <a:rPr lang="ja-JP" altLang="en-US" dirty="0" smtClean="0">
                <a:latin typeface="游ゴシック" panose="020B0400000000000000" pitchFamily="50" charset="-128"/>
                <a:ea typeface="游ゴシック" panose="020B0400000000000000" pitchFamily="50" charset="-128"/>
                <a:cs typeface="メイリオ" panose="020B0604030504040204" pitchFamily="50" charset="-128"/>
              </a:rPr>
              <a:t>光</a:t>
            </a:r>
            <a:endParaRPr lang="ja-JP" altLang="en-US" dirty="0">
              <a:latin typeface="游ゴシック" panose="020B0400000000000000" pitchFamily="50" charset="-128"/>
              <a:ea typeface="游ゴシック" panose="020B0400000000000000" pitchFamily="50" charset="-128"/>
              <a:cs typeface="メイリオ" panose="020B0604030504040204" pitchFamily="50" charset="-128"/>
            </a:endParaRPr>
          </a:p>
        </p:txBody>
      </p:sp>
      <p:cxnSp>
        <p:nvCxnSpPr>
          <p:cNvPr id="33" name="直線矢印コネクタ 32"/>
          <p:cNvCxnSpPr/>
          <p:nvPr/>
        </p:nvCxnSpPr>
        <p:spPr>
          <a:xfrm>
            <a:off x="664444" y="5419834"/>
            <a:ext cx="1051034" cy="0"/>
          </a:xfrm>
          <a:prstGeom prst="straightConnector1">
            <a:avLst/>
          </a:prstGeom>
          <a:ln w="6032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4" name="正方形/長方形 33"/>
          <p:cNvSpPr/>
          <p:nvPr/>
        </p:nvSpPr>
        <p:spPr>
          <a:xfrm>
            <a:off x="278020" y="5262319"/>
            <a:ext cx="415498" cy="369332"/>
          </a:xfrm>
          <a:prstGeom prst="rect">
            <a:avLst/>
          </a:prstGeom>
        </p:spPr>
        <p:txBody>
          <a:bodyPr wrap="none">
            <a:spAutoFit/>
          </a:bodyPr>
          <a:lstStyle/>
          <a:p>
            <a:r>
              <a:rPr lang="ja-JP" altLang="en-US" dirty="0" smtClean="0">
                <a:latin typeface="游ゴシック" panose="020B0400000000000000" pitchFamily="50" charset="-128"/>
                <a:ea typeface="游ゴシック" panose="020B0400000000000000" pitchFamily="50" charset="-128"/>
                <a:cs typeface="メイリオ" panose="020B0604030504040204" pitchFamily="50" charset="-128"/>
              </a:rPr>
              <a:t>光</a:t>
            </a:r>
            <a:endParaRPr lang="ja-JP" altLang="en-US" dirty="0">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5" name="右矢印 34"/>
          <p:cNvSpPr/>
          <p:nvPr/>
        </p:nvSpPr>
        <p:spPr>
          <a:xfrm>
            <a:off x="5320527" y="4824248"/>
            <a:ext cx="493986"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6" name="右矢印 35"/>
          <p:cNvSpPr/>
          <p:nvPr/>
        </p:nvSpPr>
        <p:spPr>
          <a:xfrm>
            <a:off x="6644831" y="4824248"/>
            <a:ext cx="357351"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7" name="右矢印 36"/>
          <p:cNvSpPr/>
          <p:nvPr/>
        </p:nvSpPr>
        <p:spPr>
          <a:xfrm>
            <a:off x="7737907" y="4824248"/>
            <a:ext cx="357351"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8" name="右矢印 37"/>
          <p:cNvSpPr/>
          <p:nvPr/>
        </p:nvSpPr>
        <p:spPr>
          <a:xfrm>
            <a:off x="8767921" y="3765169"/>
            <a:ext cx="357351"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9" name="右矢印 38"/>
          <p:cNvSpPr/>
          <p:nvPr/>
        </p:nvSpPr>
        <p:spPr>
          <a:xfrm>
            <a:off x="8767921" y="4788930"/>
            <a:ext cx="357351"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40" name="右矢印 39"/>
          <p:cNvSpPr/>
          <p:nvPr/>
        </p:nvSpPr>
        <p:spPr>
          <a:xfrm>
            <a:off x="8767921" y="5802103"/>
            <a:ext cx="357351"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152171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29320" y="177293"/>
            <a:ext cx="11708780" cy="733270"/>
          </a:xfrm>
        </p:spPr>
        <p:txBody>
          <a:bodyPr/>
          <a:lstStyle/>
          <a:p>
            <a:pPr algn="ctr"/>
            <a:r>
              <a:rPr kumimoji="1" lang="ja-JP" altLang="en-US" dirty="0" smtClean="0">
                <a:latin typeface="游ゴシック" panose="020B0400000000000000" pitchFamily="50" charset="-128"/>
                <a:ea typeface="游ゴシック" panose="020B0400000000000000" pitchFamily="50" charset="-128"/>
              </a:rPr>
              <a:t>デジタルカメラの種類</a:t>
            </a:r>
            <a:endParaRPr kumimoji="1" lang="ja-JP" altLang="en-US" dirty="0">
              <a:latin typeface="游ゴシック" panose="020B0400000000000000" pitchFamily="50" charset="-128"/>
              <a:ea typeface="游ゴシック" panose="020B0400000000000000" pitchFamily="50" charset="-128"/>
            </a:endParaRPr>
          </a:p>
        </p:txBody>
      </p:sp>
      <p:grpSp>
        <p:nvGrpSpPr>
          <p:cNvPr id="6" name="グループ化 5"/>
          <p:cNvGrpSpPr/>
          <p:nvPr/>
        </p:nvGrpSpPr>
        <p:grpSpPr>
          <a:xfrm>
            <a:off x="131233" y="817007"/>
            <a:ext cx="12161312" cy="3368489"/>
            <a:chOff x="131233" y="569426"/>
            <a:chExt cx="12161312" cy="3368489"/>
          </a:xfrm>
        </p:grpSpPr>
        <p:pic>
          <p:nvPicPr>
            <p:cNvPr id="1026" name="Picture 2" descr="D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3022" y="946091"/>
              <a:ext cx="2619523" cy="1970542"/>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10159917" y="2737586"/>
              <a:ext cx="1723549" cy="1200329"/>
            </a:xfrm>
            <a:prstGeom prst="rect">
              <a:avLst/>
            </a:prstGeom>
          </p:spPr>
          <p:txBody>
            <a:bodyPr wrap="none">
              <a:spAutoFit/>
            </a:bodyPr>
            <a:lstStyle/>
            <a:p>
              <a:pPr algn="ctr"/>
              <a:r>
                <a:rPr lang="en-US" altLang="ja-JP" sz="2400" dirty="0" smtClean="0">
                  <a:latin typeface="游ゴシック" panose="020B0400000000000000" pitchFamily="50" charset="-128"/>
                  <a:ea typeface="游ゴシック" panose="020B0400000000000000" pitchFamily="50" charset="-128"/>
                </a:rPr>
                <a:t>D5</a:t>
              </a:r>
            </a:p>
            <a:p>
              <a:pPr algn="ctr"/>
              <a:r>
                <a:rPr lang="ja-JP" altLang="en-US" sz="2400" dirty="0" smtClean="0">
                  <a:latin typeface="游ゴシック" panose="020B0400000000000000" pitchFamily="50" charset="-128"/>
                  <a:ea typeface="游ゴシック" panose="020B0400000000000000" pitchFamily="50" charset="-128"/>
                </a:rPr>
                <a:t>フルサイズ</a:t>
              </a:r>
              <a:endParaRPr lang="en-US" altLang="ja-JP" sz="2400" dirty="0" smtClean="0">
                <a:latin typeface="游ゴシック" panose="020B0400000000000000" pitchFamily="50" charset="-128"/>
                <a:ea typeface="游ゴシック" panose="020B0400000000000000" pitchFamily="50" charset="-128"/>
              </a:endParaRPr>
            </a:p>
            <a:p>
              <a:pPr algn="ctr"/>
              <a:r>
                <a:rPr lang="en-US" altLang="ja-JP" sz="2400" dirty="0">
                  <a:latin typeface="游ゴシック" panose="020B0400000000000000" pitchFamily="50" charset="-128"/>
                  <a:ea typeface="游ゴシック" panose="020B0400000000000000" pitchFamily="50" charset="-128"/>
                </a:rPr>
                <a:t>35.9</a:t>
              </a:r>
              <a:r>
                <a:rPr lang="ja-JP" altLang="en-US" sz="2400" dirty="0" err="1">
                  <a:latin typeface="游ゴシック" panose="020B0400000000000000" pitchFamily="50" charset="-128"/>
                  <a:ea typeface="游ゴシック" panose="020B0400000000000000" pitchFamily="50" charset="-128"/>
                </a:rPr>
                <a:t>ｘ</a:t>
              </a:r>
              <a:r>
                <a:rPr lang="en-US" altLang="ja-JP" sz="2400" dirty="0" smtClean="0">
                  <a:latin typeface="游ゴシック" panose="020B0400000000000000" pitchFamily="50" charset="-128"/>
                  <a:ea typeface="游ゴシック" panose="020B0400000000000000" pitchFamily="50" charset="-128"/>
                </a:rPr>
                <a:t>23.9</a:t>
              </a:r>
              <a:endParaRPr lang="ja-JP" altLang="en-US" sz="2400" dirty="0">
                <a:latin typeface="游ゴシック" panose="020B0400000000000000" pitchFamily="50" charset="-128"/>
                <a:ea typeface="游ゴシック" panose="020B0400000000000000" pitchFamily="50" charset="-128"/>
              </a:endParaRPr>
            </a:p>
          </p:txBody>
        </p:sp>
        <p:pic>
          <p:nvPicPr>
            <p:cNvPr id="1028" name="Picture 4" descr="D5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1414" y="741858"/>
              <a:ext cx="2619522" cy="1970542"/>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p:cNvSpPr/>
            <p:nvPr/>
          </p:nvSpPr>
          <p:spPr>
            <a:xfrm>
              <a:off x="8201924" y="2737586"/>
              <a:ext cx="1524777" cy="1200329"/>
            </a:xfrm>
            <a:prstGeom prst="rect">
              <a:avLst/>
            </a:prstGeom>
          </p:spPr>
          <p:txBody>
            <a:bodyPr wrap="none">
              <a:spAutoFit/>
            </a:bodyPr>
            <a:lstStyle/>
            <a:p>
              <a:pPr algn="ctr"/>
              <a:r>
                <a:rPr lang="en-US" altLang="ja-JP" sz="2400" dirty="0" smtClean="0">
                  <a:latin typeface="游ゴシック" panose="020B0400000000000000" pitchFamily="50" charset="-128"/>
                  <a:ea typeface="游ゴシック" panose="020B0400000000000000" pitchFamily="50" charset="-128"/>
                </a:rPr>
                <a:t>D500</a:t>
              </a:r>
            </a:p>
            <a:p>
              <a:pPr algn="ctr"/>
              <a:r>
                <a:rPr lang="en-US" altLang="ja-JP" sz="2400" dirty="0" smtClean="0">
                  <a:latin typeface="游ゴシック" panose="020B0400000000000000" pitchFamily="50" charset="-128"/>
                  <a:ea typeface="游ゴシック" panose="020B0400000000000000" pitchFamily="50" charset="-128"/>
                </a:rPr>
                <a:t>APS-C</a:t>
              </a:r>
            </a:p>
            <a:p>
              <a:pPr algn="ctr"/>
              <a:r>
                <a:rPr lang="en-US" altLang="ja-JP" sz="2400" dirty="0" smtClean="0">
                  <a:latin typeface="游ゴシック" panose="020B0400000000000000" pitchFamily="50" charset="-128"/>
                  <a:ea typeface="游ゴシック" panose="020B0400000000000000" pitchFamily="50" charset="-128"/>
                </a:rPr>
                <a:t>23.5x15.7</a:t>
              </a:r>
              <a:endParaRPr lang="en-US" altLang="ja-JP" sz="2400" dirty="0">
                <a:latin typeface="游ゴシック" panose="020B0400000000000000" pitchFamily="50" charset="-128"/>
                <a:ea typeface="游ゴシック" panose="020B0400000000000000" pitchFamily="50" charset="-128"/>
              </a:endParaRPr>
            </a:p>
          </p:txBody>
        </p:sp>
        <p:pic>
          <p:nvPicPr>
            <p:cNvPr id="1030" name="Picture 6" descr="D53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7612" y="569426"/>
              <a:ext cx="2905284" cy="2185506"/>
            </a:xfrm>
            <a:prstGeom prst="rect">
              <a:avLst/>
            </a:prstGeom>
            <a:noFill/>
            <a:extLst>
              <a:ext uri="{909E8E84-426E-40DD-AFC4-6F175D3DCCD1}">
                <a14:hiddenFill xmlns:a14="http://schemas.microsoft.com/office/drawing/2010/main">
                  <a:solidFill>
                    <a:srgbClr val="FFFFFF"/>
                  </a:solidFill>
                </a14:hiddenFill>
              </a:ext>
            </a:extLst>
          </p:spPr>
        </p:pic>
        <p:sp>
          <p:nvSpPr>
            <p:cNvPr id="9" name="正方形/長方形 8"/>
            <p:cNvSpPr/>
            <p:nvPr/>
          </p:nvSpPr>
          <p:spPr>
            <a:xfrm>
              <a:off x="6233853" y="2737586"/>
              <a:ext cx="1524777" cy="1200329"/>
            </a:xfrm>
            <a:prstGeom prst="rect">
              <a:avLst/>
            </a:prstGeom>
          </p:spPr>
          <p:txBody>
            <a:bodyPr wrap="none">
              <a:spAutoFit/>
            </a:bodyPr>
            <a:lstStyle/>
            <a:p>
              <a:pPr algn="ctr"/>
              <a:r>
                <a:rPr lang="en-US" altLang="ja-JP" sz="2400" dirty="0" smtClean="0">
                  <a:latin typeface="游ゴシック" panose="020B0400000000000000" pitchFamily="50" charset="-128"/>
                  <a:ea typeface="游ゴシック" panose="020B0400000000000000" pitchFamily="50" charset="-128"/>
                </a:rPr>
                <a:t>D5300</a:t>
              </a:r>
            </a:p>
            <a:p>
              <a:pPr algn="ctr"/>
              <a:r>
                <a:rPr lang="en-US" altLang="ja-JP" sz="2400" dirty="0" smtClean="0">
                  <a:latin typeface="游ゴシック" panose="020B0400000000000000" pitchFamily="50" charset="-128"/>
                  <a:ea typeface="游ゴシック" panose="020B0400000000000000" pitchFamily="50" charset="-128"/>
                </a:rPr>
                <a:t>APS-C</a:t>
              </a:r>
            </a:p>
            <a:p>
              <a:pPr algn="ctr"/>
              <a:r>
                <a:rPr lang="en-US" altLang="ja-JP" sz="2400" dirty="0" smtClean="0">
                  <a:latin typeface="游ゴシック" panose="020B0400000000000000" pitchFamily="50" charset="-128"/>
                  <a:ea typeface="游ゴシック" panose="020B0400000000000000" pitchFamily="50" charset="-128"/>
                </a:rPr>
                <a:t>23.5x15.6</a:t>
              </a:r>
              <a:endParaRPr lang="en-US" altLang="ja-JP" sz="2400" dirty="0">
                <a:latin typeface="游ゴシック" panose="020B0400000000000000" pitchFamily="50" charset="-128"/>
                <a:ea typeface="游ゴシック" panose="020B0400000000000000" pitchFamily="50" charset="-128"/>
              </a:endParaRPr>
            </a:p>
          </p:txBody>
        </p:sp>
        <p:pic>
          <p:nvPicPr>
            <p:cNvPr id="1032" name="Picture 8" descr="Nikon 1 AW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0145" y="1065327"/>
              <a:ext cx="2171278" cy="1633349"/>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p:cNvSpPr/>
            <p:nvPr/>
          </p:nvSpPr>
          <p:spPr>
            <a:xfrm>
              <a:off x="3486999" y="2737586"/>
              <a:ext cx="1840567" cy="1200329"/>
            </a:xfrm>
            <a:prstGeom prst="rect">
              <a:avLst/>
            </a:prstGeom>
          </p:spPr>
          <p:txBody>
            <a:bodyPr wrap="none">
              <a:spAutoFit/>
            </a:bodyPr>
            <a:lstStyle/>
            <a:p>
              <a:pPr algn="ctr"/>
              <a:r>
                <a:rPr lang="en-US" altLang="ja-JP" sz="2400" dirty="0" smtClean="0">
                  <a:latin typeface="游ゴシック" panose="020B0400000000000000" pitchFamily="50" charset="-128"/>
                  <a:ea typeface="游ゴシック" panose="020B0400000000000000" pitchFamily="50" charset="-128"/>
                </a:rPr>
                <a:t>Nikon1AW1</a:t>
              </a:r>
            </a:p>
            <a:p>
              <a:pPr algn="ctr"/>
              <a:r>
                <a:rPr lang="en-US" altLang="ja-JP" sz="2400" dirty="0" smtClean="0">
                  <a:latin typeface="游ゴシック" panose="020B0400000000000000" pitchFamily="50" charset="-128"/>
                  <a:ea typeface="游ゴシック" panose="020B0400000000000000" pitchFamily="50" charset="-128"/>
                </a:rPr>
                <a:t>1</a:t>
              </a:r>
              <a:r>
                <a:rPr lang="ja-JP" altLang="en-US" sz="2400" dirty="0" smtClean="0">
                  <a:latin typeface="游ゴシック" panose="020B0400000000000000" pitchFamily="50" charset="-128"/>
                  <a:ea typeface="游ゴシック" panose="020B0400000000000000" pitchFamily="50" charset="-128"/>
                </a:rPr>
                <a:t>型</a:t>
              </a:r>
              <a:endParaRPr lang="en-US" altLang="ja-JP" sz="2400" dirty="0" smtClean="0">
                <a:latin typeface="游ゴシック" panose="020B0400000000000000" pitchFamily="50" charset="-128"/>
                <a:ea typeface="游ゴシック" panose="020B0400000000000000" pitchFamily="50" charset="-128"/>
              </a:endParaRPr>
            </a:p>
            <a:p>
              <a:pPr algn="ctr"/>
              <a:r>
                <a:rPr lang="en-US" altLang="ja-JP" sz="2400" dirty="0" smtClean="0">
                  <a:latin typeface="游ゴシック" panose="020B0400000000000000" pitchFamily="50" charset="-128"/>
                  <a:ea typeface="游ゴシック" panose="020B0400000000000000" pitchFamily="50" charset="-128"/>
                </a:rPr>
                <a:t>13.2×8.8</a:t>
              </a:r>
              <a:endParaRPr lang="en-US" altLang="ja-JP" sz="2400" dirty="0">
                <a:latin typeface="游ゴシック" panose="020B0400000000000000" pitchFamily="50" charset="-128"/>
                <a:ea typeface="游ゴシック" panose="020B0400000000000000" pitchFamily="50" charset="-128"/>
              </a:endParaRPr>
            </a:p>
          </p:txBody>
        </p:sp>
        <p:pic>
          <p:nvPicPr>
            <p:cNvPr id="1034" name="Picture 10" descr="COOLPIX W3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233" y="908390"/>
              <a:ext cx="2500268" cy="1880832"/>
            </a:xfrm>
            <a:prstGeom prst="rect">
              <a:avLst/>
            </a:prstGeom>
            <a:noFill/>
            <a:extLst>
              <a:ext uri="{909E8E84-426E-40DD-AFC4-6F175D3DCCD1}">
                <a14:hiddenFill xmlns:a14="http://schemas.microsoft.com/office/drawing/2010/main">
                  <a:solidFill>
                    <a:srgbClr val="FFFFFF"/>
                  </a:solidFill>
                </a14:hiddenFill>
              </a:ext>
            </a:extLst>
          </p:spPr>
        </p:pic>
        <p:sp>
          <p:nvSpPr>
            <p:cNvPr id="13" name="正方形/長方形 12"/>
            <p:cNvSpPr/>
            <p:nvPr/>
          </p:nvSpPr>
          <p:spPr>
            <a:xfrm>
              <a:off x="179185" y="2737586"/>
              <a:ext cx="2412840" cy="1200329"/>
            </a:xfrm>
            <a:prstGeom prst="rect">
              <a:avLst/>
            </a:prstGeom>
          </p:spPr>
          <p:txBody>
            <a:bodyPr wrap="none">
              <a:spAutoFit/>
            </a:bodyPr>
            <a:lstStyle/>
            <a:p>
              <a:pPr algn="ctr"/>
              <a:r>
                <a:rPr lang="en-US" altLang="ja-JP" sz="2400" dirty="0">
                  <a:latin typeface="游ゴシック" panose="020B0400000000000000" pitchFamily="50" charset="-128"/>
                  <a:ea typeface="游ゴシック" panose="020B0400000000000000" pitchFamily="50" charset="-128"/>
                </a:rPr>
                <a:t>COOLPIX </a:t>
              </a:r>
              <a:r>
                <a:rPr lang="en-US" altLang="ja-JP" sz="2400" dirty="0" smtClean="0">
                  <a:latin typeface="游ゴシック" panose="020B0400000000000000" pitchFamily="50" charset="-128"/>
                  <a:ea typeface="游ゴシック" panose="020B0400000000000000" pitchFamily="50" charset="-128"/>
                </a:rPr>
                <a:t>W300</a:t>
              </a:r>
            </a:p>
            <a:p>
              <a:pPr algn="ctr"/>
              <a:r>
                <a:rPr lang="en-US" altLang="ja-JP" sz="2400" dirty="0" smtClean="0">
                  <a:latin typeface="游ゴシック" panose="020B0400000000000000" pitchFamily="50" charset="-128"/>
                  <a:ea typeface="游ゴシック" panose="020B0400000000000000" pitchFamily="50" charset="-128"/>
                </a:rPr>
                <a:t>1/2.3</a:t>
              </a:r>
              <a:r>
                <a:rPr lang="ja-JP" altLang="en-US" sz="2400" dirty="0" smtClean="0">
                  <a:latin typeface="游ゴシック" panose="020B0400000000000000" pitchFamily="50" charset="-128"/>
                  <a:ea typeface="游ゴシック" panose="020B0400000000000000" pitchFamily="50" charset="-128"/>
                </a:rPr>
                <a:t>型</a:t>
              </a:r>
              <a:endParaRPr lang="en-US" altLang="ja-JP" sz="2400" dirty="0" smtClean="0">
                <a:latin typeface="游ゴシック" panose="020B0400000000000000" pitchFamily="50" charset="-128"/>
                <a:ea typeface="游ゴシック" panose="020B0400000000000000" pitchFamily="50" charset="-128"/>
              </a:endParaRPr>
            </a:p>
            <a:p>
              <a:pPr algn="ctr"/>
              <a:r>
                <a:rPr lang="en-US" altLang="ja-JP" sz="2400" dirty="0">
                  <a:latin typeface="游ゴシック" panose="020B0400000000000000" pitchFamily="50" charset="-128"/>
                  <a:ea typeface="游ゴシック" panose="020B0400000000000000" pitchFamily="50" charset="-128"/>
                </a:rPr>
                <a:t>6.2×4.7</a:t>
              </a:r>
              <a:endParaRPr lang="en-US" altLang="ja-JP" sz="2400" dirty="0" smtClean="0">
                <a:latin typeface="游ゴシック" panose="020B0400000000000000" pitchFamily="50" charset="-128"/>
                <a:ea typeface="游ゴシック" panose="020B0400000000000000" pitchFamily="50" charset="-128"/>
              </a:endParaRPr>
            </a:p>
          </p:txBody>
        </p:sp>
      </p:grpSp>
      <p:sp>
        <p:nvSpPr>
          <p:cNvPr id="14" name="正方形/長方形 13"/>
          <p:cNvSpPr/>
          <p:nvPr/>
        </p:nvSpPr>
        <p:spPr>
          <a:xfrm>
            <a:off x="5827132" y="6201536"/>
            <a:ext cx="6110968" cy="369332"/>
          </a:xfrm>
          <a:prstGeom prst="rect">
            <a:avLst/>
          </a:prstGeom>
        </p:spPr>
        <p:txBody>
          <a:bodyPr wrap="none">
            <a:spAutoFit/>
          </a:bodyPr>
          <a:lstStyle/>
          <a:p>
            <a:r>
              <a:rPr lang="ja-JP" altLang="en-US" dirty="0" smtClean="0">
                <a:latin typeface="游ゴシック" panose="020B0400000000000000" pitchFamily="50" charset="-128"/>
                <a:ea typeface="游ゴシック" panose="020B0400000000000000" pitchFamily="50" charset="-128"/>
              </a:rPr>
              <a:t>画像は</a:t>
            </a:r>
            <a:r>
              <a:rPr lang="en-US" altLang="ja-JP" dirty="0">
                <a:latin typeface="游ゴシック" panose="020B0400000000000000" pitchFamily="50" charset="-128"/>
                <a:ea typeface="游ゴシック" panose="020B0400000000000000" pitchFamily="50" charset="-128"/>
                <a:hlinkClick r:id="rId8"/>
              </a:rPr>
              <a:t>http://www.nikon-image.com/products</a:t>
            </a:r>
            <a:r>
              <a:rPr lang="en-US" altLang="ja-JP" dirty="0" smtClean="0">
                <a:latin typeface="游ゴシック" panose="020B0400000000000000" pitchFamily="50" charset="-128"/>
                <a:ea typeface="游ゴシック" panose="020B0400000000000000" pitchFamily="50" charset="-128"/>
                <a:hlinkClick r:id="rId8"/>
              </a:rPr>
              <a:t>/</a:t>
            </a:r>
            <a:r>
              <a:rPr lang="ja-JP" altLang="en-US" dirty="0" smtClean="0">
                <a:latin typeface="游ゴシック" panose="020B0400000000000000" pitchFamily="50" charset="-128"/>
                <a:ea typeface="游ゴシック" panose="020B0400000000000000" pitchFamily="50" charset="-128"/>
              </a:rPr>
              <a:t>より引用</a:t>
            </a:r>
            <a:endParaRPr lang="en-US" altLang="ja-JP" dirty="0" smtClean="0">
              <a:latin typeface="游ゴシック" panose="020B0400000000000000" pitchFamily="50" charset="-128"/>
              <a:ea typeface="游ゴシック" panose="020B0400000000000000" pitchFamily="50" charset="-128"/>
            </a:endParaRPr>
          </a:p>
        </p:txBody>
      </p:sp>
      <p:sp>
        <p:nvSpPr>
          <p:cNvPr id="5" name="正方形/長方形 4"/>
          <p:cNvSpPr/>
          <p:nvPr/>
        </p:nvSpPr>
        <p:spPr>
          <a:xfrm>
            <a:off x="5960444" y="6488668"/>
            <a:ext cx="7258093" cy="369332"/>
          </a:xfrm>
          <a:prstGeom prst="rect">
            <a:avLst/>
          </a:prstGeom>
        </p:spPr>
        <p:txBody>
          <a:bodyPr wrap="square">
            <a:spAutoFit/>
          </a:bodyPr>
          <a:lstStyle/>
          <a:p>
            <a:r>
              <a:rPr lang="en-US" altLang="ja-JP" dirty="0">
                <a:solidFill>
                  <a:srgbClr val="333333"/>
                </a:solidFill>
                <a:latin typeface="游ゴシック" panose="020B0400000000000000" pitchFamily="50" charset="-128"/>
                <a:ea typeface="游ゴシック" panose="020B0400000000000000" pitchFamily="50" charset="-128"/>
              </a:rPr>
              <a:t>© 2017 Nikon Corporation / Nikon Imaging Japan Inc.</a:t>
            </a:r>
            <a:endParaRPr lang="ja-JP" altLang="en-US" dirty="0">
              <a:latin typeface="游ゴシック" panose="020B0400000000000000" pitchFamily="50" charset="-128"/>
              <a:ea typeface="游ゴシック" panose="020B0400000000000000" pitchFamily="50" charset="-128"/>
            </a:endParaRPr>
          </a:p>
        </p:txBody>
      </p:sp>
      <p:sp>
        <p:nvSpPr>
          <p:cNvPr id="17" name="正方形/長方形 16"/>
          <p:cNvSpPr/>
          <p:nvPr/>
        </p:nvSpPr>
        <p:spPr>
          <a:xfrm>
            <a:off x="363604" y="4402130"/>
            <a:ext cx="2236510" cy="1077218"/>
          </a:xfrm>
          <a:prstGeom prst="rect">
            <a:avLst/>
          </a:prstGeom>
        </p:spPr>
        <p:txBody>
          <a:bodyPr wrap="none">
            <a:spAutoFit/>
          </a:bodyPr>
          <a:lstStyle/>
          <a:p>
            <a:r>
              <a:rPr lang="ja-JP" altLang="en-US" sz="2400" b="1" dirty="0" smtClean="0">
                <a:latin typeface="游ゴシック" panose="020B0400000000000000" pitchFamily="50" charset="-128"/>
                <a:ea typeface="游ゴシック" panose="020B0400000000000000" pitchFamily="50" charset="-128"/>
              </a:rPr>
              <a:t>コンデジ</a:t>
            </a:r>
            <a:endParaRPr lang="en-US" altLang="ja-JP" sz="2400" dirty="0" smtClean="0">
              <a:latin typeface="游ゴシック" panose="020B0400000000000000" pitchFamily="50" charset="-128"/>
              <a:ea typeface="游ゴシック" panose="020B0400000000000000" pitchFamily="50" charset="-128"/>
            </a:endParaRPr>
          </a:p>
          <a:p>
            <a:r>
              <a:rPr lang="ja-JP" altLang="en-US" sz="2000" dirty="0" smtClean="0">
                <a:latin typeface="游ゴシック" panose="020B0400000000000000" pitchFamily="50" charset="-128"/>
                <a:ea typeface="游ゴシック" panose="020B0400000000000000" pitchFamily="50" charset="-128"/>
              </a:rPr>
              <a:t>レンズ交換不可</a:t>
            </a:r>
            <a:endParaRPr lang="en-US" altLang="ja-JP" sz="2000" dirty="0" smtClean="0">
              <a:latin typeface="游ゴシック" panose="020B0400000000000000" pitchFamily="50" charset="-128"/>
              <a:ea typeface="游ゴシック" panose="020B0400000000000000" pitchFamily="50" charset="-128"/>
            </a:endParaRPr>
          </a:p>
          <a:p>
            <a:r>
              <a:rPr lang="ja-JP" altLang="en-US" sz="2000" dirty="0" smtClean="0">
                <a:latin typeface="游ゴシック" panose="020B0400000000000000" pitchFamily="50" charset="-128"/>
                <a:ea typeface="游ゴシック" panose="020B0400000000000000" pitchFamily="50" charset="-128"/>
              </a:rPr>
              <a:t>撮像素子は小さい</a:t>
            </a:r>
            <a:endParaRPr lang="en-US" altLang="ja-JP" sz="2000" dirty="0">
              <a:latin typeface="游ゴシック" panose="020B0400000000000000" pitchFamily="50" charset="-128"/>
              <a:ea typeface="游ゴシック" panose="020B0400000000000000" pitchFamily="50" charset="-128"/>
            </a:endParaRPr>
          </a:p>
        </p:txBody>
      </p:sp>
      <p:sp>
        <p:nvSpPr>
          <p:cNvPr id="19" name="正方形/長方形 18"/>
          <p:cNvSpPr/>
          <p:nvPr/>
        </p:nvSpPr>
        <p:spPr>
          <a:xfrm>
            <a:off x="3165770" y="4402130"/>
            <a:ext cx="2339102" cy="1384995"/>
          </a:xfrm>
          <a:prstGeom prst="rect">
            <a:avLst/>
          </a:prstGeom>
        </p:spPr>
        <p:txBody>
          <a:bodyPr wrap="none">
            <a:spAutoFit/>
          </a:bodyPr>
          <a:lstStyle/>
          <a:p>
            <a:r>
              <a:rPr lang="ja-JP" altLang="en-US" sz="2400" b="1" dirty="0" smtClean="0">
                <a:latin typeface="游ゴシック" panose="020B0400000000000000" pitchFamily="50" charset="-128"/>
                <a:ea typeface="游ゴシック" panose="020B0400000000000000" pitchFamily="50" charset="-128"/>
              </a:rPr>
              <a:t>ミラーレス一眼</a:t>
            </a:r>
            <a:endParaRPr lang="en-US" altLang="ja-JP" sz="2400" dirty="0" smtClean="0">
              <a:latin typeface="游ゴシック" panose="020B0400000000000000" pitchFamily="50" charset="-128"/>
              <a:ea typeface="游ゴシック" panose="020B0400000000000000" pitchFamily="50" charset="-128"/>
            </a:endParaRPr>
          </a:p>
          <a:p>
            <a:r>
              <a:rPr lang="ja-JP" altLang="en-US" sz="2000" dirty="0" smtClean="0">
                <a:latin typeface="游ゴシック" panose="020B0400000000000000" pitchFamily="50" charset="-128"/>
                <a:ea typeface="游ゴシック" panose="020B0400000000000000" pitchFamily="50" charset="-128"/>
              </a:rPr>
              <a:t>レンズ交換可</a:t>
            </a:r>
            <a:endParaRPr lang="en-US" altLang="ja-JP" sz="2000" dirty="0" smtClean="0">
              <a:latin typeface="游ゴシック" panose="020B0400000000000000" pitchFamily="50" charset="-128"/>
              <a:ea typeface="游ゴシック" panose="020B0400000000000000" pitchFamily="50" charset="-128"/>
            </a:endParaRPr>
          </a:p>
          <a:p>
            <a:r>
              <a:rPr lang="ja-JP" altLang="en-US" sz="2000" dirty="0" smtClean="0">
                <a:latin typeface="游ゴシック" panose="020B0400000000000000" pitchFamily="50" charset="-128"/>
                <a:ea typeface="游ゴシック" panose="020B0400000000000000" pitchFamily="50" charset="-128"/>
              </a:rPr>
              <a:t>撮像素子は中</a:t>
            </a:r>
            <a:r>
              <a:rPr lang="en-US" altLang="ja-JP" sz="2000" dirty="0" smtClean="0">
                <a:latin typeface="游ゴシック" panose="020B0400000000000000" pitchFamily="50" charset="-128"/>
                <a:ea typeface="游ゴシック" panose="020B0400000000000000" pitchFamily="50" charset="-128"/>
              </a:rPr>
              <a:t>~</a:t>
            </a:r>
            <a:r>
              <a:rPr lang="ja-JP" altLang="en-US" sz="2000" dirty="0" smtClean="0">
                <a:latin typeface="游ゴシック" panose="020B0400000000000000" pitchFamily="50" charset="-128"/>
                <a:ea typeface="游ゴシック" panose="020B0400000000000000" pitchFamily="50" charset="-128"/>
              </a:rPr>
              <a:t>大</a:t>
            </a:r>
            <a:endParaRPr lang="en-US" altLang="ja-JP" sz="2000" dirty="0" smtClean="0">
              <a:latin typeface="游ゴシック" panose="020B0400000000000000" pitchFamily="50" charset="-128"/>
              <a:ea typeface="游ゴシック" panose="020B0400000000000000" pitchFamily="50" charset="-128"/>
            </a:endParaRPr>
          </a:p>
          <a:p>
            <a:r>
              <a:rPr lang="ja-JP" altLang="en-US" sz="2000" dirty="0" smtClean="0">
                <a:latin typeface="游ゴシック" panose="020B0400000000000000" pitchFamily="50" charset="-128"/>
                <a:ea typeface="游ゴシック" panose="020B0400000000000000" pitchFamily="50" charset="-128"/>
              </a:rPr>
              <a:t>ミラーを持たない</a:t>
            </a:r>
            <a:endParaRPr lang="en-US" altLang="ja-JP" sz="2000" dirty="0" smtClean="0">
              <a:latin typeface="游ゴシック" panose="020B0400000000000000" pitchFamily="50" charset="-128"/>
              <a:ea typeface="游ゴシック" panose="020B0400000000000000" pitchFamily="50" charset="-128"/>
            </a:endParaRPr>
          </a:p>
        </p:txBody>
      </p:sp>
      <p:sp>
        <p:nvSpPr>
          <p:cNvPr id="20" name="正方形/長方形 19"/>
          <p:cNvSpPr/>
          <p:nvPr/>
        </p:nvSpPr>
        <p:spPr>
          <a:xfrm>
            <a:off x="6364297" y="4402130"/>
            <a:ext cx="5519169" cy="1384995"/>
          </a:xfrm>
          <a:prstGeom prst="rect">
            <a:avLst/>
          </a:prstGeom>
        </p:spPr>
        <p:txBody>
          <a:bodyPr wrap="square">
            <a:spAutoFit/>
          </a:bodyPr>
          <a:lstStyle/>
          <a:p>
            <a:r>
              <a:rPr lang="ja-JP" altLang="en-US" sz="2400" b="1" dirty="0" smtClean="0">
                <a:latin typeface="游ゴシック" panose="020B0400000000000000" pitchFamily="50" charset="-128"/>
                <a:ea typeface="游ゴシック" panose="020B0400000000000000" pitchFamily="50" charset="-128"/>
              </a:rPr>
              <a:t>一眼レフデジタルカメラ</a:t>
            </a:r>
            <a:endParaRPr lang="en-US" altLang="ja-JP" sz="2400" dirty="0" smtClean="0">
              <a:latin typeface="游ゴシック" panose="020B0400000000000000" pitchFamily="50" charset="-128"/>
              <a:ea typeface="游ゴシック" panose="020B0400000000000000" pitchFamily="50" charset="-128"/>
            </a:endParaRPr>
          </a:p>
          <a:p>
            <a:r>
              <a:rPr lang="ja-JP" altLang="en-US" sz="2000" dirty="0" smtClean="0">
                <a:latin typeface="游ゴシック" panose="020B0400000000000000" pitchFamily="50" charset="-128"/>
                <a:ea typeface="游ゴシック" panose="020B0400000000000000" pitchFamily="50" charset="-128"/>
              </a:rPr>
              <a:t>レンズ交換可</a:t>
            </a:r>
            <a:endParaRPr lang="en-US" altLang="ja-JP" sz="2000" dirty="0" smtClean="0">
              <a:latin typeface="游ゴシック" panose="020B0400000000000000" pitchFamily="50" charset="-128"/>
              <a:ea typeface="游ゴシック" panose="020B0400000000000000" pitchFamily="50" charset="-128"/>
            </a:endParaRPr>
          </a:p>
          <a:p>
            <a:r>
              <a:rPr lang="ja-JP" altLang="en-US" sz="2000" dirty="0" smtClean="0">
                <a:latin typeface="游ゴシック" panose="020B0400000000000000" pitchFamily="50" charset="-128"/>
                <a:ea typeface="游ゴシック" panose="020B0400000000000000" pitchFamily="50" charset="-128"/>
              </a:rPr>
              <a:t>内部にミラーを持ち，撮影される写真をファインダーから確認できる</a:t>
            </a:r>
            <a:endParaRPr lang="en-US" altLang="ja-JP" sz="2000" dirty="0" smtClean="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571841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9871" y="181809"/>
            <a:ext cx="11708780" cy="733270"/>
          </a:xfrm>
        </p:spPr>
        <p:txBody>
          <a:bodyPr>
            <a:normAutofit/>
          </a:bodyPr>
          <a:lstStyle/>
          <a:p>
            <a:pPr algn="ctr"/>
            <a:r>
              <a:rPr kumimoji="1" lang="ja-JP" altLang="en-US" sz="3600" dirty="0" smtClean="0">
                <a:latin typeface="游ゴシック" panose="020B0400000000000000" pitchFamily="50" charset="-128"/>
                <a:ea typeface="游ゴシック" panose="020B0400000000000000" pitchFamily="50" charset="-128"/>
              </a:rPr>
              <a:t>一眼レフカメラの構造</a:t>
            </a:r>
            <a:endParaRPr kumimoji="1" lang="ja-JP" altLang="en-US" sz="3600" dirty="0">
              <a:latin typeface="游ゴシック" panose="020B0400000000000000" pitchFamily="50" charset="-128"/>
              <a:ea typeface="游ゴシック" panose="020B0400000000000000" pitchFamily="50" charset="-128"/>
            </a:endParaRPr>
          </a:p>
        </p:txBody>
      </p:sp>
      <p:sp>
        <p:nvSpPr>
          <p:cNvPr id="4" name="正方形/長方形 3"/>
          <p:cNvSpPr/>
          <p:nvPr/>
        </p:nvSpPr>
        <p:spPr>
          <a:xfrm>
            <a:off x="6664988" y="850567"/>
            <a:ext cx="3858639" cy="3970318"/>
          </a:xfrm>
          <a:prstGeom prst="rect">
            <a:avLst/>
          </a:prstGeom>
        </p:spPr>
        <p:txBody>
          <a:bodyPr wrap="square">
            <a:spAutoFit/>
          </a:bodyPr>
          <a:lstStyle/>
          <a:p>
            <a:pPr>
              <a:buFont typeface="+mj-lt"/>
              <a:buAutoNum type="arabicPeriod"/>
            </a:pPr>
            <a:r>
              <a:rPr lang="en-US" altLang="ja-JP" dirty="0">
                <a:solidFill>
                  <a:srgbClr val="222222"/>
                </a:solidFill>
                <a:latin typeface="游ゴシック" panose="020B0400000000000000" pitchFamily="50" charset="-128"/>
                <a:ea typeface="游ゴシック" panose="020B0400000000000000" pitchFamily="50" charset="-128"/>
              </a:rPr>
              <a:t>Photographic frontal glass lens</a:t>
            </a:r>
          </a:p>
          <a:p>
            <a:pPr>
              <a:buFont typeface="+mj-lt"/>
              <a:buAutoNum type="arabicPeriod"/>
            </a:pPr>
            <a:r>
              <a:rPr lang="en-US" altLang="ja-JP" dirty="0">
                <a:solidFill>
                  <a:srgbClr val="222222"/>
                </a:solidFill>
                <a:latin typeface="游ゴシック" panose="020B0400000000000000" pitchFamily="50" charset="-128"/>
                <a:ea typeface="游ゴシック" panose="020B0400000000000000" pitchFamily="50" charset="-128"/>
              </a:rPr>
              <a:t>Internal glass lenses</a:t>
            </a:r>
          </a:p>
          <a:p>
            <a:pPr>
              <a:buFont typeface="+mj-lt"/>
              <a:buAutoNum type="arabicPeriod"/>
            </a:pPr>
            <a:r>
              <a:rPr lang="en-US" altLang="ja-JP" dirty="0">
                <a:solidFill>
                  <a:srgbClr val="222222"/>
                </a:solidFill>
                <a:latin typeface="游ゴシック" panose="020B0400000000000000" pitchFamily="50" charset="-128"/>
                <a:ea typeface="游ゴシック" panose="020B0400000000000000" pitchFamily="50" charset="-128"/>
              </a:rPr>
              <a:t>Diaphragm</a:t>
            </a:r>
          </a:p>
          <a:p>
            <a:pPr>
              <a:buFont typeface="+mj-lt"/>
              <a:buAutoNum type="arabicPeriod"/>
            </a:pPr>
            <a:r>
              <a:rPr lang="en-US" altLang="ja-JP" dirty="0">
                <a:solidFill>
                  <a:srgbClr val="222222"/>
                </a:solidFill>
                <a:latin typeface="游ゴシック" panose="020B0400000000000000" pitchFamily="50" charset="-128"/>
                <a:ea typeface="游ゴシック" panose="020B0400000000000000" pitchFamily="50" charset="-128"/>
              </a:rPr>
              <a:t>Focal plane shutter</a:t>
            </a:r>
          </a:p>
          <a:p>
            <a:pPr>
              <a:buFont typeface="+mj-lt"/>
              <a:buAutoNum type="arabicPeriod"/>
            </a:pPr>
            <a:r>
              <a:rPr lang="en-US" altLang="ja-JP" dirty="0">
                <a:solidFill>
                  <a:srgbClr val="222222"/>
                </a:solidFill>
                <a:latin typeface="游ゴシック" panose="020B0400000000000000" pitchFamily="50" charset="-128"/>
                <a:ea typeface="游ゴシック" panose="020B0400000000000000" pitchFamily="50" charset="-128"/>
              </a:rPr>
              <a:t>Photographic film</a:t>
            </a:r>
          </a:p>
          <a:p>
            <a:pPr>
              <a:buFont typeface="+mj-lt"/>
              <a:buAutoNum type="arabicPeriod"/>
            </a:pPr>
            <a:r>
              <a:rPr lang="en-US" altLang="ja-JP" dirty="0">
                <a:solidFill>
                  <a:srgbClr val="222222"/>
                </a:solidFill>
                <a:latin typeface="游ゴシック" panose="020B0400000000000000" pitchFamily="50" charset="-128"/>
                <a:ea typeface="游ゴシック" panose="020B0400000000000000" pitchFamily="50" charset="-128"/>
              </a:rPr>
              <a:t>Securing strap</a:t>
            </a:r>
          </a:p>
          <a:p>
            <a:pPr>
              <a:buFont typeface="+mj-lt"/>
              <a:buAutoNum type="arabicPeriod"/>
            </a:pPr>
            <a:r>
              <a:rPr lang="en-US" altLang="ja-JP" dirty="0">
                <a:solidFill>
                  <a:srgbClr val="222222"/>
                </a:solidFill>
                <a:latin typeface="游ゴシック" panose="020B0400000000000000" pitchFamily="50" charset="-128"/>
                <a:ea typeface="游ゴシック" panose="020B0400000000000000" pitchFamily="50" charset="-128"/>
              </a:rPr>
              <a:t>Shutter release</a:t>
            </a:r>
          </a:p>
          <a:p>
            <a:pPr>
              <a:buFont typeface="+mj-lt"/>
              <a:buAutoNum type="arabicPeriod"/>
            </a:pPr>
            <a:r>
              <a:rPr lang="en-US" altLang="ja-JP" dirty="0">
                <a:solidFill>
                  <a:srgbClr val="222222"/>
                </a:solidFill>
                <a:latin typeface="游ゴシック" panose="020B0400000000000000" pitchFamily="50" charset="-128"/>
                <a:ea typeface="游ゴシック" panose="020B0400000000000000" pitchFamily="50" charset="-128"/>
              </a:rPr>
              <a:t>Shutter speed selector</a:t>
            </a:r>
          </a:p>
          <a:p>
            <a:pPr>
              <a:buFont typeface="+mj-lt"/>
              <a:buAutoNum type="arabicPeriod"/>
            </a:pPr>
            <a:r>
              <a:rPr lang="en-US" altLang="ja-JP" dirty="0">
                <a:solidFill>
                  <a:srgbClr val="222222"/>
                </a:solidFill>
                <a:latin typeface="游ゴシック" panose="020B0400000000000000" pitchFamily="50" charset="-128"/>
                <a:ea typeface="游ゴシック" panose="020B0400000000000000" pitchFamily="50" charset="-128"/>
              </a:rPr>
              <a:t>Expose counter</a:t>
            </a:r>
          </a:p>
          <a:p>
            <a:pPr>
              <a:buFont typeface="+mj-lt"/>
              <a:buAutoNum type="arabicPeriod"/>
            </a:pPr>
            <a:r>
              <a:rPr lang="en-US" altLang="ja-JP" dirty="0">
                <a:solidFill>
                  <a:srgbClr val="222222"/>
                </a:solidFill>
                <a:latin typeface="游ゴシック" panose="020B0400000000000000" pitchFamily="50" charset="-128"/>
                <a:ea typeface="游ゴシック" panose="020B0400000000000000" pitchFamily="50" charset="-128"/>
              </a:rPr>
              <a:t>Viewfinder</a:t>
            </a:r>
          </a:p>
          <a:p>
            <a:pPr>
              <a:buFont typeface="+mj-lt"/>
              <a:buAutoNum type="arabicPeriod"/>
            </a:pPr>
            <a:r>
              <a:rPr lang="en-US" altLang="ja-JP" dirty="0">
                <a:solidFill>
                  <a:srgbClr val="222222"/>
                </a:solidFill>
                <a:latin typeface="游ゴシック" panose="020B0400000000000000" pitchFamily="50" charset="-128"/>
                <a:ea typeface="游ゴシック" panose="020B0400000000000000" pitchFamily="50" charset="-128"/>
              </a:rPr>
              <a:t>Flash socket</a:t>
            </a:r>
          </a:p>
          <a:p>
            <a:pPr>
              <a:buFont typeface="+mj-lt"/>
              <a:buAutoNum type="arabicPeriod"/>
            </a:pPr>
            <a:r>
              <a:rPr lang="en-US" altLang="ja-JP" dirty="0">
                <a:solidFill>
                  <a:srgbClr val="222222"/>
                </a:solidFill>
                <a:latin typeface="游ゴシック" panose="020B0400000000000000" pitchFamily="50" charset="-128"/>
                <a:ea typeface="游ゴシック" panose="020B0400000000000000" pitchFamily="50" charset="-128"/>
              </a:rPr>
              <a:t>Focus ring</a:t>
            </a:r>
          </a:p>
          <a:p>
            <a:pPr>
              <a:buFont typeface="+mj-lt"/>
              <a:buAutoNum type="arabicPeriod"/>
            </a:pPr>
            <a:r>
              <a:rPr lang="en-US" altLang="ja-JP" dirty="0">
                <a:solidFill>
                  <a:srgbClr val="222222"/>
                </a:solidFill>
                <a:latin typeface="游ゴシック" panose="020B0400000000000000" pitchFamily="50" charset="-128"/>
                <a:ea typeface="游ゴシック" panose="020B0400000000000000" pitchFamily="50" charset="-128"/>
              </a:rPr>
              <a:t>Pentaprism/</a:t>
            </a:r>
            <a:r>
              <a:rPr lang="en-US" altLang="ja-JP" dirty="0" err="1">
                <a:solidFill>
                  <a:srgbClr val="222222"/>
                </a:solidFill>
                <a:latin typeface="游ゴシック" panose="020B0400000000000000" pitchFamily="50" charset="-128"/>
                <a:ea typeface="游ゴシック" panose="020B0400000000000000" pitchFamily="50" charset="-128"/>
              </a:rPr>
              <a:t>pentamirror</a:t>
            </a:r>
            <a:endParaRPr lang="en-US" altLang="ja-JP" dirty="0">
              <a:solidFill>
                <a:srgbClr val="222222"/>
              </a:solidFill>
              <a:latin typeface="游ゴシック" panose="020B0400000000000000" pitchFamily="50" charset="-128"/>
              <a:ea typeface="游ゴシック" panose="020B0400000000000000" pitchFamily="50" charset="-128"/>
            </a:endParaRPr>
          </a:p>
          <a:p>
            <a:pPr>
              <a:buFont typeface="+mj-lt"/>
              <a:buAutoNum type="arabicPeriod"/>
            </a:pPr>
            <a:r>
              <a:rPr lang="en-US" altLang="ja-JP" dirty="0">
                <a:solidFill>
                  <a:srgbClr val="222222"/>
                </a:solidFill>
                <a:latin typeface="游ゴシック" panose="020B0400000000000000" pitchFamily="50" charset="-128"/>
                <a:ea typeface="游ゴシック" panose="020B0400000000000000" pitchFamily="50" charset="-128"/>
              </a:rPr>
              <a:t>Reflex Mirror</a:t>
            </a:r>
            <a:endParaRPr lang="en-US" altLang="ja-JP" b="0" i="0" dirty="0">
              <a:solidFill>
                <a:srgbClr val="222222"/>
              </a:solidFill>
              <a:effectLst/>
              <a:latin typeface="游ゴシック" panose="020B0400000000000000" pitchFamily="50" charset="-128"/>
              <a:ea typeface="游ゴシック" panose="020B0400000000000000" pitchFamily="50" charset="-128"/>
            </a:endParaRPr>
          </a:p>
        </p:txBody>
      </p:sp>
      <p:sp>
        <p:nvSpPr>
          <p:cNvPr id="8" name="タイトル 1"/>
          <p:cNvSpPr txBox="1">
            <a:spLocks/>
          </p:cNvSpPr>
          <p:nvPr/>
        </p:nvSpPr>
        <p:spPr>
          <a:xfrm>
            <a:off x="768559" y="5275385"/>
            <a:ext cx="10651404" cy="132861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kumimoji="1" sz="4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stStyle>
          <a:p>
            <a:r>
              <a:rPr lang="ja-JP" altLang="en-US" sz="2400" dirty="0" smtClean="0">
                <a:latin typeface="游ゴシック" panose="020B0400000000000000" pitchFamily="50" charset="-128"/>
                <a:ea typeface="游ゴシック" panose="020B0400000000000000" pitchFamily="50" charset="-128"/>
              </a:rPr>
              <a:t>一眼レフカメラ（</a:t>
            </a:r>
            <a:r>
              <a:rPr lang="en-US" altLang="ja-JP" sz="2400" dirty="0">
                <a:latin typeface="游ゴシック" panose="020B0400000000000000" pitchFamily="50" charset="-128"/>
                <a:ea typeface="游ゴシック" panose="020B0400000000000000" pitchFamily="50" charset="-128"/>
              </a:rPr>
              <a:t>Single-lens reflex camera</a:t>
            </a:r>
            <a:r>
              <a:rPr lang="ja-JP" altLang="en-US" sz="2400" dirty="0" smtClean="0">
                <a:latin typeface="游ゴシック" panose="020B0400000000000000" pitchFamily="50" charset="-128"/>
                <a:ea typeface="游ゴシック" panose="020B0400000000000000" pitchFamily="50" charset="-128"/>
              </a:rPr>
              <a:t>）は，反射鏡によりレンズを通過した光をファインダースクリーンに結像させる．</a:t>
            </a:r>
            <a:endParaRPr lang="en-US" altLang="ja-JP" sz="2400" dirty="0" smtClean="0">
              <a:latin typeface="游ゴシック" panose="020B0400000000000000" pitchFamily="50" charset="-128"/>
              <a:ea typeface="游ゴシック" panose="020B0400000000000000" pitchFamily="50" charset="-128"/>
            </a:endParaRPr>
          </a:p>
          <a:p>
            <a:r>
              <a:rPr lang="ja-JP" altLang="en-US" sz="2400" dirty="0" smtClean="0">
                <a:latin typeface="游ゴシック" panose="020B0400000000000000" pitchFamily="50" charset="-128"/>
                <a:ea typeface="游ゴシック" panose="020B0400000000000000" pitchFamily="50" charset="-128"/>
              </a:rPr>
              <a:t>これにより</a:t>
            </a:r>
            <a:r>
              <a:rPr lang="ja-JP" altLang="en-US" sz="2400" dirty="0" smtClean="0">
                <a:latin typeface="游ゴシック" panose="020B0400000000000000" pitchFamily="50" charset="-128"/>
                <a:ea typeface="游ゴシック" panose="020B0400000000000000" pitchFamily="50" charset="-128"/>
                <a:sym typeface="Wingdings" panose="05000000000000000000" pitchFamily="2" charset="2"/>
              </a:rPr>
              <a:t>見たままの写真を撮影できる．</a:t>
            </a:r>
            <a:endParaRPr lang="en-US" altLang="ja-JP" sz="2400" dirty="0" smtClean="0">
              <a:latin typeface="游ゴシック" panose="020B0400000000000000" pitchFamily="50" charset="-128"/>
              <a:ea typeface="游ゴシック" panose="020B0400000000000000" pitchFamily="50" charset="-128"/>
              <a:sym typeface="Wingdings" panose="05000000000000000000" pitchFamily="2" charset="2"/>
            </a:endParaRPr>
          </a:p>
        </p:txBody>
      </p:sp>
      <p:pic>
        <p:nvPicPr>
          <p:cNvPr id="2050" name="Picture 2" descr="File:Reflex camera (description).sv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134" y="850567"/>
            <a:ext cx="4956627" cy="4130523"/>
          </a:xfrm>
          <a:prstGeom prst="rect">
            <a:avLst/>
          </a:prstGeom>
          <a:noFill/>
          <a:extLst>
            <a:ext uri="{909E8E84-426E-40DD-AFC4-6F175D3DCCD1}">
              <a14:hiddenFill xmlns:a14="http://schemas.microsoft.com/office/drawing/2010/main">
                <a:solidFill>
                  <a:srgbClr val="FFFFFF"/>
                </a:solidFill>
              </a14:hiddenFill>
            </a:ext>
          </a:extLst>
        </p:spPr>
      </p:pic>
      <p:sp>
        <p:nvSpPr>
          <p:cNvPr id="9" name="正方形/長方形 8"/>
          <p:cNvSpPr/>
          <p:nvPr/>
        </p:nvSpPr>
        <p:spPr>
          <a:xfrm>
            <a:off x="2992395" y="4770085"/>
            <a:ext cx="4051109" cy="400110"/>
          </a:xfrm>
          <a:prstGeom prst="rect">
            <a:avLst/>
          </a:prstGeom>
        </p:spPr>
        <p:txBody>
          <a:bodyPr wrap="none">
            <a:spAutoFit/>
          </a:bodyPr>
          <a:lstStyle/>
          <a:p>
            <a:r>
              <a:rPr lang="en-US" altLang="ja-JP" sz="2000" dirty="0">
                <a:latin typeface="游ゴシック" panose="020B0400000000000000" pitchFamily="50" charset="-128"/>
                <a:ea typeface="游ゴシック" panose="020B0400000000000000" pitchFamily="50" charset="-128"/>
              </a:rPr>
              <a:t>By</a:t>
            </a:r>
            <a:r>
              <a:rPr lang="ja-JP" altLang="en-US" sz="2000" dirty="0">
                <a:latin typeface="游ゴシック" panose="020B0400000000000000" pitchFamily="50" charset="-128"/>
                <a:ea typeface="游ゴシック" panose="020B0400000000000000" pitchFamily="50" charset="-128"/>
              </a:rPr>
              <a:t> </a:t>
            </a:r>
            <a:r>
              <a:rPr lang="en-US" altLang="ja-JP" sz="2000" dirty="0" err="1" smtClean="0">
                <a:latin typeface="游ゴシック" panose="020B0400000000000000" pitchFamily="50" charset="-128"/>
                <a:ea typeface="游ゴシック" panose="020B0400000000000000" pitchFamily="50" charset="-128"/>
              </a:rPr>
              <a:t>Anuskafm</a:t>
            </a:r>
            <a:r>
              <a:rPr lang="ja-JP" altLang="en-US" sz="2000" dirty="0" smtClean="0">
                <a:latin typeface="游ゴシック" panose="020B0400000000000000" pitchFamily="50" charset="-128"/>
                <a:ea typeface="游ゴシック" panose="020B0400000000000000" pitchFamily="50" charset="-128"/>
              </a:rPr>
              <a:t> </a:t>
            </a:r>
            <a:r>
              <a:rPr lang="en-US" altLang="ja-JP" sz="2000" dirty="0" smtClean="0">
                <a:latin typeface="游ゴシック" panose="020B0400000000000000" pitchFamily="50" charset="-128"/>
                <a:ea typeface="游ゴシック" panose="020B0400000000000000" pitchFamily="50" charset="-128"/>
              </a:rPr>
              <a:t>[CC-BY- SA-3.0]</a:t>
            </a:r>
            <a:r>
              <a:rPr lang="ja-JP" altLang="en-US" sz="2000" dirty="0" err="1" smtClean="0">
                <a:latin typeface="游ゴシック" panose="020B0400000000000000" pitchFamily="50" charset="-128"/>
                <a:ea typeface="游ゴシック" panose="020B0400000000000000" pitchFamily="50" charset="-128"/>
              </a:rPr>
              <a:t>、</a:t>
            </a:r>
            <a:endParaRPr lang="ja-JP" altLang="en-US" sz="2000" dirty="0">
              <a:latin typeface="游ゴシック" panose="020B0400000000000000" pitchFamily="50" charset="-128"/>
              <a:ea typeface="游ゴシック" panose="020B0400000000000000" pitchFamily="50" charset="-128"/>
            </a:endParaRPr>
          </a:p>
        </p:txBody>
      </p:sp>
      <p:sp>
        <p:nvSpPr>
          <p:cNvPr id="10" name="正方形/長方形 9"/>
          <p:cNvSpPr/>
          <p:nvPr/>
        </p:nvSpPr>
        <p:spPr>
          <a:xfrm>
            <a:off x="768559" y="6401716"/>
            <a:ext cx="9537700" cy="369332"/>
          </a:xfrm>
          <a:prstGeom prst="rect">
            <a:avLst/>
          </a:prstGeom>
        </p:spPr>
        <p:txBody>
          <a:bodyPr wrap="square">
            <a:spAutoFit/>
          </a:bodyPr>
          <a:lstStyle/>
          <a:p>
            <a:r>
              <a:rPr lang="ja-JP" altLang="en-US" dirty="0" smtClean="0">
                <a:latin typeface="游ゴシック" panose="020B0400000000000000" pitchFamily="50" charset="-128"/>
                <a:ea typeface="游ゴシック" panose="020B0400000000000000" pitchFamily="50" charset="-128"/>
                <a:sym typeface="Wingdings" panose="05000000000000000000" pitchFamily="2" charset="2"/>
              </a:rPr>
              <a:t>参考</a:t>
            </a:r>
            <a:r>
              <a:rPr lang="en-US" altLang="ja-JP" dirty="0" smtClean="0">
                <a:latin typeface="游ゴシック" panose="020B0400000000000000" pitchFamily="50" charset="-128"/>
                <a:ea typeface="游ゴシック" panose="020B0400000000000000" pitchFamily="50" charset="-128"/>
                <a:sym typeface="Wingdings" panose="05000000000000000000" pitchFamily="2" charset="2"/>
              </a:rPr>
              <a:t> </a:t>
            </a:r>
            <a:r>
              <a:rPr lang="en-US" altLang="ja-JP" dirty="0">
                <a:latin typeface="游ゴシック" panose="020B0400000000000000" pitchFamily="50" charset="-128"/>
                <a:ea typeface="游ゴシック" panose="020B0400000000000000" pitchFamily="50" charset="-128"/>
                <a:sym typeface="Wingdings" panose="05000000000000000000" pitchFamily="2" charset="2"/>
              </a:rPr>
              <a:t>http://www.nikon-image.com/enjoy/phototech/manual/01/01.html</a:t>
            </a:r>
          </a:p>
        </p:txBody>
      </p:sp>
    </p:spTree>
    <p:extLst>
      <p:ext uri="{BB962C8B-B14F-4D97-AF65-F5344CB8AC3E}">
        <p14:creationId xmlns:p14="http://schemas.microsoft.com/office/powerpoint/2010/main" val="3308499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9871" y="181809"/>
            <a:ext cx="11708780" cy="733270"/>
          </a:xfrm>
        </p:spPr>
        <p:txBody>
          <a:bodyPr>
            <a:normAutofit/>
          </a:bodyPr>
          <a:lstStyle/>
          <a:p>
            <a:pPr algn="ctr"/>
            <a:r>
              <a:rPr kumimoji="1" lang="ja-JP" altLang="en-US" sz="3600" dirty="0" smtClean="0">
                <a:latin typeface="游ゴシック" panose="020B0400000000000000" pitchFamily="50" charset="-128"/>
                <a:ea typeface="游ゴシック" panose="020B0400000000000000" pitchFamily="50" charset="-128"/>
              </a:rPr>
              <a:t>一眼レフカメラの構造</a:t>
            </a:r>
            <a:endParaRPr kumimoji="1" lang="ja-JP" altLang="en-US" sz="3600" dirty="0">
              <a:latin typeface="游ゴシック" panose="020B0400000000000000" pitchFamily="50" charset="-128"/>
              <a:ea typeface="游ゴシック" panose="020B0400000000000000" pitchFamily="50" charset="-128"/>
            </a:endParaRPr>
          </a:p>
        </p:txBody>
      </p:sp>
      <p:pic>
        <p:nvPicPr>
          <p:cNvPr id="4" name="図 3"/>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l="18315" t="22820" r="13871"/>
          <a:stretch/>
        </p:blipFill>
        <p:spPr>
          <a:xfrm>
            <a:off x="241299" y="1397001"/>
            <a:ext cx="3095999" cy="4698124"/>
          </a:xfrm>
          <a:prstGeom prst="rect">
            <a:avLst/>
          </a:prstGeom>
        </p:spPr>
      </p:pic>
      <p:sp>
        <p:nvSpPr>
          <p:cNvPr id="5" name="タイトル 1"/>
          <p:cNvSpPr txBox="1">
            <a:spLocks/>
          </p:cNvSpPr>
          <p:nvPr/>
        </p:nvSpPr>
        <p:spPr>
          <a:xfrm>
            <a:off x="3689130" y="5971696"/>
            <a:ext cx="7755023" cy="7332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algn="ctr"/>
            <a:r>
              <a:rPr lang="ja-JP" altLang="en-US" sz="2400" dirty="0" smtClean="0">
                <a:latin typeface="游ゴシック" panose="020B0400000000000000" pitchFamily="50" charset="-128"/>
                <a:ea typeface="游ゴシック" panose="020B0400000000000000" pitchFamily="50" charset="-128"/>
              </a:rPr>
              <a:t>露光時間</a:t>
            </a:r>
            <a:r>
              <a:rPr lang="en-US" altLang="ja-JP" sz="2400" dirty="0" smtClean="0">
                <a:latin typeface="游ゴシック" panose="020B0400000000000000" pitchFamily="50" charset="-128"/>
                <a:ea typeface="游ゴシック" panose="020B0400000000000000" pitchFamily="50" charset="-128"/>
              </a:rPr>
              <a:t>1/10</a:t>
            </a:r>
            <a:r>
              <a:rPr lang="ja-JP" altLang="en-US" sz="2400" dirty="0" smtClean="0">
                <a:latin typeface="游ゴシック" panose="020B0400000000000000" pitchFamily="50" charset="-128"/>
                <a:ea typeface="游ゴシック" panose="020B0400000000000000" pitchFamily="50" charset="-128"/>
              </a:rPr>
              <a:t>のシャッターを </a:t>
            </a:r>
            <a:r>
              <a:rPr lang="en-US" altLang="ja-JP" sz="2400" dirty="0" smtClean="0">
                <a:latin typeface="游ゴシック" panose="020B0400000000000000" pitchFamily="50" charset="-128"/>
                <a:ea typeface="游ゴシック" panose="020B0400000000000000" pitchFamily="50" charset="-128"/>
              </a:rPr>
              <a:t>960fps</a:t>
            </a:r>
            <a:r>
              <a:rPr lang="ja-JP" altLang="en-US" sz="2400" dirty="0" smtClean="0">
                <a:latin typeface="游ゴシック" panose="020B0400000000000000" pitchFamily="50" charset="-128"/>
                <a:ea typeface="游ゴシック" panose="020B0400000000000000" pitchFamily="50" charset="-128"/>
              </a:rPr>
              <a:t>で撮影</a:t>
            </a:r>
            <a:endParaRPr lang="ja-JP" altLang="en-US" sz="2400" dirty="0">
              <a:latin typeface="游ゴシック" panose="020B0400000000000000" pitchFamily="50" charset="-128"/>
              <a:ea typeface="游ゴシック" panose="020B0400000000000000" pitchFamily="50" charset="-128"/>
            </a:endParaRPr>
          </a:p>
        </p:txBody>
      </p:sp>
      <p:pic>
        <p:nvPicPr>
          <p:cNvPr id="7" name="10Nea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533775" y="1397001"/>
            <a:ext cx="8336842" cy="4689474"/>
          </a:xfrm>
          <a:prstGeom prst="rect">
            <a:avLst/>
          </a:prstGeom>
        </p:spPr>
      </p:pic>
    </p:spTree>
    <p:extLst>
      <p:ext uri="{BB962C8B-B14F-4D97-AF65-F5344CB8AC3E}">
        <p14:creationId xmlns:p14="http://schemas.microsoft.com/office/powerpoint/2010/main" val="3544255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algn="ctr"/>
            <a:r>
              <a:rPr lang="ja-JP" altLang="en-US" dirty="0" smtClean="0">
                <a:latin typeface="游ゴシック" panose="020B0400000000000000" pitchFamily="50" charset="-128"/>
                <a:ea typeface="游ゴシック" panose="020B0400000000000000" pitchFamily="50" charset="-128"/>
              </a:rPr>
              <a:t>画像生成の幾何学モデル</a:t>
            </a:r>
            <a:endParaRPr kumimoji="1" lang="ja-JP" altLang="en-US" dirty="0">
              <a:latin typeface="游ゴシック" panose="020B0400000000000000" pitchFamily="50" charset="-128"/>
              <a:ea typeface="游ゴシック" panose="020B0400000000000000" pitchFamily="50" charset="-128"/>
            </a:endParaRPr>
          </a:p>
        </p:txBody>
      </p:sp>
      <p:sp>
        <p:nvSpPr>
          <p:cNvPr id="3" name="コンテンツ プレースホルダー 2"/>
          <p:cNvSpPr>
            <a:spLocks noGrp="1"/>
          </p:cNvSpPr>
          <p:nvPr>
            <p:ph idx="1"/>
          </p:nvPr>
        </p:nvSpPr>
        <p:spPr>
          <a:xfrm>
            <a:off x="972232" y="1375620"/>
            <a:ext cx="10766113" cy="5296829"/>
          </a:xfrm>
        </p:spPr>
        <p:txBody>
          <a:bodyPr/>
          <a:lstStyle/>
          <a:p>
            <a:pPr>
              <a:spcBef>
                <a:spcPts val="600"/>
              </a:spcBef>
              <a:spcAft>
                <a:spcPts val="600"/>
              </a:spcAft>
            </a:pPr>
            <a:r>
              <a:rPr lang="ja-JP" altLang="en-US" dirty="0" smtClean="0">
                <a:latin typeface="游ゴシック" panose="020B0400000000000000" pitchFamily="50" charset="-128"/>
                <a:ea typeface="游ゴシック" panose="020B0400000000000000" pitchFamily="50" charset="-128"/>
              </a:rPr>
              <a:t>カメラによる撮影では，</a:t>
            </a:r>
            <a:r>
              <a:rPr lang="en-US" altLang="ja-JP" dirty="0" smtClean="0">
                <a:latin typeface="游ゴシック" panose="020B0400000000000000" pitchFamily="50" charset="-128"/>
                <a:ea typeface="游ゴシック" panose="020B0400000000000000" pitchFamily="50" charset="-128"/>
              </a:rPr>
              <a:t>3</a:t>
            </a:r>
            <a:r>
              <a:rPr lang="ja-JP" altLang="en-US" dirty="0" smtClean="0">
                <a:latin typeface="游ゴシック" panose="020B0400000000000000" pitchFamily="50" charset="-128"/>
                <a:ea typeface="游ゴシック" panose="020B0400000000000000" pitchFamily="50" charset="-128"/>
              </a:rPr>
              <a:t>次元物体を</a:t>
            </a:r>
            <a:r>
              <a:rPr lang="en-US" altLang="ja-JP" dirty="0" smtClean="0">
                <a:latin typeface="游ゴシック" panose="020B0400000000000000" pitchFamily="50" charset="-128"/>
                <a:ea typeface="游ゴシック" panose="020B0400000000000000" pitchFamily="50" charset="-128"/>
              </a:rPr>
              <a:t>2</a:t>
            </a:r>
            <a:r>
              <a:rPr lang="ja-JP" altLang="en-US" dirty="0" smtClean="0">
                <a:latin typeface="游ゴシック" panose="020B0400000000000000" pitchFamily="50" charset="-128"/>
                <a:ea typeface="游ゴシック" panose="020B0400000000000000" pitchFamily="50" charset="-128"/>
              </a:rPr>
              <a:t>次元画像として記録する</a:t>
            </a:r>
            <a:endParaRPr lang="en-US" altLang="ja-JP" dirty="0" smtClean="0">
              <a:latin typeface="游ゴシック" panose="020B0400000000000000" pitchFamily="50" charset="-128"/>
              <a:ea typeface="游ゴシック" panose="020B0400000000000000" pitchFamily="50" charset="-128"/>
            </a:endParaRPr>
          </a:p>
          <a:p>
            <a:pPr>
              <a:spcBef>
                <a:spcPts val="600"/>
              </a:spcBef>
              <a:spcAft>
                <a:spcPts val="600"/>
              </a:spcAft>
            </a:pPr>
            <a:r>
              <a:rPr lang="en-US" altLang="ja-JP" dirty="0" smtClean="0">
                <a:latin typeface="游ゴシック" panose="020B0400000000000000" pitchFamily="50" charset="-128"/>
                <a:ea typeface="游ゴシック" panose="020B0400000000000000" pitchFamily="50" charset="-128"/>
              </a:rPr>
              <a:t>3</a:t>
            </a:r>
            <a:r>
              <a:rPr lang="ja-JP" altLang="en-US" dirty="0" smtClean="0">
                <a:latin typeface="游ゴシック" panose="020B0400000000000000" pitchFamily="50" charset="-128"/>
                <a:ea typeface="游ゴシック" panose="020B0400000000000000" pitchFamily="50" charset="-128"/>
              </a:rPr>
              <a:t>次元空間から発せられる光を集め，撮像素子（</a:t>
            </a:r>
            <a:r>
              <a:rPr lang="en-US" altLang="ja-JP" dirty="0" smtClean="0">
                <a:latin typeface="游ゴシック" panose="020B0400000000000000" pitchFamily="50" charset="-128"/>
                <a:ea typeface="游ゴシック" panose="020B0400000000000000" pitchFamily="50" charset="-128"/>
              </a:rPr>
              <a:t>2</a:t>
            </a:r>
            <a:r>
              <a:rPr lang="ja-JP" altLang="en-US" dirty="0" smtClean="0">
                <a:latin typeface="游ゴシック" panose="020B0400000000000000" pitchFamily="50" charset="-128"/>
                <a:ea typeface="游ゴシック" panose="020B0400000000000000" pitchFamily="50" charset="-128"/>
              </a:rPr>
              <a:t>次元平面）上に像を結ばせる</a:t>
            </a:r>
            <a:endParaRPr lang="en-US" altLang="ja-JP" dirty="0" smtClean="0">
              <a:latin typeface="游ゴシック" panose="020B0400000000000000" pitchFamily="50" charset="-128"/>
              <a:ea typeface="游ゴシック" panose="020B0400000000000000" pitchFamily="50" charset="-128"/>
            </a:endParaRPr>
          </a:p>
          <a:p>
            <a:pPr>
              <a:spcBef>
                <a:spcPts val="600"/>
              </a:spcBef>
              <a:spcAft>
                <a:spcPts val="600"/>
              </a:spcAft>
            </a:pPr>
            <a:r>
              <a:rPr lang="en-US" altLang="ja-JP" dirty="0" smtClean="0">
                <a:latin typeface="游ゴシック" panose="020B0400000000000000" pitchFamily="50" charset="-128"/>
                <a:ea typeface="游ゴシック" panose="020B0400000000000000" pitchFamily="50" charset="-128"/>
              </a:rPr>
              <a:t>3D </a:t>
            </a:r>
            <a:r>
              <a:rPr lang="en-US" altLang="ja-JP" dirty="0" smtClean="0">
                <a:latin typeface="游ゴシック" panose="020B0400000000000000" pitchFamily="50" charset="-128"/>
                <a:ea typeface="游ゴシック" panose="020B0400000000000000" pitchFamily="50" charset="-128"/>
                <a:sym typeface="Wingdings" panose="05000000000000000000" pitchFamily="2" charset="2"/>
              </a:rPr>
              <a:t> 2D </a:t>
            </a:r>
            <a:r>
              <a:rPr lang="ja-JP" altLang="en-US" dirty="0" smtClean="0">
                <a:latin typeface="游ゴシック" panose="020B0400000000000000" pitchFamily="50" charset="-128"/>
                <a:ea typeface="游ゴシック" panose="020B0400000000000000" pitchFamily="50" charset="-128"/>
                <a:sym typeface="Wingdings" panose="05000000000000000000" pitchFamily="2" charset="2"/>
              </a:rPr>
              <a:t>変換に関する</a:t>
            </a:r>
            <a:r>
              <a:rPr lang="en-US" altLang="ja-JP" dirty="0" smtClean="0">
                <a:latin typeface="游ゴシック" panose="020B0400000000000000" pitchFamily="50" charset="-128"/>
                <a:ea typeface="游ゴシック" panose="020B0400000000000000" pitchFamily="50" charset="-128"/>
                <a:sym typeface="Wingdings" panose="05000000000000000000" pitchFamily="2" charset="2"/>
              </a:rPr>
              <a:t>2</a:t>
            </a:r>
            <a:r>
              <a:rPr lang="ja-JP" altLang="en-US" dirty="0" smtClean="0">
                <a:latin typeface="游ゴシック" panose="020B0400000000000000" pitchFamily="50" charset="-128"/>
                <a:ea typeface="游ゴシック" panose="020B0400000000000000" pitchFamily="50" charset="-128"/>
                <a:sym typeface="Wingdings" panose="05000000000000000000" pitchFamily="2" charset="2"/>
              </a:rPr>
              <a:t>種の幾何学モデルを紹介する</a:t>
            </a:r>
            <a:endParaRPr kumimoji="1" lang="en-US" altLang="ja-JP" dirty="0" smtClean="0">
              <a:latin typeface="游ゴシック" panose="020B0400000000000000" pitchFamily="50" charset="-128"/>
              <a:ea typeface="游ゴシック" panose="020B0400000000000000" pitchFamily="50" charset="-128"/>
            </a:endParaRPr>
          </a:p>
          <a:p>
            <a:pPr lvl="1"/>
            <a:r>
              <a:rPr kumimoji="1" lang="ja-JP" altLang="en-US" dirty="0" smtClean="0">
                <a:latin typeface="游ゴシック" panose="020B0400000000000000" pitchFamily="50" charset="-128"/>
                <a:ea typeface="游ゴシック" panose="020B0400000000000000" pitchFamily="50" charset="-128"/>
              </a:rPr>
              <a:t>ピンホールカメラモデル</a:t>
            </a:r>
            <a:endParaRPr kumimoji="1" lang="en-US" altLang="ja-JP" dirty="0" smtClean="0">
              <a:latin typeface="游ゴシック" panose="020B0400000000000000" pitchFamily="50" charset="-128"/>
              <a:ea typeface="游ゴシック" panose="020B0400000000000000" pitchFamily="50" charset="-128"/>
            </a:endParaRPr>
          </a:p>
          <a:p>
            <a:pPr lvl="1"/>
            <a:r>
              <a:rPr kumimoji="1" lang="ja-JP" altLang="en-US" dirty="0" smtClean="0">
                <a:latin typeface="游ゴシック" panose="020B0400000000000000" pitchFamily="50" charset="-128"/>
                <a:ea typeface="游ゴシック" panose="020B0400000000000000" pitchFamily="50" charset="-128"/>
              </a:rPr>
              <a:t>薄肉レンズモデル</a:t>
            </a:r>
            <a:endParaRPr kumimoji="1" lang="en-US" altLang="ja-JP" dirty="0" smtClean="0">
              <a:latin typeface="游ゴシック" panose="020B0400000000000000" pitchFamily="50" charset="-128"/>
              <a:ea typeface="游ゴシック" panose="020B0400000000000000" pitchFamily="50" charset="-128"/>
            </a:endParaRPr>
          </a:p>
          <a:p>
            <a:pPr lvl="1"/>
            <a:r>
              <a:rPr lang="en-US" altLang="ja-JP" dirty="0" smtClean="0">
                <a:latin typeface="游ゴシック" panose="020B0400000000000000" pitchFamily="50" charset="-128"/>
                <a:ea typeface="游ゴシック" panose="020B0400000000000000" pitchFamily="50" charset="-128"/>
              </a:rPr>
              <a:t>(</a:t>
            </a:r>
            <a:r>
              <a:rPr lang="ja-JP" altLang="en-US" dirty="0" smtClean="0">
                <a:latin typeface="游ゴシック" panose="020B0400000000000000" pitchFamily="50" charset="-128"/>
                <a:ea typeface="游ゴシック" panose="020B0400000000000000" pitchFamily="50" charset="-128"/>
              </a:rPr>
              <a:t>厚肉レンズモデル</a:t>
            </a:r>
            <a:r>
              <a:rPr lang="en-US" altLang="ja-JP" dirty="0" smtClean="0">
                <a:latin typeface="游ゴシック" panose="020B0400000000000000" pitchFamily="50" charset="-128"/>
                <a:ea typeface="游ゴシック" panose="020B0400000000000000" pitchFamily="50" charset="-128"/>
              </a:rPr>
              <a:t>)</a:t>
            </a:r>
            <a:endParaRPr kumimoji="1" lang="ja-JP" altLang="en-US"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599372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11179</TotalTime>
  <Words>3170</Words>
  <Application>Microsoft Office PowerPoint</Application>
  <PresentationFormat>ワイド画面</PresentationFormat>
  <Paragraphs>612</Paragraphs>
  <Slides>44</Slides>
  <Notes>25</Notes>
  <HiddenSlides>0</HiddenSlides>
  <MMClips>1</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44</vt:i4>
      </vt:variant>
    </vt:vector>
  </HeadingPairs>
  <TitlesOfParts>
    <vt:vector size="53" baseType="lpstr">
      <vt:lpstr>ＭＳ Ｐゴシック</vt:lpstr>
      <vt:lpstr>メイリオ</vt:lpstr>
      <vt:lpstr>游ゴシック</vt:lpstr>
      <vt:lpstr>Arial</vt:lpstr>
      <vt:lpstr>Calibri</vt:lpstr>
      <vt:lpstr>Cambria Math</vt:lpstr>
      <vt:lpstr>Times New Roman</vt:lpstr>
      <vt:lpstr>Wingdings</vt:lpstr>
      <vt:lpstr>Office テーマ</vt:lpstr>
      <vt:lpstr>ディジタルメディア処理</vt:lpstr>
      <vt:lpstr>イントロダクション2</vt:lpstr>
      <vt:lpstr>カメラ</vt:lpstr>
      <vt:lpstr>カメラとは</vt:lpstr>
      <vt:lpstr>デジタルカメラの構造</vt:lpstr>
      <vt:lpstr>デジタルカメラの種類</vt:lpstr>
      <vt:lpstr>一眼レフカメラの構造</vt:lpstr>
      <vt:lpstr>一眼レフカメラの構造</vt:lpstr>
      <vt:lpstr>画像生成の幾何学モデル</vt:lpstr>
      <vt:lpstr>ピンホールカメラ</vt:lpstr>
      <vt:lpstr>PowerPoint プレゼンテーション</vt:lpstr>
      <vt:lpstr>透視投影モデル</vt:lpstr>
      <vt:lpstr>薄肉レンズモデル</vt:lpstr>
      <vt:lpstr>PowerPoint プレゼンテーション</vt:lpstr>
      <vt:lpstr>PowerPoint プレゼンテーション</vt:lpstr>
      <vt:lpstr>PowerPoint プレゼンテーション</vt:lpstr>
      <vt:lpstr>薄肉レンズモデル：ガウスのレンズ公式</vt:lpstr>
      <vt:lpstr>厚肉レンズモデル</vt:lpstr>
      <vt:lpstr>撮影パラメータ</vt:lpstr>
      <vt:lpstr>画角</vt:lpstr>
      <vt:lpstr>絞り（F値）</vt:lpstr>
      <vt:lpstr>シャッタースピード（露光時間）</vt:lpstr>
      <vt:lpstr>ISO感度</vt:lpstr>
      <vt:lpstr>ピント</vt:lpstr>
      <vt:lpstr>ピント調節の例</vt:lpstr>
      <vt:lpstr>ピント調節の例</vt:lpstr>
      <vt:lpstr>問: Bに焦点が合うよう投影面を配置したとき， Bの奥(A)と手前(C)ではどちらがよりぼけるか？ その理由を簡潔に説明せよ． 　　</vt:lpstr>
      <vt:lpstr>まとめ：デジタルカメラ</vt:lpstr>
      <vt:lpstr>人間の視覚</vt:lpstr>
      <vt:lpstr>可視光</vt:lpstr>
      <vt:lpstr>PowerPoint プレゼンテーション</vt:lpstr>
      <vt:lpstr>人間の視覚</vt:lpstr>
      <vt:lpstr>錐体細胞と杆体細胞</vt:lpstr>
      <vt:lpstr>人の感じる明るさ</vt:lpstr>
      <vt:lpstr>まとめ: 人間の視覚</vt:lpstr>
      <vt:lpstr>表色系</vt:lpstr>
      <vt:lpstr>表色系</vt:lpstr>
      <vt:lpstr>マンセル表色系</vt:lpstr>
      <vt:lpstr>加法混色と減法混色</vt:lpstr>
      <vt:lpstr>等色（色合わせ: color matching） </vt:lpstr>
      <vt:lpstr>CIE RGB系</vt:lpstr>
      <vt:lpstr>CIE RGB系</vt:lpstr>
      <vt:lpstr>CIE RGB系</vt:lpstr>
      <vt:lpstr>まとめ：表色系</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Takashi Ijiri</dc:creator>
  <cp:lastModifiedBy> </cp:lastModifiedBy>
  <cp:revision>308</cp:revision>
  <cp:lastPrinted>2021-09-22T07:45:24Z</cp:lastPrinted>
  <dcterms:created xsi:type="dcterms:W3CDTF">2017-01-19T02:23:36Z</dcterms:created>
  <dcterms:modified xsi:type="dcterms:W3CDTF">2023-08-14T08:14:53Z</dcterms:modified>
</cp:coreProperties>
</file>