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382" r:id="rId2"/>
    <p:sldId id="394" r:id="rId3"/>
    <p:sldId id="384" r:id="rId4"/>
    <p:sldId id="300" r:id="rId5"/>
    <p:sldId id="323" r:id="rId6"/>
    <p:sldId id="303" r:id="rId7"/>
    <p:sldId id="302" r:id="rId8"/>
    <p:sldId id="304" r:id="rId9"/>
    <p:sldId id="324" r:id="rId10"/>
    <p:sldId id="306" r:id="rId11"/>
    <p:sldId id="307" r:id="rId12"/>
    <p:sldId id="325" r:id="rId13"/>
    <p:sldId id="386" r:id="rId14"/>
    <p:sldId id="309" r:id="rId15"/>
    <p:sldId id="326" r:id="rId16"/>
    <p:sldId id="327" r:id="rId17"/>
    <p:sldId id="328" r:id="rId18"/>
    <p:sldId id="329" r:id="rId19"/>
    <p:sldId id="330" r:id="rId20"/>
    <p:sldId id="315" r:id="rId21"/>
    <p:sldId id="331" r:id="rId22"/>
    <p:sldId id="332" r:id="rId23"/>
    <p:sldId id="333" r:id="rId24"/>
    <p:sldId id="334" r:id="rId25"/>
    <p:sldId id="387" r:id="rId26"/>
    <p:sldId id="335" r:id="rId27"/>
    <p:sldId id="337" r:id="rId28"/>
    <p:sldId id="338" r:id="rId29"/>
    <p:sldId id="340" r:id="rId30"/>
    <p:sldId id="342" r:id="rId31"/>
    <p:sldId id="391" r:id="rId32"/>
    <p:sldId id="336" r:id="rId33"/>
    <p:sldId id="388" r:id="rId34"/>
    <p:sldId id="389" r:id="rId35"/>
    <p:sldId id="344" r:id="rId36"/>
    <p:sldId id="351" r:id="rId37"/>
    <p:sldId id="352" r:id="rId38"/>
    <p:sldId id="353" r:id="rId39"/>
    <p:sldId id="354" r:id="rId40"/>
    <p:sldId id="356" r:id="rId41"/>
    <p:sldId id="357" r:id="rId42"/>
    <p:sldId id="359" r:id="rId43"/>
    <p:sldId id="390" r:id="rId44"/>
    <p:sldId id="361" r:id="rId45"/>
    <p:sldId id="378" r:id="rId46"/>
    <p:sldId id="392" r:id="rId47"/>
    <p:sldId id="393" r:id="rId48"/>
    <p:sldId id="363" r:id="rId49"/>
    <p:sldId id="364" r:id="rId50"/>
    <p:sldId id="365" r:id="rId51"/>
    <p:sldId id="366" r:id="rId52"/>
    <p:sldId id="367" r:id="rId53"/>
    <p:sldId id="368" r:id="rId54"/>
    <p:sldId id="369" r:id="rId55"/>
    <p:sldId id="370" r:id="rId56"/>
    <p:sldId id="371" r:id="rId57"/>
    <p:sldId id="380" r:id="rId58"/>
    <p:sldId id="376" r:id="rId59"/>
    <p:sldId id="381" r:id="rId60"/>
    <p:sldId id="375" r:id="rId61"/>
    <p:sldId id="372" r:id="rId62"/>
    <p:sldId id="373" r:id="rId63"/>
  </p:sldIdLst>
  <p:sldSz cx="12192000" cy="6858000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60" autoAdjust="0"/>
    <p:restoredTop sz="58395" autoAdjust="0"/>
  </p:normalViewPr>
  <p:slideViewPr>
    <p:cSldViewPr snapToGrid="0">
      <p:cViewPr varScale="1">
        <p:scale>
          <a:sx n="95" d="100"/>
          <a:sy n="95" d="100"/>
        </p:scale>
        <p:origin x="2922" y="66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B5D18E4F-8904-49F0-A966-ED8BC304F0DA}" type="datetimeFigureOut">
              <a:rPr kumimoji="1" lang="ja-JP" altLang="en-US" smtClean="0"/>
              <a:t>2024/3/30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15B3230-1262-4AAB-8ECE-8CE048B285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1662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ねらい</a:t>
            </a:r>
            <a:endParaRPr kumimoji="1" lang="en-US" altLang="ja-JP" dirty="0"/>
          </a:p>
          <a:p>
            <a:r>
              <a:rPr kumimoji="1" lang="ja-JP" altLang="en-US" dirty="0"/>
              <a:t>パターン認識の概要を正しく説明できる</a:t>
            </a:r>
            <a:endParaRPr kumimoji="1" lang="en-US" altLang="ja-JP" dirty="0"/>
          </a:p>
          <a:p>
            <a:r>
              <a:rPr kumimoji="1" lang="ja-JP" altLang="en-US" dirty="0"/>
              <a:t>パターン認識における一般的な処理の流れについて正しく説明できる</a:t>
            </a:r>
            <a:endParaRPr kumimoji="1" lang="en-US" altLang="ja-JP" dirty="0"/>
          </a:p>
          <a:p>
            <a:r>
              <a:rPr kumimoji="1" lang="ja-JP" altLang="en-US" dirty="0"/>
              <a:t>パターン認識において利用される識別機について正しく説明できる</a:t>
            </a:r>
            <a:endParaRPr kumimoji="1" lang="en-US" altLang="ja-JP" dirty="0"/>
          </a:p>
          <a:p>
            <a:r>
              <a:rPr kumimoji="1" lang="en-US" altLang="ja-JP" dirty="0"/>
              <a:t>+ </a:t>
            </a:r>
            <a:r>
              <a:rPr kumimoji="1" lang="ja-JP" altLang="en-US" dirty="0"/>
              <a:t>プロトタイプ法</a:t>
            </a:r>
            <a:endParaRPr kumimoji="1" lang="en-US" altLang="ja-JP" dirty="0"/>
          </a:p>
          <a:p>
            <a:r>
              <a:rPr kumimoji="1" lang="en-US" altLang="ja-JP" dirty="0"/>
              <a:t>+ </a:t>
            </a:r>
            <a:r>
              <a:rPr kumimoji="1" lang="en-US" altLang="ja-JP" dirty="0" err="1"/>
              <a:t>kNN</a:t>
            </a:r>
            <a:endParaRPr kumimoji="1" lang="en-US" altLang="ja-JP" dirty="0"/>
          </a:p>
          <a:p>
            <a:r>
              <a:rPr kumimoji="1" lang="en-US" altLang="ja-JP" dirty="0"/>
              <a:t>+ decision tree </a:t>
            </a:r>
          </a:p>
          <a:p>
            <a:r>
              <a:rPr kumimoji="1" lang="en-US" altLang="ja-JP" dirty="0"/>
              <a:t>+ SVM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B3230-1262-4AAB-8ECE-8CE048B285BF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74568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B3230-1262-4AAB-8ECE-8CE048B285BF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94559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図中の赤、青は、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平均・分散共分散行列がスライドの通りの２次元ガウシアン分布に従うもの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赤 </a:t>
            </a:r>
            <a:r>
              <a:rPr kumimoji="1" lang="en-US" altLang="ja-JP" dirty="0"/>
              <a:t>(6-2,</a:t>
            </a:r>
            <a:r>
              <a:rPr kumimoji="1" lang="en-US" altLang="ja-JP" baseline="0" dirty="0"/>
              <a:t> 2-2</a:t>
            </a:r>
            <a:r>
              <a:rPr kumimoji="1" lang="en-US" altLang="ja-JP" dirty="0"/>
              <a:t>) = (4,0)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(4,0)  ( 1/3, 0   ) (4 )  = (4/3,0)(4,0) = 16/3</a:t>
            </a:r>
          </a:p>
          <a:p>
            <a:r>
              <a:rPr kumimoji="1" lang="en-US" altLang="ja-JP" dirty="0"/>
              <a:t>         ( 0    ,1/3)  (0)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青</a:t>
            </a:r>
            <a:r>
              <a:rPr kumimoji="1" lang="en-US" altLang="ja-JP" dirty="0"/>
              <a:t>: (-4,0) (10/3</a:t>
            </a:r>
            <a:r>
              <a:rPr kumimoji="1" lang="en-US" altLang="ja-JP" baseline="0" dirty="0"/>
              <a:t>   0  ) -4  = 160/3</a:t>
            </a:r>
          </a:p>
          <a:p>
            <a:r>
              <a:rPr kumimoji="1" lang="en-US" altLang="ja-JP" baseline="0" dirty="0"/>
              <a:t>               (  0  10/3 )  0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B3230-1262-4AAB-8ECE-8CE048B285BF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30267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図中の赤、青は、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平均・分散共分散行列がスライドの通りの２次元ガウシアン分布に従うもの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赤 </a:t>
            </a:r>
            <a:r>
              <a:rPr kumimoji="1" lang="en-US" altLang="ja-JP" dirty="0"/>
              <a:t>(6-2,</a:t>
            </a:r>
            <a:r>
              <a:rPr kumimoji="1" lang="en-US" altLang="ja-JP" baseline="0" dirty="0"/>
              <a:t> 2-2</a:t>
            </a:r>
            <a:r>
              <a:rPr kumimoji="1" lang="en-US" altLang="ja-JP" dirty="0"/>
              <a:t>) = (4,0)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(4,0)  ( 1/3, 0   ) (4 )  = (4/3,0)(4,0) = 16/3</a:t>
            </a:r>
          </a:p>
          <a:p>
            <a:r>
              <a:rPr kumimoji="1" lang="en-US" altLang="ja-JP" dirty="0"/>
              <a:t>         ( 0    ,1/3)  (0)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青</a:t>
            </a:r>
            <a:r>
              <a:rPr kumimoji="1" lang="en-US" altLang="ja-JP" dirty="0"/>
              <a:t>: (-4,0) (10/3</a:t>
            </a:r>
            <a:r>
              <a:rPr kumimoji="1" lang="en-US" altLang="ja-JP" baseline="0" dirty="0"/>
              <a:t>   0  ) -4  = 160/3</a:t>
            </a:r>
          </a:p>
          <a:p>
            <a:r>
              <a:rPr kumimoji="1" lang="en-US" altLang="ja-JP" baseline="0" dirty="0"/>
              <a:t>               (  0  10/3 )  0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B3230-1262-4AAB-8ECE-8CE048B285BF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62777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B3230-1262-4AAB-8ECE-8CE048B285BF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21107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特徴点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3230-1262-4AAB-8ECE-8CE048B285BF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92090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すべての事象の生起確率が等しい時（</a:t>
            </a:r>
            <a:r>
              <a:rPr kumimoji="1" lang="en-US" altLang="ja-JP" dirty="0"/>
              <a:t>N</a:t>
            </a:r>
            <a:r>
              <a:rPr kumimoji="1" lang="ja-JP" altLang="en-US" dirty="0"/>
              <a:t>個の事象が考えられそれぞれの生起確率が</a:t>
            </a:r>
            <a:r>
              <a:rPr kumimoji="1" lang="en-US" altLang="ja-JP" dirty="0"/>
              <a:t>1/N</a:t>
            </a:r>
            <a:r>
              <a:rPr kumimoji="1" lang="ja-JP" altLang="en-US" dirty="0"/>
              <a:t>のとき）、エントロピーは最大となる</a:t>
            </a:r>
            <a:endParaRPr kumimoji="1" lang="en-US" altLang="ja-JP" dirty="0"/>
          </a:p>
          <a:p>
            <a:r>
              <a:rPr kumimoji="1" lang="ja-JP" altLang="en-US" dirty="0"/>
              <a:t>どの事象が起こるか最も予測しにくい状態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 err="1"/>
              <a:t>なので</a:t>
            </a:r>
            <a:r>
              <a:rPr kumimoji="1" lang="ja-JP" altLang="en-US" dirty="0"/>
              <a:t>エントロピー（平均情報量）がなるべく下がるような分割をしたい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0.1 0.5 0.3</a:t>
            </a:r>
            <a:r>
              <a:rPr kumimoji="1" lang="en-US" altLang="ja-JP" baseline="0" dirty="0"/>
              <a:t> 0.1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B3230-1262-4AAB-8ECE-8CE048B285BF}" type="slidenum">
              <a:rPr kumimoji="1" lang="ja-JP" altLang="en-US" smtClean="0"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35103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http://www.dsi.unive.it/~srotabul/files/publications/iccv11.pdf</a:t>
            </a:r>
          </a:p>
          <a:p>
            <a:r>
              <a:rPr kumimoji="1" lang="en-US" altLang="ja-JP" dirty="0"/>
              <a:t>[Q]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F2050-B501-44A3-AE42-34068B002CDA}" type="slidenum">
              <a:rPr kumimoji="1" lang="ja-JP" altLang="en-US" smtClean="0"/>
              <a:t>61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9265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3230-1262-4AAB-8ECE-8CE048B285BF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1958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１</a:t>
            </a:r>
            <a:r>
              <a:rPr kumimoji="1" lang="ja-JP" altLang="en-US" dirty="0" err="1"/>
              <a:t>こ</a:t>
            </a:r>
            <a:r>
              <a:rPr kumimoji="1" lang="ja-JP" altLang="en-US" dirty="0"/>
              <a:t>梨がある。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B3230-1262-4AAB-8ECE-8CE048B285BF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3699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１</a:t>
            </a:r>
            <a:r>
              <a:rPr kumimoji="1" lang="ja-JP" altLang="en-US" dirty="0" err="1"/>
              <a:t>こ</a:t>
            </a:r>
            <a:r>
              <a:rPr kumimoji="1" lang="ja-JP" altLang="en-US" dirty="0"/>
              <a:t>梨がある。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B3230-1262-4AAB-8ECE-8CE048B285BF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0831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１</a:t>
            </a:r>
            <a:r>
              <a:rPr kumimoji="1" lang="ja-JP" altLang="en-US" dirty="0" err="1"/>
              <a:t>こ</a:t>
            </a:r>
            <a:r>
              <a:rPr kumimoji="1" lang="ja-JP" altLang="en-US" dirty="0"/>
              <a:t>梨がある。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B3230-1262-4AAB-8ECE-8CE048B285BF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4689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１</a:t>
            </a:r>
            <a:r>
              <a:rPr kumimoji="1" lang="ja-JP" altLang="en-US" dirty="0" err="1"/>
              <a:t>こ</a:t>
            </a:r>
            <a:r>
              <a:rPr kumimoji="1" lang="ja-JP" altLang="en-US" dirty="0"/>
              <a:t>梨がある。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B3230-1262-4AAB-8ECE-8CE048B285BF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286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１</a:t>
            </a:r>
            <a:r>
              <a:rPr kumimoji="1" lang="ja-JP" altLang="en-US" dirty="0" err="1"/>
              <a:t>こ</a:t>
            </a:r>
            <a:r>
              <a:rPr kumimoji="1" lang="ja-JP" altLang="en-US" dirty="0"/>
              <a:t>梨がある。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B3230-1262-4AAB-8ECE-8CE048B285BF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4560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１</a:t>
            </a:r>
            <a:r>
              <a:rPr kumimoji="1" lang="ja-JP" altLang="en-US" dirty="0" err="1"/>
              <a:t>こ</a:t>
            </a:r>
            <a:r>
              <a:rPr kumimoji="1" lang="ja-JP" altLang="en-US" dirty="0"/>
              <a:t>梨がある。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B3230-1262-4AAB-8ECE-8CE048B285BF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7602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図中の赤、青は、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平均・分散共分散行列がスライドの通りの２次元ガウシアン分布に従うもの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集合の分散を利用して正規化のような処理を行っている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B3230-1262-4AAB-8ECE-8CE048B285BF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3810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B9111D-8B46-448A-B671-6F3D5C7A8DE1}" type="datetime1">
              <a:rPr kumimoji="1" lang="ja-JP" altLang="en-US" smtClean="0"/>
              <a:t>2024/3/30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5DE295-420C-4265-BE54-AE59FA4027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8086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B3AC0A-9AF4-49B2-8076-664D140C9F4E}" type="datetime1">
              <a:rPr kumimoji="1" lang="ja-JP" altLang="en-US" smtClean="0"/>
              <a:t>2024/3/30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5DE295-420C-4265-BE54-AE59FA4027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2228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D15963-2359-48D6-9A11-180002C94B54}" type="datetime1">
              <a:rPr kumimoji="1" lang="ja-JP" altLang="en-US" smtClean="0"/>
              <a:t>2024/3/30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5DE295-420C-4265-BE54-AE59FA4027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7808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6F5880-9102-4866-BE77-05071F07E369}" type="datetime1">
              <a:rPr kumimoji="1" lang="ja-JP" altLang="en-US" smtClean="0"/>
              <a:t>2024/3/30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118608" y="6567778"/>
            <a:ext cx="2743200" cy="365125"/>
          </a:xfrm>
          <a:prstGeom prst="rect">
            <a:avLst/>
          </a:prstGeom>
        </p:spPr>
        <p:txBody>
          <a:bodyPr/>
          <a:lstStyle/>
          <a:p>
            <a:fld id="{F35DE295-420C-4265-BE54-AE59FA4027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085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CE154E-0863-42B9-BBBF-A67CA1FE49AB}" type="datetime1">
              <a:rPr kumimoji="1" lang="ja-JP" altLang="en-US" smtClean="0"/>
              <a:t>2024/3/30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5DE295-420C-4265-BE54-AE59FA4027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1074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fld id="{78B4C51A-C1A4-4607-B9BB-474F06682D7E}" type="datetime1">
              <a:rPr lang="ja-JP" altLang="en-US" smtClean="0"/>
              <a:t>2024/3/30</a:t>
            </a:fld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fld id="{F35DE295-420C-4265-BE54-AE59FA4027A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10709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fld id="{A4E1D333-6093-4DF7-802B-CFCAD9F33608}" type="datetime1">
              <a:rPr lang="ja-JP" altLang="en-US" smtClean="0"/>
              <a:t>2024/3/30</a:t>
            </a:fld>
            <a:endParaRPr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endParaRPr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fld id="{F35DE295-420C-4265-BE54-AE59FA4027A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67911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77072A-F8AC-4ED4-9B8C-ED34B5D7D627}" type="datetime1">
              <a:rPr kumimoji="1" lang="ja-JP" altLang="en-US" smtClean="0"/>
              <a:t>2024/3/30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5DE295-420C-4265-BE54-AE59FA4027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8613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9C3C1C-6247-431F-8BEA-497BD7FB908A}" type="datetime1">
              <a:rPr kumimoji="1" lang="ja-JP" altLang="en-US" smtClean="0"/>
              <a:t>2024/3/30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5DE295-420C-4265-BE54-AE59FA4027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9480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F87B1F-A259-4C4D-820F-8DA040C02F12}" type="datetime1">
              <a:rPr kumimoji="1" lang="ja-JP" altLang="en-US" smtClean="0"/>
              <a:t>2024/3/30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5DE295-420C-4265-BE54-AE59FA4027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6709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38B39D-4905-43FF-8853-2F0A3BC3B1AD}" type="datetime1">
              <a:rPr kumimoji="1" lang="ja-JP" altLang="en-US" smtClean="0"/>
              <a:t>2024/3/30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5DE295-420C-4265-BE54-AE59FA4027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1777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278781" y="365126"/>
            <a:ext cx="11708780" cy="7332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278781" y="1343722"/>
            <a:ext cx="11708780" cy="52968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正方形/長方形 6"/>
          <p:cNvSpPr/>
          <p:nvPr userDrawn="1"/>
        </p:nvSpPr>
        <p:spPr>
          <a:xfrm>
            <a:off x="-1" y="0"/>
            <a:ext cx="201781" cy="69026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6625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メイリオ" panose="020B0604030504040204" pitchFamily="50" charset="-12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メイリオ" panose="020B0604030504040204" pitchFamily="50" charset="-12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メイリオ" panose="020B0604030504040204" pitchFamily="50" charset="-128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メイリオ" panose="020B0604030504040204" pitchFamily="50" charset="-128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メイリオ" panose="020B0604030504040204" pitchFamily="50" charset="-128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メイリオ" panose="020B0604030504040204" pitchFamily="50" charset="-12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microsoft.com/office/2007/relationships/hdphoto" Target="../media/hdphoto1.wdp"/><Relationship Id="rId18" Type="http://schemas.microsoft.com/office/2007/relationships/hdphoto" Target="../media/hdphoto2.wdp"/><Relationship Id="rId26" Type="http://schemas.openxmlformats.org/officeDocument/2006/relationships/image" Target="../media/image43.png"/><Relationship Id="rId3" Type="http://schemas.openxmlformats.org/officeDocument/2006/relationships/image" Target="../media/image22.jpeg"/><Relationship Id="rId21" Type="http://schemas.openxmlformats.org/officeDocument/2006/relationships/image" Target="../media/image38.pn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17" Type="http://schemas.openxmlformats.org/officeDocument/2006/relationships/image" Target="../media/image35.jpeg"/><Relationship Id="rId25" Type="http://schemas.openxmlformats.org/officeDocument/2006/relationships/image" Target="../media/image42.png"/><Relationship Id="rId2" Type="http://schemas.openxmlformats.org/officeDocument/2006/relationships/image" Target="../media/image21.png"/><Relationship Id="rId16" Type="http://schemas.openxmlformats.org/officeDocument/2006/relationships/image" Target="../media/image34.jpeg"/><Relationship Id="rId20" Type="http://schemas.openxmlformats.org/officeDocument/2006/relationships/image" Target="../media/image37.png"/><Relationship Id="rId29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jpeg"/><Relationship Id="rId24" Type="http://schemas.openxmlformats.org/officeDocument/2006/relationships/image" Target="../media/image41.jpeg"/><Relationship Id="rId5" Type="http://schemas.openxmlformats.org/officeDocument/2006/relationships/image" Target="../media/image24.png"/><Relationship Id="rId15" Type="http://schemas.openxmlformats.org/officeDocument/2006/relationships/image" Target="../media/image33.jpeg"/><Relationship Id="rId23" Type="http://schemas.openxmlformats.org/officeDocument/2006/relationships/image" Target="../media/image40.png"/><Relationship Id="rId28" Type="http://schemas.openxmlformats.org/officeDocument/2006/relationships/image" Target="../media/image45.jpeg"/><Relationship Id="rId10" Type="http://schemas.openxmlformats.org/officeDocument/2006/relationships/image" Target="../media/image29.jpeg"/><Relationship Id="rId19" Type="http://schemas.openxmlformats.org/officeDocument/2006/relationships/image" Target="../media/image36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2.jpeg"/><Relationship Id="rId22" Type="http://schemas.openxmlformats.org/officeDocument/2006/relationships/image" Target="../media/image39.jpeg"/><Relationship Id="rId27" Type="http://schemas.openxmlformats.org/officeDocument/2006/relationships/image" Target="../media/image44.png"/><Relationship Id="rId30" Type="http://schemas.openxmlformats.org/officeDocument/2006/relationships/image" Target="../media/image4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18" Type="http://schemas.openxmlformats.org/officeDocument/2006/relationships/image" Target="../media/image63.png"/><Relationship Id="rId26" Type="http://schemas.openxmlformats.org/officeDocument/2006/relationships/image" Target="../media/image70.jpeg"/><Relationship Id="rId3" Type="http://schemas.openxmlformats.org/officeDocument/2006/relationships/image" Target="../media/image49.png"/><Relationship Id="rId21" Type="http://schemas.microsoft.com/office/2007/relationships/hdphoto" Target="../media/hdphoto4.wdp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2.jpeg"/><Relationship Id="rId25" Type="http://schemas.openxmlformats.org/officeDocument/2006/relationships/image" Target="../media/image69.png"/><Relationship Id="rId2" Type="http://schemas.openxmlformats.org/officeDocument/2006/relationships/image" Target="../media/image48.jpeg"/><Relationship Id="rId16" Type="http://schemas.openxmlformats.org/officeDocument/2006/relationships/image" Target="../media/image61.jpeg"/><Relationship Id="rId20" Type="http://schemas.openxmlformats.org/officeDocument/2006/relationships/image" Target="../media/image65.jpeg"/><Relationship Id="rId29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11" Type="http://schemas.openxmlformats.org/officeDocument/2006/relationships/image" Target="../media/image57.png"/><Relationship Id="rId24" Type="http://schemas.openxmlformats.org/officeDocument/2006/relationships/image" Target="../media/image68.png"/><Relationship Id="rId5" Type="http://schemas.openxmlformats.org/officeDocument/2006/relationships/image" Target="../media/image51.jpeg"/><Relationship Id="rId15" Type="http://schemas.microsoft.com/office/2007/relationships/hdphoto" Target="../media/hdphoto3.wdp"/><Relationship Id="rId23" Type="http://schemas.openxmlformats.org/officeDocument/2006/relationships/image" Target="../media/image67.png"/><Relationship Id="rId28" Type="http://schemas.openxmlformats.org/officeDocument/2006/relationships/image" Target="../media/image72.jpeg"/><Relationship Id="rId10" Type="http://schemas.openxmlformats.org/officeDocument/2006/relationships/image" Target="../media/image56.png"/><Relationship Id="rId19" Type="http://schemas.openxmlformats.org/officeDocument/2006/relationships/image" Target="../media/image64.jpeg"/><Relationship Id="rId31" Type="http://schemas.openxmlformats.org/officeDocument/2006/relationships/image" Target="../media/image75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jpeg"/><Relationship Id="rId22" Type="http://schemas.openxmlformats.org/officeDocument/2006/relationships/image" Target="../media/image66.jpeg"/><Relationship Id="rId27" Type="http://schemas.openxmlformats.org/officeDocument/2006/relationships/image" Target="../media/image71.png"/><Relationship Id="rId30" Type="http://schemas.openxmlformats.org/officeDocument/2006/relationships/image" Target="../media/image7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jpeg"/><Relationship Id="rId18" Type="http://schemas.openxmlformats.org/officeDocument/2006/relationships/image" Target="../media/image90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17" Type="http://schemas.openxmlformats.org/officeDocument/2006/relationships/image" Target="../media/image8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5" Type="http://schemas.openxmlformats.org/officeDocument/2006/relationships/image" Target="../media/image87.jpe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Relationship Id="rId1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7" Type="http://schemas.openxmlformats.org/officeDocument/2006/relationships/image" Target="../media/image10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9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116.jpe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12" Type="http://schemas.openxmlformats.org/officeDocument/2006/relationships/image" Target="../media/image115.jpe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11" Type="http://schemas.openxmlformats.org/officeDocument/2006/relationships/image" Target="../media/image114.png"/><Relationship Id="rId5" Type="http://schemas.openxmlformats.org/officeDocument/2006/relationships/image" Target="../media/image109.png"/><Relationship Id="rId15" Type="http://schemas.openxmlformats.org/officeDocument/2006/relationships/image" Target="../media/image118.jpeg"/><Relationship Id="rId10" Type="http://schemas.openxmlformats.org/officeDocument/2006/relationships/image" Target="../media/image113.png"/><Relationship Id="rId4" Type="http://schemas.openxmlformats.org/officeDocument/2006/relationships/image" Target="../media/image108.png"/><Relationship Id="rId9" Type="http://schemas.openxmlformats.org/officeDocument/2006/relationships/image" Target="../media/image104.png"/><Relationship Id="rId14" Type="http://schemas.openxmlformats.org/officeDocument/2006/relationships/image" Target="../media/image1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jpeg"/><Relationship Id="rId13" Type="http://schemas.openxmlformats.org/officeDocument/2006/relationships/image" Target="../media/image131.jpeg"/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12" Type="http://schemas.openxmlformats.org/officeDocument/2006/relationships/image" Target="../media/image130.jpe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11" Type="http://schemas.openxmlformats.org/officeDocument/2006/relationships/image" Target="../media/image129.jpeg"/><Relationship Id="rId5" Type="http://schemas.openxmlformats.org/officeDocument/2006/relationships/image" Target="../media/image123.png"/><Relationship Id="rId10" Type="http://schemas.openxmlformats.org/officeDocument/2006/relationships/image" Target="../media/image128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Relationship Id="rId14" Type="http://schemas.openxmlformats.org/officeDocument/2006/relationships/image" Target="../media/image13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jpeg"/><Relationship Id="rId13" Type="http://schemas.openxmlformats.org/officeDocument/2006/relationships/image" Target="../media/image131.jpeg"/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12" Type="http://schemas.openxmlformats.org/officeDocument/2006/relationships/image" Target="../media/image130.jpe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11" Type="http://schemas.openxmlformats.org/officeDocument/2006/relationships/image" Target="../media/image129.jpeg"/><Relationship Id="rId5" Type="http://schemas.openxmlformats.org/officeDocument/2006/relationships/image" Target="../media/image123.png"/><Relationship Id="rId10" Type="http://schemas.openxmlformats.org/officeDocument/2006/relationships/image" Target="../media/image128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Relationship Id="rId14" Type="http://schemas.openxmlformats.org/officeDocument/2006/relationships/image" Target="../media/image13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jpeg"/><Relationship Id="rId13" Type="http://schemas.openxmlformats.org/officeDocument/2006/relationships/image" Target="../media/image131.jpeg"/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12" Type="http://schemas.openxmlformats.org/officeDocument/2006/relationships/image" Target="../media/image130.jpe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11" Type="http://schemas.openxmlformats.org/officeDocument/2006/relationships/image" Target="../media/image129.jpeg"/><Relationship Id="rId5" Type="http://schemas.openxmlformats.org/officeDocument/2006/relationships/image" Target="../media/image123.png"/><Relationship Id="rId10" Type="http://schemas.openxmlformats.org/officeDocument/2006/relationships/image" Target="../media/image128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Relationship Id="rId14" Type="http://schemas.openxmlformats.org/officeDocument/2006/relationships/image" Target="../media/image13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jpeg"/><Relationship Id="rId13" Type="http://schemas.openxmlformats.org/officeDocument/2006/relationships/image" Target="../media/image131.jpeg"/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12" Type="http://schemas.openxmlformats.org/officeDocument/2006/relationships/image" Target="../media/image130.jpe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11" Type="http://schemas.openxmlformats.org/officeDocument/2006/relationships/image" Target="../media/image129.jpeg"/><Relationship Id="rId5" Type="http://schemas.openxmlformats.org/officeDocument/2006/relationships/image" Target="../media/image123.png"/><Relationship Id="rId10" Type="http://schemas.openxmlformats.org/officeDocument/2006/relationships/image" Target="../media/image128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Relationship Id="rId14" Type="http://schemas.openxmlformats.org/officeDocument/2006/relationships/image" Target="../media/image13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jpeg"/><Relationship Id="rId13" Type="http://schemas.openxmlformats.org/officeDocument/2006/relationships/image" Target="../media/image131.jpeg"/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12" Type="http://schemas.openxmlformats.org/officeDocument/2006/relationships/image" Target="../media/image130.jpe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11" Type="http://schemas.openxmlformats.org/officeDocument/2006/relationships/image" Target="../media/image129.jpeg"/><Relationship Id="rId5" Type="http://schemas.openxmlformats.org/officeDocument/2006/relationships/image" Target="../media/image123.png"/><Relationship Id="rId10" Type="http://schemas.openxmlformats.org/officeDocument/2006/relationships/image" Target="../media/image128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Relationship Id="rId14" Type="http://schemas.openxmlformats.org/officeDocument/2006/relationships/image" Target="../media/image13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3.jpeg"/><Relationship Id="rId3" Type="http://schemas.openxmlformats.org/officeDocument/2006/relationships/image" Target="../media/image63.png"/><Relationship Id="rId7" Type="http://schemas.openxmlformats.org/officeDocument/2006/relationships/image" Target="../media/image66.jpeg"/><Relationship Id="rId12" Type="http://schemas.openxmlformats.org/officeDocument/2006/relationships/image" Target="../media/image71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70.jpeg"/><Relationship Id="rId5" Type="http://schemas.openxmlformats.org/officeDocument/2006/relationships/image" Target="../media/image65.jpeg"/><Relationship Id="rId15" Type="http://schemas.openxmlformats.org/officeDocument/2006/relationships/image" Target="../media/image75.png"/><Relationship Id="rId10" Type="http://schemas.openxmlformats.org/officeDocument/2006/relationships/image" Target="../media/image69.png"/><Relationship Id="rId4" Type="http://schemas.openxmlformats.org/officeDocument/2006/relationships/image" Target="../media/image64.jpeg"/><Relationship Id="rId9" Type="http://schemas.openxmlformats.org/officeDocument/2006/relationships/image" Target="../media/image68.png"/><Relationship Id="rId14" Type="http://schemas.openxmlformats.org/officeDocument/2006/relationships/image" Target="../media/image7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4" Type="http://schemas.openxmlformats.org/officeDocument/2006/relationships/image" Target="../media/image13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7" Type="http://schemas.openxmlformats.org/officeDocument/2006/relationships/image" Target="../media/image141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0.png"/><Relationship Id="rId5" Type="http://schemas.openxmlformats.org/officeDocument/2006/relationships/image" Target="../media/image1391.png"/><Relationship Id="rId4" Type="http://schemas.openxmlformats.org/officeDocument/2006/relationships/image" Target="../media/image14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7" Type="http://schemas.openxmlformats.org/officeDocument/2006/relationships/image" Target="../media/image1410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0.png"/><Relationship Id="rId5" Type="http://schemas.openxmlformats.org/officeDocument/2006/relationships/image" Target="../media/image1380.png"/><Relationship Id="rId4" Type="http://schemas.openxmlformats.org/officeDocument/2006/relationships/image" Target="../media/image14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0.png"/><Relationship Id="rId7" Type="http://schemas.openxmlformats.org/officeDocument/2006/relationships/image" Target="../media/image141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0.png"/><Relationship Id="rId5" Type="http://schemas.openxmlformats.org/officeDocument/2006/relationships/image" Target="../media/image1391.png"/><Relationship Id="rId4" Type="http://schemas.openxmlformats.org/officeDocument/2006/relationships/image" Target="../media/image130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0.png"/><Relationship Id="rId7" Type="http://schemas.openxmlformats.org/officeDocument/2006/relationships/image" Target="../media/image1410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0.png"/><Relationship Id="rId5" Type="http://schemas.openxmlformats.org/officeDocument/2006/relationships/image" Target="../media/image1380.png"/><Relationship Id="rId4" Type="http://schemas.openxmlformats.org/officeDocument/2006/relationships/image" Target="../media/image130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0.png"/></Relationships>
</file>

<file path=ppt/slides/_rels/slide49.xml.rels><?xml version="1.0" encoding="UTF-8" standalone="yes"?>
<Relationships xmlns="http://schemas.openxmlformats.org/package/2006/relationships"><Relationship Id="rId7" Type="http://schemas.openxmlformats.org/officeDocument/2006/relationships/image" Target="../media/image200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5" Type="http://schemas.openxmlformats.org/officeDocument/2006/relationships/image" Target="../media/image240.png"/><Relationship Id="rId4" Type="http://schemas.openxmlformats.org/officeDocument/2006/relationships/image" Target="../media/image23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7" Type="http://schemas.openxmlformats.org/officeDocument/2006/relationships/image" Target="../media/image270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5" Type="http://schemas.openxmlformats.org/officeDocument/2006/relationships/image" Target="../media/image260.png"/><Relationship Id="rId4" Type="http://schemas.openxmlformats.org/officeDocument/2006/relationships/image" Target="../media/image230.png"/><Relationship Id="rId9" Type="http://schemas.openxmlformats.org/officeDocument/2006/relationships/image" Target="../media/image200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1.png"/><Relationship Id="rId7" Type="http://schemas.openxmlformats.org/officeDocument/2006/relationships/image" Target="../media/image300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11" Type="http://schemas.openxmlformats.org/officeDocument/2006/relationships/image" Target="../media/image200.png"/><Relationship Id="rId5" Type="http://schemas.openxmlformats.org/officeDocument/2006/relationships/image" Target="../media/image260.png"/><Relationship Id="rId10" Type="http://schemas.openxmlformats.org/officeDocument/2006/relationships/image" Target="../media/image330.png"/><Relationship Id="rId4" Type="http://schemas.openxmlformats.org/officeDocument/2006/relationships/image" Target="../media/image230.png"/><Relationship Id="rId9" Type="http://schemas.openxmlformats.org/officeDocument/2006/relationships/image" Target="../media/image32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5.png"/><Relationship Id="rId4" Type="http://schemas.openxmlformats.org/officeDocument/2006/relationships/image" Target="../media/image144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.png"/><Relationship Id="rId3" Type="http://schemas.openxmlformats.org/officeDocument/2006/relationships/image" Target="../media/image380.png"/><Relationship Id="rId7" Type="http://schemas.openxmlformats.org/officeDocument/2006/relationships/image" Target="../media/image420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1.png"/><Relationship Id="rId5" Type="http://schemas.openxmlformats.org/officeDocument/2006/relationships/image" Target="../media/image400.png"/><Relationship Id="rId4" Type="http://schemas.openxmlformats.org/officeDocument/2006/relationships/image" Target="../media/image390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.png"/><Relationship Id="rId3" Type="http://schemas.openxmlformats.org/officeDocument/2006/relationships/image" Target="../media/image440.png"/><Relationship Id="rId7" Type="http://schemas.openxmlformats.org/officeDocument/2006/relationships/image" Target="../media/image480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0.png"/><Relationship Id="rId5" Type="http://schemas.openxmlformats.org/officeDocument/2006/relationships/image" Target="../media/image460.png"/><Relationship Id="rId4" Type="http://schemas.openxmlformats.org/officeDocument/2006/relationships/image" Target="../media/image45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image" Target="../media/image5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0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3" Type="http://schemas.openxmlformats.org/officeDocument/2006/relationships/image" Target="../media/image147.png"/><Relationship Id="rId7" Type="http://schemas.openxmlformats.org/officeDocument/2006/relationships/image" Target="../media/image151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.png"/><Relationship Id="rId5" Type="http://schemas.openxmlformats.org/officeDocument/2006/relationships/image" Target="../media/image148.png"/><Relationship Id="rId4" Type="http://schemas.openxmlformats.org/officeDocument/2006/relationships/image" Target="../media/image1420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0.png"/><Relationship Id="rId3" Type="http://schemas.openxmlformats.org/officeDocument/2006/relationships/image" Target="../media/image210.png"/><Relationship Id="rId7" Type="http://schemas.openxmlformats.org/officeDocument/2006/relationships/image" Target="../media/image610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11" Type="http://schemas.openxmlformats.org/officeDocument/2006/relationships/image" Target="../media/image1000.png"/><Relationship Id="rId5" Type="http://schemas.openxmlformats.org/officeDocument/2006/relationships/image" Target="../media/image410.png"/><Relationship Id="rId10" Type="http://schemas.openxmlformats.org/officeDocument/2006/relationships/image" Target="../media/image900.png"/><Relationship Id="rId4" Type="http://schemas.openxmlformats.org/officeDocument/2006/relationships/image" Target="../media/image310.png"/><Relationship Id="rId9" Type="http://schemas.openxmlformats.org/officeDocument/2006/relationships/image" Target="../media/image80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0.png"/><Relationship Id="rId4" Type="http://schemas.openxmlformats.org/officeDocument/2006/relationships/image" Target="../media/image550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ja-JP" altLang="en-US" sz="5400" dirty="0"/>
              <a:t>コンピュータビジョン</a:t>
            </a:r>
            <a:endParaRPr kumimoji="1" lang="ja-JP" altLang="en-US" sz="54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956265"/>
            <a:ext cx="9144000" cy="1655762"/>
          </a:xfrm>
        </p:spPr>
        <p:txBody>
          <a:bodyPr>
            <a:normAutofit/>
          </a:bodyPr>
          <a:lstStyle/>
          <a:p>
            <a:pPr algn="r"/>
            <a:r>
              <a:rPr kumimoji="1" lang="ja-JP" altLang="en-US" sz="2800" dirty="0"/>
              <a:t>担当</a:t>
            </a:r>
            <a:r>
              <a:rPr kumimoji="1" lang="en-US" altLang="ja-JP" sz="2800" dirty="0"/>
              <a:t>: </a:t>
            </a:r>
            <a:r>
              <a:rPr kumimoji="1" lang="ja-JP" altLang="en-US" sz="2800" dirty="0"/>
              <a:t>井尻 敬 </a:t>
            </a:r>
          </a:p>
        </p:txBody>
      </p:sp>
    </p:spTree>
    <p:extLst>
      <p:ext uri="{BB962C8B-B14F-4D97-AF65-F5344CB8AC3E}">
        <p14:creationId xmlns:p14="http://schemas.microsoft.com/office/powerpoint/2010/main" val="2122806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角丸四角形 76"/>
          <p:cNvSpPr/>
          <p:nvPr/>
        </p:nvSpPr>
        <p:spPr>
          <a:xfrm>
            <a:off x="1097023" y="2943631"/>
            <a:ext cx="2964180" cy="12268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873303" y="399374"/>
            <a:ext cx="10685123" cy="11813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b="1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1) </a:t>
            </a:r>
            <a:r>
              <a:rPr lang="ja-JP" altLang="en-US" sz="3600" b="1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クラス分類 </a:t>
            </a:r>
            <a:r>
              <a:rPr lang="en-US" altLang="ja-JP" sz="3600" b="1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Classification</a:t>
            </a:r>
          </a:p>
          <a:p>
            <a:pPr marL="0" indent="0">
              <a:buNone/>
            </a:pP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『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複数の入力データを</a:t>
            </a:r>
            <a:r>
              <a:rPr lang="ja-JP" altLang="en-US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既知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のクラスに分類する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』</a:t>
            </a: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764495" y="1790583"/>
            <a:ext cx="11330997" cy="837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例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 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果物の写真を、</a:t>
            </a:r>
            <a:r>
              <a:rPr lang="ja-JP" altLang="en-US" sz="2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リンゴ・バナナ・みかんの</a:t>
            </a:r>
            <a:r>
              <a:rPr lang="en-US" altLang="ja-JP" sz="2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r>
              <a:rPr lang="ja-JP" altLang="en-US" sz="2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クラス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に分類せよ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66" name="グループ化 65"/>
          <p:cNvGrpSpPr/>
          <p:nvPr/>
        </p:nvGrpSpPr>
        <p:grpSpPr>
          <a:xfrm>
            <a:off x="1178359" y="4423819"/>
            <a:ext cx="2983174" cy="1862899"/>
            <a:chOff x="210876" y="3187699"/>
            <a:chExt cx="3254138" cy="2032108"/>
          </a:xfrm>
        </p:grpSpPr>
        <p:pic>
          <p:nvPicPr>
            <p:cNvPr id="13" name="Picture 5" descr="C:\Users\takashi\Desktop\apple3.bm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3962" y="4629638"/>
              <a:ext cx="630266" cy="535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2" descr="C:\Users\takashi\Desktop\mikan3.bmp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0" r="1274"/>
            <a:stretch/>
          </p:blipFill>
          <p:spPr bwMode="auto">
            <a:xfrm>
              <a:off x="1159171" y="3919296"/>
              <a:ext cx="573166" cy="557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C:\Users\takashi\Desktop\apple2.bm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856" y="3187699"/>
              <a:ext cx="680110" cy="609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C:\Users\takashi\Desktop\appleTrgt.bmp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482" y="3250680"/>
              <a:ext cx="666932" cy="594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1" descr="C:\Users\takashi\Desktop\mikan2.bmp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8" r="3043"/>
            <a:stretch/>
          </p:blipFill>
          <p:spPr bwMode="auto">
            <a:xfrm>
              <a:off x="230931" y="3938994"/>
              <a:ext cx="515745" cy="502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3" descr="C:\Users\takashi\Desktop\mikantest.bmp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9" r="5063"/>
            <a:stretch/>
          </p:blipFill>
          <p:spPr bwMode="auto">
            <a:xfrm>
              <a:off x="1094233" y="4566265"/>
              <a:ext cx="671960" cy="653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8" descr="C:\Users\takashi\Desktop\banana1.bmp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3528" y="4514054"/>
              <a:ext cx="684331" cy="653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9" descr="C:\Users\takashi\Desktop\banana2.bmp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3670" y="3846625"/>
              <a:ext cx="711344" cy="653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5" descr="C:\Users\takashi\Desktop\banana3.bmp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876" y="4558404"/>
              <a:ext cx="673844" cy="653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455" y="3265549"/>
              <a:ext cx="529654" cy="528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7" descr="C:\Users\takashi\Desktop\SamplePhoto\DSC_5066.JP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colorTemperature colorTemp="4700"/>
                      </a14:imgEffect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53" t="6723" r="29115" b="12595"/>
            <a:stretch/>
          </p:blipFill>
          <p:spPr bwMode="auto">
            <a:xfrm>
              <a:off x="2002153" y="3234829"/>
              <a:ext cx="558242" cy="575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9" descr="C:\Users\takashi\Desktop\SamplePhoto\DSC_5211.JP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11" t="11446" r="10175" b="4043"/>
            <a:stretch/>
          </p:blipFill>
          <p:spPr bwMode="auto">
            <a:xfrm>
              <a:off x="1933698" y="3912305"/>
              <a:ext cx="713600" cy="598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右矢印 28"/>
          <p:cNvSpPr/>
          <p:nvPr/>
        </p:nvSpPr>
        <p:spPr>
          <a:xfrm>
            <a:off x="4572000" y="4042640"/>
            <a:ext cx="988922" cy="960874"/>
          </a:xfrm>
          <a:prstGeom prst="rightArrow">
            <a:avLst>
              <a:gd name="adj1" fmla="val 50000"/>
              <a:gd name="adj2" fmla="val 612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52" name="グループ化 51"/>
          <p:cNvGrpSpPr/>
          <p:nvPr/>
        </p:nvGrpSpPr>
        <p:grpSpPr>
          <a:xfrm>
            <a:off x="5930355" y="4412164"/>
            <a:ext cx="1040274" cy="996629"/>
            <a:chOff x="4747970" y="4566069"/>
            <a:chExt cx="1040274" cy="996629"/>
          </a:xfrm>
        </p:grpSpPr>
        <p:pic>
          <p:nvPicPr>
            <p:cNvPr id="40" name="Picture 3" descr="C:\Users\takashi\Desktop\apple2.bmp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7970" y="4566069"/>
              <a:ext cx="444546" cy="398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4" descr="C:\Users\takashi\Desktop\appleTrgt.bmp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7809" y="5107798"/>
              <a:ext cx="510435" cy="454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7" descr="C:\Users\takashi\Desktop\SamplePhoto\DSC_5066.JPG"/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colorTemperature colorTemp="4700"/>
                      </a14:imgEffect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53" t="6723" r="29115" b="12595"/>
            <a:stretch/>
          </p:blipFill>
          <p:spPr bwMode="auto">
            <a:xfrm>
              <a:off x="4793033" y="5121021"/>
              <a:ext cx="388566" cy="400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5" descr="C:\Users\takashi\Desktop\apple3.bmp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5983" y="4574971"/>
              <a:ext cx="416922" cy="354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5" name="正方形/長方形 54"/>
          <p:cNvSpPr/>
          <p:nvPr/>
        </p:nvSpPr>
        <p:spPr>
          <a:xfrm>
            <a:off x="7151943" y="3202549"/>
            <a:ext cx="22220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既知の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クラス</a:t>
            </a:r>
          </a:p>
        </p:txBody>
      </p:sp>
      <p:grpSp>
        <p:nvGrpSpPr>
          <p:cNvPr id="61" name="グループ化 60"/>
          <p:cNvGrpSpPr/>
          <p:nvPr/>
        </p:nvGrpSpPr>
        <p:grpSpPr>
          <a:xfrm>
            <a:off x="5802534" y="3989470"/>
            <a:ext cx="1356993" cy="2066436"/>
            <a:chOff x="4556648" y="4108051"/>
            <a:chExt cx="1356993" cy="2066436"/>
          </a:xfrm>
        </p:grpSpPr>
        <p:sp>
          <p:nvSpPr>
            <p:cNvPr id="33" name="フリーフォーム 32"/>
            <p:cNvSpPr/>
            <p:nvPr/>
          </p:nvSpPr>
          <p:spPr>
            <a:xfrm>
              <a:off x="4575177" y="4108051"/>
              <a:ext cx="1254124" cy="1519237"/>
            </a:xfrm>
            <a:custGeom>
              <a:avLst/>
              <a:gdLst>
                <a:gd name="connsiteX0" fmla="*/ 0 w 1171575"/>
                <a:gd name="connsiteY0" fmla="*/ 0 h 1519237"/>
                <a:gd name="connsiteX1" fmla="*/ 0 w 1171575"/>
                <a:gd name="connsiteY1" fmla="*/ 1519237 h 1519237"/>
                <a:gd name="connsiteX2" fmla="*/ 1171575 w 1171575"/>
                <a:gd name="connsiteY2" fmla="*/ 1519237 h 1519237"/>
                <a:gd name="connsiteX3" fmla="*/ 1171575 w 1171575"/>
                <a:gd name="connsiteY3" fmla="*/ 19050 h 151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1575" h="1519237">
                  <a:moveTo>
                    <a:pt x="0" y="0"/>
                  </a:moveTo>
                  <a:lnTo>
                    <a:pt x="0" y="1519237"/>
                  </a:lnTo>
                  <a:lnTo>
                    <a:pt x="1171575" y="1519237"/>
                  </a:lnTo>
                  <a:lnTo>
                    <a:pt x="1171575" y="19050"/>
                  </a:lnTo>
                </a:path>
              </a:pathLst>
            </a:custGeom>
            <a:noFill/>
            <a:ln w="603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5036478" y="5768059"/>
              <a:ext cx="8771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リンゴ</a:t>
              </a:r>
            </a:p>
          </p:txBody>
        </p:sp>
        <p:pic>
          <p:nvPicPr>
            <p:cNvPr id="56" name="Picture 2" descr="C:\Users\takashi\Desktop\apple1.bmp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6648" y="5719589"/>
              <a:ext cx="523803" cy="454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5" name="グループ化 64"/>
          <p:cNvGrpSpPr/>
          <p:nvPr/>
        </p:nvGrpSpPr>
        <p:grpSpPr>
          <a:xfrm>
            <a:off x="7839937" y="4346921"/>
            <a:ext cx="976416" cy="1032465"/>
            <a:chOff x="6229248" y="4465501"/>
            <a:chExt cx="976416" cy="1032465"/>
          </a:xfrm>
        </p:grpSpPr>
        <p:pic>
          <p:nvPicPr>
            <p:cNvPr id="43" name="Picture 8" descr="C:\Users\takashi\Desktop\banana1.bmp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624" y="5049074"/>
              <a:ext cx="470040" cy="448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5" descr="C:\Users\takashi\Desktop\banana3.bmp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0019" y="4465501"/>
              <a:ext cx="462837" cy="448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14" descr="C:\Users\takashi\Desktop\banana4.bmp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9248" y="5094524"/>
              <a:ext cx="380274" cy="370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2" name="グループ化 61"/>
          <p:cNvGrpSpPr/>
          <p:nvPr/>
        </p:nvGrpSpPr>
        <p:grpSpPr>
          <a:xfrm>
            <a:off x="7652831" y="3989470"/>
            <a:ext cx="1289138" cy="2072520"/>
            <a:chOff x="6023091" y="4108051"/>
            <a:chExt cx="1289138" cy="2072520"/>
          </a:xfrm>
        </p:grpSpPr>
        <p:sp>
          <p:nvSpPr>
            <p:cNvPr id="34" name="フリーフォーム 33"/>
            <p:cNvSpPr/>
            <p:nvPr/>
          </p:nvSpPr>
          <p:spPr>
            <a:xfrm>
              <a:off x="6037264" y="4108051"/>
              <a:ext cx="1254124" cy="1519237"/>
            </a:xfrm>
            <a:custGeom>
              <a:avLst/>
              <a:gdLst>
                <a:gd name="connsiteX0" fmla="*/ 0 w 1171575"/>
                <a:gd name="connsiteY0" fmla="*/ 0 h 1519237"/>
                <a:gd name="connsiteX1" fmla="*/ 0 w 1171575"/>
                <a:gd name="connsiteY1" fmla="*/ 1519237 h 1519237"/>
                <a:gd name="connsiteX2" fmla="*/ 1171575 w 1171575"/>
                <a:gd name="connsiteY2" fmla="*/ 1519237 h 1519237"/>
                <a:gd name="connsiteX3" fmla="*/ 1171575 w 1171575"/>
                <a:gd name="connsiteY3" fmla="*/ 19050 h 151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1575" h="1519237">
                  <a:moveTo>
                    <a:pt x="0" y="0"/>
                  </a:moveTo>
                  <a:lnTo>
                    <a:pt x="0" y="1519237"/>
                  </a:lnTo>
                  <a:lnTo>
                    <a:pt x="1171575" y="1519237"/>
                  </a:lnTo>
                  <a:lnTo>
                    <a:pt x="1171575" y="19050"/>
                  </a:lnTo>
                </a:path>
              </a:pathLst>
            </a:custGeom>
            <a:noFill/>
            <a:ln w="603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6435066" y="5771459"/>
              <a:ext cx="8771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バナナ</a:t>
              </a:r>
            </a:p>
          </p:txBody>
        </p:sp>
        <p:pic>
          <p:nvPicPr>
            <p:cNvPr id="58" name="Picture 9" descr="C:\Users\takashi\Desktop\banana2.bmp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3091" y="5731679"/>
              <a:ext cx="488594" cy="448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4" name="グループ化 63"/>
          <p:cNvGrpSpPr/>
          <p:nvPr/>
        </p:nvGrpSpPr>
        <p:grpSpPr>
          <a:xfrm>
            <a:off x="9520323" y="3989471"/>
            <a:ext cx="1288706" cy="2084953"/>
            <a:chOff x="7491961" y="4108051"/>
            <a:chExt cx="1288706" cy="2084953"/>
          </a:xfrm>
        </p:grpSpPr>
        <p:sp>
          <p:nvSpPr>
            <p:cNvPr id="35" name="フリーフォーム 34"/>
            <p:cNvSpPr/>
            <p:nvPr/>
          </p:nvSpPr>
          <p:spPr>
            <a:xfrm>
              <a:off x="7499351" y="4108051"/>
              <a:ext cx="1254124" cy="1519237"/>
            </a:xfrm>
            <a:custGeom>
              <a:avLst/>
              <a:gdLst>
                <a:gd name="connsiteX0" fmla="*/ 0 w 1171575"/>
                <a:gd name="connsiteY0" fmla="*/ 0 h 1519237"/>
                <a:gd name="connsiteX1" fmla="*/ 0 w 1171575"/>
                <a:gd name="connsiteY1" fmla="*/ 1519237 h 1519237"/>
                <a:gd name="connsiteX2" fmla="*/ 1171575 w 1171575"/>
                <a:gd name="connsiteY2" fmla="*/ 1519237 h 1519237"/>
                <a:gd name="connsiteX3" fmla="*/ 1171575 w 1171575"/>
                <a:gd name="connsiteY3" fmla="*/ 19050 h 151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1575" h="1519237">
                  <a:moveTo>
                    <a:pt x="0" y="0"/>
                  </a:moveTo>
                  <a:lnTo>
                    <a:pt x="0" y="1519237"/>
                  </a:lnTo>
                  <a:lnTo>
                    <a:pt x="1171575" y="1519237"/>
                  </a:lnTo>
                  <a:lnTo>
                    <a:pt x="1171575" y="19050"/>
                  </a:lnTo>
                </a:path>
              </a:pathLst>
            </a:custGeom>
            <a:noFill/>
            <a:ln w="603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grpSp>
          <p:nvGrpSpPr>
            <p:cNvPr id="63" name="グループ化 62"/>
            <p:cNvGrpSpPr/>
            <p:nvPr/>
          </p:nvGrpSpPr>
          <p:grpSpPr>
            <a:xfrm>
              <a:off x="7491961" y="5765225"/>
              <a:ext cx="1288706" cy="427779"/>
              <a:chOff x="7491961" y="5765225"/>
              <a:chExt cx="1288706" cy="427779"/>
            </a:xfrm>
          </p:grpSpPr>
          <p:sp>
            <p:nvSpPr>
              <p:cNvPr id="38" name="正方形/長方形 37"/>
              <p:cNvSpPr/>
              <p:nvPr/>
            </p:nvSpPr>
            <p:spPr>
              <a:xfrm>
                <a:off x="7903504" y="5794448"/>
                <a:ext cx="8771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みかん</a:t>
                </a:r>
              </a:p>
            </p:txBody>
          </p:sp>
          <p:pic>
            <p:nvPicPr>
              <p:cNvPr id="59" name="Picture 10" descr="C:\Users\takashi\Desktop\mikan1.bmp"/>
              <p:cNvPicPr>
                <a:picLocks noChangeAspect="1" noChangeArrowheads="1"/>
              </p:cNvPicPr>
              <p:nvPr/>
            </p:nvPicPr>
            <p:blipFill rotWithShape="1"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-666"/>
              <a:stretch/>
            </p:blipFill>
            <p:spPr bwMode="auto">
              <a:xfrm>
                <a:off x="7491961" y="5765225"/>
                <a:ext cx="438681" cy="4277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78" name="グループ化 77"/>
          <p:cNvGrpSpPr/>
          <p:nvPr/>
        </p:nvGrpSpPr>
        <p:grpSpPr>
          <a:xfrm>
            <a:off x="9673762" y="4059720"/>
            <a:ext cx="1022686" cy="1354017"/>
            <a:chOff x="7677150" y="3987800"/>
            <a:chExt cx="1022686" cy="1354017"/>
          </a:xfrm>
        </p:grpSpPr>
        <p:grpSp>
          <p:nvGrpSpPr>
            <p:cNvPr id="54" name="グループ化 53"/>
            <p:cNvGrpSpPr/>
            <p:nvPr/>
          </p:nvGrpSpPr>
          <p:grpSpPr>
            <a:xfrm>
              <a:off x="7677150" y="4402183"/>
              <a:ext cx="1022686" cy="939634"/>
              <a:chOff x="7645400" y="4608958"/>
              <a:chExt cx="1022686" cy="939634"/>
            </a:xfrm>
          </p:grpSpPr>
          <p:pic>
            <p:nvPicPr>
              <p:cNvPr id="46" name="Picture 12" descr="C:\Users\takashi\Desktop\mikan3.bmp"/>
              <p:cNvPicPr>
                <a:picLocks noChangeAspect="1" noChangeArrowheads="1"/>
              </p:cNvPicPr>
              <p:nvPr/>
            </p:nvPicPr>
            <p:blipFill rotWithShape="1"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0" r="1274"/>
              <a:stretch/>
            </p:blipFill>
            <p:spPr bwMode="auto">
              <a:xfrm>
                <a:off x="7670889" y="4608958"/>
                <a:ext cx="375168" cy="3648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13" descr="C:\Users\takashi\Desktop\mikantest.bmp"/>
              <p:cNvPicPr>
                <a:picLocks noChangeAspect="1" noChangeArrowheads="1"/>
              </p:cNvPicPr>
              <p:nvPr/>
            </p:nvPicPr>
            <p:blipFill rotWithShape="1"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19" r="5063"/>
              <a:stretch/>
            </p:blipFill>
            <p:spPr bwMode="auto">
              <a:xfrm>
                <a:off x="8228251" y="5120813"/>
                <a:ext cx="439835" cy="4277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16"/>
              <p:cNvPicPr>
                <a:picLocks noChangeAspect="1" noChangeArrowheads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45400" y="5112105"/>
                <a:ext cx="427589" cy="4269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" name="Picture 19" descr="C:\Users\takashi\Desktop\SamplePhoto\DSC_5211.JPG"/>
              <p:cNvPicPr>
                <a:picLocks noChangeAspect="1" noChangeArrowheads="1"/>
              </p:cNvPicPr>
              <p:nvPr/>
            </p:nvPicPr>
            <p:blipFill rotWithShape="1"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111" t="11446" r="10175" b="4043"/>
              <a:stretch/>
            </p:blipFill>
            <p:spPr bwMode="auto">
              <a:xfrm>
                <a:off x="8153456" y="4622493"/>
                <a:ext cx="467090" cy="3919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0" name="Picture 11" descr="C:\Users\takashi\Desktop\mikan2.bmp"/>
            <p:cNvPicPr>
              <a:picLocks noChangeAspect="1" noChangeArrowheads="1"/>
            </p:cNvPicPr>
            <p:nvPr/>
          </p:nvPicPr>
          <p:blipFill rotWithShape="1"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8" r="3043"/>
            <a:stretch/>
          </p:blipFill>
          <p:spPr bwMode="auto">
            <a:xfrm>
              <a:off x="8093951" y="3987800"/>
              <a:ext cx="361398" cy="352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6" name="グループ化 75"/>
          <p:cNvGrpSpPr/>
          <p:nvPr/>
        </p:nvGrpSpPr>
        <p:grpSpPr>
          <a:xfrm>
            <a:off x="1165261" y="3409891"/>
            <a:ext cx="877163" cy="764981"/>
            <a:chOff x="197778" y="5769779"/>
            <a:chExt cx="877163" cy="764981"/>
          </a:xfrm>
        </p:grpSpPr>
        <p:sp>
          <p:nvSpPr>
            <p:cNvPr id="67" name="正方形/長方形 66"/>
            <p:cNvSpPr/>
            <p:nvPr/>
          </p:nvSpPr>
          <p:spPr>
            <a:xfrm>
              <a:off x="197778" y="6165428"/>
              <a:ext cx="8771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リンゴ</a:t>
              </a:r>
            </a:p>
          </p:txBody>
        </p:sp>
        <p:pic>
          <p:nvPicPr>
            <p:cNvPr id="68" name="Picture 2" descr="C:\Users\takashi\Desktop\apple1.bmp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848" y="5769779"/>
              <a:ext cx="523803" cy="454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9" name="正方形/長方形 68"/>
          <p:cNvSpPr/>
          <p:nvPr/>
        </p:nvSpPr>
        <p:spPr>
          <a:xfrm>
            <a:off x="1832711" y="294451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正解画像</a:t>
            </a:r>
          </a:p>
        </p:txBody>
      </p:sp>
      <p:grpSp>
        <p:nvGrpSpPr>
          <p:cNvPr id="75" name="グループ化 74"/>
          <p:cNvGrpSpPr/>
          <p:nvPr/>
        </p:nvGrpSpPr>
        <p:grpSpPr>
          <a:xfrm>
            <a:off x="2076840" y="3409891"/>
            <a:ext cx="877163" cy="764981"/>
            <a:chOff x="1037566" y="5769779"/>
            <a:chExt cx="877163" cy="764981"/>
          </a:xfrm>
        </p:grpSpPr>
        <p:sp>
          <p:nvSpPr>
            <p:cNvPr id="70" name="正方形/長方形 69"/>
            <p:cNvSpPr/>
            <p:nvPr/>
          </p:nvSpPr>
          <p:spPr>
            <a:xfrm>
              <a:off x="1037566" y="6165428"/>
              <a:ext cx="8771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バナナ</a:t>
              </a:r>
            </a:p>
          </p:txBody>
        </p:sp>
        <p:pic>
          <p:nvPicPr>
            <p:cNvPr id="71" name="Picture 9" descr="C:\Users\takashi\Desktop\banana2.bmp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026" y="5769779"/>
              <a:ext cx="488594" cy="448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4" name="グループ化 73"/>
          <p:cNvGrpSpPr/>
          <p:nvPr/>
        </p:nvGrpSpPr>
        <p:grpSpPr>
          <a:xfrm>
            <a:off x="3079788" y="3409891"/>
            <a:ext cx="877163" cy="764981"/>
            <a:chOff x="2112304" y="5769779"/>
            <a:chExt cx="877163" cy="764981"/>
          </a:xfrm>
        </p:grpSpPr>
        <p:sp>
          <p:nvSpPr>
            <p:cNvPr id="72" name="正方形/長方形 71"/>
            <p:cNvSpPr/>
            <p:nvPr/>
          </p:nvSpPr>
          <p:spPr>
            <a:xfrm>
              <a:off x="2112304" y="6165428"/>
              <a:ext cx="8771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みかん</a:t>
              </a:r>
            </a:p>
          </p:txBody>
        </p:sp>
        <p:pic>
          <p:nvPicPr>
            <p:cNvPr id="73" name="Picture 10" descr="C:\Users\takashi\Desktop\mikan1.bmp"/>
            <p:cNvPicPr>
              <a:picLocks noChangeAspect="1" noChangeArrowheads="1"/>
            </p:cNvPicPr>
            <p:nvPr/>
          </p:nvPicPr>
          <p:blipFill rotWithShape="1"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666"/>
            <a:stretch/>
          </p:blipFill>
          <p:spPr bwMode="auto">
            <a:xfrm>
              <a:off x="2326736" y="5769779"/>
              <a:ext cx="438681" cy="4277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113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417833" y="381011"/>
            <a:ext cx="8957353" cy="180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b="1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2) </a:t>
            </a:r>
            <a:r>
              <a:rPr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クラスタリング </a:t>
            </a:r>
            <a:r>
              <a:rPr lang="en-US" altLang="ja-JP" b="1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Clustering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</a:p>
          <a:p>
            <a:pPr marL="0" indent="0">
              <a:buNone/>
            </a:pP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『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複数の入力データから</a:t>
            </a:r>
            <a:r>
              <a:rPr lang="ja-JP" altLang="en-US" sz="2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未知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の類似したグループ　　　（クラスタ）を発見する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』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1429215" y="2174774"/>
            <a:ext cx="8780150" cy="548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例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果物の写真を、</a:t>
            </a:r>
            <a:r>
              <a:rPr lang="ja-JP" altLang="en-US" sz="24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類似</a:t>
            </a:r>
            <a:r>
              <a:rPr lang="ja-JP" altLang="en-US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したグループ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を発見せよ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21" name="グループ化 20"/>
          <p:cNvGrpSpPr/>
          <p:nvPr/>
        </p:nvGrpSpPr>
        <p:grpSpPr>
          <a:xfrm>
            <a:off x="1478933" y="3524069"/>
            <a:ext cx="2767002" cy="2650940"/>
            <a:chOff x="241669" y="3647776"/>
            <a:chExt cx="3058651" cy="2930356"/>
          </a:xfrm>
        </p:grpSpPr>
        <p:pic>
          <p:nvPicPr>
            <p:cNvPr id="7" name="Picture 5" descr="C:\Users\takashi\Desktop\apple3.bm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0912" y="5157022"/>
              <a:ext cx="630266" cy="535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2" descr="C:\Users\takashi\Desktop\mikan3.bmp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0" r="1274"/>
            <a:stretch/>
          </p:blipFill>
          <p:spPr bwMode="auto">
            <a:xfrm>
              <a:off x="1835085" y="4486502"/>
              <a:ext cx="573166" cy="557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:\Users\takashi\Desktop\apple1.bm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669" y="5700998"/>
              <a:ext cx="752535" cy="653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 descr="C:\Users\takashi\Desktop\apple2.bmp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254" y="3960525"/>
              <a:ext cx="638669" cy="572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C:\Users\takashi\Desktop\appleTrgt.bmp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3880" y="3744196"/>
              <a:ext cx="733329" cy="653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0" descr="C:\Users\takashi\Desktop\mikan1.bmp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666"/>
            <a:stretch/>
          </p:blipFill>
          <p:spPr bwMode="auto">
            <a:xfrm>
              <a:off x="268130" y="4602261"/>
              <a:ext cx="670198" cy="653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1" descr="C:\Users\takashi\Desktop\mikan2.bmp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8" r="3043"/>
            <a:stretch/>
          </p:blipFill>
          <p:spPr bwMode="auto">
            <a:xfrm>
              <a:off x="2784575" y="5981806"/>
              <a:ext cx="515745" cy="502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 descr="C:\Users\takashi\Desktop\mikantest.bmp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9" r="5063"/>
            <a:stretch/>
          </p:blipFill>
          <p:spPr bwMode="auto">
            <a:xfrm>
              <a:off x="1770147" y="5144553"/>
              <a:ext cx="671961" cy="653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8" descr="C:\Users\takashi\Desktop\banana1.bmp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7257" y="5924590"/>
              <a:ext cx="684331" cy="653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9" descr="C:\Users\takashi\Desktop\banana2.bmp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9012" y="5789489"/>
              <a:ext cx="711344" cy="653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5" descr="C:\Users\takashi\Desktop\banana3.bmp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1091" y="4702842"/>
              <a:ext cx="673844" cy="653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284" y="3735273"/>
              <a:ext cx="529654" cy="528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7" descr="C:\Users\takashi\Desktop\SamplePhoto\DSC_5066.JP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colorTemperature colorTemp="4700"/>
                      </a14:imgEffect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53" t="6723" r="29115" b="12595"/>
            <a:stretch/>
          </p:blipFill>
          <p:spPr bwMode="auto">
            <a:xfrm>
              <a:off x="2687854" y="3647776"/>
              <a:ext cx="558243" cy="575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9" descr="C:\Users\takashi\Desktop\SamplePhoto\DSC_5211.JPG"/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11" t="11446" r="10175" b="4043"/>
            <a:stretch/>
          </p:blipFill>
          <p:spPr bwMode="auto">
            <a:xfrm>
              <a:off x="2574827" y="4371477"/>
              <a:ext cx="713600" cy="598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右矢印 21"/>
          <p:cNvSpPr/>
          <p:nvPr/>
        </p:nvSpPr>
        <p:spPr>
          <a:xfrm>
            <a:off x="4434126" y="4146680"/>
            <a:ext cx="1288579" cy="1062318"/>
          </a:xfrm>
          <a:prstGeom prst="rightArrow">
            <a:avLst>
              <a:gd name="adj1" fmla="val 50000"/>
              <a:gd name="adj2" fmla="val 612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29" name="グループ化 28"/>
          <p:cNvGrpSpPr/>
          <p:nvPr/>
        </p:nvGrpSpPr>
        <p:grpSpPr>
          <a:xfrm>
            <a:off x="6692934" y="3357716"/>
            <a:ext cx="3362595" cy="2757950"/>
            <a:chOff x="4778515" y="3357716"/>
            <a:chExt cx="3362595" cy="2757950"/>
          </a:xfrm>
        </p:grpSpPr>
        <p:cxnSp>
          <p:nvCxnSpPr>
            <p:cNvPr id="24" name="直線矢印コネクタ 23"/>
            <p:cNvCxnSpPr/>
            <p:nvPr/>
          </p:nvCxnSpPr>
          <p:spPr>
            <a:xfrm>
              <a:off x="4822723" y="6105524"/>
              <a:ext cx="331838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矢印コネクタ 24"/>
            <p:cNvCxnSpPr/>
            <p:nvPr/>
          </p:nvCxnSpPr>
          <p:spPr>
            <a:xfrm flipH="1" flipV="1">
              <a:off x="4778515" y="3357716"/>
              <a:ext cx="49127" cy="275795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テキスト ボックス 29"/>
          <p:cNvSpPr txBox="1"/>
          <p:nvPr/>
        </p:nvSpPr>
        <p:spPr>
          <a:xfrm>
            <a:off x="9135601" y="6122194"/>
            <a:ext cx="12923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特徴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1: 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赤み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957376" y="3259662"/>
            <a:ext cx="7232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特徴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</a:p>
          <a:p>
            <a:pPr algn="ctr"/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丸み</a:t>
            </a:r>
          </a:p>
        </p:txBody>
      </p:sp>
      <p:pic>
        <p:nvPicPr>
          <p:cNvPr id="52" name="Picture 5" descr="C:\Users\takashi\Desktop\apple3.bmp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088" y="4625014"/>
            <a:ext cx="423505" cy="36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3" descr="C:\Users\takashi\Desktop\apple2.bmp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362" y="4065353"/>
            <a:ext cx="417132" cy="37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C:\Users\takashi\Desktop\appleTrgt.bmp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598" y="3616756"/>
            <a:ext cx="409909" cy="36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7" descr="C:\Users\takashi\Desktop\SamplePhoto\DSC_5066.JPG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colorTemperature colorTemp="47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53" t="6723" r="29115" b="12595"/>
          <a:stretch/>
        </p:blipFill>
        <p:spPr bwMode="auto">
          <a:xfrm>
            <a:off x="9630407" y="3813753"/>
            <a:ext cx="396445" cy="40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C:\Users\takashi\Desktop\apple1.bmp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3135" y="4308318"/>
            <a:ext cx="377760" cy="32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2" descr="C:\Users\takashi\Desktop\mikan3.bmp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" r="1274"/>
          <a:stretch/>
        </p:blipFill>
        <p:spPr bwMode="auto">
          <a:xfrm>
            <a:off x="6920700" y="3637557"/>
            <a:ext cx="407043" cy="39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0" descr="C:\Users\takashi\Desktop\mikan1.bmp"/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66"/>
          <a:stretch/>
        </p:blipFill>
        <p:spPr bwMode="auto">
          <a:xfrm>
            <a:off x="7385979" y="3439544"/>
            <a:ext cx="363885" cy="35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1" descr="C:\Users\takashi\Desktop\mikan2.bmp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" r="3043"/>
          <a:stretch/>
        </p:blipFill>
        <p:spPr bwMode="auto">
          <a:xfrm>
            <a:off x="7270528" y="3888308"/>
            <a:ext cx="366264" cy="35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3" descr="C:\Users\takashi\Desktop\mikantest.bmp"/>
          <p:cNvPicPr>
            <a:picLocks noChangeAspect="1" noChangeArrowheads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9" r="5063"/>
          <a:stretch/>
        </p:blipFill>
        <p:spPr bwMode="auto">
          <a:xfrm>
            <a:off x="7174466" y="4296611"/>
            <a:ext cx="374138" cy="36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6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893" y="3733325"/>
            <a:ext cx="342635" cy="342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19" descr="C:\Users\takashi\Desktop\SamplePhoto\DSC_5211.JPG"/>
          <p:cNvPicPr>
            <a:picLocks noChangeAspect="1" noChangeArrowheads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1" t="11446" r="10175" b="4043"/>
          <a:stretch/>
        </p:blipFill>
        <p:spPr bwMode="auto">
          <a:xfrm>
            <a:off x="7559110" y="4745574"/>
            <a:ext cx="416897" cy="34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8" descr="C:\Users\takashi\Desktop\banana1.bmp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947" y="5583889"/>
            <a:ext cx="381809" cy="36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9" descr="C:\Users\takashi\Desktop\banana2.bmp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629" y="5557672"/>
            <a:ext cx="396880" cy="36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5" descr="C:\Users\takashi\Desktop\banana3.bmp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470" y="5221786"/>
            <a:ext cx="375958" cy="36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テキスト ボックス 69"/>
          <p:cNvSpPr txBox="1"/>
          <p:nvPr/>
        </p:nvSpPr>
        <p:spPr>
          <a:xfrm>
            <a:off x="6583967" y="6151264"/>
            <a:ext cx="1422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特徴空間</a:t>
            </a:r>
          </a:p>
        </p:txBody>
      </p:sp>
      <p:grpSp>
        <p:nvGrpSpPr>
          <p:cNvPr id="77" name="グループ化 76"/>
          <p:cNvGrpSpPr/>
          <p:nvPr/>
        </p:nvGrpSpPr>
        <p:grpSpPr>
          <a:xfrm>
            <a:off x="6771554" y="3025033"/>
            <a:ext cx="1872343" cy="1955006"/>
            <a:chOff x="4857135" y="3025033"/>
            <a:chExt cx="1872343" cy="1955006"/>
          </a:xfrm>
        </p:grpSpPr>
        <p:sp>
          <p:nvSpPr>
            <p:cNvPr id="71" name="円/楕円 70"/>
            <p:cNvSpPr/>
            <p:nvPr/>
          </p:nvSpPr>
          <p:spPr>
            <a:xfrm>
              <a:off x="4857135" y="3318387"/>
              <a:ext cx="1538749" cy="1661652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74" name="テキスト ボックス 73"/>
            <p:cNvSpPr txBox="1"/>
            <p:nvPr/>
          </p:nvSpPr>
          <p:spPr>
            <a:xfrm>
              <a:off x="5360192" y="3025033"/>
              <a:ext cx="13692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0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クラスタ</a:t>
              </a:r>
              <a:r>
                <a:rPr lang="en-US" altLang="ja-JP" sz="20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1</a:t>
              </a:r>
              <a:endPara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78" name="グループ化 77"/>
          <p:cNvGrpSpPr/>
          <p:nvPr/>
        </p:nvGrpSpPr>
        <p:grpSpPr>
          <a:xfrm>
            <a:off x="8644598" y="3118440"/>
            <a:ext cx="1744524" cy="1964839"/>
            <a:chOff x="6730180" y="3118439"/>
            <a:chExt cx="1744524" cy="1964839"/>
          </a:xfrm>
        </p:grpSpPr>
        <p:sp>
          <p:nvSpPr>
            <p:cNvPr id="72" name="円/楕円 71"/>
            <p:cNvSpPr/>
            <p:nvPr/>
          </p:nvSpPr>
          <p:spPr>
            <a:xfrm>
              <a:off x="6730180" y="3456039"/>
              <a:ext cx="1455175" cy="1627239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75" name="テキスト ボックス 74"/>
            <p:cNvSpPr txBox="1"/>
            <p:nvPr/>
          </p:nvSpPr>
          <p:spPr>
            <a:xfrm>
              <a:off x="7105418" y="3118439"/>
              <a:ext cx="13692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0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クラスタ</a:t>
              </a:r>
              <a:r>
                <a:rPr lang="en-US" altLang="ja-JP" sz="20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2</a:t>
              </a:r>
              <a:endPara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79" name="グループ化 78"/>
          <p:cNvGrpSpPr/>
          <p:nvPr/>
        </p:nvGrpSpPr>
        <p:grpSpPr>
          <a:xfrm>
            <a:off x="7056689" y="5078361"/>
            <a:ext cx="2496693" cy="1017640"/>
            <a:chOff x="5112773" y="5073445"/>
            <a:chExt cx="2496693" cy="1017640"/>
          </a:xfrm>
        </p:grpSpPr>
        <p:sp>
          <p:nvSpPr>
            <p:cNvPr id="73" name="円/楕円 72"/>
            <p:cNvSpPr/>
            <p:nvPr/>
          </p:nvSpPr>
          <p:spPr>
            <a:xfrm>
              <a:off x="5112773" y="5073445"/>
              <a:ext cx="1292943" cy="101764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76" name="テキスト ボックス 75"/>
            <p:cNvSpPr txBox="1"/>
            <p:nvPr/>
          </p:nvSpPr>
          <p:spPr>
            <a:xfrm>
              <a:off x="6240180" y="5674825"/>
              <a:ext cx="13692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0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クラスタ</a:t>
              </a:r>
              <a:r>
                <a:rPr lang="en-US" altLang="ja-JP" sz="20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3</a:t>
              </a:r>
              <a:endPara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562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0013" y="621980"/>
            <a:ext cx="10723840" cy="733270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パターン認識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50013" y="1507936"/>
            <a:ext cx="10928279" cy="18120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dirty="0">
                <a:solidFill>
                  <a:schemeClr val="bg1">
                    <a:lumMod val="65000"/>
                  </a:schemeClr>
                </a:solidFill>
              </a:rPr>
              <a:t>『</a:t>
            </a:r>
            <a:r>
              <a:rPr kumimoji="1" lang="ja-JP" altLang="en-US" dirty="0">
                <a:solidFill>
                  <a:schemeClr val="bg1">
                    <a:lumMod val="65000"/>
                  </a:schemeClr>
                </a:solidFill>
              </a:rPr>
              <a:t>データの中の規則性を自動的に見つけ出し</a:t>
            </a:r>
            <a:r>
              <a:rPr lang="ja-JP" altLang="en-US" dirty="0">
                <a:solidFill>
                  <a:schemeClr val="bg1">
                    <a:lumMod val="65000"/>
                  </a:schemeClr>
                </a:solidFill>
              </a:rPr>
              <a:t>、その規則性を使ってデータを異なるカテゴリに分類する処理</a:t>
            </a:r>
            <a:r>
              <a:rPr lang="en-US" altLang="ja-JP" dirty="0">
                <a:solidFill>
                  <a:schemeClr val="bg1">
                    <a:lumMod val="65000"/>
                  </a:schemeClr>
                </a:solidFill>
              </a:rPr>
              <a:t>』</a:t>
            </a:r>
            <a:r>
              <a:rPr lang="ja-JP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ja-JP" i="1" dirty="0">
                <a:solidFill>
                  <a:schemeClr val="bg1">
                    <a:lumMod val="65000"/>
                  </a:schemeClr>
                </a:solidFill>
              </a:rPr>
              <a:t>(PRML, C.M. Bishop)</a:t>
            </a: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802897" y="2924220"/>
            <a:ext cx="10601418" cy="1796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b="1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1) </a:t>
            </a:r>
            <a:r>
              <a:rPr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クラス分類 </a:t>
            </a:r>
            <a:r>
              <a:rPr lang="en-US" altLang="ja-JP" b="1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Classification 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本日の対象はこちら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『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複数の入力データを</a:t>
            </a:r>
            <a:r>
              <a:rPr lang="ja-JP" altLang="en-US" sz="2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既知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のクラスに分類する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』</a:t>
            </a:r>
          </a:p>
          <a:p>
            <a:pPr marL="0" indent="0">
              <a:buNone/>
            </a:pP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クラス分類のみをパターン認識と呼ぶ事もある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802896" y="4847311"/>
            <a:ext cx="8940930" cy="180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b="1" u="sng" dirty="0">
                <a:solidFill>
                  <a:schemeClr val="bg1">
                    <a:lumMod val="6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2) </a:t>
            </a:r>
            <a:r>
              <a:rPr lang="ja-JP" altLang="en-US" b="1" u="sng" dirty="0">
                <a:solidFill>
                  <a:schemeClr val="bg1">
                    <a:lumMod val="6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クラスタリング </a:t>
            </a:r>
            <a:r>
              <a:rPr lang="en-US" altLang="ja-JP" b="1" u="sng" dirty="0">
                <a:solidFill>
                  <a:schemeClr val="bg1">
                    <a:lumMod val="6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Clustering</a:t>
            </a:r>
            <a:r>
              <a:rPr lang="en-US" altLang="ja-JP" dirty="0">
                <a:solidFill>
                  <a:schemeClr val="bg1">
                    <a:lumMod val="6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</a:p>
          <a:p>
            <a:pPr marL="0" indent="0">
              <a:buNone/>
            </a:pPr>
            <a:r>
              <a:rPr lang="en-US" altLang="ja-JP" sz="2800" dirty="0">
                <a:solidFill>
                  <a:schemeClr val="bg1">
                    <a:lumMod val="6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『</a:t>
            </a:r>
            <a:r>
              <a:rPr lang="ja-JP" altLang="en-US" sz="2800" dirty="0">
                <a:solidFill>
                  <a:schemeClr val="bg1">
                    <a:lumMod val="6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複数の入力データから未知の類似したグループ　　（クラスタ）を発見する</a:t>
            </a:r>
            <a:r>
              <a:rPr lang="en-US" altLang="ja-JP" sz="2800" dirty="0">
                <a:solidFill>
                  <a:schemeClr val="bg1">
                    <a:lumMod val="6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』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010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6251D5-4C15-43F7-B926-378D3C2F2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/>
              <a:t>パターン認識とは</a:t>
            </a:r>
            <a:r>
              <a:rPr lang="en-US" altLang="ja-JP" b="1" dirty="0"/>
              <a:t>2</a:t>
            </a:r>
            <a:endParaRPr kumimoji="1" lang="ja-JP" altLang="en-US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F8921B6-A878-4EA6-A5DB-AD0AF12B1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3625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92494" y="4930405"/>
            <a:ext cx="3591146" cy="101873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ja-JP" altLang="en-US" dirty="0"/>
              <a:t>正解画像群</a:t>
            </a:r>
            <a:endParaRPr lang="en-US" altLang="ja-JP" dirty="0"/>
          </a:p>
          <a:p>
            <a:pPr marL="0" indent="0" algn="ctr">
              <a:buNone/>
            </a:pPr>
            <a:r>
              <a:rPr lang="ja-JP" altLang="en-US" sz="2000" dirty="0"/>
              <a:t>クラス</a:t>
            </a:r>
            <a:r>
              <a:rPr lang="en-US" altLang="ja-JP" sz="2000" dirty="0"/>
              <a:t>ID</a:t>
            </a:r>
            <a:r>
              <a:rPr lang="ja-JP" altLang="en-US" sz="2000" dirty="0"/>
              <a:t>が既に付いた画像群</a:t>
            </a:r>
            <a:endParaRPr lang="en-US" altLang="ja-JP" sz="2000" dirty="0"/>
          </a:p>
          <a:p>
            <a:pPr marL="0" indent="0" algn="ctr">
              <a:buNone/>
            </a:pPr>
            <a:r>
              <a:rPr lang="ja-JP" altLang="en-US" sz="2000" dirty="0"/>
              <a:t>（教師データと呼ばれる）</a:t>
            </a:r>
            <a:endParaRPr lang="en-US" altLang="ja-JP" sz="2000" dirty="0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174660" y="483727"/>
            <a:ext cx="11465959" cy="6742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『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写真を、リンゴ・バナナ・みかんの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クラスに分類せよ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』</a:t>
            </a: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6875209" y="4930405"/>
            <a:ext cx="3649980" cy="10187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分類対象画像群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 algn="ctr">
              <a:buNone/>
            </a:pP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この画像を分類したい</a:t>
            </a:r>
          </a:p>
        </p:txBody>
      </p:sp>
      <p:pic>
        <p:nvPicPr>
          <p:cNvPr id="3077" name="Picture 5" descr="C:\Users\takashi\Desktop\apple3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859" y="2855216"/>
            <a:ext cx="1052663" cy="89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takashi\Desktop\mikan3.bmp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" r="1274"/>
          <a:stretch/>
        </p:blipFill>
        <p:spPr bwMode="auto">
          <a:xfrm>
            <a:off x="8291049" y="2869260"/>
            <a:ext cx="864530" cy="84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takashi\Desktop\banana4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858" y="1866810"/>
            <a:ext cx="892092" cy="87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グループ化 3"/>
          <p:cNvGrpSpPr/>
          <p:nvPr/>
        </p:nvGrpSpPr>
        <p:grpSpPr>
          <a:xfrm>
            <a:off x="930666" y="2492410"/>
            <a:ext cx="1771608" cy="2343151"/>
            <a:chOff x="961489" y="2317750"/>
            <a:chExt cx="1771608" cy="2343151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1352715" y="2317750"/>
              <a:ext cx="989157" cy="1772800"/>
              <a:chOff x="-1202137" y="2625016"/>
              <a:chExt cx="1202137" cy="2154509"/>
            </a:xfrm>
          </p:grpSpPr>
          <p:pic>
            <p:nvPicPr>
              <p:cNvPr id="3074" name="Picture 2" descr="C:\Users\takashi\Desktop\apple1.bmp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202137" y="3735525"/>
                <a:ext cx="1202137" cy="104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76" name="Picture 4" descr="C:\Users\takashi\Desktop\appleTrgt.bmp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186796" y="2625016"/>
                <a:ext cx="1171455" cy="104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3" name="コンテンツ プレースホルダー 2"/>
            <p:cNvSpPr txBox="1">
              <a:spLocks/>
            </p:cNvSpPr>
            <p:nvPr/>
          </p:nvSpPr>
          <p:spPr>
            <a:xfrm>
              <a:off x="961489" y="4082840"/>
              <a:ext cx="1771608" cy="57806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j-ea"/>
                  <a:ea typeface="+mj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j-ea"/>
                  <a:ea typeface="+mj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j-ea"/>
                  <a:ea typeface="+mj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j-ea"/>
                  <a:ea typeface="+mj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j-ea"/>
                  <a:ea typeface="+mj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ja-JP" sz="20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ID: </a:t>
              </a:r>
              <a:r>
                <a:rPr lang="ja-JP" altLang="en-US" sz="20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リンゴ</a:t>
              </a:r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2576869" y="2492410"/>
            <a:ext cx="2044163" cy="2343151"/>
            <a:chOff x="2573966" y="2317750"/>
            <a:chExt cx="2044163" cy="2343151"/>
          </a:xfrm>
        </p:grpSpPr>
        <p:grpSp>
          <p:nvGrpSpPr>
            <p:cNvPr id="8" name="グループ化 7"/>
            <p:cNvGrpSpPr/>
            <p:nvPr/>
          </p:nvGrpSpPr>
          <p:grpSpPr>
            <a:xfrm>
              <a:off x="3128540" y="2317750"/>
              <a:ext cx="935014" cy="1785818"/>
              <a:chOff x="3165021" y="2609194"/>
              <a:chExt cx="1136336" cy="2170331"/>
            </a:xfrm>
          </p:grpSpPr>
          <p:pic>
            <p:nvPicPr>
              <p:cNvPr id="3080" name="Picture 8" descr="C:\Users\takashi\Desktop\banana1.bmp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86597" y="2609194"/>
                <a:ext cx="1093184" cy="104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81" name="Picture 9" descr="C:\Users\takashi\Desktop\banana2.bmp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5021" y="3735525"/>
                <a:ext cx="1136336" cy="104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5" name="コンテンツ プレースホルダー 2"/>
            <p:cNvSpPr txBox="1">
              <a:spLocks/>
            </p:cNvSpPr>
            <p:nvPr/>
          </p:nvSpPr>
          <p:spPr>
            <a:xfrm>
              <a:off x="2573966" y="4082840"/>
              <a:ext cx="2044163" cy="57806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j-ea"/>
                  <a:ea typeface="+mj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j-ea"/>
                  <a:ea typeface="+mj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j-ea"/>
                  <a:ea typeface="+mj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j-ea"/>
                  <a:ea typeface="+mj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j-ea"/>
                  <a:ea typeface="+mj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ja-JP" sz="20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ID: </a:t>
              </a:r>
              <a:r>
                <a:rPr lang="ja-JP" altLang="en-US" sz="20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バナナ</a:t>
              </a:r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4495627" y="2492411"/>
            <a:ext cx="1771608" cy="2343150"/>
            <a:chOff x="4526450" y="2317751"/>
            <a:chExt cx="1771608" cy="2343150"/>
          </a:xfrm>
        </p:grpSpPr>
        <p:grpSp>
          <p:nvGrpSpPr>
            <p:cNvPr id="7" name="グループ化 6"/>
            <p:cNvGrpSpPr/>
            <p:nvPr/>
          </p:nvGrpSpPr>
          <p:grpSpPr>
            <a:xfrm>
              <a:off x="4971482" y="2317751"/>
              <a:ext cx="881544" cy="1772103"/>
              <a:chOff x="230397" y="1482863"/>
              <a:chExt cx="1071353" cy="2153662"/>
            </a:xfrm>
          </p:grpSpPr>
          <p:pic>
            <p:nvPicPr>
              <p:cNvPr id="3082" name="Picture 10" descr="C:\Users\takashi\Desktop\mikan1.bmp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-666"/>
              <a:stretch/>
            </p:blipFill>
            <p:spPr bwMode="auto">
              <a:xfrm>
                <a:off x="231143" y="2592525"/>
                <a:ext cx="1070607" cy="104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83" name="Picture 11" descr="C:\Users\takashi\Desktop\mikan2.bmp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98" r="3043"/>
              <a:stretch/>
            </p:blipFill>
            <p:spPr bwMode="auto">
              <a:xfrm>
                <a:off x="230397" y="1482863"/>
                <a:ext cx="1071353" cy="104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6" name="コンテンツ プレースホルダー 2"/>
            <p:cNvSpPr txBox="1">
              <a:spLocks/>
            </p:cNvSpPr>
            <p:nvPr/>
          </p:nvSpPr>
          <p:spPr>
            <a:xfrm>
              <a:off x="4526450" y="4082840"/>
              <a:ext cx="1771608" cy="57806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j-ea"/>
                  <a:ea typeface="+mj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j-ea"/>
                  <a:ea typeface="+mj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j-ea"/>
                  <a:ea typeface="+mj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j-ea"/>
                  <a:ea typeface="+mj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j-ea"/>
                  <a:ea typeface="+mj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ja-JP" sz="20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ID: </a:t>
              </a:r>
              <a:r>
                <a:rPr lang="ja-JP" altLang="en-US" sz="20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ミカン</a:t>
              </a:r>
            </a:p>
          </p:txBody>
        </p:sp>
      </p:grpSp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008" y="1864082"/>
            <a:ext cx="842604" cy="841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7" descr="C:\Users\takashi\Desktop\SamplePhoto\DSC_5066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53" t="6723" r="29115" b="12595"/>
          <a:stretch/>
        </p:blipFill>
        <p:spPr bwMode="auto">
          <a:xfrm>
            <a:off x="9521670" y="1866899"/>
            <a:ext cx="814684" cy="83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19" descr="C:\Users\takashi\Desktop\SamplePhoto\DSC_5211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1" t="11446" r="10175" b="4043"/>
          <a:stretch/>
        </p:blipFill>
        <p:spPr bwMode="auto">
          <a:xfrm>
            <a:off x="9262082" y="2856759"/>
            <a:ext cx="1074272" cy="90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3" descr="C:\Users\takashi\Desktop\mikantest.bmp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9" r="5063"/>
          <a:stretch/>
        </p:blipFill>
        <p:spPr bwMode="auto">
          <a:xfrm>
            <a:off x="7122858" y="3927088"/>
            <a:ext cx="883248" cy="85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5" descr="C:\Users\takashi\Desktop\banana3.bmp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882" y="3927088"/>
            <a:ext cx="885722" cy="85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C:\Users\takashi\Desktop\apple2.bmp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028" y="3908038"/>
            <a:ext cx="958327" cy="85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8537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174660" y="483727"/>
            <a:ext cx="11465959" cy="6742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『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写真を、リンゴ・バナナ・みかんの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クラスに分類せよ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』</a:t>
            </a:r>
          </a:p>
        </p:txBody>
      </p:sp>
      <p:sp>
        <p:nvSpPr>
          <p:cNvPr id="31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694312" y="1326651"/>
            <a:ext cx="6615881" cy="12403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b="1" u="sng" dirty="0">
                <a:solidFill>
                  <a:srgbClr val="FF0000"/>
                </a:solidFill>
              </a:rPr>
              <a:t>前処理</a:t>
            </a:r>
            <a:r>
              <a:rPr lang="ja-JP" altLang="en-US" sz="2400" dirty="0">
                <a:solidFill>
                  <a:srgbClr val="FF0000"/>
                </a:solidFill>
              </a:rPr>
              <a:t> </a:t>
            </a:r>
            <a:r>
              <a:rPr lang="en-US" altLang="ja-JP" sz="2400" dirty="0"/>
              <a:t>: </a:t>
            </a:r>
            <a:r>
              <a:rPr lang="ja-JP" altLang="en-US" sz="2400" dirty="0"/>
              <a:t>画像から前景領域を抽出する</a:t>
            </a:r>
            <a:endParaRPr lang="en-US" altLang="ja-JP" sz="2400" dirty="0"/>
          </a:p>
        </p:txBody>
      </p:sp>
      <p:sp>
        <p:nvSpPr>
          <p:cNvPr id="32" name="コンテンツ プレースホルダー 2"/>
          <p:cNvSpPr txBox="1">
            <a:spLocks/>
          </p:cNvSpPr>
          <p:nvPr/>
        </p:nvSpPr>
        <p:spPr>
          <a:xfrm>
            <a:off x="6467297" y="3362542"/>
            <a:ext cx="5234968" cy="25599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自動分割に関する既存手法は多いのでどれかを使う</a:t>
            </a:r>
          </a:p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Otsu method, </a:t>
            </a:r>
          </a:p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Grab cut, </a:t>
            </a:r>
          </a:p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Saliency map + graph cut</a:t>
            </a:r>
          </a:p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などなど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33" name="グループ化 32"/>
          <p:cNvGrpSpPr/>
          <p:nvPr/>
        </p:nvGrpSpPr>
        <p:grpSpPr>
          <a:xfrm>
            <a:off x="1779229" y="2134334"/>
            <a:ext cx="1370871" cy="4492004"/>
            <a:chOff x="867504" y="2388869"/>
            <a:chExt cx="885097" cy="2900243"/>
          </a:xfrm>
        </p:grpSpPr>
        <p:pic>
          <p:nvPicPr>
            <p:cNvPr id="34" name="Picture 3" descr="C:\Users\takashi\Desktop\apple2.bmp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42"/>
            <a:stretch/>
          </p:blipFill>
          <p:spPr bwMode="auto">
            <a:xfrm>
              <a:off x="867504" y="2388869"/>
              <a:ext cx="885097" cy="859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8" descr="C:\Users\takashi\Desktop\banana1.bmp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02"/>
            <a:stretch/>
          </p:blipFill>
          <p:spPr bwMode="auto">
            <a:xfrm>
              <a:off x="867504" y="3408044"/>
              <a:ext cx="885097" cy="859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13" descr="C:\Users\takashi\Desktop\mikantest.bmp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9" r="5063"/>
            <a:stretch/>
          </p:blipFill>
          <p:spPr bwMode="auto">
            <a:xfrm>
              <a:off x="867504" y="4430075"/>
              <a:ext cx="883248" cy="859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7" name="Picture 2" descr="C:\Users\takashi\Dropbox\ResearchProposal\講義img\apple2_0.835995.bmp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" r="3420"/>
          <a:stretch/>
        </p:blipFill>
        <p:spPr bwMode="auto">
          <a:xfrm>
            <a:off x="4089107" y="2138715"/>
            <a:ext cx="1378744" cy="132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C:\Users\takashi\Dropbox\ResearchProposal\講義img\banana1_0.518607.bm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620" y="3722066"/>
            <a:ext cx="1384607" cy="132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5" descr="C:\Users\takashi\Dropbox\ResearchProposal\講義img\mikan4_0.792652.bmp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" r="4701"/>
          <a:stretch/>
        </p:blipFill>
        <p:spPr bwMode="auto">
          <a:xfrm>
            <a:off x="4081963" y="5301652"/>
            <a:ext cx="1385888" cy="131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9926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174660" y="483727"/>
            <a:ext cx="11465959" cy="6742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『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写真を、リンゴ・バナナ・みかんの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クラスに分類せよ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』</a:t>
            </a:r>
          </a:p>
        </p:txBody>
      </p:sp>
      <p:pic>
        <p:nvPicPr>
          <p:cNvPr id="3" name="Picture 2" descr="C:\Users\takashi\Dropbox\ResearchProposal\講義img\apple2_0.835995.bmp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" r="3420"/>
          <a:stretch/>
        </p:blipFill>
        <p:spPr bwMode="auto">
          <a:xfrm>
            <a:off x="5962333" y="2504375"/>
            <a:ext cx="1084580" cy="104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takashi\Dropbox\ResearchProposal\講義img\banana1_0.518607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334" y="3687676"/>
            <a:ext cx="1089193" cy="104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takashi\Dropbox\ResearchProposal\講義img\mikan4_0.792652.bmp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" r="4701"/>
          <a:stretch/>
        </p:blipFill>
        <p:spPr bwMode="auto">
          <a:xfrm>
            <a:off x="5962333" y="4879912"/>
            <a:ext cx="1090200" cy="103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1243887" y="2320309"/>
            <a:ext cx="3193503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1.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平均の色相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前景領域の平均の色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HSV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色空間の色相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</a:t>
            </a:r>
          </a:p>
        </p:txBody>
      </p:sp>
      <p:pic>
        <p:nvPicPr>
          <p:cNvPr id="8" name="Picture 2" descr="C:\Users\takashi\Dropbox\ResearchProposal\講義img\apple2_0.835995.bmp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" r="3420"/>
          <a:stretch/>
        </p:blipFill>
        <p:spPr bwMode="auto">
          <a:xfrm>
            <a:off x="7605713" y="2504375"/>
            <a:ext cx="1084580" cy="104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takashi\Dropbox\ResearchProposal\講義img\banana1_0.518607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4" y="3687676"/>
            <a:ext cx="1089193" cy="104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takashi\Dropbox\ResearchProposal\講義img\mikan4_0.792652.bmp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" r="4701"/>
          <a:stretch/>
        </p:blipFill>
        <p:spPr bwMode="auto">
          <a:xfrm>
            <a:off x="7605713" y="4879912"/>
            <a:ext cx="1090200" cy="103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フリーフォーム 10"/>
          <p:cNvSpPr/>
          <p:nvPr/>
        </p:nvSpPr>
        <p:spPr>
          <a:xfrm>
            <a:off x="7708901" y="2667150"/>
            <a:ext cx="747268" cy="708071"/>
          </a:xfrm>
          <a:custGeom>
            <a:avLst/>
            <a:gdLst>
              <a:gd name="connsiteX0" fmla="*/ 176785 w 733553"/>
              <a:gd name="connsiteY0" fmla="*/ 57001 h 708071"/>
              <a:gd name="connsiteX1" fmla="*/ 55341 w 733553"/>
              <a:gd name="connsiteY1" fmla="*/ 147489 h 708071"/>
              <a:gd name="connsiteX2" fmla="*/ 573 w 733553"/>
              <a:gd name="connsiteY2" fmla="*/ 340370 h 708071"/>
              <a:gd name="connsiteX3" fmla="*/ 86298 w 733553"/>
              <a:gd name="connsiteY3" fmla="*/ 566589 h 708071"/>
              <a:gd name="connsiteX4" fmla="*/ 286323 w 733553"/>
              <a:gd name="connsiteY4" fmla="*/ 697557 h 708071"/>
              <a:gd name="connsiteX5" fmla="*/ 517304 w 733553"/>
              <a:gd name="connsiteY5" fmla="*/ 683270 h 708071"/>
              <a:gd name="connsiteX6" fmla="*/ 674466 w 733553"/>
              <a:gd name="connsiteY6" fmla="*/ 549920 h 708071"/>
              <a:gd name="connsiteX7" fmla="*/ 731616 w 733553"/>
              <a:gd name="connsiteY7" fmla="*/ 371326 h 708071"/>
              <a:gd name="connsiteX8" fmla="*/ 710185 w 733553"/>
              <a:gd name="connsiteY8" fmla="*/ 197495 h 708071"/>
              <a:gd name="connsiteX9" fmla="*/ 614935 w 733553"/>
              <a:gd name="connsiteY9" fmla="*/ 47476 h 708071"/>
              <a:gd name="connsiteX10" fmla="*/ 457773 w 733553"/>
              <a:gd name="connsiteY10" fmla="*/ 2232 h 708071"/>
              <a:gd name="connsiteX11" fmla="*/ 372048 w 733553"/>
              <a:gd name="connsiteY11" fmla="*/ 9376 h 708071"/>
              <a:gd name="connsiteX12" fmla="*/ 322041 w 733553"/>
              <a:gd name="connsiteY12" fmla="*/ 30807 h 708071"/>
              <a:gd name="connsiteX13" fmla="*/ 241079 w 733553"/>
              <a:gd name="connsiteY13" fmla="*/ 33189 h 708071"/>
              <a:gd name="connsiteX14" fmla="*/ 176785 w 733553"/>
              <a:gd name="connsiteY14" fmla="*/ 57001 h 708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33553" h="708071">
                <a:moveTo>
                  <a:pt x="176785" y="57001"/>
                </a:moveTo>
                <a:cubicBezTo>
                  <a:pt x="145829" y="76051"/>
                  <a:pt x="84710" y="100261"/>
                  <a:pt x="55341" y="147489"/>
                </a:cubicBezTo>
                <a:cubicBezTo>
                  <a:pt x="25972" y="194717"/>
                  <a:pt x="-4586" y="270520"/>
                  <a:pt x="573" y="340370"/>
                </a:cubicBezTo>
                <a:cubicBezTo>
                  <a:pt x="5732" y="410220"/>
                  <a:pt x="38673" y="507058"/>
                  <a:pt x="86298" y="566589"/>
                </a:cubicBezTo>
                <a:cubicBezTo>
                  <a:pt x="133923" y="626120"/>
                  <a:pt x="214489" y="678110"/>
                  <a:pt x="286323" y="697557"/>
                </a:cubicBezTo>
                <a:cubicBezTo>
                  <a:pt x="358157" y="717004"/>
                  <a:pt x="452614" y="707876"/>
                  <a:pt x="517304" y="683270"/>
                </a:cubicBezTo>
                <a:cubicBezTo>
                  <a:pt x="581995" y="658664"/>
                  <a:pt x="638747" y="601911"/>
                  <a:pt x="674466" y="549920"/>
                </a:cubicBezTo>
                <a:cubicBezTo>
                  <a:pt x="710185" y="497929"/>
                  <a:pt x="725663" y="430064"/>
                  <a:pt x="731616" y="371326"/>
                </a:cubicBezTo>
                <a:cubicBezTo>
                  <a:pt x="737569" y="312589"/>
                  <a:pt x="729632" y="251470"/>
                  <a:pt x="710185" y="197495"/>
                </a:cubicBezTo>
                <a:cubicBezTo>
                  <a:pt x="690738" y="143520"/>
                  <a:pt x="657004" y="80020"/>
                  <a:pt x="614935" y="47476"/>
                </a:cubicBezTo>
                <a:cubicBezTo>
                  <a:pt x="572866" y="14932"/>
                  <a:pt x="498254" y="8582"/>
                  <a:pt x="457773" y="2232"/>
                </a:cubicBezTo>
                <a:cubicBezTo>
                  <a:pt x="417292" y="-4118"/>
                  <a:pt x="394670" y="4614"/>
                  <a:pt x="372048" y="9376"/>
                </a:cubicBezTo>
                <a:cubicBezTo>
                  <a:pt x="349426" y="14138"/>
                  <a:pt x="343869" y="26838"/>
                  <a:pt x="322041" y="30807"/>
                </a:cubicBezTo>
                <a:cubicBezTo>
                  <a:pt x="300213" y="34776"/>
                  <a:pt x="263701" y="29220"/>
                  <a:pt x="241079" y="33189"/>
                </a:cubicBezTo>
                <a:cubicBezTo>
                  <a:pt x="218457" y="37158"/>
                  <a:pt x="207741" y="37951"/>
                  <a:pt x="176785" y="57001"/>
                </a:cubicBezTo>
                <a:close/>
              </a:path>
            </a:pathLst>
          </a:custGeom>
          <a:solidFill>
            <a:srgbClr val="BB4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2" name="フリーフォーム 11"/>
          <p:cNvSpPr/>
          <p:nvPr/>
        </p:nvSpPr>
        <p:spPr>
          <a:xfrm>
            <a:off x="7628097" y="3867910"/>
            <a:ext cx="1017072" cy="728710"/>
          </a:xfrm>
          <a:custGeom>
            <a:avLst/>
            <a:gdLst>
              <a:gd name="connsiteX0" fmla="*/ 47466 w 1017072"/>
              <a:gd name="connsiteY0" fmla="*/ 504065 h 728710"/>
              <a:gd name="connsiteX1" fmla="*/ 185578 w 1017072"/>
              <a:gd name="connsiteY1" fmla="*/ 646940 h 728710"/>
              <a:gd name="connsiteX2" fmla="*/ 387984 w 1017072"/>
              <a:gd name="connsiteY2" fmla="*/ 723140 h 728710"/>
              <a:gd name="connsiteX3" fmla="*/ 614203 w 1017072"/>
              <a:gd name="connsiteY3" fmla="*/ 711234 h 728710"/>
              <a:gd name="connsiteX4" fmla="*/ 778509 w 1017072"/>
              <a:gd name="connsiteY4" fmla="*/ 618365 h 728710"/>
              <a:gd name="connsiteX5" fmla="*/ 835659 w 1017072"/>
              <a:gd name="connsiteY5" fmla="*/ 585028 h 728710"/>
              <a:gd name="connsiteX6" fmla="*/ 833278 w 1017072"/>
              <a:gd name="connsiteY6" fmla="*/ 523115 h 728710"/>
              <a:gd name="connsiteX7" fmla="*/ 811847 w 1017072"/>
              <a:gd name="connsiteY7" fmla="*/ 496921 h 728710"/>
              <a:gd name="connsiteX8" fmla="*/ 852328 w 1017072"/>
              <a:gd name="connsiteY8" fmla="*/ 461203 h 728710"/>
              <a:gd name="connsiteX9" fmla="*/ 838041 w 1017072"/>
              <a:gd name="connsiteY9" fmla="*/ 427865 h 728710"/>
              <a:gd name="connsiteX10" fmla="*/ 909478 w 1017072"/>
              <a:gd name="connsiteY10" fmla="*/ 406434 h 728710"/>
              <a:gd name="connsiteX11" fmla="*/ 1007109 w 1017072"/>
              <a:gd name="connsiteY11" fmla="*/ 339759 h 728710"/>
              <a:gd name="connsiteX12" fmla="*/ 1007109 w 1017072"/>
              <a:gd name="connsiteY12" fmla="*/ 294515 h 728710"/>
              <a:gd name="connsiteX13" fmla="*/ 947578 w 1017072"/>
              <a:gd name="connsiteY13" fmla="*/ 261178 h 728710"/>
              <a:gd name="connsiteX14" fmla="*/ 838041 w 1017072"/>
              <a:gd name="connsiteY14" fmla="*/ 268321 h 728710"/>
              <a:gd name="connsiteX15" fmla="*/ 668972 w 1017072"/>
              <a:gd name="connsiteY15" fmla="*/ 268321 h 728710"/>
              <a:gd name="connsiteX16" fmla="*/ 466566 w 1017072"/>
              <a:gd name="connsiteY16" fmla="*/ 220696 h 728710"/>
              <a:gd name="connsiteX17" fmla="*/ 347503 w 1017072"/>
              <a:gd name="connsiteY17" fmla="*/ 170690 h 728710"/>
              <a:gd name="connsiteX18" fmla="*/ 280828 w 1017072"/>
              <a:gd name="connsiteY18" fmla="*/ 154021 h 728710"/>
              <a:gd name="connsiteX19" fmla="*/ 230822 w 1017072"/>
              <a:gd name="connsiteY19" fmla="*/ 89728 h 728710"/>
              <a:gd name="connsiteX20" fmla="*/ 230822 w 1017072"/>
              <a:gd name="connsiteY20" fmla="*/ 39721 h 728710"/>
              <a:gd name="connsiteX21" fmla="*/ 197484 w 1017072"/>
              <a:gd name="connsiteY21" fmla="*/ 11146 h 728710"/>
              <a:gd name="connsiteX22" fmla="*/ 176053 w 1017072"/>
              <a:gd name="connsiteY22" fmla="*/ 23053 h 728710"/>
              <a:gd name="connsiteX23" fmla="*/ 154622 w 1017072"/>
              <a:gd name="connsiteY23" fmla="*/ 4003 h 728710"/>
              <a:gd name="connsiteX24" fmla="*/ 111759 w 1017072"/>
              <a:gd name="connsiteY24" fmla="*/ 4003 h 728710"/>
              <a:gd name="connsiteX25" fmla="*/ 111759 w 1017072"/>
              <a:gd name="connsiteY25" fmla="*/ 46865 h 728710"/>
              <a:gd name="connsiteX26" fmla="*/ 114141 w 1017072"/>
              <a:gd name="connsiteY26" fmla="*/ 101634 h 728710"/>
              <a:gd name="connsiteX27" fmla="*/ 87947 w 1017072"/>
              <a:gd name="connsiteY27" fmla="*/ 94490 h 728710"/>
              <a:gd name="connsiteX28" fmla="*/ 54609 w 1017072"/>
              <a:gd name="connsiteY28" fmla="*/ 123065 h 728710"/>
              <a:gd name="connsiteX29" fmla="*/ 59372 w 1017072"/>
              <a:gd name="connsiteY29" fmla="*/ 189740 h 728710"/>
              <a:gd name="connsiteX30" fmla="*/ 49847 w 1017072"/>
              <a:gd name="connsiteY30" fmla="*/ 254034 h 728710"/>
              <a:gd name="connsiteX31" fmla="*/ 6984 w 1017072"/>
              <a:gd name="connsiteY31" fmla="*/ 334996 h 728710"/>
              <a:gd name="connsiteX32" fmla="*/ 4603 w 1017072"/>
              <a:gd name="connsiteY32" fmla="*/ 423103 h 728710"/>
              <a:gd name="connsiteX33" fmla="*/ 47466 w 1017072"/>
              <a:gd name="connsiteY33" fmla="*/ 504065 h 728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17072" h="728710">
                <a:moveTo>
                  <a:pt x="47466" y="504065"/>
                </a:moveTo>
                <a:cubicBezTo>
                  <a:pt x="77628" y="541371"/>
                  <a:pt x="128825" y="610427"/>
                  <a:pt x="185578" y="646940"/>
                </a:cubicBezTo>
                <a:cubicBezTo>
                  <a:pt x="242331" y="683453"/>
                  <a:pt x="316547" y="712424"/>
                  <a:pt x="387984" y="723140"/>
                </a:cubicBezTo>
                <a:cubicBezTo>
                  <a:pt x="459422" y="733856"/>
                  <a:pt x="549116" y="728696"/>
                  <a:pt x="614203" y="711234"/>
                </a:cubicBezTo>
                <a:cubicBezTo>
                  <a:pt x="679290" y="693772"/>
                  <a:pt x="741600" y="639399"/>
                  <a:pt x="778509" y="618365"/>
                </a:cubicBezTo>
                <a:cubicBezTo>
                  <a:pt x="815418" y="597331"/>
                  <a:pt x="826531" y="600903"/>
                  <a:pt x="835659" y="585028"/>
                </a:cubicBezTo>
                <a:cubicBezTo>
                  <a:pt x="844787" y="569153"/>
                  <a:pt x="837247" y="537799"/>
                  <a:pt x="833278" y="523115"/>
                </a:cubicBezTo>
                <a:cubicBezTo>
                  <a:pt x="829309" y="508431"/>
                  <a:pt x="808672" y="507240"/>
                  <a:pt x="811847" y="496921"/>
                </a:cubicBezTo>
                <a:cubicBezTo>
                  <a:pt x="815022" y="486602"/>
                  <a:pt x="847962" y="472712"/>
                  <a:pt x="852328" y="461203"/>
                </a:cubicBezTo>
                <a:cubicBezTo>
                  <a:pt x="856694" y="449694"/>
                  <a:pt x="828516" y="436993"/>
                  <a:pt x="838041" y="427865"/>
                </a:cubicBezTo>
                <a:cubicBezTo>
                  <a:pt x="847566" y="418737"/>
                  <a:pt x="881300" y="421118"/>
                  <a:pt x="909478" y="406434"/>
                </a:cubicBezTo>
                <a:cubicBezTo>
                  <a:pt x="937656" y="391750"/>
                  <a:pt x="990837" y="358412"/>
                  <a:pt x="1007109" y="339759"/>
                </a:cubicBezTo>
                <a:cubicBezTo>
                  <a:pt x="1023381" y="321106"/>
                  <a:pt x="1017031" y="307612"/>
                  <a:pt x="1007109" y="294515"/>
                </a:cubicBezTo>
                <a:cubicBezTo>
                  <a:pt x="997187" y="281418"/>
                  <a:pt x="975756" y="265544"/>
                  <a:pt x="947578" y="261178"/>
                </a:cubicBezTo>
                <a:cubicBezTo>
                  <a:pt x="919400" y="256812"/>
                  <a:pt x="884475" y="267131"/>
                  <a:pt x="838041" y="268321"/>
                </a:cubicBezTo>
                <a:cubicBezTo>
                  <a:pt x="791607" y="269511"/>
                  <a:pt x="730884" y="276258"/>
                  <a:pt x="668972" y="268321"/>
                </a:cubicBezTo>
                <a:cubicBezTo>
                  <a:pt x="607060" y="260384"/>
                  <a:pt x="520144" y="236968"/>
                  <a:pt x="466566" y="220696"/>
                </a:cubicBezTo>
                <a:cubicBezTo>
                  <a:pt x="412988" y="204424"/>
                  <a:pt x="378459" y="181802"/>
                  <a:pt x="347503" y="170690"/>
                </a:cubicBezTo>
                <a:cubicBezTo>
                  <a:pt x="316547" y="159578"/>
                  <a:pt x="300275" y="167515"/>
                  <a:pt x="280828" y="154021"/>
                </a:cubicBezTo>
                <a:cubicBezTo>
                  <a:pt x="261381" y="140527"/>
                  <a:pt x="239156" y="108778"/>
                  <a:pt x="230822" y="89728"/>
                </a:cubicBezTo>
                <a:cubicBezTo>
                  <a:pt x="222488" y="70678"/>
                  <a:pt x="236378" y="52818"/>
                  <a:pt x="230822" y="39721"/>
                </a:cubicBezTo>
                <a:cubicBezTo>
                  <a:pt x="225266" y="26624"/>
                  <a:pt x="206612" y="13924"/>
                  <a:pt x="197484" y="11146"/>
                </a:cubicBezTo>
                <a:cubicBezTo>
                  <a:pt x="188356" y="8368"/>
                  <a:pt x="183197" y="24243"/>
                  <a:pt x="176053" y="23053"/>
                </a:cubicBezTo>
                <a:cubicBezTo>
                  <a:pt x="168909" y="21863"/>
                  <a:pt x="165338" y="7178"/>
                  <a:pt x="154622" y="4003"/>
                </a:cubicBezTo>
                <a:cubicBezTo>
                  <a:pt x="143906" y="828"/>
                  <a:pt x="118903" y="-3141"/>
                  <a:pt x="111759" y="4003"/>
                </a:cubicBezTo>
                <a:cubicBezTo>
                  <a:pt x="104615" y="11147"/>
                  <a:pt x="111362" y="30593"/>
                  <a:pt x="111759" y="46865"/>
                </a:cubicBezTo>
                <a:cubicBezTo>
                  <a:pt x="112156" y="63137"/>
                  <a:pt x="118110" y="93697"/>
                  <a:pt x="114141" y="101634"/>
                </a:cubicBezTo>
                <a:cubicBezTo>
                  <a:pt x="110172" y="109571"/>
                  <a:pt x="97869" y="90918"/>
                  <a:pt x="87947" y="94490"/>
                </a:cubicBezTo>
                <a:cubicBezTo>
                  <a:pt x="78025" y="98062"/>
                  <a:pt x="59371" y="107190"/>
                  <a:pt x="54609" y="123065"/>
                </a:cubicBezTo>
                <a:cubicBezTo>
                  <a:pt x="49847" y="138940"/>
                  <a:pt x="60166" y="167912"/>
                  <a:pt x="59372" y="189740"/>
                </a:cubicBezTo>
                <a:cubicBezTo>
                  <a:pt x="58578" y="211568"/>
                  <a:pt x="58578" y="229825"/>
                  <a:pt x="49847" y="254034"/>
                </a:cubicBezTo>
                <a:cubicBezTo>
                  <a:pt x="41116" y="278243"/>
                  <a:pt x="14525" y="306818"/>
                  <a:pt x="6984" y="334996"/>
                </a:cubicBezTo>
                <a:cubicBezTo>
                  <a:pt x="-557" y="363174"/>
                  <a:pt x="-2938" y="394131"/>
                  <a:pt x="4603" y="423103"/>
                </a:cubicBezTo>
                <a:cubicBezTo>
                  <a:pt x="12144" y="452075"/>
                  <a:pt x="17304" y="466759"/>
                  <a:pt x="47466" y="504065"/>
                </a:cubicBezTo>
                <a:close/>
              </a:path>
            </a:pathLst>
          </a:custGeom>
          <a:solidFill>
            <a:srgbClr val="F8BD28"/>
          </a:solidFill>
          <a:ln>
            <a:solidFill>
              <a:srgbClr val="EEAC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フリーフォーム 12"/>
          <p:cNvSpPr/>
          <p:nvPr/>
        </p:nvSpPr>
        <p:spPr>
          <a:xfrm>
            <a:off x="7967492" y="5170173"/>
            <a:ext cx="479612" cy="484534"/>
          </a:xfrm>
          <a:custGeom>
            <a:avLst/>
            <a:gdLst>
              <a:gd name="connsiteX0" fmla="*/ 81927 w 479612"/>
              <a:gd name="connsiteY0" fmla="*/ 416240 h 484534"/>
              <a:gd name="connsiteX1" fmla="*/ 964 w 479612"/>
              <a:gd name="connsiteY1" fmla="*/ 282890 h 484534"/>
              <a:gd name="connsiteX2" fmla="*/ 39064 w 479612"/>
              <a:gd name="connsiteY2" fmla="*/ 111440 h 484534"/>
              <a:gd name="connsiteX3" fmla="*/ 65258 w 479612"/>
              <a:gd name="connsiteY3" fmla="*/ 113821 h 484534"/>
              <a:gd name="connsiteX4" fmla="*/ 93833 w 479612"/>
              <a:gd name="connsiteY4" fmla="*/ 56671 h 484534"/>
              <a:gd name="connsiteX5" fmla="*/ 162889 w 479612"/>
              <a:gd name="connsiteY5" fmla="*/ 28096 h 484534"/>
              <a:gd name="connsiteX6" fmla="*/ 289096 w 479612"/>
              <a:gd name="connsiteY6" fmla="*/ 1902 h 484534"/>
              <a:gd name="connsiteX7" fmla="*/ 422446 w 479612"/>
              <a:gd name="connsiteY7" fmla="*/ 82865 h 484534"/>
              <a:gd name="connsiteX8" fmla="*/ 479596 w 479612"/>
              <a:gd name="connsiteY8" fmla="*/ 235265 h 484534"/>
              <a:gd name="connsiteX9" fmla="*/ 427208 w 479612"/>
              <a:gd name="connsiteY9" fmla="*/ 401952 h 484534"/>
              <a:gd name="connsiteX10" fmla="*/ 329577 w 479612"/>
              <a:gd name="connsiteY10" fmla="*/ 480533 h 484534"/>
              <a:gd name="connsiteX11" fmla="*/ 272427 w 479612"/>
              <a:gd name="connsiteY11" fmla="*/ 468627 h 484534"/>
              <a:gd name="connsiteX12" fmla="*/ 158127 w 479612"/>
              <a:gd name="connsiteY12" fmla="*/ 430527 h 484534"/>
              <a:gd name="connsiteX13" fmla="*/ 81927 w 479612"/>
              <a:gd name="connsiteY13" fmla="*/ 416240 h 48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9612" h="484534">
                <a:moveTo>
                  <a:pt x="81927" y="416240"/>
                </a:moveTo>
                <a:cubicBezTo>
                  <a:pt x="55733" y="391634"/>
                  <a:pt x="8108" y="333690"/>
                  <a:pt x="964" y="282890"/>
                </a:cubicBezTo>
                <a:cubicBezTo>
                  <a:pt x="-6180" y="232090"/>
                  <a:pt x="28348" y="139618"/>
                  <a:pt x="39064" y="111440"/>
                </a:cubicBezTo>
                <a:cubicBezTo>
                  <a:pt x="49780" y="83262"/>
                  <a:pt x="56130" y="122949"/>
                  <a:pt x="65258" y="113821"/>
                </a:cubicBezTo>
                <a:cubicBezTo>
                  <a:pt x="74386" y="104693"/>
                  <a:pt x="77561" y="70958"/>
                  <a:pt x="93833" y="56671"/>
                </a:cubicBezTo>
                <a:cubicBezTo>
                  <a:pt x="110105" y="42384"/>
                  <a:pt x="130345" y="37224"/>
                  <a:pt x="162889" y="28096"/>
                </a:cubicBezTo>
                <a:cubicBezTo>
                  <a:pt x="195433" y="18968"/>
                  <a:pt x="245837" y="-7226"/>
                  <a:pt x="289096" y="1902"/>
                </a:cubicBezTo>
                <a:cubicBezTo>
                  <a:pt x="332356" y="11030"/>
                  <a:pt x="390696" y="43971"/>
                  <a:pt x="422446" y="82865"/>
                </a:cubicBezTo>
                <a:cubicBezTo>
                  <a:pt x="454196" y="121759"/>
                  <a:pt x="478802" y="182084"/>
                  <a:pt x="479596" y="235265"/>
                </a:cubicBezTo>
                <a:cubicBezTo>
                  <a:pt x="480390" y="288446"/>
                  <a:pt x="452211" y="361074"/>
                  <a:pt x="427208" y="401952"/>
                </a:cubicBezTo>
                <a:cubicBezTo>
                  <a:pt x="402205" y="442830"/>
                  <a:pt x="355374" y="469421"/>
                  <a:pt x="329577" y="480533"/>
                </a:cubicBezTo>
                <a:cubicBezTo>
                  <a:pt x="303780" y="491645"/>
                  <a:pt x="301002" y="476961"/>
                  <a:pt x="272427" y="468627"/>
                </a:cubicBezTo>
                <a:cubicBezTo>
                  <a:pt x="243852" y="460293"/>
                  <a:pt x="186305" y="435686"/>
                  <a:pt x="158127" y="430527"/>
                </a:cubicBezTo>
                <a:cubicBezTo>
                  <a:pt x="129949" y="425368"/>
                  <a:pt x="108121" y="440846"/>
                  <a:pt x="81927" y="416240"/>
                </a:cubicBezTo>
                <a:close/>
              </a:path>
            </a:pathLst>
          </a:custGeom>
          <a:solidFill>
            <a:srgbClr val="C5870B"/>
          </a:solidFill>
          <a:ln>
            <a:solidFill>
              <a:srgbClr val="C587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8782735" y="2876034"/>
            <a:ext cx="1045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色相 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8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8782735" y="4076184"/>
            <a:ext cx="1188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色相 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30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8782735" y="5193784"/>
            <a:ext cx="1188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色相 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28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17" name="グループ化 16"/>
          <p:cNvGrpSpPr/>
          <p:nvPr/>
        </p:nvGrpSpPr>
        <p:grpSpPr>
          <a:xfrm>
            <a:off x="1354319" y="3690065"/>
            <a:ext cx="2833997" cy="2579132"/>
            <a:chOff x="343098" y="3496747"/>
            <a:chExt cx="2833997" cy="2579132"/>
          </a:xfrm>
        </p:grpSpPr>
        <p:pic>
          <p:nvPicPr>
            <p:cNvPr id="18" name="Picture 2" descr="http://upload.wikimedia.org/wikipedia/commons/2/21/Hsv_sample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750" y="3722688"/>
              <a:ext cx="2108199" cy="2108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正方形/長方形 18"/>
            <p:cNvSpPr/>
            <p:nvPr/>
          </p:nvSpPr>
          <p:spPr>
            <a:xfrm>
              <a:off x="2849761" y="4633397"/>
              <a:ext cx="3273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0</a:t>
              </a:r>
              <a:endPara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343098" y="4633397"/>
              <a:ext cx="6126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128</a:t>
              </a:r>
              <a:endPara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1660723" y="5706547"/>
              <a:ext cx="4700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64</a:t>
              </a:r>
              <a:endPara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1581348" y="3496747"/>
              <a:ext cx="6126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192</a:t>
              </a:r>
              <a:endPara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24" name="コンテンツ プレースホルダー 2"/>
          <p:cNvSpPr txBox="1">
            <a:spLocks/>
          </p:cNvSpPr>
          <p:nvPr/>
        </p:nvSpPr>
        <p:spPr>
          <a:xfrm>
            <a:off x="1221713" y="1381316"/>
            <a:ext cx="10388085" cy="5418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特徴抽出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画像からクラスを良く分離する特徴量（数値データ）を抽出する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9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174660" y="483727"/>
            <a:ext cx="11465959" cy="6742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『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写真を、リンゴ・バナナ・みかんの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クラスに分類せよ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』</a:t>
            </a:r>
          </a:p>
        </p:txBody>
      </p:sp>
      <p:sp>
        <p:nvSpPr>
          <p:cNvPr id="23" name="コンテンツ プレースホルダー 2"/>
          <p:cNvSpPr txBox="1">
            <a:spLocks/>
          </p:cNvSpPr>
          <p:nvPr/>
        </p:nvSpPr>
        <p:spPr>
          <a:xfrm>
            <a:off x="1221713" y="1381316"/>
            <a:ext cx="10388085" cy="5418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特徴抽出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画像からクラスを良く分離する特徴量（数値データ）を抽出する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4" name="Picture 2" descr="C:\Users\takashi\Dropbox\ResearchProposal\講義img\apple2_0.835995.bmp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" r="3420"/>
          <a:stretch/>
        </p:blipFill>
        <p:spPr bwMode="auto">
          <a:xfrm>
            <a:off x="8124644" y="2512220"/>
            <a:ext cx="1152587" cy="110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Users\takashi\Dropbox\ResearchProposal\講義img\banana1_0.518607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619" y="3703991"/>
            <a:ext cx="1157489" cy="110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Users\takashi\Dropbox\ResearchProposal\講義img\mikan4_0.792652.bmp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" r="4701"/>
          <a:stretch/>
        </p:blipFill>
        <p:spPr bwMode="auto">
          <a:xfrm>
            <a:off x="8121834" y="4895377"/>
            <a:ext cx="1158559" cy="110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テキスト ボックス 26"/>
          <p:cNvSpPr txBox="1"/>
          <p:nvPr/>
        </p:nvSpPr>
        <p:spPr>
          <a:xfrm>
            <a:off x="1211437" y="2098569"/>
            <a:ext cx="4649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2.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円形度 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領域が円に近い度合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/>
              <p:cNvSpPr txBox="1"/>
              <p:nvPr/>
            </p:nvSpPr>
            <p:spPr>
              <a:xfrm>
                <a:off x="1386230" y="3115180"/>
                <a:ext cx="1239763" cy="974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latin typeface="Cambria Math"/>
                            </a:rPr>
                            <m:t>𝐴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latin typeface="Cambria Math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altLang="ja-JP" sz="2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ja-JP" sz="2800" i="1">
                              <a:latin typeface="Cambria Math"/>
                            </a:rPr>
                            <m:t>4</m:t>
                          </m:r>
                          <m:r>
                            <a:rPr lang="en-US" altLang="ja-JP" sz="2800" i="1">
                              <a:latin typeface="Cambria Math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ja-JP" altLang="en-US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28" name="テキスト ボックス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230" y="3115180"/>
                <a:ext cx="1239763" cy="97436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正方形/長方形 28"/>
          <p:cNvSpPr/>
          <p:nvPr/>
        </p:nvSpPr>
        <p:spPr>
          <a:xfrm>
            <a:off x="3328044" y="3019942"/>
            <a:ext cx="22733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領域の面積</a:t>
            </a:r>
          </a:p>
        </p:txBody>
      </p:sp>
      <p:sp>
        <p:nvSpPr>
          <p:cNvPr id="30" name="正方形/長方形 29"/>
          <p:cNvSpPr/>
          <p:nvPr/>
        </p:nvSpPr>
        <p:spPr>
          <a:xfrm>
            <a:off x="3369141" y="3421374"/>
            <a:ext cx="2544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 :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領域の周囲長</a:t>
            </a:r>
          </a:p>
        </p:txBody>
      </p:sp>
      <p:sp>
        <p:nvSpPr>
          <p:cNvPr id="31" name="円/楕円 30"/>
          <p:cNvSpPr/>
          <p:nvPr/>
        </p:nvSpPr>
        <p:spPr>
          <a:xfrm>
            <a:off x="1756421" y="4751895"/>
            <a:ext cx="1173480" cy="1173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2" name="二等辺三角形 31"/>
          <p:cNvSpPr/>
          <p:nvPr/>
        </p:nvSpPr>
        <p:spPr>
          <a:xfrm>
            <a:off x="4843557" y="4767135"/>
            <a:ext cx="1264006" cy="10896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3345067" y="4721415"/>
            <a:ext cx="1127760" cy="1127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2096941" y="515397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円</a:t>
            </a:r>
          </a:p>
        </p:txBody>
      </p:sp>
      <p:sp>
        <p:nvSpPr>
          <p:cNvPr id="35" name="正方形/長方形 34"/>
          <p:cNvSpPr/>
          <p:nvPr/>
        </p:nvSpPr>
        <p:spPr>
          <a:xfrm>
            <a:off x="5000213" y="5100630"/>
            <a:ext cx="877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正</a:t>
            </a:r>
            <a:endParaRPr lang="en-US" altLang="ja-JP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三角形</a:t>
            </a:r>
          </a:p>
        </p:txBody>
      </p:sp>
      <p:sp>
        <p:nvSpPr>
          <p:cNvPr id="36" name="正方形/長方形 35"/>
          <p:cNvSpPr/>
          <p:nvPr/>
        </p:nvSpPr>
        <p:spPr>
          <a:xfrm>
            <a:off x="3470365" y="5138729"/>
            <a:ext cx="877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正方形</a:t>
            </a:r>
          </a:p>
        </p:txBody>
      </p:sp>
      <p:sp>
        <p:nvSpPr>
          <p:cNvPr id="37" name="正方形/長方形 36"/>
          <p:cNvSpPr/>
          <p:nvPr/>
        </p:nvSpPr>
        <p:spPr>
          <a:xfrm>
            <a:off x="1732258" y="5923589"/>
            <a:ext cx="1321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円形度 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1.0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4747636" y="5923589"/>
            <a:ext cx="1606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円形度 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0.604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3181023" y="5923589"/>
            <a:ext cx="1606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円形度 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0.785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9297207" y="2694102"/>
            <a:ext cx="11079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円形度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0.836</a:t>
            </a:r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9297206" y="4054267"/>
            <a:ext cx="15885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0.519</a:t>
            </a:r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9297206" y="5260689"/>
            <a:ext cx="21327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0.793</a:t>
            </a:r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正方形/長方形 42"/>
              <p:cNvSpPr/>
              <p:nvPr/>
            </p:nvSpPr>
            <p:spPr>
              <a:xfrm>
                <a:off x="2752692" y="3822806"/>
                <a:ext cx="39581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400" i="1">
                        <a:latin typeface="Cambria Math" panose="02040503050406030204" pitchFamily="18" charset="0"/>
                      </a:rPr>
                      <m:t>/4</m:t>
                    </m:r>
                    <m:r>
                      <a:rPr lang="en-US" altLang="ja-JP" sz="2400" i="1">
                        <a:latin typeface="Cambria Math"/>
                      </a:rPr>
                      <m:t>𝜋</m:t>
                    </m:r>
                  </m:oMath>
                </a14:m>
                <a:r>
                  <a:rPr lang="ja-JP" altLang="en-US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</a:t>
                </a:r>
                <a:r>
                  <a:rPr lang="en-US" altLang="ja-JP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: </a:t>
                </a:r>
                <a:r>
                  <a:rPr lang="ja-JP" altLang="en-US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周囲長</a:t>
                </a:r>
                <a:r>
                  <a:rPr lang="en-US" altLang="ja-JP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L</a:t>
                </a:r>
                <a:r>
                  <a:rPr lang="ja-JP" altLang="en-US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の円の面積</a:t>
                </a:r>
              </a:p>
            </p:txBody>
          </p:sp>
        </mc:Choice>
        <mc:Fallback xmlns="">
          <p:sp>
            <p:nvSpPr>
              <p:cNvPr id="43" name="正方形/長方形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2692" y="3822806"/>
                <a:ext cx="3958135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462" t="-7895" r="-1387" b="-315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正方形/長方形 1"/>
          <p:cNvSpPr/>
          <p:nvPr/>
        </p:nvSpPr>
        <p:spPr>
          <a:xfrm>
            <a:off x="-1383406" y="2895991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度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1057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174660" y="483727"/>
            <a:ext cx="11465959" cy="6742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『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写真を、リンゴ・バナナ・みかんの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クラスに分類せよ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』</a:t>
            </a:r>
          </a:p>
        </p:txBody>
      </p:sp>
      <p:sp>
        <p:nvSpPr>
          <p:cNvPr id="23" name="コンテンツ プレースホルダー 2"/>
          <p:cNvSpPr txBox="1">
            <a:spLocks/>
          </p:cNvSpPr>
          <p:nvPr/>
        </p:nvSpPr>
        <p:spPr>
          <a:xfrm>
            <a:off x="1221713" y="1381316"/>
            <a:ext cx="10388085" cy="5418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特徴抽出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画像からクラスを良く分離する特徴量（数値データ）を抽出する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44" name="グループ化 43"/>
          <p:cNvGrpSpPr/>
          <p:nvPr/>
        </p:nvGrpSpPr>
        <p:grpSpPr>
          <a:xfrm>
            <a:off x="6862640" y="2481233"/>
            <a:ext cx="3984740" cy="3242194"/>
            <a:chOff x="4822723" y="3428344"/>
            <a:chExt cx="3318387" cy="2700014"/>
          </a:xfrm>
        </p:grpSpPr>
        <p:cxnSp>
          <p:nvCxnSpPr>
            <p:cNvPr id="45" name="直線矢印コネクタ 44"/>
            <p:cNvCxnSpPr/>
            <p:nvPr/>
          </p:nvCxnSpPr>
          <p:spPr>
            <a:xfrm>
              <a:off x="4822723" y="6105524"/>
              <a:ext cx="331838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矢印コネクタ 45"/>
            <p:cNvCxnSpPr/>
            <p:nvPr/>
          </p:nvCxnSpPr>
          <p:spPr>
            <a:xfrm flipV="1">
              <a:off x="4823108" y="3428344"/>
              <a:ext cx="0" cy="270001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テキスト ボックス 46"/>
          <p:cNvSpPr txBox="1"/>
          <p:nvPr/>
        </p:nvSpPr>
        <p:spPr>
          <a:xfrm>
            <a:off x="6380660" y="2643903"/>
            <a:ext cx="4411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円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形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度</a:t>
            </a: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10167801" y="577572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色相</a:t>
            </a:r>
          </a:p>
        </p:txBody>
      </p:sp>
      <p:pic>
        <p:nvPicPr>
          <p:cNvPr id="49" name="Picture 2" descr="C:\Users\takashi\Desktop\apple1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768" y="3007114"/>
            <a:ext cx="551103" cy="478606"/>
          </a:xfrm>
          <a:prstGeom prst="rect">
            <a:avLst/>
          </a:prstGeom>
          <a:noFill/>
          <a:ln w="25400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1" descr="C:\Users\takashi\Desktop\mikan2.bmp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" r="3043"/>
          <a:stretch/>
        </p:blipFill>
        <p:spPr bwMode="auto">
          <a:xfrm>
            <a:off x="9134641" y="3169784"/>
            <a:ext cx="532015" cy="518431"/>
          </a:xfrm>
          <a:prstGeom prst="rect">
            <a:avLst/>
          </a:prstGeom>
          <a:noFill/>
          <a:ln w="25400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8" descr="C:\Users\takashi\Desktop\banana1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815" y="4569652"/>
            <a:ext cx="571200" cy="545500"/>
          </a:xfrm>
          <a:prstGeom prst="rect">
            <a:avLst/>
          </a:prstGeom>
          <a:noFill/>
          <a:ln w="25400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正方形/長方形 51"/>
          <p:cNvSpPr/>
          <p:nvPr/>
        </p:nvSpPr>
        <p:spPr>
          <a:xfrm>
            <a:off x="1150706" y="3148355"/>
            <a:ext cx="4993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(1)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平均色相と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(2)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円形度により、入力画像を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2D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空間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に配置できる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2077078" y="4697873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特徴空間</a:t>
            </a:r>
            <a:endParaRPr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54" name="直線コネクタ 53"/>
          <p:cNvCxnSpPr/>
          <p:nvPr/>
        </p:nvCxnSpPr>
        <p:spPr>
          <a:xfrm>
            <a:off x="3182420" y="3939070"/>
            <a:ext cx="0" cy="660939"/>
          </a:xfrm>
          <a:prstGeom prst="line">
            <a:avLst/>
          </a:prstGeom>
          <a:ln w="19050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7399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174660" y="483727"/>
            <a:ext cx="11465959" cy="6742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『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写真を、リンゴ・バナナ・みかんの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クラスに分類せよ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』</a:t>
            </a:r>
          </a:p>
        </p:txBody>
      </p:sp>
      <p:sp>
        <p:nvSpPr>
          <p:cNvPr id="1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10509" y="1428700"/>
            <a:ext cx="9369169" cy="57529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ja-JP" altLang="en-US" sz="2400" b="1" u="sng" dirty="0">
                <a:solidFill>
                  <a:srgbClr val="FF0000"/>
                </a:solidFill>
              </a:rPr>
              <a:t>識別</a:t>
            </a:r>
            <a:r>
              <a:rPr lang="ja-JP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ja-JP" sz="2400" b="1" dirty="0"/>
              <a:t>: </a:t>
            </a:r>
            <a:r>
              <a:rPr lang="ja-JP" altLang="en-US" sz="2400" dirty="0"/>
              <a:t>特徴空間に入力画像を射影（配置）し、クラス</a:t>
            </a:r>
            <a:r>
              <a:rPr lang="en-US" altLang="ja-JP" sz="2400" dirty="0"/>
              <a:t>ID</a:t>
            </a:r>
            <a:r>
              <a:rPr lang="ja-JP" altLang="en-US" sz="2400" dirty="0"/>
              <a:t>を割り当てる</a:t>
            </a:r>
            <a:endParaRPr lang="en-US" altLang="ja-JP" sz="2400" dirty="0"/>
          </a:p>
        </p:txBody>
      </p:sp>
      <p:grpSp>
        <p:nvGrpSpPr>
          <p:cNvPr id="16" name="グループ化 15"/>
          <p:cNvGrpSpPr/>
          <p:nvPr/>
        </p:nvGrpSpPr>
        <p:grpSpPr>
          <a:xfrm>
            <a:off x="6977281" y="2710246"/>
            <a:ext cx="3984740" cy="3242194"/>
            <a:chOff x="4822723" y="3428344"/>
            <a:chExt cx="3318387" cy="2700014"/>
          </a:xfrm>
        </p:grpSpPr>
        <p:cxnSp>
          <p:nvCxnSpPr>
            <p:cNvPr id="17" name="直線矢印コネクタ 16"/>
            <p:cNvCxnSpPr/>
            <p:nvPr/>
          </p:nvCxnSpPr>
          <p:spPr>
            <a:xfrm>
              <a:off x="4822723" y="6105524"/>
              <a:ext cx="331838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矢印コネクタ 17"/>
            <p:cNvCxnSpPr/>
            <p:nvPr/>
          </p:nvCxnSpPr>
          <p:spPr>
            <a:xfrm flipV="1">
              <a:off x="4823108" y="3428344"/>
              <a:ext cx="0" cy="270001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テキスト ボックス 18"/>
          <p:cNvSpPr txBox="1"/>
          <p:nvPr/>
        </p:nvSpPr>
        <p:spPr>
          <a:xfrm>
            <a:off x="6495301" y="2872915"/>
            <a:ext cx="4154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円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形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度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0282442" y="600473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色相</a:t>
            </a:r>
          </a:p>
        </p:txBody>
      </p:sp>
      <p:grpSp>
        <p:nvGrpSpPr>
          <p:cNvPr id="21" name="グループ化 20"/>
          <p:cNvGrpSpPr/>
          <p:nvPr/>
        </p:nvGrpSpPr>
        <p:grpSpPr>
          <a:xfrm>
            <a:off x="846651" y="2853635"/>
            <a:ext cx="5075964" cy="673335"/>
            <a:chOff x="-3102500" y="4322830"/>
            <a:chExt cx="6475986" cy="859049"/>
          </a:xfrm>
        </p:grpSpPr>
        <p:grpSp>
          <p:nvGrpSpPr>
            <p:cNvPr id="22" name="グループ化 21"/>
            <p:cNvGrpSpPr/>
            <p:nvPr/>
          </p:nvGrpSpPr>
          <p:grpSpPr>
            <a:xfrm>
              <a:off x="-3102500" y="4322830"/>
              <a:ext cx="2053225" cy="859040"/>
              <a:chOff x="-2495315" y="3700501"/>
              <a:chExt cx="2495315" cy="1044005"/>
            </a:xfrm>
          </p:grpSpPr>
          <p:pic>
            <p:nvPicPr>
              <p:cNvPr id="30" name="Picture 2" descr="C:\Users\takashi\Desktop\apple1.bm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202136" y="3700501"/>
                <a:ext cx="1202136" cy="1044000"/>
              </a:xfrm>
              <a:prstGeom prst="rect">
                <a:avLst/>
              </a:prstGeom>
              <a:noFill/>
              <a:ln w="19050">
                <a:solidFill>
                  <a:srgbClr val="0000FF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4" descr="C:\Users\takashi\Desktop\appleTrgt.bmp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495315" y="3700506"/>
                <a:ext cx="1171459" cy="1044000"/>
              </a:xfrm>
              <a:prstGeom prst="rect">
                <a:avLst/>
              </a:prstGeom>
              <a:noFill/>
              <a:ln w="19050">
                <a:solidFill>
                  <a:srgbClr val="0000FF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4" name="グループ化 23"/>
            <p:cNvGrpSpPr/>
            <p:nvPr/>
          </p:nvGrpSpPr>
          <p:grpSpPr>
            <a:xfrm>
              <a:off x="1507217" y="4322838"/>
              <a:ext cx="1866269" cy="859041"/>
              <a:chOff x="1156293" y="2558354"/>
              <a:chExt cx="2268105" cy="1044005"/>
            </a:xfrm>
          </p:grpSpPr>
          <p:pic>
            <p:nvPicPr>
              <p:cNvPr id="28" name="Picture 10" descr="C:\Users\takashi\Desktop\mikan1.bmp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-666"/>
              <a:stretch/>
            </p:blipFill>
            <p:spPr bwMode="auto">
              <a:xfrm>
                <a:off x="1156293" y="2558354"/>
                <a:ext cx="1070605" cy="1044000"/>
              </a:xfrm>
              <a:prstGeom prst="rect">
                <a:avLst/>
              </a:prstGeom>
              <a:noFill/>
              <a:ln w="19050">
                <a:solidFill>
                  <a:srgbClr val="0000FF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11" descr="C:\Users\takashi\Desktop\mikan2.bmp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98" r="3043"/>
              <a:stretch/>
            </p:blipFill>
            <p:spPr bwMode="auto">
              <a:xfrm>
                <a:off x="2353045" y="2558359"/>
                <a:ext cx="1071353" cy="1044000"/>
              </a:xfrm>
              <a:prstGeom prst="rect">
                <a:avLst/>
              </a:prstGeom>
              <a:noFill/>
              <a:ln w="19050">
                <a:solidFill>
                  <a:srgbClr val="0000FF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5" name="グループ化 24"/>
            <p:cNvGrpSpPr/>
            <p:nvPr/>
          </p:nvGrpSpPr>
          <p:grpSpPr>
            <a:xfrm>
              <a:off x="-748141" y="4322838"/>
              <a:ext cx="1933051" cy="859039"/>
              <a:chOff x="3057471" y="3684681"/>
              <a:chExt cx="2349266" cy="1044002"/>
            </a:xfrm>
          </p:grpSpPr>
          <p:pic>
            <p:nvPicPr>
              <p:cNvPr id="26" name="Picture 8" descr="C:\Users\takashi\Desktop\banana1.bmp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3553" y="3684681"/>
                <a:ext cx="1093184" cy="1044000"/>
              </a:xfrm>
              <a:prstGeom prst="rect">
                <a:avLst/>
              </a:prstGeom>
              <a:noFill/>
              <a:ln w="19050">
                <a:solidFill>
                  <a:srgbClr val="0000FF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9" descr="C:\Users\takashi\Desktop\banana2.bmp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57471" y="3684683"/>
                <a:ext cx="1136337" cy="1044000"/>
              </a:xfrm>
              <a:prstGeom prst="rect">
                <a:avLst/>
              </a:prstGeom>
              <a:noFill/>
              <a:ln w="19050">
                <a:solidFill>
                  <a:srgbClr val="0000FF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2" name="正方形/長方形 31"/>
          <p:cNvSpPr/>
          <p:nvPr/>
        </p:nvSpPr>
        <p:spPr>
          <a:xfrm>
            <a:off x="1130594" y="2346414"/>
            <a:ext cx="4280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1.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正解画像を特徴空間に射影</a:t>
            </a:r>
          </a:p>
        </p:txBody>
      </p:sp>
      <p:grpSp>
        <p:nvGrpSpPr>
          <p:cNvPr id="33" name="グループ化 32"/>
          <p:cNvGrpSpPr/>
          <p:nvPr/>
        </p:nvGrpSpPr>
        <p:grpSpPr>
          <a:xfrm>
            <a:off x="7299431" y="3122266"/>
            <a:ext cx="817871" cy="623465"/>
            <a:chOff x="5122287" y="3293111"/>
            <a:chExt cx="817871" cy="623465"/>
          </a:xfrm>
        </p:grpSpPr>
        <p:pic>
          <p:nvPicPr>
            <p:cNvPr id="34" name="Picture 2" descr="C:\Users\takashi\Desktop\apple1.bmp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5266" y="3582316"/>
              <a:ext cx="384892" cy="334260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4" descr="C:\Users\takashi\Desktop\appleTrgt.bmp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2287" y="3293111"/>
              <a:ext cx="375069" cy="334260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グループ化 35"/>
          <p:cNvGrpSpPr/>
          <p:nvPr/>
        </p:nvGrpSpPr>
        <p:grpSpPr>
          <a:xfrm>
            <a:off x="9249282" y="3007966"/>
            <a:ext cx="851679" cy="849037"/>
            <a:chOff x="7072138" y="3178811"/>
            <a:chExt cx="851679" cy="849037"/>
          </a:xfrm>
        </p:grpSpPr>
        <p:pic>
          <p:nvPicPr>
            <p:cNvPr id="37" name="Picture 10" descr="C:\Users\takashi\Desktop\mikan1.bmp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666"/>
            <a:stretch/>
          </p:blipFill>
          <p:spPr bwMode="auto">
            <a:xfrm>
              <a:off x="7552515" y="3665775"/>
              <a:ext cx="371302" cy="362073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1" descr="C:\Users\takashi\Desktop\mikan2.bmp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8" r="3043"/>
            <a:stretch/>
          </p:blipFill>
          <p:spPr bwMode="auto">
            <a:xfrm>
              <a:off x="7072138" y="3178811"/>
              <a:ext cx="371561" cy="362074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グループ化 38"/>
          <p:cNvGrpSpPr/>
          <p:nvPr/>
        </p:nvGrpSpPr>
        <p:grpSpPr>
          <a:xfrm>
            <a:off x="9096456" y="4798666"/>
            <a:ext cx="969382" cy="585469"/>
            <a:chOff x="6919313" y="4969511"/>
            <a:chExt cx="969382" cy="585469"/>
          </a:xfrm>
        </p:grpSpPr>
        <p:pic>
          <p:nvPicPr>
            <p:cNvPr id="40" name="Picture 8" descr="C:\Users\takashi\Desktop\banana1.bmp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9313" y="4969511"/>
              <a:ext cx="398928" cy="380979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9" descr="C:\Users\takashi\Desktop\banana2.bmp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4020" y="5174001"/>
              <a:ext cx="414675" cy="380979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テキスト ボックス 41"/>
          <p:cNvSpPr txBox="1"/>
          <p:nvPr/>
        </p:nvSpPr>
        <p:spPr>
          <a:xfrm>
            <a:off x="999451" y="3560346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ID: 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リンゴ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2800926" y="3560346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ID: 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バナナ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4534405" y="3560346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ID: 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みかん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6" name="正方形/長方形 55"/>
          <p:cNvSpPr/>
          <p:nvPr/>
        </p:nvSpPr>
        <p:spPr>
          <a:xfrm>
            <a:off x="1130595" y="4175215"/>
            <a:ext cx="4830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2.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分類したい画像も特徴空間射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</a:t>
            </a:r>
            <a:r>
              <a:rPr lang="ja-JP" altLang="en-US" sz="2400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影し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距離が一番近い正解画像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ID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を返す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57" name="Picture 5" descr="C:\Users\takashi\Desktop\apple3.bmp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859" y="5415240"/>
            <a:ext cx="907290" cy="77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" descr="C:\Users\takashi\Desktop\apple3.bmp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552" y="4057465"/>
            <a:ext cx="392674" cy="33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9" name="直線矢印コネクタ 58"/>
          <p:cNvCxnSpPr>
            <a:stCxn id="58" idx="0"/>
          </p:cNvCxnSpPr>
          <p:nvPr/>
        </p:nvCxnSpPr>
        <p:spPr>
          <a:xfrm flipV="1">
            <a:off x="7770889" y="3781722"/>
            <a:ext cx="40138" cy="275742"/>
          </a:xfrm>
          <a:prstGeom prst="straightConnector1">
            <a:avLst/>
          </a:prstGeom>
          <a:ln w="22225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正方形/長方形 59"/>
          <p:cNvSpPr/>
          <p:nvPr/>
        </p:nvSpPr>
        <p:spPr>
          <a:xfrm>
            <a:off x="2475145" y="5623011"/>
            <a:ext cx="2743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 Nearest neighbor 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法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543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42950" y="124494"/>
            <a:ext cx="9715500" cy="733270"/>
          </a:xfrm>
        </p:spPr>
        <p:txBody>
          <a:bodyPr>
            <a:normAutofit/>
          </a:bodyPr>
          <a:lstStyle/>
          <a:p>
            <a:r>
              <a:rPr lang="en-US" altLang="ja-JP" sz="3600" b="1" dirty="0"/>
              <a:t>Contents</a:t>
            </a:r>
            <a:endParaRPr kumimoji="1" lang="ja-JP" altLang="en-US" sz="36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42950" y="848026"/>
            <a:ext cx="11329076" cy="600997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ja-JP" sz="1800" dirty="0"/>
              <a:t>01.   </a:t>
            </a:r>
            <a:r>
              <a:rPr lang="ja-JP" altLang="en-US" sz="1800" dirty="0"/>
              <a:t>序論</a:t>
            </a:r>
            <a:r>
              <a:rPr lang="en-US" altLang="ja-JP" sz="1800" dirty="0"/>
              <a:t>	  	: </a:t>
            </a:r>
            <a:r>
              <a:rPr lang="ja-JP" altLang="en-US" sz="1800" dirty="0"/>
              <a:t>イントロダクション</a:t>
            </a:r>
            <a:endParaRPr lang="en-US" altLang="ja-JP" sz="18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ja-JP" sz="1800" dirty="0"/>
              <a:t>02.</a:t>
            </a:r>
            <a:r>
              <a:rPr lang="ja-JP" altLang="en-US" sz="1800" dirty="0"/>
              <a:t>　特徴検出</a:t>
            </a:r>
            <a:r>
              <a:rPr lang="en-US" altLang="ja-JP" sz="1800" dirty="0"/>
              <a:t>1 		: </a:t>
            </a:r>
            <a:r>
              <a:rPr lang="ja-JP" altLang="en-US" sz="1800" dirty="0"/>
              <a:t>テンプレートマッチング、コーナー検出、エッジ検出</a:t>
            </a:r>
            <a:r>
              <a:rPr lang="en-US" altLang="ja-JP" sz="1800" dirty="0"/>
              <a:t>	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ja-JP" sz="1800" dirty="0"/>
              <a:t>03.   </a:t>
            </a:r>
            <a:r>
              <a:rPr lang="ja-JP" altLang="en-US" sz="1800" dirty="0"/>
              <a:t>特徴検出</a:t>
            </a:r>
            <a:r>
              <a:rPr lang="en-US" altLang="ja-JP" sz="1800" dirty="0"/>
              <a:t>2 		: </a:t>
            </a:r>
            <a:r>
              <a:rPr lang="ja-JP" altLang="en-US" sz="1800" dirty="0"/>
              <a:t>ハフ変換、</a:t>
            </a:r>
            <a:r>
              <a:rPr lang="en-US" altLang="ja-JP" sz="1800" dirty="0"/>
              <a:t> </a:t>
            </a:r>
            <a:r>
              <a:rPr lang="en-US" altLang="ja-JP" sz="1800" dirty="0" err="1"/>
              <a:t>DoG</a:t>
            </a:r>
            <a:r>
              <a:rPr lang="ja-JP" altLang="en-US" sz="1800" dirty="0"/>
              <a:t>，</a:t>
            </a:r>
            <a:r>
              <a:rPr lang="en-US" altLang="ja-JP" sz="1800" dirty="0"/>
              <a:t>SIFT</a:t>
            </a:r>
            <a:r>
              <a:rPr lang="ja-JP" altLang="en-US" sz="1800" dirty="0"/>
              <a:t>特徴</a:t>
            </a:r>
            <a:r>
              <a:rPr lang="en-US" altLang="ja-JP" sz="1800" dirty="0"/>
              <a:t>			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ja-JP" sz="1800" dirty="0"/>
              <a:t>04.</a:t>
            </a:r>
            <a:r>
              <a:rPr lang="ja-JP" altLang="en-US" sz="1800" dirty="0"/>
              <a:t>　領域分割</a:t>
            </a:r>
            <a:r>
              <a:rPr lang="en-US" altLang="ja-JP" sz="1800" dirty="0"/>
              <a:t>		: </a:t>
            </a:r>
            <a:r>
              <a:rPr lang="ja-JP" altLang="en-US" sz="1800" dirty="0"/>
              <a:t>領域分割とは，閾値法，領域拡張法，グラフカット法</a:t>
            </a:r>
            <a:r>
              <a:rPr lang="en-US" altLang="ja-JP" sz="1800" dirty="0"/>
              <a:t>, 	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ja-JP" sz="1800" dirty="0"/>
              <a:t>05. </a:t>
            </a:r>
            <a:r>
              <a:rPr lang="ja-JP" altLang="en-US" sz="1800" dirty="0"/>
              <a:t>  オプティカルフロー </a:t>
            </a:r>
            <a:r>
              <a:rPr lang="en-US" altLang="ja-JP" sz="1800" dirty="0"/>
              <a:t>: </a:t>
            </a:r>
            <a:r>
              <a:rPr lang="ja-JP" altLang="en-US" sz="1800" dirty="0"/>
              <a:t>領域分割残り，</a:t>
            </a:r>
            <a:r>
              <a:rPr lang="en-US" altLang="ja-JP" sz="1800" dirty="0"/>
              <a:t>Lucas-</a:t>
            </a:r>
            <a:r>
              <a:rPr lang="en-US" altLang="ja-JP" sz="1800" dirty="0" err="1"/>
              <a:t>Kanade</a:t>
            </a:r>
            <a:r>
              <a:rPr lang="ja-JP" altLang="en-US" sz="1800" dirty="0"/>
              <a:t>法 </a:t>
            </a:r>
            <a:r>
              <a:rPr lang="en-US" altLang="ja-JP" sz="1800" dirty="0"/>
              <a:t>	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ja-JP" sz="1800" dirty="0"/>
              <a:t>06.</a:t>
            </a:r>
            <a:r>
              <a:rPr kumimoji="1" lang="ja-JP" altLang="en-US" sz="1800" dirty="0"/>
              <a:t>　</a:t>
            </a:r>
            <a:r>
              <a:rPr lang="ja-JP" altLang="en-US" sz="1800" dirty="0"/>
              <a:t>パターン認識基礎</a:t>
            </a:r>
            <a:r>
              <a:rPr lang="en-US" altLang="ja-JP" sz="1800" dirty="0"/>
              <a:t>1	: </a:t>
            </a:r>
            <a:r>
              <a:rPr lang="ja-JP" altLang="en-US" sz="1800" dirty="0"/>
              <a:t>パターン認識概論，サポートベクタマシン</a:t>
            </a:r>
            <a:r>
              <a:rPr kumimoji="1" lang="en-US" altLang="ja-JP" sz="1800" dirty="0"/>
              <a:t>	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ja-JP" sz="1800" dirty="0"/>
              <a:t>07.</a:t>
            </a:r>
            <a:r>
              <a:rPr lang="ja-JP" altLang="en-US" sz="1800" dirty="0"/>
              <a:t>　パターン認識基礎</a:t>
            </a:r>
            <a:r>
              <a:rPr lang="en-US" altLang="ja-JP" sz="1800" dirty="0"/>
              <a:t>2	: </a:t>
            </a:r>
            <a:r>
              <a:rPr lang="ja-JP" altLang="en-US" sz="1800" dirty="0"/>
              <a:t>ニューラルネットワーク、深層学習</a:t>
            </a:r>
            <a:endParaRPr lang="en-US" altLang="ja-JP" sz="18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ja-JP" sz="1800" dirty="0"/>
              <a:t>08.</a:t>
            </a:r>
            <a:r>
              <a:rPr lang="ja-JP" altLang="en-US" sz="1800" dirty="0"/>
              <a:t>　パターン認識基礎</a:t>
            </a:r>
            <a:r>
              <a:rPr lang="en-US" altLang="ja-JP" sz="1800" dirty="0"/>
              <a:t>3	: </a:t>
            </a:r>
            <a:r>
              <a:rPr lang="ja-JP" altLang="en-US" sz="1800" dirty="0"/>
              <a:t>主成分分析</a:t>
            </a:r>
            <a:r>
              <a:rPr lang="en-US" altLang="ja-JP" sz="1800" dirty="0"/>
              <a:t>, </a:t>
            </a:r>
            <a:r>
              <a:rPr lang="ja-JP" altLang="en-US" sz="1800" dirty="0"/>
              <a:t>オートエンコーダ</a:t>
            </a:r>
            <a:endParaRPr lang="en-US" altLang="ja-JP" sz="18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ja-JP" sz="1800" dirty="0" smtClean="0">
                <a:solidFill>
                  <a:srgbClr val="0070C0"/>
                </a:solidFill>
              </a:rPr>
              <a:t>09.</a:t>
            </a:r>
            <a:r>
              <a:rPr lang="ja-JP" altLang="en-US" sz="1800" dirty="0">
                <a:solidFill>
                  <a:srgbClr val="0070C0"/>
                </a:solidFill>
              </a:rPr>
              <a:t>　プログラミング演習  </a:t>
            </a:r>
            <a:r>
              <a:rPr lang="en-US" altLang="ja-JP" sz="1800" dirty="0">
                <a:solidFill>
                  <a:srgbClr val="0070C0"/>
                </a:solidFill>
              </a:rPr>
              <a:t>1</a:t>
            </a:r>
            <a:r>
              <a:rPr lang="ja-JP" altLang="en-US" sz="1800" dirty="0">
                <a:solidFill>
                  <a:srgbClr val="0070C0"/>
                </a:solidFill>
              </a:rPr>
              <a:t> </a:t>
            </a:r>
            <a:r>
              <a:rPr lang="en-US" altLang="ja-JP" sz="1800" dirty="0">
                <a:solidFill>
                  <a:srgbClr val="0070C0"/>
                </a:solidFill>
              </a:rPr>
              <a:t>: PC</a:t>
            </a:r>
            <a:r>
              <a:rPr lang="ja-JP" altLang="en-US" sz="1800" dirty="0">
                <a:solidFill>
                  <a:srgbClr val="0070C0"/>
                </a:solidFill>
              </a:rPr>
              <a:t>室</a:t>
            </a:r>
            <a:endParaRPr lang="en-US" altLang="ja-JP" sz="1800" dirty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ja-JP" sz="1800" dirty="0" smtClean="0">
                <a:solidFill>
                  <a:srgbClr val="0070C0"/>
                </a:solidFill>
              </a:rPr>
              <a:t>10</a:t>
            </a:r>
            <a:r>
              <a:rPr lang="en-US" altLang="ja-JP" sz="1800" dirty="0">
                <a:solidFill>
                  <a:srgbClr val="0070C0"/>
                </a:solidFill>
              </a:rPr>
              <a:t>.</a:t>
            </a:r>
            <a:r>
              <a:rPr lang="ja-JP" altLang="en-US" sz="1800" dirty="0">
                <a:solidFill>
                  <a:srgbClr val="0070C0"/>
                </a:solidFill>
              </a:rPr>
              <a:t>　プログラミング演習  </a:t>
            </a:r>
            <a:r>
              <a:rPr lang="en-US" altLang="ja-JP" sz="1800" dirty="0">
                <a:solidFill>
                  <a:srgbClr val="0070C0"/>
                </a:solidFill>
              </a:rPr>
              <a:t>2</a:t>
            </a:r>
            <a:r>
              <a:rPr lang="ja-JP" altLang="en-US" sz="1800" dirty="0" smtClean="0">
                <a:solidFill>
                  <a:srgbClr val="0070C0"/>
                </a:solidFill>
              </a:rPr>
              <a:t> </a:t>
            </a:r>
            <a:r>
              <a:rPr lang="en-US" altLang="ja-JP" sz="1800" dirty="0">
                <a:solidFill>
                  <a:srgbClr val="0070C0"/>
                </a:solidFill>
              </a:rPr>
              <a:t>: PC</a:t>
            </a:r>
            <a:r>
              <a:rPr lang="ja-JP" altLang="en-US" sz="1800" dirty="0" smtClean="0">
                <a:solidFill>
                  <a:srgbClr val="0070C0"/>
                </a:solidFill>
              </a:rPr>
              <a:t>室</a:t>
            </a:r>
            <a:endParaRPr lang="en-US" altLang="ja-JP" sz="1800" dirty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ja-JP" sz="1800" dirty="0">
                <a:solidFill>
                  <a:srgbClr val="0070C0"/>
                </a:solidFill>
              </a:rPr>
              <a:t>11.</a:t>
            </a:r>
            <a:r>
              <a:rPr lang="ja-JP" altLang="en-US" sz="1800" dirty="0">
                <a:solidFill>
                  <a:srgbClr val="0070C0"/>
                </a:solidFill>
              </a:rPr>
              <a:t>　プログラミング演習</a:t>
            </a:r>
            <a:r>
              <a:rPr lang="en-US" altLang="ja-JP" sz="1800" dirty="0">
                <a:solidFill>
                  <a:srgbClr val="0070C0"/>
                </a:solidFill>
              </a:rPr>
              <a:t>  </a:t>
            </a:r>
            <a:r>
              <a:rPr lang="en-US" altLang="ja-JP" sz="1800" dirty="0" smtClean="0">
                <a:solidFill>
                  <a:srgbClr val="0070C0"/>
                </a:solidFill>
              </a:rPr>
              <a:t>3 </a:t>
            </a:r>
            <a:r>
              <a:rPr lang="en-US" altLang="ja-JP" sz="1800" dirty="0">
                <a:solidFill>
                  <a:srgbClr val="0070C0"/>
                </a:solidFill>
              </a:rPr>
              <a:t>: PC</a:t>
            </a:r>
            <a:r>
              <a:rPr lang="ja-JP" altLang="en-US" sz="1800" dirty="0" smtClean="0">
                <a:solidFill>
                  <a:srgbClr val="0070C0"/>
                </a:solidFill>
              </a:rPr>
              <a:t>室</a:t>
            </a:r>
            <a:endParaRPr lang="en-US" altLang="ja-JP" sz="1800" dirty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ja-JP" sz="1800" dirty="0">
                <a:solidFill>
                  <a:srgbClr val="0070C0"/>
                </a:solidFill>
              </a:rPr>
              <a:t>12.   </a:t>
            </a:r>
            <a:r>
              <a:rPr lang="ja-JP" altLang="en-US" sz="1800" dirty="0">
                <a:solidFill>
                  <a:srgbClr val="0070C0"/>
                </a:solidFill>
              </a:rPr>
              <a:t>プログラミング演習  </a:t>
            </a:r>
            <a:r>
              <a:rPr lang="en-US" altLang="ja-JP" sz="1800" dirty="0">
                <a:solidFill>
                  <a:srgbClr val="0070C0"/>
                </a:solidFill>
              </a:rPr>
              <a:t>4</a:t>
            </a:r>
            <a:r>
              <a:rPr lang="en-US" altLang="ja-JP" sz="1800" dirty="0" smtClean="0">
                <a:solidFill>
                  <a:srgbClr val="0070C0"/>
                </a:solidFill>
              </a:rPr>
              <a:t> </a:t>
            </a:r>
            <a:r>
              <a:rPr lang="en-US" altLang="ja-JP" sz="1800" dirty="0">
                <a:solidFill>
                  <a:srgbClr val="0070C0"/>
                </a:solidFill>
              </a:rPr>
              <a:t>: PC</a:t>
            </a:r>
            <a:r>
              <a:rPr lang="ja-JP" altLang="en-US" sz="1800" dirty="0" smtClean="0">
                <a:solidFill>
                  <a:srgbClr val="0070C0"/>
                </a:solidFill>
              </a:rPr>
              <a:t>室</a:t>
            </a:r>
            <a:endParaRPr lang="en-US" altLang="ja-JP" sz="1800" dirty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ja-JP" sz="1800" dirty="0">
                <a:solidFill>
                  <a:srgbClr val="0070C0"/>
                </a:solidFill>
              </a:rPr>
              <a:t>13.</a:t>
            </a:r>
            <a:r>
              <a:rPr lang="ja-JP" altLang="en-US" sz="1800" dirty="0">
                <a:solidFill>
                  <a:srgbClr val="0070C0"/>
                </a:solidFill>
              </a:rPr>
              <a:t>　プログラミング演習  </a:t>
            </a:r>
            <a:r>
              <a:rPr lang="en-US" altLang="ja-JP" sz="1800" dirty="0">
                <a:solidFill>
                  <a:srgbClr val="0070C0"/>
                </a:solidFill>
              </a:rPr>
              <a:t>5</a:t>
            </a:r>
            <a:r>
              <a:rPr lang="en-US" altLang="ja-JP" sz="1800" dirty="0" smtClean="0">
                <a:solidFill>
                  <a:srgbClr val="0070C0"/>
                </a:solidFill>
              </a:rPr>
              <a:t> </a:t>
            </a:r>
            <a:r>
              <a:rPr lang="en-US" altLang="ja-JP" sz="1800" dirty="0">
                <a:solidFill>
                  <a:srgbClr val="0070C0"/>
                </a:solidFill>
              </a:rPr>
              <a:t>: PC</a:t>
            </a:r>
            <a:r>
              <a:rPr lang="ja-JP" altLang="en-US" sz="1800" dirty="0" smtClean="0">
                <a:solidFill>
                  <a:srgbClr val="0070C0"/>
                </a:solidFill>
              </a:rPr>
              <a:t>室</a:t>
            </a:r>
            <a:endParaRPr lang="en-US" altLang="ja-JP" sz="1800" dirty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ja-JP" sz="1800" dirty="0">
                <a:solidFill>
                  <a:srgbClr val="0070C0"/>
                </a:solidFill>
              </a:rPr>
              <a:t>14.</a:t>
            </a:r>
            <a:r>
              <a:rPr lang="ja-JP" altLang="en-US" sz="1800" dirty="0">
                <a:solidFill>
                  <a:srgbClr val="0070C0"/>
                </a:solidFill>
              </a:rPr>
              <a:t>　プログラミング演習  </a:t>
            </a:r>
            <a:r>
              <a:rPr lang="en-US" altLang="ja-JP" sz="1800" dirty="0">
                <a:solidFill>
                  <a:srgbClr val="0070C0"/>
                </a:solidFill>
              </a:rPr>
              <a:t>6</a:t>
            </a:r>
            <a:r>
              <a:rPr lang="en-US" altLang="ja-JP" sz="1800" dirty="0" smtClean="0">
                <a:solidFill>
                  <a:srgbClr val="0070C0"/>
                </a:solidFill>
              </a:rPr>
              <a:t> </a:t>
            </a:r>
            <a:r>
              <a:rPr lang="en-US" altLang="ja-JP" sz="1800" dirty="0">
                <a:solidFill>
                  <a:srgbClr val="0070C0"/>
                </a:solidFill>
              </a:rPr>
              <a:t>: PC</a:t>
            </a:r>
            <a:r>
              <a:rPr lang="ja-JP" altLang="en-US" sz="1800" dirty="0" smtClean="0">
                <a:solidFill>
                  <a:srgbClr val="0070C0"/>
                </a:solidFill>
              </a:rPr>
              <a:t>室</a:t>
            </a:r>
            <a:endParaRPr lang="en-US" altLang="ja-JP" sz="1800" dirty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altLang="ja-JP" sz="18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altLang="ja-JP" sz="1800" dirty="0"/>
          </a:p>
        </p:txBody>
      </p:sp>
    </p:spTree>
    <p:extLst>
      <p:ext uri="{BB962C8B-B14F-4D97-AF65-F5344CB8AC3E}">
        <p14:creationId xmlns:p14="http://schemas.microsoft.com/office/powerpoint/2010/main" val="9640695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タイトル 1"/>
          <p:cNvSpPr txBox="1">
            <a:spLocks/>
          </p:cNvSpPr>
          <p:nvPr/>
        </p:nvSpPr>
        <p:spPr>
          <a:xfrm>
            <a:off x="2687320" y="343665"/>
            <a:ext cx="701294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クラス分類の一般的な処理手順</a:t>
            </a: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10234838" y="2025041"/>
            <a:ext cx="17235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識別対象の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クラス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ID</a:t>
            </a:r>
          </a:p>
        </p:txBody>
      </p:sp>
      <p:grpSp>
        <p:nvGrpSpPr>
          <p:cNvPr id="3" name="グループ化 2"/>
          <p:cNvGrpSpPr/>
          <p:nvPr/>
        </p:nvGrpSpPr>
        <p:grpSpPr>
          <a:xfrm>
            <a:off x="3138989" y="1473762"/>
            <a:ext cx="1374859" cy="1684842"/>
            <a:chOff x="3207170" y="1473762"/>
            <a:chExt cx="1374859" cy="1684842"/>
          </a:xfrm>
        </p:grpSpPr>
        <p:sp>
          <p:nvSpPr>
            <p:cNvPr id="57" name="正方形/長方形 56"/>
            <p:cNvSpPr/>
            <p:nvPr/>
          </p:nvSpPr>
          <p:spPr>
            <a:xfrm>
              <a:off x="3207170" y="2561704"/>
              <a:ext cx="1374859" cy="59690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8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前処理</a:t>
              </a:r>
            </a:p>
          </p:txBody>
        </p:sp>
        <p:grpSp>
          <p:nvGrpSpPr>
            <p:cNvPr id="87" name="グループ化 86"/>
            <p:cNvGrpSpPr/>
            <p:nvPr/>
          </p:nvGrpSpPr>
          <p:grpSpPr>
            <a:xfrm>
              <a:off x="3483741" y="1473762"/>
              <a:ext cx="792956" cy="905528"/>
              <a:chOff x="-1150143" y="-7692"/>
              <a:chExt cx="2121694" cy="2422900"/>
            </a:xfrm>
          </p:grpSpPr>
          <p:pic>
            <p:nvPicPr>
              <p:cNvPr id="88" name="Picture 2" descr="C:\Users\takashi\Dropbox\ResearchProposal\講義img\apple2_0.835995.bmp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89" r="3420"/>
              <a:stretch/>
            </p:blipFill>
            <p:spPr bwMode="auto">
              <a:xfrm>
                <a:off x="-1150143" y="-7692"/>
                <a:ext cx="1378743" cy="132303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" name="Picture 4" descr="C:\Users\takashi\Dropbox\ResearchProposal\講義img\banana1_0.518607.bm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85170" y="544041"/>
                <a:ext cx="1384607" cy="132257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" name="Picture 5" descr="C:\Users\takashi\Dropbox\ResearchProposal\講義img\mikan4_0.792652.bmp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08" r="4701"/>
              <a:stretch/>
            </p:blipFill>
            <p:spPr bwMode="auto">
              <a:xfrm>
                <a:off x="-414337" y="1095311"/>
                <a:ext cx="1385888" cy="131989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5" name="グループ化 4"/>
          <p:cNvGrpSpPr/>
          <p:nvPr/>
        </p:nvGrpSpPr>
        <p:grpSpPr>
          <a:xfrm>
            <a:off x="5250274" y="1246036"/>
            <a:ext cx="1739899" cy="1912568"/>
            <a:chOff x="4985751" y="1246036"/>
            <a:chExt cx="1739899" cy="1912568"/>
          </a:xfrm>
        </p:grpSpPr>
        <p:sp>
          <p:nvSpPr>
            <p:cNvPr id="58" name="正方形/長方形 57"/>
            <p:cNvSpPr/>
            <p:nvPr/>
          </p:nvSpPr>
          <p:spPr>
            <a:xfrm>
              <a:off x="4985751" y="2561704"/>
              <a:ext cx="1739899" cy="59690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8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特徴抽出</a:t>
              </a:r>
            </a:p>
          </p:txBody>
        </p:sp>
        <p:grpSp>
          <p:nvGrpSpPr>
            <p:cNvPr id="91" name="グループ化 90"/>
            <p:cNvGrpSpPr/>
            <p:nvPr/>
          </p:nvGrpSpPr>
          <p:grpSpPr>
            <a:xfrm>
              <a:off x="5189488" y="1246036"/>
              <a:ext cx="1332425" cy="1186052"/>
              <a:chOff x="53089" y="4594860"/>
              <a:chExt cx="3411892" cy="3169920"/>
            </a:xfrm>
          </p:grpSpPr>
          <p:grpSp>
            <p:nvGrpSpPr>
              <p:cNvPr id="92" name="グループ化 91"/>
              <p:cNvGrpSpPr/>
              <p:nvPr/>
            </p:nvGrpSpPr>
            <p:grpSpPr>
              <a:xfrm>
                <a:off x="53089" y="4594860"/>
                <a:ext cx="3411892" cy="3169920"/>
                <a:chOff x="4822723" y="3479110"/>
                <a:chExt cx="2841333" cy="2639826"/>
              </a:xfrm>
            </p:grpSpPr>
            <p:cxnSp>
              <p:nvCxnSpPr>
                <p:cNvPr id="102" name="直線矢印コネクタ 101"/>
                <p:cNvCxnSpPr/>
                <p:nvPr/>
              </p:nvCxnSpPr>
              <p:spPr>
                <a:xfrm>
                  <a:off x="4822723" y="6105524"/>
                  <a:ext cx="2841333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直線矢印コネクタ 102"/>
                <p:cNvCxnSpPr/>
                <p:nvPr/>
              </p:nvCxnSpPr>
              <p:spPr>
                <a:xfrm flipV="1">
                  <a:off x="4835628" y="3479110"/>
                  <a:ext cx="0" cy="263982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" name="グループ化 92"/>
              <p:cNvGrpSpPr/>
              <p:nvPr/>
            </p:nvGrpSpPr>
            <p:grpSpPr>
              <a:xfrm>
                <a:off x="375235" y="5184994"/>
                <a:ext cx="894230" cy="636748"/>
                <a:chOff x="5122287" y="3532186"/>
                <a:chExt cx="894230" cy="636748"/>
              </a:xfrm>
            </p:grpSpPr>
            <p:pic>
              <p:nvPicPr>
                <p:cNvPr id="100" name="Picture 2" descr="C:\Users\takashi\Desktop\apple1.bmp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31626" y="3834675"/>
                  <a:ext cx="384891" cy="334259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1" name="Picture 4" descr="C:\Users\takashi\Desktop\appleTrgt.bmp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22287" y="3532186"/>
                  <a:ext cx="375068" cy="334259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94" name="グループ化 93"/>
              <p:cNvGrpSpPr/>
              <p:nvPr/>
            </p:nvGrpSpPr>
            <p:grpSpPr>
              <a:xfrm>
                <a:off x="2119346" y="5124247"/>
                <a:ext cx="851679" cy="849038"/>
                <a:chOff x="7072138" y="3364759"/>
                <a:chExt cx="851679" cy="849038"/>
              </a:xfrm>
            </p:grpSpPr>
            <p:pic>
              <p:nvPicPr>
                <p:cNvPr id="98" name="Picture 10" descr="C:\Users\takashi\Desktop\mikan1.bmp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-666"/>
                <a:stretch/>
              </p:blipFill>
              <p:spPr bwMode="auto">
                <a:xfrm>
                  <a:off x="7552516" y="3851725"/>
                  <a:ext cx="371301" cy="362072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9" name="Picture 11" descr="C:\Users\takashi\Desktop\mikan2.bmp"/>
                <p:cNvPicPr>
                  <a:picLocks noChangeAspect="1" noChangeArrowheads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598" r="3043"/>
                <a:stretch/>
              </p:blipFill>
              <p:spPr bwMode="auto">
                <a:xfrm>
                  <a:off x="7072138" y="3364759"/>
                  <a:ext cx="371560" cy="362074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95" name="グループ化 94"/>
              <p:cNvGrpSpPr/>
              <p:nvPr/>
            </p:nvGrpSpPr>
            <p:grpSpPr>
              <a:xfrm>
                <a:off x="1943661" y="6797579"/>
                <a:ext cx="969382" cy="585469"/>
                <a:chOff x="6919313" y="4969511"/>
                <a:chExt cx="969382" cy="585469"/>
              </a:xfrm>
            </p:grpSpPr>
            <p:pic>
              <p:nvPicPr>
                <p:cNvPr id="96" name="Picture 8" descr="C:\Users\takashi\Desktop\banana1.bmp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19313" y="4969511"/>
                  <a:ext cx="398928" cy="380979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7" name="Picture 9" descr="C:\Users\takashi\Desktop\banana2.bmp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74020" y="5174001"/>
                  <a:ext cx="414675" cy="380979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grpSp>
        <p:nvGrpSpPr>
          <p:cNvPr id="6" name="グループ化 5"/>
          <p:cNvGrpSpPr/>
          <p:nvPr/>
        </p:nvGrpSpPr>
        <p:grpSpPr>
          <a:xfrm>
            <a:off x="7726599" y="1246036"/>
            <a:ext cx="1775459" cy="1912568"/>
            <a:chOff x="7248547" y="1246036"/>
            <a:chExt cx="1775459" cy="1912568"/>
          </a:xfrm>
        </p:grpSpPr>
        <p:sp>
          <p:nvSpPr>
            <p:cNvPr id="59" name="正方形/長方形 58"/>
            <p:cNvSpPr/>
            <p:nvPr/>
          </p:nvSpPr>
          <p:spPr>
            <a:xfrm>
              <a:off x="7248547" y="2561704"/>
              <a:ext cx="1775459" cy="59690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クラス分類</a:t>
              </a:r>
            </a:p>
          </p:txBody>
        </p:sp>
        <p:grpSp>
          <p:nvGrpSpPr>
            <p:cNvPr id="104" name="グループ化 103"/>
            <p:cNvGrpSpPr/>
            <p:nvPr/>
          </p:nvGrpSpPr>
          <p:grpSpPr>
            <a:xfrm>
              <a:off x="7496838" y="1246036"/>
              <a:ext cx="1332425" cy="1186052"/>
              <a:chOff x="53089" y="4594860"/>
              <a:chExt cx="3411892" cy="3169920"/>
            </a:xfrm>
          </p:grpSpPr>
          <p:grpSp>
            <p:nvGrpSpPr>
              <p:cNvPr id="105" name="グループ化 104"/>
              <p:cNvGrpSpPr/>
              <p:nvPr/>
            </p:nvGrpSpPr>
            <p:grpSpPr>
              <a:xfrm>
                <a:off x="53089" y="4594860"/>
                <a:ext cx="3411892" cy="3169920"/>
                <a:chOff x="4822723" y="3479110"/>
                <a:chExt cx="2841333" cy="2639826"/>
              </a:xfrm>
            </p:grpSpPr>
            <p:cxnSp>
              <p:nvCxnSpPr>
                <p:cNvPr id="115" name="直線矢印コネクタ 114"/>
                <p:cNvCxnSpPr/>
                <p:nvPr/>
              </p:nvCxnSpPr>
              <p:spPr>
                <a:xfrm>
                  <a:off x="4822723" y="6105524"/>
                  <a:ext cx="2841333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直線矢印コネクタ 115"/>
                <p:cNvCxnSpPr/>
                <p:nvPr/>
              </p:nvCxnSpPr>
              <p:spPr>
                <a:xfrm flipV="1">
                  <a:off x="4835628" y="3479110"/>
                  <a:ext cx="0" cy="263982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6" name="グループ化 105"/>
              <p:cNvGrpSpPr/>
              <p:nvPr/>
            </p:nvGrpSpPr>
            <p:grpSpPr>
              <a:xfrm>
                <a:off x="375235" y="5184994"/>
                <a:ext cx="881504" cy="636748"/>
                <a:chOff x="5122287" y="3532186"/>
                <a:chExt cx="881504" cy="636748"/>
              </a:xfrm>
            </p:grpSpPr>
            <p:pic>
              <p:nvPicPr>
                <p:cNvPr id="113" name="Picture 2" descr="C:\Users\takashi\Desktop\apple1.bmp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18900" y="3834675"/>
                  <a:ext cx="384891" cy="334259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4" name="Picture 4" descr="C:\Users\takashi\Desktop\appleTrgt.bmp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22287" y="3532186"/>
                  <a:ext cx="375068" cy="334259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07" name="グループ化 106"/>
              <p:cNvGrpSpPr/>
              <p:nvPr/>
            </p:nvGrpSpPr>
            <p:grpSpPr>
              <a:xfrm>
                <a:off x="2119346" y="5124247"/>
                <a:ext cx="851679" cy="849038"/>
                <a:chOff x="7072138" y="3364759"/>
                <a:chExt cx="851679" cy="849038"/>
              </a:xfrm>
            </p:grpSpPr>
            <p:pic>
              <p:nvPicPr>
                <p:cNvPr id="111" name="Picture 10" descr="C:\Users\takashi\Desktop\mikan1.bmp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-666"/>
                <a:stretch/>
              </p:blipFill>
              <p:spPr bwMode="auto">
                <a:xfrm>
                  <a:off x="7552516" y="3851725"/>
                  <a:ext cx="371301" cy="362072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2" name="Picture 11" descr="C:\Users\takashi\Desktop\mikan2.bmp"/>
                <p:cNvPicPr>
                  <a:picLocks noChangeAspect="1" noChangeArrowheads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598" r="3043"/>
                <a:stretch/>
              </p:blipFill>
              <p:spPr bwMode="auto">
                <a:xfrm>
                  <a:off x="7072138" y="3364759"/>
                  <a:ext cx="371560" cy="362074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08" name="グループ化 107"/>
              <p:cNvGrpSpPr/>
              <p:nvPr/>
            </p:nvGrpSpPr>
            <p:grpSpPr>
              <a:xfrm>
                <a:off x="1943661" y="6797579"/>
                <a:ext cx="969382" cy="585469"/>
                <a:chOff x="6919313" y="4969511"/>
                <a:chExt cx="969382" cy="585469"/>
              </a:xfrm>
            </p:grpSpPr>
            <p:pic>
              <p:nvPicPr>
                <p:cNvPr id="109" name="Picture 8" descr="C:\Users\takashi\Desktop\banana1.bmp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19313" y="4969511"/>
                  <a:ext cx="398928" cy="380979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0" name="Picture 9" descr="C:\Users\takashi\Desktop\banana2.bmp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74020" y="5174001"/>
                  <a:ext cx="414675" cy="380979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cxnSp>
          <p:nvCxnSpPr>
            <p:cNvPr id="117" name="直線コネクタ 116"/>
            <p:cNvCxnSpPr/>
            <p:nvPr/>
          </p:nvCxnSpPr>
          <p:spPr>
            <a:xfrm flipH="1" flipV="1">
              <a:off x="8024192" y="1280160"/>
              <a:ext cx="129209" cy="566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線コネクタ 117"/>
            <p:cNvCxnSpPr/>
            <p:nvPr/>
          </p:nvCxnSpPr>
          <p:spPr>
            <a:xfrm>
              <a:off x="8158371" y="1851661"/>
              <a:ext cx="626165" cy="1292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線コネクタ 118"/>
            <p:cNvCxnSpPr/>
            <p:nvPr/>
          </p:nvCxnSpPr>
          <p:spPr>
            <a:xfrm flipH="1">
              <a:off x="7537174" y="1851661"/>
              <a:ext cx="611256" cy="452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グループ化 7"/>
          <p:cNvGrpSpPr/>
          <p:nvPr/>
        </p:nvGrpSpPr>
        <p:grpSpPr>
          <a:xfrm>
            <a:off x="664854" y="1299878"/>
            <a:ext cx="1737709" cy="2099204"/>
            <a:chOff x="664854" y="1299878"/>
            <a:chExt cx="1737709" cy="2099204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664854" y="1299878"/>
              <a:ext cx="1737709" cy="1019704"/>
              <a:chOff x="664854" y="1299878"/>
              <a:chExt cx="1737709" cy="1019704"/>
            </a:xfrm>
          </p:grpSpPr>
          <p:sp>
            <p:nvSpPr>
              <p:cNvPr id="77" name="テキスト ボックス 76"/>
              <p:cNvSpPr txBox="1"/>
              <p:nvPr/>
            </p:nvSpPr>
            <p:spPr>
              <a:xfrm>
                <a:off x="679014" y="1857917"/>
                <a:ext cx="17235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ja-JP" altLang="en-US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正解画像群</a:t>
                </a:r>
                <a:endParaRPr lang="en-US" altLang="ja-JP" sz="2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grpSp>
            <p:nvGrpSpPr>
              <p:cNvPr id="83" name="グループ化 82"/>
              <p:cNvGrpSpPr/>
              <p:nvPr/>
            </p:nvGrpSpPr>
            <p:grpSpPr>
              <a:xfrm>
                <a:off x="664854" y="1299878"/>
                <a:ext cx="1726471" cy="472076"/>
                <a:chOff x="-3038147" y="205873"/>
                <a:chExt cx="4865919" cy="1330508"/>
              </a:xfrm>
            </p:grpSpPr>
            <p:pic>
              <p:nvPicPr>
                <p:cNvPr id="84" name="Picture 3" descr="C:\Users\takashi\Desktop\apple2.bmp"/>
                <p:cNvPicPr>
                  <a:picLocks noChangeAspect="1" noChangeArrowheads="1"/>
                </p:cNvPicPr>
                <p:nvPr/>
              </p:nvPicPr>
              <p:blipFill rotWithShape="1"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642"/>
                <a:stretch/>
              </p:blipFill>
              <p:spPr bwMode="auto">
                <a:xfrm>
                  <a:off x="-3038147" y="205873"/>
                  <a:ext cx="1370871" cy="133050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5" name="Picture 8" descr="C:\Users\takashi\Desktop\banana1.bmp"/>
                <p:cNvPicPr>
                  <a:picLocks noChangeAspect="1" noChangeArrowheads="1"/>
                </p:cNvPicPr>
                <p:nvPr/>
              </p:nvPicPr>
              <p:blipFill rotWithShape="1"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602"/>
                <a:stretch/>
              </p:blipFill>
              <p:spPr bwMode="auto">
                <a:xfrm>
                  <a:off x="-1289191" y="205873"/>
                  <a:ext cx="1370871" cy="133050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6" name="Picture 13" descr="C:\Users\takashi\Desktop\mikantest.bmp"/>
                <p:cNvPicPr>
                  <a:picLocks noChangeAspect="1" noChangeArrowheads="1"/>
                </p:cNvPicPr>
                <p:nvPr/>
              </p:nvPicPr>
              <p:blipFill rotWithShape="1"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419" r="5063"/>
                <a:stretch/>
              </p:blipFill>
              <p:spPr bwMode="auto">
                <a:xfrm>
                  <a:off x="459765" y="205873"/>
                  <a:ext cx="1368007" cy="133050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55" name="テキスト ボックス 54"/>
            <p:cNvSpPr txBox="1"/>
            <p:nvPr/>
          </p:nvSpPr>
          <p:spPr>
            <a:xfrm>
              <a:off x="921805" y="2937417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2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識別対象</a:t>
              </a:r>
              <a:endPara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pic>
          <p:nvPicPr>
            <p:cNvPr id="62" name="Picture 5" descr="C:\Users\takashi\Desktop\apple3.bmp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0459" y="2430740"/>
              <a:ext cx="594541" cy="5054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4" name="右矢印 63"/>
          <p:cNvSpPr/>
          <p:nvPr/>
        </p:nvSpPr>
        <p:spPr>
          <a:xfrm>
            <a:off x="2554527" y="2089280"/>
            <a:ext cx="493474" cy="501520"/>
          </a:xfrm>
          <a:prstGeom prst="rightArrow">
            <a:avLst>
              <a:gd name="adj1" fmla="val 50000"/>
              <a:gd name="adj2" fmla="val 612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5" name="右矢印 64"/>
          <p:cNvSpPr/>
          <p:nvPr/>
        </p:nvSpPr>
        <p:spPr>
          <a:xfrm>
            <a:off x="4599227" y="2089280"/>
            <a:ext cx="493474" cy="501520"/>
          </a:xfrm>
          <a:prstGeom prst="rightArrow">
            <a:avLst>
              <a:gd name="adj1" fmla="val 50000"/>
              <a:gd name="adj2" fmla="val 612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6" name="右矢印 65"/>
          <p:cNvSpPr/>
          <p:nvPr/>
        </p:nvSpPr>
        <p:spPr>
          <a:xfrm>
            <a:off x="7177327" y="2089280"/>
            <a:ext cx="493474" cy="501520"/>
          </a:xfrm>
          <a:prstGeom prst="rightArrow">
            <a:avLst>
              <a:gd name="adj1" fmla="val 50000"/>
              <a:gd name="adj2" fmla="val 612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7" name="右矢印 66"/>
          <p:cNvSpPr/>
          <p:nvPr/>
        </p:nvSpPr>
        <p:spPr>
          <a:xfrm>
            <a:off x="9679227" y="2089280"/>
            <a:ext cx="493474" cy="501520"/>
          </a:xfrm>
          <a:prstGeom prst="rightArrow">
            <a:avLst>
              <a:gd name="adj1" fmla="val 50000"/>
              <a:gd name="adj2" fmla="val 612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9641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タイトル 1"/>
          <p:cNvSpPr txBox="1">
            <a:spLocks/>
          </p:cNvSpPr>
          <p:nvPr/>
        </p:nvSpPr>
        <p:spPr>
          <a:xfrm>
            <a:off x="2687320" y="343665"/>
            <a:ext cx="701294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クラス分類の一般的な処理手順</a:t>
            </a: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10234838" y="2025041"/>
            <a:ext cx="17235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識別対象の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クラス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ID</a:t>
            </a:r>
          </a:p>
        </p:txBody>
      </p:sp>
      <p:grpSp>
        <p:nvGrpSpPr>
          <p:cNvPr id="3" name="グループ化 2"/>
          <p:cNvGrpSpPr/>
          <p:nvPr/>
        </p:nvGrpSpPr>
        <p:grpSpPr>
          <a:xfrm>
            <a:off x="3138989" y="1473762"/>
            <a:ext cx="1374859" cy="1684842"/>
            <a:chOff x="3207170" y="1473762"/>
            <a:chExt cx="1374859" cy="1684842"/>
          </a:xfrm>
        </p:grpSpPr>
        <p:sp>
          <p:nvSpPr>
            <p:cNvPr id="57" name="正方形/長方形 56"/>
            <p:cNvSpPr/>
            <p:nvPr/>
          </p:nvSpPr>
          <p:spPr>
            <a:xfrm>
              <a:off x="3207170" y="2561704"/>
              <a:ext cx="1374859" cy="59690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8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前処理</a:t>
              </a:r>
            </a:p>
          </p:txBody>
        </p:sp>
        <p:grpSp>
          <p:nvGrpSpPr>
            <p:cNvPr id="87" name="グループ化 86"/>
            <p:cNvGrpSpPr/>
            <p:nvPr/>
          </p:nvGrpSpPr>
          <p:grpSpPr>
            <a:xfrm>
              <a:off x="3483741" y="1473762"/>
              <a:ext cx="792956" cy="905528"/>
              <a:chOff x="-1150143" y="-7692"/>
              <a:chExt cx="2121694" cy="2422900"/>
            </a:xfrm>
          </p:grpSpPr>
          <p:pic>
            <p:nvPicPr>
              <p:cNvPr id="88" name="Picture 2" descr="C:\Users\takashi\Dropbox\ResearchProposal\講義img\apple2_0.835995.bmp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89" r="3420"/>
              <a:stretch/>
            </p:blipFill>
            <p:spPr bwMode="auto">
              <a:xfrm>
                <a:off x="-1150143" y="-7692"/>
                <a:ext cx="1378743" cy="132303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" name="Picture 4" descr="C:\Users\takashi\Dropbox\ResearchProposal\講義img\banana1_0.518607.bm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85170" y="544041"/>
                <a:ext cx="1384607" cy="132257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" name="Picture 5" descr="C:\Users\takashi\Dropbox\ResearchProposal\講義img\mikan4_0.792652.bmp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08" r="4701"/>
              <a:stretch/>
            </p:blipFill>
            <p:spPr bwMode="auto">
              <a:xfrm>
                <a:off x="-414337" y="1095311"/>
                <a:ext cx="1385888" cy="131989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5" name="グループ化 4"/>
          <p:cNvGrpSpPr/>
          <p:nvPr/>
        </p:nvGrpSpPr>
        <p:grpSpPr>
          <a:xfrm>
            <a:off x="5250274" y="1246036"/>
            <a:ext cx="1739899" cy="1912568"/>
            <a:chOff x="4985751" y="1246036"/>
            <a:chExt cx="1739899" cy="1912568"/>
          </a:xfrm>
        </p:grpSpPr>
        <p:sp>
          <p:nvSpPr>
            <p:cNvPr id="58" name="正方形/長方形 57"/>
            <p:cNvSpPr/>
            <p:nvPr/>
          </p:nvSpPr>
          <p:spPr>
            <a:xfrm>
              <a:off x="4985751" y="2561704"/>
              <a:ext cx="1739899" cy="59690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8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特徴抽出</a:t>
              </a:r>
            </a:p>
          </p:txBody>
        </p:sp>
        <p:grpSp>
          <p:nvGrpSpPr>
            <p:cNvPr id="91" name="グループ化 90"/>
            <p:cNvGrpSpPr/>
            <p:nvPr/>
          </p:nvGrpSpPr>
          <p:grpSpPr>
            <a:xfrm>
              <a:off x="5189488" y="1246036"/>
              <a:ext cx="1332425" cy="1186052"/>
              <a:chOff x="53089" y="4594860"/>
              <a:chExt cx="3411892" cy="3169920"/>
            </a:xfrm>
          </p:grpSpPr>
          <p:grpSp>
            <p:nvGrpSpPr>
              <p:cNvPr id="92" name="グループ化 91"/>
              <p:cNvGrpSpPr/>
              <p:nvPr/>
            </p:nvGrpSpPr>
            <p:grpSpPr>
              <a:xfrm>
                <a:off x="53089" y="4594860"/>
                <a:ext cx="3411892" cy="3169920"/>
                <a:chOff x="4822723" y="3479110"/>
                <a:chExt cx="2841333" cy="2639826"/>
              </a:xfrm>
            </p:grpSpPr>
            <p:cxnSp>
              <p:nvCxnSpPr>
                <p:cNvPr id="102" name="直線矢印コネクタ 101"/>
                <p:cNvCxnSpPr/>
                <p:nvPr/>
              </p:nvCxnSpPr>
              <p:spPr>
                <a:xfrm>
                  <a:off x="4822723" y="6105524"/>
                  <a:ext cx="2841333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直線矢印コネクタ 102"/>
                <p:cNvCxnSpPr/>
                <p:nvPr/>
              </p:nvCxnSpPr>
              <p:spPr>
                <a:xfrm flipV="1">
                  <a:off x="4835628" y="3479110"/>
                  <a:ext cx="0" cy="263982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" name="グループ化 92"/>
              <p:cNvGrpSpPr/>
              <p:nvPr/>
            </p:nvGrpSpPr>
            <p:grpSpPr>
              <a:xfrm>
                <a:off x="375235" y="5184994"/>
                <a:ext cx="894230" cy="636748"/>
                <a:chOff x="5122287" y="3532186"/>
                <a:chExt cx="894230" cy="636748"/>
              </a:xfrm>
            </p:grpSpPr>
            <p:pic>
              <p:nvPicPr>
                <p:cNvPr id="100" name="Picture 2" descr="C:\Users\takashi\Desktop\apple1.bmp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31626" y="3834675"/>
                  <a:ext cx="384891" cy="334259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1" name="Picture 4" descr="C:\Users\takashi\Desktop\appleTrgt.bmp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22287" y="3532186"/>
                  <a:ext cx="375068" cy="334259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94" name="グループ化 93"/>
              <p:cNvGrpSpPr/>
              <p:nvPr/>
            </p:nvGrpSpPr>
            <p:grpSpPr>
              <a:xfrm>
                <a:off x="2119346" y="5124247"/>
                <a:ext cx="851679" cy="849038"/>
                <a:chOff x="7072138" y="3364759"/>
                <a:chExt cx="851679" cy="849038"/>
              </a:xfrm>
            </p:grpSpPr>
            <p:pic>
              <p:nvPicPr>
                <p:cNvPr id="98" name="Picture 10" descr="C:\Users\takashi\Desktop\mikan1.bmp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-666"/>
                <a:stretch/>
              </p:blipFill>
              <p:spPr bwMode="auto">
                <a:xfrm>
                  <a:off x="7552516" y="3851725"/>
                  <a:ext cx="371301" cy="362072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9" name="Picture 11" descr="C:\Users\takashi\Desktop\mikan2.bmp"/>
                <p:cNvPicPr>
                  <a:picLocks noChangeAspect="1" noChangeArrowheads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598" r="3043"/>
                <a:stretch/>
              </p:blipFill>
              <p:spPr bwMode="auto">
                <a:xfrm>
                  <a:off x="7072138" y="3364759"/>
                  <a:ext cx="371560" cy="362074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95" name="グループ化 94"/>
              <p:cNvGrpSpPr/>
              <p:nvPr/>
            </p:nvGrpSpPr>
            <p:grpSpPr>
              <a:xfrm>
                <a:off x="1943661" y="6797579"/>
                <a:ext cx="969382" cy="585469"/>
                <a:chOff x="6919313" y="4969511"/>
                <a:chExt cx="969382" cy="585469"/>
              </a:xfrm>
            </p:grpSpPr>
            <p:pic>
              <p:nvPicPr>
                <p:cNvPr id="96" name="Picture 8" descr="C:\Users\takashi\Desktop\banana1.bmp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19313" y="4969511"/>
                  <a:ext cx="398928" cy="380979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7" name="Picture 9" descr="C:\Users\takashi\Desktop\banana2.bmp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74020" y="5174001"/>
                  <a:ext cx="414675" cy="380979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grpSp>
        <p:nvGrpSpPr>
          <p:cNvPr id="6" name="グループ化 5"/>
          <p:cNvGrpSpPr/>
          <p:nvPr/>
        </p:nvGrpSpPr>
        <p:grpSpPr>
          <a:xfrm>
            <a:off x="7726599" y="1246036"/>
            <a:ext cx="1775459" cy="1912568"/>
            <a:chOff x="7248547" y="1246036"/>
            <a:chExt cx="1775459" cy="1912568"/>
          </a:xfrm>
        </p:grpSpPr>
        <p:sp>
          <p:nvSpPr>
            <p:cNvPr id="59" name="正方形/長方形 58"/>
            <p:cNvSpPr/>
            <p:nvPr/>
          </p:nvSpPr>
          <p:spPr>
            <a:xfrm>
              <a:off x="7248547" y="2561704"/>
              <a:ext cx="1775459" cy="59690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クラス分類</a:t>
              </a:r>
            </a:p>
          </p:txBody>
        </p:sp>
        <p:grpSp>
          <p:nvGrpSpPr>
            <p:cNvPr id="104" name="グループ化 103"/>
            <p:cNvGrpSpPr/>
            <p:nvPr/>
          </p:nvGrpSpPr>
          <p:grpSpPr>
            <a:xfrm>
              <a:off x="7496838" y="1246036"/>
              <a:ext cx="1332425" cy="1186052"/>
              <a:chOff x="53089" y="4594860"/>
              <a:chExt cx="3411892" cy="3169920"/>
            </a:xfrm>
          </p:grpSpPr>
          <p:grpSp>
            <p:nvGrpSpPr>
              <p:cNvPr id="105" name="グループ化 104"/>
              <p:cNvGrpSpPr/>
              <p:nvPr/>
            </p:nvGrpSpPr>
            <p:grpSpPr>
              <a:xfrm>
                <a:off x="53089" y="4594860"/>
                <a:ext cx="3411892" cy="3169920"/>
                <a:chOff x="4822723" y="3479110"/>
                <a:chExt cx="2841333" cy="2639826"/>
              </a:xfrm>
            </p:grpSpPr>
            <p:cxnSp>
              <p:nvCxnSpPr>
                <p:cNvPr id="115" name="直線矢印コネクタ 114"/>
                <p:cNvCxnSpPr/>
                <p:nvPr/>
              </p:nvCxnSpPr>
              <p:spPr>
                <a:xfrm>
                  <a:off x="4822723" y="6105524"/>
                  <a:ext cx="2841333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直線矢印コネクタ 115"/>
                <p:cNvCxnSpPr/>
                <p:nvPr/>
              </p:nvCxnSpPr>
              <p:spPr>
                <a:xfrm flipV="1">
                  <a:off x="4835628" y="3479110"/>
                  <a:ext cx="0" cy="263982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6" name="グループ化 105"/>
              <p:cNvGrpSpPr/>
              <p:nvPr/>
            </p:nvGrpSpPr>
            <p:grpSpPr>
              <a:xfrm>
                <a:off x="375235" y="5184994"/>
                <a:ext cx="881504" cy="636748"/>
                <a:chOff x="5122287" y="3532186"/>
                <a:chExt cx="881504" cy="636748"/>
              </a:xfrm>
            </p:grpSpPr>
            <p:pic>
              <p:nvPicPr>
                <p:cNvPr id="113" name="Picture 2" descr="C:\Users\takashi\Desktop\apple1.bmp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18900" y="3834675"/>
                  <a:ext cx="384891" cy="334259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4" name="Picture 4" descr="C:\Users\takashi\Desktop\appleTrgt.bmp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22287" y="3532186"/>
                  <a:ext cx="375068" cy="334259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07" name="グループ化 106"/>
              <p:cNvGrpSpPr/>
              <p:nvPr/>
            </p:nvGrpSpPr>
            <p:grpSpPr>
              <a:xfrm>
                <a:off x="2119346" y="5124247"/>
                <a:ext cx="851679" cy="849038"/>
                <a:chOff x="7072138" y="3364759"/>
                <a:chExt cx="851679" cy="849038"/>
              </a:xfrm>
            </p:grpSpPr>
            <p:pic>
              <p:nvPicPr>
                <p:cNvPr id="111" name="Picture 10" descr="C:\Users\takashi\Desktop\mikan1.bmp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-666"/>
                <a:stretch/>
              </p:blipFill>
              <p:spPr bwMode="auto">
                <a:xfrm>
                  <a:off x="7552516" y="3851725"/>
                  <a:ext cx="371301" cy="362072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2" name="Picture 11" descr="C:\Users\takashi\Desktop\mikan2.bmp"/>
                <p:cNvPicPr>
                  <a:picLocks noChangeAspect="1" noChangeArrowheads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598" r="3043"/>
                <a:stretch/>
              </p:blipFill>
              <p:spPr bwMode="auto">
                <a:xfrm>
                  <a:off x="7072138" y="3364759"/>
                  <a:ext cx="371560" cy="362074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08" name="グループ化 107"/>
              <p:cNvGrpSpPr/>
              <p:nvPr/>
            </p:nvGrpSpPr>
            <p:grpSpPr>
              <a:xfrm>
                <a:off x="1943661" y="6797579"/>
                <a:ext cx="969382" cy="585469"/>
                <a:chOff x="6919313" y="4969511"/>
                <a:chExt cx="969382" cy="585469"/>
              </a:xfrm>
            </p:grpSpPr>
            <p:pic>
              <p:nvPicPr>
                <p:cNvPr id="109" name="Picture 8" descr="C:\Users\takashi\Desktop\banana1.bmp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19313" y="4969511"/>
                  <a:ext cx="398928" cy="380979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0" name="Picture 9" descr="C:\Users\takashi\Desktop\banana2.bmp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74020" y="5174001"/>
                  <a:ext cx="414675" cy="380979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cxnSp>
          <p:nvCxnSpPr>
            <p:cNvPr id="117" name="直線コネクタ 116"/>
            <p:cNvCxnSpPr/>
            <p:nvPr/>
          </p:nvCxnSpPr>
          <p:spPr>
            <a:xfrm flipH="1" flipV="1">
              <a:off x="8024192" y="1280160"/>
              <a:ext cx="129209" cy="566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線コネクタ 117"/>
            <p:cNvCxnSpPr/>
            <p:nvPr/>
          </p:nvCxnSpPr>
          <p:spPr>
            <a:xfrm>
              <a:off x="8158371" y="1851661"/>
              <a:ext cx="626165" cy="1292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線コネクタ 118"/>
            <p:cNvCxnSpPr/>
            <p:nvPr/>
          </p:nvCxnSpPr>
          <p:spPr>
            <a:xfrm flipH="1">
              <a:off x="7537174" y="1851661"/>
              <a:ext cx="611256" cy="452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グループ化 7"/>
          <p:cNvGrpSpPr/>
          <p:nvPr/>
        </p:nvGrpSpPr>
        <p:grpSpPr>
          <a:xfrm>
            <a:off x="664854" y="1299878"/>
            <a:ext cx="1737709" cy="2099204"/>
            <a:chOff x="664854" y="1299878"/>
            <a:chExt cx="1737709" cy="2099204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664854" y="1299878"/>
              <a:ext cx="1737709" cy="1019704"/>
              <a:chOff x="664854" y="1299878"/>
              <a:chExt cx="1737709" cy="1019704"/>
            </a:xfrm>
          </p:grpSpPr>
          <p:sp>
            <p:nvSpPr>
              <p:cNvPr id="77" name="テキスト ボックス 76"/>
              <p:cNvSpPr txBox="1"/>
              <p:nvPr/>
            </p:nvSpPr>
            <p:spPr>
              <a:xfrm>
                <a:off x="679014" y="1857917"/>
                <a:ext cx="17235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ja-JP" altLang="en-US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正解画像群</a:t>
                </a:r>
                <a:endParaRPr lang="en-US" altLang="ja-JP" sz="2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grpSp>
            <p:nvGrpSpPr>
              <p:cNvPr id="83" name="グループ化 82"/>
              <p:cNvGrpSpPr/>
              <p:nvPr/>
            </p:nvGrpSpPr>
            <p:grpSpPr>
              <a:xfrm>
                <a:off x="664854" y="1299878"/>
                <a:ext cx="1726471" cy="472076"/>
                <a:chOff x="-3038147" y="205873"/>
                <a:chExt cx="4865919" cy="1330508"/>
              </a:xfrm>
            </p:grpSpPr>
            <p:pic>
              <p:nvPicPr>
                <p:cNvPr id="84" name="Picture 3" descr="C:\Users\takashi\Desktop\apple2.bmp"/>
                <p:cNvPicPr>
                  <a:picLocks noChangeAspect="1" noChangeArrowheads="1"/>
                </p:cNvPicPr>
                <p:nvPr/>
              </p:nvPicPr>
              <p:blipFill rotWithShape="1"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642"/>
                <a:stretch/>
              </p:blipFill>
              <p:spPr bwMode="auto">
                <a:xfrm>
                  <a:off x="-3038147" y="205873"/>
                  <a:ext cx="1370871" cy="133050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5" name="Picture 8" descr="C:\Users\takashi\Desktop\banana1.bmp"/>
                <p:cNvPicPr>
                  <a:picLocks noChangeAspect="1" noChangeArrowheads="1"/>
                </p:cNvPicPr>
                <p:nvPr/>
              </p:nvPicPr>
              <p:blipFill rotWithShape="1"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602"/>
                <a:stretch/>
              </p:blipFill>
              <p:spPr bwMode="auto">
                <a:xfrm>
                  <a:off x="-1289191" y="205873"/>
                  <a:ext cx="1370871" cy="133050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6" name="Picture 13" descr="C:\Users\takashi\Desktop\mikantest.bmp"/>
                <p:cNvPicPr>
                  <a:picLocks noChangeAspect="1" noChangeArrowheads="1"/>
                </p:cNvPicPr>
                <p:nvPr/>
              </p:nvPicPr>
              <p:blipFill rotWithShape="1"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419" r="5063"/>
                <a:stretch/>
              </p:blipFill>
              <p:spPr bwMode="auto">
                <a:xfrm>
                  <a:off x="459765" y="205873"/>
                  <a:ext cx="1368007" cy="133050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55" name="テキスト ボックス 54"/>
            <p:cNvSpPr txBox="1"/>
            <p:nvPr/>
          </p:nvSpPr>
          <p:spPr>
            <a:xfrm>
              <a:off x="921805" y="2937417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2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識別対象</a:t>
              </a:r>
              <a:endPara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pic>
          <p:nvPicPr>
            <p:cNvPr id="62" name="Picture 5" descr="C:\Users\takashi\Desktop\apple3.bmp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0459" y="2430740"/>
              <a:ext cx="594541" cy="5054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4" name="右矢印 63"/>
          <p:cNvSpPr/>
          <p:nvPr/>
        </p:nvSpPr>
        <p:spPr>
          <a:xfrm>
            <a:off x="2554527" y="2089280"/>
            <a:ext cx="493474" cy="501520"/>
          </a:xfrm>
          <a:prstGeom prst="rightArrow">
            <a:avLst>
              <a:gd name="adj1" fmla="val 50000"/>
              <a:gd name="adj2" fmla="val 612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5" name="右矢印 64"/>
          <p:cNvSpPr/>
          <p:nvPr/>
        </p:nvSpPr>
        <p:spPr>
          <a:xfrm>
            <a:off x="4599227" y="2089280"/>
            <a:ext cx="493474" cy="501520"/>
          </a:xfrm>
          <a:prstGeom prst="rightArrow">
            <a:avLst>
              <a:gd name="adj1" fmla="val 50000"/>
              <a:gd name="adj2" fmla="val 612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6" name="右矢印 65"/>
          <p:cNvSpPr/>
          <p:nvPr/>
        </p:nvSpPr>
        <p:spPr>
          <a:xfrm>
            <a:off x="7177327" y="2089280"/>
            <a:ext cx="493474" cy="501520"/>
          </a:xfrm>
          <a:prstGeom prst="rightArrow">
            <a:avLst>
              <a:gd name="adj1" fmla="val 50000"/>
              <a:gd name="adj2" fmla="val 612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7" name="右矢印 66"/>
          <p:cNvSpPr/>
          <p:nvPr/>
        </p:nvSpPr>
        <p:spPr>
          <a:xfrm>
            <a:off x="9679227" y="2089280"/>
            <a:ext cx="493474" cy="501520"/>
          </a:xfrm>
          <a:prstGeom prst="rightArrow">
            <a:avLst>
              <a:gd name="adj1" fmla="val 50000"/>
              <a:gd name="adj2" fmla="val 612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2075182" y="4296435"/>
            <a:ext cx="846581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特徴抽出のための前処理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ts val="1200"/>
              </a:spcBef>
            </a:pP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データが画像ならば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…</a:t>
            </a:r>
          </a:p>
          <a:p>
            <a:pPr>
              <a:spcBef>
                <a:spcPts val="1200"/>
              </a:spcBef>
            </a:pP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二値化、平滑化、先鋭化、特徴保存平滑化、など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</a:p>
        </p:txBody>
      </p:sp>
      <p:sp>
        <p:nvSpPr>
          <p:cNvPr id="61" name="右矢印 60"/>
          <p:cNvSpPr/>
          <p:nvPr/>
        </p:nvSpPr>
        <p:spPr>
          <a:xfrm rot="17542382">
            <a:off x="3021838" y="3421216"/>
            <a:ext cx="890694" cy="523797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8451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タイトル 1"/>
          <p:cNvSpPr txBox="1">
            <a:spLocks/>
          </p:cNvSpPr>
          <p:nvPr/>
        </p:nvSpPr>
        <p:spPr>
          <a:xfrm>
            <a:off x="2687320" y="343665"/>
            <a:ext cx="701294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クラス分類の一般的な処理手順</a:t>
            </a: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10234838" y="2025041"/>
            <a:ext cx="17235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識別対象の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クラス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ID</a:t>
            </a:r>
          </a:p>
        </p:txBody>
      </p:sp>
      <p:grpSp>
        <p:nvGrpSpPr>
          <p:cNvPr id="3" name="グループ化 2"/>
          <p:cNvGrpSpPr/>
          <p:nvPr/>
        </p:nvGrpSpPr>
        <p:grpSpPr>
          <a:xfrm>
            <a:off x="3138989" y="1473762"/>
            <a:ext cx="1374859" cy="1684842"/>
            <a:chOff x="3207170" y="1473762"/>
            <a:chExt cx="1374859" cy="1684842"/>
          </a:xfrm>
        </p:grpSpPr>
        <p:sp>
          <p:nvSpPr>
            <p:cNvPr id="57" name="正方形/長方形 56"/>
            <p:cNvSpPr/>
            <p:nvPr/>
          </p:nvSpPr>
          <p:spPr>
            <a:xfrm>
              <a:off x="3207170" y="2561704"/>
              <a:ext cx="1374859" cy="59690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8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前処理</a:t>
              </a:r>
            </a:p>
          </p:txBody>
        </p:sp>
        <p:grpSp>
          <p:nvGrpSpPr>
            <p:cNvPr id="87" name="グループ化 86"/>
            <p:cNvGrpSpPr/>
            <p:nvPr/>
          </p:nvGrpSpPr>
          <p:grpSpPr>
            <a:xfrm>
              <a:off x="3483741" y="1473762"/>
              <a:ext cx="792956" cy="905528"/>
              <a:chOff x="-1150143" y="-7692"/>
              <a:chExt cx="2121694" cy="2422900"/>
            </a:xfrm>
          </p:grpSpPr>
          <p:pic>
            <p:nvPicPr>
              <p:cNvPr id="88" name="Picture 2" descr="C:\Users\takashi\Dropbox\ResearchProposal\講義img\apple2_0.835995.bmp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89" r="3420"/>
              <a:stretch/>
            </p:blipFill>
            <p:spPr bwMode="auto">
              <a:xfrm>
                <a:off x="-1150143" y="-7692"/>
                <a:ext cx="1378743" cy="132303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" name="Picture 4" descr="C:\Users\takashi\Dropbox\ResearchProposal\講義img\banana1_0.518607.bm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85170" y="544041"/>
                <a:ext cx="1384607" cy="132257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" name="Picture 5" descr="C:\Users\takashi\Dropbox\ResearchProposal\講義img\mikan4_0.792652.bmp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08" r="4701"/>
              <a:stretch/>
            </p:blipFill>
            <p:spPr bwMode="auto">
              <a:xfrm>
                <a:off x="-414337" y="1095311"/>
                <a:ext cx="1385888" cy="131989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5" name="グループ化 4"/>
          <p:cNvGrpSpPr/>
          <p:nvPr/>
        </p:nvGrpSpPr>
        <p:grpSpPr>
          <a:xfrm>
            <a:off x="5250274" y="1246036"/>
            <a:ext cx="1739899" cy="1912568"/>
            <a:chOff x="4985751" y="1246036"/>
            <a:chExt cx="1739899" cy="1912568"/>
          </a:xfrm>
        </p:grpSpPr>
        <p:sp>
          <p:nvSpPr>
            <p:cNvPr id="58" name="正方形/長方形 57"/>
            <p:cNvSpPr/>
            <p:nvPr/>
          </p:nvSpPr>
          <p:spPr>
            <a:xfrm>
              <a:off x="4985751" y="2561704"/>
              <a:ext cx="1739899" cy="59690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8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特徴抽出</a:t>
              </a:r>
            </a:p>
          </p:txBody>
        </p:sp>
        <p:grpSp>
          <p:nvGrpSpPr>
            <p:cNvPr id="91" name="グループ化 90"/>
            <p:cNvGrpSpPr/>
            <p:nvPr/>
          </p:nvGrpSpPr>
          <p:grpSpPr>
            <a:xfrm>
              <a:off x="5189488" y="1246036"/>
              <a:ext cx="1332425" cy="1186052"/>
              <a:chOff x="53089" y="4594860"/>
              <a:chExt cx="3411892" cy="3169920"/>
            </a:xfrm>
          </p:grpSpPr>
          <p:grpSp>
            <p:nvGrpSpPr>
              <p:cNvPr id="92" name="グループ化 91"/>
              <p:cNvGrpSpPr/>
              <p:nvPr/>
            </p:nvGrpSpPr>
            <p:grpSpPr>
              <a:xfrm>
                <a:off x="53089" y="4594860"/>
                <a:ext cx="3411892" cy="3169920"/>
                <a:chOff x="4822723" y="3479110"/>
                <a:chExt cx="2841333" cy="2639826"/>
              </a:xfrm>
            </p:grpSpPr>
            <p:cxnSp>
              <p:nvCxnSpPr>
                <p:cNvPr id="102" name="直線矢印コネクタ 101"/>
                <p:cNvCxnSpPr/>
                <p:nvPr/>
              </p:nvCxnSpPr>
              <p:spPr>
                <a:xfrm>
                  <a:off x="4822723" y="6105524"/>
                  <a:ext cx="2841333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直線矢印コネクタ 102"/>
                <p:cNvCxnSpPr/>
                <p:nvPr/>
              </p:nvCxnSpPr>
              <p:spPr>
                <a:xfrm flipV="1">
                  <a:off x="4835628" y="3479110"/>
                  <a:ext cx="0" cy="263982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" name="グループ化 92"/>
              <p:cNvGrpSpPr/>
              <p:nvPr/>
            </p:nvGrpSpPr>
            <p:grpSpPr>
              <a:xfrm>
                <a:off x="375235" y="5184994"/>
                <a:ext cx="894230" cy="636748"/>
                <a:chOff x="5122287" y="3532186"/>
                <a:chExt cx="894230" cy="636748"/>
              </a:xfrm>
            </p:grpSpPr>
            <p:pic>
              <p:nvPicPr>
                <p:cNvPr id="100" name="Picture 2" descr="C:\Users\takashi\Desktop\apple1.bmp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31626" y="3834675"/>
                  <a:ext cx="384891" cy="334259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1" name="Picture 4" descr="C:\Users\takashi\Desktop\appleTrgt.bmp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22287" y="3532186"/>
                  <a:ext cx="375068" cy="334259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94" name="グループ化 93"/>
              <p:cNvGrpSpPr/>
              <p:nvPr/>
            </p:nvGrpSpPr>
            <p:grpSpPr>
              <a:xfrm>
                <a:off x="2119346" y="5124247"/>
                <a:ext cx="851679" cy="849038"/>
                <a:chOff x="7072138" y="3364759"/>
                <a:chExt cx="851679" cy="849038"/>
              </a:xfrm>
            </p:grpSpPr>
            <p:pic>
              <p:nvPicPr>
                <p:cNvPr id="98" name="Picture 10" descr="C:\Users\takashi\Desktop\mikan1.bmp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-666"/>
                <a:stretch/>
              </p:blipFill>
              <p:spPr bwMode="auto">
                <a:xfrm>
                  <a:off x="7552516" y="3851725"/>
                  <a:ext cx="371301" cy="362072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9" name="Picture 11" descr="C:\Users\takashi\Desktop\mikan2.bmp"/>
                <p:cNvPicPr>
                  <a:picLocks noChangeAspect="1" noChangeArrowheads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598" r="3043"/>
                <a:stretch/>
              </p:blipFill>
              <p:spPr bwMode="auto">
                <a:xfrm>
                  <a:off x="7072138" y="3364759"/>
                  <a:ext cx="371560" cy="362074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95" name="グループ化 94"/>
              <p:cNvGrpSpPr/>
              <p:nvPr/>
            </p:nvGrpSpPr>
            <p:grpSpPr>
              <a:xfrm>
                <a:off x="1943661" y="6797579"/>
                <a:ext cx="969382" cy="585469"/>
                <a:chOff x="6919313" y="4969511"/>
                <a:chExt cx="969382" cy="585469"/>
              </a:xfrm>
            </p:grpSpPr>
            <p:pic>
              <p:nvPicPr>
                <p:cNvPr id="96" name="Picture 8" descr="C:\Users\takashi\Desktop\banana1.bmp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19313" y="4969511"/>
                  <a:ext cx="398928" cy="380979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7" name="Picture 9" descr="C:\Users\takashi\Desktop\banana2.bmp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74020" y="5174001"/>
                  <a:ext cx="414675" cy="380979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grpSp>
        <p:nvGrpSpPr>
          <p:cNvPr id="6" name="グループ化 5"/>
          <p:cNvGrpSpPr/>
          <p:nvPr/>
        </p:nvGrpSpPr>
        <p:grpSpPr>
          <a:xfrm>
            <a:off x="7726599" y="1246036"/>
            <a:ext cx="1775459" cy="1912568"/>
            <a:chOff x="7248547" y="1246036"/>
            <a:chExt cx="1775459" cy="1912568"/>
          </a:xfrm>
        </p:grpSpPr>
        <p:sp>
          <p:nvSpPr>
            <p:cNvPr id="59" name="正方形/長方形 58"/>
            <p:cNvSpPr/>
            <p:nvPr/>
          </p:nvSpPr>
          <p:spPr>
            <a:xfrm>
              <a:off x="7248547" y="2561704"/>
              <a:ext cx="1775459" cy="59690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クラス分類</a:t>
              </a:r>
            </a:p>
          </p:txBody>
        </p:sp>
        <p:grpSp>
          <p:nvGrpSpPr>
            <p:cNvPr id="104" name="グループ化 103"/>
            <p:cNvGrpSpPr/>
            <p:nvPr/>
          </p:nvGrpSpPr>
          <p:grpSpPr>
            <a:xfrm>
              <a:off x="7496838" y="1246036"/>
              <a:ext cx="1332425" cy="1186052"/>
              <a:chOff x="53089" y="4594860"/>
              <a:chExt cx="3411892" cy="3169920"/>
            </a:xfrm>
          </p:grpSpPr>
          <p:grpSp>
            <p:nvGrpSpPr>
              <p:cNvPr id="105" name="グループ化 104"/>
              <p:cNvGrpSpPr/>
              <p:nvPr/>
            </p:nvGrpSpPr>
            <p:grpSpPr>
              <a:xfrm>
                <a:off x="53089" y="4594860"/>
                <a:ext cx="3411892" cy="3169920"/>
                <a:chOff x="4822723" y="3479110"/>
                <a:chExt cx="2841333" cy="2639826"/>
              </a:xfrm>
            </p:grpSpPr>
            <p:cxnSp>
              <p:nvCxnSpPr>
                <p:cNvPr id="115" name="直線矢印コネクタ 114"/>
                <p:cNvCxnSpPr/>
                <p:nvPr/>
              </p:nvCxnSpPr>
              <p:spPr>
                <a:xfrm>
                  <a:off x="4822723" y="6105524"/>
                  <a:ext cx="2841333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直線矢印コネクタ 115"/>
                <p:cNvCxnSpPr/>
                <p:nvPr/>
              </p:nvCxnSpPr>
              <p:spPr>
                <a:xfrm flipV="1">
                  <a:off x="4835628" y="3479110"/>
                  <a:ext cx="0" cy="263982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6" name="グループ化 105"/>
              <p:cNvGrpSpPr/>
              <p:nvPr/>
            </p:nvGrpSpPr>
            <p:grpSpPr>
              <a:xfrm>
                <a:off x="375235" y="5184994"/>
                <a:ext cx="881504" cy="636748"/>
                <a:chOff x="5122287" y="3532186"/>
                <a:chExt cx="881504" cy="636748"/>
              </a:xfrm>
            </p:grpSpPr>
            <p:pic>
              <p:nvPicPr>
                <p:cNvPr id="113" name="Picture 2" descr="C:\Users\takashi\Desktop\apple1.bmp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18900" y="3834675"/>
                  <a:ext cx="384891" cy="334259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4" name="Picture 4" descr="C:\Users\takashi\Desktop\appleTrgt.bmp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22287" y="3532186"/>
                  <a:ext cx="375068" cy="334259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07" name="グループ化 106"/>
              <p:cNvGrpSpPr/>
              <p:nvPr/>
            </p:nvGrpSpPr>
            <p:grpSpPr>
              <a:xfrm>
                <a:off x="2119346" y="5124247"/>
                <a:ext cx="851679" cy="849038"/>
                <a:chOff x="7072138" y="3364759"/>
                <a:chExt cx="851679" cy="849038"/>
              </a:xfrm>
            </p:grpSpPr>
            <p:pic>
              <p:nvPicPr>
                <p:cNvPr id="111" name="Picture 10" descr="C:\Users\takashi\Desktop\mikan1.bmp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-666"/>
                <a:stretch/>
              </p:blipFill>
              <p:spPr bwMode="auto">
                <a:xfrm>
                  <a:off x="7552516" y="3851725"/>
                  <a:ext cx="371301" cy="362072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2" name="Picture 11" descr="C:\Users\takashi\Desktop\mikan2.bmp"/>
                <p:cNvPicPr>
                  <a:picLocks noChangeAspect="1" noChangeArrowheads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598" r="3043"/>
                <a:stretch/>
              </p:blipFill>
              <p:spPr bwMode="auto">
                <a:xfrm>
                  <a:off x="7072138" y="3364759"/>
                  <a:ext cx="371560" cy="362074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08" name="グループ化 107"/>
              <p:cNvGrpSpPr/>
              <p:nvPr/>
            </p:nvGrpSpPr>
            <p:grpSpPr>
              <a:xfrm>
                <a:off x="1943661" y="6797579"/>
                <a:ext cx="969382" cy="585469"/>
                <a:chOff x="6919313" y="4969511"/>
                <a:chExt cx="969382" cy="585469"/>
              </a:xfrm>
            </p:grpSpPr>
            <p:pic>
              <p:nvPicPr>
                <p:cNvPr id="109" name="Picture 8" descr="C:\Users\takashi\Desktop\banana1.bmp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19313" y="4969511"/>
                  <a:ext cx="398928" cy="380979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0" name="Picture 9" descr="C:\Users\takashi\Desktop\banana2.bmp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74020" y="5174001"/>
                  <a:ext cx="414675" cy="380979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cxnSp>
          <p:nvCxnSpPr>
            <p:cNvPr id="117" name="直線コネクタ 116"/>
            <p:cNvCxnSpPr/>
            <p:nvPr/>
          </p:nvCxnSpPr>
          <p:spPr>
            <a:xfrm flipH="1" flipV="1">
              <a:off x="8024192" y="1280160"/>
              <a:ext cx="129209" cy="566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線コネクタ 117"/>
            <p:cNvCxnSpPr/>
            <p:nvPr/>
          </p:nvCxnSpPr>
          <p:spPr>
            <a:xfrm>
              <a:off x="8158371" y="1851661"/>
              <a:ext cx="626165" cy="1292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線コネクタ 118"/>
            <p:cNvCxnSpPr/>
            <p:nvPr/>
          </p:nvCxnSpPr>
          <p:spPr>
            <a:xfrm flipH="1">
              <a:off x="7537174" y="1851661"/>
              <a:ext cx="611256" cy="452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グループ化 7"/>
          <p:cNvGrpSpPr/>
          <p:nvPr/>
        </p:nvGrpSpPr>
        <p:grpSpPr>
          <a:xfrm>
            <a:off x="664854" y="1299878"/>
            <a:ext cx="1737709" cy="2099204"/>
            <a:chOff x="664854" y="1299878"/>
            <a:chExt cx="1737709" cy="2099204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664854" y="1299878"/>
              <a:ext cx="1737709" cy="1019704"/>
              <a:chOff x="664854" y="1299878"/>
              <a:chExt cx="1737709" cy="1019704"/>
            </a:xfrm>
          </p:grpSpPr>
          <p:sp>
            <p:nvSpPr>
              <p:cNvPr id="77" name="テキスト ボックス 76"/>
              <p:cNvSpPr txBox="1"/>
              <p:nvPr/>
            </p:nvSpPr>
            <p:spPr>
              <a:xfrm>
                <a:off x="679014" y="1857917"/>
                <a:ext cx="17235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ja-JP" altLang="en-US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正解画像群</a:t>
                </a:r>
                <a:endParaRPr lang="en-US" altLang="ja-JP" sz="2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grpSp>
            <p:nvGrpSpPr>
              <p:cNvPr id="83" name="グループ化 82"/>
              <p:cNvGrpSpPr/>
              <p:nvPr/>
            </p:nvGrpSpPr>
            <p:grpSpPr>
              <a:xfrm>
                <a:off x="664854" y="1299878"/>
                <a:ext cx="1726471" cy="472076"/>
                <a:chOff x="-3038147" y="205873"/>
                <a:chExt cx="4865919" cy="1330508"/>
              </a:xfrm>
            </p:grpSpPr>
            <p:pic>
              <p:nvPicPr>
                <p:cNvPr id="84" name="Picture 3" descr="C:\Users\takashi\Desktop\apple2.bmp"/>
                <p:cNvPicPr>
                  <a:picLocks noChangeAspect="1" noChangeArrowheads="1"/>
                </p:cNvPicPr>
                <p:nvPr/>
              </p:nvPicPr>
              <p:blipFill rotWithShape="1"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642"/>
                <a:stretch/>
              </p:blipFill>
              <p:spPr bwMode="auto">
                <a:xfrm>
                  <a:off x="-3038147" y="205873"/>
                  <a:ext cx="1370871" cy="133050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5" name="Picture 8" descr="C:\Users\takashi\Desktop\banana1.bmp"/>
                <p:cNvPicPr>
                  <a:picLocks noChangeAspect="1" noChangeArrowheads="1"/>
                </p:cNvPicPr>
                <p:nvPr/>
              </p:nvPicPr>
              <p:blipFill rotWithShape="1"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602"/>
                <a:stretch/>
              </p:blipFill>
              <p:spPr bwMode="auto">
                <a:xfrm>
                  <a:off x="-1289191" y="205873"/>
                  <a:ext cx="1370871" cy="133050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6" name="Picture 13" descr="C:\Users\takashi\Desktop\mikantest.bmp"/>
                <p:cNvPicPr>
                  <a:picLocks noChangeAspect="1" noChangeArrowheads="1"/>
                </p:cNvPicPr>
                <p:nvPr/>
              </p:nvPicPr>
              <p:blipFill rotWithShape="1"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419" r="5063"/>
                <a:stretch/>
              </p:blipFill>
              <p:spPr bwMode="auto">
                <a:xfrm>
                  <a:off x="459765" y="205873"/>
                  <a:ext cx="1368007" cy="133050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55" name="テキスト ボックス 54"/>
            <p:cNvSpPr txBox="1"/>
            <p:nvPr/>
          </p:nvSpPr>
          <p:spPr>
            <a:xfrm>
              <a:off x="921805" y="2937417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2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識別対象</a:t>
              </a:r>
              <a:endPara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pic>
          <p:nvPicPr>
            <p:cNvPr id="62" name="Picture 5" descr="C:\Users\takashi\Desktop\apple3.bmp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0459" y="2430740"/>
              <a:ext cx="594541" cy="5054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4" name="右矢印 63"/>
          <p:cNvSpPr/>
          <p:nvPr/>
        </p:nvSpPr>
        <p:spPr>
          <a:xfrm>
            <a:off x="2554527" y="2089280"/>
            <a:ext cx="493474" cy="501520"/>
          </a:xfrm>
          <a:prstGeom prst="rightArrow">
            <a:avLst>
              <a:gd name="adj1" fmla="val 50000"/>
              <a:gd name="adj2" fmla="val 612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5" name="右矢印 64"/>
          <p:cNvSpPr/>
          <p:nvPr/>
        </p:nvSpPr>
        <p:spPr>
          <a:xfrm>
            <a:off x="4599227" y="2089280"/>
            <a:ext cx="493474" cy="501520"/>
          </a:xfrm>
          <a:prstGeom prst="rightArrow">
            <a:avLst>
              <a:gd name="adj1" fmla="val 50000"/>
              <a:gd name="adj2" fmla="val 612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6" name="右矢印 65"/>
          <p:cNvSpPr/>
          <p:nvPr/>
        </p:nvSpPr>
        <p:spPr>
          <a:xfrm>
            <a:off x="7177327" y="2089280"/>
            <a:ext cx="493474" cy="501520"/>
          </a:xfrm>
          <a:prstGeom prst="rightArrow">
            <a:avLst>
              <a:gd name="adj1" fmla="val 50000"/>
              <a:gd name="adj2" fmla="val 612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7" name="右矢印 66"/>
          <p:cNvSpPr/>
          <p:nvPr/>
        </p:nvSpPr>
        <p:spPr>
          <a:xfrm>
            <a:off x="9679227" y="2089280"/>
            <a:ext cx="493474" cy="501520"/>
          </a:xfrm>
          <a:prstGeom prst="rightArrow">
            <a:avLst>
              <a:gd name="adj1" fmla="val 50000"/>
              <a:gd name="adj2" fmla="val 612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1079501" y="4057233"/>
            <a:ext cx="10490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入力データ群に対し，同じクラスは近く・異なるクラス遠くなるような特徴空間にデータを射影する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ts val="1200"/>
              </a:spcBef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良い特徴空間を構築するには、知識・経験・試行錯誤が必要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ts val="1200"/>
              </a:spcBef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画像認識 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HLAC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SIFT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en-US" altLang="ja-JP" sz="2400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HoG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特徴などが有名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ts val="1200"/>
              </a:spcBef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最近流行りの深層学習は特徴量の設計もデータから学習する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ts val="1200"/>
              </a:spcBef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深層学習の発展に伴い，人がデザインした特徴量は「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Hand Craft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な」特徴量と呼ばれる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1" name="右矢印 60"/>
          <p:cNvSpPr/>
          <p:nvPr/>
        </p:nvSpPr>
        <p:spPr>
          <a:xfrm rot="17542382">
            <a:off x="4971189" y="3294092"/>
            <a:ext cx="727403" cy="523797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3350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タイトル 1"/>
          <p:cNvSpPr txBox="1">
            <a:spLocks/>
          </p:cNvSpPr>
          <p:nvPr/>
        </p:nvSpPr>
        <p:spPr>
          <a:xfrm>
            <a:off x="2687320" y="343665"/>
            <a:ext cx="701294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クラス分類の一般的な処理手順</a:t>
            </a: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10234838" y="2025041"/>
            <a:ext cx="17235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識別対象の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クラス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ID</a:t>
            </a:r>
          </a:p>
        </p:txBody>
      </p:sp>
      <p:grpSp>
        <p:nvGrpSpPr>
          <p:cNvPr id="3" name="グループ化 2"/>
          <p:cNvGrpSpPr/>
          <p:nvPr/>
        </p:nvGrpSpPr>
        <p:grpSpPr>
          <a:xfrm>
            <a:off x="3138989" y="1473762"/>
            <a:ext cx="1374859" cy="1684842"/>
            <a:chOff x="3207170" y="1473762"/>
            <a:chExt cx="1374859" cy="1684842"/>
          </a:xfrm>
        </p:grpSpPr>
        <p:sp>
          <p:nvSpPr>
            <p:cNvPr id="57" name="正方形/長方形 56"/>
            <p:cNvSpPr/>
            <p:nvPr/>
          </p:nvSpPr>
          <p:spPr>
            <a:xfrm>
              <a:off x="3207170" y="2561704"/>
              <a:ext cx="1374859" cy="59690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8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前処理</a:t>
              </a:r>
            </a:p>
          </p:txBody>
        </p:sp>
        <p:grpSp>
          <p:nvGrpSpPr>
            <p:cNvPr id="87" name="グループ化 86"/>
            <p:cNvGrpSpPr/>
            <p:nvPr/>
          </p:nvGrpSpPr>
          <p:grpSpPr>
            <a:xfrm>
              <a:off x="3483741" y="1473762"/>
              <a:ext cx="792956" cy="905528"/>
              <a:chOff x="-1150143" y="-7692"/>
              <a:chExt cx="2121694" cy="2422900"/>
            </a:xfrm>
          </p:grpSpPr>
          <p:pic>
            <p:nvPicPr>
              <p:cNvPr id="88" name="Picture 2" descr="C:\Users\takashi\Dropbox\ResearchProposal\講義img\apple2_0.835995.bmp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89" r="3420"/>
              <a:stretch/>
            </p:blipFill>
            <p:spPr bwMode="auto">
              <a:xfrm>
                <a:off x="-1150143" y="-7692"/>
                <a:ext cx="1378743" cy="132303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" name="Picture 4" descr="C:\Users\takashi\Dropbox\ResearchProposal\講義img\banana1_0.518607.bm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85170" y="544041"/>
                <a:ext cx="1384607" cy="132257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" name="Picture 5" descr="C:\Users\takashi\Dropbox\ResearchProposal\講義img\mikan4_0.792652.bmp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08" r="4701"/>
              <a:stretch/>
            </p:blipFill>
            <p:spPr bwMode="auto">
              <a:xfrm>
                <a:off x="-414337" y="1095311"/>
                <a:ext cx="1385888" cy="131989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5" name="グループ化 4"/>
          <p:cNvGrpSpPr/>
          <p:nvPr/>
        </p:nvGrpSpPr>
        <p:grpSpPr>
          <a:xfrm>
            <a:off x="5250274" y="1246036"/>
            <a:ext cx="1739899" cy="1912568"/>
            <a:chOff x="4985751" y="1246036"/>
            <a:chExt cx="1739899" cy="1912568"/>
          </a:xfrm>
        </p:grpSpPr>
        <p:sp>
          <p:nvSpPr>
            <p:cNvPr id="58" name="正方形/長方形 57"/>
            <p:cNvSpPr/>
            <p:nvPr/>
          </p:nvSpPr>
          <p:spPr>
            <a:xfrm>
              <a:off x="4985751" y="2561704"/>
              <a:ext cx="1739899" cy="59690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8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特徴抽出</a:t>
              </a:r>
            </a:p>
          </p:txBody>
        </p:sp>
        <p:grpSp>
          <p:nvGrpSpPr>
            <p:cNvPr id="91" name="グループ化 90"/>
            <p:cNvGrpSpPr/>
            <p:nvPr/>
          </p:nvGrpSpPr>
          <p:grpSpPr>
            <a:xfrm>
              <a:off x="5189488" y="1246036"/>
              <a:ext cx="1332425" cy="1186052"/>
              <a:chOff x="53089" y="4594860"/>
              <a:chExt cx="3411892" cy="3169920"/>
            </a:xfrm>
          </p:grpSpPr>
          <p:grpSp>
            <p:nvGrpSpPr>
              <p:cNvPr id="92" name="グループ化 91"/>
              <p:cNvGrpSpPr/>
              <p:nvPr/>
            </p:nvGrpSpPr>
            <p:grpSpPr>
              <a:xfrm>
                <a:off x="53089" y="4594860"/>
                <a:ext cx="3411892" cy="3169920"/>
                <a:chOff x="4822723" y="3479110"/>
                <a:chExt cx="2841333" cy="2639826"/>
              </a:xfrm>
            </p:grpSpPr>
            <p:cxnSp>
              <p:nvCxnSpPr>
                <p:cNvPr id="102" name="直線矢印コネクタ 101"/>
                <p:cNvCxnSpPr/>
                <p:nvPr/>
              </p:nvCxnSpPr>
              <p:spPr>
                <a:xfrm>
                  <a:off x="4822723" y="6105524"/>
                  <a:ext cx="2841333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直線矢印コネクタ 102"/>
                <p:cNvCxnSpPr/>
                <p:nvPr/>
              </p:nvCxnSpPr>
              <p:spPr>
                <a:xfrm flipV="1">
                  <a:off x="4835628" y="3479110"/>
                  <a:ext cx="0" cy="263982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" name="グループ化 92"/>
              <p:cNvGrpSpPr/>
              <p:nvPr/>
            </p:nvGrpSpPr>
            <p:grpSpPr>
              <a:xfrm>
                <a:off x="375235" y="5184994"/>
                <a:ext cx="894230" cy="636748"/>
                <a:chOff x="5122287" y="3532186"/>
                <a:chExt cx="894230" cy="636748"/>
              </a:xfrm>
            </p:grpSpPr>
            <p:pic>
              <p:nvPicPr>
                <p:cNvPr id="100" name="Picture 2" descr="C:\Users\takashi\Desktop\apple1.bmp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31626" y="3834675"/>
                  <a:ext cx="384891" cy="334259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1" name="Picture 4" descr="C:\Users\takashi\Desktop\appleTrgt.bmp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22287" y="3532186"/>
                  <a:ext cx="375068" cy="334259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94" name="グループ化 93"/>
              <p:cNvGrpSpPr/>
              <p:nvPr/>
            </p:nvGrpSpPr>
            <p:grpSpPr>
              <a:xfrm>
                <a:off x="2119346" y="5124247"/>
                <a:ext cx="851679" cy="849038"/>
                <a:chOff x="7072138" y="3364759"/>
                <a:chExt cx="851679" cy="849038"/>
              </a:xfrm>
            </p:grpSpPr>
            <p:pic>
              <p:nvPicPr>
                <p:cNvPr id="98" name="Picture 10" descr="C:\Users\takashi\Desktop\mikan1.bmp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-666"/>
                <a:stretch/>
              </p:blipFill>
              <p:spPr bwMode="auto">
                <a:xfrm>
                  <a:off x="7552516" y="3851725"/>
                  <a:ext cx="371301" cy="362072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9" name="Picture 11" descr="C:\Users\takashi\Desktop\mikan2.bmp"/>
                <p:cNvPicPr>
                  <a:picLocks noChangeAspect="1" noChangeArrowheads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598" r="3043"/>
                <a:stretch/>
              </p:blipFill>
              <p:spPr bwMode="auto">
                <a:xfrm>
                  <a:off x="7072138" y="3364759"/>
                  <a:ext cx="371560" cy="362074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95" name="グループ化 94"/>
              <p:cNvGrpSpPr/>
              <p:nvPr/>
            </p:nvGrpSpPr>
            <p:grpSpPr>
              <a:xfrm>
                <a:off x="1943661" y="6797579"/>
                <a:ext cx="969382" cy="585469"/>
                <a:chOff x="6919313" y="4969511"/>
                <a:chExt cx="969382" cy="585469"/>
              </a:xfrm>
            </p:grpSpPr>
            <p:pic>
              <p:nvPicPr>
                <p:cNvPr id="96" name="Picture 8" descr="C:\Users\takashi\Desktop\banana1.bmp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19313" y="4969511"/>
                  <a:ext cx="398928" cy="380979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7" name="Picture 9" descr="C:\Users\takashi\Desktop\banana2.bmp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74020" y="5174001"/>
                  <a:ext cx="414675" cy="380979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grpSp>
        <p:nvGrpSpPr>
          <p:cNvPr id="6" name="グループ化 5"/>
          <p:cNvGrpSpPr/>
          <p:nvPr/>
        </p:nvGrpSpPr>
        <p:grpSpPr>
          <a:xfrm>
            <a:off x="7726599" y="1246036"/>
            <a:ext cx="1775459" cy="1912568"/>
            <a:chOff x="7248547" y="1246036"/>
            <a:chExt cx="1775459" cy="1912568"/>
          </a:xfrm>
        </p:grpSpPr>
        <p:sp>
          <p:nvSpPr>
            <p:cNvPr id="59" name="正方形/長方形 58"/>
            <p:cNvSpPr/>
            <p:nvPr/>
          </p:nvSpPr>
          <p:spPr>
            <a:xfrm>
              <a:off x="7248547" y="2561704"/>
              <a:ext cx="1775459" cy="59690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クラス分類</a:t>
              </a:r>
            </a:p>
          </p:txBody>
        </p:sp>
        <p:grpSp>
          <p:nvGrpSpPr>
            <p:cNvPr id="104" name="グループ化 103"/>
            <p:cNvGrpSpPr/>
            <p:nvPr/>
          </p:nvGrpSpPr>
          <p:grpSpPr>
            <a:xfrm>
              <a:off x="7496838" y="1246036"/>
              <a:ext cx="1332425" cy="1186052"/>
              <a:chOff x="53089" y="4594860"/>
              <a:chExt cx="3411892" cy="3169920"/>
            </a:xfrm>
          </p:grpSpPr>
          <p:grpSp>
            <p:nvGrpSpPr>
              <p:cNvPr id="105" name="グループ化 104"/>
              <p:cNvGrpSpPr/>
              <p:nvPr/>
            </p:nvGrpSpPr>
            <p:grpSpPr>
              <a:xfrm>
                <a:off x="53089" y="4594860"/>
                <a:ext cx="3411892" cy="3169920"/>
                <a:chOff x="4822723" y="3479110"/>
                <a:chExt cx="2841333" cy="2639826"/>
              </a:xfrm>
            </p:grpSpPr>
            <p:cxnSp>
              <p:nvCxnSpPr>
                <p:cNvPr id="115" name="直線矢印コネクタ 114"/>
                <p:cNvCxnSpPr/>
                <p:nvPr/>
              </p:nvCxnSpPr>
              <p:spPr>
                <a:xfrm>
                  <a:off x="4822723" y="6105524"/>
                  <a:ext cx="2841333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直線矢印コネクタ 115"/>
                <p:cNvCxnSpPr/>
                <p:nvPr/>
              </p:nvCxnSpPr>
              <p:spPr>
                <a:xfrm flipV="1">
                  <a:off x="4835628" y="3479110"/>
                  <a:ext cx="0" cy="263982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6" name="グループ化 105"/>
              <p:cNvGrpSpPr/>
              <p:nvPr/>
            </p:nvGrpSpPr>
            <p:grpSpPr>
              <a:xfrm>
                <a:off x="375235" y="5184994"/>
                <a:ext cx="881504" cy="636748"/>
                <a:chOff x="5122287" y="3532186"/>
                <a:chExt cx="881504" cy="636748"/>
              </a:xfrm>
            </p:grpSpPr>
            <p:pic>
              <p:nvPicPr>
                <p:cNvPr id="113" name="Picture 2" descr="C:\Users\takashi\Desktop\apple1.bmp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18900" y="3834675"/>
                  <a:ext cx="384891" cy="334259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4" name="Picture 4" descr="C:\Users\takashi\Desktop\appleTrgt.bmp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22287" y="3532186"/>
                  <a:ext cx="375068" cy="334259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07" name="グループ化 106"/>
              <p:cNvGrpSpPr/>
              <p:nvPr/>
            </p:nvGrpSpPr>
            <p:grpSpPr>
              <a:xfrm>
                <a:off x="2119346" y="5124247"/>
                <a:ext cx="851679" cy="849038"/>
                <a:chOff x="7072138" y="3364759"/>
                <a:chExt cx="851679" cy="849038"/>
              </a:xfrm>
            </p:grpSpPr>
            <p:pic>
              <p:nvPicPr>
                <p:cNvPr id="111" name="Picture 10" descr="C:\Users\takashi\Desktop\mikan1.bmp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-666"/>
                <a:stretch/>
              </p:blipFill>
              <p:spPr bwMode="auto">
                <a:xfrm>
                  <a:off x="7552516" y="3851725"/>
                  <a:ext cx="371301" cy="362072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2" name="Picture 11" descr="C:\Users\takashi\Desktop\mikan2.bmp"/>
                <p:cNvPicPr>
                  <a:picLocks noChangeAspect="1" noChangeArrowheads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598" r="3043"/>
                <a:stretch/>
              </p:blipFill>
              <p:spPr bwMode="auto">
                <a:xfrm>
                  <a:off x="7072138" y="3364759"/>
                  <a:ext cx="371560" cy="362074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08" name="グループ化 107"/>
              <p:cNvGrpSpPr/>
              <p:nvPr/>
            </p:nvGrpSpPr>
            <p:grpSpPr>
              <a:xfrm>
                <a:off x="1943661" y="6797579"/>
                <a:ext cx="969382" cy="585469"/>
                <a:chOff x="6919313" y="4969511"/>
                <a:chExt cx="969382" cy="585469"/>
              </a:xfrm>
            </p:grpSpPr>
            <p:pic>
              <p:nvPicPr>
                <p:cNvPr id="109" name="Picture 8" descr="C:\Users\takashi\Desktop\banana1.bmp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19313" y="4969511"/>
                  <a:ext cx="398928" cy="380979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0" name="Picture 9" descr="C:\Users\takashi\Desktop\banana2.bmp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74020" y="5174001"/>
                  <a:ext cx="414675" cy="380979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cxnSp>
          <p:nvCxnSpPr>
            <p:cNvPr id="117" name="直線コネクタ 116"/>
            <p:cNvCxnSpPr/>
            <p:nvPr/>
          </p:nvCxnSpPr>
          <p:spPr>
            <a:xfrm flipH="1" flipV="1">
              <a:off x="8024192" y="1280160"/>
              <a:ext cx="129209" cy="566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線コネクタ 117"/>
            <p:cNvCxnSpPr/>
            <p:nvPr/>
          </p:nvCxnSpPr>
          <p:spPr>
            <a:xfrm>
              <a:off x="8158371" y="1851661"/>
              <a:ext cx="626165" cy="1292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線コネクタ 118"/>
            <p:cNvCxnSpPr/>
            <p:nvPr/>
          </p:nvCxnSpPr>
          <p:spPr>
            <a:xfrm flipH="1">
              <a:off x="7537174" y="1851661"/>
              <a:ext cx="611256" cy="452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グループ化 7"/>
          <p:cNvGrpSpPr/>
          <p:nvPr/>
        </p:nvGrpSpPr>
        <p:grpSpPr>
          <a:xfrm>
            <a:off x="664854" y="1299878"/>
            <a:ext cx="1737709" cy="2099204"/>
            <a:chOff x="664854" y="1299878"/>
            <a:chExt cx="1737709" cy="2099204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664854" y="1299878"/>
              <a:ext cx="1737709" cy="1019704"/>
              <a:chOff x="664854" y="1299878"/>
              <a:chExt cx="1737709" cy="1019704"/>
            </a:xfrm>
          </p:grpSpPr>
          <p:sp>
            <p:nvSpPr>
              <p:cNvPr id="77" name="テキスト ボックス 76"/>
              <p:cNvSpPr txBox="1"/>
              <p:nvPr/>
            </p:nvSpPr>
            <p:spPr>
              <a:xfrm>
                <a:off x="679014" y="1857917"/>
                <a:ext cx="17235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ja-JP" altLang="en-US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正解画像群</a:t>
                </a:r>
                <a:endParaRPr lang="en-US" altLang="ja-JP" sz="2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grpSp>
            <p:nvGrpSpPr>
              <p:cNvPr id="83" name="グループ化 82"/>
              <p:cNvGrpSpPr/>
              <p:nvPr/>
            </p:nvGrpSpPr>
            <p:grpSpPr>
              <a:xfrm>
                <a:off x="664854" y="1299878"/>
                <a:ext cx="1726471" cy="472076"/>
                <a:chOff x="-3038147" y="205873"/>
                <a:chExt cx="4865919" cy="1330508"/>
              </a:xfrm>
            </p:grpSpPr>
            <p:pic>
              <p:nvPicPr>
                <p:cNvPr id="84" name="Picture 3" descr="C:\Users\takashi\Desktop\apple2.bmp"/>
                <p:cNvPicPr>
                  <a:picLocks noChangeAspect="1" noChangeArrowheads="1"/>
                </p:cNvPicPr>
                <p:nvPr/>
              </p:nvPicPr>
              <p:blipFill rotWithShape="1"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642"/>
                <a:stretch/>
              </p:blipFill>
              <p:spPr bwMode="auto">
                <a:xfrm>
                  <a:off x="-3038147" y="205873"/>
                  <a:ext cx="1370871" cy="133050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5" name="Picture 8" descr="C:\Users\takashi\Desktop\banana1.bmp"/>
                <p:cNvPicPr>
                  <a:picLocks noChangeAspect="1" noChangeArrowheads="1"/>
                </p:cNvPicPr>
                <p:nvPr/>
              </p:nvPicPr>
              <p:blipFill rotWithShape="1"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602"/>
                <a:stretch/>
              </p:blipFill>
              <p:spPr bwMode="auto">
                <a:xfrm>
                  <a:off x="-1289191" y="205873"/>
                  <a:ext cx="1370871" cy="133050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6" name="Picture 13" descr="C:\Users\takashi\Desktop\mikantest.bmp"/>
                <p:cNvPicPr>
                  <a:picLocks noChangeAspect="1" noChangeArrowheads="1"/>
                </p:cNvPicPr>
                <p:nvPr/>
              </p:nvPicPr>
              <p:blipFill rotWithShape="1"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419" r="5063"/>
                <a:stretch/>
              </p:blipFill>
              <p:spPr bwMode="auto">
                <a:xfrm>
                  <a:off x="459765" y="205873"/>
                  <a:ext cx="1368007" cy="133050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55" name="テキスト ボックス 54"/>
            <p:cNvSpPr txBox="1"/>
            <p:nvPr/>
          </p:nvSpPr>
          <p:spPr>
            <a:xfrm>
              <a:off x="921805" y="2937417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2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識別対象</a:t>
              </a:r>
              <a:endPara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pic>
          <p:nvPicPr>
            <p:cNvPr id="62" name="Picture 5" descr="C:\Users\takashi\Desktop\apple3.bmp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0459" y="2430740"/>
              <a:ext cx="594541" cy="5054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4" name="右矢印 63"/>
          <p:cNvSpPr/>
          <p:nvPr/>
        </p:nvSpPr>
        <p:spPr>
          <a:xfrm>
            <a:off x="2554527" y="2089280"/>
            <a:ext cx="493474" cy="501520"/>
          </a:xfrm>
          <a:prstGeom prst="rightArrow">
            <a:avLst>
              <a:gd name="adj1" fmla="val 50000"/>
              <a:gd name="adj2" fmla="val 612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5" name="右矢印 64"/>
          <p:cNvSpPr/>
          <p:nvPr/>
        </p:nvSpPr>
        <p:spPr>
          <a:xfrm>
            <a:off x="4599227" y="2089280"/>
            <a:ext cx="493474" cy="501520"/>
          </a:xfrm>
          <a:prstGeom prst="rightArrow">
            <a:avLst>
              <a:gd name="adj1" fmla="val 50000"/>
              <a:gd name="adj2" fmla="val 612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6" name="右矢印 65"/>
          <p:cNvSpPr/>
          <p:nvPr/>
        </p:nvSpPr>
        <p:spPr>
          <a:xfrm>
            <a:off x="7177327" y="2089280"/>
            <a:ext cx="493474" cy="501520"/>
          </a:xfrm>
          <a:prstGeom prst="rightArrow">
            <a:avLst>
              <a:gd name="adj1" fmla="val 50000"/>
              <a:gd name="adj2" fmla="val 612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7" name="右矢印 66"/>
          <p:cNvSpPr/>
          <p:nvPr/>
        </p:nvSpPr>
        <p:spPr>
          <a:xfrm>
            <a:off x="9679227" y="2089280"/>
            <a:ext cx="493474" cy="501520"/>
          </a:xfrm>
          <a:prstGeom prst="rightArrow">
            <a:avLst>
              <a:gd name="adj1" fmla="val 50000"/>
              <a:gd name="adj2" fmla="val 612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787401" y="4002569"/>
            <a:ext cx="102489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正解データ群を利用して特徴空間を分割する（訓練）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識別対象を特徴空間に射影し，上記の分割結果を用いてラベル（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ID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）を割り振る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クラス分類の手法</a:t>
            </a:r>
            <a:endParaRPr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K-Nearest Neighbor, 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ベイズ決定則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, 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決定木（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random forests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, 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サポートベクタマシン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ニューラルネットワーク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, etc…</a:t>
            </a:r>
          </a:p>
        </p:txBody>
      </p:sp>
      <p:sp>
        <p:nvSpPr>
          <p:cNvPr id="61" name="右矢印 60"/>
          <p:cNvSpPr/>
          <p:nvPr/>
        </p:nvSpPr>
        <p:spPr>
          <a:xfrm rot="17542382">
            <a:off x="7464284" y="3177661"/>
            <a:ext cx="640393" cy="523797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84541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2291" y="174626"/>
            <a:ext cx="11227419" cy="733270"/>
          </a:xfrm>
        </p:spPr>
        <p:txBody>
          <a:bodyPr>
            <a:normAutofit/>
          </a:bodyPr>
          <a:lstStyle/>
          <a:p>
            <a:pPr algn="ctr"/>
            <a:r>
              <a:rPr lang="ja-JP" altLang="en-US" sz="3600" dirty="0"/>
              <a:t>まとめ </a:t>
            </a:r>
            <a:r>
              <a:rPr lang="en-US" altLang="ja-JP" sz="3600" dirty="0"/>
              <a:t>: </a:t>
            </a:r>
            <a:r>
              <a:rPr lang="ja-JP" altLang="en-US" sz="3600" dirty="0"/>
              <a:t>パターン認識とは</a:t>
            </a:r>
            <a:endParaRPr kumimoji="1" lang="ja-JP" altLang="en-US" sz="3600" dirty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409197" y="1241236"/>
            <a:ext cx="10928279" cy="828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400" dirty="0"/>
              <a:t>『</a:t>
            </a:r>
            <a:r>
              <a:rPr lang="ja-JP" altLang="en-US" sz="2400" dirty="0"/>
              <a:t>データの中の規則性を自動的に見つけ出し、その規則性を使ってデータを異なるカテゴリに分類する処理</a:t>
            </a:r>
            <a:r>
              <a:rPr lang="en-US" altLang="ja-JP" sz="2400" dirty="0"/>
              <a:t>』</a:t>
            </a:r>
            <a:r>
              <a:rPr lang="ja-JP" altLang="en-US" sz="2400" dirty="0"/>
              <a:t> </a:t>
            </a:r>
            <a:r>
              <a:rPr lang="en-US" altLang="ja-JP" sz="2400" i="1" dirty="0"/>
              <a:t>(PRML, C.M. Bishop)</a:t>
            </a: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409197" y="2327321"/>
            <a:ext cx="5826503" cy="1142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arenR"/>
            </a:pPr>
            <a:r>
              <a:rPr lang="ja-JP" altLang="en-US" sz="2400" b="1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クラス分類 </a:t>
            </a:r>
            <a:r>
              <a:rPr lang="en-US" altLang="ja-JP" sz="2400" b="1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Classification </a:t>
            </a:r>
          </a:p>
          <a:p>
            <a:pPr marL="0" indent="0">
              <a:buNone/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複数の入力データを</a:t>
            </a:r>
            <a:r>
              <a:rPr lang="ja-JP" altLang="en-US" sz="1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既知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のクラスに分類する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クラス分類のみをパターン認識と呼ぶ事もある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6378196" y="2345411"/>
            <a:ext cx="5343904" cy="1147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b="1" u="sng" dirty="0">
                <a:solidFill>
                  <a:schemeClr val="bg1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2) </a:t>
            </a:r>
            <a:r>
              <a:rPr lang="ja-JP" altLang="en-US" sz="2400" b="1" u="sng" dirty="0">
                <a:solidFill>
                  <a:schemeClr val="bg1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クラスタリング </a:t>
            </a:r>
            <a:r>
              <a:rPr lang="en-US" altLang="ja-JP" sz="2400" b="1" u="sng" dirty="0">
                <a:solidFill>
                  <a:schemeClr val="bg1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Clustering</a:t>
            </a:r>
            <a:r>
              <a:rPr lang="en-US" altLang="ja-JP" sz="2400" dirty="0">
                <a:solidFill>
                  <a:schemeClr val="bg1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</a:p>
          <a:p>
            <a:pPr marL="0" indent="0">
              <a:buNone/>
            </a:pPr>
            <a:r>
              <a:rPr lang="ja-JP" altLang="en-US" sz="1800" dirty="0">
                <a:solidFill>
                  <a:schemeClr val="bg1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複数の入力データから未知の類似したグループ（クラスタ）を発見する</a:t>
            </a:r>
            <a:endParaRPr lang="en-US" altLang="ja-JP" sz="1800" dirty="0">
              <a:solidFill>
                <a:schemeClr val="bg1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272938" y="5356959"/>
            <a:ext cx="17235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識別対象の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ラベル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3177089" y="4805680"/>
            <a:ext cx="1374859" cy="1684842"/>
            <a:chOff x="3207170" y="1473762"/>
            <a:chExt cx="1374859" cy="1684842"/>
          </a:xfrm>
        </p:grpSpPr>
        <p:sp>
          <p:nvSpPr>
            <p:cNvPr id="9" name="正方形/長方形 8"/>
            <p:cNvSpPr/>
            <p:nvPr/>
          </p:nvSpPr>
          <p:spPr>
            <a:xfrm>
              <a:off x="3207170" y="2561704"/>
              <a:ext cx="1374859" cy="59690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8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前処理</a:t>
              </a:r>
            </a:p>
          </p:txBody>
        </p:sp>
        <p:grpSp>
          <p:nvGrpSpPr>
            <p:cNvPr id="10" name="グループ化 9"/>
            <p:cNvGrpSpPr/>
            <p:nvPr/>
          </p:nvGrpSpPr>
          <p:grpSpPr>
            <a:xfrm>
              <a:off x="3483741" y="1473762"/>
              <a:ext cx="792956" cy="905528"/>
              <a:chOff x="-1150143" y="-7692"/>
              <a:chExt cx="2121694" cy="2422900"/>
            </a:xfrm>
          </p:grpSpPr>
          <p:pic>
            <p:nvPicPr>
              <p:cNvPr id="11" name="Picture 2" descr="C:\Users\takashi\Dropbox\ResearchProposal\講義img\apple2_0.835995.bmp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89" r="3420"/>
              <a:stretch/>
            </p:blipFill>
            <p:spPr bwMode="auto">
              <a:xfrm>
                <a:off x="-1150143" y="-7692"/>
                <a:ext cx="1378743" cy="132303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4" descr="C:\Users\takashi\Dropbox\ResearchProposal\講義img\banana1_0.518607.bm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85170" y="544041"/>
                <a:ext cx="1384607" cy="132257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5" descr="C:\Users\takashi\Dropbox\ResearchProposal\講義img\mikan4_0.792652.bmp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08" r="4701"/>
              <a:stretch/>
            </p:blipFill>
            <p:spPr bwMode="auto">
              <a:xfrm>
                <a:off x="-414337" y="1095311"/>
                <a:ext cx="1385888" cy="131989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4" name="グループ化 13"/>
          <p:cNvGrpSpPr/>
          <p:nvPr/>
        </p:nvGrpSpPr>
        <p:grpSpPr>
          <a:xfrm>
            <a:off x="5288374" y="4577954"/>
            <a:ext cx="1739899" cy="1912568"/>
            <a:chOff x="4985751" y="1246036"/>
            <a:chExt cx="1739899" cy="1912568"/>
          </a:xfrm>
        </p:grpSpPr>
        <p:sp>
          <p:nvSpPr>
            <p:cNvPr id="15" name="正方形/長方形 14"/>
            <p:cNvSpPr/>
            <p:nvPr/>
          </p:nvSpPr>
          <p:spPr>
            <a:xfrm>
              <a:off x="4985751" y="2561704"/>
              <a:ext cx="1739899" cy="59690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8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特徴抽出</a:t>
              </a:r>
            </a:p>
          </p:txBody>
        </p:sp>
        <p:grpSp>
          <p:nvGrpSpPr>
            <p:cNvPr id="16" name="グループ化 15"/>
            <p:cNvGrpSpPr/>
            <p:nvPr/>
          </p:nvGrpSpPr>
          <p:grpSpPr>
            <a:xfrm>
              <a:off x="5189488" y="1246036"/>
              <a:ext cx="1332425" cy="1186052"/>
              <a:chOff x="53089" y="4594860"/>
              <a:chExt cx="3411892" cy="3169920"/>
            </a:xfrm>
          </p:grpSpPr>
          <p:grpSp>
            <p:nvGrpSpPr>
              <p:cNvPr id="17" name="グループ化 16"/>
              <p:cNvGrpSpPr/>
              <p:nvPr/>
            </p:nvGrpSpPr>
            <p:grpSpPr>
              <a:xfrm>
                <a:off x="53089" y="4594860"/>
                <a:ext cx="3411892" cy="3169920"/>
                <a:chOff x="4822723" y="3479110"/>
                <a:chExt cx="2841333" cy="2639826"/>
              </a:xfrm>
            </p:grpSpPr>
            <p:cxnSp>
              <p:nvCxnSpPr>
                <p:cNvPr id="27" name="直線矢印コネクタ 26"/>
                <p:cNvCxnSpPr/>
                <p:nvPr/>
              </p:nvCxnSpPr>
              <p:spPr>
                <a:xfrm>
                  <a:off x="4822723" y="6105524"/>
                  <a:ext cx="2841333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線矢印コネクタ 27"/>
                <p:cNvCxnSpPr/>
                <p:nvPr/>
              </p:nvCxnSpPr>
              <p:spPr>
                <a:xfrm flipV="1">
                  <a:off x="4835628" y="3479110"/>
                  <a:ext cx="0" cy="263982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グループ化 17"/>
              <p:cNvGrpSpPr/>
              <p:nvPr/>
            </p:nvGrpSpPr>
            <p:grpSpPr>
              <a:xfrm>
                <a:off x="375235" y="5184994"/>
                <a:ext cx="894230" cy="636748"/>
                <a:chOff x="5122287" y="3532186"/>
                <a:chExt cx="894230" cy="636748"/>
              </a:xfrm>
            </p:grpSpPr>
            <p:pic>
              <p:nvPicPr>
                <p:cNvPr id="25" name="Picture 2" descr="C:\Users\takashi\Desktop\apple1.bmp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31626" y="3834675"/>
                  <a:ext cx="384891" cy="334259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6" name="Picture 4" descr="C:\Users\takashi\Desktop\appleTrgt.bmp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22287" y="3532186"/>
                  <a:ext cx="375068" cy="334259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9" name="グループ化 18"/>
              <p:cNvGrpSpPr/>
              <p:nvPr/>
            </p:nvGrpSpPr>
            <p:grpSpPr>
              <a:xfrm>
                <a:off x="2119346" y="5124247"/>
                <a:ext cx="851679" cy="849038"/>
                <a:chOff x="7072138" y="3364759"/>
                <a:chExt cx="851679" cy="849038"/>
              </a:xfrm>
            </p:grpSpPr>
            <p:pic>
              <p:nvPicPr>
                <p:cNvPr id="23" name="Picture 10" descr="C:\Users\takashi\Desktop\mikan1.bmp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-666"/>
                <a:stretch/>
              </p:blipFill>
              <p:spPr bwMode="auto">
                <a:xfrm>
                  <a:off x="7552516" y="3851725"/>
                  <a:ext cx="371301" cy="362072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4" name="Picture 11" descr="C:\Users\takashi\Desktop\mikan2.bmp"/>
                <p:cNvPicPr>
                  <a:picLocks noChangeAspect="1" noChangeArrowheads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598" r="3043"/>
                <a:stretch/>
              </p:blipFill>
              <p:spPr bwMode="auto">
                <a:xfrm>
                  <a:off x="7072138" y="3364759"/>
                  <a:ext cx="371560" cy="362074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0" name="グループ化 19"/>
              <p:cNvGrpSpPr/>
              <p:nvPr/>
            </p:nvGrpSpPr>
            <p:grpSpPr>
              <a:xfrm>
                <a:off x="1943661" y="6797579"/>
                <a:ext cx="969382" cy="585469"/>
                <a:chOff x="6919313" y="4969511"/>
                <a:chExt cx="969382" cy="585469"/>
              </a:xfrm>
            </p:grpSpPr>
            <p:pic>
              <p:nvPicPr>
                <p:cNvPr id="21" name="Picture 8" descr="C:\Users\takashi\Desktop\banana1.bmp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19313" y="4969511"/>
                  <a:ext cx="398928" cy="380979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2" name="Picture 9" descr="C:\Users\takashi\Desktop\banana2.bmp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74020" y="5174001"/>
                  <a:ext cx="414675" cy="380979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grpSp>
        <p:nvGrpSpPr>
          <p:cNvPr id="29" name="グループ化 28"/>
          <p:cNvGrpSpPr/>
          <p:nvPr/>
        </p:nvGrpSpPr>
        <p:grpSpPr>
          <a:xfrm>
            <a:off x="7764699" y="4577954"/>
            <a:ext cx="1775459" cy="1912568"/>
            <a:chOff x="7248547" y="1246036"/>
            <a:chExt cx="1775459" cy="1912568"/>
          </a:xfrm>
        </p:grpSpPr>
        <p:sp>
          <p:nvSpPr>
            <p:cNvPr id="30" name="正方形/長方形 29"/>
            <p:cNvSpPr/>
            <p:nvPr/>
          </p:nvSpPr>
          <p:spPr>
            <a:xfrm>
              <a:off x="7248547" y="2561704"/>
              <a:ext cx="1775459" cy="59690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クラス分類</a:t>
              </a:r>
            </a:p>
          </p:txBody>
        </p:sp>
        <p:grpSp>
          <p:nvGrpSpPr>
            <p:cNvPr id="31" name="グループ化 30"/>
            <p:cNvGrpSpPr/>
            <p:nvPr/>
          </p:nvGrpSpPr>
          <p:grpSpPr>
            <a:xfrm>
              <a:off x="7496838" y="1246036"/>
              <a:ext cx="1332425" cy="1186052"/>
              <a:chOff x="53089" y="4594860"/>
              <a:chExt cx="3411892" cy="3169920"/>
            </a:xfrm>
          </p:grpSpPr>
          <p:grpSp>
            <p:nvGrpSpPr>
              <p:cNvPr id="35" name="グループ化 34"/>
              <p:cNvGrpSpPr/>
              <p:nvPr/>
            </p:nvGrpSpPr>
            <p:grpSpPr>
              <a:xfrm>
                <a:off x="53089" y="4594860"/>
                <a:ext cx="3411892" cy="3169920"/>
                <a:chOff x="4822723" y="3479110"/>
                <a:chExt cx="2841333" cy="2639826"/>
              </a:xfrm>
            </p:grpSpPr>
            <p:cxnSp>
              <p:nvCxnSpPr>
                <p:cNvPr id="45" name="直線矢印コネクタ 44"/>
                <p:cNvCxnSpPr/>
                <p:nvPr/>
              </p:nvCxnSpPr>
              <p:spPr>
                <a:xfrm>
                  <a:off x="4822723" y="6105524"/>
                  <a:ext cx="2841333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線矢印コネクタ 45"/>
                <p:cNvCxnSpPr/>
                <p:nvPr/>
              </p:nvCxnSpPr>
              <p:spPr>
                <a:xfrm flipV="1">
                  <a:off x="4835628" y="3479110"/>
                  <a:ext cx="0" cy="263982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グループ化 35"/>
              <p:cNvGrpSpPr/>
              <p:nvPr/>
            </p:nvGrpSpPr>
            <p:grpSpPr>
              <a:xfrm>
                <a:off x="375235" y="5184994"/>
                <a:ext cx="881504" cy="636748"/>
                <a:chOff x="5122287" y="3532186"/>
                <a:chExt cx="881504" cy="636748"/>
              </a:xfrm>
            </p:grpSpPr>
            <p:pic>
              <p:nvPicPr>
                <p:cNvPr id="43" name="Picture 2" descr="C:\Users\takashi\Desktop\apple1.bmp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18900" y="3834675"/>
                  <a:ext cx="384891" cy="334259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4" name="Picture 4" descr="C:\Users\takashi\Desktop\appleTrgt.bmp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22287" y="3532186"/>
                  <a:ext cx="375068" cy="334259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37" name="グループ化 36"/>
              <p:cNvGrpSpPr/>
              <p:nvPr/>
            </p:nvGrpSpPr>
            <p:grpSpPr>
              <a:xfrm>
                <a:off x="2119346" y="5124247"/>
                <a:ext cx="851679" cy="849038"/>
                <a:chOff x="7072138" y="3364759"/>
                <a:chExt cx="851679" cy="849038"/>
              </a:xfrm>
            </p:grpSpPr>
            <p:pic>
              <p:nvPicPr>
                <p:cNvPr id="41" name="Picture 10" descr="C:\Users\takashi\Desktop\mikan1.bmp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-666"/>
                <a:stretch/>
              </p:blipFill>
              <p:spPr bwMode="auto">
                <a:xfrm>
                  <a:off x="7552516" y="3851725"/>
                  <a:ext cx="371301" cy="362072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2" name="Picture 11" descr="C:\Users\takashi\Desktop\mikan2.bmp"/>
                <p:cNvPicPr>
                  <a:picLocks noChangeAspect="1" noChangeArrowheads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598" r="3043"/>
                <a:stretch/>
              </p:blipFill>
              <p:spPr bwMode="auto">
                <a:xfrm>
                  <a:off x="7072138" y="3364759"/>
                  <a:ext cx="371560" cy="362074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38" name="グループ化 37"/>
              <p:cNvGrpSpPr/>
              <p:nvPr/>
            </p:nvGrpSpPr>
            <p:grpSpPr>
              <a:xfrm>
                <a:off x="1943661" y="6797579"/>
                <a:ext cx="969382" cy="585469"/>
                <a:chOff x="6919313" y="4969511"/>
                <a:chExt cx="969382" cy="585469"/>
              </a:xfrm>
            </p:grpSpPr>
            <p:pic>
              <p:nvPicPr>
                <p:cNvPr id="39" name="Picture 8" descr="C:\Users\takashi\Desktop\banana1.bmp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19313" y="4969511"/>
                  <a:ext cx="398928" cy="380979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0" name="Picture 9" descr="C:\Users\takashi\Desktop\banana2.bmp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74020" y="5174001"/>
                  <a:ext cx="414675" cy="380979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cxnSp>
          <p:nvCxnSpPr>
            <p:cNvPr id="32" name="直線コネクタ 31"/>
            <p:cNvCxnSpPr/>
            <p:nvPr/>
          </p:nvCxnSpPr>
          <p:spPr>
            <a:xfrm flipH="1" flipV="1">
              <a:off x="8024192" y="1280160"/>
              <a:ext cx="129209" cy="566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>
              <a:off x="8158371" y="1851661"/>
              <a:ext cx="626165" cy="1292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 flipH="1">
              <a:off x="7537174" y="1851661"/>
              <a:ext cx="611256" cy="452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グループ化 46"/>
          <p:cNvGrpSpPr/>
          <p:nvPr/>
        </p:nvGrpSpPr>
        <p:grpSpPr>
          <a:xfrm>
            <a:off x="702954" y="4631796"/>
            <a:ext cx="1737709" cy="2099204"/>
            <a:chOff x="664854" y="1299878"/>
            <a:chExt cx="1737709" cy="2099204"/>
          </a:xfrm>
        </p:grpSpPr>
        <p:grpSp>
          <p:nvGrpSpPr>
            <p:cNvPr id="48" name="グループ化 47"/>
            <p:cNvGrpSpPr/>
            <p:nvPr/>
          </p:nvGrpSpPr>
          <p:grpSpPr>
            <a:xfrm>
              <a:off x="664854" y="1299878"/>
              <a:ext cx="1737709" cy="1019704"/>
              <a:chOff x="664854" y="1299878"/>
              <a:chExt cx="1737709" cy="1019704"/>
            </a:xfrm>
          </p:grpSpPr>
          <p:sp>
            <p:nvSpPr>
              <p:cNvPr id="51" name="テキスト ボックス 50"/>
              <p:cNvSpPr txBox="1"/>
              <p:nvPr/>
            </p:nvSpPr>
            <p:spPr>
              <a:xfrm>
                <a:off x="679014" y="1857917"/>
                <a:ext cx="17235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ja-JP" altLang="en-US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正解画像群</a:t>
                </a:r>
                <a:endParaRPr lang="en-US" altLang="ja-JP" sz="2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grpSp>
            <p:nvGrpSpPr>
              <p:cNvPr id="52" name="グループ化 51"/>
              <p:cNvGrpSpPr/>
              <p:nvPr/>
            </p:nvGrpSpPr>
            <p:grpSpPr>
              <a:xfrm>
                <a:off x="664854" y="1299878"/>
                <a:ext cx="1726471" cy="472076"/>
                <a:chOff x="-3038147" y="205873"/>
                <a:chExt cx="4865919" cy="1330508"/>
              </a:xfrm>
            </p:grpSpPr>
            <p:pic>
              <p:nvPicPr>
                <p:cNvPr id="53" name="Picture 3" descr="C:\Users\takashi\Desktop\apple2.bmp"/>
                <p:cNvPicPr>
                  <a:picLocks noChangeAspect="1" noChangeArrowheads="1"/>
                </p:cNvPicPr>
                <p:nvPr/>
              </p:nvPicPr>
              <p:blipFill rotWithShape="1"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642"/>
                <a:stretch/>
              </p:blipFill>
              <p:spPr bwMode="auto">
                <a:xfrm>
                  <a:off x="-3038147" y="205873"/>
                  <a:ext cx="1370871" cy="133050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4" name="Picture 8" descr="C:\Users\takashi\Desktop\banana1.bmp"/>
                <p:cNvPicPr>
                  <a:picLocks noChangeAspect="1" noChangeArrowheads="1"/>
                </p:cNvPicPr>
                <p:nvPr/>
              </p:nvPicPr>
              <p:blipFill rotWithShape="1"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602"/>
                <a:stretch/>
              </p:blipFill>
              <p:spPr bwMode="auto">
                <a:xfrm>
                  <a:off x="-1289191" y="205873"/>
                  <a:ext cx="1370871" cy="133050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5" name="Picture 13" descr="C:\Users\takashi\Desktop\mikantest.bmp"/>
                <p:cNvPicPr>
                  <a:picLocks noChangeAspect="1" noChangeArrowheads="1"/>
                </p:cNvPicPr>
                <p:nvPr/>
              </p:nvPicPr>
              <p:blipFill rotWithShape="1"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419" r="5063"/>
                <a:stretch/>
              </p:blipFill>
              <p:spPr bwMode="auto">
                <a:xfrm>
                  <a:off x="459765" y="205873"/>
                  <a:ext cx="1368007" cy="133050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49" name="テキスト ボックス 48"/>
            <p:cNvSpPr txBox="1"/>
            <p:nvPr/>
          </p:nvSpPr>
          <p:spPr>
            <a:xfrm>
              <a:off x="921805" y="2937417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2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識別対象</a:t>
              </a:r>
              <a:endPara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pic>
          <p:nvPicPr>
            <p:cNvPr id="50" name="Picture 5" descr="C:\Users\takashi\Desktop\apple3.bmp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0459" y="2430740"/>
              <a:ext cx="594541" cy="5054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6" name="右矢印 55"/>
          <p:cNvSpPr/>
          <p:nvPr/>
        </p:nvSpPr>
        <p:spPr>
          <a:xfrm>
            <a:off x="2592627" y="5421198"/>
            <a:ext cx="493474" cy="501520"/>
          </a:xfrm>
          <a:prstGeom prst="rightArrow">
            <a:avLst>
              <a:gd name="adj1" fmla="val 50000"/>
              <a:gd name="adj2" fmla="val 612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7" name="右矢印 56"/>
          <p:cNvSpPr/>
          <p:nvPr/>
        </p:nvSpPr>
        <p:spPr>
          <a:xfrm>
            <a:off x="4637327" y="5421198"/>
            <a:ext cx="493474" cy="501520"/>
          </a:xfrm>
          <a:prstGeom prst="rightArrow">
            <a:avLst>
              <a:gd name="adj1" fmla="val 50000"/>
              <a:gd name="adj2" fmla="val 612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8" name="右矢印 57"/>
          <p:cNvSpPr/>
          <p:nvPr/>
        </p:nvSpPr>
        <p:spPr>
          <a:xfrm>
            <a:off x="7215427" y="5421198"/>
            <a:ext cx="493474" cy="501520"/>
          </a:xfrm>
          <a:prstGeom prst="rightArrow">
            <a:avLst>
              <a:gd name="adj1" fmla="val 50000"/>
              <a:gd name="adj2" fmla="val 612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9" name="右矢印 58"/>
          <p:cNvSpPr/>
          <p:nvPr/>
        </p:nvSpPr>
        <p:spPr>
          <a:xfrm>
            <a:off x="9717327" y="5421198"/>
            <a:ext cx="493474" cy="501520"/>
          </a:xfrm>
          <a:prstGeom prst="rightArrow">
            <a:avLst>
              <a:gd name="adj1" fmla="val 50000"/>
              <a:gd name="adj2" fmla="val 612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0" name="コンテンツ プレースホルダー 2"/>
          <p:cNvSpPr txBox="1">
            <a:spLocks/>
          </p:cNvSpPr>
          <p:nvPr/>
        </p:nvSpPr>
        <p:spPr>
          <a:xfrm>
            <a:off x="421897" y="3902121"/>
            <a:ext cx="11084303" cy="479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クラス分類の一般的な手順は以下の通り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791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6251D5-4C15-43F7-B926-378D3C2F2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781" y="782468"/>
            <a:ext cx="11708780" cy="733270"/>
          </a:xfrm>
        </p:spPr>
        <p:txBody>
          <a:bodyPr>
            <a:normAutofit/>
          </a:bodyPr>
          <a:lstStyle/>
          <a:p>
            <a:r>
              <a:rPr kumimoji="1" lang="ja-JP" altLang="en-US" b="1" dirty="0"/>
              <a:t>識別器</a:t>
            </a:r>
            <a:r>
              <a:rPr kumimoji="1" lang="en-US" altLang="ja-JP" b="1" dirty="0"/>
              <a:t>1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F8921B6-A878-4EA6-A5DB-AD0AF12B1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854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94946" y="365126"/>
            <a:ext cx="11062319" cy="733270"/>
          </a:xfrm>
        </p:spPr>
        <p:txBody>
          <a:bodyPr/>
          <a:lstStyle/>
          <a:p>
            <a:r>
              <a:rPr kumimoji="1" lang="ja-JP" altLang="en-US" dirty="0"/>
              <a:t>識別器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94946" y="1292351"/>
            <a:ext cx="10916483" cy="189263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ja-JP" altLang="en-US" sz="2400" dirty="0"/>
              <a:t>教師データ（ラベルつき特徴ベクトル）から特徴空間の分割方法を学習し，未知データにラベル付けを行なう手法</a:t>
            </a:r>
            <a:endParaRPr lang="en-US" altLang="ja-JP" sz="2400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ja-JP" altLang="en-US" sz="2400" dirty="0"/>
              <a:t>プロトタイプ法，</a:t>
            </a:r>
            <a:r>
              <a:rPr lang="en-US" altLang="ja-JP" sz="2400" dirty="0" err="1"/>
              <a:t>kNN</a:t>
            </a:r>
            <a:r>
              <a:rPr lang="ja-JP" altLang="en-US" sz="2400" dirty="0"/>
              <a:t>（</a:t>
            </a:r>
            <a:r>
              <a:rPr lang="en-US" altLang="ja-JP" sz="2400" dirty="0"/>
              <a:t>k-Nearest-Neighbor</a:t>
            </a:r>
            <a:r>
              <a:rPr lang="ja-JP" altLang="en-US" sz="2400" dirty="0"/>
              <a:t>法），</a:t>
            </a:r>
            <a:r>
              <a:rPr lang="en-US" altLang="ja-JP" sz="2400" dirty="0"/>
              <a:t>SVM</a:t>
            </a:r>
            <a:r>
              <a:rPr lang="ja-JP" altLang="en-US" sz="2400" dirty="0"/>
              <a:t>（</a:t>
            </a:r>
            <a:r>
              <a:rPr lang="en-US" altLang="ja-JP" sz="2400" dirty="0"/>
              <a:t>Support Vector </a:t>
            </a:r>
            <a:r>
              <a:rPr lang="en-US" altLang="ja-JP" sz="2400" dirty="0" err="1"/>
              <a:t>Macine</a:t>
            </a:r>
            <a:r>
              <a:rPr lang="ja-JP" altLang="en-US" sz="2400" dirty="0"/>
              <a:t>）</a:t>
            </a:r>
            <a:r>
              <a:rPr lang="en-US" altLang="ja-JP" sz="2400" dirty="0"/>
              <a:t>RM</a:t>
            </a:r>
            <a:r>
              <a:rPr lang="ja-JP" altLang="en-US" sz="2400" dirty="0"/>
              <a:t>（</a:t>
            </a:r>
            <a:r>
              <a:rPr lang="en-US" altLang="ja-JP" sz="2400" dirty="0"/>
              <a:t>Random Forest</a:t>
            </a:r>
            <a:r>
              <a:rPr lang="ja-JP" altLang="en-US" sz="2400" dirty="0"/>
              <a:t>）</a:t>
            </a:r>
            <a:endParaRPr lang="en-US" altLang="ja-JP" sz="24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573" y="3415757"/>
            <a:ext cx="3882561" cy="331213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508" y="3415757"/>
            <a:ext cx="3882561" cy="3312137"/>
          </a:xfrm>
          <a:prstGeom prst="rect">
            <a:avLst/>
          </a:prstGeom>
        </p:spPr>
      </p:pic>
      <p:grpSp>
        <p:nvGrpSpPr>
          <p:cNvPr id="11" name="グループ化 10"/>
          <p:cNvGrpSpPr/>
          <p:nvPr/>
        </p:nvGrpSpPr>
        <p:grpSpPr>
          <a:xfrm>
            <a:off x="7791142" y="3541772"/>
            <a:ext cx="824729" cy="3038475"/>
            <a:chOff x="7274714" y="3484652"/>
            <a:chExt cx="824729" cy="3038475"/>
          </a:xfrm>
        </p:grpSpPr>
        <p:cxnSp>
          <p:nvCxnSpPr>
            <p:cNvPr id="7" name="直線コネクタ 6"/>
            <p:cNvCxnSpPr/>
            <p:nvPr/>
          </p:nvCxnSpPr>
          <p:spPr>
            <a:xfrm>
              <a:off x="7274714" y="3484652"/>
              <a:ext cx="824729" cy="3038475"/>
            </a:xfrm>
            <a:prstGeom prst="line">
              <a:avLst/>
            </a:prstGeom>
            <a:ln w="539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テキスト ボックス 9"/>
            <p:cNvSpPr txBox="1"/>
            <p:nvPr/>
          </p:nvSpPr>
          <p:spPr>
            <a:xfrm>
              <a:off x="7315200" y="3524035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分割</a:t>
              </a:r>
            </a:p>
          </p:txBody>
        </p:sp>
      </p:grpSp>
      <p:sp>
        <p:nvSpPr>
          <p:cNvPr id="12" name="円/楕円 11"/>
          <p:cNvSpPr/>
          <p:nvPr/>
        </p:nvSpPr>
        <p:spPr>
          <a:xfrm>
            <a:off x="8721253" y="6039943"/>
            <a:ext cx="123290" cy="12329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812703" y="5886205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未知データに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ラベル付け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43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0667" y="858612"/>
            <a:ext cx="5280190" cy="733270"/>
          </a:xfrm>
        </p:spPr>
        <p:txBody>
          <a:bodyPr>
            <a:normAutofit/>
          </a:bodyPr>
          <a:lstStyle/>
          <a:p>
            <a:r>
              <a:rPr kumimoji="1" lang="ja-JP" altLang="en-US" sz="3600" dirty="0"/>
              <a:t>プロトタイプ法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70667" y="2098465"/>
            <a:ext cx="6267162" cy="3126678"/>
          </a:xfrm>
        </p:spPr>
        <p:txBody>
          <a:bodyPr>
            <a:normAutofit/>
          </a:bodyPr>
          <a:lstStyle/>
          <a:p>
            <a:r>
              <a:rPr lang="ja-JP" altLang="en-US" sz="2400" dirty="0"/>
              <a:t>各クラスを代表する点を選択（作成）</a:t>
            </a:r>
            <a:endParaRPr lang="en-US" altLang="ja-JP" sz="2000" dirty="0"/>
          </a:p>
          <a:p>
            <a:pPr marL="0" indent="0">
              <a:buNone/>
            </a:pPr>
            <a:r>
              <a:rPr kumimoji="1" lang="ja-JP" altLang="en-US" sz="2400" dirty="0"/>
              <a:t>　↑これをプロトタイプと呼ぶ</a:t>
            </a:r>
            <a:endParaRPr kumimoji="1" lang="en-US" altLang="ja-JP" sz="2400" dirty="0"/>
          </a:p>
          <a:p>
            <a:pPr lvl="1"/>
            <a:r>
              <a:rPr lang="ja-JP" altLang="en-US" sz="2000" dirty="0"/>
              <a:t>代表的なデータをプロトタイプにする</a:t>
            </a:r>
            <a:endParaRPr lang="en-US" altLang="ja-JP" sz="2000" dirty="0"/>
          </a:p>
          <a:p>
            <a:pPr lvl="1"/>
            <a:r>
              <a:rPr lang="ja-JP" altLang="en-US" sz="2000" dirty="0"/>
              <a:t>クラス内データの平均値をプロトタイプにする</a:t>
            </a:r>
            <a:endParaRPr lang="en-US" altLang="ja-JP" sz="2000" dirty="0"/>
          </a:p>
          <a:p>
            <a:pPr lvl="1"/>
            <a:endParaRPr lang="en-US" altLang="ja-JP" sz="2000" dirty="0"/>
          </a:p>
          <a:p>
            <a:r>
              <a:rPr lang="ja-JP" altLang="en-US" sz="2400" dirty="0"/>
              <a:t>未知データを特徴空間に配置し，最も近いプロトタイプのラベルを識別結果とする</a:t>
            </a:r>
            <a:endParaRPr kumimoji="1" lang="ja-JP" altLang="en-US" sz="2400" dirty="0"/>
          </a:p>
        </p:txBody>
      </p:sp>
      <p:grpSp>
        <p:nvGrpSpPr>
          <p:cNvPr id="22" name="グループ化 21"/>
          <p:cNvGrpSpPr/>
          <p:nvPr/>
        </p:nvGrpSpPr>
        <p:grpSpPr>
          <a:xfrm>
            <a:off x="8195083" y="2615693"/>
            <a:ext cx="3362595" cy="2757950"/>
            <a:chOff x="4778515" y="3357716"/>
            <a:chExt cx="3362595" cy="2757950"/>
          </a:xfrm>
        </p:grpSpPr>
        <p:cxnSp>
          <p:nvCxnSpPr>
            <p:cNvPr id="23" name="直線矢印コネクタ 22"/>
            <p:cNvCxnSpPr/>
            <p:nvPr/>
          </p:nvCxnSpPr>
          <p:spPr>
            <a:xfrm>
              <a:off x="4822723" y="6105524"/>
              <a:ext cx="331838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矢印コネクタ 23"/>
            <p:cNvCxnSpPr/>
            <p:nvPr/>
          </p:nvCxnSpPr>
          <p:spPr>
            <a:xfrm flipH="1" flipV="1">
              <a:off x="4778515" y="3357716"/>
              <a:ext cx="49127" cy="275795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テキスト ボックス 24"/>
          <p:cNvSpPr txBox="1"/>
          <p:nvPr/>
        </p:nvSpPr>
        <p:spPr>
          <a:xfrm>
            <a:off x="10637750" y="5380171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特徴１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459525" y="2517639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特徴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</a:p>
        </p:txBody>
      </p:sp>
      <p:pic>
        <p:nvPicPr>
          <p:cNvPr id="27" name="Picture 5" descr="C:\Users\takashi\Desktop\apple3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7122" y="4283683"/>
            <a:ext cx="423505" cy="36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takashi\Desktop\apple2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043" y="3693200"/>
            <a:ext cx="417132" cy="37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C:\Users\takashi\Desktop\appleTrgt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279" y="3244603"/>
            <a:ext cx="409909" cy="36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7" descr="C:\Users\takashi\Desktop\SamplePhoto\DSC_506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53" t="6723" r="29115" b="12595"/>
          <a:stretch/>
        </p:blipFill>
        <p:spPr bwMode="auto">
          <a:xfrm>
            <a:off x="11040088" y="3441600"/>
            <a:ext cx="396445" cy="40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takashi\Desktop\apple1.bm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816" y="3936165"/>
            <a:ext cx="377760" cy="32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2" descr="C:\Users\takashi\Desktop\mikan3.bmp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" r="1274"/>
          <a:stretch/>
        </p:blipFill>
        <p:spPr bwMode="auto">
          <a:xfrm>
            <a:off x="8422849" y="2895534"/>
            <a:ext cx="407043" cy="39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 descr="C:\Users\takashi\Desktop\mikan1.bmp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66"/>
          <a:stretch/>
        </p:blipFill>
        <p:spPr bwMode="auto">
          <a:xfrm>
            <a:off x="8888128" y="2697521"/>
            <a:ext cx="363885" cy="35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1" descr="C:\Users\takashi\Desktop\mikan2.bmp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" r="3043"/>
          <a:stretch/>
        </p:blipFill>
        <p:spPr bwMode="auto">
          <a:xfrm>
            <a:off x="8772677" y="3146285"/>
            <a:ext cx="366264" cy="35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3" descr="C:\Users\takashi\Desktop\mikantest.bmp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9" r="5063"/>
          <a:stretch/>
        </p:blipFill>
        <p:spPr bwMode="auto">
          <a:xfrm>
            <a:off x="9364984" y="2527172"/>
            <a:ext cx="374138" cy="36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042" y="2991302"/>
            <a:ext cx="342635" cy="342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8" descr="C:\Users\takashi\Desktop\banana1.bmp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983" y="4708301"/>
            <a:ext cx="381809" cy="36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9" descr="C:\Users\takashi\Desktop\banana2.bmp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665" y="4682084"/>
            <a:ext cx="396880" cy="36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5" descr="C:\Users\takashi\Desktop\banana3.bmp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506" y="4346198"/>
            <a:ext cx="375958" cy="36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円/楕円 49"/>
          <p:cNvSpPr/>
          <p:nvPr/>
        </p:nvSpPr>
        <p:spPr>
          <a:xfrm>
            <a:off x="9004138" y="2952179"/>
            <a:ext cx="241871" cy="241871"/>
          </a:xfrm>
          <a:prstGeom prst="ellipse">
            <a:avLst/>
          </a:prstGeom>
          <a:solidFill>
            <a:srgbClr val="FFC000"/>
          </a:solidFill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8915238" y="4571429"/>
            <a:ext cx="241871" cy="241871"/>
          </a:xfrm>
          <a:prstGeom prst="ellipse">
            <a:avLst/>
          </a:prstGeom>
          <a:solidFill>
            <a:srgbClr val="00B050"/>
          </a:solidFill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10851988" y="3790379"/>
            <a:ext cx="241871" cy="241871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9744668" y="1786978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プロトタイプ</a:t>
            </a:r>
          </a:p>
        </p:txBody>
      </p:sp>
      <p:sp>
        <p:nvSpPr>
          <p:cNvPr id="54" name="円/楕円 53"/>
          <p:cNvSpPr/>
          <p:nvPr/>
        </p:nvSpPr>
        <p:spPr>
          <a:xfrm>
            <a:off x="8711131" y="1787695"/>
            <a:ext cx="241871" cy="241871"/>
          </a:xfrm>
          <a:prstGeom prst="ellipse">
            <a:avLst/>
          </a:prstGeom>
          <a:solidFill>
            <a:srgbClr val="FFC000"/>
          </a:solidFill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>
            <a:off x="9050856" y="1787695"/>
            <a:ext cx="241871" cy="241871"/>
          </a:xfrm>
          <a:prstGeom prst="ellipse">
            <a:avLst/>
          </a:prstGeom>
          <a:solidFill>
            <a:srgbClr val="00B050"/>
          </a:solidFill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9425506" y="1787695"/>
            <a:ext cx="241871" cy="241871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470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3579" y="321583"/>
            <a:ext cx="10244076" cy="733270"/>
          </a:xfrm>
        </p:spPr>
        <p:txBody>
          <a:bodyPr>
            <a:normAutofit/>
          </a:bodyPr>
          <a:lstStyle/>
          <a:p>
            <a:r>
              <a:rPr kumimoji="1" lang="ja-JP" altLang="en-US" sz="3600" dirty="0"/>
              <a:t>プロトタイプ法 と マハラノビス距離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583579" y="1488866"/>
                <a:ext cx="6339734" cy="512964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ja-JP" altLang="en-US" sz="2400" dirty="0"/>
                  <a:t>プロトタイプまでの距離で識別するのは</a:t>
                </a:r>
                <a:r>
                  <a:rPr lang="en-US" altLang="ja-JP" sz="2400" dirty="0"/>
                  <a:t>OK</a:t>
                </a:r>
              </a:p>
              <a:p>
                <a:pPr marL="0" indent="0">
                  <a:buNone/>
                </a:pPr>
                <a:r>
                  <a:rPr lang="ja-JP" altLang="en-US" sz="2400" dirty="0"/>
                  <a:t>でも明らかに分布の形が異なるクラス同士をユークリッド距離で比較していいの？</a:t>
                </a:r>
                <a:endParaRPr lang="en-US" altLang="ja-JP" sz="2400" dirty="0"/>
              </a:p>
              <a:p>
                <a:pPr marL="0" indent="0">
                  <a:buNone/>
                </a:pPr>
                <a:endParaRPr lang="en-US" altLang="ja-JP" sz="2400" dirty="0"/>
              </a:p>
              <a:p>
                <a:pPr marL="0" indent="0">
                  <a:buNone/>
                </a:pPr>
                <a:r>
                  <a:rPr lang="ja-JP" altLang="en-US" sz="2400" dirty="0"/>
                  <a:t>右図において</a:t>
                </a:r>
                <a:r>
                  <a:rPr lang="en-US" altLang="ja-JP" sz="2400" dirty="0"/>
                  <a:t>…</a:t>
                </a:r>
              </a:p>
              <a:p>
                <a:r>
                  <a:rPr kumimoji="1" lang="ja-JP" altLang="en-US" sz="2000" dirty="0"/>
                  <a:t>赤</a:t>
                </a:r>
                <a:r>
                  <a:rPr kumimoji="1" lang="en-US" altLang="ja-JP" sz="2000" dirty="0"/>
                  <a:t>:</a:t>
                </a:r>
                <a:r>
                  <a:rPr kumimoji="1" lang="ja-JP" altLang="en-US" sz="2000" dirty="0"/>
                  <a:t>平均</a:t>
                </a:r>
                <a:r>
                  <a:rPr kumimoji="1" lang="en-US" altLang="ja-JP" sz="2000" dirty="0"/>
                  <a:t>(2,2), </a:t>
                </a:r>
                <a:r>
                  <a:rPr kumimoji="1" lang="ja-JP" altLang="en-US" sz="2000" dirty="0"/>
                  <a:t>分散共分散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kumimoji="1" lang="ja-JP" altLang="en-US" sz="2000" dirty="0"/>
                  <a:t>　のガウス分布</a:t>
                </a:r>
                <a:endParaRPr kumimoji="1" lang="en-US" altLang="ja-JP" sz="2000" dirty="0"/>
              </a:p>
              <a:p>
                <a:r>
                  <a:rPr lang="ja-JP" altLang="en-US" sz="2000" dirty="0"/>
                  <a:t>青</a:t>
                </a:r>
                <a:r>
                  <a:rPr lang="en-US" altLang="ja-JP" sz="2000" dirty="0"/>
                  <a:t>:</a:t>
                </a:r>
                <a:r>
                  <a:rPr lang="ja-JP" altLang="en-US" sz="2000" dirty="0"/>
                  <a:t>平均</a:t>
                </a:r>
                <a:r>
                  <a:rPr lang="en-US" altLang="ja-JP" sz="2000" dirty="0"/>
                  <a:t>(10,2),</a:t>
                </a:r>
                <a:r>
                  <a:rPr lang="ja-JP" altLang="en-US" sz="2000" dirty="0"/>
                  <a:t>分散共分散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ja-JP" altLang="en-US" sz="2000" dirty="0"/>
                  <a:t> のガウス分布</a:t>
                </a:r>
                <a:endParaRPr lang="en-US" altLang="ja-JP" sz="2000" dirty="0"/>
              </a:p>
              <a:p>
                <a:endParaRPr lang="en-US" altLang="ja-JP" sz="2400" dirty="0"/>
              </a:p>
              <a:p>
                <a:r>
                  <a:rPr kumimoji="1" lang="ja-JP" altLang="en-US" sz="2000" dirty="0"/>
                  <a:t>未知データ </a:t>
                </a:r>
                <a:r>
                  <a:rPr kumimoji="1" lang="en-US" altLang="ja-JP" sz="2000" dirty="0"/>
                  <a:t>(6,2)</a:t>
                </a:r>
                <a:r>
                  <a:rPr kumimoji="1" lang="ja-JP" altLang="en-US" sz="2000" dirty="0"/>
                  <a:t>はどちらのクラス？</a:t>
                </a:r>
                <a:endParaRPr kumimoji="1" lang="en-US" altLang="ja-JP" sz="2000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3579" y="1488866"/>
                <a:ext cx="6339734" cy="5129648"/>
              </a:xfrm>
              <a:blipFill rotWithShape="0">
                <a:blip r:embed="rId3"/>
                <a:stretch>
                  <a:fillRect l="-1538" t="-1425" r="-4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0685" y="1932948"/>
            <a:ext cx="4659086" cy="3684080"/>
          </a:xfrm>
          <a:prstGeom prst="rect">
            <a:avLst/>
          </a:prstGeom>
        </p:spPr>
      </p:pic>
      <p:sp>
        <p:nvSpPr>
          <p:cNvPr id="5" name="円/楕円 4"/>
          <p:cNvSpPr/>
          <p:nvPr/>
        </p:nvSpPr>
        <p:spPr>
          <a:xfrm>
            <a:off x="10131306" y="3664264"/>
            <a:ext cx="239915" cy="23991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11266369" y="3711137"/>
            <a:ext cx="146169" cy="146169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9094669" y="3711137"/>
            <a:ext cx="146169" cy="146169"/>
          </a:xfrm>
          <a:prstGeom prst="ellipse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9257824" y="3787140"/>
            <a:ext cx="855345" cy="0"/>
          </a:xfrm>
          <a:prstGeom prst="straightConnector1">
            <a:avLst/>
          </a:prstGeom>
          <a:ln w="3175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>
            <a:off x="10375424" y="3787140"/>
            <a:ext cx="855345" cy="0"/>
          </a:xfrm>
          <a:prstGeom prst="straightConnector1">
            <a:avLst/>
          </a:prstGeom>
          <a:ln w="3175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320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5DA9C3CD-5A53-41E8-8EBB-A6136DB0F1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62" t="7432" r="24299" b="5863"/>
          <a:stretch/>
        </p:blipFill>
        <p:spPr>
          <a:xfrm>
            <a:off x="7059521" y="1406844"/>
            <a:ext cx="4138858" cy="420147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3579" y="321583"/>
            <a:ext cx="10244076" cy="733270"/>
          </a:xfrm>
        </p:spPr>
        <p:txBody>
          <a:bodyPr>
            <a:normAutofit/>
          </a:bodyPr>
          <a:lstStyle/>
          <a:p>
            <a:r>
              <a:rPr kumimoji="1" lang="ja-JP" altLang="en-US" sz="3600" dirty="0"/>
              <a:t>プロトタイプ法 と マハラノビス距離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583579" y="1488866"/>
                <a:ext cx="6339734" cy="512964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kumimoji="1" lang="en-US" altLang="ja-JP" sz="2000" dirty="0"/>
                  <a:t>N</a:t>
                </a:r>
                <a:r>
                  <a:rPr kumimoji="1" lang="ja-JP" altLang="en-US" sz="2000" dirty="0"/>
                  <a:t>個の点群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ja-JP" sz="2000" b="1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kumimoji="1" lang="en-US" altLang="ja-JP" sz="2000" dirty="0"/>
                  <a:t> </a:t>
                </a:r>
                <a:r>
                  <a:rPr lang="ja-JP" altLang="en-US" sz="2000" dirty="0"/>
                  <a:t>の平均と分散共分散行列は</a:t>
                </a:r>
                <a:r>
                  <a:rPr lang="en-US" altLang="ja-JP" sz="2000" dirty="0"/>
                  <a:t>…</a:t>
                </a:r>
              </a:p>
              <a:p>
                <a:pPr marL="0" indent="0">
                  <a:buNone/>
                </a:pPr>
                <a:r>
                  <a:rPr kumimoji="1" lang="en-US" altLang="ja-JP" sz="2000" dirty="0"/>
                  <a:t>	    </a:t>
                </a:r>
                <a:r>
                  <a:rPr kumimoji="1" lang="ja-JP" altLang="en-US" sz="2000" dirty="0"/>
                  <a:t>平均 </a:t>
                </a:r>
                <a:r>
                  <a:rPr kumimoji="1" lang="en-US" altLang="ja-JP" sz="2000" dirty="0"/>
                  <a:t>: </a:t>
                </a:r>
                <a14:m>
                  <m:oMath xmlns:m="http://schemas.openxmlformats.org/officeDocument/2006/math">
                    <m:r>
                      <a:rPr lang="en-US" altLang="ja-JP" sz="2000" b="1" i="0" smtClean="0">
                        <a:latin typeface="Cambria Math" panose="02040503050406030204" pitchFamily="18" charset="0"/>
                      </a:rPr>
                      <m:t>𝐦</m:t>
                    </m:r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altLang="ja-JP" sz="2000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ja-JP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kumimoji="1" lang="en-US" altLang="ja-JP" sz="2000" dirty="0"/>
              </a:p>
              <a:p>
                <a:pPr marL="0" indent="0">
                  <a:buNone/>
                </a:pPr>
                <a:r>
                  <a:rPr lang="ja-JP" altLang="en-US" sz="2000" dirty="0"/>
                  <a:t>分散共分散行列 </a:t>
                </a:r>
                <a:r>
                  <a:rPr lang="en-US" altLang="ja-JP" sz="2000" dirty="0"/>
                  <a:t>: </a:t>
                </a:r>
                <a14:m>
                  <m:oMath xmlns:m="http://schemas.openxmlformats.org/officeDocument/2006/math">
                    <m:r>
                      <a:rPr lang="en-US" altLang="ja-JP" sz="2000" b="1" i="0" smtClean="0">
                        <a:latin typeface="Cambria Math" panose="02040503050406030204" pitchFamily="18" charset="0"/>
                      </a:rPr>
                      <m:t>𝐒</m:t>
                    </m:r>
                    <m:r>
                      <a:rPr lang="en-US" altLang="ja-JP" sz="2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altLang="ja-JP" sz="20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ja-JP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0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sz="2000" b="1" i="0" smtClean="0">
                                <a:latin typeface="Cambria Math" panose="02040503050406030204" pitchFamily="18" charset="0"/>
                              </a:rPr>
                              <m:t>𝐦</m:t>
                            </m:r>
                          </m:e>
                        </m:d>
                        <m:sSup>
                          <m:sSupPr>
                            <m:ctrlPr>
                              <a:rPr lang="en-US" altLang="ja-JP" sz="2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ja-JP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000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a:rPr lang="en-US" altLang="ja-JP" sz="2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ja-JP" sz="2000" b="1">
                                    <a:latin typeface="Cambria Math" panose="02040503050406030204" pitchFamily="18" charset="0"/>
                                  </a:rPr>
                                  <m:t>𝐦</m:t>
                                </m:r>
                              </m:e>
                            </m:d>
                          </m:e>
                          <m:sup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nary>
                  </m:oMath>
                </a14:m>
                <a:endParaRPr kumimoji="1" lang="en-US" altLang="ja-JP" sz="2000" dirty="0"/>
              </a:p>
              <a:p>
                <a:pPr marL="0" indent="0">
                  <a:buNone/>
                </a:pPr>
                <a:endParaRPr lang="en-US" altLang="ja-JP" sz="2000" dirty="0"/>
              </a:p>
              <a:p>
                <a:pPr marL="0" indent="0">
                  <a:buNone/>
                </a:pPr>
                <a:r>
                  <a:rPr kumimoji="1" lang="ja-JP" altLang="en-US" sz="2000" dirty="0"/>
                  <a:t>点</a:t>
                </a:r>
                <a14:m>
                  <m:oMath xmlns:m="http://schemas.openxmlformats.org/officeDocument/2006/math">
                    <m:r>
                      <a:rPr lang="en-US" altLang="ja-JP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000" b="1" i="0" smtClean="0">
                        <a:latin typeface="Cambria Math" panose="02040503050406030204" pitchFamily="18" charset="0"/>
                      </a:rPr>
                      <m:t>𝐩</m:t>
                    </m:r>
                    <m:r>
                      <a:rPr lang="en-US" altLang="ja-JP" sz="2000" b="1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kumimoji="1" lang="ja-JP" altLang="en-US" sz="2000" dirty="0"/>
                  <a:t>と</a:t>
                </a:r>
                <a14:m>
                  <m:oMath xmlns:m="http://schemas.openxmlformats.org/officeDocument/2006/math">
                    <m:r>
                      <a:rPr lang="en-US" altLang="ja-JP" sz="2000" b="1">
                        <a:latin typeface="Cambria Math" panose="02040503050406030204" pitchFamily="18" charset="0"/>
                      </a:rPr>
                      <m:t>𝐦</m:t>
                    </m:r>
                  </m:oMath>
                </a14:m>
                <a:r>
                  <a:rPr kumimoji="1" lang="ja-JP" altLang="en-US" sz="2000" dirty="0"/>
                  <a:t>のユークリッド距離 </a:t>
                </a:r>
                <a:r>
                  <a:rPr kumimoji="1" lang="en-US" altLang="ja-JP" sz="2000" dirty="0"/>
                  <a:t>: </a:t>
                </a:r>
              </a:p>
              <a:p>
                <a:pPr marL="0" indent="0">
                  <a:buNone/>
                </a:pPr>
                <a:r>
                  <a:rPr lang="en-US" altLang="ja-JP" sz="2000" b="0" dirty="0"/>
                  <a:t>  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ja-JP" sz="2000" b="1" i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ja-JP" sz="20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ja-JP" sz="2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ja-JP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000" b="1">
                                    <a:latin typeface="Cambria Math" panose="02040503050406030204" pitchFamily="18" charset="0"/>
                                  </a:rPr>
                                  <m:t>𝐩</m:t>
                                </m:r>
                                <m:r>
                                  <a:rPr lang="en-US" altLang="ja-JP" sz="2000" b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ja-JP" sz="2000" b="1">
                                    <a:latin typeface="Cambria Math" panose="02040503050406030204" pitchFamily="18" charset="0"/>
                                  </a:rPr>
                                  <m:t>𝐦</m:t>
                                </m:r>
                              </m:e>
                            </m:d>
                          </m:e>
                          <m:sup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d>
                          <m:dPr>
                            <m:ctrlPr>
                              <a:rPr lang="en-US" altLang="ja-JP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b="1">
                                <a:latin typeface="Cambria Math" panose="02040503050406030204" pitchFamily="18" charset="0"/>
                              </a:rPr>
                              <m:t>𝐩</m:t>
                            </m:r>
                            <m:r>
                              <a:rPr lang="en-US" altLang="ja-JP" sz="2000" b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sz="2000" b="1">
                                <a:latin typeface="Cambria Math" panose="02040503050406030204" pitchFamily="18" charset="0"/>
                              </a:rPr>
                              <m:t>𝐦</m:t>
                            </m:r>
                          </m:e>
                        </m:d>
                      </m:e>
                    </m:rad>
                  </m:oMath>
                </a14:m>
                <a:r>
                  <a:rPr kumimoji="1" lang="en-US" altLang="ja-JP" sz="2000" dirty="0"/>
                  <a:t> </a:t>
                </a:r>
              </a:p>
              <a:p>
                <a:pPr marL="0" indent="0">
                  <a:buNone/>
                </a:pPr>
                <a:endParaRPr lang="en-US" altLang="ja-JP" sz="2000" dirty="0"/>
              </a:p>
              <a:p>
                <a:pPr marL="0" indent="0">
                  <a:buNone/>
                </a:pPr>
                <a:r>
                  <a:rPr lang="ja-JP" altLang="en-US" sz="2000" dirty="0"/>
                  <a:t>点</a:t>
                </a:r>
                <a14:m>
                  <m:oMath xmlns:m="http://schemas.openxmlformats.org/officeDocument/2006/math">
                    <m:r>
                      <a:rPr lang="en-US" altLang="ja-JP" sz="2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000" b="1">
                        <a:latin typeface="Cambria Math" panose="02040503050406030204" pitchFamily="18" charset="0"/>
                      </a:rPr>
                      <m:t>𝐩</m:t>
                    </m:r>
                    <m:r>
                      <a:rPr lang="en-US" altLang="ja-JP" sz="2000" b="1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ja-JP" altLang="en-US" sz="2000" dirty="0"/>
                  <a:t>と</a:t>
                </a:r>
                <a14:m>
                  <m:oMath xmlns:m="http://schemas.openxmlformats.org/officeDocument/2006/math">
                    <m:r>
                      <a:rPr lang="en-US" altLang="ja-JP" sz="2000" b="1">
                        <a:latin typeface="Cambria Math" panose="02040503050406030204" pitchFamily="18" charset="0"/>
                      </a:rPr>
                      <m:t>𝐦</m:t>
                    </m:r>
                  </m:oMath>
                </a14:m>
                <a:r>
                  <a:rPr lang="ja-JP" altLang="en-US" sz="2000" dirty="0"/>
                  <a:t>のマハラノビス距離 </a:t>
                </a:r>
                <a:r>
                  <a:rPr lang="en-US" altLang="ja-JP" sz="2000" dirty="0"/>
                  <a:t>: </a:t>
                </a:r>
              </a:p>
              <a:p>
                <a:pPr marL="0" indent="0">
                  <a:buNone/>
                </a:pPr>
                <a:r>
                  <a:rPr lang="en-US" altLang="ja-JP" sz="2000" dirty="0"/>
                  <a:t> 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ja-JP" sz="2000" b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ja-JP" sz="2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ja-JP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ja-JP" sz="2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000" b="1">
                                    <a:latin typeface="Cambria Math" panose="02040503050406030204" pitchFamily="18" charset="0"/>
                                  </a:rPr>
                                  <m:t>𝐩</m:t>
                                </m:r>
                                <m:r>
                                  <a:rPr lang="en-US" altLang="ja-JP" sz="2000" b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ja-JP" sz="2000" b="1">
                                    <a:latin typeface="Cambria Math" panose="02040503050406030204" pitchFamily="18" charset="0"/>
                                  </a:rPr>
                                  <m:t>𝐦</m:t>
                                </m:r>
                              </m:e>
                            </m:d>
                          </m:e>
                          <m:sup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altLang="ja-JP" sz="2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000" b="1" i="0" smtClean="0">
                                <a:latin typeface="Cambria Math" panose="02040503050406030204" pitchFamily="18" charset="0"/>
                              </a:rPr>
                              <m:t>𝐒</m:t>
                            </m:r>
                          </m:e>
                          <m:sup>
                            <m:r>
                              <a:rPr lang="en-US" altLang="ja-JP" sz="2000" b="0" i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lang="en-US" altLang="ja-JP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b="1">
                                <a:latin typeface="Cambria Math" panose="02040503050406030204" pitchFamily="18" charset="0"/>
                              </a:rPr>
                              <m:t>𝐩</m:t>
                            </m:r>
                            <m:r>
                              <a:rPr lang="en-US" altLang="ja-JP" sz="2000" b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sz="2000" b="1">
                                <a:latin typeface="Cambria Math" panose="02040503050406030204" pitchFamily="18" charset="0"/>
                              </a:rPr>
                              <m:t>𝐦</m:t>
                            </m:r>
                          </m:e>
                        </m:d>
                      </m:e>
                    </m:rad>
                  </m:oMath>
                </a14:m>
                <a:r>
                  <a:rPr lang="en-US" altLang="ja-JP" sz="2000" dirty="0"/>
                  <a:t> </a:t>
                </a:r>
              </a:p>
              <a:p>
                <a:pPr marL="0" indent="0">
                  <a:buNone/>
                </a:pPr>
                <a:endParaRPr kumimoji="1" lang="en-US" altLang="ja-JP" sz="2000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3579" y="1488866"/>
                <a:ext cx="6339734" cy="5129648"/>
              </a:xfrm>
              <a:blipFill rotWithShape="0">
                <a:blip r:embed="rId4"/>
                <a:stretch>
                  <a:fillRect l="-1058" t="-10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29</a:t>
            </a:fld>
            <a:endParaRPr kumimoji="1"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B0D04DBE-3BD9-40B7-BBD8-1952185D328A}"/>
              </a:ext>
            </a:extLst>
          </p:cNvPr>
          <p:cNvSpPr/>
          <p:nvPr/>
        </p:nvSpPr>
        <p:spPr>
          <a:xfrm>
            <a:off x="8950042" y="3328674"/>
            <a:ext cx="178908" cy="178908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80B41D61-A1E8-4A0C-ABA5-2B7291289485}"/>
              </a:ext>
            </a:extLst>
          </p:cNvPr>
          <p:cNvSpPr/>
          <p:nvPr/>
        </p:nvSpPr>
        <p:spPr>
          <a:xfrm>
            <a:off x="10321642" y="2757174"/>
            <a:ext cx="178908" cy="17890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ACCF1891-0283-4A42-8F37-955662F60DCF}"/>
                  </a:ext>
                </a:extLst>
              </p:cNvPr>
              <p:cNvSpPr/>
              <p:nvPr/>
            </p:nvSpPr>
            <p:spPr>
              <a:xfrm>
                <a:off x="8964942" y="3284249"/>
                <a:ext cx="82266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400" b="1">
                          <a:latin typeface="Cambria Math" panose="02040503050406030204" pitchFamily="18" charset="0"/>
                        </a:rPr>
                        <m:t>𝐦</m:t>
                      </m:r>
                    </m:oMath>
                  </m:oMathPara>
                </a14:m>
                <a:endParaRPr lang="ja-JP" altLang="en-US" sz="4400" dirty="0"/>
              </a:p>
            </p:txBody>
          </p:sp>
        </mc:Choice>
        <mc:Fallback xmlns="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ACCF1891-0283-4A42-8F37-955662F60D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4942" y="3284249"/>
                <a:ext cx="822661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F6C29EBC-A3AE-4DF7-AA86-BFC4EDD8E199}"/>
                  </a:ext>
                </a:extLst>
              </p:cNvPr>
              <p:cNvSpPr/>
              <p:nvPr/>
            </p:nvSpPr>
            <p:spPr>
              <a:xfrm>
                <a:off x="10411096" y="2559233"/>
                <a:ext cx="65755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400" b="1" i="0" smtClean="0">
                          <a:latin typeface="Cambria Math" panose="02040503050406030204" pitchFamily="18" charset="0"/>
                        </a:rPr>
                        <m:t>𝐩</m:t>
                      </m:r>
                    </m:oMath>
                  </m:oMathPara>
                </a14:m>
                <a:endParaRPr lang="ja-JP" altLang="en-US" sz="4400" dirty="0"/>
              </a:p>
            </p:txBody>
          </p:sp>
        </mc:Choice>
        <mc:Fallback xmlns="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F6C29EBC-A3AE-4DF7-AA86-BFC4EDD8E1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1096" y="2559233"/>
                <a:ext cx="657552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正方形/長方形 10"/>
          <p:cNvSpPr/>
          <p:nvPr/>
        </p:nvSpPr>
        <p:spPr>
          <a:xfrm>
            <a:off x="593014" y="5885934"/>
            <a:ext cx="7633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※</a:t>
            </a:r>
            <a:r>
              <a:rPr lang="ja-JP" altLang="en-US" dirty="0"/>
              <a:t>マハラノビス距離</a:t>
            </a:r>
            <a:r>
              <a:rPr lang="ja-JP" altLang="en-US" dirty="0" smtClean="0"/>
              <a:t>は</a:t>
            </a:r>
            <a:r>
              <a:rPr lang="en-US" altLang="ja-JP" dirty="0"/>
              <a:t> </a:t>
            </a:r>
            <a:r>
              <a:rPr lang="en-US" altLang="ja-JP" dirty="0" smtClean="0"/>
              <a:t>: </a:t>
            </a:r>
            <a:r>
              <a:rPr lang="ja-JP" altLang="en-US" dirty="0" smtClean="0"/>
              <a:t>点群</a:t>
            </a:r>
            <a:r>
              <a:rPr lang="en-US" altLang="ja-JP" dirty="0" smtClean="0"/>
              <a:t>x</a:t>
            </a:r>
            <a:r>
              <a:rPr lang="ja-JP" altLang="en-US" dirty="0" smtClean="0"/>
              <a:t>の分布（分散）を</a:t>
            </a:r>
            <a:r>
              <a:rPr lang="ja-JP" altLang="en-US" dirty="0"/>
              <a:t>考慮</a:t>
            </a:r>
            <a:r>
              <a:rPr lang="ja-JP" altLang="en-US" dirty="0" smtClean="0"/>
              <a:t>した、点群</a:t>
            </a:r>
            <a:r>
              <a:rPr lang="en-US" altLang="ja-JP" dirty="0" smtClean="0"/>
              <a:t>x</a:t>
            </a:r>
            <a:r>
              <a:rPr lang="ja-JP" altLang="en-US" dirty="0" smtClean="0"/>
              <a:t>と点</a:t>
            </a:r>
            <a:r>
              <a:rPr lang="en-US" altLang="ja-JP" dirty="0" smtClean="0"/>
              <a:t>p</a:t>
            </a:r>
            <a:r>
              <a:rPr lang="ja-JP" altLang="en-US" smtClean="0"/>
              <a:t>の距離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6644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6251D5-4C15-43F7-B926-378D3C2F2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/>
              <a:t>パターン認識とは</a:t>
            </a:r>
            <a:r>
              <a:rPr lang="en-US" altLang="ja-JP" b="1" dirty="0"/>
              <a:t>1</a:t>
            </a:r>
            <a:endParaRPr kumimoji="1" lang="ja-JP" altLang="en-US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F8921B6-A878-4EA6-A5DB-AD0AF12B1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15833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3579" y="321583"/>
            <a:ext cx="10244076" cy="733270"/>
          </a:xfrm>
        </p:spPr>
        <p:txBody>
          <a:bodyPr>
            <a:normAutofit/>
          </a:bodyPr>
          <a:lstStyle/>
          <a:p>
            <a:r>
              <a:rPr kumimoji="1" lang="ja-JP" altLang="en-US" sz="3600" dirty="0"/>
              <a:t>プロトタイプ法 と マハラノビス距離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569064" y="1503380"/>
                <a:ext cx="6412307" cy="3199249"/>
              </a:xfrm>
            </p:spPr>
            <p:txBody>
              <a:bodyPr>
                <a:normAutofit/>
              </a:bodyPr>
              <a:lstStyle/>
              <a:p>
                <a:r>
                  <a:rPr kumimoji="1" lang="ja-JP" altLang="en-US" sz="2000" dirty="0"/>
                  <a:t>赤</a:t>
                </a:r>
                <a:r>
                  <a:rPr kumimoji="1" lang="en-US" altLang="ja-JP" sz="2000" dirty="0"/>
                  <a:t>:</a:t>
                </a:r>
                <a:r>
                  <a:rPr kumimoji="1" lang="ja-JP" altLang="en-US" sz="2000" dirty="0"/>
                  <a:t>平均</a:t>
                </a:r>
                <a:r>
                  <a:rPr kumimoji="1" lang="en-US" altLang="ja-JP" sz="2000" dirty="0"/>
                  <a:t>(2,2), </a:t>
                </a:r>
                <a:r>
                  <a:rPr kumimoji="1" lang="ja-JP" altLang="en-US" sz="2000" dirty="0"/>
                  <a:t>分散共分散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kumimoji="1" lang="ja-JP" altLang="en-US" sz="2000" dirty="0"/>
                  <a:t>　のガウス分布</a:t>
                </a:r>
                <a:endParaRPr kumimoji="1" lang="en-US" altLang="ja-JP" sz="2000" dirty="0"/>
              </a:p>
              <a:p>
                <a:r>
                  <a:rPr lang="ja-JP" altLang="en-US" sz="2000" dirty="0"/>
                  <a:t>青</a:t>
                </a:r>
                <a:r>
                  <a:rPr lang="en-US" altLang="ja-JP" sz="2000" dirty="0"/>
                  <a:t>:</a:t>
                </a:r>
                <a:r>
                  <a:rPr lang="ja-JP" altLang="en-US" sz="2000" dirty="0"/>
                  <a:t>平均</a:t>
                </a:r>
                <a:r>
                  <a:rPr lang="en-US" altLang="ja-JP" sz="2000" dirty="0"/>
                  <a:t>(10,2),</a:t>
                </a:r>
                <a:r>
                  <a:rPr lang="ja-JP" altLang="en-US" sz="2000" dirty="0"/>
                  <a:t>分散共分散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ja-JP" altLang="en-US" sz="2000" dirty="0"/>
                  <a:t> のガウス分布</a:t>
                </a:r>
                <a:endParaRPr lang="en-US" altLang="ja-JP" sz="2000" dirty="0"/>
              </a:p>
              <a:p>
                <a:endParaRPr lang="en-US" altLang="ja-JP" sz="2000" dirty="0"/>
              </a:p>
              <a:p>
                <a:r>
                  <a:rPr kumimoji="1" lang="ja-JP" altLang="en-US" sz="2000" dirty="0"/>
                  <a:t>マハラノビス距離を用いた場合未知データ </a:t>
                </a:r>
                <a:r>
                  <a:rPr kumimoji="1" lang="en-US" altLang="ja-JP" sz="2000" dirty="0"/>
                  <a:t>(6,2)</a:t>
                </a:r>
                <a:r>
                  <a:rPr kumimoji="1" lang="ja-JP" altLang="en-US" sz="2000" dirty="0"/>
                  <a:t>はどちらのクラス？</a:t>
                </a:r>
                <a:endParaRPr kumimoji="1" lang="en-US" altLang="ja-JP" sz="2000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9064" y="1503380"/>
                <a:ext cx="6412307" cy="3199249"/>
              </a:xfrm>
              <a:blipFill rotWithShape="0">
                <a:blip r:embed="rId3"/>
                <a:stretch>
                  <a:fillRect l="-8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417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3579" y="321583"/>
            <a:ext cx="10244076" cy="733270"/>
          </a:xfrm>
        </p:spPr>
        <p:txBody>
          <a:bodyPr>
            <a:normAutofit/>
          </a:bodyPr>
          <a:lstStyle/>
          <a:p>
            <a:r>
              <a:rPr kumimoji="1" lang="ja-JP" altLang="en-US" sz="3600" dirty="0"/>
              <a:t>プロトタイプ法 と マハラノビス距離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569064" y="1503380"/>
                <a:ext cx="6412307" cy="3199249"/>
              </a:xfrm>
            </p:spPr>
            <p:txBody>
              <a:bodyPr>
                <a:normAutofit/>
              </a:bodyPr>
              <a:lstStyle/>
              <a:p>
                <a:r>
                  <a:rPr kumimoji="1" lang="ja-JP" altLang="en-US" sz="2000" dirty="0"/>
                  <a:t>赤</a:t>
                </a:r>
                <a:r>
                  <a:rPr kumimoji="1" lang="en-US" altLang="ja-JP" sz="2000" dirty="0"/>
                  <a:t>:</a:t>
                </a:r>
                <a:r>
                  <a:rPr kumimoji="1" lang="ja-JP" altLang="en-US" sz="2000" dirty="0"/>
                  <a:t>平均</a:t>
                </a:r>
                <a:r>
                  <a:rPr kumimoji="1" lang="en-US" altLang="ja-JP" sz="2000" dirty="0"/>
                  <a:t>(2,2), </a:t>
                </a:r>
                <a:r>
                  <a:rPr kumimoji="1" lang="ja-JP" altLang="en-US" sz="2000" dirty="0"/>
                  <a:t>分散共分散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kumimoji="1" lang="ja-JP" altLang="en-US" sz="2000" dirty="0"/>
                  <a:t>　のガウス分布</a:t>
                </a:r>
                <a:endParaRPr kumimoji="1" lang="en-US" altLang="ja-JP" sz="2000" dirty="0"/>
              </a:p>
              <a:p>
                <a:r>
                  <a:rPr lang="ja-JP" altLang="en-US" sz="2000" dirty="0"/>
                  <a:t>青</a:t>
                </a:r>
                <a:r>
                  <a:rPr lang="en-US" altLang="ja-JP" sz="2000" dirty="0"/>
                  <a:t>:</a:t>
                </a:r>
                <a:r>
                  <a:rPr lang="ja-JP" altLang="en-US" sz="2000" dirty="0"/>
                  <a:t>平均</a:t>
                </a:r>
                <a:r>
                  <a:rPr lang="en-US" altLang="ja-JP" sz="2000" dirty="0"/>
                  <a:t>(10,2),</a:t>
                </a:r>
                <a:r>
                  <a:rPr lang="ja-JP" altLang="en-US" sz="2000" dirty="0"/>
                  <a:t>分散共分散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ja-JP" altLang="en-US" sz="2000" dirty="0"/>
                  <a:t> のガウス分布</a:t>
                </a:r>
                <a:endParaRPr lang="en-US" altLang="ja-JP" sz="2000" dirty="0"/>
              </a:p>
              <a:p>
                <a:endParaRPr lang="en-US" altLang="ja-JP" sz="2000" dirty="0"/>
              </a:p>
              <a:p>
                <a:r>
                  <a:rPr kumimoji="1" lang="ja-JP" altLang="en-US" sz="2000" dirty="0"/>
                  <a:t>マハラノビス距離を用いた場合未知データ </a:t>
                </a:r>
                <a:r>
                  <a:rPr kumimoji="1" lang="en-US" altLang="ja-JP" sz="2000" dirty="0"/>
                  <a:t>(6,2)</a:t>
                </a:r>
                <a:r>
                  <a:rPr kumimoji="1" lang="ja-JP" altLang="en-US" sz="2000" dirty="0"/>
                  <a:t>はどちらのクラス？</a:t>
                </a:r>
                <a:endParaRPr kumimoji="1" lang="en-US" altLang="ja-JP" sz="2000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9064" y="1503380"/>
                <a:ext cx="6412307" cy="3199249"/>
              </a:xfrm>
              <a:blipFill rotWithShape="0">
                <a:blip r:embed="rId3"/>
                <a:stretch>
                  <a:fillRect l="-8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4" y="1640921"/>
            <a:ext cx="4659086" cy="3684080"/>
          </a:xfrm>
          <a:prstGeom prst="rect">
            <a:avLst/>
          </a:prstGeom>
        </p:spPr>
      </p:pic>
      <p:sp>
        <p:nvSpPr>
          <p:cNvPr id="5" name="円/楕円 4"/>
          <p:cNvSpPr/>
          <p:nvPr/>
        </p:nvSpPr>
        <p:spPr>
          <a:xfrm>
            <a:off x="10029706" y="3344950"/>
            <a:ext cx="239915" cy="23991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11164769" y="3391823"/>
            <a:ext cx="146169" cy="146169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8993069" y="3391823"/>
            <a:ext cx="146169" cy="146169"/>
          </a:xfrm>
          <a:prstGeom prst="ellipse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9156224" y="3467826"/>
            <a:ext cx="855345" cy="0"/>
          </a:xfrm>
          <a:prstGeom prst="straightConnector1">
            <a:avLst/>
          </a:prstGeom>
          <a:ln w="3175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>
            <a:off x="10273824" y="3467826"/>
            <a:ext cx="855345" cy="0"/>
          </a:xfrm>
          <a:prstGeom prst="straightConnector1">
            <a:avLst/>
          </a:prstGeom>
          <a:ln w="3175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/>
          <p:cNvSpPr/>
          <p:nvPr/>
        </p:nvSpPr>
        <p:spPr>
          <a:xfrm>
            <a:off x="593014" y="5885934"/>
            <a:ext cx="94179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※</a:t>
            </a:r>
            <a:r>
              <a:rPr lang="ja-JP" altLang="en-US" dirty="0"/>
              <a:t>マハラノビス距離は点群の分布を考慮し，分散の大きさの逆数で正規化した距離と考えられる</a:t>
            </a:r>
            <a:endParaRPr lang="en-US" altLang="ja-JP" dirty="0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876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7" name="直線コネクタ 116"/>
          <p:cNvCxnSpPr>
            <a:stCxn id="81" idx="3"/>
          </p:cNvCxnSpPr>
          <p:nvPr/>
        </p:nvCxnSpPr>
        <p:spPr>
          <a:xfrm>
            <a:off x="9438719" y="2844832"/>
            <a:ext cx="317657" cy="7264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コネクタ 103"/>
          <p:cNvCxnSpPr>
            <a:stCxn id="42" idx="1"/>
          </p:cNvCxnSpPr>
          <p:nvPr/>
        </p:nvCxnSpPr>
        <p:spPr>
          <a:xfrm flipH="1" flipV="1">
            <a:off x="9758758" y="3568936"/>
            <a:ext cx="374400" cy="69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コネクタ 108"/>
          <p:cNvCxnSpPr/>
          <p:nvPr/>
        </p:nvCxnSpPr>
        <p:spPr>
          <a:xfrm flipH="1" flipV="1">
            <a:off x="9753995" y="3568938"/>
            <a:ext cx="658117" cy="1467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コネクタ 101"/>
          <p:cNvCxnSpPr>
            <a:stCxn id="28" idx="3"/>
          </p:cNvCxnSpPr>
          <p:nvPr/>
        </p:nvCxnSpPr>
        <p:spPr>
          <a:xfrm flipV="1">
            <a:off x="9408780" y="3566140"/>
            <a:ext cx="350879" cy="1293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コネクタ 106"/>
          <p:cNvCxnSpPr>
            <a:stCxn id="83" idx="2"/>
          </p:cNvCxnSpPr>
          <p:nvPr/>
        </p:nvCxnSpPr>
        <p:spPr>
          <a:xfrm flipH="1">
            <a:off x="9753995" y="3204804"/>
            <a:ext cx="121869" cy="3617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コネクタ 110"/>
          <p:cNvCxnSpPr>
            <a:stCxn id="77" idx="2"/>
          </p:cNvCxnSpPr>
          <p:nvPr/>
        </p:nvCxnSpPr>
        <p:spPr>
          <a:xfrm flipH="1">
            <a:off x="9756377" y="2964002"/>
            <a:ext cx="122956" cy="6049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コネクタ 112"/>
          <p:cNvCxnSpPr>
            <a:stCxn id="27" idx="2"/>
          </p:cNvCxnSpPr>
          <p:nvPr/>
        </p:nvCxnSpPr>
        <p:spPr>
          <a:xfrm>
            <a:off x="9036831" y="3396547"/>
            <a:ext cx="721927" cy="1747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1233" y="335629"/>
            <a:ext cx="11018484" cy="733270"/>
          </a:xfrm>
        </p:spPr>
        <p:txBody>
          <a:bodyPr/>
          <a:lstStyle/>
          <a:p>
            <a:r>
              <a:rPr kumimoji="1" lang="en-US" altLang="ja-JP" dirty="0" err="1"/>
              <a:t>kNN</a:t>
            </a:r>
            <a:r>
              <a:rPr lang="en-US" altLang="ja-JP" dirty="0"/>
              <a:t>(k-Nearest Neighbor</a:t>
            </a:r>
            <a:r>
              <a:rPr lang="ja-JP" altLang="en-US" dirty="0"/>
              <a:t>法</a:t>
            </a:r>
            <a:r>
              <a:rPr lang="en-US" altLang="ja-JP" dirty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21233" y="1727200"/>
            <a:ext cx="6347224" cy="4397830"/>
          </a:xfrm>
        </p:spPr>
        <p:txBody>
          <a:bodyPr>
            <a:normAutofit/>
          </a:bodyPr>
          <a:lstStyle/>
          <a:p>
            <a:r>
              <a:rPr lang="ja-JP" altLang="en-US" sz="2400" dirty="0"/>
              <a:t>特徴空間において，未知データに対し，</a:t>
            </a:r>
            <a:r>
              <a:rPr kumimoji="1" lang="ja-JP" altLang="en-US" sz="2400" dirty="0"/>
              <a:t>距離が最も近い</a:t>
            </a:r>
            <a:r>
              <a:rPr kumimoji="1" lang="en-US" altLang="ja-JP" sz="2400" dirty="0"/>
              <a:t>k</a:t>
            </a:r>
            <a:r>
              <a:rPr kumimoji="1" lang="ja-JP" altLang="en-US" sz="2400" dirty="0"/>
              <a:t>個の教師データを検索し，その点の多数決でラベルを決定する</a:t>
            </a:r>
            <a:endParaRPr kumimoji="1" lang="en-US" altLang="ja-JP" sz="2400" dirty="0"/>
          </a:p>
          <a:p>
            <a:endParaRPr lang="en-US" altLang="ja-JP" sz="2400" dirty="0"/>
          </a:p>
          <a:p>
            <a:r>
              <a:rPr kumimoji="1" lang="ja-JP" altLang="en-US" sz="2400" dirty="0"/>
              <a:t>特徴空間の次元が低く教師データの量が十分多いときには高い精度が得られる</a:t>
            </a:r>
            <a:endParaRPr kumimoji="1" lang="en-US" altLang="ja-JP" sz="2400" dirty="0"/>
          </a:p>
          <a:p>
            <a:endParaRPr kumimoji="1" lang="en-US" altLang="ja-JP" sz="2400" dirty="0"/>
          </a:p>
          <a:p>
            <a:r>
              <a:rPr lang="ja-JP" altLang="en-US" sz="2400" dirty="0"/>
              <a:t>全教師データを保持するので</a:t>
            </a:r>
            <a:r>
              <a:rPr kumimoji="1" lang="ja-JP" altLang="en-US" sz="2400" dirty="0"/>
              <a:t>メモリ</a:t>
            </a:r>
            <a:r>
              <a:rPr lang="ja-JP" altLang="en-US" sz="2400" dirty="0"/>
              <a:t>消費が大きい</a:t>
            </a:r>
            <a:endParaRPr lang="en-US" altLang="ja-JP" sz="2400" dirty="0"/>
          </a:p>
          <a:p>
            <a:r>
              <a:rPr kumimoji="1" lang="ja-JP" altLang="en-US" sz="2400" dirty="0"/>
              <a:t>素朴な実装をすると計算量も大きくなる</a:t>
            </a:r>
            <a:endParaRPr kumimoji="1" lang="en-US" altLang="ja-JP" sz="2400" dirty="0"/>
          </a:p>
        </p:txBody>
      </p:sp>
      <p:grpSp>
        <p:nvGrpSpPr>
          <p:cNvPr id="10" name="グループ化 9"/>
          <p:cNvGrpSpPr/>
          <p:nvPr/>
        </p:nvGrpSpPr>
        <p:grpSpPr>
          <a:xfrm>
            <a:off x="7841460" y="1852283"/>
            <a:ext cx="3864078" cy="3863083"/>
            <a:chOff x="7551174" y="1982912"/>
            <a:chExt cx="3864078" cy="3863083"/>
          </a:xfrm>
        </p:grpSpPr>
        <p:cxnSp>
          <p:nvCxnSpPr>
            <p:cNvPr id="6" name="直線矢印コネクタ 5"/>
            <p:cNvCxnSpPr/>
            <p:nvPr/>
          </p:nvCxnSpPr>
          <p:spPr>
            <a:xfrm>
              <a:off x="7551174" y="5840361"/>
              <a:ext cx="3864078" cy="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矢印コネクタ 6"/>
            <p:cNvCxnSpPr/>
            <p:nvPr/>
          </p:nvCxnSpPr>
          <p:spPr>
            <a:xfrm flipV="1">
              <a:off x="7558355" y="1982912"/>
              <a:ext cx="0" cy="3863083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円/楕円 12"/>
          <p:cNvSpPr/>
          <p:nvPr/>
        </p:nvSpPr>
        <p:spPr>
          <a:xfrm rot="973546">
            <a:off x="8242850" y="3758585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 rot="973546">
            <a:off x="8381436" y="4010940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 rot="973546">
            <a:off x="8233568" y="4405209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 rot="973546">
            <a:off x="8078637" y="3207237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 rot="973546">
            <a:off x="8217222" y="3459593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 rot="973546">
            <a:off x="7930769" y="3601507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 rot="973546">
            <a:off x="8069355" y="3853862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 rot="973546">
            <a:off x="8318870" y="3224142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 rot="973546">
            <a:off x="8457456" y="3476498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 rot="973546">
            <a:off x="8646688" y="3736967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 rot="973546">
            <a:off x="8785274" y="3989322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 rot="973546">
            <a:off x="9034789" y="3359603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 rot="973546">
            <a:off x="9402450" y="3619578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 rot="973546">
            <a:off x="8498820" y="4131236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 rot="973546">
            <a:off x="8637406" y="4383591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 rot="973546">
            <a:off x="8886921" y="3753872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 rot="973546">
            <a:off x="9025507" y="4006227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 rot="973546">
            <a:off x="8722708" y="3202525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/>
        </p:nvSpPr>
        <p:spPr>
          <a:xfrm rot="973546">
            <a:off x="8861293" y="3454880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 rot="9067737">
            <a:off x="10484089" y="4035601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 rot="9067737">
            <a:off x="10207516" y="3955621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 rot="9067737">
            <a:off x="10477411" y="4576879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 rot="9067737">
            <a:off x="10200839" y="4496899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 rot="9067737">
            <a:off x="10309209" y="3652547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 rot="9067737">
            <a:off x="10032636" y="3572567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 rot="9067737">
            <a:off x="10302531" y="4193825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 rot="9067737">
            <a:off x="10025959" y="4113845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 rot="9067737">
            <a:off x="10983851" y="4849769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 rot="9067737">
            <a:off x="10707279" y="4769789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 rot="9067737">
            <a:off x="10808971" y="4466715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 rot="9067737">
            <a:off x="10532399" y="4386735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 rot="9067737">
            <a:off x="10802294" y="5007993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/>
        </p:nvSpPr>
        <p:spPr>
          <a:xfrm rot="9067737">
            <a:off x="10525721" y="4928013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 rot="9067737">
            <a:off x="10207650" y="4878178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 rot="9067737">
            <a:off x="9931077" y="4798198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 rot="9067737">
            <a:off x="10200972" y="5419456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 rot="9067737">
            <a:off x="9924400" y="5339476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 rot="9067737">
            <a:off x="10032770" y="4495124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 rot="9067737">
            <a:off x="9756197" y="4415144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 rot="9067737">
            <a:off x="10026093" y="5036402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/>
        </p:nvSpPr>
        <p:spPr>
          <a:xfrm rot="9067737">
            <a:off x="9749520" y="4956422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 rot="9067737">
            <a:off x="10532532" y="5309291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 rot="9067737">
            <a:off x="10255960" y="5229311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/>
          <p:cNvSpPr/>
          <p:nvPr/>
        </p:nvSpPr>
        <p:spPr>
          <a:xfrm rot="6181547">
            <a:off x="9618167" y="2041794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/楕円 62"/>
          <p:cNvSpPr/>
          <p:nvPr/>
        </p:nvSpPr>
        <p:spPr>
          <a:xfrm rot="6181547">
            <a:off x="9373941" y="2194250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/>
        </p:nvSpPr>
        <p:spPr>
          <a:xfrm rot="6181547">
            <a:off x="10016607" y="2408225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/楕円 64"/>
          <p:cNvSpPr/>
          <p:nvPr/>
        </p:nvSpPr>
        <p:spPr>
          <a:xfrm rot="6181547">
            <a:off x="9772381" y="2560681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/>
        </p:nvSpPr>
        <p:spPr>
          <a:xfrm rot="6181547">
            <a:off x="9216258" y="1916165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/>
          <p:cNvSpPr/>
          <p:nvPr/>
        </p:nvSpPr>
        <p:spPr>
          <a:xfrm rot="6181547">
            <a:off x="8972032" y="2068622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/>
          <p:cNvSpPr/>
          <p:nvPr/>
        </p:nvSpPr>
        <p:spPr>
          <a:xfrm rot="6181547">
            <a:off x="9614698" y="2282596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/>
          <p:nvPr/>
        </p:nvSpPr>
        <p:spPr>
          <a:xfrm rot="6181547">
            <a:off x="9370472" y="2435053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/>
        </p:nvSpPr>
        <p:spPr>
          <a:xfrm rot="6181547">
            <a:off x="10557928" y="2213490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/>
        </p:nvSpPr>
        <p:spPr>
          <a:xfrm rot="6181547">
            <a:off x="10313702" y="2365947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/>
        </p:nvSpPr>
        <p:spPr>
          <a:xfrm rot="6181547">
            <a:off x="10156019" y="2087862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/>
        </p:nvSpPr>
        <p:spPr>
          <a:xfrm rot="6181547">
            <a:off x="9911793" y="2240318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/>
        </p:nvSpPr>
        <p:spPr>
          <a:xfrm rot="6181547">
            <a:off x="10554459" y="2454293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円/楕円 74"/>
          <p:cNvSpPr/>
          <p:nvPr/>
        </p:nvSpPr>
        <p:spPr>
          <a:xfrm rot="6181547">
            <a:off x="10310233" y="2606749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円/楕円 75"/>
          <p:cNvSpPr/>
          <p:nvPr/>
        </p:nvSpPr>
        <p:spPr>
          <a:xfrm rot="6181547">
            <a:off x="10060734" y="2810226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円/楕円 76"/>
          <p:cNvSpPr/>
          <p:nvPr/>
        </p:nvSpPr>
        <p:spPr>
          <a:xfrm rot="6181547">
            <a:off x="9816508" y="2962683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円/楕円 77"/>
          <p:cNvSpPr/>
          <p:nvPr/>
        </p:nvSpPr>
        <p:spPr>
          <a:xfrm rot="6181547">
            <a:off x="10536996" y="3760316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円/楕円 78"/>
          <p:cNvSpPr/>
          <p:nvPr/>
        </p:nvSpPr>
        <p:spPr>
          <a:xfrm rot="6181547">
            <a:off x="10214948" y="3329114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円/楕円 79"/>
          <p:cNvSpPr/>
          <p:nvPr/>
        </p:nvSpPr>
        <p:spPr>
          <a:xfrm rot="6181547">
            <a:off x="9658825" y="2684597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円/楕円 80"/>
          <p:cNvSpPr/>
          <p:nvPr/>
        </p:nvSpPr>
        <p:spPr>
          <a:xfrm rot="6181547">
            <a:off x="9414599" y="2837054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円/楕円 81"/>
          <p:cNvSpPr/>
          <p:nvPr/>
        </p:nvSpPr>
        <p:spPr>
          <a:xfrm rot="6181547">
            <a:off x="10057265" y="3051029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円/楕円 82"/>
          <p:cNvSpPr/>
          <p:nvPr/>
        </p:nvSpPr>
        <p:spPr>
          <a:xfrm rot="6181547">
            <a:off x="9813039" y="3203485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円/楕円 83"/>
          <p:cNvSpPr/>
          <p:nvPr/>
        </p:nvSpPr>
        <p:spPr>
          <a:xfrm rot="6181547">
            <a:off x="10598586" y="2856294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円/楕円 84"/>
          <p:cNvSpPr/>
          <p:nvPr/>
        </p:nvSpPr>
        <p:spPr>
          <a:xfrm rot="6181547">
            <a:off x="10354360" y="3008751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円/楕円 85"/>
          <p:cNvSpPr/>
          <p:nvPr/>
        </p:nvSpPr>
        <p:spPr>
          <a:xfrm rot="9067737">
            <a:off x="11129898" y="3646224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円/楕円 86"/>
          <p:cNvSpPr/>
          <p:nvPr/>
        </p:nvSpPr>
        <p:spPr>
          <a:xfrm rot="9067737">
            <a:off x="10853325" y="3566244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円/楕円 87"/>
          <p:cNvSpPr/>
          <p:nvPr/>
        </p:nvSpPr>
        <p:spPr>
          <a:xfrm rot="9067737">
            <a:off x="11123220" y="4187502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円/楕円 88"/>
          <p:cNvSpPr/>
          <p:nvPr/>
        </p:nvSpPr>
        <p:spPr>
          <a:xfrm rot="9067737">
            <a:off x="10846648" y="4107522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円/楕円 89"/>
          <p:cNvSpPr/>
          <p:nvPr/>
        </p:nvSpPr>
        <p:spPr>
          <a:xfrm rot="9067737">
            <a:off x="10955018" y="3263170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円/楕円 90"/>
          <p:cNvSpPr/>
          <p:nvPr/>
        </p:nvSpPr>
        <p:spPr>
          <a:xfrm rot="9067737">
            <a:off x="10678445" y="3183190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円/楕円 91"/>
          <p:cNvSpPr/>
          <p:nvPr/>
        </p:nvSpPr>
        <p:spPr>
          <a:xfrm rot="9067737">
            <a:off x="10948340" y="3804448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円/楕円 92"/>
          <p:cNvSpPr/>
          <p:nvPr/>
        </p:nvSpPr>
        <p:spPr>
          <a:xfrm rot="9067737">
            <a:off x="10671768" y="3724468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円/楕円 93"/>
          <p:cNvSpPr/>
          <p:nvPr/>
        </p:nvSpPr>
        <p:spPr>
          <a:xfrm rot="9067737">
            <a:off x="11454780" y="4077338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円/楕円 94"/>
          <p:cNvSpPr/>
          <p:nvPr/>
        </p:nvSpPr>
        <p:spPr>
          <a:xfrm rot="9067737">
            <a:off x="11178208" y="3997358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円/楕円 95"/>
          <p:cNvSpPr/>
          <p:nvPr/>
        </p:nvSpPr>
        <p:spPr>
          <a:xfrm rot="9067737">
            <a:off x="10678579" y="4105747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円/楕円 96"/>
          <p:cNvSpPr/>
          <p:nvPr/>
        </p:nvSpPr>
        <p:spPr>
          <a:xfrm rot="6181547">
            <a:off x="11104983" y="2787280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円/楕円 97"/>
          <p:cNvSpPr/>
          <p:nvPr/>
        </p:nvSpPr>
        <p:spPr>
          <a:xfrm rot="6181547">
            <a:off x="10860757" y="2939737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円/楕円 98"/>
          <p:cNvSpPr/>
          <p:nvPr/>
        </p:nvSpPr>
        <p:spPr>
          <a:xfrm rot="6181547">
            <a:off x="10536670" y="3397767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円/楕円 99"/>
          <p:cNvSpPr/>
          <p:nvPr/>
        </p:nvSpPr>
        <p:spPr>
          <a:xfrm>
            <a:off x="9647254" y="3446105"/>
            <a:ext cx="224810" cy="22481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正方形/長方形 115"/>
          <p:cNvSpPr/>
          <p:nvPr/>
        </p:nvSpPr>
        <p:spPr>
          <a:xfrm>
            <a:off x="8669551" y="5806559"/>
            <a:ext cx="25875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k=7 (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赤２、青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5)</a:t>
            </a:r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140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1233" y="335629"/>
            <a:ext cx="11018484" cy="733270"/>
          </a:xfrm>
        </p:spPr>
        <p:txBody>
          <a:bodyPr/>
          <a:lstStyle/>
          <a:p>
            <a:r>
              <a:rPr kumimoji="1" lang="en-US" altLang="ja-JP" dirty="0" err="1"/>
              <a:t>kNN</a:t>
            </a:r>
            <a:r>
              <a:rPr lang="en-US" altLang="ja-JP" dirty="0"/>
              <a:t>(k-Nearest Neighbor</a:t>
            </a:r>
            <a:r>
              <a:rPr lang="ja-JP" altLang="en-US" dirty="0"/>
              <a:t>法</a:t>
            </a:r>
            <a:r>
              <a:rPr lang="en-US" altLang="ja-JP" dirty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21233" y="1727200"/>
            <a:ext cx="6347224" cy="43978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問題：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i="1" dirty="0"/>
              <a:t>k</a:t>
            </a:r>
            <a:r>
              <a:rPr lang="ja-JP" altLang="en-US" sz="2400" dirty="0"/>
              <a:t> </a:t>
            </a:r>
            <a:r>
              <a:rPr lang="en-US" altLang="ja-JP" sz="2400" dirty="0"/>
              <a:t>=</a:t>
            </a:r>
            <a:r>
              <a:rPr lang="ja-JP" altLang="en-US" sz="2400" dirty="0"/>
              <a:t> </a:t>
            </a:r>
            <a:r>
              <a:rPr lang="en-US" altLang="ja-JP" sz="2400" dirty="0"/>
              <a:t>1</a:t>
            </a:r>
            <a:r>
              <a:rPr lang="ja-JP" altLang="en-US" sz="2400" dirty="0"/>
              <a:t>の時，赤と判定される部分空間　　（領域）を図示せよ</a:t>
            </a:r>
            <a:endParaRPr kumimoji="1" lang="en-US" altLang="ja-JP" sz="2400" dirty="0"/>
          </a:p>
        </p:txBody>
      </p:sp>
      <p:grpSp>
        <p:nvGrpSpPr>
          <p:cNvPr id="10" name="グループ化 9"/>
          <p:cNvGrpSpPr/>
          <p:nvPr/>
        </p:nvGrpSpPr>
        <p:grpSpPr>
          <a:xfrm>
            <a:off x="7841460" y="1852283"/>
            <a:ext cx="3864078" cy="3863083"/>
            <a:chOff x="7551174" y="1982912"/>
            <a:chExt cx="3864078" cy="3863083"/>
          </a:xfrm>
        </p:grpSpPr>
        <p:cxnSp>
          <p:nvCxnSpPr>
            <p:cNvPr id="6" name="直線矢印コネクタ 5"/>
            <p:cNvCxnSpPr/>
            <p:nvPr/>
          </p:nvCxnSpPr>
          <p:spPr>
            <a:xfrm>
              <a:off x="7551174" y="5840361"/>
              <a:ext cx="3864078" cy="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矢印コネクタ 6"/>
            <p:cNvCxnSpPr/>
            <p:nvPr/>
          </p:nvCxnSpPr>
          <p:spPr>
            <a:xfrm flipV="1">
              <a:off x="7558355" y="1982912"/>
              <a:ext cx="0" cy="3863083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円/楕円 12"/>
          <p:cNvSpPr/>
          <p:nvPr/>
        </p:nvSpPr>
        <p:spPr>
          <a:xfrm rot="973546">
            <a:off x="8242850" y="3758585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 rot="973546">
            <a:off x="8381436" y="4010940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 rot="973546">
            <a:off x="8233568" y="4405209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 rot="973546">
            <a:off x="8078637" y="3207237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 rot="973546">
            <a:off x="8217222" y="3459593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 rot="973546">
            <a:off x="7930769" y="3601507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 rot="973546">
            <a:off x="8069355" y="3853862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 rot="973546">
            <a:off x="8318870" y="3224142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 rot="973546">
            <a:off x="8457456" y="3476498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 rot="973546">
            <a:off x="8646688" y="3736967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 rot="973546">
            <a:off x="8785274" y="3989322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 rot="973546">
            <a:off x="9034789" y="3359603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 rot="973546">
            <a:off x="9402450" y="3619578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 rot="973546">
            <a:off x="8498820" y="4131236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 rot="973546">
            <a:off x="8637406" y="4383591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 rot="973546">
            <a:off x="8886921" y="3753872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 rot="973546">
            <a:off x="9025507" y="4006227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 rot="973546">
            <a:off x="8722708" y="3202525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/>
        </p:nvSpPr>
        <p:spPr>
          <a:xfrm rot="973546">
            <a:off x="8861293" y="3454880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 rot="9067737">
            <a:off x="10484089" y="4035601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 rot="9067737">
            <a:off x="10207516" y="3955621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 rot="9067737">
            <a:off x="10477411" y="4576879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 rot="9067737">
            <a:off x="10200839" y="4496899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 rot="9067737">
            <a:off x="10309209" y="3652547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 rot="9067737">
            <a:off x="10032636" y="3572567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 rot="9067737">
            <a:off x="10302531" y="4193825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 rot="9067737">
            <a:off x="10025959" y="4113845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 rot="9067737">
            <a:off x="10983851" y="4849769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 rot="9067737">
            <a:off x="10707279" y="4769789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 rot="9067737">
            <a:off x="10808971" y="4466715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 rot="9067737">
            <a:off x="10532399" y="4386735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 rot="9067737">
            <a:off x="10802294" y="5007993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/>
        </p:nvSpPr>
        <p:spPr>
          <a:xfrm rot="9067737">
            <a:off x="10525721" y="4928013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 rot="9067737">
            <a:off x="10207650" y="4878178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 rot="9067737">
            <a:off x="9931077" y="4798198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 rot="9067737">
            <a:off x="10200972" y="5419456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 rot="9067737">
            <a:off x="9924400" y="5339476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 rot="9067737">
            <a:off x="10032770" y="4495124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 rot="9067737">
            <a:off x="9756197" y="4415144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 rot="9067737">
            <a:off x="10026093" y="5036402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/>
        </p:nvSpPr>
        <p:spPr>
          <a:xfrm rot="9067737">
            <a:off x="9749520" y="4956422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 rot="9067737">
            <a:off x="10532532" y="5309291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 rot="9067737">
            <a:off x="10255960" y="5229311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/>
          <p:cNvSpPr/>
          <p:nvPr/>
        </p:nvSpPr>
        <p:spPr>
          <a:xfrm rot="6181547">
            <a:off x="9618167" y="2041794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/楕円 62"/>
          <p:cNvSpPr/>
          <p:nvPr/>
        </p:nvSpPr>
        <p:spPr>
          <a:xfrm rot="6181547">
            <a:off x="9373941" y="2194250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/>
        </p:nvSpPr>
        <p:spPr>
          <a:xfrm rot="6181547">
            <a:off x="10077914" y="2498918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/楕円 64"/>
          <p:cNvSpPr/>
          <p:nvPr/>
        </p:nvSpPr>
        <p:spPr>
          <a:xfrm rot="6181547">
            <a:off x="9772381" y="2560681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/>
        </p:nvSpPr>
        <p:spPr>
          <a:xfrm rot="6181547">
            <a:off x="9216258" y="1916165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/>
          <p:cNvSpPr/>
          <p:nvPr/>
        </p:nvSpPr>
        <p:spPr>
          <a:xfrm rot="6181547">
            <a:off x="8972032" y="2068622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/>
          <p:cNvSpPr/>
          <p:nvPr/>
        </p:nvSpPr>
        <p:spPr>
          <a:xfrm rot="6181547">
            <a:off x="9614698" y="2282596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/>
          <p:nvPr/>
        </p:nvSpPr>
        <p:spPr>
          <a:xfrm rot="6181547">
            <a:off x="9370472" y="2435053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/>
        </p:nvSpPr>
        <p:spPr>
          <a:xfrm rot="6181547">
            <a:off x="10557928" y="2213490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/>
        </p:nvSpPr>
        <p:spPr>
          <a:xfrm rot="6181547">
            <a:off x="10313702" y="2365947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/>
        </p:nvSpPr>
        <p:spPr>
          <a:xfrm rot="6181547">
            <a:off x="10156019" y="2087862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/>
        </p:nvSpPr>
        <p:spPr>
          <a:xfrm rot="6181547">
            <a:off x="9911793" y="2240318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/>
        </p:nvSpPr>
        <p:spPr>
          <a:xfrm rot="6181547">
            <a:off x="10554459" y="2454293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円/楕円 74"/>
          <p:cNvSpPr/>
          <p:nvPr/>
        </p:nvSpPr>
        <p:spPr>
          <a:xfrm rot="6181547">
            <a:off x="10310233" y="2606749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円/楕円 75"/>
          <p:cNvSpPr/>
          <p:nvPr/>
        </p:nvSpPr>
        <p:spPr>
          <a:xfrm rot="6181547">
            <a:off x="10060734" y="2810226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円/楕円 76"/>
          <p:cNvSpPr/>
          <p:nvPr/>
        </p:nvSpPr>
        <p:spPr>
          <a:xfrm rot="6181547">
            <a:off x="9816508" y="2962683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円/楕円 77"/>
          <p:cNvSpPr/>
          <p:nvPr/>
        </p:nvSpPr>
        <p:spPr>
          <a:xfrm rot="6181547">
            <a:off x="10536996" y="3760316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円/楕円 78"/>
          <p:cNvSpPr/>
          <p:nvPr/>
        </p:nvSpPr>
        <p:spPr>
          <a:xfrm rot="6181547">
            <a:off x="10214948" y="3329114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円/楕円 79"/>
          <p:cNvSpPr/>
          <p:nvPr/>
        </p:nvSpPr>
        <p:spPr>
          <a:xfrm rot="6181547">
            <a:off x="9658825" y="2684597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円/楕円 80"/>
          <p:cNvSpPr/>
          <p:nvPr/>
        </p:nvSpPr>
        <p:spPr>
          <a:xfrm rot="6181547">
            <a:off x="9414599" y="2837054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円/楕円 81"/>
          <p:cNvSpPr/>
          <p:nvPr/>
        </p:nvSpPr>
        <p:spPr>
          <a:xfrm rot="6181547">
            <a:off x="10057265" y="3051029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円/楕円 82"/>
          <p:cNvSpPr/>
          <p:nvPr/>
        </p:nvSpPr>
        <p:spPr>
          <a:xfrm rot="6181547">
            <a:off x="9813039" y="3203485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円/楕円 83"/>
          <p:cNvSpPr/>
          <p:nvPr/>
        </p:nvSpPr>
        <p:spPr>
          <a:xfrm rot="6181547">
            <a:off x="10598586" y="2856294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円/楕円 84"/>
          <p:cNvSpPr/>
          <p:nvPr/>
        </p:nvSpPr>
        <p:spPr>
          <a:xfrm rot="6181547">
            <a:off x="10354360" y="3008751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円/楕円 85"/>
          <p:cNvSpPr/>
          <p:nvPr/>
        </p:nvSpPr>
        <p:spPr>
          <a:xfrm rot="9067737">
            <a:off x="11129898" y="3646224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円/楕円 86"/>
          <p:cNvSpPr/>
          <p:nvPr/>
        </p:nvSpPr>
        <p:spPr>
          <a:xfrm rot="9067737">
            <a:off x="10853325" y="3566244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円/楕円 87"/>
          <p:cNvSpPr/>
          <p:nvPr/>
        </p:nvSpPr>
        <p:spPr>
          <a:xfrm rot="9067737">
            <a:off x="11123220" y="4187502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円/楕円 88"/>
          <p:cNvSpPr/>
          <p:nvPr/>
        </p:nvSpPr>
        <p:spPr>
          <a:xfrm rot="9067737">
            <a:off x="10846648" y="4107522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円/楕円 89"/>
          <p:cNvSpPr/>
          <p:nvPr/>
        </p:nvSpPr>
        <p:spPr>
          <a:xfrm rot="9067737">
            <a:off x="10955018" y="3263170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円/楕円 90"/>
          <p:cNvSpPr/>
          <p:nvPr/>
        </p:nvSpPr>
        <p:spPr>
          <a:xfrm rot="9067737">
            <a:off x="10678445" y="3183190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円/楕円 91"/>
          <p:cNvSpPr/>
          <p:nvPr/>
        </p:nvSpPr>
        <p:spPr>
          <a:xfrm rot="9067737">
            <a:off x="10948340" y="3804448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円/楕円 92"/>
          <p:cNvSpPr/>
          <p:nvPr/>
        </p:nvSpPr>
        <p:spPr>
          <a:xfrm rot="9067737">
            <a:off x="10671768" y="3724468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円/楕円 93"/>
          <p:cNvSpPr/>
          <p:nvPr/>
        </p:nvSpPr>
        <p:spPr>
          <a:xfrm rot="9067737">
            <a:off x="11454780" y="4077338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円/楕円 94"/>
          <p:cNvSpPr/>
          <p:nvPr/>
        </p:nvSpPr>
        <p:spPr>
          <a:xfrm rot="9067737">
            <a:off x="11178208" y="3997358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円/楕円 95"/>
          <p:cNvSpPr/>
          <p:nvPr/>
        </p:nvSpPr>
        <p:spPr>
          <a:xfrm rot="9067737">
            <a:off x="10678579" y="4105747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円/楕円 96"/>
          <p:cNvSpPr/>
          <p:nvPr/>
        </p:nvSpPr>
        <p:spPr>
          <a:xfrm rot="6181547">
            <a:off x="11104983" y="2787280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円/楕円 97"/>
          <p:cNvSpPr/>
          <p:nvPr/>
        </p:nvSpPr>
        <p:spPr>
          <a:xfrm rot="6181547">
            <a:off x="10860757" y="2939737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円/楕円 98"/>
          <p:cNvSpPr/>
          <p:nvPr/>
        </p:nvSpPr>
        <p:spPr>
          <a:xfrm rot="6181547">
            <a:off x="10536670" y="3397767"/>
            <a:ext cx="102539" cy="10253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379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1233" y="335629"/>
            <a:ext cx="11018484" cy="733270"/>
          </a:xfrm>
        </p:spPr>
        <p:txBody>
          <a:bodyPr/>
          <a:lstStyle/>
          <a:p>
            <a:r>
              <a:rPr kumimoji="1" lang="en-US" altLang="ja-JP" dirty="0" err="1"/>
              <a:t>kNN</a:t>
            </a:r>
            <a:r>
              <a:rPr lang="en-US" altLang="ja-JP" dirty="0"/>
              <a:t>(k-Nearest Neighbor</a:t>
            </a:r>
            <a:r>
              <a:rPr lang="ja-JP" altLang="en-US" dirty="0"/>
              <a:t>法</a:t>
            </a:r>
            <a:r>
              <a:rPr lang="en-US" altLang="ja-JP" dirty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21233" y="1727200"/>
            <a:ext cx="6347224" cy="43978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問題：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i="1" dirty="0"/>
              <a:t>k</a:t>
            </a:r>
            <a:r>
              <a:rPr lang="ja-JP" altLang="en-US" sz="2400" dirty="0"/>
              <a:t> </a:t>
            </a:r>
            <a:r>
              <a:rPr lang="en-US" altLang="ja-JP" sz="2400" dirty="0"/>
              <a:t>=</a:t>
            </a:r>
            <a:r>
              <a:rPr lang="ja-JP" altLang="en-US" sz="2400" dirty="0"/>
              <a:t> </a:t>
            </a:r>
            <a:r>
              <a:rPr lang="en-US" altLang="ja-JP" sz="2400" dirty="0"/>
              <a:t>3</a:t>
            </a:r>
            <a:r>
              <a:rPr lang="ja-JP" altLang="en-US" sz="2400" dirty="0"/>
              <a:t>の時，赤と判定される部分空間　　（領域）を図示せよ</a:t>
            </a:r>
            <a:endParaRPr kumimoji="1" lang="en-US" altLang="ja-JP" sz="2400" dirty="0"/>
          </a:p>
        </p:txBody>
      </p:sp>
      <p:grpSp>
        <p:nvGrpSpPr>
          <p:cNvPr id="10" name="グループ化 9"/>
          <p:cNvGrpSpPr/>
          <p:nvPr/>
        </p:nvGrpSpPr>
        <p:grpSpPr>
          <a:xfrm>
            <a:off x="7841460" y="1852283"/>
            <a:ext cx="3864078" cy="3863083"/>
            <a:chOff x="7551174" y="1982912"/>
            <a:chExt cx="3864078" cy="3863083"/>
          </a:xfrm>
        </p:grpSpPr>
        <p:cxnSp>
          <p:nvCxnSpPr>
            <p:cNvPr id="6" name="直線矢印コネクタ 5"/>
            <p:cNvCxnSpPr/>
            <p:nvPr/>
          </p:nvCxnSpPr>
          <p:spPr>
            <a:xfrm>
              <a:off x="7551174" y="5840361"/>
              <a:ext cx="3864078" cy="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矢印コネクタ 6"/>
            <p:cNvCxnSpPr/>
            <p:nvPr/>
          </p:nvCxnSpPr>
          <p:spPr>
            <a:xfrm flipV="1">
              <a:off x="7558355" y="1982912"/>
              <a:ext cx="0" cy="3863083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円/楕円 12"/>
          <p:cNvSpPr/>
          <p:nvPr/>
        </p:nvSpPr>
        <p:spPr>
          <a:xfrm rot="973546">
            <a:off x="8242850" y="3758585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 rot="973546">
            <a:off x="8381436" y="4010940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 rot="973546">
            <a:off x="8233568" y="4405209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 rot="973546">
            <a:off x="8078637" y="3207237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 rot="973546">
            <a:off x="8217222" y="3459593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 rot="973546">
            <a:off x="7930769" y="3601507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 rot="973546">
            <a:off x="8069355" y="3853862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 rot="973546">
            <a:off x="8318870" y="3224142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 rot="973546">
            <a:off x="8457456" y="3476498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 rot="973546">
            <a:off x="8646688" y="3736967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 rot="973546">
            <a:off x="8785274" y="3989322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 rot="973546">
            <a:off x="9034789" y="3359603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 rot="973546">
            <a:off x="9402450" y="3619578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 rot="973546">
            <a:off x="8498820" y="4131236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 rot="973546">
            <a:off x="8637406" y="4383591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 rot="973546">
            <a:off x="8886921" y="3753872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 rot="973546">
            <a:off x="9025507" y="4006227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 rot="973546">
            <a:off x="8722708" y="3202525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/>
        </p:nvSpPr>
        <p:spPr>
          <a:xfrm rot="973546">
            <a:off x="8861293" y="3454880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 rot="9067737">
            <a:off x="10484089" y="4035601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 rot="9067737">
            <a:off x="10207516" y="3955621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 rot="9067737">
            <a:off x="10477411" y="4576879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 rot="9067737">
            <a:off x="10200839" y="4496899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 rot="9067737">
            <a:off x="10309209" y="3652547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 rot="9067737">
            <a:off x="10032636" y="3572567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 rot="9067737">
            <a:off x="10302531" y="4193825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 rot="9067737">
            <a:off x="10025959" y="4113845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 rot="9067737">
            <a:off x="10983851" y="4849769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 rot="9067737">
            <a:off x="10707279" y="4769789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 rot="9067737">
            <a:off x="10808971" y="4466715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 rot="9067737">
            <a:off x="10532399" y="4386735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 rot="9067737">
            <a:off x="10802294" y="5007993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/>
        </p:nvSpPr>
        <p:spPr>
          <a:xfrm rot="9067737">
            <a:off x="10525721" y="4928013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 rot="9067737">
            <a:off x="10207650" y="4878178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 rot="9067737">
            <a:off x="9931077" y="4798198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 rot="9067737">
            <a:off x="10200972" y="5419456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 rot="9067737">
            <a:off x="9924400" y="5339476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 rot="9067737">
            <a:off x="10032770" y="4495124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 rot="9067737">
            <a:off x="9756197" y="4415144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 rot="9067737">
            <a:off x="10026093" y="5036402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/>
        </p:nvSpPr>
        <p:spPr>
          <a:xfrm rot="9067737">
            <a:off x="9749520" y="4956422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 rot="9067737">
            <a:off x="10532532" y="5309291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 rot="9067737">
            <a:off x="10255960" y="5229311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/>
          <p:cNvSpPr/>
          <p:nvPr/>
        </p:nvSpPr>
        <p:spPr>
          <a:xfrm rot="6181547">
            <a:off x="9618167" y="2041794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/楕円 62"/>
          <p:cNvSpPr/>
          <p:nvPr/>
        </p:nvSpPr>
        <p:spPr>
          <a:xfrm rot="6181547">
            <a:off x="9373941" y="2194250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/>
        </p:nvSpPr>
        <p:spPr>
          <a:xfrm rot="6181547">
            <a:off x="10077914" y="2498918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/楕円 64"/>
          <p:cNvSpPr/>
          <p:nvPr/>
        </p:nvSpPr>
        <p:spPr>
          <a:xfrm rot="6181547">
            <a:off x="9772381" y="2560681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/>
        </p:nvSpPr>
        <p:spPr>
          <a:xfrm rot="6181547">
            <a:off x="9216258" y="1916165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/>
          <p:cNvSpPr/>
          <p:nvPr/>
        </p:nvSpPr>
        <p:spPr>
          <a:xfrm rot="6181547">
            <a:off x="8972032" y="2068622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/>
          <p:cNvSpPr/>
          <p:nvPr/>
        </p:nvSpPr>
        <p:spPr>
          <a:xfrm rot="6181547">
            <a:off x="9614698" y="2282596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/>
          <p:nvPr/>
        </p:nvSpPr>
        <p:spPr>
          <a:xfrm rot="6181547">
            <a:off x="9370472" y="2435053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/>
        </p:nvSpPr>
        <p:spPr>
          <a:xfrm rot="6181547">
            <a:off x="10557928" y="2213490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/>
        </p:nvSpPr>
        <p:spPr>
          <a:xfrm rot="6181547">
            <a:off x="10313702" y="2365947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/>
        </p:nvSpPr>
        <p:spPr>
          <a:xfrm rot="6181547">
            <a:off x="10156019" y="2087862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/>
        </p:nvSpPr>
        <p:spPr>
          <a:xfrm rot="6181547">
            <a:off x="9911793" y="2240318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/>
        </p:nvSpPr>
        <p:spPr>
          <a:xfrm rot="6181547">
            <a:off x="10554459" y="2454293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円/楕円 74"/>
          <p:cNvSpPr/>
          <p:nvPr/>
        </p:nvSpPr>
        <p:spPr>
          <a:xfrm rot="6181547">
            <a:off x="10310233" y="2606749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円/楕円 75"/>
          <p:cNvSpPr/>
          <p:nvPr/>
        </p:nvSpPr>
        <p:spPr>
          <a:xfrm rot="6181547">
            <a:off x="10060734" y="2810226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円/楕円 76"/>
          <p:cNvSpPr/>
          <p:nvPr/>
        </p:nvSpPr>
        <p:spPr>
          <a:xfrm rot="6181547">
            <a:off x="9816508" y="2962683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円/楕円 77"/>
          <p:cNvSpPr/>
          <p:nvPr/>
        </p:nvSpPr>
        <p:spPr>
          <a:xfrm rot="6181547">
            <a:off x="10536996" y="3760316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円/楕円 78"/>
          <p:cNvSpPr/>
          <p:nvPr/>
        </p:nvSpPr>
        <p:spPr>
          <a:xfrm rot="6181547">
            <a:off x="10214948" y="3329114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円/楕円 79"/>
          <p:cNvSpPr/>
          <p:nvPr/>
        </p:nvSpPr>
        <p:spPr>
          <a:xfrm rot="6181547">
            <a:off x="9658825" y="2684597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円/楕円 80"/>
          <p:cNvSpPr/>
          <p:nvPr/>
        </p:nvSpPr>
        <p:spPr>
          <a:xfrm rot="6181547">
            <a:off x="9414599" y="2837054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円/楕円 81"/>
          <p:cNvSpPr/>
          <p:nvPr/>
        </p:nvSpPr>
        <p:spPr>
          <a:xfrm rot="6181547">
            <a:off x="10057265" y="3051029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円/楕円 82"/>
          <p:cNvSpPr/>
          <p:nvPr/>
        </p:nvSpPr>
        <p:spPr>
          <a:xfrm rot="6181547">
            <a:off x="9813039" y="3203485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円/楕円 83"/>
          <p:cNvSpPr/>
          <p:nvPr/>
        </p:nvSpPr>
        <p:spPr>
          <a:xfrm rot="6181547">
            <a:off x="10598586" y="2856294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円/楕円 84"/>
          <p:cNvSpPr/>
          <p:nvPr/>
        </p:nvSpPr>
        <p:spPr>
          <a:xfrm rot="6181547">
            <a:off x="10354360" y="3008751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円/楕円 85"/>
          <p:cNvSpPr/>
          <p:nvPr/>
        </p:nvSpPr>
        <p:spPr>
          <a:xfrm rot="9067737">
            <a:off x="11129898" y="3646224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円/楕円 86"/>
          <p:cNvSpPr/>
          <p:nvPr/>
        </p:nvSpPr>
        <p:spPr>
          <a:xfrm rot="9067737">
            <a:off x="10853325" y="3566244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円/楕円 87"/>
          <p:cNvSpPr/>
          <p:nvPr/>
        </p:nvSpPr>
        <p:spPr>
          <a:xfrm rot="9067737">
            <a:off x="11123220" y="4187502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円/楕円 88"/>
          <p:cNvSpPr/>
          <p:nvPr/>
        </p:nvSpPr>
        <p:spPr>
          <a:xfrm rot="9067737">
            <a:off x="10846648" y="4107522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円/楕円 89"/>
          <p:cNvSpPr/>
          <p:nvPr/>
        </p:nvSpPr>
        <p:spPr>
          <a:xfrm rot="9067737">
            <a:off x="10955018" y="3263170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円/楕円 90"/>
          <p:cNvSpPr/>
          <p:nvPr/>
        </p:nvSpPr>
        <p:spPr>
          <a:xfrm rot="9067737">
            <a:off x="10678445" y="3183190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円/楕円 91"/>
          <p:cNvSpPr/>
          <p:nvPr/>
        </p:nvSpPr>
        <p:spPr>
          <a:xfrm rot="9067737">
            <a:off x="10948340" y="3804448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円/楕円 92"/>
          <p:cNvSpPr/>
          <p:nvPr/>
        </p:nvSpPr>
        <p:spPr>
          <a:xfrm rot="9067737">
            <a:off x="10671768" y="3724468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円/楕円 93"/>
          <p:cNvSpPr/>
          <p:nvPr/>
        </p:nvSpPr>
        <p:spPr>
          <a:xfrm rot="9067737">
            <a:off x="11454780" y="4077338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円/楕円 94"/>
          <p:cNvSpPr/>
          <p:nvPr/>
        </p:nvSpPr>
        <p:spPr>
          <a:xfrm rot="9067737">
            <a:off x="11178208" y="3997358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円/楕円 95"/>
          <p:cNvSpPr/>
          <p:nvPr/>
        </p:nvSpPr>
        <p:spPr>
          <a:xfrm rot="9067737">
            <a:off x="10678579" y="4105747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円/楕円 96"/>
          <p:cNvSpPr/>
          <p:nvPr/>
        </p:nvSpPr>
        <p:spPr>
          <a:xfrm rot="6181547">
            <a:off x="11104983" y="2787280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円/楕円 97"/>
          <p:cNvSpPr/>
          <p:nvPr/>
        </p:nvSpPr>
        <p:spPr>
          <a:xfrm rot="6181547">
            <a:off x="10860757" y="2939737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円/楕円 98"/>
          <p:cNvSpPr/>
          <p:nvPr/>
        </p:nvSpPr>
        <p:spPr>
          <a:xfrm rot="6181547">
            <a:off x="10536670" y="3397767"/>
            <a:ext cx="102539" cy="10253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12021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981" y="365126"/>
            <a:ext cx="11011519" cy="733270"/>
          </a:xfrm>
        </p:spPr>
        <p:txBody>
          <a:bodyPr/>
          <a:lstStyle/>
          <a:p>
            <a:r>
              <a:rPr lang="ja-JP" altLang="en-US" dirty="0"/>
              <a:t>おまけ</a:t>
            </a:r>
            <a:r>
              <a:rPr lang="en-US" altLang="ja-JP" dirty="0"/>
              <a:t>: </a:t>
            </a:r>
            <a:r>
              <a:rPr lang="en-US" altLang="ja-JP" dirty="0" err="1"/>
              <a:t>k</a:t>
            </a:r>
            <a:r>
              <a:rPr kumimoji="1" lang="en-US" altLang="ja-JP" dirty="0" err="1"/>
              <a:t>d</a:t>
            </a:r>
            <a:r>
              <a:rPr kumimoji="1" lang="en-US" altLang="ja-JP" dirty="0"/>
              <a:t>-tree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426200" y="1257301"/>
            <a:ext cx="5334000" cy="51816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1" lang="en-US" altLang="ja-JP" dirty="0"/>
              <a:t>K-dimensional tree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1" lang="en-US" altLang="ja-JP" dirty="0"/>
              <a:t>2</a:t>
            </a:r>
            <a:r>
              <a:rPr kumimoji="1" lang="ja-JP" altLang="en-US" dirty="0"/>
              <a:t>分木構造により空間を分割し，高速な近傍探索を可能にする</a:t>
            </a:r>
            <a:endParaRPr kumimoji="1" lang="en-US" altLang="ja-JP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dirty="0"/>
              <a:t>近傍探索の計算複雑度は</a:t>
            </a:r>
            <a:endParaRPr lang="en-US" altLang="ja-JP" dirty="0"/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ja-JP" altLang="en-US" dirty="0"/>
              <a:t>平均</a:t>
            </a:r>
            <a:r>
              <a:rPr lang="en-US" altLang="ja-JP" dirty="0"/>
              <a:t>	</a:t>
            </a:r>
            <a:r>
              <a:rPr lang="ja-JP" altLang="en-US" dirty="0"/>
              <a:t>　　</a:t>
            </a:r>
            <a:r>
              <a:rPr lang="en-US" altLang="ja-JP" dirty="0"/>
              <a:t>O(log N)</a:t>
            </a: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ja-JP" altLang="en-US" dirty="0"/>
              <a:t>最悪ケース　 </a:t>
            </a:r>
            <a:r>
              <a:rPr lang="en-US" altLang="ja-JP" dirty="0"/>
              <a:t>O(N)</a:t>
            </a: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altLang="ja-JP" dirty="0"/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altLang="ja-JP" dirty="0"/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altLang="ja-JP" dirty="0"/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altLang="ja-JP" dirty="0"/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altLang="ja-JP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62" y="1020762"/>
            <a:ext cx="5938838" cy="5694358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0512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0581" y="631826"/>
            <a:ext cx="4039219" cy="733270"/>
          </a:xfrm>
        </p:spPr>
        <p:txBody>
          <a:bodyPr>
            <a:normAutofit/>
          </a:bodyPr>
          <a:lstStyle/>
          <a:p>
            <a:r>
              <a:rPr lang="en-US" altLang="ja-JP" sz="4000" dirty="0" err="1"/>
              <a:t>k</a:t>
            </a:r>
            <a:r>
              <a:rPr kumimoji="1" lang="en-US" altLang="ja-JP" sz="4000" dirty="0" err="1"/>
              <a:t>d</a:t>
            </a:r>
            <a:r>
              <a:rPr kumimoji="1" lang="en-US" altLang="ja-JP" sz="4000" dirty="0"/>
              <a:t>-tree</a:t>
            </a:r>
            <a:r>
              <a:rPr lang="ja-JP" altLang="en-US" sz="4000" dirty="0"/>
              <a:t>の構築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083300" y="612776"/>
            <a:ext cx="5765800" cy="201929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dirty="0"/>
              <a:t>下を繰り返す</a:t>
            </a:r>
            <a:endParaRPr lang="en-US" altLang="ja-JP" dirty="0"/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kumimoji="1" lang="ja-JP" altLang="en-US" sz="2000" dirty="0"/>
              <a:t>空間を分割する軸を決定し軸に沿って点群をソート</a:t>
            </a:r>
            <a:endParaRPr kumimoji="1" lang="en-US" altLang="ja-JP" sz="2000" dirty="0"/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sz="2000" dirty="0"/>
              <a:t>中央の点を現在ノードに割り当て，左側の点群を左の子に，右側の点群を右の子にする</a:t>
            </a:r>
            <a:endParaRPr kumimoji="1" lang="en-US" altLang="ja-JP" sz="2000" dirty="0"/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altLang="ja-JP" dirty="0"/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800100" y="6337300"/>
            <a:ext cx="4584700" cy="0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 flipV="1">
            <a:off x="787400" y="1765300"/>
            <a:ext cx="0" cy="4584700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円/楕円 8"/>
          <p:cNvSpPr/>
          <p:nvPr/>
        </p:nvSpPr>
        <p:spPr>
          <a:xfrm>
            <a:off x="1171574" y="2471738"/>
            <a:ext cx="280987" cy="280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2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838199" y="3262313"/>
            <a:ext cx="280987" cy="280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1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2438399" y="4424363"/>
            <a:ext cx="280987" cy="280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8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2114549" y="2509838"/>
            <a:ext cx="280987" cy="280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solidFill>
                  <a:schemeClr val="tx1"/>
                </a:solidFill>
              </a:rPr>
              <a:t>7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1457324" y="3614738"/>
            <a:ext cx="280987" cy="280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solidFill>
                  <a:schemeClr val="tx1"/>
                </a:solidFill>
              </a:rPr>
              <a:t>4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2933699" y="3148013"/>
            <a:ext cx="280987" cy="280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10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1943099" y="4033838"/>
            <a:ext cx="280987" cy="280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6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1247774" y="4576763"/>
            <a:ext cx="280987" cy="280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solidFill>
                  <a:schemeClr val="tx1"/>
                </a:solidFill>
              </a:rPr>
              <a:t>3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1666874" y="5338763"/>
            <a:ext cx="280987" cy="280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solidFill>
                  <a:schemeClr val="tx1"/>
                </a:solidFill>
              </a:rPr>
              <a:t>5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2819399" y="5195888"/>
            <a:ext cx="280987" cy="280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9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6" name="円/楕円 25"/>
          <p:cNvSpPr/>
          <p:nvPr/>
        </p:nvSpPr>
        <p:spPr>
          <a:xfrm>
            <a:off x="3286124" y="3748088"/>
            <a:ext cx="280987" cy="280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11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3848099" y="3186113"/>
            <a:ext cx="280987" cy="280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13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4352924" y="5157788"/>
            <a:ext cx="280987" cy="280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15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9" name="円/楕円 28"/>
          <p:cNvSpPr/>
          <p:nvPr/>
        </p:nvSpPr>
        <p:spPr>
          <a:xfrm>
            <a:off x="3609974" y="4938713"/>
            <a:ext cx="280987" cy="280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12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0" name="円/楕円 29"/>
          <p:cNvSpPr/>
          <p:nvPr/>
        </p:nvSpPr>
        <p:spPr>
          <a:xfrm>
            <a:off x="4000499" y="4033838"/>
            <a:ext cx="280987" cy="280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14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cxnSp>
        <p:nvCxnSpPr>
          <p:cNvPr id="40" name="直線矢印コネクタ 39"/>
          <p:cNvCxnSpPr/>
          <p:nvPr/>
        </p:nvCxnSpPr>
        <p:spPr>
          <a:xfrm flipV="1">
            <a:off x="5359400" y="1765300"/>
            <a:ext cx="0" cy="4584700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>
            <a:off x="800100" y="1793875"/>
            <a:ext cx="4584700" cy="0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円/楕円 30"/>
          <p:cNvSpPr/>
          <p:nvPr/>
        </p:nvSpPr>
        <p:spPr>
          <a:xfrm>
            <a:off x="9153149" y="2777504"/>
            <a:ext cx="315093" cy="31509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b="1" dirty="0">
              <a:solidFill>
                <a:schemeClr val="tx1"/>
              </a:solidFill>
            </a:endParaRPr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7648575" y="3098800"/>
            <a:ext cx="3449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1,2,3,4,5,6,7,8,9,10,11,12,13,14,15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81356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直線矢印コネクタ 24"/>
          <p:cNvCxnSpPr/>
          <p:nvPr/>
        </p:nvCxnSpPr>
        <p:spPr>
          <a:xfrm>
            <a:off x="2581275" y="1771650"/>
            <a:ext cx="0" cy="4572000"/>
          </a:xfrm>
          <a:prstGeom prst="straightConnector1">
            <a:avLst/>
          </a:prstGeom>
          <a:ln w="60325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0581" y="631826"/>
            <a:ext cx="4039219" cy="733270"/>
          </a:xfrm>
        </p:spPr>
        <p:txBody>
          <a:bodyPr>
            <a:normAutofit/>
          </a:bodyPr>
          <a:lstStyle/>
          <a:p>
            <a:r>
              <a:rPr lang="en-US" altLang="ja-JP" sz="4000" dirty="0" err="1"/>
              <a:t>k</a:t>
            </a:r>
            <a:r>
              <a:rPr kumimoji="1" lang="en-US" altLang="ja-JP" sz="4000" dirty="0" err="1"/>
              <a:t>d</a:t>
            </a:r>
            <a:r>
              <a:rPr kumimoji="1" lang="en-US" altLang="ja-JP" sz="4000" dirty="0"/>
              <a:t>-tree</a:t>
            </a:r>
            <a:r>
              <a:rPr lang="ja-JP" altLang="en-US" sz="4000" dirty="0"/>
              <a:t>の構築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083300" y="612776"/>
            <a:ext cx="5765800" cy="201929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dirty="0"/>
              <a:t>下を繰り返す</a:t>
            </a:r>
            <a:endParaRPr lang="en-US" altLang="ja-JP" dirty="0"/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kumimoji="1" lang="ja-JP" altLang="en-US" sz="2000" dirty="0"/>
              <a:t>空間を分割する軸を決定し軸に沿って点群をソート</a:t>
            </a:r>
            <a:endParaRPr kumimoji="1" lang="en-US" altLang="ja-JP" sz="2000" dirty="0"/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sz="2000" dirty="0"/>
              <a:t>中央の点を現在ノードに割り当て，左側の点群を左の子に，右側の点群を右の子にする</a:t>
            </a:r>
            <a:endParaRPr kumimoji="1" lang="en-US" altLang="ja-JP" sz="2000" dirty="0"/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altLang="ja-JP" dirty="0"/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800100" y="6337300"/>
            <a:ext cx="4584700" cy="0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 flipV="1">
            <a:off x="787400" y="1765300"/>
            <a:ext cx="0" cy="4584700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円/楕円 8"/>
          <p:cNvSpPr/>
          <p:nvPr/>
        </p:nvSpPr>
        <p:spPr>
          <a:xfrm>
            <a:off x="1171574" y="2471738"/>
            <a:ext cx="280987" cy="280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2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838199" y="3262313"/>
            <a:ext cx="280987" cy="280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1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2438399" y="4424363"/>
            <a:ext cx="280987" cy="280987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8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2114549" y="2509838"/>
            <a:ext cx="280987" cy="280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solidFill>
                  <a:schemeClr val="tx1"/>
                </a:solidFill>
              </a:rPr>
              <a:t>7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1457324" y="3614738"/>
            <a:ext cx="280987" cy="280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solidFill>
                  <a:schemeClr val="tx1"/>
                </a:solidFill>
              </a:rPr>
              <a:t>4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2933699" y="3148013"/>
            <a:ext cx="280987" cy="280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10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1943099" y="4033838"/>
            <a:ext cx="280987" cy="280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6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1247774" y="4576763"/>
            <a:ext cx="280987" cy="280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solidFill>
                  <a:schemeClr val="tx1"/>
                </a:solidFill>
              </a:rPr>
              <a:t>3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1666874" y="5338763"/>
            <a:ext cx="280987" cy="280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solidFill>
                  <a:schemeClr val="tx1"/>
                </a:solidFill>
              </a:rPr>
              <a:t>5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2819399" y="5195888"/>
            <a:ext cx="280987" cy="280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9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6" name="円/楕円 25"/>
          <p:cNvSpPr/>
          <p:nvPr/>
        </p:nvSpPr>
        <p:spPr>
          <a:xfrm>
            <a:off x="3286124" y="3748088"/>
            <a:ext cx="280987" cy="280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11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3848099" y="3186113"/>
            <a:ext cx="280987" cy="280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13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4352924" y="5157788"/>
            <a:ext cx="280987" cy="280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15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9" name="円/楕円 28"/>
          <p:cNvSpPr/>
          <p:nvPr/>
        </p:nvSpPr>
        <p:spPr>
          <a:xfrm>
            <a:off x="3609974" y="4938713"/>
            <a:ext cx="280987" cy="280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12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0" name="円/楕円 29"/>
          <p:cNvSpPr/>
          <p:nvPr/>
        </p:nvSpPr>
        <p:spPr>
          <a:xfrm>
            <a:off x="4000499" y="4033838"/>
            <a:ext cx="280987" cy="280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14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cxnSp>
        <p:nvCxnSpPr>
          <p:cNvPr id="40" name="直線矢印コネクタ 39"/>
          <p:cNvCxnSpPr/>
          <p:nvPr/>
        </p:nvCxnSpPr>
        <p:spPr>
          <a:xfrm flipV="1">
            <a:off x="5359400" y="1765300"/>
            <a:ext cx="0" cy="4584700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>
            <a:off x="800100" y="1793875"/>
            <a:ext cx="4584700" cy="0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円/楕円 30"/>
          <p:cNvSpPr/>
          <p:nvPr/>
        </p:nvSpPr>
        <p:spPr>
          <a:xfrm>
            <a:off x="9153149" y="2777504"/>
            <a:ext cx="315093" cy="31509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b="1" dirty="0">
              <a:solidFill>
                <a:schemeClr val="tx1"/>
              </a:solidFill>
            </a:endParaRPr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7407275" y="3771900"/>
            <a:ext cx="1350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1,2,3,4,5,6,7</a:t>
            </a:r>
            <a:endParaRPr kumimoji="1" lang="ja-JP" altLang="en-US" dirty="0"/>
          </a:p>
        </p:txBody>
      </p:sp>
      <p:cxnSp>
        <p:nvCxnSpPr>
          <p:cNvPr id="32" name="直線コネクタ 31"/>
          <p:cNvCxnSpPr>
            <a:endCxn id="35" idx="0"/>
          </p:cNvCxnSpPr>
          <p:nvPr/>
        </p:nvCxnSpPr>
        <p:spPr>
          <a:xfrm flipH="1">
            <a:off x="8073801" y="3046453"/>
            <a:ext cx="1125492" cy="7802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>
            <a:endCxn id="36" idx="0"/>
          </p:cNvCxnSpPr>
          <p:nvPr/>
        </p:nvCxnSpPr>
        <p:spPr>
          <a:xfrm>
            <a:off x="9422098" y="3046453"/>
            <a:ext cx="1125493" cy="7802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正方形/長方形 36"/>
          <p:cNvSpPr/>
          <p:nvPr/>
        </p:nvSpPr>
        <p:spPr>
          <a:xfrm>
            <a:off x="8411452" y="3162660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左</a:t>
            </a:r>
          </a:p>
        </p:txBody>
      </p:sp>
      <p:sp>
        <p:nvSpPr>
          <p:cNvPr id="38" name="正方形/長方形 37"/>
          <p:cNvSpPr/>
          <p:nvPr/>
        </p:nvSpPr>
        <p:spPr>
          <a:xfrm>
            <a:off x="9816390" y="3162660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右</a:t>
            </a: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9528175" y="3771900"/>
            <a:ext cx="2109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9,10,11,12,13,14,15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86307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直線矢印コネクタ 33"/>
          <p:cNvCxnSpPr/>
          <p:nvPr/>
        </p:nvCxnSpPr>
        <p:spPr>
          <a:xfrm flipH="1">
            <a:off x="781051" y="3762375"/>
            <a:ext cx="1809749" cy="0"/>
          </a:xfrm>
          <a:prstGeom prst="straightConnector1">
            <a:avLst/>
          </a:prstGeom>
          <a:ln w="60325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 flipH="1">
            <a:off x="2571751" y="4171950"/>
            <a:ext cx="2774949" cy="0"/>
          </a:xfrm>
          <a:prstGeom prst="straightConnector1">
            <a:avLst/>
          </a:prstGeom>
          <a:ln w="60325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>
            <a:off x="2581275" y="1771650"/>
            <a:ext cx="0" cy="4572000"/>
          </a:xfrm>
          <a:prstGeom prst="straightConnector1">
            <a:avLst/>
          </a:prstGeom>
          <a:ln w="60325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0581" y="631826"/>
            <a:ext cx="4039219" cy="733270"/>
          </a:xfrm>
        </p:spPr>
        <p:txBody>
          <a:bodyPr>
            <a:normAutofit/>
          </a:bodyPr>
          <a:lstStyle/>
          <a:p>
            <a:r>
              <a:rPr lang="en-US" altLang="ja-JP" sz="4000" dirty="0" err="1"/>
              <a:t>k</a:t>
            </a:r>
            <a:r>
              <a:rPr kumimoji="1" lang="en-US" altLang="ja-JP" sz="4000" dirty="0" err="1"/>
              <a:t>d</a:t>
            </a:r>
            <a:r>
              <a:rPr kumimoji="1" lang="en-US" altLang="ja-JP" sz="4000" dirty="0"/>
              <a:t>-tree</a:t>
            </a:r>
            <a:r>
              <a:rPr lang="ja-JP" altLang="en-US" sz="4000" dirty="0"/>
              <a:t>の構築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083300" y="612776"/>
            <a:ext cx="5765800" cy="201929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dirty="0"/>
              <a:t>下を繰り返す</a:t>
            </a:r>
            <a:endParaRPr lang="en-US" altLang="ja-JP" dirty="0"/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kumimoji="1" lang="ja-JP" altLang="en-US" sz="2000" dirty="0"/>
              <a:t>空間を分割する軸を決定し軸に沿って点群をソート</a:t>
            </a:r>
            <a:endParaRPr kumimoji="1" lang="en-US" altLang="ja-JP" sz="2000" dirty="0"/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sz="2000" dirty="0"/>
              <a:t>中央の点を現在ノードに割り当て，左側の点群を左の子に，右側の点群を右の子にする</a:t>
            </a:r>
            <a:endParaRPr kumimoji="1" lang="en-US" altLang="ja-JP" sz="2000" dirty="0"/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altLang="ja-JP" dirty="0"/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800100" y="6337300"/>
            <a:ext cx="4584700" cy="0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 flipV="1">
            <a:off x="787400" y="1765300"/>
            <a:ext cx="0" cy="4584700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円/楕円 8"/>
          <p:cNvSpPr/>
          <p:nvPr/>
        </p:nvSpPr>
        <p:spPr>
          <a:xfrm>
            <a:off x="1171574" y="2471738"/>
            <a:ext cx="280987" cy="280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2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838199" y="3262313"/>
            <a:ext cx="280987" cy="280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1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2438399" y="4424363"/>
            <a:ext cx="280987" cy="280987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8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2114549" y="2509838"/>
            <a:ext cx="280987" cy="280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solidFill>
                  <a:schemeClr val="tx1"/>
                </a:solidFill>
              </a:rPr>
              <a:t>7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1457324" y="3614738"/>
            <a:ext cx="280987" cy="28098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solidFill>
                  <a:schemeClr val="tx1"/>
                </a:solidFill>
              </a:rPr>
              <a:t>4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2933699" y="3148013"/>
            <a:ext cx="280987" cy="280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10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1943099" y="4033838"/>
            <a:ext cx="280987" cy="280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6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1247774" y="4576763"/>
            <a:ext cx="280987" cy="280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solidFill>
                  <a:schemeClr val="tx1"/>
                </a:solidFill>
              </a:rPr>
              <a:t>3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1666874" y="5338763"/>
            <a:ext cx="280987" cy="280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solidFill>
                  <a:schemeClr val="tx1"/>
                </a:solidFill>
              </a:rPr>
              <a:t>5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2819399" y="5195888"/>
            <a:ext cx="280987" cy="280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9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6" name="円/楕円 25"/>
          <p:cNvSpPr/>
          <p:nvPr/>
        </p:nvSpPr>
        <p:spPr>
          <a:xfrm>
            <a:off x="3286124" y="3748088"/>
            <a:ext cx="280987" cy="280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11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3848099" y="3186113"/>
            <a:ext cx="280987" cy="280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13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4352924" y="5157788"/>
            <a:ext cx="280987" cy="280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15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9" name="円/楕円 28"/>
          <p:cNvSpPr/>
          <p:nvPr/>
        </p:nvSpPr>
        <p:spPr>
          <a:xfrm>
            <a:off x="3609974" y="4938713"/>
            <a:ext cx="280987" cy="280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12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0" name="円/楕円 29"/>
          <p:cNvSpPr/>
          <p:nvPr/>
        </p:nvSpPr>
        <p:spPr>
          <a:xfrm>
            <a:off x="4000499" y="4033838"/>
            <a:ext cx="280987" cy="28098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14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cxnSp>
        <p:nvCxnSpPr>
          <p:cNvPr id="40" name="直線矢印コネクタ 39"/>
          <p:cNvCxnSpPr/>
          <p:nvPr/>
        </p:nvCxnSpPr>
        <p:spPr>
          <a:xfrm flipV="1">
            <a:off x="5359400" y="1765300"/>
            <a:ext cx="0" cy="4584700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>
            <a:off x="800100" y="1793875"/>
            <a:ext cx="4584700" cy="0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円/楕円 30"/>
          <p:cNvSpPr/>
          <p:nvPr/>
        </p:nvSpPr>
        <p:spPr>
          <a:xfrm>
            <a:off x="9153149" y="2777504"/>
            <a:ext cx="315093" cy="31509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b="1" dirty="0">
              <a:solidFill>
                <a:schemeClr val="tx1"/>
              </a:solidFill>
            </a:endParaRPr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7115175" y="4875768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3,5,6</a:t>
            </a:r>
            <a:endParaRPr kumimoji="1" lang="ja-JP" altLang="en-US" dirty="0"/>
          </a:p>
        </p:txBody>
      </p:sp>
      <p:cxnSp>
        <p:nvCxnSpPr>
          <p:cNvPr id="32" name="直線コネクタ 31"/>
          <p:cNvCxnSpPr/>
          <p:nvPr/>
        </p:nvCxnSpPr>
        <p:spPr>
          <a:xfrm flipH="1">
            <a:off x="8073801" y="3046453"/>
            <a:ext cx="1125492" cy="7802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9422098" y="3046453"/>
            <a:ext cx="1125493" cy="7802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正方形/長方形 36"/>
          <p:cNvSpPr/>
          <p:nvPr/>
        </p:nvSpPr>
        <p:spPr>
          <a:xfrm>
            <a:off x="8411452" y="3162660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左</a:t>
            </a:r>
          </a:p>
        </p:txBody>
      </p:sp>
      <p:sp>
        <p:nvSpPr>
          <p:cNvPr id="38" name="正方形/長方形 37"/>
          <p:cNvSpPr/>
          <p:nvPr/>
        </p:nvSpPr>
        <p:spPr>
          <a:xfrm>
            <a:off x="9816390" y="3162660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右</a:t>
            </a:r>
          </a:p>
        </p:txBody>
      </p:sp>
      <p:grpSp>
        <p:nvGrpSpPr>
          <p:cNvPr id="36" name="グループ化 35"/>
          <p:cNvGrpSpPr/>
          <p:nvPr/>
        </p:nvGrpSpPr>
        <p:grpSpPr>
          <a:xfrm>
            <a:off x="7910144" y="3826742"/>
            <a:ext cx="2801104" cy="327314"/>
            <a:chOff x="7910144" y="3841537"/>
            <a:chExt cx="2801104" cy="327314"/>
          </a:xfrm>
        </p:grpSpPr>
        <p:sp>
          <p:nvSpPr>
            <p:cNvPr id="42" name="円/楕円 41"/>
            <p:cNvSpPr/>
            <p:nvPr/>
          </p:nvSpPr>
          <p:spPr>
            <a:xfrm>
              <a:off x="7910144" y="3841537"/>
              <a:ext cx="327314" cy="3273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00" b="1" dirty="0">
                  <a:solidFill>
                    <a:schemeClr val="tx1"/>
                  </a:solidFill>
                </a:rPr>
                <a:t>4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43" name="円/楕円 42"/>
            <p:cNvSpPr/>
            <p:nvPr/>
          </p:nvSpPr>
          <p:spPr>
            <a:xfrm>
              <a:off x="10383934" y="3841537"/>
              <a:ext cx="327314" cy="3273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400" b="1" dirty="0">
                  <a:solidFill>
                    <a:schemeClr val="tx1"/>
                  </a:solidFill>
                </a:rPr>
                <a:t>14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44" name="直線コネクタ 43"/>
          <p:cNvCxnSpPr>
            <a:stCxn id="42" idx="4"/>
            <a:endCxn id="49" idx="0"/>
          </p:cNvCxnSpPr>
          <p:nvPr/>
        </p:nvCxnSpPr>
        <p:spPr>
          <a:xfrm flipH="1">
            <a:off x="7452298" y="4154056"/>
            <a:ext cx="621503" cy="7341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正方形/長方形 44"/>
          <p:cNvSpPr/>
          <p:nvPr/>
        </p:nvSpPr>
        <p:spPr>
          <a:xfrm>
            <a:off x="7436288" y="4343925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下</a:t>
            </a:r>
          </a:p>
        </p:txBody>
      </p:sp>
      <p:cxnSp>
        <p:nvCxnSpPr>
          <p:cNvPr id="46" name="直線コネクタ 45"/>
          <p:cNvCxnSpPr>
            <a:stCxn id="42" idx="4"/>
            <a:endCxn id="50" idx="0"/>
          </p:cNvCxnSpPr>
          <p:nvPr/>
        </p:nvCxnSpPr>
        <p:spPr>
          <a:xfrm>
            <a:off x="8073801" y="4154056"/>
            <a:ext cx="621502" cy="7341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正方形/長方形 46"/>
          <p:cNvSpPr/>
          <p:nvPr/>
        </p:nvSpPr>
        <p:spPr>
          <a:xfrm>
            <a:off x="8347405" y="4343925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上</a:t>
            </a:r>
          </a:p>
        </p:txBody>
      </p:sp>
      <p:cxnSp>
        <p:nvCxnSpPr>
          <p:cNvPr id="53" name="直線コネクタ 52"/>
          <p:cNvCxnSpPr/>
          <p:nvPr/>
        </p:nvCxnSpPr>
        <p:spPr>
          <a:xfrm flipH="1">
            <a:off x="9928798" y="4154056"/>
            <a:ext cx="621503" cy="7341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正方形/長方形 53"/>
          <p:cNvSpPr/>
          <p:nvPr/>
        </p:nvSpPr>
        <p:spPr>
          <a:xfrm>
            <a:off x="9912788" y="4343925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下</a:t>
            </a:r>
          </a:p>
        </p:txBody>
      </p:sp>
      <p:cxnSp>
        <p:nvCxnSpPr>
          <p:cNvPr id="55" name="直線コネクタ 54"/>
          <p:cNvCxnSpPr/>
          <p:nvPr/>
        </p:nvCxnSpPr>
        <p:spPr>
          <a:xfrm>
            <a:off x="10550301" y="4154056"/>
            <a:ext cx="621502" cy="7341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正方形/長方形 55"/>
          <p:cNvSpPr/>
          <p:nvPr/>
        </p:nvSpPr>
        <p:spPr>
          <a:xfrm>
            <a:off x="10823905" y="4343925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上</a:t>
            </a: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8397875" y="4875768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1,2,7</a:t>
            </a:r>
            <a:endParaRPr kumimoji="1" lang="ja-JP" altLang="en-US" dirty="0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9490075" y="4875768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9,12,15</a:t>
            </a:r>
            <a:endParaRPr kumimoji="1" lang="ja-JP" altLang="en-US" dirty="0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10747375" y="4875768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10,11,13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69245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直線矢印コネクタ 47"/>
          <p:cNvCxnSpPr/>
          <p:nvPr/>
        </p:nvCxnSpPr>
        <p:spPr>
          <a:xfrm>
            <a:off x="3429000" y="1771650"/>
            <a:ext cx="0" cy="2400300"/>
          </a:xfrm>
          <a:prstGeom prst="straightConnector1">
            <a:avLst/>
          </a:prstGeom>
          <a:ln w="60325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/>
          <p:nvPr/>
        </p:nvCxnSpPr>
        <p:spPr>
          <a:xfrm>
            <a:off x="3743325" y="4181475"/>
            <a:ext cx="0" cy="2162175"/>
          </a:xfrm>
          <a:prstGeom prst="straightConnector1">
            <a:avLst/>
          </a:prstGeom>
          <a:ln w="60325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/>
          <p:cNvCxnSpPr/>
          <p:nvPr/>
        </p:nvCxnSpPr>
        <p:spPr>
          <a:xfrm>
            <a:off x="1809750" y="3762375"/>
            <a:ext cx="0" cy="2562225"/>
          </a:xfrm>
          <a:prstGeom prst="straightConnector1">
            <a:avLst/>
          </a:prstGeom>
          <a:ln w="60325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/>
          <p:cNvCxnSpPr/>
          <p:nvPr/>
        </p:nvCxnSpPr>
        <p:spPr>
          <a:xfrm>
            <a:off x="1314450" y="1781175"/>
            <a:ext cx="0" cy="2000250"/>
          </a:xfrm>
          <a:prstGeom prst="straightConnector1">
            <a:avLst/>
          </a:prstGeom>
          <a:ln w="60325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 flipH="1">
            <a:off x="781051" y="3762375"/>
            <a:ext cx="1809749" cy="0"/>
          </a:xfrm>
          <a:prstGeom prst="straightConnector1">
            <a:avLst/>
          </a:prstGeom>
          <a:ln w="60325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 flipH="1">
            <a:off x="2571751" y="4171950"/>
            <a:ext cx="2774949" cy="0"/>
          </a:xfrm>
          <a:prstGeom prst="straightConnector1">
            <a:avLst/>
          </a:prstGeom>
          <a:ln w="60325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>
            <a:off x="2581275" y="1771650"/>
            <a:ext cx="0" cy="4572000"/>
          </a:xfrm>
          <a:prstGeom prst="straightConnector1">
            <a:avLst/>
          </a:prstGeom>
          <a:ln w="60325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0581" y="631826"/>
            <a:ext cx="4039219" cy="733270"/>
          </a:xfrm>
        </p:spPr>
        <p:txBody>
          <a:bodyPr>
            <a:normAutofit/>
          </a:bodyPr>
          <a:lstStyle/>
          <a:p>
            <a:r>
              <a:rPr lang="en-US" altLang="ja-JP" sz="4000" dirty="0" err="1"/>
              <a:t>k</a:t>
            </a:r>
            <a:r>
              <a:rPr kumimoji="1" lang="en-US" altLang="ja-JP" sz="4000" dirty="0" err="1"/>
              <a:t>d</a:t>
            </a:r>
            <a:r>
              <a:rPr kumimoji="1" lang="en-US" altLang="ja-JP" sz="4000" dirty="0"/>
              <a:t>-tree</a:t>
            </a:r>
            <a:r>
              <a:rPr lang="ja-JP" altLang="en-US" sz="4000" dirty="0"/>
              <a:t>の構築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083300" y="612776"/>
            <a:ext cx="5765800" cy="201929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dirty="0"/>
              <a:t>下を繰り返す</a:t>
            </a:r>
            <a:endParaRPr lang="en-US" altLang="ja-JP" dirty="0"/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kumimoji="1" lang="ja-JP" altLang="en-US" sz="2000" dirty="0"/>
              <a:t>空間を分割する軸を決定し軸に沿って点群をソート</a:t>
            </a:r>
            <a:endParaRPr kumimoji="1" lang="en-US" altLang="ja-JP" sz="2000" dirty="0"/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sz="2000" dirty="0"/>
              <a:t>中央の点を現在ノードに割り当て，左側の点群を左の子に，右側の点群を右の子にする</a:t>
            </a:r>
            <a:endParaRPr kumimoji="1" lang="en-US" altLang="ja-JP" sz="2000" dirty="0"/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altLang="ja-JP" dirty="0"/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800100" y="6337300"/>
            <a:ext cx="4584700" cy="0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 flipV="1">
            <a:off x="787400" y="1765300"/>
            <a:ext cx="0" cy="4584700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円/楕円 8"/>
          <p:cNvSpPr/>
          <p:nvPr/>
        </p:nvSpPr>
        <p:spPr>
          <a:xfrm>
            <a:off x="1171574" y="2471738"/>
            <a:ext cx="280987" cy="280987"/>
          </a:xfrm>
          <a:prstGeom prst="ellipse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2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838199" y="3262313"/>
            <a:ext cx="280987" cy="280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1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2438399" y="4424363"/>
            <a:ext cx="280987" cy="280987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8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2114549" y="2509838"/>
            <a:ext cx="280987" cy="280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solidFill>
                  <a:schemeClr val="tx1"/>
                </a:solidFill>
              </a:rPr>
              <a:t>7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1457324" y="3614738"/>
            <a:ext cx="280987" cy="28098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solidFill>
                  <a:schemeClr val="tx1"/>
                </a:solidFill>
              </a:rPr>
              <a:t>4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2933699" y="3148013"/>
            <a:ext cx="280987" cy="280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10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1943099" y="4033838"/>
            <a:ext cx="280987" cy="280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6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1247774" y="4576763"/>
            <a:ext cx="280987" cy="280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solidFill>
                  <a:schemeClr val="tx1"/>
                </a:solidFill>
              </a:rPr>
              <a:t>3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1666874" y="5338763"/>
            <a:ext cx="280987" cy="280987"/>
          </a:xfrm>
          <a:prstGeom prst="ellipse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solidFill>
                  <a:schemeClr val="tx1"/>
                </a:solidFill>
              </a:rPr>
              <a:t>5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2819399" y="5195888"/>
            <a:ext cx="280987" cy="280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9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6" name="円/楕円 25"/>
          <p:cNvSpPr/>
          <p:nvPr/>
        </p:nvSpPr>
        <p:spPr>
          <a:xfrm>
            <a:off x="3286124" y="3748088"/>
            <a:ext cx="280987" cy="280987"/>
          </a:xfrm>
          <a:prstGeom prst="ellipse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11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3848099" y="3186113"/>
            <a:ext cx="280987" cy="280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13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4352924" y="5157788"/>
            <a:ext cx="280987" cy="280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15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9" name="円/楕円 28"/>
          <p:cNvSpPr/>
          <p:nvPr/>
        </p:nvSpPr>
        <p:spPr>
          <a:xfrm>
            <a:off x="3609974" y="4938713"/>
            <a:ext cx="280987" cy="280987"/>
          </a:xfrm>
          <a:prstGeom prst="ellipse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12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0" name="円/楕円 29"/>
          <p:cNvSpPr/>
          <p:nvPr/>
        </p:nvSpPr>
        <p:spPr>
          <a:xfrm>
            <a:off x="4000499" y="4033838"/>
            <a:ext cx="280987" cy="28098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14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cxnSp>
        <p:nvCxnSpPr>
          <p:cNvPr id="40" name="直線矢印コネクタ 39"/>
          <p:cNvCxnSpPr/>
          <p:nvPr/>
        </p:nvCxnSpPr>
        <p:spPr>
          <a:xfrm flipV="1">
            <a:off x="5359400" y="1765300"/>
            <a:ext cx="0" cy="4584700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>
            <a:off x="800100" y="1793875"/>
            <a:ext cx="4584700" cy="0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円/楕円 30"/>
          <p:cNvSpPr/>
          <p:nvPr/>
        </p:nvSpPr>
        <p:spPr>
          <a:xfrm>
            <a:off x="9153149" y="2777504"/>
            <a:ext cx="315093" cy="31509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b="1" dirty="0">
              <a:solidFill>
                <a:schemeClr val="tx1"/>
              </a:solidFill>
            </a:endParaRPr>
          </a:p>
        </p:txBody>
      </p:sp>
      <p:cxnSp>
        <p:nvCxnSpPr>
          <p:cNvPr id="32" name="直線コネクタ 31"/>
          <p:cNvCxnSpPr/>
          <p:nvPr/>
        </p:nvCxnSpPr>
        <p:spPr>
          <a:xfrm flipH="1">
            <a:off x="8073801" y="3046453"/>
            <a:ext cx="1125492" cy="7802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9422098" y="3046453"/>
            <a:ext cx="1125493" cy="7802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正方形/長方形 36"/>
          <p:cNvSpPr/>
          <p:nvPr/>
        </p:nvSpPr>
        <p:spPr>
          <a:xfrm>
            <a:off x="8411452" y="3162660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左</a:t>
            </a:r>
          </a:p>
        </p:txBody>
      </p:sp>
      <p:sp>
        <p:nvSpPr>
          <p:cNvPr id="38" name="正方形/長方形 37"/>
          <p:cNvSpPr/>
          <p:nvPr/>
        </p:nvSpPr>
        <p:spPr>
          <a:xfrm>
            <a:off x="9816390" y="3162660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右</a:t>
            </a:r>
          </a:p>
        </p:txBody>
      </p:sp>
      <p:grpSp>
        <p:nvGrpSpPr>
          <p:cNvPr id="36" name="グループ化 35"/>
          <p:cNvGrpSpPr/>
          <p:nvPr/>
        </p:nvGrpSpPr>
        <p:grpSpPr>
          <a:xfrm>
            <a:off x="7910144" y="3826742"/>
            <a:ext cx="2801104" cy="327314"/>
            <a:chOff x="7910144" y="3841537"/>
            <a:chExt cx="2801104" cy="327314"/>
          </a:xfrm>
        </p:grpSpPr>
        <p:sp>
          <p:nvSpPr>
            <p:cNvPr id="42" name="円/楕円 41"/>
            <p:cNvSpPr/>
            <p:nvPr/>
          </p:nvSpPr>
          <p:spPr>
            <a:xfrm>
              <a:off x="7910144" y="3841537"/>
              <a:ext cx="327314" cy="3273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00" b="1" dirty="0">
                  <a:solidFill>
                    <a:schemeClr val="tx1"/>
                  </a:solidFill>
                </a:rPr>
                <a:t>4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43" name="円/楕円 42"/>
            <p:cNvSpPr/>
            <p:nvPr/>
          </p:nvSpPr>
          <p:spPr>
            <a:xfrm>
              <a:off x="10383934" y="3841537"/>
              <a:ext cx="327314" cy="3273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400" b="1" dirty="0">
                  <a:solidFill>
                    <a:schemeClr val="tx1"/>
                  </a:solidFill>
                </a:rPr>
                <a:t>14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44" name="直線コネクタ 43"/>
          <p:cNvCxnSpPr>
            <a:stCxn id="42" idx="4"/>
          </p:cNvCxnSpPr>
          <p:nvPr/>
        </p:nvCxnSpPr>
        <p:spPr>
          <a:xfrm flipH="1">
            <a:off x="7452298" y="4154056"/>
            <a:ext cx="621503" cy="7341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正方形/長方形 44"/>
          <p:cNvSpPr/>
          <p:nvPr/>
        </p:nvSpPr>
        <p:spPr>
          <a:xfrm>
            <a:off x="7436288" y="4343925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下</a:t>
            </a:r>
          </a:p>
        </p:txBody>
      </p:sp>
      <p:cxnSp>
        <p:nvCxnSpPr>
          <p:cNvPr id="46" name="直線コネクタ 45"/>
          <p:cNvCxnSpPr>
            <a:stCxn id="42" idx="4"/>
          </p:cNvCxnSpPr>
          <p:nvPr/>
        </p:nvCxnSpPr>
        <p:spPr>
          <a:xfrm>
            <a:off x="8073801" y="4154056"/>
            <a:ext cx="621502" cy="7341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正方形/長方形 46"/>
          <p:cNvSpPr/>
          <p:nvPr/>
        </p:nvSpPr>
        <p:spPr>
          <a:xfrm>
            <a:off x="8347405" y="4343925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上</a:t>
            </a:r>
          </a:p>
        </p:txBody>
      </p:sp>
      <p:cxnSp>
        <p:nvCxnSpPr>
          <p:cNvPr id="53" name="直線コネクタ 52"/>
          <p:cNvCxnSpPr/>
          <p:nvPr/>
        </p:nvCxnSpPr>
        <p:spPr>
          <a:xfrm flipH="1">
            <a:off x="9928798" y="4154056"/>
            <a:ext cx="621503" cy="7341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正方形/長方形 53"/>
          <p:cNvSpPr/>
          <p:nvPr/>
        </p:nvSpPr>
        <p:spPr>
          <a:xfrm>
            <a:off x="9912788" y="4343925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下</a:t>
            </a:r>
          </a:p>
        </p:txBody>
      </p:sp>
      <p:cxnSp>
        <p:nvCxnSpPr>
          <p:cNvPr id="55" name="直線コネクタ 54"/>
          <p:cNvCxnSpPr/>
          <p:nvPr/>
        </p:nvCxnSpPr>
        <p:spPr>
          <a:xfrm>
            <a:off x="10550301" y="4154056"/>
            <a:ext cx="621502" cy="7341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正方形/長方形 55"/>
          <p:cNvSpPr/>
          <p:nvPr/>
        </p:nvSpPr>
        <p:spPr>
          <a:xfrm>
            <a:off x="10823905" y="4343925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上</a:t>
            </a:r>
          </a:p>
        </p:txBody>
      </p:sp>
      <p:cxnSp>
        <p:nvCxnSpPr>
          <p:cNvPr id="52" name="直線コネクタ 51"/>
          <p:cNvCxnSpPr>
            <a:stCxn id="66" idx="4"/>
            <a:endCxn id="71" idx="0"/>
          </p:cNvCxnSpPr>
          <p:nvPr/>
        </p:nvCxnSpPr>
        <p:spPr>
          <a:xfrm flipH="1">
            <a:off x="7141546" y="5215515"/>
            <a:ext cx="310752" cy="734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>
            <a:stCxn id="66" idx="4"/>
            <a:endCxn id="72" idx="0"/>
          </p:cNvCxnSpPr>
          <p:nvPr/>
        </p:nvCxnSpPr>
        <p:spPr>
          <a:xfrm>
            <a:off x="7452298" y="5215515"/>
            <a:ext cx="310751" cy="734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>
            <a:stCxn id="67" idx="4"/>
            <a:endCxn id="73" idx="0"/>
          </p:cNvCxnSpPr>
          <p:nvPr/>
        </p:nvCxnSpPr>
        <p:spPr>
          <a:xfrm flipH="1">
            <a:off x="8384552" y="5215515"/>
            <a:ext cx="310751" cy="734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>
            <a:stCxn id="67" idx="4"/>
            <a:endCxn id="74" idx="0"/>
          </p:cNvCxnSpPr>
          <p:nvPr/>
        </p:nvCxnSpPr>
        <p:spPr>
          <a:xfrm>
            <a:off x="8695303" y="5215515"/>
            <a:ext cx="310752" cy="734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正方形/長方形 62"/>
          <p:cNvSpPr/>
          <p:nvPr/>
        </p:nvSpPr>
        <p:spPr>
          <a:xfrm>
            <a:off x="6938392" y="5448312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左</a:t>
            </a:r>
          </a:p>
        </p:txBody>
      </p:sp>
      <p:sp>
        <p:nvSpPr>
          <p:cNvPr id="64" name="正方形/長方形 63"/>
          <p:cNvSpPr/>
          <p:nvPr/>
        </p:nvSpPr>
        <p:spPr>
          <a:xfrm>
            <a:off x="7483011" y="5459407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右</a:t>
            </a:r>
          </a:p>
        </p:txBody>
      </p:sp>
      <p:grpSp>
        <p:nvGrpSpPr>
          <p:cNvPr id="65" name="グループ化 64"/>
          <p:cNvGrpSpPr/>
          <p:nvPr/>
        </p:nvGrpSpPr>
        <p:grpSpPr>
          <a:xfrm>
            <a:off x="7288641" y="4888201"/>
            <a:ext cx="4044110" cy="327314"/>
            <a:chOff x="7288641" y="4962171"/>
            <a:chExt cx="4044110" cy="327314"/>
          </a:xfrm>
          <a:solidFill>
            <a:srgbClr val="FF99FF"/>
          </a:solidFill>
        </p:grpSpPr>
        <p:sp>
          <p:nvSpPr>
            <p:cNvPr id="66" name="円/楕円 65"/>
            <p:cNvSpPr/>
            <p:nvPr/>
          </p:nvSpPr>
          <p:spPr>
            <a:xfrm>
              <a:off x="7288641" y="4962171"/>
              <a:ext cx="327314" cy="3273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00" b="1" dirty="0">
                  <a:solidFill>
                    <a:schemeClr val="tx1"/>
                  </a:solidFill>
                </a:rPr>
                <a:t>5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67" name="円/楕円 66"/>
            <p:cNvSpPr/>
            <p:nvPr/>
          </p:nvSpPr>
          <p:spPr>
            <a:xfrm>
              <a:off x="8531646" y="4962171"/>
              <a:ext cx="327314" cy="3273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00" b="1" dirty="0">
                  <a:solidFill>
                    <a:schemeClr val="tx1"/>
                  </a:solidFill>
                </a:rPr>
                <a:t>2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68" name="円/楕円 67"/>
            <p:cNvSpPr/>
            <p:nvPr/>
          </p:nvSpPr>
          <p:spPr>
            <a:xfrm>
              <a:off x="9762431" y="4962171"/>
              <a:ext cx="327314" cy="3273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400" b="1" dirty="0">
                  <a:solidFill>
                    <a:schemeClr val="tx1"/>
                  </a:solidFill>
                </a:rPr>
                <a:t>12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69" name="円/楕円 68"/>
            <p:cNvSpPr/>
            <p:nvPr/>
          </p:nvSpPr>
          <p:spPr>
            <a:xfrm>
              <a:off x="11005437" y="4962171"/>
              <a:ext cx="327314" cy="3273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400" b="1" dirty="0">
                  <a:solidFill>
                    <a:schemeClr val="tx1"/>
                  </a:solidFill>
                </a:rPr>
                <a:t>11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0" name="グループ化 69"/>
          <p:cNvGrpSpPr/>
          <p:nvPr/>
        </p:nvGrpSpPr>
        <p:grpSpPr>
          <a:xfrm>
            <a:off x="6977889" y="5949661"/>
            <a:ext cx="4665613" cy="327314"/>
            <a:chOff x="6977889" y="5949661"/>
            <a:chExt cx="4665613" cy="327314"/>
          </a:xfrm>
          <a:solidFill>
            <a:schemeClr val="bg1"/>
          </a:solidFill>
        </p:grpSpPr>
        <p:sp>
          <p:nvSpPr>
            <p:cNvPr id="71" name="円/楕円 70"/>
            <p:cNvSpPr/>
            <p:nvPr/>
          </p:nvSpPr>
          <p:spPr>
            <a:xfrm>
              <a:off x="6977889" y="5949661"/>
              <a:ext cx="327314" cy="32731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00" b="1" dirty="0">
                  <a:solidFill>
                    <a:schemeClr val="tx1"/>
                  </a:solidFill>
                </a:rPr>
                <a:t>3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2" name="円/楕円 71"/>
            <p:cNvSpPr/>
            <p:nvPr/>
          </p:nvSpPr>
          <p:spPr>
            <a:xfrm>
              <a:off x="7599392" y="5949661"/>
              <a:ext cx="327314" cy="32731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b="1" dirty="0">
                  <a:solidFill>
                    <a:schemeClr val="tx1"/>
                  </a:solidFill>
                </a:rPr>
                <a:t>6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3" name="円/楕円 72"/>
            <p:cNvSpPr/>
            <p:nvPr/>
          </p:nvSpPr>
          <p:spPr>
            <a:xfrm>
              <a:off x="8220895" y="5949661"/>
              <a:ext cx="327314" cy="32731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00" b="1" dirty="0">
                  <a:solidFill>
                    <a:schemeClr val="tx1"/>
                  </a:solidFill>
                </a:rPr>
                <a:t>1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4" name="円/楕円 73"/>
            <p:cNvSpPr/>
            <p:nvPr/>
          </p:nvSpPr>
          <p:spPr>
            <a:xfrm>
              <a:off x="8842398" y="5949661"/>
              <a:ext cx="327314" cy="32731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b="1" dirty="0">
                  <a:solidFill>
                    <a:schemeClr val="tx1"/>
                  </a:solidFill>
                </a:rPr>
                <a:t>7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6" name="円/楕円 75"/>
            <p:cNvSpPr/>
            <p:nvPr/>
          </p:nvSpPr>
          <p:spPr>
            <a:xfrm>
              <a:off x="9451680" y="5949661"/>
              <a:ext cx="327314" cy="32731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b="1" dirty="0">
                  <a:solidFill>
                    <a:schemeClr val="tx1"/>
                  </a:solidFill>
                </a:rPr>
                <a:t>9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7" name="円/楕円 76"/>
            <p:cNvSpPr/>
            <p:nvPr/>
          </p:nvSpPr>
          <p:spPr>
            <a:xfrm>
              <a:off x="10073183" y="5949661"/>
              <a:ext cx="327314" cy="32731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400" b="1" dirty="0">
                  <a:solidFill>
                    <a:schemeClr val="tx1"/>
                  </a:solidFill>
                </a:rPr>
                <a:t>15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8" name="円/楕円 77"/>
            <p:cNvSpPr/>
            <p:nvPr/>
          </p:nvSpPr>
          <p:spPr>
            <a:xfrm>
              <a:off x="10694686" y="5949661"/>
              <a:ext cx="327314" cy="32731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400" b="1" dirty="0">
                  <a:solidFill>
                    <a:schemeClr val="tx1"/>
                  </a:solidFill>
                </a:rPr>
                <a:t>10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9" name="円/楕円 78"/>
            <p:cNvSpPr/>
            <p:nvPr/>
          </p:nvSpPr>
          <p:spPr>
            <a:xfrm>
              <a:off x="11316188" y="5949661"/>
              <a:ext cx="327314" cy="32731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400" b="1" dirty="0">
                  <a:solidFill>
                    <a:schemeClr val="tx1"/>
                  </a:solidFill>
                </a:rPr>
                <a:t>13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80" name="直線コネクタ 79"/>
          <p:cNvCxnSpPr/>
          <p:nvPr/>
        </p:nvCxnSpPr>
        <p:spPr>
          <a:xfrm flipH="1">
            <a:off x="9618046" y="5215515"/>
            <a:ext cx="310752" cy="734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/>
          <p:cNvCxnSpPr/>
          <p:nvPr/>
        </p:nvCxnSpPr>
        <p:spPr>
          <a:xfrm>
            <a:off x="9928798" y="5215515"/>
            <a:ext cx="310751" cy="734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正方形/長方形 81"/>
          <p:cNvSpPr/>
          <p:nvPr/>
        </p:nvSpPr>
        <p:spPr>
          <a:xfrm>
            <a:off x="9414892" y="5448312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左</a:t>
            </a:r>
          </a:p>
        </p:txBody>
      </p:sp>
      <p:sp>
        <p:nvSpPr>
          <p:cNvPr id="83" name="正方形/長方形 82"/>
          <p:cNvSpPr/>
          <p:nvPr/>
        </p:nvSpPr>
        <p:spPr>
          <a:xfrm>
            <a:off x="9959511" y="5459407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右</a:t>
            </a:r>
          </a:p>
        </p:txBody>
      </p:sp>
      <p:cxnSp>
        <p:nvCxnSpPr>
          <p:cNvPr id="84" name="直線コネクタ 83"/>
          <p:cNvCxnSpPr/>
          <p:nvPr/>
        </p:nvCxnSpPr>
        <p:spPr>
          <a:xfrm flipH="1">
            <a:off x="10860106" y="5215515"/>
            <a:ext cx="310752" cy="734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/>
          <p:cNvCxnSpPr/>
          <p:nvPr/>
        </p:nvCxnSpPr>
        <p:spPr>
          <a:xfrm>
            <a:off x="11170858" y="5215515"/>
            <a:ext cx="310751" cy="734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正方形/長方形 85"/>
          <p:cNvSpPr/>
          <p:nvPr/>
        </p:nvSpPr>
        <p:spPr>
          <a:xfrm>
            <a:off x="10656952" y="5448312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左</a:t>
            </a:r>
          </a:p>
        </p:txBody>
      </p:sp>
      <p:sp>
        <p:nvSpPr>
          <p:cNvPr id="87" name="正方形/長方形 86"/>
          <p:cNvSpPr/>
          <p:nvPr/>
        </p:nvSpPr>
        <p:spPr>
          <a:xfrm>
            <a:off x="11201571" y="5459407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右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1775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60287" y="621980"/>
            <a:ext cx="10723840" cy="733270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パターン認識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60287" y="1507936"/>
            <a:ext cx="10928279" cy="18120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dirty="0"/>
              <a:t>『</a:t>
            </a:r>
            <a:r>
              <a:rPr kumimoji="1" lang="ja-JP" altLang="en-US" dirty="0"/>
              <a:t>データの中の規則性を自動的に見つけ出し</a:t>
            </a:r>
            <a:r>
              <a:rPr lang="ja-JP" altLang="en-US" dirty="0"/>
              <a:t>、その規則性を使ってデータを異なるカテゴリに分類する処理</a:t>
            </a:r>
            <a:r>
              <a:rPr lang="en-US" altLang="ja-JP" dirty="0"/>
              <a:t>』</a:t>
            </a:r>
            <a:r>
              <a:rPr lang="ja-JP" altLang="en-US" dirty="0"/>
              <a:t> </a:t>
            </a:r>
            <a:r>
              <a:rPr lang="en-US" altLang="ja-JP" i="1" dirty="0"/>
              <a:t>(PRML, C.M. Bishop)</a:t>
            </a:r>
          </a:p>
        </p:txBody>
      </p:sp>
      <p:grpSp>
        <p:nvGrpSpPr>
          <p:cNvPr id="13" name="グループ化 12"/>
          <p:cNvGrpSpPr/>
          <p:nvPr/>
        </p:nvGrpSpPr>
        <p:grpSpPr>
          <a:xfrm>
            <a:off x="1821730" y="3414567"/>
            <a:ext cx="7183987" cy="3049022"/>
            <a:chOff x="297730" y="3137477"/>
            <a:chExt cx="7183987" cy="3049022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297730" y="3137477"/>
              <a:ext cx="31021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000" dirty="0"/>
                <a:t>例</a:t>
              </a:r>
              <a:r>
                <a:rPr lang="en-US" altLang="ja-JP" sz="2000" dirty="0"/>
                <a:t>) </a:t>
              </a:r>
              <a:r>
                <a:rPr lang="ja-JP" altLang="en-US" sz="2000" dirty="0"/>
                <a:t>手書き文字画像の認識</a:t>
              </a: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11172"/>
            <a:stretch/>
          </p:blipFill>
          <p:spPr bwMode="auto">
            <a:xfrm>
              <a:off x="947161" y="5538499"/>
              <a:ext cx="425451" cy="6480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04" r="9800"/>
            <a:stretch/>
          </p:blipFill>
          <p:spPr bwMode="auto">
            <a:xfrm>
              <a:off x="1519672" y="5538499"/>
              <a:ext cx="419100" cy="6480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8917"/>
            <a:stretch/>
          </p:blipFill>
          <p:spPr bwMode="auto">
            <a:xfrm>
              <a:off x="378524" y="5538499"/>
              <a:ext cx="421577" cy="6480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27"/>
            <a:stretch/>
          </p:blipFill>
          <p:spPr bwMode="auto">
            <a:xfrm>
              <a:off x="1507299" y="4605049"/>
              <a:ext cx="423863" cy="6480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25" r="5039"/>
            <a:stretch/>
          </p:blipFill>
          <p:spPr bwMode="auto">
            <a:xfrm>
              <a:off x="2071687" y="4605049"/>
              <a:ext cx="423863" cy="6480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5831" y="5533737"/>
              <a:ext cx="407610" cy="6480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64" r="8992"/>
            <a:stretch/>
          </p:blipFill>
          <p:spPr bwMode="auto">
            <a:xfrm>
              <a:off x="1514869" y="3671599"/>
              <a:ext cx="419100" cy="6480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18" r="8680"/>
            <a:stretch/>
          </p:blipFill>
          <p:spPr bwMode="auto">
            <a:xfrm>
              <a:off x="947674" y="4605049"/>
              <a:ext cx="419101" cy="6480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4" r="8064"/>
            <a:stretch/>
          </p:blipFill>
          <p:spPr bwMode="auto">
            <a:xfrm>
              <a:off x="378524" y="4605049"/>
              <a:ext cx="428626" cy="6480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48" r="5293"/>
            <a:stretch/>
          </p:blipFill>
          <p:spPr bwMode="auto">
            <a:xfrm>
              <a:off x="2079625" y="3671599"/>
              <a:ext cx="415925" cy="6480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36" name="Picture 12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49"/>
            <a:stretch/>
          </p:blipFill>
          <p:spPr bwMode="auto">
            <a:xfrm>
              <a:off x="378524" y="3671599"/>
              <a:ext cx="416410" cy="6480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37" name="Picture 13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6" r="11806"/>
            <a:stretch/>
          </p:blipFill>
          <p:spPr bwMode="auto">
            <a:xfrm>
              <a:off x="940589" y="3668423"/>
              <a:ext cx="428625" cy="6480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" name="右矢印 4"/>
            <p:cNvSpPr/>
            <p:nvPr/>
          </p:nvSpPr>
          <p:spPr>
            <a:xfrm>
              <a:off x="3235036" y="4454236"/>
              <a:ext cx="1309254" cy="81741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4876800" y="4227919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b="1" dirty="0"/>
                <a:t>1</a:t>
              </a:r>
              <a:endParaRPr lang="ja-JP" altLang="en-US" b="1" dirty="0"/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4876800" y="5203433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b="1" dirty="0"/>
                <a:t>2</a:t>
              </a:r>
              <a:endParaRPr lang="ja-JP" altLang="en-US" b="1" dirty="0"/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7114309" y="5203433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b="1" dirty="0"/>
                <a:t>4</a:t>
              </a:r>
              <a:endParaRPr lang="ja-JP" altLang="en-US" b="1" dirty="0"/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7114309" y="4248700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b="1" dirty="0"/>
                <a:t>3</a:t>
              </a:r>
              <a:endParaRPr lang="ja-JP" altLang="en-US" b="1" dirty="0"/>
            </a:p>
          </p:txBody>
        </p:sp>
      </p:grp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40" name="Picture 2">
            <a:extLst>
              <a:ext uri="{FF2B5EF4-FFF2-40B4-BE49-F238E27FC236}">
                <a16:creationId xmlns:a16="http://schemas.microsoft.com/office/drawing/2014/main" id="{9A10175B-570A-4FB6-93D5-5D82F614AA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1172"/>
          <a:stretch/>
        </p:blipFill>
        <p:spPr bwMode="auto">
          <a:xfrm>
            <a:off x="7348774" y="4473981"/>
            <a:ext cx="425451" cy="6480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" name="Picture 7">
            <a:extLst>
              <a:ext uri="{FF2B5EF4-FFF2-40B4-BE49-F238E27FC236}">
                <a16:creationId xmlns:a16="http://schemas.microsoft.com/office/drawing/2014/main" id="{A28E3F31-6A42-45DF-ADB6-AAECF43D3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764" y="4473981"/>
            <a:ext cx="407610" cy="6480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2" name="Picture 11">
            <a:extLst>
              <a:ext uri="{FF2B5EF4-FFF2-40B4-BE49-F238E27FC236}">
                <a16:creationId xmlns:a16="http://schemas.microsoft.com/office/drawing/2014/main" id="{85EE12A5-030C-41DA-BE03-0ACFAA67C5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8" r="5293"/>
          <a:stretch/>
        </p:blipFill>
        <p:spPr bwMode="auto">
          <a:xfrm>
            <a:off x="6851309" y="4473981"/>
            <a:ext cx="415925" cy="6480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3" name="Picture 3">
            <a:extLst>
              <a:ext uri="{FF2B5EF4-FFF2-40B4-BE49-F238E27FC236}">
                <a16:creationId xmlns:a16="http://schemas.microsoft.com/office/drawing/2014/main" id="{C3C5CDA6-7A85-4066-8450-97F248E289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4" r="9800"/>
          <a:stretch/>
        </p:blipFill>
        <p:spPr bwMode="auto">
          <a:xfrm>
            <a:off x="7845135" y="5423518"/>
            <a:ext cx="419100" cy="6480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4" name="Picture 8">
            <a:extLst>
              <a:ext uri="{FF2B5EF4-FFF2-40B4-BE49-F238E27FC236}">
                <a16:creationId xmlns:a16="http://schemas.microsoft.com/office/drawing/2014/main" id="{329201FB-DD58-4F71-AE23-4D3FA63501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4" r="8992"/>
          <a:stretch/>
        </p:blipFill>
        <p:spPr bwMode="auto">
          <a:xfrm>
            <a:off x="7354597" y="5423518"/>
            <a:ext cx="419100" cy="6480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5" name="Picture 13">
            <a:extLst>
              <a:ext uri="{FF2B5EF4-FFF2-40B4-BE49-F238E27FC236}">
                <a16:creationId xmlns:a16="http://schemas.microsoft.com/office/drawing/2014/main" id="{7A8F4065-A5FD-427A-8335-1CF5C699E5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6" r="11806"/>
          <a:stretch/>
        </p:blipFill>
        <p:spPr bwMode="auto">
          <a:xfrm>
            <a:off x="6854534" y="5423518"/>
            <a:ext cx="428625" cy="6480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6" name="Picture 4">
            <a:extLst>
              <a:ext uri="{FF2B5EF4-FFF2-40B4-BE49-F238E27FC236}">
                <a16:creationId xmlns:a16="http://schemas.microsoft.com/office/drawing/2014/main" id="{F01E482F-B1B8-4878-878F-60FCF34CCA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917"/>
          <a:stretch/>
        </p:blipFill>
        <p:spPr bwMode="auto">
          <a:xfrm>
            <a:off x="8996049" y="4475713"/>
            <a:ext cx="421577" cy="6480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7" name="Picture 9">
            <a:extLst>
              <a:ext uri="{FF2B5EF4-FFF2-40B4-BE49-F238E27FC236}">
                <a16:creationId xmlns:a16="http://schemas.microsoft.com/office/drawing/2014/main" id="{B7B0EFDC-8AAC-4584-BDD6-2EA2681B58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8" r="8680"/>
          <a:stretch/>
        </p:blipFill>
        <p:spPr bwMode="auto">
          <a:xfrm>
            <a:off x="9492588" y="4475713"/>
            <a:ext cx="419101" cy="6480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8" name="Picture 12">
            <a:extLst>
              <a:ext uri="{FF2B5EF4-FFF2-40B4-BE49-F238E27FC236}">
                <a16:creationId xmlns:a16="http://schemas.microsoft.com/office/drawing/2014/main" id="{595BDCCF-AD50-4C43-B3E9-67B5BA3181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9"/>
          <a:stretch/>
        </p:blipFill>
        <p:spPr bwMode="auto">
          <a:xfrm>
            <a:off x="9998866" y="4475713"/>
            <a:ext cx="416410" cy="6480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9" name="Picture 5">
            <a:extLst>
              <a:ext uri="{FF2B5EF4-FFF2-40B4-BE49-F238E27FC236}">
                <a16:creationId xmlns:a16="http://schemas.microsoft.com/office/drawing/2014/main" id="{4FB7FC17-10A3-4728-A6C7-0958FCA2AA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7"/>
          <a:stretch/>
        </p:blipFill>
        <p:spPr bwMode="auto">
          <a:xfrm>
            <a:off x="9491350" y="5423518"/>
            <a:ext cx="423863" cy="6480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0" name="Picture 6">
            <a:extLst>
              <a:ext uri="{FF2B5EF4-FFF2-40B4-BE49-F238E27FC236}">
                <a16:creationId xmlns:a16="http://schemas.microsoft.com/office/drawing/2014/main" id="{16E6FF16-941B-4033-BA39-E1BB6D4C35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5" r="5039"/>
          <a:stretch/>
        </p:blipFill>
        <p:spPr bwMode="auto">
          <a:xfrm>
            <a:off x="8996049" y="5423518"/>
            <a:ext cx="423863" cy="6480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" name="Picture 10">
            <a:extLst>
              <a:ext uri="{FF2B5EF4-FFF2-40B4-BE49-F238E27FC236}">
                <a16:creationId xmlns:a16="http://schemas.microsoft.com/office/drawing/2014/main" id="{260B9D0D-29D4-4D66-9377-BB692E4D82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4" r="8064"/>
          <a:stretch/>
        </p:blipFill>
        <p:spPr bwMode="auto">
          <a:xfrm>
            <a:off x="9986650" y="5423518"/>
            <a:ext cx="428626" cy="6480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69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直線矢印コネクタ 47"/>
          <p:cNvCxnSpPr/>
          <p:nvPr/>
        </p:nvCxnSpPr>
        <p:spPr>
          <a:xfrm>
            <a:off x="3429000" y="1771650"/>
            <a:ext cx="0" cy="2400300"/>
          </a:xfrm>
          <a:prstGeom prst="straightConnector1">
            <a:avLst/>
          </a:prstGeom>
          <a:ln w="60325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/>
          <p:nvPr/>
        </p:nvCxnSpPr>
        <p:spPr>
          <a:xfrm>
            <a:off x="3743325" y="4181475"/>
            <a:ext cx="0" cy="2162175"/>
          </a:xfrm>
          <a:prstGeom prst="straightConnector1">
            <a:avLst/>
          </a:prstGeom>
          <a:ln w="60325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/>
          <p:cNvCxnSpPr/>
          <p:nvPr/>
        </p:nvCxnSpPr>
        <p:spPr>
          <a:xfrm>
            <a:off x="1809750" y="3762375"/>
            <a:ext cx="0" cy="2562225"/>
          </a:xfrm>
          <a:prstGeom prst="straightConnector1">
            <a:avLst/>
          </a:prstGeom>
          <a:ln w="60325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/>
          <p:cNvCxnSpPr/>
          <p:nvPr/>
        </p:nvCxnSpPr>
        <p:spPr>
          <a:xfrm>
            <a:off x="1314450" y="1781175"/>
            <a:ext cx="0" cy="2000250"/>
          </a:xfrm>
          <a:prstGeom prst="straightConnector1">
            <a:avLst/>
          </a:prstGeom>
          <a:ln w="60325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 flipH="1">
            <a:off x="781051" y="3762375"/>
            <a:ext cx="1809749" cy="0"/>
          </a:xfrm>
          <a:prstGeom prst="straightConnector1">
            <a:avLst/>
          </a:prstGeom>
          <a:ln w="60325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 flipH="1">
            <a:off x="2571751" y="4171950"/>
            <a:ext cx="2774949" cy="0"/>
          </a:xfrm>
          <a:prstGeom prst="straightConnector1">
            <a:avLst/>
          </a:prstGeom>
          <a:ln w="60325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>
            <a:off x="2581275" y="1771650"/>
            <a:ext cx="0" cy="4572000"/>
          </a:xfrm>
          <a:prstGeom prst="straightConnector1">
            <a:avLst/>
          </a:prstGeom>
          <a:ln w="60325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0581" y="631826"/>
            <a:ext cx="4039219" cy="733270"/>
          </a:xfrm>
        </p:spPr>
        <p:txBody>
          <a:bodyPr>
            <a:normAutofit/>
          </a:bodyPr>
          <a:lstStyle/>
          <a:p>
            <a:r>
              <a:rPr lang="en-US" altLang="ja-JP" sz="4000" dirty="0" err="1"/>
              <a:t>k</a:t>
            </a:r>
            <a:r>
              <a:rPr kumimoji="1" lang="en-US" altLang="ja-JP" sz="4000" dirty="0" err="1"/>
              <a:t>d</a:t>
            </a:r>
            <a:r>
              <a:rPr kumimoji="1" lang="en-US" altLang="ja-JP" sz="4000" dirty="0"/>
              <a:t>-tree</a:t>
            </a:r>
            <a:r>
              <a:rPr lang="ja-JP" altLang="en-US" sz="4000" dirty="0"/>
              <a:t>の構築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816600" y="358776"/>
            <a:ext cx="6375400" cy="2019299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ja-JP" altLang="en-US" dirty="0"/>
              <a:t>点</a:t>
            </a:r>
            <a:r>
              <a:rPr lang="en-US" altLang="ja-JP" b="1" dirty="0"/>
              <a:t>p</a:t>
            </a:r>
            <a:r>
              <a:rPr lang="ja-JP" altLang="en-US" dirty="0"/>
              <a:t>の最近傍点探索</a:t>
            </a:r>
            <a:endParaRPr lang="en-US" altLang="ja-JP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ja-JP" altLang="en-US" sz="2000" dirty="0"/>
              <a:t>木を下方向にたどり葉ノードを見つけ，これを暫定的な最近傍点とする（近似解でよければここで終了）</a:t>
            </a:r>
            <a:endParaRPr lang="en-US" altLang="ja-JP" sz="20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kumimoji="1" lang="ja-JP" altLang="en-US" sz="2000" dirty="0"/>
              <a:t>到達した</a:t>
            </a:r>
            <a:r>
              <a:rPr lang="ja-JP" altLang="en-US" sz="2000" dirty="0"/>
              <a:t>葉ノードから木を上方向にたどり，点</a:t>
            </a:r>
            <a:r>
              <a:rPr lang="en-US" altLang="ja-JP" sz="2000" dirty="0"/>
              <a:t>p</a:t>
            </a:r>
            <a:r>
              <a:rPr lang="ja-JP" altLang="en-US" sz="2000" dirty="0"/>
              <a:t>からの距離が</a:t>
            </a:r>
            <a:r>
              <a:rPr lang="en-US" altLang="ja-JP" sz="2000" dirty="0"/>
              <a:t>R</a:t>
            </a:r>
            <a:r>
              <a:rPr lang="ja-JP" altLang="en-US" sz="2000" dirty="0"/>
              <a:t>以下の領域は検索する，</a:t>
            </a:r>
            <a:endParaRPr kumimoji="1" lang="en-US" altLang="ja-JP" sz="2000" dirty="0"/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altLang="ja-JP" dirty="0"/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800100" y="6337300"/>
            <a:ext cx="4584700" cy="0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 flipV="1">
            <a:off x="787400" y="1765300"/>
            <a:ext cx="0" cy="4584700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円/楕円 8"/>
          <p:cNvSpPr/>
          <p:nvPr/>
        </p:nvSpPr>
        <p:spPr>
          <a:xfrm>
            <a:off x="1171574" y="2471738"/>
            <a:ext cx="280987" cy="2809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2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838199" y="3262313"/>
            <a:ext cx="280987" cy="2809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1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2438399" y="4424363"/>
            <a:ext cx="280987" cy="2809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8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2114549" y="2509838"/>
            <a:ext cx="280987" cy="2809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solidFill>
                  <a:schemeClr val="tx1"/>
                </a:solidFill>
              </a:rPr>
              <a:t>7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1457324" y="3614738"/>
            <a:ext cx="280987" cy="2809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solidFill>
                  <a:schemeClr val="tx1"/>
                </a:solidFill>
              </a:rPr>
              <a:t>4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2933699" y="3148013"/>
            <a:ext cx="280987" cy="2809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10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1943099" y="4033838"/>
            <a:ext cx="280987" cy="2809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6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1247774" y="4576763"/>
            <a:ext cx="280987" cy="2809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solidFill>
                  <a:schemeClr val="tx1"/>
                </a:solidFill>
              </a:rPr>
              <a:t>3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1666874" y="5338763"/>
            <a:ext cx="280987" cy="2809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solidFill>
                  <a:schemeClr val="tx1"/>
                </a:solidFill>
              </a:rPr>
              <a:t>5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2819399" y="5195888"/>
            <a:ext cx="280987" cy="2809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9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6" name="円/楕円 25"/>
          <p:cNvSpPr/>
          <p:nvPr/>
        </p:nvSpPr>
        <p:spPr>
          <a:xfrm>
            <a:off x="3286124" y="3748088"/>
            <a:ext cx="280987" cy="2809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11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3848099" y="3186113"/>
            <a:ext cx="280987" cy="2809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13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4352924" y="5157788"/>
            <a:ext cx="280987" cy="2809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15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9" name="円/楕円 28"/>
          <p:cNvSpPr/>
          <p:nvPr/>
        </p:nvSpPr>
        <p:spPr>
          <a:xfrm>
            <a:off x="3609974" y="4938713"/>
            <a:ext cx="280987" cy="2809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12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0" name="円/楕円 29"/>
          <p:cNvSpPr/>
          <p:nvPr/>
        </p:nvSpPr>
        <p:spPr>
          <a:xfrm>
            <a:off x="4000499" y="4033838"/>
            <a:ext cx="280987" cy="2809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14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cxnSp>
        <p:nvCxnSpPr>
          <p:cNvPr id="40" name="直線矢印コネクタ 39"/>
          <p:cNvCxnSpPr/>
          <p:nvPr/>
        </p:nvCxnSpPr>
        <p:spPr>
          <a:xfrm flipV="1">
            <a:off x="5359400" y="1765300"/>
            <a:ext cx="0" cy="4584700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>
            <a:off x="800100" y="1793875"/>
            <a:ext cx="4584700" cy="0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円/楕円 30"/>
          <p:cNvSpPr/>
          <p:nvPr/>
        </p:nvSpPr>
        <p:spPr>
          <a:xfrm>
            <a:off x="9153149" y="2777504"/>
            <a:ext cx="315093" cy="315093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b="1" dirty="0">
                <a:solidFill>
                  <a:schemeClr val="tx1"/>
                </a:solidFill>
              </a:rPr>
              <a:t>8</a:t>
            </a:r>
            <a:endParaRPr kumimoji="1" lang="ja-JP" altLang="en-US" sz="1400" b="1" dirty="0">
              <a:solidFill>
                <a:schemeClr val="tx1"/>
              </a:solidFill>
            </a:endParaRPr>
          </a:p>
        </p:txBody>
      </p:sp>
      <p:cxnSp>
        <p:nvCxnSpPr>
          <p:cNvPr id="32" name="直線コネクタ 31"/>
          <p:cNvCxnSpPr/>
          <p:nvPr/>
        </p:nvCxnSpPr>
        <p:spPr>
          <a:xfrm flipH="1">
            <a:off x="8073801" y="3046453"/>
            <a:ext cx="1125492" cy="7802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9422098" y="3046453"/>
            <a:ext cx="1125493" cy="7802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正方形/長方形 36"/>
          <p:cNvSpPr/>
          <p:nvPr/>
        </p:nvSpPr>
        <p:spPr>
          <a:xfrm>
            <a:off x="8411452" y="3162660"/>
            <a:ext cx="41710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左</a:t>
            </a:r>
          </a:p>
        </p:txBody>
      </p:sp>
      <p:sp>
        <p:nvSpPr>
          <p:cNvPr id="38" name="正方形/長方形 37"/>
          <p:cNvSpPr/>
          <p:nvPr/>
        </p:nvSpPr>
        <p:spPr>
          <a:xfrm>
            <a:off x="9816390" y="3162660"/>
            <a:ext cx="41710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右</a:t>
            </a:r>
          </a:p>
        </p:txBody>
      </p:sp>
      <p:grpSp>
        <p:nvGrpSpPr>
          <p:cNvPr id="36" name="グループ化 35"/>
          <p:cNvGrpSpPr/>
          <p:nvPr/>
        </p:nvGrpSpPr>
        <p:grpSpPr>
          <a:xfrm>
            <a:off x="7910144" y="3826742"/>
            <a:ext cx="2801104" cy="327314"/>
            <a:chOff x="7910144" y="3841537"/>
            <a:chExt cx="2801104" cy="327314"/>
          </a:xfrm>
          <a:solidFill>
            <a:schemeClr val="bg1"/>
          </a:solidFill>
        </p:grpSpPr>
        <p:sp>
          <p:nvSpPr>
            <p:cNvPr id="42" name="円/楕円 41"/>
            <p:cNvSpPr/>
            <p:nvPr/>
          </p:nvSpPr>
          <p:spPr>
            <a:xfrm>
              <a:off x="7910144" y="3841537"/>
              <a:ext cx="327314" cy="327314"/>
            </a:xfrm>
            <a:prstGeom prst="ellipse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00" b="1" dirty="0">
                  <a:solidFill>
                    <a:schemeClr val="tx1"/>
                  </a:solidFill>
                </a:rPr>
                <a:t>4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43" name="円/楕円 42"/>
            <p:cNvSpPr/>
            <p:nvPr/>
          </p:nvSpPr>
          <p:spPr>
            <a:xfrm>
              <a:off x="10383934" y="3841537"/>
              <a:ext cx="327314" cy="327314"/>
            </a:xfrm>
            <a:prstGeom prst="ellipse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400" b="1" dirty="0">
                  <a:solidFill>
                    <a:schemeClr val="tx1"/>
                  </a:solidFill>
                </a:rPr>
                <a:t>14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44" name="直線コネクタ 43"/>
          <p:cNvCxnSpPr>
            <a:stCxn id="42" idx="4"/>
          </p:cNvCxnSpPr>
          <p:nvPr/>
        </p:nvCxnSpPr>
        <p:spPr>
          <a:xfrm flipH="1">
            <a:off x="7452298" y="4154056"/>
            <a:ext cx="621503" cy="7341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正方形/長方形 44"/>
          <p:cNvSpPr/>
          <p:nvPr/>
        </p:nvSpPr>
        <p:spPr>
          <a:xfrm>
            <a:off x="7436288" y="4343925"/>
            <a:ext cx="41710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下</a:t>
            </a:r>
          </a:p>
        </p:txBody>
      </p:sp>
      <p:cxnSp>
        <p:nvCxnSpPr>
          <p:cNvPr id="46" name="直線コネクタ 45"/>
          <p:cNvCxnSpPr>
            <a:stCxn id="42" idx="4"/>
          </p:cNvCxnSpPr>
          <p:nvPr/>
        </p:nvCxnSpPr>
        <p:spPr>
          <a:xfrm>
            <a:off x="8073801" y="4154056"/>
            <a:ext cx="621502" cy="7341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正方形/長方形 46"/>
          <p:cNvSpPr/>
          <p:nvPr/>
        </p:nvSpPr>
        <p:spPr>
          <a:xfrm>
            <a:off x="8347405" y="4343925"/>
            <a:ext cx="41710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上</a:t>
            </a:r>
          </a:p>
        </p:txBody>
      </p:sp>
      <p:cxnSp>
        <p:nvCxnSpPr>
          <p:cNvPr id="53" name="直線コネクタ 52"/>
          <p:cNvCxnSpPr/>
          <p:nvPr/>
        </p:nvCxnSpPr>
        <p:spPr>
          <a:xfrm flipH="1">
            <a:off x="9928798" y="4154056"/>
            <a:ext cx="621503" cy="7341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正方形/長方形 53"/>
          <p:cNvSpPr/>
          <p:nvPr/>
        </p:nvSpPr>
        <p:spPr>
          <a:xfrm>
            <a:off x="9912788" y="4343925"/>
            <a:ext cx="41710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下</a:t>
            </a:r>
          </a:p>
        </p:txBody>
      </p:sp>
      <p:cxnSp>
        <p:nvCxnSpPr>
          <p:cNvPr id="55" name="直線コネクタ 54"/>
          <p:cNvCxnSpPr/>
          <p:nvPr/>
        </p:nvCxnSpPr>
        <p:spPr>
          <a:xfrm>
            <a:off x="10550301" y="4154056"/>
            <a:ext cx="621502" cy="7341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正方形/長方形 55"/>
          <p:cNvSpPr/>
          <p:nvPr/>
        </p:nvSpPr>
        <p:spPr>
          <a:xfrm>
            <a:off x="10823905" y="4343925"/>
            <a:ext cx="41710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上</a:t>
            </a:r>
          </a:p>
        </p:txBody>
      </p:sp>
      <p:cxnSp>
        <p:nvCxnSpPr>
          <p:cNvPr id="52" name="直線コネクタ 51"/>
          <p:cNvCxnSpPr>
            <a:stCxn id="66" idx="4"/>
            <a:endCxn id="71" idx="0"/>
          </p:cNvCxnSpPr>
          <p:nvPr/>
        </p:nvCxnSpPr>
        <p:spPr>
          <a:xfrm flipH="1">
            <a:off x="7141546" y="5215515"/>
            <a:ext cx="310752" cy="734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>
            <a:stCxn id="66" idx="4"/>
            <a:endCxn id="72" idx="0"/>
          </p:cNvCxnSpPr>
          <p:nvPr/>
        </p:nvCxnSpPr>
        <p:spPr>
          <a:xfrm>
            <a:off x="7452298" y="5215515"/>
            <a:ext cx="310751" cy="734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>
            <a:stCxn id="67" idx="4"/>
            <a:endCxn id="73" idx="0"/>
          </p:cNvCxnSpPr>
          <p:nvPr/>
        </p:nvCxnSpPr>
        <p:spPr>
          <a:xfrm flipH="1">
            <a:off x="8384552" y="5215515"/>
            <a:ext cx="310751" cy="734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>
            <a:stCxn id="67" idx="4"/>
            <a:endCxn id="74" idx="0"/>
          </p:cNvCxnSpPr>
          <p:nvPr/>
        </p:nvCxnSpPr>
        <p:spPr>
          <a:xfrm>
            <a:off x="8695303" y="5215515"/>
            <a:ext cx="310752" cy="734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正方形/長方形 62"/>
          <p:cNvSpPr/>
          <p:nvPr/>
        </p:nvSpPr>
        <p:spPr>
          <a:xfrm>
            <a:off x="6938392" y="5448312"/>
            <a:ext cx="41710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左</a:t>
            </a:r>
          </a:p>
        </p:txBody>
      </p:sp>
      <p:sp>
        <p:nvSpPr>
          <p:cNvPr id="64" name="正方形/長方形 63"/>
          <p:cNvSpPr/>
          <p:nvPr/>
        </p:nvSpPr>
        <p:spPr>
          <a:xfrm>
            <a:off x="7483011" y="5448312"/>
            <a:ext cx="41710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右</a:t>
            </a:r>
          </a:p>
        </p:txBody>
      </p:sp>
      <p:grpSp>
        <p:nvGrpSpPr>
          <p:cNvPr id="65" name="グループ化 64"/>
          <p:cNvGrpSpPr/>
          <p:nvPr/>
        </p:nvGrpSpPr>
        <p:grpSpPr>
          <a:xfrm>
            <a:off x="7288641" y="4888201"/>
            <a:ext cx="4044110" cy="327314"/>
            <a:chOff x="7288641" y="4962171"/>
            <a:chExt cx="4044110" cy="327314"/>
          </a:xfrm>
          <a:solidFill>
            <a:schemeClr val="bg1"/>
          </a:solidFill>
        </p:grpSpPr>
        <p:sp>
          <p:nvSpPr>
            <p:cNvPr id="66" name="円/楕円 65"/>
            <p:cNvSpPr/>
            <p:nvPr/>
          </p:nvSpPr>
          <p:spPr>
            <a:xfrm>
              <a:off x="7288641" y="4962171"/>
              <a:ext cx="327314" cy="327314"/>
            </a:xfrm>
            <a:prstGeom prst="ellipse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00" b="1" dirty="0">
                  <a:solidFill>
                    <a:schemeClr val="tx1"/>
                  </a:solidFill>
                </a:rPr>
                <a:t>5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67" name="円/楕円 66"/>
            <p:cNvSpPr/>
            <p:nvPr/>
          </p:nvSpPr>
          <p:spPr>
            <a:xfrm>
              <a:off x="8531646" y="4962171"/>
              <a:ext cx="327314" cy="327314"/>
            </a:xfrm>
            <a:prstGeom prst="ellipse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00" b="1" dirty="0">
                  <a:solidFill>
                    <a:schemeClr val="tx1"/>
                  </a:solidFill>
                </a:rPr>
                <a:t>2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68" name="円/楕円 67"/>
            <p:cNvSpPr/>
            <p:nvPr/>
          </p:nvSpPr>
          <p:spPr>
            <a:xfrm>
              <a:off x="9762431" y="4962171"/>
              <a:ext cx="327314" cy="327314"/>
            </a:xfrm>
            <a:prstGeom prst="ellipse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400" b="1" dirty="0">
                  <a:solidFill>
                    <a:schemeClr val="tx1"/>
                  </a:solidFill>
                </a:rPr>
                <a:t>12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69" name="円/楕円 68"/>
            <p:cNvSpPr/>
            <p:nvPr/>
          </p:nvSpPr>
          <p:spPr>
            <a:xfrm>
              <a:off x="11005437" y="4962171"/>
              <a:ext cx="327314" cy="327314"/>
            </a:xfrm>
            <a:prstGeom prst="ellipse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400" b="1" dirty="0">
                  <a:solidFill>
                    <a:schemeClr val="tx1"/>
                  </a:solidFill>
                </a:rPr>
                <a:t>11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0" name="グループ化 69"/>
          <p:cNvGrpSpPr/>
          <p:nvPr/>
        </p:nvGrpSpPr>
        <p:grpSpPr>
          <a:xfrm>
            <a:off x="6977889" y="5949661"/>
            <a:ext cx="4665613" cy="327314"/>
            <a:chOff x="6977889" y="5949661"/>
            <a:chExt cx="4665613" cy="327314"/>
          </a:xfrm>
          <a:solidFill>
            <a:schemeClr val="bg1"/>
          </a:solidFill>
        </p:grpSpPr>
        <p:sp>
          <p:nvSpPr>
            <p:cNvPr id="71" name="円/楕円 70"/>
            <p:cNvSpPr/>
            <p:nvPr/>
          </p:nvSpPr>
          <p:spPr>
            <a:xfrm>
              <a:off x="6977889" y="5949661"/>
              <a:ext cx="327314" cy="32731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00" b="1" dirty="0">
                  <a:solidFill>
                    <a:schemeClr val="tx1"/>
                  </a:solidFill>
                </a:rPr>
                <a:t>3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2" name="円/楕円 71"/>
            <p:cNvSpPr/>
            <p:nvPr/>
          </p:nvSpPr>
          <p:spPr>
            <a:xfrm>
              <a:off x="7599392" y="5949661"/>
              <a:ext cx="327314" cy="32731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b="1" dirty="0">
                  <a:solidFill>
                    <a:schemeClr val="tx1"/>
                  </a:solidFill>
                </a:rPr>
                <a:t>6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3" name="円/楕円 72"/>
            <p:cNvSpPr/>
            <p:nvPr/>
          </p:nvSpPr>
          <p:spPr>
            <a:xfrm>
              <a:off x="8220895" y="5949661"/>
              <a:ext cx="327314" cy="32731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00" b="1" dirty="0">
                  <a:solidFill>
                    <a:schemeClr val="tx1"/>
                  </a:solidFill>
                </a:rPr>
                <a:t>1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4" name="円/楕円 73"/>
            <p:cNvSpPr/>
            <p:nvPr/>
          </p:nvSpPr>
          <p:spPr>
            <a:xfrm>
              <a:off x="8842398" y="5949661"/>
              <a:ext cx="327314" cy="32731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b="1" dirty="0">
                  <a:solidFill>
                    <a:schemeClr val="tx1"/>
                  </a:solidFill>
                </a:rPr>
                <a:t>7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6" name="円/楕円 75"/>
            <p:cNvSpPr/>
            <p:nvPr/>
          </p:nvSpPr>
          <p:spPr>
            <a:xfrm>
              <a:off x="9451680" y="5949661"/>
              <a:ext cx="327314" cy="32731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b="1" dirty="0">
                  <a:solidFill>
                    <a:schemeClr val="tx1"/>
                  </a:solidFill>
                </a:rPr>
                <a:t>9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7" name="円/楕円 76"/>
            <p:cNvSpPr/>
            <p:nvPr/>
          </p:nvSpPr>
          <p:spPr>
            <a:xfrm>
              <a:off x="10073183" y="5949661"/>
              <a:ext cx="327314" cy="32731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400" b="1" dirty="0">
                  <a:solidFill>
                    <a:schemeClr val="tx1"/>
                  </a:solidFill>
                </a:rPr>
                <a:t>15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8" name="円/楕円 77"/>
            <p:cNvSpPr/>
            <p:nvPr/>
          </p:nvSpPr>
          <p:spPr>
            <a:xfrm>
              <a:off x="10694686" y="5949661"/>
              <a:ext cx="327314" cy="32731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400" b="1" dirty="0">
                  <a:solidFill>
                    <a:schemeClr val="tx1"/>
                  </a:solidFill>
                </a:rPr>
                <a:t>10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9" name="円/楕円 78"/>
            <p:cNvSpPr/>
            <p:nvPr/>
          </p:nvSpPr>
          <p:spPr>
            <a:xfrm>
              <a:off x="11316188" y="5949661"/>
              <a:ext cx="327314" cy="32731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400" b="1" dirty="0">
                  <a:solidFill>
                    <a:schemeClr val="tx1"/>
                  </a:solidFill>
                </a:rPr>
                <a:t>13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80" name="直線コネクタ 79"/>
          <p:cNvCxnSpPr/>
          <p:nvPr/>
        </p:nvCxnSpPr>
        <p:spPr>
          <a:xfrm flipH="1">
            <a:off x="9618046" y="5215515"/>
            <a:ext cx="310752" cy="734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/>
          <p:cNvCxnSpPr/>
          <p:nvPr/>
        </p:nvCxnSpPr>
        <p:spPr>
          <a:xfrm>
            <a:off x="9928798" y="5215515"/>
            <a:ext cx="310751" cy="734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正方形/長方形 81"/>
          <p:cNvSpPr/>
          <p:nvPr/>
        </p:nvSpPr>
        <p:spPr>
          <a:xfrm>
            <a:off x="9414892" y="5448312"/>
            <a:ext cx="41710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左</a:t>
            </a:r>
          </a:p>
        </p:txBody>
      </p:sp>
      <p:sp>
        <p:nvSpPr>
          <p:cNvPr id="83" name="正方形/長方形 82"/>
          <p:cNvSpPr/>
          <p:nvPr/>
        </p:nvSpPr>
        <p:spPr>
          <a:xfrm>
            <a:off x="9959511" y="5448312"/>
            <a:ext cx="41710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右</a:t>
            </a:r>
          </a:p>
        </p:txBody>
      </p:sp>
      <p:cxnSp>
        <p:nvCxnSpPr>
          <p:cNvPr id="84" name="直線コネクタ 83"/>
          <p:cNvCxnSpPr/>
          <p:nvPr/>
        </p:nvCxnSpPr>
        <p:spPr>
          <a:xfrm flipH="1">
            <a:off x="10860106" y="5215515"/>
            <a:ext cx="310752" cy="734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/>
          <p:cNvCxnSpPr/>
          <p:nvPr/>
        </p:nvCxnSpPr>
        <p:spPr>
          <a:xfrm>
            <a:off x="11170858" y="5215515"/>
            <a:ext cx="310751" cy="734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正方形/長方形 85"/>
          <p:cNvSpPr/>
          <p:nvPr/>
        </p:nvSpPr>
        <p:spPr>
          <a:xfrm>
            <a:off x="10695052" y="5448312"/>
            <a:ext cx="41710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左</a:t>
            </a:r>
          </a:p>
        </p:txBody>
      </p:sp>
      <p:sp>
        <p:nvSpPr>
          <p:cNvPr id="87" name="正方形/長方形 86"/>
          <p:cNvSpPr/>
          <p:nvPr/>
        </p:nvSpPr>
        <p:spPr>
          <a:xfrm>
            <a:off x="11239671" y="5448312"/>
            <a:ext cx="41710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右</a:t>
            </a:r>
          </a:p>
        </p:txBody>
      </p:sp>
      <p:sp>
        <p:nvSpPr>
          <p:cNvPr id="75" name="正方形/長方形 74"/>
          <p:cNvSpPr/>
          <p:nvPr/>
        </p:nvSpPr>
        <p:spPr>
          <a:xfrm>
            <a:off x="8186802" y="5448312"/>
            <a:ext cx="41710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左</a:t>
            </a:r>
          </a:p>
        </p:txBody>
      </p:sp>
      <p:sp>
        <p:nvSpPr>
          <p:cNvPr id="88" name="正方形/長方形 87"/>
          <p:cNvSpPr/>
          <p:nvPr/>
        </p:nvSpPr>
        <p:spPr>
          <a:xfrm>
            <a:off x="8731421" y="5448312"/>
            <a:ext cx="41710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右</a:t>
            </a:r>
          </a:p>
        </p:txBody>
      </p:sp>
      <p:sp>
        <p:nvSpPr>
          <p:cNvPr id="89" name="円/楕円 88"/>
          <p:cNvSpPr/>
          <p:nvPr/>
        </p:nvSpPr>
        <p:spPr>
          <a:xfrm>
            <a:off x="3285752" y="4834804"/>
            <a:ext cx="287337" cy="28733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>
                <a:solidFill>
                  <a:schemeClr val="tx1"/>
                </a:solidFill>
              </a:rPr>
              <a:t>P</a:t>
            </a:r>
            <a:endParaRPr kumimoji="1" lang="ja-JP" altLang="en-US" sz="2800" b="1" dirty="0">
              <a:solidFill>
                <a:schemeClr val="tx1"/>
              </a:solidFill>
            </a:endParaRPr>
          </a:p>
        </p:txBody>
      </p:sp>
      <p:cxnSp>
        <p:nvCxnSpPr>
          <p:cNvPr id="90" name="直線矢印コネクタ 89"/>
          <p:cNvCxnSpPr/>
          <p:nvPr/>
        </p:nvCxnSpPr>
        <p:spPr>
          <a:xfrm>
            <a:off x="9610928" y="3375497"/>
            <a:ext cx="395592" cy="337226"/>
          </a:xfrm>
          <a:prstGeom prst="straightConnector1">
            <a:avLst/>
          </a:prstGeom>
          <a:ln w="666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矢印コネクタ 90"/>
          <p:cNvCxnSpPr/>
          <p:nvPr/>
        </p:nvCxnSpPr>
        <p:spPr>
          <a:xfrm>
            <a:off x="2282758" y="4656306"/>
            <a:ext cx="622571" cy="0"/>
          </a:xfrm>
          <a:prstGeom prst="straightConnector1">
            <a:avLst/>
          </a:prstGeom>
          <a:ln w="666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矢印コネクタ 91"/>
          <p:cNvCxnSpPr/>
          <p:nvPr/>
        </p:nvCxnSpPr>
        <p:spPr>
          <a:xfrm>
            <a:off x="4244501" y="3923491"/>
            <a:ext cx="6486" cy="658238"/>
          </a:xfrm>
          <a:prstGeom prst="straightConnector1">
            <a:avLst/>
          </a:prstGeom>
          <a:ln w="666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矢印コネクタ 92"/>
          <p:cNvCxnSpPr/>
          <p:nvPr/>
        </p:nvCxnSpPr>
        <p:spPr>
          <a:xfrm flipH="1">
            <a:off x="10165404" y="4361235"/>
            <a:ext cx="372893" cy="512322"/>
          </a:xfrm>
          <a:prstGeom prst="straightConnector1">
            <a:avLst/>
          </a:prstGeom>
          <a:ln w="666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矢印コネクタ 93"/>
          <p:cNvCxnSpPr/>
          <p:nvPr/>
        </p:nvCxnSpPr>
        <p:spPr>
          <a:xfrm flipH="1">
            <a:off x="3401438" y="5175115"/>
            <a:ext cx="577174" cy="16213"/>
          </a:xfrm>
          <a:prstGeom prst="straightConnector1">
            <a:avLst/>
          </a:prstGeom>
          <a:ln w="666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矢印コネクタ 94"/>
          <p:cNvCxnSpPr/>
          <p:nvPr/>
        </p:nvCxnSpPr>
        <p:spPr>
          <a:xfrm flipH="1">
            <a:off x="9737387" y="5421550"/>
            <a:ext cx="207524" cy="512323"/>
          </a:xfrm>
          <a:prstGeom prst="straightConnector1">
            <a:avLst/>
          </a:prstGeom>
          <a:ln w="666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369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直線矢印コネクタ 47"/>
          <p:cNvCxnSpPr/>
          <p:nvPr/>
        </p:nvCxnSpPr>
        <p:spPr>
          <a:xfrm>
            <a:off x="3429000" y="1771650"/>
            <a:ext cx="0" cy="2400300"/>
          </a:xfrm>
          <a:prstGeom prst="straightConnector1">
            <a:avLst/>
          </a:prstGeom>
          <a:ln w="60325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/>
          <p:nvPr/>
        </p:nvCxnSpPr>
        <p:spPr>
          <a:xfrm>
            <a:off x="3743325" y="4181475"/>
            <a:ext cx="0" cy="2162175"/>
          </a:xfrm>
          <a:prstGeom prst="straightConnector1">
            <a:avLst/>
          </a:prstGeom>
          <a:ln w="60325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/>
          <p:cNvCxnSpPr/>
          <p:nvPr/>
        </p:nvCxnSpPr>
        <p:spPr>
          <a:xfrm>
            <a:off x="1809750" y="3762375"/>
            <a:ext cx="0" cy="2562225"/>
          </a:xfrm>
          <a:prstGeom prst="straightConnector1">
            <a:avLst/>
          </a:prstGeom>
          <a:ln w="60325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/>
          <p:cNvCxnSpPr/>
          <p:nvPr/>
        </p:nvCxnSpPr>
        <p:spPr>
          <a:xfrm>
            <a:off x="1314450" y="1781175"/>
            <a:ext cx="0" cy="2000250"/>
          </a:xfrm>
          <a:prstGeom prst="straightConnector1">
            <a:avLst/>
          </a:prstGeom>
          <a:ln w="60325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 flipH="1">
            <a:off x="781051" y="3762375"/>
            <a:ext cx="1809749" cy="0"/>
          </a:xfrm>
          <a:prstGeom prst="straightConnector1">
            <a:avLst/>
          </a:prstGeom>
          <a:ln w="60325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 flipH="1">
            <a:off x="2571751" y="4171950"/>
            <a:ext cx="2774949" cy="0"/>
          </a:xfrm>
          <a:prstGeom prst="straightConnector1">
            <a:avLst/>
          </a:prstGeom>
          <a:ln w="60325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>
            <a:off x="2581275" y="1771650"/>
            <a:ext cx="0" cy="4572000"/>
          </a:xfrm>
          <a:prstGeom prst="straightConnector1">
            <a:avLst/>
          </a:prstGeom>
          <a:ln w="60325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0581" y="631826"/>
            <a:ext cx="4039219" cy="733270"/>
          </a:xfrm>
        </p:spPr>
        <p:txBody>
          <a:bodyPr>
            <a:normAutofit/>
          </a:bodyPr>
          <a:lstStyle/>
          <a:p>
            <a:r>
              <a:rPr lang="en-US" altLang="ja-JP" sz="4000" dirty="0" err="1"/>
              <a:t>k</a:t>
            </a:r>
            <a:r>
              <a:rPr kumimoji="1" lang="en-US" altLang="ja-JP" sz="4000" dirty="0" err="1"/>
              <a:t>d</a:t>
            </a:r>
            <a:r>
              <a:rPr kumimoji="1" lang="en-US" altLang="ja-JP" sz="4000" dirty="0"/>
              <a:t>-tree</a:t>
            </a:r>
            <a:r>
              <a:rPr lang="ja-JP" altLang="en-US" sz="4000" dirty="0"/>
              <a:t>の構築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816600" y="358776"/>
            <a:ext cx="6375400" cy="2019299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ja-JP" altLang="en-US" dirty="0"/>
              <a:t>点</a:t>
            </a:r>
            <a:r>
              <a:rPr lang="en-US" altLang="ja-JP" b="1" dirty="0"/>
              <a:t>p</a:t>
            </a:r>
            <a:r>
              <a:rPr lang="ja-JP" altLang="en-US" dirty="0"/>
              <a:t>の最近傍点探索</a:t>
            </a:r>
            <a:endParaRPr lang="en-US" altLang="ja-JP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ja-JP" altLang="en-US" sz="2000" dirty="0"/>
              <a:t>木を下方向にたどり葉ノードを見つけ，これを暫定的な最近傍点とする（近似解でよければここで終了）</a:t>
            </a:r>
            <a:endParaRPr lang="en-US" altLang="ja-JP" sz="20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kumimoji="1" lang="ja-JP" altLang="en-US" sz="2000" dirty="0"/>
              <a:t>到達した</a:t>
            </a:r>
            <a:r>
              <a:rPr lang="ja-JP" altLang="en-US" sz="2000" dirty="0"/>
              <a:t>葉ノードから木を上方向にたどり，点</a:t>
            </a:r>
            <a:r>
              <a:rPr lang="en-US" altLang="ja-JP" sz="2000" dirty="0"/>
              <a:t>p</a:t>
            </a:r>
            <a:r>
              <a:rPr lang="ja-JP" altLang="en-US" sz="2000" dirty="0"/>
              <a:t>からの距離が</a:t>
            </a:r>
            <a:r>
              <a:rPr lang="en-US" altLang="ja-JP" sz="2000" dirty="0"/>
              <a:t>R</a:t>
            </a:r>
            <a:r>
              <a:rPr lang="ja-JP" altLang="en-US" sz="2000" dirty="0"/>
              <a:t>以下の領域は検索する，</a:t>
            </a:r>
            <a:endParaRPr kumimoji="1" lang="en-US" altLang="ja-JP" sz="2000" dirty="0"/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altLang="ja-JP" dirty="0"/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800100" y="6337300"/>
            <a:ext cx="4584700" cy="0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 flipV="1">
            <a:off x="787400" y="1765300"/>
            <a:ext cx="0" cy="4584700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円/楕円 8"/>
          <p:cNvSpPr/>
          <p:nvPr/>
        </p:nvSpPr>
        <p:spPr>
          <a:xfrm>
            <a:off x="1171574" y="2471738"/>
            <a:ext cx="280987" cy="2809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2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838199" y="3262313"/>
            <a:ext cx="280987" cy="2809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1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2438399" y="4424363"/>
            <a:ext cx="280987" cy="2809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8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2114549" y="2509838"/>
            <a:ext cx="280987" cy="2809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solidFill>
                  <a:schemeClr val="tx1"/>
                </a:solidFill>
              </a:rPr>
              <a:t>7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1457324" y="3614738"/>
            <a:ext cx="280987" cy="2809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solidFill>
                  <a:schemeClr val="tx1"/>
                </a:solidFill>
              </a:rPr>
              <a:t>4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2933699" y="3148013"/>
            <a:ext cx="280987" cy="2809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10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1943099" y="4033838"/>
            <a:ext cx="280987" cy="2809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6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1247774" y="4576763"/>
            <a:ext cx="280987" cy="2809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solidFill>
                  <a:schemeClr val="tx1"/>
                </a:solidFill>
              </a:rPr>
              <a:t>3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1666874" y="5338763"/>
            <a:ext cx="280987" cy="2809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solidFill>
                  <a:schemeClr val="tx1"/>
                </a:solidFill>
              </a:rPr>
              <a:t>5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2819399" y="5195888"/>
            <a:ext cx="280987" cy="2809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9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6" name="円/楕円 25"/>
          <p:cNvSpPr/>
          <p:nvPr/>
        </p:nvSpPr>
        <p:spPr>
          <a:xfrm>
            <a:off x="3286124" y="3748088"/>
            <a:ext cx="280987" cy="2809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11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3848099" y="3186113"/>
            <a:ext cx="280987" cy="2809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13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4352924" y="5157788"/>
            <a:ext cx="280987" cy="2809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15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9" name="円/楕円 28"/>
          <p:cNvSpPr/>
          <p:nvPr/>
        </p:nvSpPr>
        <p:spPr>
          <a:xfrm>
            <a:off x="3609974" y="4938713"/>
            <a:ext cx="280987" cy="2809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12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0" name="円/楕円 29"/>
          <p:cNvSpPr/>
          <p:nvPr/>
        </p:nvSpPr>
        <p:spPr>
          <a:xfrm>
            <a:off x="4000499" y="4033838"/>
            <a:ext cx="280987" cy="2809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14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cxnSp>
        <p:nvCxnSpPr>
          <p:cNvPr id="40" name="直線矢印コネクタ 39"/>
          <p:cNvCxnSpPr/>
          <p:nvPr/>
        </p:nvCxnSpPr>
        <p:spPr>
          <a:xfrm flipV="1">
            <a:off x="5359400" y="1765300"/>
            <a:ext cx="0" cy="4584700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>
            <a:off x="800100" y="1793875"/>
            <a:ext cx="4584700" cy="0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円/楕円 30"/>
          <p:cNvSpPr/>
          <p:nvPr/>
        </p:nvSpPr>
        <p:spPr>
          <a:xfrm>
            <a:off x="9153149" y="2777504"/>
            <a:ext cx="315093" cy="315093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b="1" dirty="0">
                <a:solidFill>
                  <a:schemeClr val="tx1"/>
                </a:solidFill>
              </a:rPr>
              <a:t>8</a:t>
            </a:r>
            <a:endParaRPr kumimoji="1" lang="ja-JP" altLang="en-US" sz="1400" b="1" dirty="0">
              <a:solidFill>
                <a:schemeClr val="tx1"/>
              </a:solidFill>
            </a:endParaRPr>
          </a:p>
        </p:txBody>
      </p:sp>
      <p:cxnSp>
        <p:nvCxnSpPr>
          <p:cNvPr id="32" name="直線コネクタ 31"/>
          <p:cNvCxnSpPr/>
          <p:nvPr/>
        </p:nvCxnSpPr>
        <p:spPr>
          <a:xfrm flipH="1">
            <a:off x="8073801" y="3046453"/>
            <a:ext cx="1125492" cy="7802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9422098" y="3046453"/>
            <a:ext cx="1125493" cy="7802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正方形/長方形 36"/>
          <p:cNvSpPr/>
          <p:nvPr/>
        </p:nvSpPr>
        <p:spPr>
          <a:xfrm>
            <a:off x="8411452" y="3162660"/>
            <a:ext cx="41710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左</a:t>
            </a:r>
          </a:p>
        </p:txBody>
      </p:sp>
      <p:sp>
        <p:nvSpPr>
          <p:cNvPr id="38" name="正方形/長方形 37"/>
          <p:cNvSpPr/>
          <p:nvPr/>
        </p:nvSpPr>
        <p:spPr>
          <a:xfrm>
            <a:off x="9816390" y="3162660"/>
            <a:ext cx="41710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右</a:t>
            </a:r>
          </a:p>
        </p:txBody>
      </p:sp>
      <p:grpSp>
        <p:nvGrpSpPr>
          <p:cNvPr id="36" name="グループ化 35"/>
          <p:cNvGrpSpPr/>
          <p:nvPr/>
        </p:nvGrpSpPr>
        <p:grpSpPr>
          <a:xfrm>
            <a:off x="7910144" y="3826742"/>
            <a:ext cx="2801104" cy="327314"/>
            <a:chOff x="7910144" y="3841537"/>
            <a:chExt cx="2801104" cy="327314"/>
          </a:xfrm>
          <a:solidFill>
            <a:schemeClr val="bg1"/>
          </a:solidFill>
        </p:grpSpPr>
        <p:sp>
          <p:nvSpPr>
            <p:cNvPr id="42" name="円/楕円 41"/>
            <p:cNvSpPr/>
            <p:nvPr/>
          </p:nvSpPr>
          <p:spPr>
            <a:xfrm>
              <a:off x="7910144" y="3841537"/>
              <a:ext cx="327314" cy="327314"/>
            </a:xfrm>
            <a:prstGeom prst="ellipse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00" b="1" dirty="0">
                  <a:solidFill>
                    <a:schemeClr val="tx1"/>
                  </a:solidFill>
                </a:rPr>
                <a:t>4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43" name="円/楕円 42"/>
            <p:cNvSpPr/>
            <p:nvPr/>
          </p:nvSpPr>
          <p:spPr>
            <a:xfrm>
              <a:off x="10383934" y="3841537"/>
              <a:ext cx="327314" cy="327314"/>
            </a:xfrm>
            <a:prstGeom prst="ellipse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400" b="1" dirty="0">
                  <a:solidFill>
                    <a:schemeClr val="tx1"/>
                  </a:solidFill>
                </a:rPr>
                <a:t>14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44" name="直線コネクタ 43"/>
          <p:cNvCxnSpPr>
            <a:stCxn id="42" idx="4"/>
          </p:cNvCxnSpPr>
          <p:nvPr/>
        </p:nvCxnSpPr>
        <p:spPr>
          <a:xfrm flipH="1">
            <a:off x="7452298" y="4154056"/>
            <a:ext cx="621503" cy="7341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正方形/長方形 44"/>
          <p:cNvSpPr/>
          <p:nvPr/>
        </p:nvSpPr>
        <p:spPr>
          <a:xfrm>
            <a:off x="7436288" y="4343925"/>
            <a:ext cx="41710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下</a:t>
            </a:r>
          </a:p>
        </p:txBody>
      </p:sp>
      <p:cxnSp>
        <p:nvCxnSpPr>
          <p:cNvPr id="46" name="直線コネクタ 45"/>
          <p:cNvCxnSpPr>
            <a:stCxn id="42" idx="4"/>
          </p:cNvCxnSpPr>
          <p:nvPr/>
        </p:nvCxnSpPr>
        <p:spPr>
          <a:xfrm>
            <a:off x="8073801" y="4154056"/>
            <a:ext cx="621502" cy="7341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正方形/長方形 46"/>
          <p:cNvSpPr/>
          <p:nvPr/>
        </p:nvSpPr>
        <p:spPr>
          <a:xfrm>
            <a:off x="8347405" y="4343925"/>
            <a:ext cx="41710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上</a:t>
            </a:r>
          </a:p>
        </p:txBody>
      </p:sp>
      <p:cxnSp>
        <p:nvCxnSpPr>
          <p:cNvPr id="53" name="直線コネクタ 52"/>
          <p:cNvCxnSpPr/>
          <p:nvPr/>
        </p:nvCxnSpPr>
        <p:spPr>
          <a:xfrm flipH="1">
            <a:off x="9928798" y="4154056"/>
            <a:ext cx="621503" cy="7341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正方形/長方形 53"/>
          <p:cNvSpPr/>
          <p:nvPr/>
        </p:nvSpPr>
        <p:spPr>
          <a:xfrm>
            <a:off x="9912788" y="4343925"/>
            <a:ext cx="41710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下</a:t>
            </a:r>
          </a:p>
        </p:txBody>
      </p:sp>
      <p:cxnSp>
        <p:nvCxnSpPr>
          <p:cNvPr id="55" name="直線コネクタ 54"/>
          <p:cNvCxnSpPr/>
          <p:nvPr/>
        </p:nvCxnSpPr>
        <p:spPr>
          <a:xfrm>
            <a:off x="10550301" y="4154056"/>
            <a:ext cx="621502" cy="7341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正方形/長方形 55"/>
          <p:cNvSpPr/>
          <p:nvPr/>
        </p:nvSpPr>
        <p:spPr>
          <a:xfrm>
            <a:off x="10823905" y="4343925"/>
            <a:ext cx="41710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上</a:t>
            </a:r>
          </a:p>
        </p:txBody>
      </p:sp>
      <p:cxnSp>
        <p:nvCxnSpPr>
          <p:cNvPr id="52" name="直線コネクタ 51"/>
          <p:cNvCxnSpPr>
            <a:stCxn id="66" idx="4"/>
            <a:endCxn id="71" idx="0"/>
          </p:cNvCxnSpPr>
          <p:nvPr/>
        </p:nvCxnSpPr>
        <p:spPr>
          <a:xfrm flipH="1">
            <a:off x="7141546" y="5215515"/>
            <a:ext cx="310752" cy="734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>
            <a:stCxn id="66" idx="4"/>
            <a:endCxn id="72" idx="0"/>
          </p:cNvCxnSpPr>
          <p:nvPr/>
        </p:nvCxnSpPr>
        <p:spPr>
          <a:xfrm>
            <a:off x="7452298" y="5215515"/>
            <a:ext cx="310751" cy="734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>
            <a:stCxn id="67" idx="4"/>
            <a:endCxn id="73" idx="0"/>
          </p:cNvCxnSpPr>
          <p:nvPr/>
        </p:nvCxnSpPr>
        <p:spPr>
          <a:xfrm flipH="1">
            <a:off x="8384552" y="5215515"/>
            <a:ext cx="310751" cy="734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>
            <a:stCxn id="67" idx="4"/>
            <a:endCxn id="74" idx="0"/>
          </p:cNvCxnSpPr>
          <p:nvPr/>
        </p:nvCxnSpPr>
        <p:spPr>
          <a:xfrm>
            <a:off x="8695303" y="5215515"/>
            <a:ext cx="310752" cy="734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正方形/長方形 62"/>
          <p:cNvSpPr/>
          <p:nvPr/>
        </p:nvSpPr>
        <p:spPr>
          <a:xfrm>
            <a:off x="6938392" y="5448312"/>
            <a:ext cx="41710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左</a:t>
            </a:r>
          </a:p>
        </p:txBody>
      </p:sp>
      <p:sp>
        <p:nvSpPr>
          <p:cNvPr id="64" name="正方形/長方形 63"/>
          <p:cNvSpPr/>
          <p:nvPr/>
        </p:nvSpPr>
        <p:spPr>
          <a:xfrm>
            <a:off x="7483011" y="5448312"/>
            <a:ext cx="41710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右</a:t>
            </a:r>
          </a:p>
        </p:txBody>
      </p:sp>
      <p:grpSp>
        <p:nvGrpSpPr>
          <p:cNvPr id="65" name="グループ化 64"/>
          <p:cNvGrpSpPr/>
          <p:nvPr/>
        </p:nvGrpSpPr>
        <p:grpSpPr>
          <a:xfrm>
            <a:off x="7288641" y="4888201"/>
            <a:ext cx="4044110" cy="327314"/>
            <a:chOff x="7288641" y="4962171"/>
            <a:chExt cx="4044110" cy="327314"/>
          </a:xfrm>
          <a:solidFill>
            <a:schemeClr val="bg1"/>
          </a:solidFill>
        </p:grpSpPr>
        <p:sp>
          <p:nvSpPr>
            <p:cNvPr id="66" name="円/楕円 65"/>
            <p:cNvSpPr/>
            <p:nvPr/>
          </p:nvSpPr>
          <p:spPr>
            <a:xfrm>
              <a:off x="7288641" y="4962171"/>
              <a:ext cx="327314" cy="327314"/>
            </a:xfrm>
            <a:prstGeom prst="ellipse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00" b="1" dirty="0">
                  <a:solidFill>
                    <a:schemeClr val="tx1"/>
                  </a:solidFill>
                </a:rPr>
                <a:t>5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67" name="円/楕円 66"/>
            <p:cNvSpPr/>
            <p:nvPr/>
          </p:nvSpPr>
          <p:spPr>
            <a:xfrm>
              <a:off x="8531646" y="4962171"/>
              <a:ext cx="327314" cy="327314"/>
            </a:xfrm>
            <a:prstGeom prst="ellipse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00" b="1" dirty="0">
                  <a:solidFill>
                    <a:schemeClr val="tx1"/>
                  </a:solidFill>
                </a:rPr>
                <a:t>2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68" name="円/楕円 67"/>
            <p:cNvSpPr/>
            <p:nvPr/>
          </p:nvSpPr>
          <p:spPr>
            <a:xfrm>
              <a:off x="9762431" y="4962171"/>
              <a:ext cx="327314" cy="327314"/>
            </a:xfrm>
            <a:prstGeom prst="ellipse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400" b="1" dirty="0">
                  <a:solidFill>
                    <a:schemeClr val="tx1"/>
                  </a:solidFill>
                </a:rPr>
                <a:t>12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69" name="円/楕円 68"/>
            <p:cNvSpPr/>
            <p:nvPr/>
          </p:nvSpPr>
          <p:spPr>
            <a:xfrm>
              <a:off x="11005437" y="4962171"/>
              <a:ext cx="327314" cy="327314"/>
            </a:xfrm>
            <a:prstGeom prst="ellipse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400" b="1" dirty="0">
                  <a:solidFill>
                    <a:schemeClr val="tx1"/>
                  </a:solidFill>
                </a:rPr>
                <a:t>11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0" name="グループ化 69"/>
          <p:cNvGrpSpPr/>
          <p:nvPr/>
        </p:nvGrpSpPr>
        <p:grpSpPr>
          <a:xfrm>
            <a:off x="6977889" y="5949661"/>
            <a:ext cx="4665613" cy="327314"/>
            <a:chOff x="6977889" y="5949661"/>
            <a:chExt cx="4665613" cy="327314"/>
          </a:xfrm>
          <a:solidFill>
            <a:schemeClr val="bg1"/>
          </a:solidFill>
        </p:grpSpPr>
        <p:sp>
          <p:nvSpPr>
            <p:cNvPr id="71" name="円/楕円 70"/>
            <p:cNvSpPr/>
            <p:nvPr/>
          </p:nvSpPr>
          <p:spPr>
            <a:xfrm>
              <a:off x="6977889" y="5949661"/>
              <a:ext cx="327314" cy="32731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00" b="1" dirty="0">
                  <a:solidFill>
                    <a:schemeClr val="tx1"/>
                  </a:solidFill>
                </a:rPr>
                <a:t>3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2" name="円/楕円 71"/>
            <p:cNvSpPr/>
            <p:nvPr/>
          </p:nvSpPr>
          <p:spPr>
            <a:xfrm>
              <a:off x="7599392" y="5949661"/>
              <a:ext cx="327314" cy="32731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b="1" dirty="0">
                  <a:solidFill>
                    <a:schemeClr val="tx1"/>
                  </a:solidFill>
                </a:rPr>
                <a:t>6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3" name="円/楕円 72"/>
            <p:cNvSpPr/>
            <p:nvPr/>
          </p:nvSpPr>
          <p:spPr>
            <a:xfrm>
              <a:off x="8220895" y="5949661"/>
              <a:ext cx="327314" cy="32731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00" b="1" dirty="0">
                  <a:solidFill>
                    <a:schemeClr val="tx1"/>
                  </a:solidFill>
                </a:rPr>
                <a:t>1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4" name="円/楕円 73"/>
            <p:cNvSpPr/>
            <p:nvPr/>
          </p:nvSpPr>
          <p:spPr>
            <a:xfrm>
              <a:off x="8842398" y="5949661"/>
              <a:ext cx="327314" cy="32731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b="1" dirty="0">
                  <a:solidFill>
                    <a:schemeClr val="tx1"/>
                  </a:solidFill>
                </a:rPr>
                <a:t>7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6" name="円/楕円 75"/>
            <p:cNvSpPr/>
            <p:nvPr/>
          </p:nvSpPr>
          <p:spPr>
            <a:xfrm>
              <a:off x="9451680" y="5949661"/>
              <a:ext cx="327314" cy="32731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b="1" dirty="0">
                  <a:solidFill>
                    <a:schemeClr val="tx1"/>
                  </a:solidFill>
                </a:rPr>
                <a:t>9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7" name="円/楕円 76"/>
            <p:cNvSpPr/>
            <p:nvPr/>
          </p:nvSpPr>
          <p:spPr>
            <a:xfrm>
              <a:off x="10073183" y="5949661"/>
              <a:ext cx="327314" cy="32731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400" b="1" dirty="0">
                  <a:solidFill>
                    <a:schemeClr val="tx1"/>
                  </a:solidFill>
                </a:rPr>
                <a:t>15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8" name="円/楕円 77"/>
            <p:cNvSpPr/>
            <p:nvPr/>
          </p:nvSpPr>
          <p:spPr>
            <a:xfrm>
              <a:off x="10694686" y="5949661"/>
              <a:ext cx="327314" cy="32731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400" b="1" dirty="0">
                  <a:solidFill>
                    <a:schemeClr val="tx1"/>
                  </a:solidFill>
                </a:rPr>
                <a:t>10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9" name="円/楕円 78"/>
            <p:cNvSpPr/>
            <p:nvPr/>
          </p:nvSpPr>
          <p:spPr>
            <a:xfrm>
              <a:off x="11316188" y="5949661"/>
              <a:ext cx="327314" cy="32731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400" b="1" dirty="0">
                  <a:solidFill>
                    <a:schemeClr val="tx1"/>
                  </a:solidFill>
                </a:rPr>
                <a:t>13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80" name="直線コネクタ 79"/>
          <p:cNvCxnSpPr/>
          <p:nvPr/>
        </p:nvCxnSpPr>
        <p:spPr>
          <a:xfrm flipH="1">
            <a:off x="9618046" y="5215515"/>
            <a:ext cx="310752" cy="734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/>
          <p:cNvCxnSpPr/>
          <p:nvPr/>
        </p:nvCxnSpPr>
        <p:spPr>
          <a:xfrm>
            <a:off x="9928798" y="5215515"/>
            <a:ext cx="310751" cy="734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正方形/長方形 81"/>
          <p:cNvSpPr/>
          <p:nvPr/>
        </p:nvSpPr>
        <p:spPr>
          <a:xfrm>
            <a:off x="9414892" y="5448312"/>
            <a:ext cx="41710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左</a:t>
            </a:r>
          </a:p>
        </p:txBody>
      </p:sp>
      <p:sp>
        <p:nvSpPr>
          <p:cNvPr id="83" name="正方形/長方形 82"/>
          <p:cNvSpPr/>
          <p:nvPr/>
        </p:nvSpPr>
        <p:spPr>
          <a:xfrm>
            <a:off x="9959511" y="5448312"/>
            <a:ext cx="41710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右</a:t>
            </a:r>
          </a:p>
        </p:txBody>
      </p:sp>
      <p:cxnSp>
        <p:nvCxnSpPr>
          <p:cNvPr id="84" name="直線コネクタ 83"/>
          <p:cNvCxnSpPr/>
          <p:nvPr/>
        </p:nvCxnSpPr>
        <p:spPr>
          <a:xfrm flipH="1">
            <a:off x="10860106" y="5215515"/>
            <a:ext cx="310752" cy="734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/>
          <p:cNvCxnSpPr/>
          <p:nvPr/>
        </p:nvCxnSpPr>
        <p:spPr>
          <a:xfrm>
            <a:off x="11170858" y="5215515"/>
            <a:ext cx="310751" cy="734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正方形/長方形 85"/>
          <p:cNvSpPr/>
          <p:nvPr/>
        </p:nvSpPr>
        <p:spPr>
          <a:xfrm>
            <a:off x="10695052" y="5448312"/>
            <a:ext cx="41710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左</a:t>
            </a:r>
          </a:p>
        </p:txBody>
      </p:sp>
      <p:sp>
        <p:nvSpPr>
          <p:cNvPr id="87" name="正方形/長方形 86"/>
          <p:cNvSpPr/>
          <p:nvPr/>
        </p:nvSpPr>
        <p:spPr>
          <a:xfrm>
            <a:off x="11239671" y="5448312"/>
            <a:ext cx="41710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右</a:t>
            </a:r>
          </a:p>
        </p:txBody>
      </p:sp>
      <p:sp>
        <p:nvSpPr>
          <p:cNvPr id="75" name="正方形/長方形 74"/>
          <p:cNvSpPr/>
          <p:nvPr/>
        </p:nvSpPr>
        <p:spPr>
          <a:xfrm>
            <a:off x="8186802" y="5448312"/>
            <a:ext cx="41710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左</a:t>
            </a:r>
          </a:p>
        </p:txBody>
      </p:sp>
      <p:sp>
        <p:nvSpPr>
          <p:cNvPr id="88" name="正方形/長方形 87"/>
          <p:cNvSpPr/>
          <p:nvPr/>
        </p:nvSpPr>
        <p:spPr>
          <a:xfrm>
            <a:off x="8731421" y="5448312"/>
            <a:ext cx="41710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右</a:t>
            </a:r>
          </a:p>
        </p:txBody>
      </p:sp>
      <p:cxnSp>
        <p:nvCxnSpPr>
          <p:cNvPr id="95" name="直線矢印コネクタ 94"/>
          <p:cNvCxnSpPr/>
          <p:nvPr/>
        </p:nvCxnSpPr>
        <p:spPr>
          <a:xfrm flipV="1">
            <a:off x="9626930" y="6276975"/>
            <a:ext cx="0" cy="539460"/>
          </a:xfrm>
          <a:prstGeom prst="straightConnector1">
            <a:avLst/>
          </a:prstGeom>
          <a:ln w="920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円/楕円 21"/>
          <p:cNvSpPr/>
          <p:nvPr/>
        </p:nvSpPr>
        <p:spPr>
          <a:xfrm>
            <a:off x="2796640" y="4322828"/>
            <a:ext cx="1261010" cy="1261010"/>
          </a:xfrm>
          <a:prstGeom prst="ellipse">
            <a:avLst/>
          </a:prstGeom>
          <a:solidFill>
            <a:srgbClr val="FFC00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6" name="直線矢印コネクタ 95"/>
          <p:cNvCxnSpPr/>
          <p:nvPr/>
        </p:nvCxnSpPr>
        <p:spPr>
          <a:xfrm flipH="1">
            <a:off x="10113817" y="4762005"/>
            <a:ext cx="455221" cy="256186"/>
          </a:xfrm>
          <a:prstGeom prst="straightConnector1">
            <a:avLst/>
          </a:prstGeom>
          <a:ln w="920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矢印コネクタ 96"/>
          <p:cNvCxnSpPr/>
          <p:nvPr/>
        </p:nvCxnSpPr>
        <p:spPr>
          <a:xfrm flipH="1">
            <a:off x="10375075" y="5771408"/>
            <a:ext cx="455221" cy="256186"/>
          </a:xfrm>
          <a:prstGeom prst="straightConnector1">
            <a:avLst/>
          </a:prstGeom>
          <a:ln w="920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円/楕円 97"/>
          <p:cNvSpPr/>
          <p:nvPr/>
        </p:nvSpPr>
        <p:spPr>
          <a:xfrm>
            <a:off x="3285752" y="4834804"/>
            <a:ext cx="287337" cy="28733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>
                <a:solidFill>
                  <a:schemeClr val="tx1"/>
                </a:solidFill>
              </a:rPr>
              <a:t>P</a:t>
            </a:r>
            <a:endParaRPr kumimoji="1" lang="ja-JP" alt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0857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直線矢印コネクタ 47"/>
          <p:cNvCxnSpPr/>
          <p:nvPr/>
        </p:nvCxnSpPr>
        <p:spPr>
          <a:xfrm>
            <a:off x="3429000" y="1771650"/>
            <a:ext cx="0" cy="2400300"/>
          </a:xfrm>
          <a:prstGeom prst="straightConnector1">
            <a:avLst/>
          </a:prstGeom>
          <a:ln w="60325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/>
          <p:nvPr/>
        </p:nvCxnSpPr>
        <p:spPr>
          <a:xfrm>
            <a:off x="3743325" y="4181475"/>
            <a:ext cx="0" cy="2162175"/>
          </a:xfrm>
          <a:prstGeom prst="straightConnector1">
            <a:avLst/>
          </a:prstGeom>
          <a:ln w="60325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/>
          <p:cNvCxnSpPr/>
          <p:nvPr/>
        </p:nvCxnSpPr>
        <p:spPr>
          <a:xfrm>
            <a:off x="1809750" y="3762375"/>
            <a:ext cx="0" cy="2562225"/>
          </a:xfrm>
          <a:prstGeom prst="straightConnector1">
            <a:avLst/>
          </a:prstGeom>
          <a:ln w="60325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/>
          <p:cNvCxnSpPr/>
          <p:nvPr/>
        </p:nvCxnSpPr>
        <p:spPr>
          <a:xfrm>
            <a:off x="1314450" y="1781175"/>
            <a:ext cx="0" cy="2000250"/>
          </a:xfrm>
          <a:prstGeom prst="straightConnector1">
            <a:avLst/>
          </a:prstGeom>
          <a:ln w="60325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 flipH="1">
            <a:off x="781051" y="3762375"/>
            <a:ext cx="1809749" cy="0"/>
          </a:xfrm>
          <a:prstGeom prst="straightConnector1">
            <a:avLst/>
          </a:prstGeom>
          <a:ln w="60325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 flipH="1">
            <a:off x="2571751" y="4171950"/>
            <a:ext cx="2774949" cy="0"/>
          </a:xfrm>
          <a:prstGeom prst="straightConnector1">
            <a:avLst/>
          </a:prstGeom>
          <a:ln w="60325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>
            <a:off x="2581275" y="1771650"/>
            <a:ext cx="0" cy="4572000"/>
          </a:xfrm>
          <a:prstGeom prst="straightConnector1">
            <a:avLst/>
          </a:prstGeom>
          <a:ln w="60325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0581" y="631826"/>
            <a:ext cx="4039219" cy="733270"/>
          </a:xfrm>
        </p:spPr>
        <p:txBody>
          <a:bodyPr>
            <a:normAutofit/>
          </a:bodyPr>
          <a:lstStyle/>
          <a:p>
            <a:r>
              <a:rPr lang="en-US" altLang="ja-JP" sz="4000" dirty="0" err="1"/>
              <a:t>k</a:t>
            </a:r>
            <a:r>
              <a:rPr kumimoji="1" lang="en-US" altLang="ja-JP" sz="4000" dirty="0" err="1"/>
              <a:t>d</a:t>
            </a:r>
            <a:r>
              <a:rPr kumimoji="1" lang="en-US" altLang="ja-JP" sz="4000" dirty="0"/>
              <a:t>-tree</a:t>
            </a:r>
            <a:r>
              <a:rPr lang="ja-JP" altLang="en-US" sz="4000" dirty="0"/>
              <a:t>の構築</a:t>
            </a:r>
            <a:endParaRPr kumimoji="1" lang="ja-JP" altLang="en-US" sz="4000" dirty="0"/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800100" y="6337300"/>
            <a:ext cx="4584700" cy="0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 flipV="1">
            <a:off x="787400" y="1765300"/>
            <a:ext cx="0" cy="4584700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円/楕円 8"/>
          <p:cNvSpPr/>
          <p:nvPr/>
        </p:nvSpPr>
        <p:spPr>
          <a:xfrm>
            <a:off x="1171574" y="2471738"/>
            <a:ext cx="280987" cy="2809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2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838199" y="3262313"/>
            <a:ext cx="280987" cy="2809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1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2438399" y="4424363"/>
            <a:ext cx="280987" cy="2809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8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2114549" y="2509838"/>
            <a:ext cx="280987" cy="2809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solidFill>
                  <a:schemeClr val="tx1"/>
                </a:solidFill>
              </a:rPr>
              <a:t>7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1457324" y="3614738"/>
            <a:ext cx="280987" cy="2809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solidFill>
                  <a:schemeClr val="tx1"/>
                </a:solidFill>
              </a:rPr>
              <a:t>4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2933699" y="3148013"/>
            <a:ext cx="280987" cy="2809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10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1943099" y="4033838"/>
            <a:ext cx="280987" cy="2809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6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1247774" y="4576763"/>
            <a:ext cx="280987" cy="2809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solidFill>
                  <a:schemeClr val="tx1"/>
                </a:solidFill>
              </a:rPr>
              <a:t>3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1666874" y="5338763"/>
            <a:ext cx="280987" cy="2809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solidFill>
                  <a:schemeClr val="tx1"/>
                </a:solidFill>
              </a:rPr>
              <a:t>5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2819399" y="5195888"/>
            <a:ext cx="280987" cy="2809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9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6" name="円/楕円 25"/>
          <p:cNvSpPr/>
          <p:nvPr/>
        </p:nvSpPr>
        <p:spPr>
          <a:xfrm>
            <a:off x="3286124" y="3748088"/>
            <a:ext cx="280987" cy="2809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11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3848099" y="3186113"/>
            <a:ext cx="280987" cy="2809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13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4352924" y="5157788"/>
            <a:ext cx="280987" cy="2809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15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9" name="円/楕円 28"/>
          <p:cNvSpPr/>
          <p:nvPr/>
        </p:nvSpPr>
        <p:spPr>
          <a:xfrm>
            <a:off x="3609974" y="4938713"/>
            <a:ext cx="280987" cy="2809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12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0" name="円/楕円 29"/>
          <p:cNvSpPr/>
          <p:nvPr/>
        </p:nvSpPr>
        <p:spPr>
          <a:xfrm>
            <a:off x="4000499" y="4033838"/>
            <a:ext cx="280987" cy="2809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14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cxnSp>
        <p:nvCxnSpPr>
          <p:cNvPr id="40" name="直線矢印コネクタ 39"/>
          <p:cNvCxnSpPr/>
          <p:nvPr/>
        </p:nvCxnSpPr>
        <p:spPr>
          <a:xfrm flipV="1">
            <a:off x="5359400" y="1765300"/>
            <a:ext cx="0" cy="4584700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>
            <a:off x="800100" y="1793875"/>
            <a:ext cx="4584700" cy="0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円/楕円 30"/>
          <p:cNvSpPr/>
          <p:nvPr/>
        </p:nvSpPr>
        <p:spPr>
          <a:xfrm>
            <a:off x="9153149" y="2777504"/>
            <a:ext cx="315093" cy="315093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b="1" dirty="0">
                <a:solidFill>
                  <a:schemeClr val="tx1"/>
                </a:solidFill>
              </a:rPr>
              <a:t>8</a:t>
            </a:r>
            <a:endParaRPr kumimoji="1" lang="ja-JP" altLang="en-US" sz="1400" b="1" dirty="0">
              <a:solidFill>
                <a:schemeClr val="tx1"/>
              </a:solidFill>
            </a:endParaRPr>
          </a:p>
        </p:txBody>
      </p:sp>
      <p:cxnSp>
        <p:nvCxnSpPr>
          <p:cNvPr id="32" name="直線コネクタ 31"/>
          <p:cNvCxnSpPr/>
          <p:nvPr/>
        </p:nvCxnSpPr>
        <p:spPr>
          <a:xfrm flipH="1">
            <a:off x="8073801" y="3046453"/>
            <a:ext cx="1125492" cy="7802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9422098" y="3046453"/>
            <a:ext cx="1125493" cy="7802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正方形/長方形 36"/>
          <p:cNvSpPr/>
          <p:nvPr/>
        </p:nvSpPr>
        <p:spPr>
          <a:xfrm>
            <a:off x="8411452" y="3162660"/>
            <a:ext cx="41710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左</a:t>
            </a:r>
          </a:p>
        </p:txBody>
      </p:sp>
      <p:sp>
        <p:nvSpPr>
          <p:cNvPr id="38" name="正方形/長方形 37"/>
          <p:cNvSpPr/>
          <p:nvPr/>
        </p:nvSpPr>
        <p:spPr>
          <a:xfrm>
            <a:off x="9816390" y="3162660"/>
            <a:ext cx="41710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右</a:t>
            </a:r>
          </a:p>
        </p:txBody>
      </p:sp>
      <p:grpSp>
        <p:nvGrpSpPr>
          <p:cNvPr id="36" name="グループ化 35"/>
          <p:cNvGrpSpPr/>
          <p:nvPr/>
        </p:nvGrpSpPr>
        <p:grpSpPr>
          <a:xfrm>
            <a:off x="7910144" y="3826742"/>
            <a:ext cx="2801104" cy="327314"/>
            <a:chOff x="7910144" y="3841537"/>
            <a:chExt cx="2801104" cy="327314"/>
          </a:xfrm>
          <a:solidFill>
            <a:schemeClr val="bg1"/>
          </a:solidFill>
        </p:grpSpPr>
        <p:sp>
          <p:nvSpPr>
            <p:cNvPr id="42" name="円/楕円 41"/>
            <p:cNvSpPr/>
            <p:nvPr/>
          </p:nvSpPr>
          <p:spPr>
            <a:xfrm>
              <a:off x="7910144" y="3841537"/>
              <a:ext cx="327314" cy="327314"/>
            </a:xfrm>
            <a:prstGeom prst="ellipse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00" b="1" dirty="0">
                  <a:solidFill>
                    <a:schemeClr val="tx1"/>
                  </a:solidFill>
                </a:rPr>
                <a:t>4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43" name="円/楕円 42"/>
            <p:cNvSpPr/>
            <p:nvPr/>
          </p:nvSpPr>
          <p:spPr>
            <a:xfrm>
              <a:off x="10383934" y="3841537"/>
              <a:ext cx="327314" cy="327314"/>
            </a:xfrm>
            <a:prstGeom prst="ellipse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400" b="1" dirty="0">
                  <a:solidFill>
                    <a:schemeClr val="tx1"/>
                  </a:solidFill>
                </a:rPr>
                <a:t>14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44" name="直線コネクタ 43"/>
          <p:cNvCxnSpPr>
            <a:stCxn id="42" idx="4"/>
          </p:cNvCxnSpPr>
          <p:nvPr/>
        </p:nvCxnSpPr>
        <p:spPr>
          <a:xfrm flipH="1">
            <a:off x="7452298" y="4154056"/>
            <a:ext cx="621503" cy="7341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正方形/長方形 44"/>
          <p:cNvSpPr/>
          <p:nvPr/>
        </p:nvSpPr>
        <p:spPr>
          <a:xfrm>
            <a:off x="7436288" y="4343925"/>
            <a:ext cx="41710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下</a:t>
            </a:r>
          </a:p>
        </p:txBody>
      </p:sp>
      <p:cxnSp>
        <p:nvCxnSpPr>
          <p:cNvPr id="46" name="直線コネクタ 45"/>
          <p:cNvCxnSpPr>
            <a:stCxn id="42" idx="4"/>
          </p:cNvCxnSpPr>
          <p:nvPr/>
        </p:nvCxnSpPr>
        <p:spPr>
          <a:xfrm>
            <a:off x="8073801" y="4154056"/>
            <a:ext cx="621502" cy="7341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正方形/長方形 46"/>
          <p:cNvSpPr/>
          <p:nvPr/>
        </p:nvSpPr>
        <p:spPr>
          <a:xfrm>
            <a:off x="8347405" y="4343925"/>
            <a:ext cx="41710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上</a:t>
            </a:r>
          </a:p>
        </p:txBody>
      </p:sp>
      <p:cxnSp>
        <p:nvCxnSpPr>
          <p:cNvPr id="53" name="直線コネクタ 52"/>
          <p:cNvCxnSpPr/>
          <p:nvPr/>
        </p:nvCxnSpPr>
        <p:spPr>
          <a:xfrm flipH="1">
            <a:off x="9928798" y="4154056"/>
            <a:ext cx="621503" cy="7341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正方形/長方形 53"/>
          <p:cNvSpPr/>
          <p:nvPr/>
        </p:nvSpPr>
        <p:spPr>
          <a:xfrm>
            <a:off x="9912788" y="4343925"/>
            <a:ext cx="41710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下</a:t>
            </a:r>
          </a:p>
        </p:txBody>
      </p:sp>
      <p:cxnSp>
        <p:nvCxnSpPr>
          <p:cNvPr id="55" name="直線コネクタ 54"/>
          <p:cNvCxnSpPr/>
          <p:nvPr/>
        </p:nvCxnSpPr>
        <p:spPr>
          <a:xfrm>
            <a:off x="10550301" y="4154056"/>
            <a:ext cx="621502" cy="7341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正方形/長方形 55"/>
          <p:cNvSpPr/>
          <p:nvPr/>
        </p:nvSpPr>
        <p:spPr>
          <a:xfrm>
            <a:off x="10823905" y="4343925"/>
            <a:ext cx="41710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上</a:t>
            </a:r>
          </a:p>
        </p:txBody>
      </p:sp>
      <p:cxnSp>
        <p:nvCxnSpPr>
          <p:cNvPr id="52" name="直線コネクタ 51"/>
          <p:cNvCxnSpPr>
            <a:stCxn id="66" idx="4"/>
            <a:endCxn id="71" idx="0"/>
          </p:cNvCxnSpPr>
          <p:nvPr/>
        </p:nvCxnSpPr>
        <p:spPr>
          <a:xfrm flipH="1">
            <a:off x="7141546" y="5215515"/>
            <a:ext cx="310752" cy="734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>
            <a:stCxn id="66" idx="4"/>
            <a:endCxn id="72" idx="0"/>
          </p:cNvCxnSpPr>
          <p:nvPr/>
        </p:nvCxnSpPr>
        <p:spPr>
          <a:xfrm>
            <a:off x="7452298" y="5215515"/>
            <a:ext cx="310751" cy="734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>
            <a:stCxn id="67" idx="4"/>
            <a:endCxn id="73" idx="0"/>
          </p:cNvCxnSpPr>
          <p:nvPr/>
        </p:nvCxnSpPr>
        <p:spPr>
          <a:xfrm flipH="1">
            <a:off x="8384552" y="5215515"/>
            <a:ext cx="310751" cy="734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>
            <a:stCxn id="67" idx="4"/>
            <a:endCxn id="74" idx="0"/>
          </p:cNvCxnSpPr>
          <p:nvPr/>
        </p:nvCxnSpPr>
        <p:spPr>
          <a:xfrm>
            <a:off x="8695303" y="5215515"/>
            <a:ext cx="310752" cy="734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正方形/長方形 62"/>
          <p:cNvSpPr/>
          <p:nvPr/>
        </p:nvSpPr>
        <p:spPr>
          <a:xfrm>
            <a:off x="6938392" y="5448312"/>
            <a:ext cx="41710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左</a:t>
            </a:r>
          </a:p>
        </p:txBody>
      </p:sp>
      <p:sp>
        <p:nvSpPr>
          <p:cNvPr id="64" name="正方形/長方形 63"/>
          <p:cNvSpPr/>
          <p:nvPr/>
        </p:nvSpPr>
        <p:spPr>
          <a:xfrm>
            <a:off x="7483011" y="5448312"/>
            <a:ext cx="41710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右</a:t>
            </a:r>
          </a:p>
        </p:txBody>
      </p:sp>
      <p:grpSp>
        <p:nvGrpSpPr>
          <p:cNvPr id="65" name="グループ化 64"/>
          <p:cNvGrpSpPr/>
          <p:nvPr/>
        </p:nvGrpSpPr>
        <p:grpSpPr>
          <a:xfrm>
            <a:off x="7288641" y="4888201"/>
            <a:ext cx="4044110" cy="327314"/>
            <a:chOff x="7288641" y="4962171"/>
            <a:chExt cx="4044110" cy="327314"/>
          </a:xfrm>
          <a:solidFill>
            <a:schemeClr val="bg1"/>
          </a:solidFill>
        </p:grpSpPr>
        <p:sp>
          <p:nvSpPr>
            <p:cNvPr id="66" name="円/楕円 65"/>
            <p:cNvSpPr/>
            <p:nvPr/>
          </p:nvSpPr>
          <p:spPr>
            <a:xfrm>
              <a:off x="7288641" y="4962171"/>
              <a:ext cx="327314" cy="327314"/>
            </a:xfrm>
            <a:prstGeom prst="ellipse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00" b="1" dirty="0">
                  <a:solidFill>
                    <a:schemeClr val="tx1"/>
                  </a:solidFill>
                </a:rPr>
                <a:t>5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67" name="円/楕円 66"/>
            <p:cNvSpPr/>
            <p:nvPr/>
          </p:nvSpPr>
          <p:spPr>
            <a:xfrm>
              <a:off x="8531646" y="4962171"/>
              <a:ext cx="327314" cy="327314"/>
            </a:xfrm>
            <a:prstGeom prst="ellipse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00" b="1" dirty="0">
                  <a:solidFill>
                    <a:schemeClr val="tx1"/>
                  </a:solidFill>
                </a:rPr>
                <a:t>2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68" name="円/楕円 67"/>
            <p:cNvSpPr/>
            <p:nvPr/>
          </p:nvSpPr>
          <p:spPr>
            <a:xfrm>
              <a:off x="9762431" y="4962171"/>
              <a:ext cx="327314" cy="327314"/>
            </a:xfrm>
            <a:prstGeom prst="ellipse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400" b="1" dirty="0">
                  <a:solidFill>
                    <a:schemeClr val="tx1"/>
                  </a:solidFill>
                </a:rPr>
                <a:t>12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69" name="円/楕円 68"/>
            <p:cNvSpPr/>
            <p:nvPr/>
          </p:nvSpPr>
          <p:spPr>
            <a:xfrm>
              <a:off x="11005437" y="4962171"/>
              <a:ext cx="327314" cy="327314"/>
            </a:xfrm>
            <a:prstGeom prst="ellipse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400" b="1" dirty="0">
                  <a:solidFill>
                    <a:schemeClr val="tx1"/>
                  </a:solidFill>
                </a:rPr>
                <a:t>11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0" name="グループ化 69"/>
          <p:cNvGrpSpPr/>
          <p:nvPr/>
        </p:nvGrpSpPr>
        <p:grpSpPr>
          <a:xfrm>
            <a:off x="6977889" y="5949661"/>
            <a:ext cx="4665613" cy="327314"/>
            <a:chOff x="6977889" y="5949661"/>
            <a:chExt cx="4665613" cy="327314"/>
          </a:xfrm>
          <a:solidFill>
            <a:schemeClr val="bg1"/>
          </a:solidFill>
        </p:grpSpPr>
        <p:sp>
          <p:nvSpPr>
            <p:cNvPr id="71" name="円/楕円 70"/>
            <p:cNvSpPr/>
            <p:nvPr/>
          </p:nvSpPr>
          <p:spPr>
            <a:xfrm>
              <a:off x="6977889" y="5949661"/>
              <a:ext cx="327314" cy="32731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00" b="1" dirty="0">
                  <a:solidFill>
                    <a:schemeClr val="tx1"/>
                  </a:solidFill>
                </a:rPr>
                <a:t>3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2" name="円/楕円 71"/>
            <p:cNvSpPr/>
            <p:nvPr/>
          </p:nvSpPr>
          <p:spPr>
            <a:xfrm>
              <a:off x="7599392" y="5949661"/>
              <a:ext cx="327314" cy="32731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b="1" dirty="0">
                  <a:solidFill>
                    <a:schemeClr val="tx1"/>
                  </a:solidFill>
                </a:rPr>
                <a:t>6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3" name="円/楕円 72"/>
            <p:cNvSpPr/>
            <p:nvPr/>
          </p:nvSpPr>
          <p:spPr>
            <a:xfrm>
              <a:off x="8220895" y="5949661"/>
              <a:ext cx="327314" cy="32731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00" b="1" dirty="0">
                  <a:solidFill>
                    <a:schemeClr val="tx1"/>
                  </a:solidFill>
                </a:rPr>
                <a:t>1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4" name="円/楕円 73"/>
            <p:cNvSpPr/>
            <p:nvPr/>
          </p:nvSpPr>
          <p:spPr>
            <a:xfrm>
              <a:off x="8842398" y="5949661"/>
              <a:ext cx="327314" cy="32731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b="1" dirty="0">
                  <a:solidFill>
                    <a:schemeClr val="tx1"/>
                  </a:solidFill>
                </a:rPr>
                <a:t>7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6" name="円/楕円 75"/>
            <p:cNvSpPr/>
            <p:nvPr/>
          </p:nvSpPr>
          <p:spPr>
            <a:xfrm>
              <a:off x="9451680" y="5949661"/>
              <a:ext cx="327314" cy="32731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b="1" dirty="0">
                  <a:solidFill>
                    <a:schemeClr val="tx1"/>
                  </a:solidFill>
                </a:rPr>
                <a:t>9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7" name="円/楕円 76"/>
            <p:cNvSpPr/>
            <p:nvPr/>
          </p:nvSpPr>
          <p:spPr>
            <a:xfrm>
              <a:off x="10073183" y="5949661"/>
              <a:ext cx="327314" cy="32731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400" b="1" dirty="0">
                  <a:solidFill>
                    <a:schemeClr val="tx1"/>
                  </a:solidFill>
                </a:rPr>
                <a:t>15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8" name="円/楕円 77"/>
            <p:cNvSpPr/>
            <p:nvPr/>
          </p:nvSpPr>
          <p:spPr>
            <a:xfrm>
              <a:off x="10694686" y="5949661"/>
              <a:ext cx="327314" cy="32731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400" b="1" dirty="0">
                  <a:solidFill>
                    <a:schemeClr val="tx1"/>
                  </a:solidFill>
                </a:rPr>
                <a:t>10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9" name="円/楕円 78"/>
            <p:cNvSpPr/>
            <p:nvPr/>
          </p:nvSpPr>
          <p:spPr>
            <a:xfrm>
              <a:off x="11316188" y="5949661"/>
              <a:ext cx="327314" cy="32731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400" b="1" dirty="0">
                  <a:solidFill>
                    <a:schemeClr val="tx1"/>
                  </a:solidFill>
                </a:rPr>
                <a:t>13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80" name="直線コネクタ 79"/>
          <p:cNvCxnSpPr/>
          <p:nvPr/>
        </p:nvCxnSpPr>
        <p:spPr>
          <a:xfrm flipH="1">
            <a:off x="9618046" y="5215515"/>
            <a:ext cx="310752" cy="734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/>
          <p:cNvCxnSpPr/>
          <p:nvPr/>
        </p:nvCxnSpPr>
        <p:spPr>
          <a:xfrm>
            <a:off x="9928798" y="5215515"/>
            <a:ext cx="310751" cy="734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正方形/長方形 81"/>
          <p:cNvSpPr/>
          <p:nvPr/>
        </p:nvSpPr>
        <p:spPr>
          <a:xfrm>
            <a:off x="9414892" y="5448312"/>
            <a:ext cx="41710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左</a:t>
            </a:r>
          </a:p>
        </p:txBody>
      </p:sp>
      <p:sp>
        <p:nvSpPr>
          <p:cNvPr id="83" name="正方形/長方形 82"/>
          <p:cNvSpPr/>
          <p:nvPr/>
        </p:nvSpPr>
        <p:spPr>
          <a:xfrm>
            <a:off x="9959511" y="5448312"/>
            <a:ext cx="41710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右</a:t>
            </a:r>
          </a:p>
        </p:txBody>
      </p:sp>
      <p:cxnSp>
        <p:nvCxnSpPr>
          <p:cNvPr id="84" name="直線コネクタ 83"/>
          <p:cNvCxnSpPr/>
          <p:nvPr/>
        </p:nvCxnSpPr>
        <p:spPr>
          <a:xfrm flipH="1">
            <a:off x="10860106" y="5215515"/>
            <a:ext cx="310752" cy="734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/>
          <p:cNvCxnSpPr/>
          <p:nvPr/>
        </p:nvCxnSpPr>
        <p:spPr>
          <a:xfrm>
            <a:off x="11170858" y="5215515"/>
            <a:ext cx="310751" cy="734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正方形/長方形 85"/>
          <p:cNvSpPr/>
          <p:nvPr/>
        </p:nvSpPr>
        <p:spPr>
          <a:xfrm>
            <a:off x="10695052" y="5448312"/>
            <a:ext cx="41710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左</a:t>
            </a:r>
          </a:p>
        </p:txBody>
      </p:sp>
      <p:sp>
        <p:nvSpPr>
          <p:cNvPr id="87" name="正方形/長方形 86"/>
          <p:cNvSpPr/>
          <p:nvPr/>
        </p:nvSpPr>
        <p:spPr>
          <a:xfrm>
            <a:off x="11239671" y="5448312"/>
            <a:ext cx="41710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右</a:t>
            </a:r>
          </a:p>
        </p:txBody>
      </p:sp>
      <p:sp>
        <p:nvSpPr>
          <p:cNvPr id="75" name="正方形/長方形 74"/>
          <p:cNvSpPr/>
          <p:nvPr/>
        </p:nvSpPr>
        <p:spPr>
          <a:xfrm>
            <a:off x="8186802" y="5448312"/>
            <a:ext cx="41710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左</a:t>
            </a:r>
          </a:p>
        </p:txBody>
      </p:sp>
      <p:sp>
        <p:nvSpPr>
          <p:cNvPr id="88" name="正方形/長方形 87"/>
          <p:cNvSpPr/>
          <p:nvPr/>
        </p:nvSpPr>
        <p:spPr>
          <a:xfrm>
            <a:off x="8731421" y="5448312"/>
            <a:ext cx="41710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右</a:t>
            </a:r>
          </a:p>
        </p:txBody>
      </p:sp>
      <p:sp>
        <p:nvSpPr>
          <p:cNvPr id="22" name="円/楕円 21"/>
          <p:cNvSpPr/>
          <p:nvPr/>
        </p:nvSpPr>
        <p:spPr>
          <a:xfrm>
            <a:off x="2796640" y="4322828"/>
            <a:ext cx="1261010" cy="1261010"/>
          </a:xfrm>
          <a:prstGeom prst="ellipse">
            <a:avLst/>
          </a:prstGeom>
          <a:solidFill>
            <a:srgbClr val="FFC00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6" name="直線矢印コネクタ 95"/>
          <p:cNvCxnSpPr/>
          <p:nvPr/>
        </p:nvCxnSpPr>
        <p:spPr>
          <a:xfrm flipH="1">
            <a:off x="10113817" y="4762005"/>
            <a:ext cx="455221" cy="256186"/>
          </a:xfrm>
          <a:prstGeom prst="straightConnector1">
            <a:avLst/>
          </a:prstGeom>
          <a:ln w="920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円/楕円 97"/>
          <p:cNvSpPr/>
          <p:nvPr/>
        </p:nvSpPr>
        <p:spPr>
          <a:xfrm>
            <a:off x="3285752" y="4834804"/>
            <a:ext cx="287337" cy="28733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>
                <a:solidFill>
                  <a:schemeClr val="tx1"/>
                </a:solidFill>
              </a:rPr>
              <a:t>P</a:t>
            </a:r>
            <a:endParaRPr kumimoji="1" lang="ja-JP" altLang="en-US" sz="2800" b="1" dirty="0">
              <a:solidFill>
                <a:schemeClr val="tx1"/>
              </a:solidFill>
            </a:endParaRPr>
          </a:p>
        </p:txBody>
      </p:sp>
      <p:cxnSp>
        <p:nvCxnSpPr>
          <p:cNvPr id="89" name="直線矢印コネクタ 88"/>
          <p:cNvCxnSpPr/>
          <p:nvPr/>
        </p:nvCxnSpPr>
        <p:spPr>
          <a:xfrm flipH="1">
            <a:off x="10710717" y="3644405"/>
            <a:ext cx="455221" cy="256186"/>
          </a:xfrm>
          <a:prstGeom prst="straightConnector1">
            <a:avLst/>
          </a:prstGeom>
          <a:ln w="920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矢印コネクタ 89"/>
          <p:cNvCxnSpPr/>
          <p:nvPr/>
        </p:nvCxnSpPr>
        <p:spPr>
          <a:xfrm flipH="1">
            <a:off x="9453417" y="2577605"/>
            <a:ext cx="455221" cy="256186"/>
          </a:xfrm>
          <a:prstGeom prst="straightConnector1">
            <a:avLst/>
          </a:prstGeom>
          <a:ln w="920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42</a:t>
            </a:fld>
            <a:endParaRPr kumimoji="1" lang="ja-JP" altLang="en-US"/>
          </a:p>
        </p:txBody>
      </p:sp>
      <p:sp>
        <p:nvSpPr>
          <p:cNvPr id="91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816600" y="358776"/>
            <a:ext cx="6375400" cy="2019299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ja-JP" altLang="en-US" dirty="0"/>
              <a:t>点</a:t>
            </a:r>
            <a:r>
              <a:rPr lang="en-US" altLang="ja-JP" b="1" dirty="0"/>
              <a:t>p</a:t>
            </a:r>
            <a:r>
              <a:rPr lang="ja-JP" altLang="en-US" dirty="0"/>
              <a:t>の最近傍点探索</a:t>
            </a:r>
            <a:endParaRPr lang="en-US" altLang="ja-JP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ja-JP" altLang="en-US" sz="2000" dirty="0"/>
              <a:t>木を下方向にたどり葉ノードを見つけ，これを暫定的な最近傍点とする（近似解でよければここで終了）</a:t>
            </a:r>
            <a:endParaRPr lang="en-US" altLang="ja-JP" sz="20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kumimoji="1" lang="ja-JP" altLang="en-US" sz="2000" dirty="0"/>
              <a:t>到達した</a:t>
            </a:r>
            <a:r>
              <a:rPr lang="ja-JP" altLang="en-US" sz="2000" dirty="0"/>
              <a:t>葉ノードから木を上方向にたどり，点</a:t>
            </a:r>
            <a:r>
              <a:rPr lang="en-US" altLang="ja-JP" sz="2000" dirty="0"/>
              <a:t>p</a:t>
            </a:r>
            <a:r>
              <a:rPr lang="ja-JP" altLang="en-US" sz="2000" dirty="0"/>
              <a:t>からの距離が</a:t>
            </a:r>
            <a:r>
              <a:rPr lang="en-US" altLang="ja-JP" sz="2000" dirty="0"/>
              <a:t>R</a:t>
            </a:r>
            <a:r>
              <a:rPr lang="ja-JP" altLang="en-US" sz="2000" dirty="0"/>
              <a:t>以下の領域は検索する，</a:t>
            </a:r>
            <a:endParaRPr kumimoji="1" lang="en-US" altLang="ja-JP" sz="2000" dirty="0"/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005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6251D5-4C15-43F7-B926-378D3C2F2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781" y="1392068"/>
            <a:ext cx="11708780" cy="733270"/>
          </a:xfrm>
        </p:spPr>
        <p:txBody>
          <a:bodyPr>
            <a:normAutofit/>
          </a:bodyPr>
          <a:lstStyle/>
          <a:p>
            <a:r>
              <a:rPr kumimoji="1" lang="ja-JP" altLang="en-US" b="1" dirty="0"/>
              <a:t>識別器</a:t>
            </a:r>
            <a:r>
              <a:rPr kumimoji="1" lang="en-US" altLang="ja-JP" b="1" dirty="0"/>
              <a:t>2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F8921B6-A878-4EA6-A5DB-AD0AF12B1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223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30892" y="424543"/>
            <a:ext cx="11011808" cy="726621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dirty="0"/>
              <a:t>決定木 </a:t>
            </a:r>
            <a:r>
              <a:rPr lang="en-US" altLang="ja-JP" dirty="0"/>
              <a:t>(classification tree / decision tree)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14786" y="1569052"/>
                <a:ext cx="7014714" cy="4888898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kumimoji="1" lang="ja-JP" altLang="en-US" sz="2400" b="1" dirty="0"/>
                  <a:t>二分木でクラス分類を</a:t>
                </a:r>
                <a:r>
                  <a:rPr lang="ja-JP" altLang="en-US" sz="2400" b="1" dirty="0"/>
                  <a:t>表現</a:t>
                </a:r>
                <a:endParaRPr lang="en-US" altLang="ja-JP" sz="2400" b="1" dirty="0"/>
              </a:p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kumimoji="1" lang="en-US" altLang="ja-JP" sz="2400" b="1" dirty="0"/>
                  <a:t>Node</a:t>
                </a:r>
                <a:r>
                  <a:rPr lang="en-US" altLang="ja-JP" sz="2400" dirty="0"/>
                  <a:t>	</a:t>
                </a:r>
                <a:r>
                  <a:rPr kumimoji="1" lang="en-US" altLang="ja-JP" sz="2400" dirty="0"/>
                  <a:t>: </a:t>
                </a:r>
                <a:r>
                  <a:rPr kumimoji="1" lang="ja-JP" altLang="en-US" sz="2400" dirty="0"/>
                  <a:t>分割規則が定義される</a:t>
                </a:r>
                <a:endParaRPr kumimoji="1" lang="en-US" altLang="ja-JP" sz="2400" dirty="0"/>
              </a:p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en-US" altLang="ja-JP" sz="2400" b="1" dirty="0"/>
                  <a:t>Leaf</a:t>
                </a:r>
                <a:r>
                  <a:rPr lang="en-US" altLang="ja-JP" sz="2400" dirty="0"/>
                  <a:t> 	: </a:t>
                </a:r>
                <a:r>
                  <a:rPr lang="ja-JP" altLang="en-US" sz="2400" dirty="0"/>
                  <a:t>クラスに対応</a:t>
                </a:r>
                <a:endParaRPr lang="en-US" altLang="ja-JP" sz="2400" dirty="0"/>
              </a:p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endParaRPr lang="en-US" altLang="ja-JP" sz="2400" dirty="0"/>
              </a:p>
              <a:p>
                <a:pPr>
                  <a:lnSpc>
                    <a:spcPct val="11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ja-JP" altLang="en-US" sz="2400" b="0" i="1" smtClean="0">
                        <a:latin typeface="Cambria Math" panose="02040503050406030204" pitchFamily="18" charset="0"/>
                      </a:rPr>
                      <m:t>未知点</m:t>
                    </m:r>
                    <m:r>
                      <m:rPr>
                        <m:sty m:val="p"/>
                      </m:rPr>
                      <a:rPr lang="en-US" altLang="ja-JP" sz="2400" b="0" i="1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について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>
                    <a:sym typeface="Wingdings" panose="05000000000000000000" pitchFamily="2" charset="2"/>
                  </a:rPr>
                  <a:t> </a:t>
                </a:r>
                <a:r>
                  <a:rPr kumimoji="1" lang="ja-JP" altLang="en-US" sz="2400" dirty="0"/>
                  <a:t>木を辿り分類先を決定</a:t>
                </a:r>
                <a:endParaRPr lang="en-US" altLang="ja-JP" sz="2400" dirty="0"/>
              </a:p>
              <a:p>
                <a:pPr lvl="1">
                  <a:lnSpc>
                    <a:spcPct val="110000"/>
                  </a:lnSpc>
                  <a:spcBef>
                    <a:spcPts val="600"/>
                  </a:spcBef>
                </a:pPr>
                <a:r>
                  <a:rPr lang="ja-JP" altLang="en-US" dirty="0"/>
                  <a:t>分類（</a:t>
                </a:r>
                <a:r>
                  <a:rPr lang="en-US" altLang="ja-JP" dirty="0"/>
                  <a:t>test</a:t>
                </a:r>
                <a:r>
                  <a:rPr lang="ja-JP" altLang="en-US" dirty="0"/>
                  <a:t>）が高速</a:t>
                </a:r>
                <a:endParaRPr lang="en-US" altLang="ja-JP" dirty="0"/>
              </a:p>
              <a:p>
                <a:pPr lvl="1">
                  <a:lnSpc>
                    <a:spcPct val="110000"/>
                  </a:lnSpc>
                  <a:spcBef>
                    <a:spcPts val="600"/>
                  </a:spcBef>
                </a:pPr>
                <a:r>
                  <a:rPr lang="ja-JP" altLang="en-US" dirty="0"/>
                  <a:t>実装が簡単</a:t>
                </a:r>
                <a:endParaRPr lang="en-US" altLang="ja-JP" dirty="0"/>
              </a:p>
              <a:p>
                <a:pPr lvl="1">
                  <a:lnSpc>
                    <a:spcPct val="110000"/>
                  </a:lnSpc>
                  <a:spcBef>
                    <a:spcPts val="600"/>
                  </a:spcBef>
                </a:pPr>
                <a:r>
                  <a:rPr lang="ja-JP" altLang="en-US" dirty="0"/>
                  <a:t>木が深くなると過学習</a:t>
                </a:r>
                <a:endParaRPr lang="en-US" altLang="ja-JP" dirty="0"/>
              </a:p>
              <a:p>
                <a:pPr>
                  <a:lnSpc>
                    <a:spcPct val="110000"/>
                  </a:lnSpc>
                  <a:spcBef>
                    <a:spcPts val="600"/>
                  </a:spcBef>
                </a:pPr>
                <a:endParaRPr kumimoji="1" lang="ja-JP" altLang="en-US" sz="2400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4786" y="1569052"/>
                <a:ext cx="7014714" cy="4888898"/>
              </a:xfrm>
              <a:blipFill>
                <a:blip r:embed="rId2"/>
                <a:stretch>
                  <a:fillRect l="-1303" t="-24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線矢印コネクタ 3"/>
          <p:cNvCxnSpPr/>
          <p:nvPr/>
        </p:nvCxnSpPr>
        <p:spPr>
          <a:xfrm>
            <a:off x="7685131" y="6488354"/>
            <a:ext cx="3162300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矢印コネクタ 4"/>
          <p:cNvCxnSpPr/>
          <p:nvPr/>
        </p:nvCxnSpPr>
        <p:spPr>
          <a:xfrm flipV="1">
            <a:off x="7685131" y="4192829"/>
            <a:ext cx="0" cy="2295526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正方形/長方形 73"/>
              <p:cNvSpPr/>
              <p:nvPr/>
            </p:nvSpPr>
            <p:spPr>
              <a:xfrm>
                <a:off x="10804798" y="6297082"/>
                <a:ext cx="50943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74" name="正方形/長方形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4798" y="6297082"/>
                <a:ext cx="509435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正方形/長方形 74"/>
              <p:cNvSpPr/>
              <p:nvPr/>
            </p:nvSpPr>
            <p:spPr>
              <a:xfrm>
                <a:off x="7168109" y="4117145"/>
                <a:ext cx="51539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75" name="正方形/長方形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8109" y="4117145"/>
                <a:ext cx="515398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DAE729E1-6453-4DB5-8C05-E1D741B2B33A}"/>
              </a:ext>
            </a:extLst>
          </p:cNvPr>
          <p:cNvGrpSpPr/>
          <p:nvPr/>
        </p:nvGrpSpPr>
        <p:grpSpPr>
          <a:xfrm>
            <a:off x="7633214" y="922276"/>
            <a:ext cx="3672353" cy="5535674"/>
            <a:chOff x="7633214" y="922276"/>
            <a:chExt cx="3672353" cy="55356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1" name="円/楕円 150"/>
                <p:cNvSpPr/>
                <p:nvPr/>
              </p:nvSpPr>
              <p:spPr>
                <a:xfrm>
                  <a:off x="8923394" y="922276"/>
                  <a:ext cx="1231447" cy="646776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kumimoji="1" lang="en-US" altLang="ja-JP" sz="2400" dirty="0">
                      <a:solidFill>
                        <a:schemeClr val="tx1"/>
                      </a:solidFill>
                    </a:rPr>
                    <a:t>&lt;0.6</a:t>
                  </a:r>
                  <a:endParaRPr kumimoji="1" lang="ja-JP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1" name="円/楕円 1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23394" y="922276"/>
                  <a:ext cx="1231447" cy="646776"/>
                </a:xfrm>
                <a:prstGeom prst="ellipse">
                  <a:avLst/>
                </a:prstGeom>
                <a:blipFill>
                  <a:blip r:embed="rId5"/>
                  <a:stretch>
                    <a:fillRect b="-648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" name="円/楕円 151"/>
                <p:cNvSpPr/>
                <p:nvPr/>
              </p:nvSpPr>
              <p:spPr>
                <a:xfrm>
                  <a:off x="8005500" y="2084416"/>
                  <a:ext cx="1231447" cy="646776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kumimoji="1" lang="en-US" altLang="ja-JP" sz="2400" dirty="0">
                      <a:solidFill>
                        <a:schemeClr val="tx1"/>
                      </a:solidFill>
                    </a:rPr>
                    <a:t>&gt;0.5</a:t>
                  </a:r>
                  <a:endParaRPr kumimoji="1" lang="ja-JP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2" name="円/楕円 1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5500" y="2084416"/>
                  <a:ext cx="1231447" cy="646776"/>
                </a:xfrm>
                <a:prstGeom prst="ellipse">
                  <a:avLst/>
                </a:prstGeom>
                <a:blipFill>
                  <a:blip r:embed="rId6"/>
                  <a:stretch>
                    <a:fillRect b="-5556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4" name="円/楕円 153"/>
                <p:cNvSpPr/>
                <p:nvPr/>
              </p:nvSpPr>
              <p:spPr>
                <a:xfrm>
                  <a:off x="9841288" y="2084416"/>
                  <a:ext cx="1231447" cy="646776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kumimoji="1" lang="en-US" altLang="ja-JP" sz="2400" dirty="0">
                      <a:solidFill>
                        <a:schemeClr val="tx1"/>
                      </a:solidFill>
                    </a:rPr>
                    <a:t>&gt;0.7</a:t>
                  </a:r>
                  <a:endParaRPr kumimoji="1" lang="ja-JP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4" name="円/楕円 1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41288" y="2084416"/>
                  <a:ext cx="1231447" cy="646776"/>
                </a:xfrm>
                <a:prstGeom prst="ellipse">
                  <a:avLst/>
                </a:prstGeom>
                <a:blipFill>
                  <a:blip r:embed="rId7"/>
                  <a:stretch>
                    <a:fillRect b="-5556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6" name="直線コネクタ 155"/>
            <p:cNvCxnSpPr/>
            <p:nvPr/>
          </p:nvCxnSpPr>
          <p:spPr>
            <a:xfrm flipV="1">
              <a:off x="9348198" y="4181475"/>
              <a:ext cx="0" cy="227647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直線コネクタ 156"/>
            <p:cNvCxnSpPr/>
            <p:nvPr/>
          </p:nvCxnSpPr>
          <p:spPr>
            <a:xfrm flipH="1" flipV="1">
              <a:off x="7756100" y="5467205"/>
              <a:ext cx="1545592" cy="1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線コネクタ 158"/>
            <p:cNvCxnSpPr/>
            <p:nvPr/>
          </p:nvCxnSpPr>
          <p:spPr>
            <a:xfrm flipH="1">
              <a:off x="9370533" y="5160553"/>
              <a:ext cx="1348023" cy="1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直線コネクタ 161"/>
            <p:cNvCxnSpPr>
              <a:stCxn id="151" idx="3"/>
              <a:endCxn id="152" idx="0"/>
            </p:cNvCxnSpPr>
            <p:nvPr/>
          </p:nvCxnSpPr>
          <p:spPr>
            <a:xfrm flipH="1">
              <a:off x="8621224" y="1474334"/>
              <a:ext cx="482511" cy="6100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直線コネクタ 162"/>
            <p:cNvCxnSpPr>
              <a:stCxn id="151" idx="5"/>
              <a:endCxn id="154" idx="0"/>
            </p:cNvCxnSpPr>
            <p:nvPr/>
          </p:nvCxnSpPr>
          <p:spPr>
            <a:xfrm>
              <a:off x="9974500" y="1474334"/>
              <a:ext cx="482512" cy="6100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線コネクタ 167"/>
            <p:cNvCxnSpPr>
              <a:stCxn id="152" idx="3"/>
            </p:cNvCxnSpPr>
            <p:nvPr/>
          </p:nvCxnSpPr>
          <p:spPr>
            <a:xfrm flipH="1">
              <a:off x="8121693" y="2636474"/>
              <a:ext cx="64148" cy="5487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9" name="テキスト ボックス 168"/>
            <p:cNvSpPr txBox="1"/>
            <p:nvPr/>
          </p:nvSpPr>
          <p:spPr>
            <a:xfrm>
              <a:off x="8340765" y="1549627"/>
              <a:ext cx="5790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true</a:t>
              </a:r>
              <a:endParaRPr kumimoji="1" lang="ja-JP" altLang="en-US" dirty="0"/>
            </a:p>
          </p:txBody>
        </p:sp>
        <p:sp>
          <p:nvSpPr>
            <p:cNvPr id="170" name="テキスト ボックス 169"/>
            <p:cNvSpPr txBox="1"/>
            <p:nvPr/>
          </p:nvSpPr>
          <p:spPr>
            <a:xfrm>
              <a:off x="10142162" y="1549627"/>
              <a:ext cx="6194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false</a:t>
              </a:r>
              <a:endParaRPr kumimoji="1" lang="ja-JP" altLang="en-US" dirty="0"/>
            </a:p>
          </p:txBody>
        </p:sp>
        <p:sp>
          <p:nvSpPr>
            <p:cNvPr id="173" name="円/楕円 172"/>
            <p:cNvSpPr/>
            <p:nvPr/>
          </p:nvSpPr>
          <p:spPr>
            <a:xfrm>
              <a:off x="7772668" y="3178685"/>
              <a:ext cx="714148" cy="47989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kumimoji="1" lang="en-US" altLang="ja-JP" sz="2400" b="1" dirty="0">
                  <a:solidFill>
                    <a:schemeClr val="tx1"/>
                  </a:solidFill>
                </a:rPr>
                <a:t>Y=1</a:t>
              </a:r>
              <a:endParaRPr kumimoji="1" lang="ja-JP" alt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74" name="円/楕円 173"/>
            <p:cNvSpPr/>
            <p:nvPr/>
          </p:nvSpPr>
          <p:spPr>
            <a:xfrm>
              <a:off x="8755631" y="3185392"/>
              <a:ext cx="714148" cy="479892"/>
            </a:xfrm>
            <a:prstGeom prst="ellipse">
              <a:avLst/>
            </a:prstGeom>
            <a:solidFill>
              <a:srgbClr val="C198E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kumimoji="1" lang="en-US" altLang="ja-JP" sz="2400" b="1" dirty="0">
                  <a:solidFill>
                    <a:schemeClr val="tx1"/>
                  </a:solidFill>
                </a:rPr>
                <a:t>Y=4</a:t>
              </a:r>
              <a:endParaRPr kumimoji="1" lang="ja-JP" altLang="en-US" sz="2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76" name="直線コネクタ 175"/>
            <p:cNvCxnSpPr>
              <a:stCxn id="152" idx="5"/>
              <a:endCxn id="174" idx="0"/>
            </p:cNvCxnSpPr>
            <p:nvPr/>
          </p:nvCxnSpPr>
          <p:spPr>
            <a:xfrm>
              <a:off x="9056606" y="2636474"/>
              <a:ext cx="56099" cy="5489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テキスト ボックス 180"/>
            <p:cNvSpPr txBox="1"/>
            <p:nvPr/>
          </p:nvSpPr>
          <p:spPr>
            <a:xfrm>
              <a:off x="7633214" y="2731192"/>
              <a:ext cx="5790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true</a:t>
              </a:r>
              <a:endParaRPr kumimoji="1" lang="ja-JP" altLang="en-US" dirty="0"/>
            </a:p>
          </p:txBody>
        </p:sp>
        <p:sp>
          <p:nvSpPr>
            <p:cNvPr id="182" name="テキスト ボックス 181"/>
            <p:cNvSpPr txBox="1"/>
            <p:nvPr/>
          </p:nvSpPr>
          <p:spPr>
            <a:xfrm>
              <a:off x="8540648" y="2759382"/>
              <a:ext cx="6194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false</a:t>
              </a:r>
              <a:endParaRPr kumimoji="1" lang="ja-JP" altLang="en-US" dirty="0"/>
            </a:p>
          </p:txBody>
        </p:sp>
        <p:cxnSp>
          <p:nvCxnSpPr>
            <p:cNvPr id="183" name="直線コネクタ 182"/>
            <p:cNvCxnSpPr/>
            <p:nvPr/>
          </p:nvCxnSpPr>
          <p:spPr>
            <a:xfrm flipH="1">
              <a:off x="9957481" y="2636474"/>
              <a:ext cx="64148" cy="5487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円/楕円 183"/>
            <p:cNvSpPr/>
            <p:nvPr/>
          </p:nvSpPr>
          <p:spPr>
            <a:xfrm>
              <a:off x="9608456" y="3178685"/>
              <a:ext cx="714148" cy="479892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kumimoji="1" lang="en-US" altLang="ja-JP" sz="2400" b="1" dirty="0">
                  <a:solidFill>
                    <a:schemeClr val="tx1"/>
                  </a:solidFill>
                </a:rPr>
                <a:t>Y=2</a:t>
              </a:r>
              <a:endParaRPr kumimoji="1" lang="ja-JP" alt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85" name="円/楕円 184"/>
            <p:cNvSpPr/>
            <p:nvPr/>
          </p:nvSpPr>
          <p:spPr>
            <a:xfrm>
              <a:off x="10591419" y="3185392"/>
              <a:ext cx="714148" cy="479892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kumimoji="1" lang="en-US" altLang="ja-JP" sz="2400" b="1" dirty="0">
                  <a:solidFill>
                    <a:schemeClr val="tx1"/>
                  </a:solidFill>
                </a:rPr>
                <a:t>Y=3</a:t>
              </a:r>
              <a:endParaRPr kumimoji="1" lang="ja-JP" altLang="en-US" sz="2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86" name="直線コネクタ 185"/>
            <p:cNvCxnSpPr>
              <a:endCxn id="185" idx="0"/>
            </p:cNvCxnSpPr>
            <p:nvPr/>
          </p:nvCxnSpPr>
          <p:spPr>
            <a:xfrm>
              <a:off x="10892394" y="2636474"/>
              <a:ext cx="56099" cy="5489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テキスト ボックス 186"/>
            <p:cNvSpPr txBox="1"/>
            <p:nvPr/>
          </p:nvSpPr>
          <p:spPr>
            <a:xfrm>
              <a:off x="9469002" y="2731192"/>
              <a:ext cx="5790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true</a:t>
              </a:r>
              <a:endParaRPr kumimoji="1" lang="ja-JP" altLang="en-US" dirty="0"/>
            </a:p>
          </p:txBody>
        </p:sp>
        <p:sp>
          <p:nvSpPr>
            <p:cNvPr id="188" name="テキスト ボックス 187"/>
            <p:cNvSpPr txBox="1"/>
            <p:nvPr/>
          </p:nvSpPr>
          <p:spPr>
            <a:xfrm>
              <a:off x="10376436" y="2759382"/>
              <a:ext cx="6194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false</a:t>
              </a:r>
              <a:endParaRPr kumimoji="1" lang="ja-JP" altLang="en-US" dirty="0"/>
            </a:p>
          </p:txBody>
        </p:sp>
        <p:sp>
          <p:nvSpPr>
            <p:cNvPr id="94" name="円/楕円 173"/>
            <p:cNvSpPr/>
            <p:nvPr/>
          </p:nvSpPr>
          <p:spPr>
            <a:xfrm>
              <a:off x="8078281" y="5799625"/>
              <a:ext cx="714148" cy="479892"/>
            </a:xfrm>
            <a:prstGeom prst="ellipse">
              <a:avLst/>
            </a:prstGeom>
            <a:solidFill>
              <a:srgbClr val="C198E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kumimoji="1" lang="en-US" altLang="ja-JP" sz="2400" b="1" dirty="0">
                  <a:solidFill>
                    <a:schemeClr val="tx1"/>
                  </a:solidFill>
                </a:rPr>
                <a:t>Y=4</a:t>
              </a:r>
              <a:endParaRPr kumimoji="1" lang="ja-JP" alt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95" name="円/楕円 172"/>
            <p:cNvSpPr/>
            <p:nvPr/>
          </p:nvSpPr>
          <p:spPr>
            <a:xfrm>
              <a:off x="8056357" y="4596927"/>
              <a:ext cx="714148" cy="47989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kumimoji="1" lang="en-US" altLang="ja-JP" sz="2400" b="1" dirty="0">
                  <a:solidFill>
                    <a:schemeClr val="tx1"/>
                  </a:solidFill>
                </a:rPr>
                <a:t>Y=1</a:t>
              </a:r>
              <a:endParaRPr kumimoji="1" lang="ja-JP" alt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96" name="円/楕円 183"/>
            <p:cNvSpPr/>
            <p:nvPr/>
          </p:nvSpPr>
          <p:spPr>
            <a:xfrm>
              <a:off x="9632481" y="4440540"/>
              <a:ext cx="714148" cy="479892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kumimoji="1" lang="en-US" altLang="ja-JP" sz="2400" b="1" dirty="0">
                  <a:solidFill>
                    <a:schemeClr val="tx1"/>
                  </a:solidFill>
                </a:rPr>
                <a:t>Y=2</a:t>
              </a:r>
              <a:endParaRPr kumimoji="1" lang="ja-JP" alt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97" name="円/楕円 184"/>
            <p:cNvSpPr/>
            <p:nvPr/>
          </p:nvSpPr>
          <p:spPr>
            <a:xfrm>
              <a:off x="9655816" y="5701634"/>
              <a:ext cx="714148" cy="479892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kumimoji="1" lang="en-US" altLang="ja-JP" sz="2400" b="1" dirty="0">
                  <a:solidFill>
                    <a:schemeClr val="tx1"/>
                  </a:solidFill>
                </a:rPr>
                <a:t>Y=3</a:t>
              </a:r>
              <a:endParaRPr kumimoji="1" lang="ja-JP" altLang="en-US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66" name="スライド番号プレースホルダー 6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21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30892" y="424543"/>
            <a:ext cx="11011808" cy="726621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dirty="0"/>
              <a:t>決定木 </a:t>
            </a:r>
            <a:r>
              <a:rPr lang="en-US" altLang="ja-JP" dirty="0"/>
              <a:t>(classification tree / decision tree)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14786" y="1569052"/>
                <a:ext cx="7014714" cy="4888898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kumimoji="1" lang="ja-JP" altLang="en-US" sz="2400" b="1" dirty="0"/>
                  <a:t>二分木でクラス分類を</a:t>
                </a:r>
                <a:r>
                  <a:rPr lang="ja-JP" altLang="en-US" sz="2400" b="1" dirty="0"/>
                  <a:t>表現</a:t>
                </a:r>
                <a:endParaRPr lang="en-US" altLang="ja-JP" sz="2400" b="1" dirty="0"/>
              </a:p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kumimoji="1" lang="en-US" altLang="ja-JP" sz="2400" b="1" dirty="0"/>
                  <a:t>Node</a:t>
                </a:r>
                <a:r>
                  <a:rPr lang="en-US" altLang="ja-JP" sz="2400" dirty="0"/>
                  <a:t>	</a:t>
                </a:r>
                <a:r>
                  <a:rPr kumimoji="1" lang="en-US" altLang="ja-JP" sz="2400" dirty="0"/>
                  <a:t>: </a:t>
                </a:r>
                <a:r>
                  <a:rPr kumimoji="1" lang="ja-JP" altLang="en-US" sz="2400" dirty="0"/>
                  <a:t>分割規則が定義される</a:t>
                </a:r>
                <a:endParaRPr kumimoji="1" lang="en-US" altLang="ja-JP" sz="2400" dirty="0"/>
              </a:p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en-US" altLang="ja-JP" sz="2400" b="1" dirty="0"/>
                  <a:t>Leaf</a:t>
                </a:r>
                <a:r>
                  <a:rPr lang="en-US" altLang="ja-JP" sz="2400" dirty="0"/>
                  <a:t> 	: </a:t>
                </a:r>
                <a:r>
                  <a:rPr lang="ja-JP" altLang="en-US" sz="2400" dirty="0"/>
                  <a:t>クラスに対応</a:t>
                </a:r>
                <a:endParaRPr lang="en-US" altLang="ja-JP" sz="2400" dirty="0"/>
              </a:p>
              <a:p>
                <a:pPr>
                  <a:lnSpc>
                    <a:spcPct val="110000"/>
                  </a:lnSpc>
                  <a:spcBef>
                    <a:spcPts val="600"/>
                  </a:spcBef>
                </a:pPr>
                <a:endParaRPr lang="en-US" altLang="ja-JP" sz="2400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1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ja-JP" altLang="en-US" sz="2400" i="1">
                        <a:latin typeface="Cambria Math" panose="02040503050406030204" pitchFamily="18" charset="0"/>
                      </a:rPr>
                      <m:t>未知点</m:t>
                    </m:r>
                    <m:r>
                      <m:rPr>
                        <m:sty m:val="p"/>
                      </m:rPr>
                      <a:rPr lang="en-US" altLang="ja-JP" sz="2400" i="1">
                        <a:latin typeface="Cambria Math" panose="02040503050406030204" pitchFamily="18" charset="0"/>
                      </a:rPr>
                      <m:t>X</m:t>
                    </m:r>
                    <m:r>
                      <a:rPr lang="ja-JP" altLang="en-US" sz="2400" i="1">
                        <a:latin typeface="Cambria Math" panose="02040503050406030204" pitchFamily="18" charset="0"/>
                      </a:rPr>
                      <m:t>について</m:t>
                    </m:r>
                  </m:oMath>
                </a14:m>
                <a:r>
                  <a:rPr kumimoji="1" lang="en-US" altLang="ja-JP" sz="2400" dirty="0">
                    <a:sym typeface="Wingdings" panose="05000000000000000000" pitchFamily="2" charset="2"/>
                  </a:rPr>
                  <a:t> </a:t>
                </a:r>
                <a:r>
                  <a:rPr kumimoji="1" lang="ja-JP" altLang="en-US" sz="2400" dirty="0"/>
                  <a:t>木を辿り分類先を決定</a:t>
                </a:r>
                <a:endParaRPr lang="en-US" altLang="ja-JP" sz="2400" dirty="0"/>
              </a:p>
              <a:p>
                <a:pPr lvl="1">
                  <a:lnSpc>
                    <a:spcPct val="110000"/>
                  </a:lnSpc>
                  <a:spcBef>
                    <a:spcPts val="600"/>
                  </a:spcBef>
                </a:pPr>
                <a:r>
                  <a:rPr lang="ja-JP" altLang="en-US" dirty="0"/>
                  <a:t>分類（</a:t>
                </a:r>
                <a:r>
                  <a:rPr lang="en-US" altLang="ja-JP" dirty="0"/>
                  <a:t>test</a:t>
                </a:r>
                <a:r>
                  <a:rPr lang="ja-JP" altLang="en-US" dirty="0"/>
                  <a:t>）が高速</a:t>
                </a:r>
                <a:endParaRPr lang="en-US" altLang="ja-JP" dirty="0"/>
              </a:p>
              <a:p>
                <a:pPr lvl="1">
                  <a:lnSpc>
                    <a:spcPct val="110000"/>
                  </a:lnSpc>
                  <a:spcBef>
                    <a:spcPts val="600"/>
                  </a:spcBef>
                </a:pPr>
                <a:r>
                  <a:rPr lang="ja-JP" altLang="en-US" dirty="0"/>
                  <a:t>実装が簡単</a:t>
                </a:r>
                <a:endParaRPr lang="en-US" altLang="ja-JP" dirty="0"/>
              </a:p>
              <a:p>
                <a:pPr lvl="1">
                  <a:lnSpc>
                    <a:spcPct val="110000"/>
                  </a:lnSpc>
                  <a:spcBef>
                    <a:spcPts val="600"/>
                  </a:spcBef>
                </a:pPr>
                <a:r>
                  <a:rPr lang="ja-JP" altLang="en-US" dirty="0"/>
                  <a:t>木が深くなると過学習</a:t>
                </a:r>
                <a:endParaRPr lang="en-US" altLang="ja-JP" dirty="0"/>
              </a:p>
              <a:p>
                <a:pPr lvl="1">
                  <a:lnSpc>
                    <a:spcPct val="110000"/>
                  </a:lnSpc>
                  <a:spcBef>
                    <a:spcPts val="600"/>
                  </a:spcBef>
                </a:pPr>
                <a:endParaRPr lang="en-US" altLang="ja-JP" dirty="0"/>
              </a:p>
              <a:p>
                <a:pPr>
                  <a:lnSpc>
                    <a:spcPct val="110000"/>
                  </a:lnSpc>
                  <a:spcBef>
                    <a:spcPts val="600"/>
                  </a:spcBef>
                </a:pPr>
                <a:endParaRPr kumimoji="1" lang="ja-JP" altLang="en-US" sz="2400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4786" y="1569052"/>
                <a:ext cx="7014714" cy="4888898"/>
              </a:xfrm>
              <a:blipFill>
                <a:blip r:embed="rId2"/>
                <a:stretch>
                  <a:fillRect l="-1303" t="-24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直線矢印コネクタ 91"/>
          <p:cNvCxnSpPr/>
          <p:nvPr/>
        </p:nvCxnSpPr>
        <p:spPr>
          <a:xfrm>
            <a:off x="7685131" y="6488354"/>
            <a:ext cx="3162300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矢印コネクタ 92"/>
          <p:cNvCxnSpPr/>
          <p:nvPr/>
        </p:nvCxnSpPr>
        <p:spPr>
          <a:xfrm flipV="1">
            <a:off x="7685131" y="4192829"/>
            <a:ext cx="0" cy="2295526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正方形/長方形 160"/>
              <p:cNvSpPr/>
              <p:nvPr/>
            </p:nvSpPr>
            <p:spPr>
              <a:xfrm>
                <a:off x="10804798" y="6297082"/>
                <a:ext cx="50943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61" name="正方形/長方形 1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4798" y="6297082"/>
                <a:ext cx="509435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正方形/長方形 163"/>
              <p:cNvSpPr/>
              <p:nvPr/>
            </p:nvSpPr>
            <p:spPr>
              <a:xfrm>
                <a:off x="7168109" y="4117145"/>
                <a:ext cx="51539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64" name="正方形/長方形 1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8109" y="4117145"/>
                <a:ext cx="515398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円/楕円 164"/>
              <p:cNvSpPr/>
              <p:nvPr/>
            </p:nvSpPr>
            <p:spPr>
              <a:xfrm>
                <a:off x="8340765" y="922276"/>
                <a:ext cx="2217755" cy="646776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ja-JP" sz="2000" dirty="0">
                    <a:solidFill>
                      <a:schemeClr val="tx1"/>
                    </a:solidFill>
                  </a:rPr>
                  <a:t>&gt;50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ja-JP" sz="2000" dirty="0">
                    <a:solidFill>
                      <a:schemeClr val="tx1"/>
                    </a:solidFill>
                  </a:rPr>
                  <a:t>-50</a:t>
                </a:r>
                <a:endParaRPr kumimoji="1" lang="ja-JP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5" name="円/楕円 1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0765" y="922276"/>
                <a:ext cx="2217755" cy="646776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円/楕円 165"/>
              <p:cNvSpPr/>
              <p:nvPr/>
            </p:nvSpPr>
            <p:spPr>
              <a:xfrm>
                <a:off x="7168109" y="2084416"/>
                <a:ext cx="2068839" cy="528281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ja-JP" sz="2000" dirty="0">
                    <a:solidFill>
                      <a:schemeClr val="tx1"/>
                    </a:solidFill>
                  </a:rPr>
                  <a:t>&gt;0.1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ja-JP" sz="2000" dirty="0">
                    <a:solidFill>
                      <a:schemeClr val="tx1"/>
                    </a:solidFill>
                  </a:rPr>
                  <a:t>+0.5</a:t>
                </a:r>
                <a:endParaRPr lang="ja-JP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6" name="円/楕円 1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8109" y="2084416"/>
                <a:ext cx="2068839" cy="528281"/>
              </a:xfrm>
              <a:prstGeom prst="ellipse">
                <a:avLst/>
              </a:prstGeom>
              <a:blipFill rotWithShape="0">
                <a:blip r:embed="rId6"/>
                <a:stretch>
                  <a:fillRect b="-674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円/楕円 166"/>
              <p:cNvSpPr/>
              <p:nvPr/>
            </p:nvSpPr>
            <p:spPr>
              <a:xfrm>
                <a:off x="9477829" y="2084416"/>
                <a:ext cx="2323645" cy="528137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ja-JP" sz="2000" dirty="0">
                    <a:solidFill>
                      <a:schemeClr val="tx1"/>
                    </a:solidFill>
                  </a:rPr>
                  <a:t>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ja-JP" sz="2000" dirty="0">
                    <a:solidFill>
                      <a:schemeClr val="tx1"/>
                    </a:solidFill>
                  </a:rPr>
                  <a:t>-0.1</a:t>
                </a:r>
                <a:endParaRPr lang="ja-JP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7" name="円/楕円 1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7829" y="2084416"/>
                <a:ext cx="2323645" cy="528137"/>
              </a:xfrm>
              <a:prstGeom prst="ellipse">
                <a:avLst/>
              </a:prstGeom>
              <a:blipFill rotWithShape="0">
                <a:blip r:embed="rId7"/>
                <a:stretch>
                  <a:fillRect b="-674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1" name="直線コネクタ 170"/>
          <p:cNvCxnSpPr>
            <a:stCxn id="165" idx="3"/>
            <a:endCxn id="166" idx="0"/>
          </p:cNvCxnSpPr>
          <p:nvPr/>
        </p:nvCxnSpPr>
        <p:spPr>
          <a:xfrm flipH="1">
            <a:off x="8202529" y="1474334"/>
            <a:ext cx="463019" cy="6100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直線コネクタ 171"/>
          <p:cNvCxnSpPr>
            <a:stCxn id="165" idx="5"/>
            <a:endCxn id="167" idx="0"/>
          </p:cNvCxnSpPr>
          <p:nvPr/>
        </p:nvCxnSpPr>
        <p:spPr>
          <a:xfrm>
            <a:off x="10233737" y="1474334"/>
            <a:ext cx="405915" cy="6100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線コネクタ 174"/>
          <p:cNvCxnSpPr>
            <a:stCxn id="166" idx="3"/>
            <a:endCxn id="179" idx="0"/>
          </p:cNvCxnSpPr>
          <p:nvPr/>
        </p:nvCxnSpPr>
        <p:spPr>
          <a:xfrm flipH="1">
            <a:off x="7452808" y="2535332"/>
            <a:ext cx="18275" cy="6433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テキスト ボックス 176"/>
          <p:cNvSpPr txBox="1"/>
          <p:nvPr/>
        </p:nvSpPr>
        <p:spPr>
          <a:xfrm>
            <a:off x="7913025" y="1549627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true</a:t>
            </a:r>
            <a:endParaRPr kumimoji="1" lang="ja-JP" altLang="en-US" dirty="0"/>
          </a:p>
        </p:txBody>
      </p:sp>
      <p:sp>
        <p:nvSpPr>
          <p:cNvPr id="178" name="テキスト ボックス 177"/>
          <p:cNvSpPr txBox="1"/>
          <p:nvPr/>
        </p:nvSpPr>
        <p:spPr>
          <a:xfrm>
            <a:off x="10142162" y="1549627"/>
            <a:ext cx="619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false</a:t>
            </a:r>
            <a:endParaRPr kumimoji="1" lang="ja-JP" altLang="en-US" dirty="0"/>
          </a:p>
        </p:txBody>
      </p:sp>
      <p:sp>
        <p:nvSpPr>
          <p:cNvPr id="179" name="円/楕円 178"/>
          <p:cNvSpPr/>
          <p:nvPr/>
        </p:nvSpPr>
        <p:spPr>
          <a:xfrm>
            <a:off x="7095734" y="3178685"/>
            <a:ext cx="714148" cy="47989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ja-JP" sz="2400" b="1" dirty="0">
                <a:solidFill>
                  <a:schemeClr val="tx1"/>
                </a:solidFill>
              </a:rPr>
              <a:t>Y=1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180" name="円/楕円 179"/>
          <p:cNvSpPr/>
          <p:nvPr/>
        </p:nvSpPr>
        <p:spPr>
          <a:xfrm>
            <a:off x="8680647" y="3185392"/>
            <a:ext cx="714148" cy="479892"/>
          </a:xfrm>
          <a:prstGeom prst="ellipse">
            <a:avLst/>
          </a:prstGeom>
          <a:solidFill>
            <a:srgbClr val="C198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ja-JP" sz="2400" b="1" dirty="0">
                <a:solidFill>
                  <a:schemeClr val="tx1"/>
                </a:solidFill>
              </a:rPr>
              <a:t>Y=4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cxnSp>
        <p:nvCxnSpPr>
          <p:cNvPr id="189" name="直線コネクタ 188"/>
          <p:cNvCxnSpPr>
            <a:stCxn id="166" idx="5"/>
            <a:endCxn id="180" idx="0"/>
          </p:cNvCxnSpPr>
          <p:nvPr/>
        </p:nvCxnSpPr>
        <p:spPr>
          <a:xfrm>
            <a:off x="8933974" y="2535332"/>
            <a:ext cx="103747" cy="6500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テキスト ボックス 189"/>
          <p:cNvSpPr txBox="1"/>
          <p:nvPr/>
        </p:nvSpPr>
        <p:spPr>
          <a:xfrm>
            <a:off x="7394004" y="2721437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true</a:t>
            </a:r>
            <a:endParaRPr kumimoji="1" lang="ja-JP" altLang="en-US" dirty="0"/>
          </a:p>
        </p:txBody>
      </p:sp>
      <p:sp>
        <p:nvSpPr>
          <p:cNvPr id="191" name="テキスト ボックス 190"/>
          <p:cNvSpPr txBox="1"/>
          <p:nvPr/>
        </p:nvSpPr>
        <p:spPr>
          <a:xfrm>
            <a:off x="8450302" y="2721437"/>
            <a:ext cx="619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false</a:t>
            </a:r>
            <a:endParaRPr kumimoji="1" lang="ja-JP" altLang="en-US" dirty="0"/>
          </a:p>
        </p:txBody>
      </p:sp>
      <p:cxnSp>
        <p:nvCxnSpPr>
          <p:cNvPr id="192" name="直線コネクタ 191"/>
          <p:cNvCxnSpPr/>
          <p:nvPr/>
        </p:nvCxnSpPr>
        <p:spPr>
          <a:xfrm flipH="1">
            <a:off x="9957481" y="2552285"/>
            <a:ext cx="26591" cy="6329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円/楕円 192"/>
          <p:cNvSpPr/>
          <p:nvPr/>
        </p:nvSpPr>
        <p:spPr>
          <a:xfrm>
            <a:off x="9608456" y="3178685"/>
            <a:ext cx="714148" cy="479892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ja-JP" sz="2400" b="1" dirty="0">
                <a:solidFill>
                  <a:schemeClr val="tx1"/>
                </a:solidFill>
              </a:rPr>
              <a:t>Y=2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194" name="円/楕円 193"/>
          <p:cNvSpPr/>
          <p:nvPr/>
        </p:nvSpPr>
        <p:spPr>
          <a:xfrm>
            <a:off x="11086784" y="3185392"/>
            <a:ext cx="714148" cy="479892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ja-JP" sz="2400" b="1" dirty="0">
                <a:solidFill>
                  <a:schemeClr val="tx1"/>
                </a:solidFill>
              </a:rPr>
              <a:t>Y=3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cxnSp>
        <p:nvCxnSpPr>
          <p:cNvPr id="195" name="直線コネクタ 194"/>
          <p:cNvCxnSpPr>
            <a:endCxn id="194" idx="0"/>
          </p:cNvCxnSpPr>
          <p:nvPr/>
        </p:nvCxnSpPr>
        <p:spPr>
          <a:xfrm>
            <a:off x="11314233" y="2552285"/>
            <a:ext cx="129625" cy="6331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テキスト ボックス 195"/>
          <p:cNvSpPr txBox="1"/>
          <p:nvPr/>
        </p:nvSpPr>
        <p:spPr>
          <a:xfrm>
            <a:off x="9469002" y="2721437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true</a:t>
            </a:r>
            <a:endParaRPr kumimoji="1" lang="ja-JP" altLang="en-US" dirty="0"/>
          </a:p>
        </p:txBody>
      </p:sp>
      <p:sp>
        <p:nvSpPr>
          <p:cNvPr id="197" name="テキスト ボックス 196"/>
          <p:cNvSpPr txBox="1"/>
          <p:nvPr/>
        </p:nvSpPr>
        <p:spPr>
          <a:xfrm>
            <a:off x="10871801" y="2721437"/>
            <a:ext cx="619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false</a:t>
            </a:r>
            <a:endParaRPr kumimoji="1" lang="ja-JP" altLang="en-US" dirty="0"/>
          </a:p>
        </p:txBody>
      </p:sp>
      <p:cxnSp>
        <p:nvCxnSpPr>
          <p:cNvPr id="198" name="直線コネクタ 197"/>
          <p:cNvCxnSpPr/>
          <p:nvPr/>
        </p:nvCxnSpPr>
        <p:spPr>
          <a:xfrm flipH="1">
            <a:off x="9118646" y="4195989"/>
            <a:ext cx="289404" cy="2262981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直線コネクタ 198"/>
          <p:cNvCxnSpPr/>
          <p:nvPr/>
        </p:nvCxnSpPr>
        <p:spPr>
          <a:xfrm flipH="1">
            <a:off x="9190074" y="4764714"/>
            <a:ext cx="1587996" cy="1236262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直線コネクタ 199"/>
          <p:cNvCxnSpPr/>
          <p:nvPr/>
        </p:nvCxnSpPr>
        <p:spPr>
          <a:xfrm flipH="1">
            <a:off x="7673982" y="5399314"/>
            <a:ext cx="1593843" cy="118268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45</a:t>
            </a:fld>
            <a:endParaRPr kumimoji="1" lang="ja-JP" altLang="en-US"/>
          </a:p>
        </p:txBody>
      </p:sp>
      <p:sp>
        <p:nvSpPr>
          <p:cNvPr id="150" name="円/楕円 173"/>
          <p:cNvSpPr/>
          <p:nvPr/>
        </p:nvSpPr>
        <p:spPr>
          <a:xfrm>
            <a:off x="8078281" y="5799625"/>
            <a:ext cx="714148" cy="479892"/>
          </a:xfrm>
          <a:prstGeom prst="ellipse">
            <a:avLst/>
          </a:prstGeom>
          <a:solidFill>
            <a:srgbClr val="C198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ja-JP" sz="2400" b="1" dirty="0">
                <a:solidFill>
                  <a:schemeClr val="tx1"/>
                </a:solidFill>
              </a:rPr>
              <a:t>Y=4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151" name="円/楕円 172"/>
          <p:cNvSpPr/>
          <p:nvPr/>
        </p:nvSpPr>
        <p:spPr>
          <a:xfrm>
            <a:off x="8056357" y="4596927"/>
            <a:ext cx="714148" cy="47989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ja-JP" sz="2400" b="1" dirty="0">
                <a:solidFill>
                  <a:schemeClr val="tx1"/>
                </a:solidFill>
              </a:rPr>
              <a:t>Y=1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152" name="円/楕円 183"/>
          <p:cNvSpPr/>
          <p:nvPr/>
        </p:nvSpPr>
        <p:spPr>
          <a:xfrm>
            <a:off x="9632481" y="4440540"/>
            <a:ext cx="714148" cy="479892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ja-JP" sz="2400" b="1" dirty="0">
                <a:solidFill>
                  <a:schemeClr val="tx1"/>
                </a:solidFill>
              </a:rPr>
              <a:t>Y=2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154" name="円/楕円 184"/>
          <p:cNvSpPr/>
          <p:nvPr/>
        </p:nvSpPr>
        <p:spPr>
          <a:xfrm>
            <a:off x="9655816" y="5701634"/>
            <a:ext cx="714148" cy="479892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ja-JP" sz="2400" b="1" dirty="0">
                <a:solidFill>
                  <a:schemeClr val="tx1"/>
                </a:solidFill>
              </a:rPr>
              <a:t>Y=3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63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30892" y="424543"/>
            <a:ext cx="11011808" cy="726621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dirty="0"/>
              <a:t>決定木 </a:t>
            </a:r>
            <a:r>
              <a:rPr lang="en-US" altLang="ja-JP" dirty="0"/>
              <a:t>(classification tree / decision tree)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14786" y="1569052"/>
                <a:ext cx="7014714" cy="4888898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kumimoji="1" lang="ja-JP" altLang="en-US" sz="2400" b="1" dirty="0"/>
                  <a:t>二分木でクラス分類を</a:t>
                </a:r>
                <a:r>
                  <a:rPr lang="ja-JP" altLang="en-US" sz="2400" b="1" dirty="0"/>
                  <a:t>表現</a:t>
                </a:r>
                <a:endParaRPr lang="en-US" altLang="ja-JP" sz="2400" b="1" dirty="0"/>
              </a:p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kumimoji="1" lang="en-US" altLang="ja-JP" sz="2400" b="1" dirty="0"/>
                  <a:t>Node</a:t>
                </a:r>
                <a:r>
                  <a:rPr lang="en-US" altLang="ja-JP" sz="2400" dirty="0"/>
                  <a:t>	</a:t>
                </a:r>
                <a:r>
                  <a:rPr kumimoji="1" lang="en-US" altLang="ja-JP" sz="2400" dirty="0"/>
                  <a:t>: </a:t>
                </a:r>
                <a:r>
                  <a:rPr kumimoji="1" lang="ja-JP" altLang="en-US" sz="2400" dirty="0"/>
                  <a:t>分割規則が定義される</a:t>
                </a:r>
                <a:endParaRPr kumimoji="1" lang="en-US" altLang="ja-JP" sz="2400" dirty="0"/>
              </a:p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en-US" altLang="ja-JP" sz="2400" b="1" dirty="0"/>
                  <a:t>Leaf</a:t>
                </a:r>
                <a:r>
                  <a:rPr lang="en-US" altLang="ja-JP" sz="2400" dirty="0"/>
                  <a:t> 	: </a:t>
                </a:r>
                <a:r>
                  <a:rPr lang="ja-JP" altLang="en-US" sz="2400" dirty="0"/>
                  <a:t>クラスに対応</a:t>
                </a:r>
                <a:endParaRPr lang="en-US" altLang="ja-JP" sz="2400" dirty="0"/>
              </a:p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endParaRPr lang="en-US" altLang="ja-JP" sz="2400" dirty="0"/>
              </a:p>
              <a:p>
                <a:pPr>
                  <a:lnSpc>
                    <a:spcPct val="11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ja-JP" altLang="en-US" sz="2400" b="0" i="1" smtClean="0">
                        <a:latin typeface="Cambria Math" panose="02040503050406030204" pitchFamily="18" charset="0"/>
                      </a:rPr>
                      <m:t>未知点</m:t>
                    </m:r>
                    <m:r>
                      <m:rPr>
                        <m:sty m:val="p"/>
                      </m:rPr>
                      <a:rPr lang="en-US" altLang="ja-JP" sz="2400" b="0" i="1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について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>
                    <a:sym typeface="Wingdings" panose="05000000000000000000" pitchFamily="2" charset="2"/>
                  </a:rPr>
                  <a:t> </a:t>
                </a:r>
                <a:r>
                  <a:rPr kumimoji="1" lang="ja-JP" altLang="en-US" sz="2400" dirty="0"/>
                  <a:t>木を辿り分類先を決定</a:t>
                </a:r>
                <a:endParaRPr lang="en-US" altLang="ja-JP" sz="2400" dirty="0"/>
              </a:p>
              <a:p>
                <a:pPr lvl="1">
                  <a:lnSpc>
                    <a:spcPct val="110000"/>
                  </a:lnSpc>
                  <a:spcBef>
                    <a:spcPts val="600"/>
                  </a:spcBef>
                </a:pPr>
                <a:r>
                  <a:rPr lang="ja-JP" altLang="en-US" dirty="0"/>
                  <a:t>分類（</a:t>
                </a:r>
                <a:r>
                  <a:rPr lang="en-US" altLang="ja-JP" dirty="0"/>
                  <a:t>test</a:t>
                </a:r>
                <a:r>
                  <a:rPr lang="ja-JP" altLang="en-US" dirty="0"/>
                  <a:t>）が高速</a:t>
                </a:r>
                <a:endParaRPr lang="en-US" altLang="ja-JP" dirty="0"/>
              </a:p>
              <a:p>
                <a:pPr lvl="1">
                  <a:lnSpc>
                    <a:spcPct val="110000"/>
                  </a:lnSpc>
                  <a:spcBef>
                    <a:spcPts val="600"/>
                  </a:spcBef>
                </a:pPr>
                <a:r>
                  <a:rPr lang="ja-JP" altLang="en-US" dirty="0"/>
                  <a:t>実装が簡単</a:t>
                </a:r>
                <a:endParaRPr lang="en-US" altLang="ja-JP" dirty="0"/>
              </a:p>
              <a:p>
                <a:pPr lvl="1">
                  <a:lnSpc>
                    <a:spcPct val="110000"/>
                  </a:lnSpc>
                  <a:spcBef>
                    <a:spcPts val="600"/>
                  </a:spcBef>
                </a:pPr>
                <a:r>
                  <a:rPr lang="ja-JP" altLang="en-US" dirty="0"/>
                  <a:t>木が深くなると過学習</a:t>
                </a:r>
                <a:endParaRPr lang="en-US" altLang="ja-JP" dirty="0"/>
              </a:p>
              <a:p>
                <a:pPr>
                  <a:lnSpc>
                    <a:spcPct val="110000"/>
                  </a:lnSpc>
                  <a:spcBef>
                    <a:spcPts val="600"/>
                  </a:spcBef>
                </a:pPr>
                <a:endParaRPr kumimoji="1" lang="ja-JP" altLang="en-US" sz="2400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4786" y="1569052"/>
                <a:ext cx="7014714" cy="4888898"/>
              </a:xfrm>
              <a:blipFill>
                <a:blip r:embed="rId2"/>
                <a:stretch>
                  <a:fillRect l="-1303" t="-24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0" name="グループ化 149"/>
          <p:cNvGrpSpPr/>
          <p:nvPr/>
        </p:nvGrpSpPr>
        <p:grpSpPr>
          <a:xfrm>
            <a:off x="7168109" y="4117145"/>
            <a:ext cx="4146124" cy="2580047"/>
            <a:chOff x="7844384" y="2710605"/>
            <a:chExt cx="4146124" cy="2580047"/>
          </a:xfrm>
        </p:grpSpPr>
        <p:cxnSp>
          <p:nvCxnSpPr>
            <p:cNvPr id="4" name="直線矢印コネクタ 3"/>
            <p:cNvCxnSpPr/>
            <p:nvPr/>
          </p:nvCxnSpPr>
          <p:spPr>
            <a:xfrm>
              <a:off x="8361406" y="5081814"/>
              <a:ext cx="31623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線矢印コネクタ 4"/>
            <p:cNvCxnSpPr/>
            <p:nvPr/>
          </p:nvCxnSpPr>
          <p:spPr>
            <a:xfrm flipV="1">
              <a:off x="8361406" y="2786289"/>
              <a:ext cx="0" cy="229552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円/楕円 5"/>
            <p:cNvSpPr/>
            <p:nvPr/>
          </p:nvSpPr>
          <p:spPr>
            <a:xfrm>
              <a:off x="9307556" y="3916589"/>
              <a:ext cx="73025" cy="730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7" name="円/楕円 6"/>
            <p:cNvSpPr/>
            <p:nvPr/>
          </p:nvSpPr>
          <p:spPr>
            <a:xfrm>
              <a:off x="8631281" y="4554764"/>
              <a:ext cx="73025" cy="7302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8" name="円/楕円 7"/>
            <p:cNvSpPr/>
            <p:nvPr/>
          </p:nvSpPr>
          <p:spPr>
            <a:xfrm>
              <a:off x="8761456" y="4707164"/>
              <a:ext cx="73025" cy="7302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9" name="円/楕円 8"/>
            <p:cNvSpPr/>
            <p:nvPr/>
          </p:nvSpPr>
          <p:spPr>
            <a:xfrm>
              <a:off x="8901155" y="4481739"/>
              <a:ext cx="73025" cy="7302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10" name="円/楕円 9"/>
            <p:cNvSpPr/>
            <p:nvPr/>
          </p:nvSpPr>
          <p:spPr>
            <a:xfrm>
              <a:off x="8991641" y="4670651"/>
              <a:ext cx="73025" cy="7302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11" name="円/楕円 10"/>
            <p:cNvSpPr/>
            <p:nvPr/>
          </p:nvSpPr>
          <p:spPr>
            <a:xfrm>
              <a:off x="9353590" y="4370614"/>
              <a:ext cx="73025" cy="7302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12" name="円/楕円 11"/>
            <p:cNvSpPr/>
            <p:nvPr/>
          </p:nvSpPr>
          <p:spPr>
            <a:xfrm>
              <a:off x="9090065" y="4100739"/>
              <a:ext cx="73025" cy="7302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9129748" y="4315051"/>
              <a:ext cx="73025" cy="7302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14" name="円/楕円 13"/>
            <p:cNvSpPr/>
            <p:nvPr/>
          </p:nvSpPr>
          <p:spPr>
            <a:xfrm>
              <a:off x="9390102" y="4156301"/>
              <a:ext cx="73025" cy="7302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9017040" y="3764189"/>
              <a:ext cx="73025" cy="730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16" name="円/楕円 15"/>
            <p:cNvSpPr/>
            <p:nvPr/>
          </p:nvSpPr>
          <p:spPr>
            <a:xfrm>
              <a:off x="8622544" y="3859439"/>
              <a:ext cx="73025" cy="730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17" name="円/楕円 16"/>
            <p:cNvSpPr/>
            <p:nvPr/>
          </p:nvSpPr>
          <p:spPr>
            <a:xfrm>
              <a:off x="8724943" y="4100739"/>
              <a:ext cx="73025" cy="7302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18" name="円/楕円 17"/>
            <p:cNvSpPr/>
            <p:nvPr/>
          </p:nvSpPr>
          <p:spPr>
            <a:xfrm>
              <a:off x="8810666" y="3930876"/>
              <a:ext cx="73025" cy="730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19" name="円/楕円 18"/>
            <p:cNvSpPr/>
            <p:nvPr/>
          </p:nvSpPr>
          <p:spPr>
            <a:xfrm>
              <a:off x="9277387" y="3293494"/>
              <a:ext cx="73025" cy="730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20" name="円/楕円 19"/>
            <p:cNvSpPr/>
            <p:nvPr/>
          </p:nvSpPr>
          <p:spPr>
            <a:xfrm>
              <a:off x="9463127" y="3508601"/>
              <a:ext cx="73025" cy="730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21" name="円/楕円 20"/>
            <p:cNvSpPr/>
            <p:nvPr/>
          </p:nvSpPr>
          <p:spPr>
            <a:xfrm>
              <a:off x="9599648" y="3774506"/>
              <a:ext cx="73025" cy="730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22" name="円/楕円 21"/>
            <p:cNvSpPr/>
            <p:nvPr/>
          </p:nvSpPr>
          <p:spPr>
            <a:xfrm>
              <a:off x="9126577" y="3564958"/>
              <a:ext cx="73025" cy="730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23" name="円/楕円 22"/>
            <p:cNvSpPr/>
            <p:nvPr/>
          </p:nvSpPr>
          <p:spPr>
            <a:xfrm>
              <a:off x="9526623" y="4149157"/>
              <a:ext cx="73025" cy="7302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24" name="円/楕円 23"/>
            <p:cNvSpPr/>
            <p:nvPr/>
          </p:nvSpPr>
          <p:spPr>
            <a:xfrm>
              <a:off x="9804446" y="3912621"/>
              <a:ext cx="73025" cy="730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25" name="円/楕円 24"/>
            <p:cNvSpPr/>
            <p:nvPr/>
          </p:nvSpPr>
          <p:spPr>
            <a:xfrm>
              <a:off x="10047322" y="3348264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26" name="円/楕円 25"/>
            <p:cNvSpPr/>
            <p:nvPr/>
          </p:nvSpPr>
          <p:spPr>
            <a:xfrm>
              <a:off x="10364368" y="3268094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27" name="円/楕円 26"/>
            <p:cNvSpPr/>
            <p:nvPr/>
          </p:nvSpPr>
          <p:spPr>
            <a:xfrm>
              <a:off x="10465977" y="3497487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28" name="円/楕円 27"/>
            <p:cNvSpPr/>
            <p:nvPr/>
          </p:nvSpPr>
          <p:spPr>
            <a:xfrm>
              <a:off x="10545780" y="3340329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29" name="円/楕円 28"/>
            <p:cNvSpPr/>
            <p:nvPr/>
          </p:nvSpPr>
          <p:spPr>
            <a:xfrm>
              <a:off x="10862826" y="3260159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30" name="円/楕円 29"/>
            <p:cNvSpPr/>
            <p:nvPr/>
          </p:nvSpPr>
          <p:spPr>
            <a:xfrm>
              <a:off x="10964435" y="3489552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31" name="円/楕円 30"/>
            <p:cNvSpPr/>
            <p:nvPr/>
          </p:nvSpPr>
          <p:spPr>
            <a:xfrm>
              <a:off x="10308468" y="3578453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32" name="円/楕円 31"/>
            <p:cNvSpPr/>
            <p:nvPr/>
          </p:nvSpPr>
          <p:spPr>
            <a:xfrm>
              <a:off x="10625514" y="3498283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33" name="円/楕円 32"/>
            <p:cNvSpPr/>
            <p:nvPr/>
          </p:nvSpPr>
          <p:spPr>
            <a:xfrm>
              <a:off x="10727123" y="3727676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34" name="円/楕円 33"/>
            <p:cNvSpPr/>
            <p:nvPr/>
          </p:nvSpPr>
          <p:spPr>
            <a:xfrm>
              <a:off x="10666776" y="3597500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35" name="円/楕円 34"/>
            <p:cNvSpPr/>
            <p:nvPr/>
          </p:nvSpPr>
          <p:spPr>
            <a:xfrm>
              <a:off x="10746579" y="3440342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36" name="円/楕円 35"/>
            <p:cNvSpPr/>
            <p:nvPr/>
          </p:nvSpPr>
          <p:spPr>
            <a:xfrm>
              <a:off x="10826313" y="3598296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37" name="円/楕円 36"/>
            <p:cNvSpPr/>
            <p:nvPr/>
          </p:nvSpPr>
          <p:spPr>
            <a:xfrm>
              <a:off x="10981475" y="3335163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38" name="円/楕円 37"/>
            <p:cNvSpPr/>
            <p:nvPr/>
          </p:nvSpPr>
          <p:spPr>
            <a:xfrm>
              <a:off x="11061278" y="3178005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39" name="円/楕円 38"/>
            <p:cNvSpPr/>
            <p:nvPr/>
          </p:nvSpPr>
          <p:spPr>
            <a:xfrm>
              <a:off x="11141012" y="3335959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0" name="円/楕円 39"/>
            <p:cNvSpPr/>
            <p:nvPr/>
          </p:nvSpPr>
          <p:spPr>
            <a:xfrm>
              <a:off x="10673485" y="3078784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1" name="円/楕円 40"/>
            <p:cNvSpPr/>
            <p:nvPr/>
          </p:nvSpPr>
          <p:spPr>
            <a:xfrm>
              <a:off x="10753288" y="2921626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2" name="円/楕円 41"/>
            <p:cNvSpPr/>
            <p:nvPr/>
          </p:nvSpPr>
          <p:spPr>
            <a:xfrm>
              <a:off x="10833022" y="3079580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3" name="円/楕円 42"/>
            <p:cNvSpPr/>
            <p:nvPr/>
          </p:nvSpPr>
          <p:spPr>
            <a:xfrm>
              <a:off x="10057435" y="4223175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4" name="円/楕円 43"/>
            <p:cNvSpPr/>
            <p:nvPr/>
          </p:nvSpPr>
          <p:spPr>
            <a:xfrm>
              <a:off x="10233415" y="4034061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5" name="円/楕円 44"/>
            <p:cNvSpPr/>
            <p:nvPr/>
          </p:nvSpPr>
          <p:spPr>
            <a:xfrm>
              <a:off x="10313218" y="3876903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6" name="円/楕円 45"/>
            <p:cNvSpPr/>
            <p:nvPr/>
          </p:nvSpPr>
          <p:spPr>
            <a:xfrm>
              <a:off x="10392952" y="4034857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7" name="円/楕円 46"/>
            <p:cNvSpPr/>
            <p:nvPr/>
          </p:nvSpPr>
          <p:spPr>
            <a:xfrm>
              <a:off x="10431569" y="4596039"/>
              <a:ext cx="73025" cy="730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8" name="円/楕円 47"/>
            <p:cNvSpPr/>
            <p:nvPr/>
          </p:nvSpPr>
          <p:spPr>
            <a:xfrm>
              <a:off x="10468081" y="4381726"/>
              <a:ext cx="73025" cy="730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9" name="円/楕円 48"/>
            <p:cNvSpPr/>
            <p:nvPr/>
          </p:nvSpPr>
          <p:spPr>
            <a:xfrm>
              <a:off x="10604602" y="4374582"/>
              <a:ext cx="73025" cy="730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50" name="円/楕円 49"/>
            <p:cNvSpPr/>
            <p:nvPr/>
          </p:nvSpPr>
          <p:spPr>
            <a:xfrm>
              <a:off x="10801247" y="4403158"/>
              <a:ext cx="73025" cy="730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51" name="円/楕円 50"/>
            <p:cNvSpPr/>
            <p:nvPr/>
          </p:nvSpPr>
          <p:spPr>
            <a:xfrm>
              <a:off x="10723294" y="4170390"/>
              <a:ext cx="73025" cy="730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52" name="円/楕円 51"/>
            <p:cNvSpPr/>
            <p:nvPr/>
          </p:nvSpPr>
          <p:spPr>
            <a:xfrm>
              <a:off x="10859815" y="4163246"/>
              <a:ext cx="73025" cy="730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53" name="円/楕円 52"/>
            <p:cNvSpPr/>
            <p:nvPr/>
          </p:nvSpPr>
          <p:spPr>
            <a:xfrm>
              <a:off x="10847406" y="3998644"/>
              <a:ext cx="73025" cy="730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54" name="円/楕円 53"/>
            <p:cNvSpPr/>
            <p:nvPr/>
          </p:nvSpPr>
          <p:spPr>
            <a:xfrm>
              <a:off x="10978745" y="3762204"/>
              <a:ext cx="73025" cy="730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55" name="円/楕円 54"/>
            <p:cNvSpPr/>
            <p:nvPr/>
          </p:nvSpPr>
          <p:spPr>
            <a:xfrm>
              <a:off x="11115266" y="3755060"/>
              <a:ext cx="73025" cy="730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56" name="円/楕円 55"/>
            <p:cNvSpPr/>
            <p:nvPr/>
          </p:nvSpPr>
          <p:spPr>
            <a:xfrm>
              <a:off x="11025249" y="4425980"/>
              <a:ext cx="73025" cy="730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57" name="円/楕円 56"/>
            <p:cNvSpPr/>
            <p:nvPr/>
          </p:nvSpPr>
          <p:spPr>
            <a:xfrm>
              <a:off x="11161770" y="4418836"/>
              <a:ext cx="73025" cy="730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58" name="円/楕円 57"/>
            <p:cNvSpPr/>
            <p:nvPr/>
          </p:nvSpPr>
          <p:spPr>
            <a:xfrm>
              <a:off x="11015258" y="4195197"/>
              <a:ext cx="73025" cy="730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59" name="円/楕円 58"/>
            <p:cNvSpPr/>
            <p:nvPr/>
          </p:nvSpPr>
          <p:spPr>
            <a:xfrm>
              <a:off x="11051770" y="3980884"/>
              <a:ext cx="73025" cy="730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60" name="円/楕円 59"/>
            <p:cNvSpPr/>
            <p:nvPr/>
          </p:nvSpPr>
          <p:spPr>
            <a:xfrm>
              <a:off x="11302756" y="3992195"/>
              <a:ext cx="73025" cy="730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61" name="円/楕円 60"/>
            <p:cNvSpPr/>
            <p:nvPr/>
          </p:nvSpPr>
          <p:spPr>
            <a:xfrm>
              <a:off x="10662026" y="4646244"/>
              <a:ext cx="73025" cy="730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62" name="円/楕円 61"/>
            <p:cNvSpPr/>
            <p:nvPr/>
          </p:nvSpPr>
          <p:spPr>
            <a:xfrm>
              <a:off x="10798547" y="4639100"/>
              <a:ext cx="73025" cy="730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63" name="円/楕円 62"/>
            <p:cNvSpPr/>
            <p:nvPr/>
          </p:nvSpPr>
          <p:spPr>
            <a:xfrm>
              <a:off x="10995192" y="4667676"/>
              <a:ext cx="73025" cy="730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64" name="円/楕円 63"/>
            <p:cNvSpPr/>
            <p:nvPr/>
          </p:nvSpPr>
          <p:spPr>
            <a:xfrm>
              <a:off x="9608503" y="4634138"/>
              <a:ext cx="73025" cy="7302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65" name="円/楕円 64"/>
            <p:cNvSpPr/>
            <p:nvPr/>
          </p:nvSpPr>
          <p:spPr>
            <a:xfrm>
              <a:off x="9645015" y="4419825"/>
              <a:ext cx="73025" cy="7302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正方形/長方形 73"/>
                <p:cNvSpPr/>
                <p:nvPr/>
              </p:nvSpPr>
              <p:spPr>
                <a:xfrm>
                  <a:off x="11481073" y="4890542"/>
                  <a:ext cx="509435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ja-JP" altLang="en-US" sz="2000" dirty="0"/>
                </a:p>
              </p:txBody>
            </p:sp>
          </mc:Choice>
          <mc:Fallback xmlns="">
            <p:sp>
              <p:nvSpPr>
                <p:cNvPr id="74" name="正方形/長方形 7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81073" y="4890542"/>
                  <a:ext cx="509435" cy="40011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正方形/長方形 74"/>
                <p:cNvSpPr/>
                <p:nvPr/>
              </p:nvSpPr>
              <p:spPr>
                <a:xfrm>
                  <a:off x="7844384" y="2710605"/>
                  <a:ext cx="515398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ja-JP" altLang="en-US" sz="2000" dirty="0"/>
                </a:p>
              </p:txBody>
            </p:sp>
          </mc:Choice>
          <mc:Fallback xmlns="">
            <p:sp>
              <p:nvSpPr>
                <p:cNvPr id="75" name="正方形/長方形 7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4384" y="2710605"/>
                  <a:ext cx="515398" cy="40011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DAE729E1-6453-4DB5-8C05-E1D741B2B33A}"/>
              </a:ext>
            </a:extLst>
          </p:cNvPr>
          <p:cNvGrpSpPr/>
          <p:nvPr/>
        </p:nvGrpSpPr>
        <p:grpSpPr>
          <a:xfrm>
            <a:off x="7633214" y="922276"/>
            <a:ext cx="3672353" cy="5535674"/>
            <a:chOff x="7633214" y="922276"/>
            <a:chExt cx="3672353" cy="55356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1" name="円/楕円 150"/>
                <p:cNvSpPr/>
                <p:nvPr/>
              </p:nvSpPr>
              <p:spPr>
                <a:xfrm>
                  <a:off x="8923394" y="922276"/>
                  <a:ext cx="1231447" cy="646776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kumimoji="1" lang="en-US" altLang="ja-JP" sz="2400" dirty="0">
                      <a:solidFill>
                        <a:schemeClr val="tx1"/>
                      </a:solidFill>
                    </a:rPr>
                    <a:t>&lt;0.6</a:t>
                  </a:r>
                  <a:endParaRPr kumimoji="1" lang="ja-JP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1" name="円/楕円 1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23394" y="922276"/>
                  <a:ext cx="1231447" cy="646776"/>
                </a:xfrm>
                <a:prstGeom prst="ellipse">
                  <a:avLst/>
                </a:prstGeom>
                <a:blipFill>
                  <a:blip r:embed="rId5"/>
                  <a:stretch>
                    <a:fillRect b="-648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" name="円/楕円 151"/>
                <p:cNvSpPr/>
                <p:nvPr/>
              </p:nvSpPr>
              <p:spPr>
                <a:xfrm>
                  <a:off x="8005500" y="2084416"/>
                  <a:ext cx="1231447" cy="646776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kumimoji="1" lang="en-US" altLang="ja-JP" sz="2400" dirty="0">
                      <a:solidFill>
                        <a:schemeClr val="tx1"/>
                      </a:solidFill>
                    </a:rPr>
                    <a:t>&gt;0.5</a:t>
                  </a:r>
                  <a:endParaRPr kumimoji="1" lang="ja-JP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2" name="円/楕円 1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5500" y="2084416"/>
                  <a:ext cx="1231447" cy="646776"/>
                </a:xfrm>
                <a:prstGeom prst="ellipse">
                  <a:avLst/>
                </a:prstGeom>
                <a:blipFill>
                  <a:blip r:embed="rId6"/>
                  <a:stretch>
                    <a:fillRect b="-5556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4" name="円/楕円 153"/>
                <p:cNvSpPr/>
                <p:nvPr/>
              </p:nvSpPr>
              <p:spPr>
                <a:xfrm>
                  <a:off x="9841288" y="2084416"/>
                  <a:ext cx="1231447" cy="646776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kumimoji="1" lang="en-US" altLang="ja-JP" sz="2400" dirty="0">
                      <a:solidFill>
                        <a:schemeClr val="tx1"/>
                      </a:solidFill>
                    </a:rPr>
                    <a:t>&gt;0.7</a:t>
                  </a:r>
                  <a:endParaRPr kumimoji="1" lang="ja-JP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4" name="円/楕円 1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41288" y="2084416"/>
                  <a:ext cx="1231447" cy="646776"/>
                </a:xfrm>
                <a:prstGeom prst="ellipse">
                  <a:avLst/>
                </a:prstGeom>
                <a:blipFill>
                  <a:blip r:embed="rId7"/>
                  <a:stretch>
                    <a:fillRect b="-5556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6" name="直線コネクタ 155"/>
            <p:cNvCxnSpPr/>
            <p:nvPr/>
          </p:nvCxnSpPr>
          <p:spPr>
            <a:xfrm flipV="1">
              <a:off x="9348198" y="4181475"/>
              <a:ext cx="0" cy="227647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直線コネクタ 156"/>
            <p:cNvCxnSpPr/>
            <p:nvPr/>
          </p:nvCxnSpPr>
          <p:spPr>
            <a:xfrm flipH="1" flipV="1">
              <a:off x="7756100" y="5467205"/>
              <a:ext cx="1545592" cy="1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線コネクタ 158"/>
            <p:cNvCxnSpPr/>
            <p:nvPr/>
          </p:nvCxnSpPr>
          <p:spPr>
            <a:xfrm flipH="1">
              <a:off x="9370533" y="5160553"/>
              <a:ext cx="1348023" cy="1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直線コネクタ 161"/>
            <p:cNvCxnSpPr>
              <a:stCxn id="151" idx="3"/>
              <a:endCxn id="152" idx="0"/>
            </p:cNvCxnSpPr>
            <p:nvPr/>
          </p:nvCxnSpPr>
          <p:spPr>
            <a:xfrm flipH="1">
              <a:off x="8621224" y="1474334"/>
              <a:ext cx="482511" cy="6100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直線コネクタ 162"/>
            <p:cNvCxnSpPr>
              <a:stCxn id="151" idx="5"/>
              <a:endCxn id="154" idx="0"/>
            </p:cNvCxnSpPr>
            <p:nvPr/>
          </p:nvCxnSpPr>
          <p:spPr>
            <a:xfrm>
              <a:off x="9974500" y="1474334"/>
              <a:ext cx="482512" cy="6100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線コネクタ 167"/>
            <p:cNvCxnSpPr>
              <a:stCxn id="152" idx="3"/>
            </p:cNvCxnSpPr>
            <p:nvPr/>
          </p:nvCxnSpPr>
          <p:spPr>
            <a:xfrm flipH="1">
              <a:off x="8121693" y="2636474"/>
              <a:ext cx="64148" cy="5487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9" name="テキスト ボックス 168"/>
            <p:cNvSpPr txBox="1"/>
            <p:nvPr/>
          </p:nvSpPr>
          <p:spPr>
            <a:xfrm>
              <a:off x="8340765" y="1549627"/>
              <a:ext cx="5790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true</a:t>
              </a:r>
              <a:endParaRPr kumimoji="1" lang="ja-JP" altLang="en-US" dirty="0"/>
            </a:p>
          </p:txBody>
        </p:sp>
        <p:sp>
          <p:nvSpPr>
            <p:cNvPr id="170" name="テキスト ボックス 169"/>
            <p:cNvSpPr txBox="1"/>
            <p:nvPr/>
          </p:nvSpPr>
          <p:spPr>
            <a:xfrm>
              <a:off x="10142162" y="1549627"/>
              <a:ext cx="6194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false</a:t>
              </a:r>
              <a:endParaRPr kumimoji="1" lang="ja-JP" altLang="en-US" dirty="0"/>
            </a:p>
          </p:txBody>
        </p:sp>
        <p:sp>
          <p:nvSpPr>
            <p:cNvPr id="173" name="円/楕円 172"/>
            <p:cNvSpPr/>
            <p:nvPr/>
          </p:nvSpPr>
          <p:spPr>
            <a:xfrm>
              <a:off x="7772668" y="3178685"/>
              <a:ext cx="714148" cy="47989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kumimoji="1" lang="en-US" altLang="ja-JP" sz="2400" b="1" dirty="0">
                  <a:solidFill>
                    <a:schemeClr val="tx1"/>
                  </a:solidFill>
                </a:rPr>
                <a:t>Y=1</a:t>
              </a:r>
              <a:endParaRPr kumimoji="1" lang="ja-JP" alt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74" name="円/楕円 173"/>
            <p:cNvSpPr/>
            <p:nvPr/>
          </p:nvSpPr>
          <p:spPr>
            <a:xfrm>
              <a:off x="8755631" y="3185392"/>
              <a:ext cx="714148" cy="479892"/>
            </a:xfrm>
            <a:prstGeom prst="ellipse">
              <a:avLst/>
            </a:prstGeom>
            <a:solidFill>
              <a:srgbClr val="C198E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kumimoji="1" lang="en-US" altLang="ja-JP" sz="2400" b="1" dirty="0">
                  <a:solidFill>
                    <a:schemeClr val="tx1"/>
                  </a:solidFill>
                </a:rPr>
                <a:t>Y=4</a:t>
              </a:r>
              <a:endParaRPr kumimoji="1" lang="ja-JP" altLang="en-US" sz="2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76" name="直線コネクタ 175"/>
            <p:cNvCxnSpPr>
              <a:stCxn id="152" idx="5"/>
              <a:endCxn id="174" idx="0"/>
            </p:cNvCxnSpPr>
            <p:nvPr/>
          </p:nvCxnSpPr>
          <p:spPr>
            <a:xfrm>
              <a:off x="9056606" y="2636474"/>
              <a:ext cx="56099" cy="5489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テキスト ボックス 180"/>
            <p:cNvSpPr txBox="1"/>
            <p:nvPr/>
          </p:nvSpPr>
          <p:spPr>
            <a:xfrm>
              <a:off x="7633214" y="2731192"/>
              <a:ext cx="5790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true</a:t>
              </a:r>
              <a:endParaRPr kumimoji="1" lang="ja-JP" altLang="en-US" dirty="0"/>
            </a:p>
          </p:txBody>
        </p:sp>
        <p:sp>
          <p:nvSpPr>
            <p:cNvPr id="182" name="テキスト ボックス 181"/>
            <p:cNvSpPr txBox="1"/>
            <p:nvPr/>
          </p:nvSpPr>
          <p:spPr>
            <a:xfrm>
              <a:off x="8540648" y="2759382"/>
              <a:ext cx="6194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false</a:t>
              </a:r>
              <a:endParaRPr kumimoji="1" lang="ja-JP" altLang="en-US" dirty="0"/>
            </a:p>
          </p:txBody>
        </p:sp>
        <p:cxnSp>
          <p:nvCxnSpPr>
            <p:cNvPr id="183" name="直線コネクタ 182"/>
            <p:cNvCxnSpPr/>
            <p:nvPr/>
          </p:nvCxnSpPr>
          <p:spPr>
            <a:xfrm flipH="1">
              <a:off x="9957481" y="2636474"/>
              <a:ext cx="64148" cy="5487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円/楕円 183"/>
            <p:cNvSpPr/>
            <p:nvPr/>
          </p:nvSpPr>
          <p:spPr>
            <a:xfrm>
              <a:off x="9608456" y="3178685"/>
              <a:ext cx="714148" cy="479892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kumimoji="1" lang="en-US" altLang="ja-JP" sz="2400" b="1" dirty="0">
                  <a:solidFill>
                    <a:schemeClr val="tx1"/>
                  </a:solidFill>
                </a:rPr>
                <a:t>Y=2</a:t>
              </a:r>
              <a:endParaRPr kumimoji="1" lang="ja-JP" alt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85" name="円/楕円 184"/>
            <p:cNvSpPr/>
            <p:nvPr/>
          </p:nvSpPr>
          <p:spPr>
            <a:xfrm>
              <a:off x="10591419" y="3185392"/>
              <a:ext cx="714148" cy="479892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kumimoji="1" lang="en-US" altLang="ja-JP" sz="2400" b="1" dirty="0">
                  <a:solidFill>
                    <a:schemeClr val="tx1"/>
                  </a:solidFill>
                </a:rPr>
                <a:t>Y=3</a:t>
              </a:r>
              <a:endParaRPr kumimoji="1" lang="ja-JP" altLang="en-US" sz="2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86" name="直線コネクタ 185"/>
            <p:cNvCxnSpPr>
              <a:endCxn id="185" idx="0"/>
            </p:cNvCxnSpPr>
            <p:nvPr/>
          </p:nvCxnSpPr>
          <p:spPr>
            <a:xfrm>
              <a:off x="10892394" y="2636474"/>
              <a:ext cx="56099" cy="5489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テキスト ボックス 186"/>
            <p:cNvSpPr txBox="1"/>
            <p:nvPr/>
          </p:nvSpPr>
          <p:spPr>
            <a:xfrm>
              <a:off x="9469002" y="2731192"/>
              <a:ext cx="5790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true</a:t>
              </a:r>
              <a:endParaRPr kumimoji="1" lang="ja-JP" altLang="en-US" dirty="0"/>
            </a:p>
          </p:txBody>
        </p:sp>
        <p:sp>
          <p:nvSpPr>
            <p:cNvPr id="188" name="テキスト ボックス 187"/>
            <p:cNvSpPr txBox="1"/>
            <p:nvPr/>
          </p:nvSpPr>
          <p:spPr>
            <a:xfrm>
              <a:off x="10376436" y="2759382"/>
              <a:ext cx="6194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false</a:t>
              </a:r>
              <a:endParaRPr kumimoji="1" lang="ja-JP" altLang="en-US" dirty="0"/>
            </a:p>
          </p:txBody>
        </p:sp>
      </p:grpSp>
      <p:sp>
        <p:nvSpPr>
          <p:cNvPr id="66" name="スライド番号プレースホルダー 6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263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30892" y="424543"/>
            <a:ext cx="11011808" cy="726621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dirty="0"/>
              <a:t>決定木 </a:t>
            </a:r>
            <a:r>
              <a:rPr lang="en-US" altLang="ja-JP" dirty="0"/>
              <a:t>(classification tree / decision tree)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14786" y="1569052"/>
                <a:ext cx="7014714" cy="4888898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kumimoji="1" lang="ja-JP" altLang="en-US" sz="2400" b="1" dirty="0"/>
                  <a:t>二分木でクラス分類を</a:t>
                </a:r>
                <a:r>
                  <a:rPr lang="ja-JP" altLang="en-US" sz="2400" b="1" dirty="0"/>
                  <a:t>表現</a:t>
                </a:r>
                <a:endParaRPr lang="en-US" altLang="ja-JP" sz="2400" b="1" dirty="0"/>
              </a:p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kumimoji="1" lang="en-US" altLang="ja-JP" sz="2400" b="1" dirty="0"/>
                  <a:t>Node</a:t>
                </a:r>
                <a:r>
                  <a:rPr lang="en-US" altLang="ja-JP" sz="2400" dirty="0"/>
                  <a:t>	</a:t>
                </a:r>
                <a:r>
                  <a:rPr kumimoji="1" lang="en-US" altLang="ja-JP" sz="2400" dirty="0"/>
                  <a:t>: </a:t>
                </a:r>
                <a:r>
                  <a:rPr kumimoji="1" lang="ja-JP" altLang="en-US" sz="2400" dirty="0"/>
                  <a:t>分割規則が定義される</a:t>
                </a:r>
                <a:endParaRPr kumimoji="1" lang="en-US" altLang="ja-JP" sz="2400" dirty="0"/>
              </a:p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en-US" altLang="ja-JP" sz="2400" b="1" dirty="0"/>
                  <a:t>Leaf</a:t>
                </a:r>
                <a:r>
                  <a:rPr lang="en-US" altLang="ja-JP" sz="2400" dirty="0"/>
                  <a:t> 	: </a:t>
                </a:r>
                <a:r>
                  <a:rPr lang="ja-JP" altLang="en-US" sz="2400" dirty="0"/>
                  <a:t>クラスに対応</a:t>
                </a:r>
                <a:endParaRPr lang="en-US" altLang="ja-JP" sz="2400" dirty="0"/>
              </a:p>
              <a:p>
                <a:pPr>
                  <a:lnSpc>
                    <a:spcPct val="110000"/>
                  </a:lnSpc>
                  <a:spcBef>
                    <a:spcPts val="600"/>
                  </a:spcBef>
                </a:pPr>
                <a:endParaRPr lang="en-US" altLang="ja-JP" sz="2400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1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ja-JP" altLang="en-US" sz="2400" i="1">
                        <a:latin typeface="Cambria Math" panose="02040503050406030204" pitchFamily="18" charset="0"/>
                      </a:rPr>
                      <m:t>未知点</m:t>
                    </m:r>
                    <m:r>
                      <m:rPr>
                        <m:sty m:val="p"/>
                      </m:rPr>
                      <a:rPr lang="en-US" altLang="ja-JP" sz="2400" i="1">
                        <a:latin typeface="Cambria Math" panose="02040503050406030204" pitchFamily="18" charset="0"/>
                      </a:rPr>
                      <m:t>X</m:t>
                    </m:r>
                    <m:r>
                      <a:rPr lang="ja-JP" altLang="en-US" sz="2400" i="1">
                        <a:latin typeface="Cambria Math" panose="02040503050406030204" pitchFamily="18" charset="0"/>
                      </a:rPr>
                      <m:t>について</m:t>
                    </m:r>
                  </m:oMath>
                </a14:m>
                <a:r>
                  <a:rPr kumimoji="1" lang="en-US" altLang="ja-JP" sz="2400" dirty="0">
                    <a:sym typeface="Wingdings" panose="05000000000000000000" pitchFamily="2" charset="2"/>
                  </a:rPr>
                  <a:t> </a:t>
                </a:r>
                <a:r>
                  <a:rPr kumimoji="1" lang="ja-JP" altLang="en-US" sz="2400" dirty="0"/>
                  <a:t>木を辿り分類先を決定</a:t>
                </a:r>
                <a:endParaRPr lang="en-US" altLang="ja-JP" sz="2400" dirty="0"/>
              </a:p>
              <a:p>
                <a:pPr lvl="1">
                  <a:lnSpc>
                    <a:spcPct val="110000"/>
                  </a:lnSpc>
                  <a:spcBef>
                    <a:spcPts val="600"/>
                  </a:spcBef>
                </a:pPr>
                <a:r>
                  <a:rPr lang="ja-JP" altLang="en-US" dirty="0"/>
                  <a:t>分類（</a:t>
                </a:r>
                <a:r>
                  <a:rPr lang="en-US" altLang="ja-JP" dirty="0"/>
                  <a:t>test</a:t>
                </a:r>
                <a:r>
                  <a:rPr lang="ja-JP" altLang="en-US" dirty="0"/>
                  <a:t>）が高速</a:t>
                </a:r>
                <a:endParaRPr lang="en-US" altLang="ja-JP" dirty="0"/>
              </a:p>
              <a:p>
                <a:pPr lvl="1">
                  <a:lnSpc>
                    <a:spcPct val="110000"/>
                  </a:lnSpc>
                  <a:spcBef>
                    <a:spcPts val="600"/>
                  </a:spcBef>
                </a:pPr>
                <a:r>
                  <a:rPr lang="ja-JP" altLang="en-US" dirty="0"/>
                  <a:t>実装が簡単</a:t>
                </a:r>
                <a:endParaRPr lang="en-US" altLang="ja-JP" dirty="0"/>
              </a:p>
              <a:p>
                <a:pPr lvl="1">
                  <a:lnSpc>
                    <a:spcPct val="110000"/>
                  </a:lnSpc>
                  <a:spcBef>
                    <a:spcPts val="600"/>
                  </a:spcBef>
                </a:pPr>
                <a:r>
                  <a:rPr lang="ja-JP" altLang="en-US" dirty="0"/>
                  <a:t>木が深くなると過学習</a:t>
                </a:r>
                <a:endParaRPr lang="en-US" altLang="ja-JP" dirty="0"/>
              </a:p>
              <a:p>
                <a:pPr lvl="1">
                  <a:lnSpc>
                    <a:spcPct val="110000"/>
                  </a:lnSpc>
                  <a:spcBef>
                    <a:spcPts val="600"/>
                  </a:spcBef>
                </a:pPr>
                <a:endParaRPr lang="en-US" altLang="ja-JP" dirty="0"/>
              </a:p>
              <a:p>
                <a:pPr>
                  <a:lnSpc>
                    <a:spcPct val="110000"/>
                  </a:lnSpc>
                  <a:spcBef>
                    <a:spcPts val="600"/>
                  </a:spcBef>
                </a:pPr>
                <a:endParaRPr kumimoji="1" lang="ja-JP" altLang="en-US" sz="2400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4786" y="1569052"/>
                <a:ext cx="7014714" cy="4888898"/>
              </a:xfrm>
              <a:blipFill>
                <a:blip r:embed="rId2"/>
                <a:stretch>
                  <a:fillRect l="-1303" t="-24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1" name="グループ化 90"/>
          <p:cNvGrpSpPr/>
          <p:nvPr/>
        </p:nvGrpSpPr>
        <p:grpSpPr>
          <a:xfrm>
            <a:off x="7168109" y="4117145"/>
            <a:ext cx="4146124" cy="2580047"/>
            <a:chOff x="7844384" y="2710605"/>
            <a:chExt cx="4146124" cy="2580047"/>
          </a:xfrm>
        </p:grpSpPr>
        <p:cxnSp>
          <p:nvCxnSpPr>
            <p:cNvPr id="92" name="直線矢印コネクタ 91"/>
            <p:cNvCxnSpPr/>
            <p:nvPr/>
          </p:nvCxnSpPr>
          <p:spPr>
            <a:xfrm>
              <a:off x="8361406" y="5081814"/>
              <a:ext cx="31623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矢印コネクタ 92"/>
            <p:cNvCxnSpPr/>
            <p:nvPr/>
          </p:nvCxnSpPr>
          <p:spPr>
            <a:xfrm flipV="1">
              <a:off x="8361406" y="2786289"/>
              <a:ext cx="0" cy="229552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円/楕円 93"/>
            <p:cNvSpPr/>
            <p:nvPr/>
          </p:nvSpPr>
          <p:spPr>
            <a:xfrm>
              <a:off x="9307556" y="3916589"/>
              <a:ext cx="73025" cy="730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95" name="円/楕円 94"/>
            <p:cNvSpPr/>
            <p:nvPr/>
          </p:nvSpPr>
          <p:spPr>
            <a:xfrm>
              <a:off x="8631281" y="4554764"/>
              <a:ext cx="73025" cy="7302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96" name="円/楕円 95"/>
            <p:cNvSpPr/>
            <p:nvPr/>
          </p:nvSpPr>
          <p:spPr>
            <a:xfrm>
              <a:off x="8761456" y="4707164"/>
              <a:ext cx="73025" cy="7302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97" name="円/楕円 96"/>
            <p:cNvSpPr/>
            <p:nvPr/>
          </p:nvSpPr>
          <p:spPr>
            <a:xfrm>
              <a:off x="8901155" y="4481739"/>
              <a:ext cx="73025" cy="7302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98" name="円/楕円 97"/>
            <p:cNvSpPr/>
            <p:nvPr/>
          </p:nvSpPr>
          <p:spPr>
            <a:xfrm>
              <a:off x="8991641" y="4670651"/>
              <a:ext cx="73025" cy="7302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99" name="円/楕円 98"/>
            <p:cNvSpPr/>
            <p:nvPr/>
          </p:nvSpPr>
          <p:spPr>
            <a:xfrm>
              <a:off x="9353590" y="4370614"/>
              <a:ext cx="73025" cy="7302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100" name="円/楕円 99"/>
            <p:cNvSpPr/>
            <p:nvPr/>
          </p:nvSpPr>
          <p:spPr>
            <a:xfrm>
              <a:off x="9090065" y="4100739"/>
              <a:ext cx="73025" cy="7302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101" name="円/楕円 100"/>
            <p:cNvSpPr/>
            <p:nvPr/>
          </p:nvSpPr>
          <p:spPr>
            <a:xfrm>
              <a:off x="9129748" y="4315051"/>
              <a:ext cx="73025" cy="7302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102" name="円/楕円 101"/>
            <p:cNvSpPr/>
            <p:nvPr/>
          </p:nvSpPr>
          <p:spPr>
            <a:xfrm>
              <a:off x="9390102" y="4156301"/>
              <a:ext cx="73025" cy="7302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103" name="円/楕円 102"/>
            <p:cNvSpPr/>
            <p:nvPr/>
          </p:nvSpPr>
          <p:spPr>
            <a:xfrm>
              <a:off x="9017040" y="3764189"/>
              <a:ext cx="73025" cy="730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104" name="円/楕円 103"/>
            <p:cNvSpPr/>
            <p:nvPr/>
          </p:nvSpPr>
          <p:spPr>
            <a:xfrm>
              <a:off x="8622544" y="3859439"/>
              <a:ext cx="73025" cy="730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105" name="円/楕円 104"/>
            <p:cNvSpPr/>
            <p:nvPr/>
          </p:nvSpPr>
          <p:spPr>
            <a:xfrm>
              <a:off x="8724943" y="4100739"/>
              <a:ext cx="73025" cy="7302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106" name="円/楕円 105"/>
            <p:cNvSpPr/>
            <p:nvPr/>
          </p:nvSpPr>
          <p:spPr>
            <a:xfrm>
              <a:off x="8810666" y="3930876"/>
              <a:ext cx="73025" cy="730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107" name="円/楕円 106"/>
            <p:cNvSpPr/>
            <p:nvPr/>
          </p:nvSpPr>
          <p:spPr>
            <a:xfrm>
              <a:off x="9277387" y="3293494"/>
              <a:ext cx="73025" cy="730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108" name="円/楕円 107"/>
            <p:cNvSpPr/>
            <p:nvPr/>
          </p:nvSpPr>
          <p:spPr>
            <a:xfrm>
              <a:off x="9463127" y="3508601"/>
              <a:ext cx="73025" cy="730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109" name="円/楕円 108"/>
            <p:cNvSpPr/>
            <p:nvPr/>
          </p:nvSpPr>
          <p:spPr>
            <a:xfrm>
              <a:off x="9599648" y="3774506"/>
              <a:ext cx="73025" cy="730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110" name="円/楕円 109"/>
            <p:cNvSpPr/>
            <p:nvPr/>
          </p:nvSpPr>
          <p:spPr>
            <a:xfrm>
              <a:off x="9126577" y="3564958"/>
              <a:ext cx="73025" cy="730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111" name="円/楕円 110"/>
            <p:cNvSpPr/>
            <p:nvPr/>
          </p:nvSpPr>
          <p:spPr>
            <a:xfrm>
              <a:off x="9526623" y="4149157"/>
              <a:ext cx="73025" cy="7302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112" name="円/楕円 111"/>
            <p:cNvSpPr/>
            <p:nvPr/>
          </p:nvSpPr>
          <p:spPr>
            <a:xfrm>
              <a:off x="9804446" y="3912621"/>
              <a:ext cx="73025" cy="730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113" name="円/楕円 112"/>
            <p:cNvSpPr/>
            <p:nvPr/>
          </p:nvSpPr>
          <p:spPr>
            <a:xfrm>
              <a:off x="10047322" y="3348264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114" name="円/楕円 113"/>
            <p:cNvSpPr/>
            <p:nvPr/>
          </p:nvSpPr>
          <p:spPr>
            <a:xfrm>
              <a:off x="10364368" y="3268094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115" name="円/楕円 114"/>
            <p:cNvSpPr/>
            <p:nvPr/>
          </p:nvSpPr>
          <p:spPr>
            <a:xfrm>
              <a:off x="10465977" y="3497487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116" name="円/楕円 115"/>
            <p:cNvSpPr/>
            <p:nvPr/>
          </p:nvSpPr>
          <p:spPr>
            <a:xfrm>
              <a:off x="10545780" y="3340329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117" name="円/楕円 116"/>
            <p:cNvSpPr/>
            <p:nvPr/>
          </p:nvSpPr>
          <p:spPr>
            <a:xfrm>
              <a:off x="10862826" y="3260159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118" name="円/楕円 117"/>
            <p:cNvSpPr/>
            <p:nvPr/>
          </p:nvSpPr>
          <p:spPr>
            <a:xfrm>
              <a:off x="10964435" y="3489552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119" name="円/楕円 118"/>
            <p:cNvSpPr/>
            <p:nvPr/>
          </p:nvSpPr>
          <p:spPr>
            <a:xfrm>
              <a:off x="10308468" y="3578453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120" name="円/楕円 119"/>
            <p:cNvSpPr/>
            <p:nvPr/>
          </p:nvSpPr>
          <p:spPr>
            <a:xfrm>
              <a:off x="10625514" y="3498283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121" name="円/楕円 120"/>
            <p:cNvSpPr/>
            <p:nvPr/>
          </p:nvSpPr>
          <p:spPr>
            <a:xfrm>
              <a:off x="10727123" y="3727676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122" name="円/楕円 121"/>
            <p:cNvSpPr/>
            <p:nvPr/>
          </p:nvSpPr>
          <p:spPr>
            <a:xfrm>
              <a:off x="10666776" y="3597500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123" name="円/楕円 122"/>
            <p:cNvSpPr/>
            <p:nvPr/>
          </p:nvSpPr>
          <p:spPr>
            <a:xfrm>
              <a:off x="10746579" y="3440342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124" name="円/楕円 123"/>
            <p:cNvSpPr/>
            <p:nvPr/>
          </p:nvSpPr>
          <p:spPr>
            <a:xfrm>
              <a:off x="10826313" y="3598296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125" name="円/楕円 124"/>
            <p:cNvSpPr/>
            <p:nvPr/>
          </p:nvSpPr>
          <p:spPr>
            <a:xfrm>
              <a:off x="10981475" y="3335163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126" name="円/楕円 125"/>
            <p:cNvSpPr/>
            <p:nvPr/>
          </p:nvSpPr>
          <p:spPr>
            <a:xfrm>
              <a:off x="11061278" y="3178005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127" name="円/楕円 126"/>
            <p:cNvSpPr/>
            <p:nvPr/>
          </p:nvSpPr>
          <p:spPr>
            <a:xfrm>
              <a:off x="11141012" y="3335959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128" name="円/楕円 127"/>
            <p:cNvSpPr/>
            <p:nvPr/>
          </p:nvSpPr>
          <p:spPr>
            <a:xfrm>
              <a:off x="10673485" y="3078784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129" name="円/楕円 128"/>
            <p:cNvSpPr/>
            <p:nvPr/>
          </p:nvSpPr>
          <p:spPr>
            <a:xfrm>
              <a:off x="10753288" y="2921626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130" name="円/楕円 129"/>
            <p:cNvSpPr/>
            <p:nvPr/>
          </p:nvSpPr>
          <p:spPr>
            <a:xfrm>
              <a:off x="10833022" y="3079580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131" name="円/楕円 130"/>
            <p:cNvSpPr/>
            <p:nvPr/>
          </p:nvSpPr>
          <p:spPr>
            <a:xfrm>
              <a:off x="10057435" y="4223175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132" name="円/楕円 131"/>
            <p:cNvSpPr/>
            <p:nvPr/>
          </p:nvSpPr>
          <p:spPr>
            <a:xfrm>
              <a:off x="10233415" y="4034061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133" name="円/楕円 132"/>
            <p:cNvSpPr/>
            <p:nvPr/>
          </p:nvSpPr>
          <p:spPr>
            <a:xfrm>
              <a:off x="10313218" y="3876903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134" name="円/楕円 133"/>
            <p:cNvSpPr/>
            <p:nvPr/>
          </p:nvSpPr>
          <p:spPr>
            <a:xfrm>
              <a:off x="10392952" y="4034857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135" name="円/楕円 134"/>
            <p:cNvSpPr/>
            <p:nvPr/>
          </p:nvSpPr>
          <p:spPr>
            <a:xfrm>
              <a:off x="10431569" y="4596039"/>
              <a:ext cx="73025" cy="730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136" name="円/楕円 135"/>
            <p:cNvSpPr/>
            <p:nvPr/>
          </p:nvSpPr>
          <p:spPr>
            <a:xfrm>
              <a:off x="10468081" y="4381726"/>
              <a:ext cx="73025" cy="730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137" name="円/楕円 136"/>
            <p:cNvSpPr/>
            <p:nvPr/>
          </p:nvSpPr>
          <p:spPr>
            <a:xfrm>
              <a:off x="10604602" y="4374582"/>
              <a:ext cx="73025" cy="730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138" name="円/楕円 137"/>
            <p:cNvSpPr/>
            <p:nvPr/>
          </p:nvSpPr>
          <p:spPr>
            <a:xfrm>
              <a:off x="10801247" y="4403158"/>
              <a:ext cx="73025" cy="730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139" name="円/楕円 138"/>
            <p:cNvSpPr/>
            <p:nvPr/>
          </p:nvSpPr>
          <p:spPr>
            <a:xfrm>
              <a:off x="10723294" y="4170390"/>
              <a:ext cx="73025" cy="730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140" name="円/楕円 139"/>
            <p:cNvSpPr/>
            <p:nvPr/>
          </p:nvSpPr>
          <p:spPr>
            <a:xfrm>
              <a:off x="10859815" y="4163246"/>
              <a:ext cx="73025" cy="730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141" name="円/楕円 140"/>
            <p:cNvSpPr/>
            <p:nvPr/>
          </p:nvSpPr>
          <p:spPr>
            <a:xfrm>
              <a:off x="10847406" y="3998644"/>
              <a:ext cx="73025" cy="730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142" name="円/楕円 141"/>
            <p:cNvSpPr/>
            <p:nvPr/>
          </p:nvSpPr>
          <p:spPr>
            <a:xfrm>
              <a:off x="10978745" y="3762204"/>
              <a:ext cx="73025" cy="730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143" name="円/楕円 142"/>
            <p:cNvSpPr/>
            <p:nvPr/>
          </p:nvSpPr>
          <p:spPr>
            <a:xfrm>
              <a:off x="11115266" y="3755060"/>
              <a:ext cx="73025" cy="730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144" name="円/楕円 143"/>
            <p:cNvSpPr/>
            <p:nvPr/>
          </p:nvSpPr>
          <p:spPr>
            <a:xfrm>
              <a:off x="11025249" y="4425980"/>
              <a:ext cx="73025" cy="730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145" name="円/楕円 144"/>
            <p:cNvSpPr/>
            <p:nvPr/>
          </p:nvSpPr>
          <p:spPr>
            <a:xfrm>
              <a:off x="11161770" y="4418836"/>
              <a:ext cx="73025" cy="730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146" name="円/楕円 145"/>
            <p:cNvSpPr/>
            <p:nvPr/>
          </p:nvSpPr>
          <p:spPr>
            <a:xfrm>
              <a:off x="11015258" y="4195197"/>
              <a:ext cx="73025" cy="730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147" name="円/楕円 146"/>
            <p:cNvSpPr/>
            <p:nvPr/>
          </p:nvSpPr>
          <p:spPr>
            <a:xfrm>
              <a:off x="11051770" y="3980884"/>
              <a:ext cx="73025" cy="730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148" name="円/楕円 147"/>
            <p:cNvSpPr/>
            <p:nvPr/>
          </p:nvSpPr>
          <p:spPr>
            <a:xfrm>
              <a:off x="11302756" y="3992195"/>
              <a:ext cx="73025" cy="730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149" name="円/楕円 148"/>
            <p:cNvSpPr/>
            <p:nvPr/>
          </p:nvSpPr>
          <p:spPr>
            <a:xfrm>
              <a:off x="10662026" y="4646244"/>
              <a:ext cx="73025" cy="730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153" name="円/楕円 152"/>
            <p:cNvSpPr/>
            <p:nvPr/>
          </p:nvSpPr>
          <p:spPr>
            <a:xfrm>
              <a:off x="10798547" y="4639100"/>
              <a:ext cx="73025" cy="730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155" name="円/楕円 154"/>
            <p:cNvSpPr/>
            <p:nvPr/>
          </p:nvSpPr>
          <p:spPr>
            <a:xfrm>
              <a:off x="10995192" y="4667676"/>
              <a:ext cx="73025" cy="730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158" name="円/楕円 157"/>
            <p:cNvSpPr/>
            <p:nvPr/>
          </p:nvSpPr>
          <p:spPr>
            <a:xfrm>
              <a:off x="9608503" y="4634138"/>
              <a:ext cx="73025" cy="7302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160" name="円/楕円 159"/>
            <p:cNvSpPr/>
            <p:nvPr/>
          </p:nvSpPr>
          <p:spPr>
            <a:xfrm>
              <a:off x="9645015" y="4419825"/>
              <a:ext cx="73025" cy="7302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1" name="正方形/長方形 160"/>
                <p:cNvSpPr/>
                <p:nvPr/>
              </p:nvSpPr>
              <p:spPr>
                <a:xfrm>
                  <a:off x="11481073" y="4890542"/>
                  <a:ext cx="509435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ja-JP" altLang="en-US" sz="2000" dirty="0"/>
                </a:p>
              </p:txBody>
            </p:sp>
          </mc:Choice>
          <mc:Fallback xmlns="">
            <p:sp>
              <p:nvSpPr>
                <p:cNvPr id="74" name="正方形/長方形 7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81073" y="4890542"/>
                  <a:ext cx="509435" cy="40011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4" name="正方形/長方形 163"/>
                <p:cNvSpPr/>
                <p:nvPr/>
              </p:nvSpPr>
              <p:spPr>
                <a:xfrm>
                  <a:off x="7844384" y="2710605"/>
                  <a:ext cx="515398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ja-JP" altLang="en-US" sz="2000" dirty="0"/>
                </a:p>
              </p:txBody>
            </p:sp>
          </mc:Choice>
          <mc:Fallback xmlns="">
            <p:sp>
              <p:nvSpPr>
                <p:cNvPr id="75" name="正方形/長方形 7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4384" y="2710605"/>
                  <a:ext cx="515398" cy="40011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円/楕円 164"/>
              <p:cNvSpPr/>
              <p:nvPr/>
            </p:nvSpPr>
            <p:spPr>
              <a:xfrm>
                <a:off x="8340765" y="922276"/>
                <a:ext cx="2217755" cy="646776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ja-JP" sz="2000" dirty="0">
                    <a:solidFill>
                      <a:schemeClr val="tx1"/>
                    </a:solidFill>
                  </a:rPr>
                  <a:t>&gt;50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ja-JP" sz="2000" dirty="0">
                    <a:solidFill>
                      <a:schemeClr val="tx1"/>
                    </a:solidFill>
                  </a:rPr>
                  <a:t>-50</a:t>
                </a:r>
                <a:endParaRPr kumimoji="1" lang="ja-JP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5" name="円/楕円 1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0765" y="922276"/>
                <a:ext cx="2217755" cy="646776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円/楕円 165"/>
              <p:cNvSpPr/>
              <p:nvPr/>
            </p:nvSpPr>
            <p:spPr>
              <a:xfrm>
                <a:off x="7168109" y="2084416"/>
                <a:ext cx="2068839" cy="528281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ja-JP" sz="2000" dirty="0">
                    <a:solidFill>
                      <a:schemeClr val="tx1"/>
                    </a:solidFill>
                  </a:rPr>
                  <a:t>&gt;0.1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ja-JP" sz="2000" dirty="0">
                    <a:solidFill>
                      <a:schemeClr val="tx1"/>
                    </a:solidFill>
                  </a:rPr>
                  <a:t>+0.5</a:t>
                </a:r>
                <a:endParaRPr lang="ja-JP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6" name="円/楕円 1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8109" y="2084416"/>
                <a:ext cx="2068839" cy="528281"/>
              </a:xfrm>
              <a:prstGeom prst="ellipse">
                <a:avLst/>
              </a:prstGeom>
              <a:blipFill rotWithShape="0">
                <a:blip r:embed="rId6"/>
                <a:stretch>
                  <a:fillRect b="-674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円/楕円 166"/>
              <p:cNvSpPr/>
              <p:nvPr/>
            </p:nvSpPr>
            <p:spPr>
              <a:xfrm>
                <a:off x="9477829" y="2084416"/>
                <a:ext cx="2323645" cy="528137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ja-JP" sz="2000" dirty="0">
                    <a:solidFill>
                      <a:schemeClr val="tx1"/>
                    </a:solidFill>
                  </a:rPr>
                  <a:t>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ja-JP" sz="2000" dirty="0">
                    <a:solidFill>
                      <a:schemeClr val="tx1"/>
                    </a:solidFill>
                  </a:rPr>
                  <a:t>-0.1</a:t>
                </a:r>
                <a:endParaRPr lang="ja-JP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7" name="円/楕円 1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7829" y="2084416"/>
                <a:ext cx="2323645" cy="528137"/>
              </a:xfrm>
              <a:prstGeom prst="ellipse">
                <a:avLst/>
              </a:prstGeom>
              <a:blipFill rotWithShape="0">
                <a:blip r:embed="rId7"/>
                <a:stretch>
                  <a:fillRect b="-674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1" name="直線コネクタ 170"/>
          <p:cNvCxnSpPr>
            <a:stCxn id="165" idx="3"/>
            <a:endCxn id="166" idx="0"/>
          </p:cNvCxnSpPr>
          <p:nvPr/>
        </p:nvCxnSpPr>
        <p:spPr>
          <a:xfrm flipH="1">
            <a:off x="8202529" y="1474334"/>
            <a:ext cx="463019" cy="6100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直線コネクタ 171"/>
          <p:cNvCxnSpPr>
            <a:stCxn id="165" idx="5"/>
            <a:endCxn id="167" idx="0"/>
          </p:cNvCxnSpPr>
          <p:nvPr/>
        </p:nvCxnSpPr>
        <p:spPr>
          <a:xfrm>
            <a:off x="10233737" y="1474334"/>
            <a:ext cx="405915" cy="6100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線コネクタ 174"/>
          <p:cNvCxnSpPr>
            <a:stCxn id="166" idx="3"/>
            <a:endCxn id="179" idx="0"/>
          </p:cNvCxnSpPr>
          <p:nvPr/>
        </p:nvCxnSpPr>
        <p:spPr>
          <a:xfrm flipH="1">
            <a:off x="7452808" y="2535332"/>
            <a:ext cx="18275" cy="6433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テキスト ボックス 176"/>
          <p:cNvSpPr txBox="1"/>
          <p:nvPr/>
        </p:nvSpPr>
        <p:spPr>
          <a:xfrm>
            <a:off x="7913025" y="1549627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true</a:t>
            </a:r>
            <a:endParaRPr kumimoji="1" lang="ja-JP" altLang="en-US" dirty="0"/>
          </a:p>
        </p:txBody>
      </p:sp>
      <p:sp>
        <p:nvSpPr>
          <p:cNvPr id="178" name="テキスト ボックス 177"/>
          <p:cNvSpPr txBox="1"/>
          <p:nvPr/>
        </p:nvSpPr>
        <p:spPr>
          <a:xfrm>
            <a:off x="10142162" y="1549627"/>
            <a:ext cx="619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false</a:t>
            </a:r>
            <a:endParaRPr kumimoji="1" lang="ja-JP" altLang="en-US" dirty="0"/>
          </a:p>
        </p:txBody>
      </p:sp>
      <p:sp>
        <p:nvSpPr>
          <p:cNvPr id="179" name="円/楕円 178"/>
          <p:cNvSpPr/>
          <p:nvPr/>
        </p:nvSpPr>
        <p:spPr>
          <a:xfrm>
            <a:off x="7095734" y="3178685"/>
            <a:ext cx="714148" cy="47989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ja-JP" sz="2400" b="1" dirty="0">
                <a:solidFill>
                  <a:schemeClr val="tx1"/>
                </a:solidFill>
              </a:rPr>
              <a:t>Y=1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180" name="円/楕円 179"/>
          <p:cNvSpPr/>
          <p:nvPr/>
        </p:nvSpPr>
        <p:spPr>
          <a:xfrm>
            <a:off x="8680647" y="3185392"/>
            <a:ext cx="714148" cy="479892"/>
          </a:xfrm>
          <a:prstGeom prst="ellipse">
            <a:avLst/>
          </a:prstGeom>
          <a:solidFill>
            <a:srgbClr val="C198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ja-JP" sz="2400" b="1" dirty="0">
                <a:solidFill>
                  <a:schemeClr val="tx1"/>
                </a:solidFill>
              </a:rPr>
              <a:t>Y=4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cxnSp>
        <p:nvCxnSpPr>
          <p:cNvPr id="189" name="直線コネクタ 188"/>
          <p:cNvCxnSpPr>
            <a:stCxn id="166" idx="5"/>
            <a:endCxn id="180" idx="0"/>
          </p:cNvCxnSpPr>
          <p:nvPr/>
        </p:nvCxnSpPr>
        <p:spPr>
          <a:xfrm>
            <a:off x="8933974" y="2535332"/>
            <a:ext cx="103747" cy="6500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テキスト ボックス 189"/>
          <p:cNvSpPr txBox="1"/>
          <p:nvPr/>
        </p:nvSpPr>
        <p:spPr>
          <a:xfrm>
            <a:off x="7394004" y="2721437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true</a:t>
            </a:r>
            <a:endParaRPr kumimoji="1" lang="ja-JP" altLang="en-US" dirty="0"/>
          </a:p>
        </p:txBody>
      </p:sp>
      <p:sp>
        <p:nvSpPr>
          <p:cNvPr id="191" name="テキスト ボックス 190"/>
          <p:cNvSpPr txBox="1"/>
          <p:nvPr/>
        </p:nvSpPr>
        <p:spPr>
          <a:xfrm>
            <a:off x="8450302" y="2721437"/>
            <a:ext cx="619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false</a:t>
            </a:r>
            <a:endParaRPr kumimoji="1" lang="ja-JP" altLang="en-US" dirty="0"/>
          </a:p>
        </p:txBody>
      </p:sp>
      <p:cxnSp>
        <p:nvCxnSpPr>
          <p:cNvPr id="192" name="直線コネクタ 191"/>
          <p:cNvCxnSpPr/>
          <p:nvPr/>
        </p:nvCxnSpPr>
        <p:spPr>
          <a:xfrm flipH="1">
            <a:off x="9957481" y="2552285"/>
            <a:ext cx="26591" cy="6329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円/楕円 192"/>
          <p:cNvSpPr/>
          <p:nvPr/>
        </p:nvSpPr>
        <p:spPr>
          <a:xfrm>
            <a:off x="9608456" y="3178685"/>
            <a:ext cx="714148" cy="479892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ja-JP" sz="2400" b="1" dirty="0">
                <a:solidFill>
                  <a:schemeClr val="tx1"/>
                </a:solidFill>
              </a:rPr>
              <a:t>Y=2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194" name="円/楕円 193"/>
          <p:cNvSpPr/>
          <p:nvPr/>
        </p:nvSpPr>
        <p:spPr>
          <a:xfrm>
            <a:off x="11086784" y="3185392"/>
            <a:ext cx="714148" cy="479892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ja-JP" sz="2400" b="1" dirty="0">
                <a:solidFill>
                  <a:schemeClr val="tx1"/>
                </a:solidFill>
              </a:rPr>
              <a:t>Y=3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cxnSp>
        <p:nvCxnSpPr>
          <p:cNvPr id="195" name="直線コネクタ 194"/>
          <p:cNvCxnSpPr>
            <a:endCxn id="194" idx="0"/>
          </p:cNvCxnSpPr>
          <p:nvPr/>
        </p:nvCxnSpPr>
        <p:spPr>
          <a:xfrm>
            <a:off x="11314233" y="2552285"/>
            <a:ext cx="129625" cy="6331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テキスト ボックス 195"/>
          <p:cNvSpPr txBox="1"/>
          <p:nvPr/>
        </p:nvSpPr>
        <p:spPr>
          <a:xfrm>
            <a:off x="9469002" y="2721437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true</a:t>
            </a:r>
            <a:endParaRPr kumimoji="1" lang="ja-JP" altLang="en-US" dirty="0"/>
          </a:p>
        </p:txBody>
      </p:sp>
      <p:sp>
        <p:nvSpPr>
          <p:cNvPr id="197" name="テキスト ボックス 196"/>
          <p:cNvSpPr txBox="1"/>
          <p:nvPr/>
        </p:nvSpPr>
        <p:spPr>
          <a:xfrm>
            <a:off x="10871801" y="2721437"/>
            <a:ext cx="619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false</a:t>
            </a:r>
            <a:endParaRPr kumimoji="1" lang="ja-JP" altLang="en-US" dirty="0"/>
          </a:p>
        </p:txBody>
      </p:sp>
      <p:cxnSp>
        <p:nvCxnSpPr>
          <p:cNvPr id="198" name="直線コネクタ 197"/>
          <p:cNvCxnSpPr/>
          <p:nvPr/>
        </p:nvCxnSpPr>
        <p:spPr>
          <a:xfrm flipH="1">
            <a:off x="9118646" y="4195989"/>
            <a:ext cx="289404" cy="2262981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直線コネクタ 198"/>
          <p:cNvCxnSpPr/>
          <p:nvPr/>
        </p:nvCxnSpPr>
        <p:spPr>
          <a:xfrm flipH="1">
            <a:off x="9190074" y="4764714"/>
            <a:ext cx="1587996" cy="1236262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直線コネクタ 199"/>
          <p:cNvCxnSpPr/>
          <p:nvPr/>
        </p:nvCxnSpPr>
        <p:spPr>
          <a:xfrm flipH="1">
            <a:off x="7673982" y="5399314"/>
            <a:ext cx="1593843" cy="118268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373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9293" y="257019"/>
            <a:ext cx="11078936" cy="726621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決定木の学習 </a:t>
            </a:r>
            <a:r>
              <a:rPr lang="en-US" altLang="ja-JP" sz="4000" dirty="0"/>
              <a:t>(</a:t>
            </a:r>
            <a:r>
              <a:rPr lang="ja-JP" altLang="en-US" sz="4000" dirty="0"/>
              <a:t>概要</a:t>
            </a:r>
            <a:r>
              <a:rPr lang="en-US" altLang="ja-JP" sz="4000" dirty="0"/>
              <a:t>)</a:t>
            </a:r>
            <a:r>
              <a:rPr lang="en-US" altLang="ja-JP" sz="1800" dirty="0"/>
              <a:t>[Fielding 77; Quinlan 93; </a:t>
            </a:r>
            <a:r>
              <a:rPr lang="en-US" altLang="ja-JP" sz="1800" dirty="0" err="1"/>
              <a:t>Breiman</a:t>
            </a:r>
            <a:r>
              <a:rPr lang="en-US" altLang="ja-JP" sz="1800" dirty="0"/>
              <a:t> 84]</a:t>
            </a:r>
            <a:endParaRPr kumimoji="1" lang="ja-JP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テキスト ボックス 67"/>
              <p:cNvSpPr txBox="1"/>
              <p:nvPr/>
            </p:nvSpPr>
            <p:spPr>
              <a:xfrm>
                <a:off x="329293" y="1581149"/>
                <a:ext cx="6434775" cy="39549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ja-JP" altLang="en-US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入力 </a:t>
                </a:r>
                <a:r>
                  <a:rPr lang="en-US" altLang="ja-JP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: </a:t>
                </a:r>
                <a:r>
                  <a:rPr lang="ja-JP" altLang="en-US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教師データ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ja-JP" sz="240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ja-JP" sz="240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ja-JP" altLang="en-US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，木の深さ</a:t>
                </a:r>
                <a:r>
                  <a:rPr lang="en-US" altLang="ja-JP" sz="2400" i="1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D</a:t>
                </a:r>
                <a:endParaRPr lang="en-US" altLang="ja-JP" sz="2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altLang="ja-JP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1. Root </a:t>
                </a:r>
                <a:r>
                  <a:rPr lang="ja-JP" altLang="en-US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に全教師データを関連付け</a:t>
                </a:r>
                <a:endParaRPr lang="en-US" altLang="ja-JP" sz="2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altLang="ja-JP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2. </a:t>
                </a:r>
                <a:r>
                  <a:rPr lang="ja-JP" altLang="en-US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深さが</a:t>
                </a:r>
                <a:r>
                  <a:rPr lang="en-US" altLang="ja-JP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D</a:t>
                </a:r>
                <a:r>
                  <a:rPr lang="ja-JP" altLang="en-US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になるまで以下を繰り返す</a:t>
                </a:r>
                <a:endParaRPr lang="en-US" altLang="ja-JP" sz="2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indent="-504000">
                  <a:spcBef>
                    <a:spcPts val="600"/>
                  </a:spcBef>
                </a:pPr>
                <a:r>
                  <a:rPr lang="en-US" altLang="ja-JP" sz="20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 + Node</a:t>
                </a:r>
                <a:r>
                  <a:rPr lang="ja-JP" altLang="en-US" sz="20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</a:t>
                </a:r>
                <a:r>
                  <a:rPr lang="en-US" altLang="ja-JP" sz="2000" i="1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d</a:t>
                </a:r>
                <a:r>
                  <a:rPr lang="en-US" altLang="ja-JP" sz="20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</a:t>
                </a:r>
                <a:r>
                  <a:rPr lang="ja-JP" altLang="en-US" sz="20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に注目</a:t>
                </a:r>
                <a:endParaRPr lang="en-US" altLang="ja-JP" sz="20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indent="-504000">
                  <a:spcBef>
                    <a:spcPts val="600"/>
                  </a:spcBef>
                </a:pPr>
                <a:r>
                  <a:rPr lang="en-US" altLang="ja-JP" sz="20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 + </a:t>
                </a:r>
                <a:r>
                  <a:rPr lang="en-US" altLang="ja-JP" sz="2000" i="1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d </a:t>
                </a:r>
                <a:r>
                  <a:rPr lang="ja-JP" altLang="en-US" sz="2000" i="1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に属すデータ群を二分割するルールを決定</a:t>
                </a:r>
                <a:endParaRPr lang="en-US" altLang="ja-JP" sz="2000" i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indent="-504000">
                  <a:spcBef>
                    <a:spcPts val="600"/>
                  </a:spcBef>
                </a:pPr>
                <a:r>
                  <a:rPr lang="en-US" altLang="ja-JP" sz="2000" i="1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    - </a:t>
                </a:r>
                <a:r>
                  <a:rPr lang="ja-JP" altLang="en-US" sz="2000" i="1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ランダムに候補を作成</a:t>
                </a:r>
                <a:endParaRPr lang="en-US" altLang="ja-JP" sz="2000" i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indent="-504000">
                  <a:spcBef>
                    <a:spcPts val="600"/>
                  </a:spcBef>
                </a:pPr>
                <a:r>
                  <a:rPr lang="en-US" altLang="ja-JP" sz="2000" i="1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    - </a:t>
                </a:r>
                <a:r>
                  <a:rPr lang="ja-JP" altLang="en-US" sz="2000" b="1" i="1" dirty="0">
                    <a:solidFill>
                      <a:srgbClr val="C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なるべく偏りが大きなルールを選択</a:t>
                </a:r>
                <a:endParaRPr lang="en-US" altLang="ja-JP" sz="2000" b="1" i="1" dirty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indent="-504000">
                  <a:spcBef>
                    <a:spcPts val="600"/>
                  </a:spcBef>
                </a:pPr>
                <a:r>
                  <a:rPr lang="en-US" altLang="ja-JP" sz="20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 + </a:t>
                </a:r>
                <a:r>
                  <a:rPr lang="en-US" altLang="ja-JP" sz="2000" i="1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d </a:t>
                </a:r>
                <a:r>
                  <a:rPr lang="ja-JP" altLang="en-US" sz="2000" i="1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の子に分割したデータ群を関連付け</a:t>
                </a:r>
                <a:endParaRPr lang="en-US" altLang="ja-JP" sz="2000" i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indent="-504000">
                  <a:spcBef>
                    <a:spcPts val="1200"/>
                  </a:spcBef>
                </a:pPr>
                <a:r>
                  <a:rPr lang="en-US" altLang="ja-JP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3. </a:t>
                </a:r>
                <a:r>
                  <a:rPr lang="ja-JP" altLang="en-US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葉にラベル付け（属するデータの多数決）</a:t>
                </a:r>
                <a:endParaRPr lang="en-US" altLang="ja-JP" sz="2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68" name="テキスト ボックス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93" y="1581149"/>
                <a:ext cx="6434775" cy="3954929"/>
              </a:xfrm>
              <a:prstGeom prst="rect">
                <a:avLst/>
              </a:prstGeom>
              <a:blipFill rotWithShape="0">
                <a:blip r:embed="rId2"/>
                <a:stretch>
                  <a:fillRect l="-1420" t="-924" r="-473" b="-26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" name="図 1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7309" y="983640"/>
            <a:ext cx="2724691" cy="1790511"/>
          </a:xfrm>
          <a:prstGeom prst="rect">
            <a:avLst/>
          </a:prstGeom>
        </p:spPr>
      </p:pic>
      <p:sp>
        <p:nvSpPr>
          <p:cNvPr id="105" name="正方形/長方形 104"/>
          <p:cNvSpPr/>
          <p:nvPr/>
        </p:nvSpPr>
        <p:spPr>
          <a:xfrm>
            <a:off x="8113987" y="1442808"/>
            <a:ext cx="581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root</a:t>
            </a:r>
            <a:endParaRPr lang="ja-JP" altLang="en-US" dirty="0"/>
          </a:p>
        </p:txBody>
      </p:sp>
      <p:cxnSp>
        <p:nvCxnSpPr>
          <p:cNvPr id="106" name="直線コネクタ 105"/>
          <p:cNvCxnSpPr/>
          <p:nvPr/>
        </p:nvCxnSpPr>
        <p:spPr>
          <a:xfrm flipV="1">
            <a:off x="10864531" y="1117605"/>
            <a:ext cx="0" cy="154305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角丸四角形 72"/>
              <p:cNvSpPr/>
              <p:nvPr/>
            </p:nvSpPr>
            <p:spPr>
              <a:xfrm>
                <a:off x="7559880" y="1812140"/>
                <a:ext cx="1737360" cy="914400"/>
              </a:xfrm>
              <a:prstGeom prst="roundRect">
                <a:avLst>
                  <a:gd name="adj" fmla="val 44167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ja-JP" sz="2400" dirty="0">
                    <a:solidFill>
                      <a:schemeClr val="tx1"/>
                    </a:solidFill>
                  </a:rPr>
                  <a:t>(</a:t>
                </a:r>
                <a:r>
                  <a:rPr lang="en-US" altLang="ja-JP" sz="2400" b="1" dirty="0">
                    <a:solidFill>
                      <a:srgbClr val="00B0F0"/>
                    </a:solidFill>
                  </a:rPr>
                  <a:t>9</a:t>
                </a:r>
                <a:r>
                  <a:rPr lang="en-US" altLang="ja-JP" sz="24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400" b="1" dirty="0">
                    <a:solidFill>
                      <a:srgbClr val="FFC000"/>
                    </a:solidFill>
                  </a:rPr>
                  <a:t>22</a:t>
                </a:r>
                <a:r>
                  <a:rPr lang="en-US" altLang="ja-JP" sz="24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400" b="1" dirty="0">
                    <a:solidFill>
                      <a:srgbClr val="C00000"/>
                    </a:solidFill>
                  </a:rPr>
                  <a:t>17</a:t>
                </a:r>
                <a:r>
                  <a:rPr lang="en-US" altLang="ja-JP" sz="24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400" b="1" dirty="0">
                    <a:solidFill>
                      <a:srgbClr val="7030A0"/>
                    </a:solidFill>
                  </a:rPr>
                  <a:t>12</a:t>
                </a:r>
                <a:r>
                  <a:rPr lang="en-US" altLang="ja-JP" sz="2400" dirty="0">
                    <a:solidFill>
                      <a:schemeClr val="tx1"/>
                    </a:solidFill>
                  </a:rPr>
                  <a:t>)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ja-JP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3" name="角丸四角形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9880" y="1812140"/>
                <a:ext cx="1737360" cy="914400"/>
              </a:xfrm>
              <a:prstGeom prst="roundRect">
                <a:avLst>
                  <a:gd name="adj" fmla="val 44167"/>
                </a:avLst>
              </a:prstGeom>
              <a:blipFill rotWithShape="0">
                <a:blip r:embed="rId4"/>
                <a:stretch>
                  <a:fillRect l="-3136" r="-766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136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図 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7309" y="983640"/>
            <a:ext cx="2724691" cy="1790511"/>
          </a:xfrm>
          <a:prstGeom prst="rect">
            <a:avLst/>
          </a:prstGeom>
        </p:spPr>
      </p:pic>
      <p:sp>
        <p:nvSpPr>
          <p:cNvPr id="71" name="正方形/長方形 70"/>
          <p:cNvSpPr/>
          <p:nvPr/>
        </p:nvSpPr>
        <p:spPr>
          <a:xfrm>
            <a:off x="8113987" y="1442808"/>
            <a:ext cx="581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root</a:t>
            </a:r>
            <a:endParaRPr lang="ja-JP" altLang="en-US" dirty="0"/>
          </a:p>
        </p:txBody>
      </p:sp>
      <p:cxnSp>
        <p:nvCxnSpPr>
          <p:cNvPr id="10" name="直線コネクタ 9"/>
          <p:cNvCxnSpPr/>
          <p:nvPr/>
        </p:nvCxnSpPr>
        <p:spPr>
          <a:xfrm flipV="1">
            <a:off x="10849291" y="1094745"/>
            <a:ext cx="0" cy="154305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>
            <a:endCxn id="24" idx="0"/>
          </p:cNvCxnSpPr>
          <p:nvPr/>
        </p:nvCxnSpPr>
        <p:spPr>
          <a:xfrm flipH="1">
            <a:off x="8113987" y="2269340"/>
            <a:ext cx="222293" cy="11465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>
            <a:endCxn id="25" idx="0"/>
          </p:cNvCxnSpPr>
          <p:nvPr/>
        </p:nvCxnSpPr>
        <p:spPr>
          <a:xfrm>
            <a:off x="8444448" y="2269340"/>
            <a:ext cx="2078224" cy="11465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角丸四角形 22"/>
              <p:cNvSpPr/>
              <p:nvPr/>
            </p:nvSpPr>
            <p:spPr>
              <a:xfrm>
                <a:off x="7559880" y="1812140"/>
                <a:ext cx="1737360" cy="914400"/>
              </a:xfrm>
              <a:prstGeom prst="roundRect">
                <a:avLst>
                  <a:gd name="adj" fmla="val 44167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ja-JP" sz="2400" dirty="0">
                    <a:solidFill>
                      <a:schemeClr val="tx1"/>
                    </a:solidFill>
                  </a:rPr>
                  <a:t>(</a:t>
                </a:r>
                <a:r>
                  <a:rPr lang="en-US" altLang="ja-JP" sz="2400" b="1" dirty="0">
                    <a:solidFill>
                      <a:srgbClr val="00B0F0"/>
                    </a:solidFill>
                  </a:rPr>
                  <a:t>9</a:t>
                </a:r>
                <a:r>
                  <a:rPr lang="en-US" altLang="ja-JP" sz="24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400" b="1" dirty="0">
                    <a:solidFill>
                      <a:srgbClr val="FFC000"/>
                    </a:solidFill>
                  </a:rPr>
                  <a:t>22</a:t>
                </a:r>
                <a:r>
                  <a:rPr lang="en-US" altLang="ja-JP" sz="24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400" b="1" dirty="0">
                    <a:solidFill>
                      <a:srgbClr val="C00000"/>
                    </a:solidFill>
                  </a:rPr>
                  <a:t>17</a:t>
                </a:r>
                <a:r>
                  <a:rPr lang="en-US" altLang="ja-JP" sz="24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400" b="1" dirty="0">
                    <a:solidFill>
                      <a:srgbClr val="7030A0"/>
                    </a:solidFill>
                  </a:rPr>
                  <a:t>12</a:t>
                </a:r>
                <a:r>
                  <a:rPr lang="en-US" altLang="ja-JP" sz="2400" dirty="0">
                    <a:solidFill>
                      <a:schemeClr val="tx1"/>
                    </a:solidFill>
                  </a:rPr>
                  <a:t>)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&gt;0.6</m:t>
                      </m:r>
                    </m:oMath>
                  </m:oMathPara>
                </a14:m>
                <a:endParaRPr lang="ja-JP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角丸四角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9880" y="1812140"/>
                <a:ext cx="1737360" cy="914400"/>
              </a:xfrm>
              <a:prstGeom prst="roundRect">
                <a:avLst>
                  <a:gd name="adj" fmla="val 44167"/>
                </a:avLst>
              </a:prstGeom>
              <a:blipFill rotWithShape="0">
                <a:blip r:embed="rId4"/>
                <a:stretch>
                  <a:fillRect l="-3136" r="-766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角丸四角形 23"/>
              <p:cNvSpPr/>
              <p:nvPr/>
            </p:nvSpPr>
            <p:spPr>
              <a:xfrm>
                <a:off x="7390507" y="3415938"/>
                <a:ext cx="1446960" cy="914400"/>
              </a:xfrm>
              <a:prstGeom prst="roundRect">
                <a:avLst>
                  <a:gd name="adj" fmla="val 44167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ja-JP" sz="2400" dirty="0">
                    <a:solidFill>
                      <a:schemeClr val="tx1"/>
                    </a:solidFill>
                  </a:rPr>
                  <a:t>(</a:t>
                </a:r>
                <a:r>
                  <a:rPr lang="en-US" altLang="ja-JP" sz="2400" b="1" dirty="0">
                    <a:solidFill>
                      <a:srgbClr val="00B0F0"/>
                    </a:solidFill>
                  </a:rPr>
                  <a:t>9</a:t>
                </a:r>
                <a:r>
                  <a:rPr lang="en-US" altLang="ja-JP" sz="24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400" b="1" dirty="0">
                    <a:solidFill>
                      <a:srgbClr val="FFC000"/>
                    </a:solidFill>
                  </a:rPr>
                  <a:t>0</a:t>
                </a:r>
                <a:r>
                  <a:rPr lang="en-US" altLang="ja-JP" sz="24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400" b="1" dirty="0">
                    <a:solidFill>
                      <a:srgbClr val="C00000"/>
                    </a:solidFill>
                  </a:rPr>
                  <a:t>0</a:t>
                </a:r>
                <a:r>
                  <a:rPr lang="en-US" altLang="ja-JP" sz="24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400" b="1" dirty="0">
                    <a:solidFill>
                      <a:srgbClr val="7030A0"/>
                    </a:solidFill>
                  </a:rPr>
                  <a:t>12</a:t>
                </a:r>
                <a:r>
                  <a:rPr lang="en-US" altLang="ja-JP" sz="2400" dirty="0">
                    <a:solidFill>
                      <a:schemeClr val="tx1"/>
                    </a:solidFill>
                  </a:rPr>
                  <a:t>)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ja-JP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角丸四角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0507" y="3415938"/>
                <a:ext cx="1446960" cy="914400"/>
              </a:xfrm>
              <a:prstGeom prst="roundRect">
                <a:avLst>
                  <a:gd name="adj" fmla="val 44167"/>
                </a:avLst>
              </a:prstGeom>
              <a:blipFill rotWithShape="0">
                <a:blip r:embed="rId5"/>
                <a:stretch>
                  <a:fillRect l="-3333" r="-833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角丸四角形 24"/>
              <p:cNvSpPr/>
              <p:nvPr/>
            </p:nvSpPr>
            <p:spPr>
              <a:xfrm>
                <a:off x="9729643" y="3415938"/>
                <a:ext cx="1586057" cy="914400"/>
              </a:xfrm>
              <a:prstGeom prst="roundRect">
                <a:avLst>
                  <a:gd name="adj" fmla="val 44167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ja-JP" sz="2400" dirty="0">
                    <a:solidFill>
                      <a:schemeClr val="tx1"/>
                    </a:solidFill>
                  </a:rPr>
                  <a:t>(</a:t>
                </a:r>
                <a:r>
                  <a:rPr lang="en-US" altLang="ja-JP" sz="2400" b="1" dirty="0">
                    <a:solidFill>
                      <a:srgbClr val="00B0F0"/>
                    </a:solidFill>
                  </a:rPr>
                  <a:t>0</a:t>
                </a:r>
                <a:r>
                  <a:rPr lang="en-US" altLang="ja-JP" sz="24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400" b="1" dirty="0">
                    <a:solidFill>
                      <a:srgbClr val="FFC000"/>
                    </a:solidFill>
                  </a:rPr>
                  <a:t>22</a:t>
                </a:r>
                <a:r>
                  <a:rPr lang="en-US" altLang="ja-JP" sz="24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400" b="1" dirty="0">
                    <a:solidFill>
                      <a:srgbClr val="C00000"/>
                    </a:solidFill>
                  </a:rPr>
                  <a:t>17</a:t>
                </a:r>
                <a:r>
                  <a:rPr lang="en-US" altLang="ja-JP" sz="24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400" b="1" dirty="0">
                    <a:solidFill>
                      <a:srgbClr val="7030A0"/>
                    </a:solidFill>
                  </a:rPr>
                  <a:t>0</a:t>
                </a:r>
                <a:r>
                  <a:rPr lang="en-US" altLang="ja-JP" sz="2400" dirty="0">
                    <a:solidFill>
                      <a:schemeClr val="tx1"/>
                    </a:solidFill>
                  </a:rPr>
                  <a:t>)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ja-JP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角丸四角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9643" y="3415938"/>
                <a:ext cx="1586057" cy="914400"/>
              </a:xfrm>
              <a:prstGeom prst="roundRect">
                <a:avLst>
                  <a:gd name="adj" fmla="val 44167"/>
                </a:avLst>
              </a:prstGeom>
              <a:blipFill rotWithShape="0">
                <a:blip r:embed="rId6"/>
                <a:stretch>
                  <a:fillRect l="-3435" r="-839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329293" y="1581149"/>
                <a:ext cx="6434775" cy="39549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ja-JP" altLang="en-US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入力 </a:t>
                </a:r>
                <a:r>
                  <a:rPr lang="en-US" altLang="ja-JP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: </a:t>
                </a:r>
                <a:r>
                  <a:rPr lang="ja-JP" altLang="en-US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教師データ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ja-JP" sz="240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ja-JP" sz="240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ja-JP" altLang="en-US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，木の深さ</a:t>
                </a:r>
                <a:r>
                  <a:rPr lang="en-US" altLang="ja-JP" sz="2400" i="1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D</a:t>
                </a:r>
                <a:endParaRPr lang="en-US" altLang="ja-JP" sz="2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altLang="ja-JP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1. Root </a:t>
                </a:r>
                <a:r>
                  <a:rPr lang="ja-JP" altLang="en-US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に全教師データを関連付け</a:t>
                </a:r>
                <a:endParaRPr lang="en-US" altLang="ja-JP" sz="2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altLang="ja-JP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2. </a:t>
                </a:r>
                <a:r>
                  <a:rPr lang="ja-JP" altLang="en-US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深さが</a:t>
                </a:r>
                <a:r>
                  <a:rPr lang="en-US" altLang="ja-JP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D</a:t>
                </a:r>
                <a:r>
                  <a:rPr lang="ja-JP" altLang="en-US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になるまで以下を繰り返す</a:t>
                </a:r>
                <a:endParaRPr lang="en-US" altLang="ja-JP" sz="2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indent="-504000">
                  <a:spcBef>
                    <a:spcPts val="600"/>
                  </a:spcBef>
                </a:pPr>
                <a:r>
                  <a:rPr lang="en-US" altLang="ja-JP" sz="20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 + Node</a:t>
                </a:r>
                <a:r>
                  <a:rPr lang="ja-JP" altLang="en-US" sz="20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</a:t>
                </a:r>
                <a:r>
                  <a:rPr lang="en-US" altLang="ja-JP" sz="2000" i="1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d</a:t>
                </a:r>
                <a:r>
                  <a:rPr lang="en-US" altLang="ja-JP" sz="20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</a:t>
                </a:r>
                <a:r>
                  <a:rPr lang="ja-JP" altLang="en-US" sz="20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に注目</a:t>
                </a:r>
                <a:endParaRPr lang="en-US" altLang="ja-JP" sz="20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indent="-504000">
                  <a:spcBef>
                    <a:spcPts val="600"/>
                  </a:spcBef>
                </a:pPr>
                <a:r>
                  <a:rPr lang="en-US" altLang="ja-JP" sz="20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 + </a:t>
                </a:r>
                <a:r>
                  <a:rPr lang="en-US" altLang="ja-JP" sz="2000" i="1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d </a:t>
                </a:r>
                <a:r>
                  <a:rPr lang="ja-JP" altLang="en-US" sz="2000" i="1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に属すデータ群を二分割するルールを決定</a:t>
                </a:r>
                <a:endParaRPr lang="en-US" altLang="ja-JP" sz="2000" i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indent="-504000">
                  <a:spcBef>
                    <a:spcPts val="600"/>
                  </a:spcBef>
                </a:pPr>
                <a:r>
                  <a:rPr lang="en-US" altLang="ja-JP" sz="2000" i="1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    - </a:t>
                </a:r>
                <a:r>
                  <a:rPr lang="ja-JP" altLang="en-US" sz="2000" i="1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ランダムに候補を作成</a:t>
                </a:r>
                <a:endParaRPr lang="en-US" altLang="ja-JP" sz="2000" i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indent="-504000">
                  <a:spcBef>
                    <a:spcPts val="600"/>
                  </a:spcBef>
                </a:pPr>
                <a:r>
                  <a:rPr lang="en-US" altLang="ja-JP" sz="2000" i="1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    - </a:t>
                </a:r>
                <a:r>
                  <a:rPr lang="ja-JP" altLang="en-US" sz="2000" b="1" i="1" dirty="0">
                    <a:solidFill>
                      <a:srgbClr val="C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なるべく偏りが大きなルールを選択</a:t>
                </a:r>
                <a:endParaRPr lang="en-US" altLang="ja-JP" sz="2000" b="1" i="1" dirty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indent="-504000">
                  <a:spcBef>
                    <a:spcPts val="600"/>
                  </a:spcBef>
                </a:pPr>
                <a:r>
                  <a:rPr lang="en-US" altLang="ja-JP" sz="20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 + </a:t>
                </a:r>
                <a:r>
                  <a:rPr lang="en-US" altLang="ja-JP" sz="2000" i="1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d </a:t>
                </a:r>
                <a:r>
                  <a:rPr lang="ja-JP" altLang="en-US" sz="2000" i="1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の子に分割したデータ群を関連付け</a:t>
                </a:r>
                <a:endParaRPr lang="en-US" altLang="ja-JP" sz="2000" i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indent="-504000">
                  <a:spcBef>
                    <a:spcPts val="1200"/>
                  </a:spcBef>
                </a:pPr>
                <a:r>
                  <a:rPr lang="en-US" altLang="ja-JP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3. </a:t>
                </a:r>
                <a:r>
                  <a:rPr lang="ja-JP" altLang="en-US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葉にラベル付け（属するデータの多数決）</a:t>
                </a:r>
                <a:endParaRPr lang="en-US" altLang="ja-JP" sz="2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93" y="1581149"/>
                <a:ext cx="6434775" cy="3954929"/>
              </a:xfrm>
              <a:prstGeom prst="rect">
                <a:avLst/>
              </a:prstGeom>
              <a:blipFill rotWithShape="0">
                <a:blip r:embed="rId7"/>
                <a:stretch>
                  <a:fillRect l="-1420" t="-924" r="-473" b="-26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タイトル 1"/>
          <p:cNvSpPr>
            <a:spLocks noGrp="1"/>
          </p:cNvSpPr>
          <p:nvPr>
            <p:ph type="title"/>
          </p:nvPr>
        </p:nvSpPr>
        <p:spPr>
          <a:xfrm>
            <a:off x="329293" y="257019"/>
            <a:ext cx="11078936" cy="726621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決定木の学習 </a:t>
            </a:r>
            <a:r>
              <a:rPr lang="en-US" altLang="ja-JP" sz="4000" dirty="0"/>
              <a:t>(</a:t>
            </a:r>
            <a:r>
              <a:rPr lang="ja-JP" altLang="en-US" sz="4000" dirty="0"/>
              <a:t>概要</a:t>
            </a:r>
            <a:r>
              <a:rPr lang="en-US" altLang="ja-JP" sz="4000" dirty="0"/>
              <a:t>)</a:t>
            </a:r>
            <a:r>
              <a:rPr lang="en-US" altLang="ja-JP" sz="1800" dirty="0"/>
              <a:t>[Fielding 77; Quinlan 93; </a:t>
            </a:r>
            <a:r>
              <a:rPr lang="en-US" altLang="ja-JP" sz="1800" dirty="0" err="1"/>
              <a:t>Breiman</a:t>
            </a:r>
            <a:r>
              <a:rPr lang="en-US" altLang="ja-JP" sz="1800" dirty="0"/>
              <a:t> 84]</a:t>
            </a:r>
            <a:endParaRPr kumimoji="1" lang="ja-JP" altLang="en-US" sz="40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126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0013" y="621980"/>
            <a:ext cx="10723840" cy="733270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パターン認識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50013" y="1616956"/>
            <a:ext cx="10928279" cy="18120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パターン認識は多様な分野で多様なデータに対して応用されている</a:t>
            </a:r>
            <a:endParaRPr lang="en-US" altLang="ja-JP" i="1" dirty="0"/>
          </a:p>
        </p:txBody>
      </p:sp>
      <p:sp>
        <p:nvSpPr>
          <p:cNvPr id="39" name="コンテンツ プレースホルダー 2"/>
          <p:cNvSpPr txBox="1">
            <a:spLocks/>
          </p:cNvSpPr>
          <p:nvPr/>
        </p:nvSpPr>
        <p:spPr>
          <a:xfrm>
            <a:off x="750013" y="2400429"/>
            <a:ext cx="10723840" cy="3757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研究分野</a:t>
            </a:r>
            <a:endParaRPr lang="en-US" altLang="ja-JP" u="sng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画像 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     	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画像認識 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(Computer vision)</a:t>
            </a:r>
          </a:p>
          <a:p>
            <a:pPr marL="0" indent="0">
              <a:buNone/>
            </a:pP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手書き文字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文字認識 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(Optical character recognition)</a:t>
            </a:r>
          </a:p>
          <a:p>
            <a:pPr marL="0" indent="0">
              <a:buNone/>
            </a:pP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音声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     	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音声認識 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(Speech recognition)</a:t>
            </a:r>
          </a:p>
          <a:p>
            <a:pPr marL="0" indent="0">
              <a:buNone/>
            </a:pP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Genome   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Bioinformatics</a:t>
            </a:r>
          </a:p>
          <a:p>
            <a:pPr marL="0" indent="0">
              <a:buNone/>
            </a:pP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生体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      	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Biometrics</a:t>
            </a:r>
          </a:p>
          <a:p>
            <a:pPr marL="0" indent="0">
              <a:buNone/>
            </a:pP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:		        :</a:t>
            </a:r>
          </a:p>
          <a:p>
            <a:pPr marL="0" indent="0">
              <a:buNone/>
            </a:pP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371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直線コネクタ 25"/>
          <p:cNvCxnSpPr>
            <a:endCxn id="20" idx="0"/>
          </p:cNvCxnSpPr>
          <p:nvPr/>
        </p:nvCxnSpPr>
        <p:spPr>
          <a:xfrm>
            <a:off x="8149040" y="3873138"/>
            <a:ext cx="409850" cy="8306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flipH="1">
            <a:off x="7070431" y="3873138"/>
            <a:ext cx="968669" cy="9296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図 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7309" y="983640"/>
            <a:ext cx="2724691" cy="1790511"/>
          </a:xfrm>
          <a:prstGeom prst="rect">
            <a:avLst/>
          </a:prstGeom>
        </p:spPr>
      </p:pic>
      <p:sp>
        <p:nvSpPr>
          <p:cNvPr id="71" name="正方形/長方形 70"/>
          <p:cNvSpPr/>
          <p:nvPr/>
        </p:nvSpPr>
        <p:spPr>
          <a:xfrm>
            <a:off x="8113987" y="1442808"/>
            <a:ext cx="581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root</a:t>
            </a:r>
            <a:endParaRPr lang="ja-JP" altLang="en-US" dirty="0"/>
          </a:p>
        </p:txBody>
      </p:sp>
      <p:cxnSp>
        <p:nvCxnSpPr>
          <p:cNvPr id="10" name="直線コネクタ 9"/>
          <p:cNvCxnSpPr/>
          <p:nvPr/>
        </p:nvCxnSpPr>
        <p:spPr>
          <a:xfrm flipV="1">
            <a:off x="10849291" y="1094745"/>
            <a:ext cx="0" cy="154305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>
            <a:endCxn id="24" idx="0"/>
          </p:cNvCxnSpPr>
          <p:nvPr/>
        </p:nvCxnSpPr>
        <p:spPr>
          <a:xfrm flipH="1">
            <a:off x="8113987" y="2269340"/>
            <a:ext cx="222293" cy="11465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>
            <a:endCxn id="25" idx="0"/>
          </p:cNvCxnSpPr>
          <p:nvPr/>
        </p:nvCxnSpPr>
        <p:spPr>
          <a:xfrm>
            <a:off x="8444448" y="2269340"/>
            <a:ext cx="2078224" cy="11465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角丸四角形 22"/>
              <p:cNvSpPr/>
              <p:nvPr/>
            </p:nvSpPr>
            <p:spPr>
              <a:xfrm>
                <a:off x="7559880" y="1812140"/>
                <a:ext cx="1737360" cy="914400"/>
              </a:xfrm>
              <a:prstGeom prst="roundRect">
                <a:avLst>
                  <a:gd name="adj" fmla="val 44167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ja-JP" sz="2400" dirty="0">
                    <a:solidFill>
                      <a:schemeClr val="tx1"/>
                    </a:solidFill>
                  </a:rPr>
                  <a:t>(</a:t>
                </a:r>
                <a:r>
                  <a:rPr lang="en-US" altLang="ja-JP" sz="2400" b="1" dirty="0">
                    <a:solidFill>
                      <a:srgbClr val="00B0F0"/>
                    </a:solidFill>
                  </a:rPr>
                  <a:t>9</a:t>
                </a:r>
                <a:r>
                  <a:rPr lang="en-US" altLang="ja-JP" sz="24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400" b="1" dirty="0">
                    <a:solidFill>
                      <a:srgbClr val="FFC000"/>
                    </a:solidFill>
                  </a:rPr>
                  <a:t>22</a:t>
                </a:r>
                <a:r>
                  <a:rPr lang="en-US" altLang="ja-JP" sz="24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400" b="1" dirty="0">
                    <a:solidFill>
                      <a:srgbClr val="C00000"/>
                    </a:solidFill>
                  </a:rPr>
                  <a:t>17</a:t>
                </a:r>
                <a:r>
                  <a:rPr lang="en-US" altLang="ja-JP" sz="24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400" b="1" dirty="0">
                    <a:solidFill>
                      <a:srgbClr val="7030A0"/>
                    </a:solidFill>
                  </a:rPr>
                  <a:t>12</a:t>
                </a:r>
                <a:r>
                  <a:rPr lang="en-US" altLang="ja-JP" sz="2400" dirty="0">
                    <a:solidFill>
                      <a:schemeClr val="tx1"/>
                    </a:solidFill>
                  </a:rPr>
                  <a:t>)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&gt;0.6</m:t>
                      </m:r>
                    </m:oMath>
                  </m:oMathPara>
                </a14:m>
                <a:endParaRPr lang="ja-JP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角丸四角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9880" y="1812140"/>
                <a:ext cx="1737360" cy="914400"/>
              </a:xfrm>
              <a:prstGeom prst="roundRect">
                <a:avLst>
                  <a:gd name="adj" fmla="val 44167"/>
                </a:avLst>
              </a:prstGeom>
              <a:blipFill rotWithShape="0">
                <a:blip r:embed="rId4"/>
                <a:stretch>
                  <a:fillRect l="-3136" r="-766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角丸四角形 23"/>
              <p:cNvSpPr/>
              <p:nvPr/>
            </p:nvSpPr>
            <p:spPr>
              <a:xfrm>
                <a:off x="7390507" y="3415938"/>
                <a:ext cx="1446960" cy="914400"/>
              </a:xfrm>
              <a:prstGeom prst="roundRect">
                <a:avLst>
                  <a:gd name="adj" fmla="val 44167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ja-JP" sz="2400" dirty="0">
                    <a:solidFill>
                      <a:schemeClr val="tx1"/>
                    </a:solidFill>
                  </a:rPr>
                  <a:t>(</a:t>
                </a:r>
                <a:r>
                  <a:rPr lang="en-US" altLang="ja-JP" sz="2400" b="1" dirty="0">
                    <a:solidFill>
                      <a:srgbClr val="00B0F0"/>
                    </a:solidFill>
                  </a:rPr>
                  <a:t>9</a:t>
                </a:r>
                <a:r>
                  <a:rPr lang="en-US" altLang="ja-JP" sz="24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400" b="1" dirty="0">
                    <a:solidFill>
                      <a:srgbClr val="FFC000"/>
                    </a:solidFill>
                  </a:rPr>
                  <a:t>0</a:t>
                </a:r>
                <a:r>
                  <a:rPr lang="en-US" altLang="ja-JP" sz="24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400" b="1" dirty="0">
                    <a:solidFill>
                      <a:srgbClr val="C00000"/>
                    </a:solidFill>
                  </a:rPr>
                  <a:t>0</a:t>
                </a:r>
                <a:r>
                  <a:rPr lang="en-US" altLang="ja-JP" sz="24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400" b="1" dirty="0">
                    <a:solidFill>
                      <a:srgbClr val="7030A0"/>
                    </a:solidFill>
                  </a:rPr>
                  <a:t>12</a:t>
                </a:r>
                <a:r>
                  <a:rPr lang="en-US" altLang="ja-JP" sz="2400" dirty="0">
                    <a:solidFill>
                      <a:schemeClr val="tx1"/>
                    </a:solidFill>
                  </a:rPr>
                  <a:t>)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en-US" altLang="ja-JP" sz="2400" dirty="0">
                          <a:solidFill>
                            <a:schemeClr val="tx1"/>
                          </a:solidFill>
                        </a:rPr>
                        <m:t>&gt;0.5</m:t>
                      </m:r>
                    </m:oMath>
                  </m:oMathPara>
                </a14:m>
                <a:endParaRPr lang="ja-JP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角丸四角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0507" y="3415938"/>
                <a:ext cx="1446960" cy="914400"/>
              </a:xfrm>
              <a:prstGeom prst="roundRect">
                <a:avLst>
                  <a:gd name="adj" fmla="val 44167"/>
                </a:avLst>
              </a:prstGeom>
              <a:blipFill rotWithShape="0">
                <a:blip r:embed="rId5"/>
                <a:stretch>
                  <a:fillRect l="-3333" r="-833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角丸四角形 24"/>
              <p:cNvSpPr/>
              <p:nvPr/>
            </p:nvSpPr>
            <p:spPr>
              <a:xfrm>
                <a:off x="9729643" y="3415938"/>
                <a:ext cx="1586057" cy="914400"/>
              </a:xfrm>
              <a:prstGeom prst="roundRect">
                <a:avLst>
                  <a:gd name="adj" fmla="val 44167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ja-JP" sz="2400" dirty="0">
                    <a:solidFill>
                      <a:schemeClr val="tx1"/>
                    </a:solidFill>
                  </a:rPr>
                  <a:t>(</a:t>
                </a:r>
                <a:r>
                  <a:rPr lang="en-US" altLang="ja-JP" sz="2400" b="1" dirty="0">
                    <a:solidFill>
                      <a:srgbClr val="00B0F0"/>
                    </a:solidFill>
                  </a:rPr>
                  <a:t>0</a:t>
                </a:r>
                <a:r>
                  <a:rPr lang="en-US" altLang="ja-JP" sz="24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400" b="1" dirty="0">
                    <a:solidFill>
                      <a:srgbClr val="FFC000"/>
                    </a:solidFill>
                  </a:rPr>
                  <a:t>22</a:t>
                </a:r>
                <a:r>
                  <a:rPr lang="en-US" altLang="ja-JP" sz="24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400" b="1" dirty="0">
                    <a:solidFill>
                      <a:srgbClr val="C00000"/>
                    </a:solidFill>
                  </a:rPr>
                  <a:t>17</a:t>
                </a:r>
                <a:r>
                  <a:rPr lang="en-US" altLang="ja-JP" sz="24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400" b="1" dirty="0">
                    <a:solidFill>
                      <a:srgbClr val="7030A0"/>
                    </a:solidFill>
                  </a:rPr>
                  <a:t>0</a:t>
                </a:r>
                <a:r>
                  <a:rPr lang="en-US" altLang="ja-JP" sz="2400" dirty="0">
                    <a:solidFill>
                      <a:schemeClr val="tx1"/>
                    </a:solidFill>
                  </a:rPr>
                  <a:t>)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ja-JP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角丸四角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9643" y="3415938"/>
                <a:ext cx="1586057" cy="914400"/>
              </a:xfrm>
              <a:prstGeom prst="roundRect">
                <a:avLst>
                  <a:gd name="adj" fmla="val 44167"/>
                </a:avLst>
              </a:prstGeom>
              <a:blipFill rotWithShape="0">
                <a:blip r:embed="rId6"/>
                <a:stretch>
                  <a:fillRect l="-3435" r="-839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角丸四角形 14"/>
              <p:cNvSpPr/>
              <p:nvPr/>
            </p:nvSpPr>
            <p:spPr>
              <a:xfrm>
                <a:off x="6526264" y="4703816"/>
                <a:ext cx="1246136" cy="914400"/>
              </a:xfrm>
              <a:prstGeom prst="roundRect">
                <a:avLst>
                  <a:gd name="adj" fmla="val 33334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ja-JP" sz="2400" dirty="0">
                    <a:solidFill>
                      <a:schemeClr val="tx1"/>
                    </a:solidFill>
                  </a:rPr>
                  <a:t>(</a:t>
                </a:r>
                <a:r>
                  <a:rPr lang="en-US" altLang="ja-JP" sz="2400" b="1" dirty="0">
                    <a:solidFill>
                      <a:srgbClr val="00B0F0"/>
                    </a:solidFill>
                  </a:rPr>
                  <a:t>9</a:t>
                </a:r>
                <a:r>
                  <a:rPr lang="en-US" altLang="ja-JP" sz="24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400" b="1" dirty="0">
                    <a:solidFill>
                      <a:srgbClr val="FFC000"/>
                    </a:solidFill>
                  </a:rPr>
                  <a:t>0</a:t>
                </a:r>
                <a:r>
                  <a:rPr lang="en-US" altLang="ja-JP" sz="24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400" b="1" dirty="0">
                    <a:solidFill>
                      <a:srgbClr val="C00000"/>
                    </a:solidFill>
                  </a:rPr>
                  <a:t>0</a:t>
                </a:r>
                <a:r>
                  <a:rPr lang="en-US" altLang="ja-JP" sz="24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400" b="1" dirty="0">
                    <a:solidFill>
                      <a:srgbClr val="7030A0"/>
                    </a:solidFill>
                  </a:rPr>
                  <a:t>0</a:t>
                </a:r>
                <a:r>
                  <a:rPr lang="en-US" altLang="ja-JP" sz="2400" dirty="0">
                    <a:solidFill>
                      <a:schemeClr val="tx1"/>
                    </a:solidFill>
                  </a:rPr>
                  <a:t>)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en-US" altLang="ja-JP" sz="24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4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ja-JP" alt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角丸四角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6264" y="4703816"/>
                <a:ext cx="1246136" cy="914400"/>
              </a:xfrm>
              <a:prstGeom prst="roundRect">
                <a:avLst>
                  <a:gd name="adj" fmla="val 33334"/>
                </a:avLst>
              </a:prstGeom>
              <a:blipFill rotWithShape="0">
                <a:blip r:embed="rId7"/>
                <a:stretch>
                  <a:fillRect l="-5825" r="-1213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直線コネクタ 18"/>
          <p:cNvCxnSpPr/>
          <p:nvPr/>
        </p:nvCxnSpPr>
        <p:spPr>
          <a:xfrm flipH="1">
            <a:off x="9776461" y="1950720"/>
            <a:ext cx="1057590" cy="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角丸四角形 19"/>
              <p:cNvSpPr/>
              <p:nvPr/>
            </p:nvSpPr>
            <p:spPr>
              <a:xfrm>
                <a:off x="7882340" y="4703816"/>
                <a:ext cx="1353100" cy="914400"/>
              </a:xfrm>
              <a:prstGeom prst="roundRect">
                <a:avLst>
                  <a:gd name="adj" fmla="val 30001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ja-JP" sz="2400" dirty="0">
                    <a:solidFill>
                      <a:schemeClr val="tx1"/>
                    </a:solidFill>
                  </a:rPr>
                  <a:t>(</a:t>
                </a:r>
                <a:r>
                  <a:rPr lang="en-US" altLang="ja-JP" sz="2400" b="1" dirty="0">
                    <a:solidFill>
                      <a:srgbClr val="00B0F0"/>
                    </a:solidFill>
                  </a:rPr>
                  <a:t>0</a:t>
                </a:r>
                <a:r>
                  <a:rPr lang="en-US" altLang="ja-JP" sz="24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400" b="1" dirty="0">
                    <a:solidFill>
                      <a:srgbClr val="FFC000"/>
                    </a:solidFill>
                  </a:rPr>
                  <a:t>0</a:t>
                </a:r>
                <a:r>
                  <a:rPr lang="en-US" altLang="ja-JP" sz="24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400" b="1" dirty="0">
                    <a:solidFill>
                      <a:srgbClr val="C00000"/>
                    </a:solidFill>
                  </a:rPr>
                  <a:t>0</a:t>
                </a:r>
                <a:r>
                  <a:rPr lang="en-US" altLang="ja-JP" sz="24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400" b="1" dirty="0">
                    <a:solidFill>
                      <a:srgbClr val="7030A0"/>
                    </a:solidFill>
                  </a:rPr>
                  <a:t>12</a:t>
                </a:r>
                <a:r>
                  <a:rPr lang="en-US" altLang="ja-JP" sz="2400" dirty="0">
                    <a:solidFill>
                      <a:schemeClr val="tx1"/>
                    </a:solidFill>
                  </a:rPr>
                  <a:t>)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en-US" altLang="ja-JP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ja-JP" altLang="en-US" sz="24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0" name="角丸四角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2340" y="4703816"/>
                <a:ext cx="1353100" cy="914400"/>
              </a:xfrm>
              <a:prstGeom prst="roundRect">
                <a:avLst>
                  <a:gd name="adj" fmla="val 30001"/>
                </a:avLst>
              </a:prstGeom>
              <a:blipFill rotWithShape="0">
                <a:blip r:embed="rId8"/>
                <a:stretch>
                  <a:fillRect l="-6696" r="-1294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329293" y="1581149"/>
                <a:ext cx="6434775" cy="39549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ja-JP" altLang="en-US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入力 </a:t>
                </a:r>
                <a:r>
                  <a:rPr lang="en-US" altLang="ja-JP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: </a:t>
                </a:r>
                <a:r>
                  <a:rPr lang="ja-JP" altLang="en-US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教師データ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ja-JP" sz="240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ja-JP" sz="240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ja-JP" altLang="en-US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，木の深さ</a:t>
                </a:r>
                <a:r>
                  <a:rPr lang="en-US" altLang="ja-JP" sz="2400" i="1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D</a:t>
                </a:r>
                <a:endParaRPr lang="en-US" altLang="ja-JP" sz="2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altLang="ja-JP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1. Root </a:t>
                </a:r>
                <a:r>
                  <a:rPr lang="ja-JP" altLang="en-US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に全教師データを関連付け</a:t>
                </a:r>
                <a:endParaRPr lang="en-US" altLang="ja-JP" sz="2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altLang="ja-JP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2. </a:t>
                </a:r>
                <a:r>
                  <a:rPr lang="ja-JP" altLang="en-US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深さが</a:t>
                </a:r>
                <a:r>
                  <a:rPr lang="en-US" altLang="ja-JP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D</a:t>
                </a:r>
                <a:r>
                  <a:rPr lang="ja-JP" altLang="en-US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になるまで以下を繰り返す</a:t>
                </a:r>
                <a:endParaRPr lang="en-US" altLang="ja-JP" sz="2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indent="-504000">
                  <a:spcBef>
                    <a:spcPts val="600"/>
                  </a:spcBef>
                </a:pPr>
                <a:r>
                  <a:rPr lang="en-US" altLang="ja-JP" sz="20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 + Node</a:t>
                </a:r>
                <a:r>
                  <a:rPr lang="ja-JP" altLang="en-US" sz="20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</a:t>
                </a:r>
                <a:r>
                  <a:rPr lang="en-US" altLang="ja-JP" sz="2000" i="1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d</a:t>
                </a:r>
                <a:r>
                  <a:rPr lang="en-US" altLang="ja-JP" sz="20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</a:t>
                </a:r>
                <a:r>
                  <a:rPr lang="ja-JP" altLang="en-US" sz="20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に注目</a:t>
                </a:r>
                <a:endParaRPr lang="en-US" altLang="ja-JP" sz="20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indent="-504000">
                  <a:spcBef>
                    <a:spcPts val="600"/>
                  </a:spcBef>
                </a:pPr>
                <a:r>
                  <a:rPr lang="en-US" altLang="ja-JP" sz="20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 + </a:t>
                </a:r>
                <a:r>
                  <a:rPr lang="en-US" altLang="ja-JP" sz="2000" i="1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d </a:t>
                </a:r>
                <a:r>
                  <a:rPr lang="ja-JP" altLang="en-US" sz="2000" i="1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に属すデータ群を二分割するルールを決定</a:t>
                </a:r>
                <a:endParaRPr lang="en-US" altLang="ja-JP" sz="2000" i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indent="-504000">
                  <a:spcBef>
                    <a:spcPts val="600"/>
                  </a:spcBef>
                </a:pPr>
                <a:r>
                  <a:rPr lang="en-US" altLang="ja-JP" sz="2000" i="1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    - </a:t>
                </a:r>
                <a:r>
                  <a:rPr lang="ja-JP" altLang="en-US" sz="2000" i="1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ランダムに候補を作成</a:t>
                </a:r>
                <a:endParaRPr lang="en-US" altLang="ja-JP" sz="2000" i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indent="-504000">
                  <a:spcBef>
                    <a:spcPts val="600"/>
                  </a:spcBef>
                </a:pPr>
                <a:r>
                  <a:rPr lang="en-US" altLang="ja-JP" sz="2000" i="1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    - </a:t>
                </a:r>
                <a:r>
                  <a:rPr lang="ja-JP" altLang="en-US" sz="2000" b="1" i="1" dirty="0">
                    <a:solidFill>
                      <a:srgbClr val="C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なるべく偏りが大きなルールを選択</a:t>
                </a:r>
                <a:endParaRPr lang="en-US" altLang="ja-JP" sz="2000" b="1" i="1" dirty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indent="-504000">
                  <a:spcBef>
                    <a:spcPts val="600"/>
                  </a:spcBef>
                </a:pPr>
                <a:r>
                  <a:rPr lang="en-US" altLang="ja-JP" sz="20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 + </a:t>
                </a:r>
                <a:r>
                  <a:rPr lang="en-US" altLang="ja-JP" sz="2000" i="1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d </a:t>
                </a:r>
                <a:r>
                  <a:rPr lang="ja-JP" altLang="en-US" sz="2000" i="1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の子に分割したデータ群を関連付け</a:t>
                </a:r>
                <a:endParaRPr lang="en-US" altLang="ja-JP" sz="2000" i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indent="-504000">
                  <a:spcBef>
                    <a:spcPts val="1200"/>
                  </a:spcBef>
                </a:pPr>
                <a:r>
                  <a:rPr lang="en-US" altLang="ja-JP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3. </a:t>
                </a:r>
                <a:r>
                  <a:rPr lang="ja-JP" altLang="en-US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葉にラベル付け（属するデータの多数決）</a:t>
                </a:r>
                <a:endParaRPr lang="en-US" altLang="ja-JP" sz="2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93" y="1581149"/>
                <a:ext cx="6434775" cy="3954929"/>
              </a:xfrm>
              <a:prstGeom prst="rect">
                <a:avLst/>
              </a:prstGeom>
              <a:blipFill rotWithShape="0">
                <a:blip r:embed="rId9"/>
                <a:stretch>
                  <a:fillRect l="-1420" t="-924" r="-473" b="-26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タイトル 1"/>
          <p:cNvSpPr>
            <a:spLocks noGrp="1"/>
          </p:cNvSpPr>
          <p:nvPr>
            <p:ph type="title"/>
          </p:nvPr>
        </p:nvSpPr>
        <p:spPr>
          <a:xfrm>
            <a:off x="329293" y="257019"/>
            <a:ext cx="11078936" cy="726621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決定木の学習 </a:t>
            </a:r>
            <a:r>
              <a:rPr lang="en-US" altLang="ja-JP" sz="4000" dirty="0"/>
              <a:t>(</a:t>
            </a:r>
            <a:r>
              <a:rPr lang="ja-JP" altLang="en-US" sz="4000" dirty="0"/>
              <a:t>概要</a:t>
            </a:r>
            <a:r>
              <a:rPr lang="en-US" altLang="ja-JP" sz="4000" dirty="0"/>
              <a:t>)</a:t>
            </a:r>
            <a:r>
              <a:rPr lang="en-US" altLang="ja-JP" sz="1800" dirty="0"/>
              <a:t>[Fielding 77; Quinlan 93; </a:t>
            </a:r>
            <a:r>
              <a:rPr lang="en-US" altLang="ja-JP" sz="1800" dirty="0" err="1"/>
              <a:t>Breiman</a:t>
            </a:r>
            <a:r>
              <a:rPr lang="en-US" altLang="ja-JP" sz="1800" dirty="0"/>
              <a:t> 84]</a:t>
            </a:r>
            <a:endParaRPr kumimoji="1" lang="ja-JP" altLang="en-US" sz="40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33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線コネクタ 17"/>
          <p:cNvCxnSpPr>
            <a:endCxn id="28" idx="0"/>
          </p:cNvCxnSpPr>
          <p:nvPr/>
        </p:nvCxnSpPr>
        <p:spPr>
          <a:xfrm>
            <a:off x="10621329" y="3923496"/>
            <a:ext cx="671720" cy="7803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flipH="1">
            <a:off x="9880996" y="3923496"/>
            <a:ext cx="555909" cy="8792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>
            <a:endCxn id="20" idx="0"/>
          </p:cNvCxnSpPr>
          <p:nvPr/>
        </p:nvCxnSpPr>
        <p:spPr>
          <a:xfrm>
            <a:off x="8149040" y="3873138"/>
            <a:ext cx="333445" cy="8306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flipH="1">
            <a:off x="7070431" y="3873138"/>
            <a:ext cx="968669" cy="9296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図 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7309" y="983640"/>
            <a:ext cx="2724691" cy="1790511"/>
          </a:xfrm>
          <a:prstGeom prst="rect">
            <a:avLst/>
          </a:prstGeom>
        </p:spPr>
      </p:pic>
      <p:sp>
        <p:nvSpPr>
          <p:cNvPr id="71" name="正方形/長方形 70"/>
          <p:cNvSpPr/>
          <p:nvPr/>
        </p:nvSpPr>
        <p:spPr>
          <a:xfrm>
            <a:off x="8113987" y="1442808"/>
            <a:ext cx="581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root</a:t>
            </a:r>
            <a:endParaRPr lang="ja-JP" altLang="en-US" dirty="0"/>
          </a:p>
        </p:txBody>
      </p:sp>
      <p:cxnSp>
        <p:nvCxnSpPr>
          <p:cNvPr id="10" name="直線コネクタ 9"/>
          <p:cNvCxnSpPr/>
          <p:nvPr/>
        </p:nvCxnSpPr>
        <p:spPr>
          <a:xfrm flipV="1">
            <a:off x="10849291" y="1094745"/>
            <a:ext cx="0" cy="154305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>
            <a:endCxn id="24" idx="0"/>
          </p:cNvCxnSpPr>
          <p:nvPr/>
        </p:nvCxnSpPr>
        <p:spPr>
          <a:xfrm flipH="1">
            <a:off x="8113987" y="2269340"/>
            <a:ext cx="222293" cy="11465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>
            <a:endCxn id="25" idx="0"/>
          </p:cNvCxnSpPr>
          <p:nvPr/>
        </p:nvCxnSpPr>
        <p:spPr>
          <a:xfrm>
            <a:off x="8444448" y="2269340"/>
            <a:ext cx="2078224" cy="11465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角丸四角形 22"/>
              <p:cNvSpPr/>
              <p:nvPr/>
            </p:nvSpPr>
            <p:spPr>
              <a:xfrm>
                <a:off x="7559880" y="1812140"/>
                <a:ext cx="1737360" cy="914400"/>
              </a:xfrm>
              <a:prstGeom prst="roundRect">
                <a:avLst>
                  <a:gd name="adj" fmla="val 44167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ja-JP" sz="2400" dirty="0">
                    <a:solidFill>
                      <a:schemeClr val="tx1"/>
                    </a:solidFill>
                  </a:rPr>
                  <a:t>(</a:t>
                </a:r>
                <a:r>
                  <a:rPr lang="en-US" altLang="ja-JP" sz="2400" b="1" dirty="0">
                    <a:solidFill>
                      <a:srgbClr val="00B0F0"/>
                    </a:solidFill>
                  </a:rPr>
                  <a:t>9</a:t>
                </a:r>
                <a:r>
                  <a:rPr lang="en-US" altLang="ja-JP" sz="24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400" b="1" dirty="0">
                    <a:solidFill>
                      <a:srgbClr val="FFC000"/>
                    </a:solidFill>
                  </a:rPr>
                  <a:t>22</a:t>
                </a:r>
                <a:r>
                  <a:rPr lang="en-US" altLang="ja-JP" sz="24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400" b="1" dirty="0">
                    <a:solidFill>
                      <a:srgbClr val="C00000"/>
                    </a:solidFill>
                  </a:rPr>
                  <a:t>17</a:t>
                </a:r>
                <a:r>
                  <a:rPr lang="en-US" altLang="ja-JP" sz="24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400" b="1" dirty="0">
                    <a:solidFill>
                      <a:srgbClr val="7030A0"/>
                    </a:solidFill>
                  </a:rPr>
                  <a:t>12</a:t>
                </a:r>
                <a:r>
                  <a:rPr lang="en-US" altLang="ja-JP" sz="2400" dirty="0">
                    <a:solidFill>
                      <a:schemeClr val="tx1"/>
                    </a:solidFill>
                  </a:rPr>
                  <a:t>)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&gt;0.6</m:t>
                      </m:r>
                    </m:oMath>
                  </m:oMathPara>
                </a14:m>
                <a:endParaRPr lang="ja-JP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角丸四角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9880" y="1812140"/>
                <a:ext cx="1737360" cy="914400"/>
              </a:xfrm>
              <a:prstGeom prst="roundRect">
                <a:avLst>
                  <a:gd name="adj" fmla="val 44167"/>
                </a:avLst>
              </a:prstGeom>
              <a:blipFill rotWithShape="0">
                <a:blip r:embed="rId4"/>
                <a:stretch>
                  <a:fillRect l="-3136" r="-766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角丸四角形 23"/>
              <p:cNvSpPr/>
              <p:nvPr/>
            </p:nvSpPr>
            <p:spPr>
              <a:xfrm>
                <a:off x="7390507" y="3415938"/>
                <a:ext cx="1446960" cy="914400"/>
              </a:xfrm>
              <a:prstGeom prst="roundRect">
                <a:avLst>
                  <a:gd name="adj" fmla="val 44167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ja-JP" sz="2400" dirty="0">
                    <a:solidFill>
                      <a:schemeClr val="tx1"/>
                    </a:solidFill>
                  </a:rPr>
                  <a:t>(</a:t>
                </a:r>
                <a:r>
                  <a:rPr lang="en-US" altLang="ja-JP" sz="2400" b="1" dirty="0">
                    <a:solidFill>
                      <a:srgbClr val="00B0F0"/>
                    </a:solidFill>
                  </a:rPr>
                  <a:t>9</a:t>
                </a:r>
                <a:r>
                  <a:rPr lang="en-US" altLang="ja-JP" sz="24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400" b="1" dirty="0">
                    <a:solidFill>
                      <a:srgbClr val="FFC000"/>
                    </a:solidFill>
                  </a:rPr>
                  <a:t>0</a:t>
                </a:r>
                <a:r>
                  <a:rPr lang="en-US" altLang="ja-JP" sz="24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400" b="1" dirty="0">
                    <a:solidFill>
                      <a:srgbClr val="C00000"/>
                    </a:solidFill>
                  </a:rPr>
                  <a:t>0</a:t>
                </a:r>
                <a:r>
                  <a:rPr lang="en-US" altLang="ja-JP" sz="24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400" b="1" dirty="0">
                    <a:solidFill>
                      <a:srgbClr val="7030A0"/>
                    </a:solidFill>
                  </a:rPr>
                  <a:t>12</a:t>
                </a:r>
                <a:r>
                  <a:rPr lang="en-US" altLang="ja-JP" sz="2400" dirty="0">
                    <a:solidFill>
                      <a:schemeClr val="tx1"/>
                    </a:solidFill>
                  </a:rPr>
                  <a:t>)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en-US" altLang="ja-JP" sz="2400" dirty="0">
                          <a:solidFill>
                            <a:schemeClr val="tx1"/>
                          </a:solidFill>
                        </a:rPr>
                        <m:t>&gt;0.5</m:t>
                      </m:r>
                    </m:oMath>
                  </m:oMathPara>
                </a14:m>
                <a:endParaRPr lang="ja-JP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角丸四角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0507" y="3415938"/>
                <a:ext cx="1446960" cy="914400"/>
              </a:xfrm>
              <a:prstGeom prst="roundRect">
                <a:avLst>
                  <a:gd name="adj" fmla="val 44167"/>
                </a:avLst>
              </a:prstGeom>
              <a:blipFill rotWithShape="0">
                <a:blip r:embed="rId5"/>
                <a:stretch>
                  <a:fillRect l="-3333" r="-833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角丸四角形 24"/>
              <p:cNvSpPr/>
              <p:nvPr/>
            </p:nvSpPr>
            <p:spPr>
              <a:xfrm>
                <a:off x="9729643" y="3415938"/>
                <a:ext cx="1586057" cy="914400"/>
              </a:xfrm>
              <a:prstGeom prst="roundRect">
                <a:avLst>
                  <a:gd name="adj" fmla="val 44167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ja-JP" sz="2400" dirty="0">
                    <a:solidFill>
                      <a:schemeClr val="tx1"/>
                    </a:solidFill>
                  </a:rPr>
                  <a:t>(</a:t>
                </a:r>
                <a:r>
                  <a:rPr lang="en-US" altLang="ja-JP" sz="2400" b="1" dirty="0">
                    <a:solidFill>
                      <a:srgbClr val="00B0F0"/>
                    </a:solidFill>
                  </a:rPr>
                  <a:t>0</a:t>
                </a:r>
                <a:r>
                  <a:rPr lang="en-US" altLang="ja-JP" sz="24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400" b="1" dirty="0">
                    <a:solidFill>
                      <a:srgbClr val="FFC000"/>
                    </a:solidFill>
                  </a:rPr>
                  <a:t>22</a:t>
                </a:r>
                <a:r>
                  <a:rPr lang="en-US" altLang="ja-JP" sz="24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400" b="1" dirty="0">
                    <a:solidFill>
                      <a:srgbClr val="C00000"/>
                    </a:solidFill>
                  </a:rPr>
                  <a:t>17</a:t>
                </a:r>
                <a:r>
                  <a:rPr lang="en-US" altLang="ja-JP" sz="24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400" b="1" dirty="0">
                    <a:solidFill>
                      <a:srgbClr val="7030A0"/>
                    </a:solidFill>
                  </a:rPr>
                  <a:t>0</a:t>
                </a:r>
                <a:r>
                  <a:rPr lang="en-US" altLang="ja-JP" sz="2400" dirty="0">
                    <a:solidFill>
                      <a:schemeClr val="tx1"/>
                    </a:solidFill>
                  </a:rPr>
                  <a:t>)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en-US" altLang="ja-JP" sz="2400" dirty="0">
                          <a:solidFill>
                            <a:schemeClr val="tx1"/>
                          </a:solidFill>
                        </a:rPr>
                        <m:t>&gt;0.7</m:t>
                      </m:r>
                    </m:oMath>
                  </m:oMathPara>
                </a14:m>
                <a:endParaRPr lang="ja-JP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角丸四角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9643" y="3415938"/>
                <a:ext cx="1586057" cy="914400"/>
              </a:xfrm>
              <a:prstGeom prst="roundRect">
                <a:avLst>
                  <a:gd name="adj" fmla="val 44167"/>
                </a:avLst>
              </a:prstGeom>
              <a:blipFill rotWithShape="0">
                <a:blip r:embed="rId6"/>
                <a:stretch>
                  <a:fillRect l="-3435" r="-839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角丸四角形 14"/>
              <p:cNvSpPr/>
              <p:nvPr/>
            </p:nvSpPr>
            <p:spPr>
              <a:xfrm>
                <a:off x="6526264" y="4703816"/>
                <a:ext cx="1105405" cy="811133"/>
              </a:xfrm>
              <a:prstGeom prst="roundRect">
                <a:avLst>
                  <a:gd name="adj" fmla="val 33334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ja-JP" sz="2000" dirty="0">
                    <a:solidFill>
                      <a:schemeClr val="tx1"/>
                    </a:solidFill>
                  </a:rPr>
                  <a:t>(</a:t>
                </a:r>
                <a:r>
                  <a:rPr lang="en-US" altLang="ja-JP" sz="2000" b="1" dirty="0">
                    <a:solidFill>
                      <a:srgbClr val="00B0F0"/>
                    </a:solidFill>
                  </a:rPr>
                  <a:t>9</a:t>
                </a:r>
                <a:r>
                  <a:rPr lang="en-US" altLang="ja-JP" sz="20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000" b="1" dirty="0">
                    <a:solidFill>
                      <a:srgbClr val="FFC000"/>
                    </a:solidFill>
                  </a:rPr>
                  <a:t>0</a:t>
                </a:r>
                <a:r>
                  <a:rPr lang="en-US" altLang="ja-JP" sz="20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000" b="1" dirty="0">
                    <a:solidFill>
                      <a:srgbClr val="C00000"/>
                    </a:solidFill>
                  </a:rPr>
                  <a:t>0</a:t>
                </a:r>
                <a:r>
                  <a:rPr lang="en-US" altLang="ja-JP" sz="20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000" b="1" dirty="0">
                    <a:solidFill>
                      <a:srgbClr val="7030A0"/>
                    </a:solidFill>
                  </a:rPr>
                  <a:t>0</a:t>
                </a:r>
                <a:r>
                  <a:rPr lang="en-US" altLang="ja-JP" sz="2000" dirty="0">
                    <a:solidFill>
                      <a:schemeClr val="tx1"/>
                    </a:solidFill>
                  </a:rPr>
                  <a:t>)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en-US" altLang="ja-JP" sz="20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0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ja-JP" alt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角丸四角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6264" y="4703816"/>
                <a:ext cx="1105405" cy="811133"/>
              </a:xfrm>
              <a:prstGeom prst="roundRect">
                <a:avLst>
                  <a:gd name="adj" fmla="val 33334"/>
                </a:avLst>
              </a:prstGeom>
              <a:blipFill rotWithShape="0">
                <a:blip r:embed="rId7"/>
                <a:stretch>
                  <a:fillRect l="-3279" r="-710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直線コネクタ 18"/>
          <p:cNvCxnSpPr/>
          <p:nvPr/>
        </p:nvCxnSpPr>
        <p:spPr>
          <a:xfrm flipH="1">
            <a:off x="9776461" y="1950720"/>
            <a:ext cx="1057590" cy="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角丸四角形 19"/>
              <p:cNvSpPr/>
              <p:nvPr/>
            </p:nvSpPr>
            <p:spPr>
              <a:xfrm>
                <a:off x="7882340" y="4703816"/>
                <a:ext cx="1200289" cy="811133"/>
              </a:xfrm>
              <a:prstGeom prst="roundRect">
                <a:avLst>
                  <a:gd name="adj" fmla="val 30001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ja-JP" sz="2000" dirty="0">
                    <a:solidFill>
                      <a:schemeClr val="tx1"/>
                    </a:solidFill>
                  </a:rPr>
                  <a:t>(</a:t>
                </a:r>
                <a:r>
                  <a:rPr lang="en-US" altLang="ja-JP" sz="2000" b="1" dirty="0">
                    <a:solidFill>
                      <a:srgbClr val="00B0F0"/>
                    </a:solidFill>
                  </a:rPr>
                  <a:t>0</a:t>
                </a:r>
                <a:r>
                  <a:rPr lang="en-US" altLang="ja-JP" sz="20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000" b="1" dirty="0">
                    <a:solidFill>
                      <a:srgbClr val="FFC000"/>
                    </a:solidFill>
                  </a:rPr>
                  <a:t>0</a:t>
                </a:r>
                <a:r>
                  <a:rPr lang="en-US" altLang="ja-JP" sz="20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000" b="1" dirty="0">
                    <a:solidFill>
                      <a:srgbClr val="C00000"/>
                    </a:solidFill>
                  </a:rPr>
                  <a:t>0</a:t>
                </a:r>
                <a:r>
                  <a:rPr lang="en-US" altLang="ja-JP" sz="20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000" b="1" dirty="0">
                    <a:solidFill>
                      <a:srgbClr val="7030A0"/>
                    </a:solidFill>
                  </a:rPr>
                  <a:t>12</a:t>
                </a:r>
                <a:r>
                  <a:rPr lang="en-US" altLang="ja-JP" sz="2000" dirty="0">
                    <a:solidFill>
                      <a:schemeClr val="tx1"/>
                    </a:solidFill>
                  </a:rPr>
                  <a:t>)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en-US" altLang="ja-JP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ja-JP" altLang="en-US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0" name="角丸四角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2340" y="4703816"/>
                <a:ext cx="1200289" cy="811133"/>
              </a:xfrm>
              <a:prstGeom prst="roundRect">
                <a:avLst>
                  <a:gd name="adj" fmla="val 30001"/>
                </a:avLst>
              </a:prstGeom>
              <a:blipFill rotWithShape="0">
                <a:blip r:embed="rId8"/>
                <a:stretch>
                  <a:fillRect l="-4523" r="-753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角丸四角形 26"/>
              <p:cNvSpPr/>
              <p:nvPr/>
            </p:nvSpPr>
            <p:spPr>
              <a:xfrm>
                <a:off x="9336828" y="4703816"/>
                <a:ext cx="1185844" cy="811133"/>
              </a:xfrm>
              <a:prstGeom prst="roundRect">
                <a:avLst>
                  <a:gd name="adj" fmla="val 33334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ja-JP" sz="2000" dirty="0">
                    <a:solidFill>
                      <a:schemeClr val="tx1"/>
                    </a:solidFill>
                  </a:rPr>
                  <a:t>(</a:t>
                </a:r>
                <a:r>
                  <a:rPr lang="en-US" altLang="ja-JP" sz="2000" b="1" dirty="0">
                    <a:solidFill>
                      <a:srgbClr val="00B0F0"/>
                    </a:solidFill>
                  </a:rPr>
                  <a:t>0</a:t>
                </a:r>
                <a:r>
                  <a:rPr lang="en-US" altLang="ja-JP" sz="20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000" b="1" dirty="0">
                    <a:solidFill>
                      <a:srgbClr val="FFC000"/>
                    </a:solidFill>
                  </a:rPr>
                  <a:t>18</a:t>
                </a:r>
                <a:r>
                  <a:rPr lang="en-US" altLang="ja-JP" sz="20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000" b="1" dirty="0">
                    <a:solidFill>
                      <a:srgbClr val="C00000"/>
                    </a:solidFill>
                  </a:rPr>
                  <a:t>2</a:t>
                </a:r>
                <a:r>
                  <a:rPr lang="en-US" altLang="ja-JP" sz="20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000" b="1" dirty="0">
                    <a:solidFill>
                      <a:srgbClr val="7030A0"/>
                    </a:solidFill>
                  </a:rPr>
                  <a:t>0</a:t>
                </a:r>
                <a:r>
                  <a:rPr lang="en-US" altLang="ja-JP" sz="2000" dirty="0">
                    <a:solidFill>
                      <a:schemeClr val="tx1"/>
                    </a:solidFill>
                  </a:rPr>
                  <a:t>)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b="1" i="1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en-US" altLang="ja-JP" sz="2000" b="1" i="1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000" b="1" i="1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ja-JP" alt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角丸四角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6828" y="4703816"/>
                <a:ext cx="1185844" cy="811133"/>
              </a:xfrm>
              <a:prstGeom prst="roundRect">
                <a:avLst>
                  <a:gd name="adj" fmla="val 33334"/>
                </a:avLst>
              </a:prstGeom>
              <a:blipFill rotWithShape="0">
                <a:blip r:embed="rId9"/>
                <a:stretch>
                  <a:fillRect l="-5102" r="-867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角丸四角形 27"/>
              <p:cNvSpPr/>
              <p:nvPr/>
            </p:nvSpPr>
            <p:spPr>
              <a:xfrm>
                <a:off x="10692904" y="4703816"/>
                <a:ext cx="1200289" cy="811133"/>
              </a:xfrm>
              <a:prstGeom prst="roundRect">
                <a:avLst>
                  <a:gd name="adj" fmla="val 30001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ja-JP" sz="2000" dirty="0">
                    <a:solidFill>
                      <a:schemeClr val="tx1"/>
                    </a:solidFill>
                  </a:rPr>
                  <a:t>(</a:t>
                </a:r>
                <a:r>
                  <a:rPr lang="en-US" altLang="ja-JP" sz="2000" b="1" dirty="0">
                    <a:solidFill>
                      <a:srgbClr val="00B0F0"/>
                    </a:solidFill>
                  </a:rPr>
                  <a:t>0</a:t>
                </a:r>
                <a:r>
                  <a:rPr lang="en-US" altLang="ja-JP" sz="20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000" b="1" dirty="0">
                    <a:solidFill>
                      <a:srgbClr val="FFC000"/>
                    </a:solidFill>
                  </a:rPr>
                  <a:t>4</a:t>
                </a:r>
                <a:r>
                  <a:rPr lang="en-US" altLang="ja-JP" sz="20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000" b="1" dirty="0">
                    <a:solidFill>
                      <a:srgbClr val="C00000"/>
                    </a:solidFill>
                  </a:rPr>
                  <a:t>15</a:t>
                </a:r>
                <a:r>
                  <a:rPr lang="en-US" altLang="ja-JP" sz="20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000" b="1" dirty="0">
                    <a:solidFill>
                      <a:srgbClr val="7030A0"/>
                    </a:solidFill>
                  </a:rPr>
                  <a:t>0</a:t>
                </a:r>
                <a:r>
                  <a:rPr lang="en-US" altLang="ja-JP" sz="2000" dirty="0">
                    <a:solidFill>
                      <a:schemeClr val="tx1"/>
                    </a:solidFill>
                  </a:rPr>
                  <a:t>)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en-US" altLang="ja-JP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ja-JP" altLang="en-US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8" name="角丸四角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2904" y="4703816"/>
                <a:ext cx="1200289" cy="811133"/>
              </a:xfrm>
              <a:prstGeom prst="roundRect">
                <a:avLst>
                  <a:gd name="adj" fmla="val 30001"/>
                </a:avLst>
              </a:prstGeom>
              <a:blipFill rotWithShape="0">
                <a:blip r:embed="rId10"/>
                <a:stretch>
                  <a:fillRect l="-4523" r="-753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直線コネクタ 28"/>
          <p:cNvCxnSpPr/>
          <p:nvPr/>
        </p:nvCxnSpPr>
        <p:spPr>
          <a:xfrm flipH="1">
            <a:off x="10855693" y="1812140"/>
            <a:ext cx="1057590" cy="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/>
              <p:cNvSpPr txBox="1"/>
              <p:nvPr/>
            </p:nvSpPr>
            <p:spPr>
              <a:xfrm>
                <a:off x="329293" y="1581149"/>
                <a:ext cx="6434775" cy="39549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ja-JP" altLang="en-US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入力 </a:t>
                </a:r>
                <a:r>
                  <a:rPr lang="en-US" altLang="ja-JP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: </a:t>
                </a:r>
                <a:r>
                  <a:rPr lang="ja-JP" altLang="en-US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教師データ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ja-JP" sz="240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ja-JP" sz="240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ja-JP" altLang="en-US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，木の深さ</a:t>
                </a:r>
                <a:r>
                  <a:rPr lang="en-US" altLang="ja-JP" sz="2400" i="1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D</a:t>
                </a:r>
                <a:endParaRPr lang="en-US" altLang="ja-JP" sz="2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altLang="ja-JP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1. Root </a:t>
                </a:r>
                <a:r>
                  <a:rPr lang="ja-JP" altLang="en-US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に全教師データを関連付け</a:t>
                </a:r>
                <a:endParaRPr lang="en-US" altLang="ja-JP" sz="2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altLang="ja-JP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2. </a:t>
                </a:r>
                <a:r>
                  <a:rPr lang="ja-JP" altLang="en-US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深さが</a:t>
                </a:r>
                <a:r>
                  <a:rPr lang="en-US" altLang="ja-JP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D</a:t>
                </a:r>
                <a:r>
                  <a:rPr lang="ja-JP" altLang="en-US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になるまで以下を繰り返す</a:t>
                </a:r>
                <a:endParaRPr lang="en-US" altLang="ja-JP" sz="2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indent="-504000">
                  <a:spcBef>
                    <a:spcPts val="600"/>
                  </a:spcBef>
                </a:pPr>
                <a:r>
                  <a:rPr lang="en-US" altLang="ja-JP" sz="20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 + Node</a:t>
                </a:r>
                <a:r>
                  <a:rPr lang="ja-JP" altLang="en-US" sz="20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</a:t>
                </a:r>
                <a:r>
                  <a:rPr lang="en-US" altLang="ja-JP" sz="2000" i="1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d</a:t>
                </a:r>
                <a:r>
                  <a:rPr lang="en-US" altLang="ja-JP" sz="20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</a:t>
                </a:r>
                <a:r>
                  <a:rPr lang="ja-JP" altLang="en-US" sz="20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に注目</a:t>
                </a:r>
                <a:endParaRPr lang="en-US" altLang="ja-JP" sz="20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indent="-504000">
                  <a:spcBef>
                    <a:spcPts val="600"/>
                  </a:spcBef>
                </a:pPr>
                <a:r>
                  <a:rPr lang="en-US" altLang="ja-JP" sz="20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 + </a:t>
                </a:r>
                <a:r>
                  <a:rPr lang="en-US" altLang="ja-JP" sz="2000" i="1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d </a:t>
                </a:r>
                <a:r>
                  <a:rPr lang="ja-JP" altLang="en-US" sz="2000" i="1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に属すデータ群を二分割するルールを決定</a:t>
                </a:r>
                <a:endParaRPr lang="en-US" altLang="ja-JP" sz="2000" i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indent="-504000">
                  <a:spcBef>
                    <a:spcPts val="600"/>
                  </a:spcBef>
                </a:pPr>
                <a:r>
                  <a:rPr lang="en-US" altLang="ja-JP" sz="2000" i="1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    - </a:t>
                </a:r>
                <a:r>
                  <a:rPr lang="ja-JP" altLang="en-US" sz="2000" i="1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ランダムに候補を作成</a:t>
                </a:r>
                <a:endParaRPr lang="en-US" altLang="ja-JP" sz="2000" i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indent="-504000">
                  <a:spcBef>
                    <a:spcPts val="600"/>
                  </a:spcBef>
                </a:pPr>
                <a:r>
                  <a:rPr lang="en-US" altLang="ja-JP" sz="2000" i="1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    - </a:t>
                </a:r>
                <a:r>
                  <a:rPr lang="ja-JP" altLang="en-US" sz="2000" b="1" i="1" dirty="0">
                    <a:solidFill>
                      <a:srgbClr val="C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なるべく偏りが大きなルールを選択</a:t>
                </a:r>
                <a:endParaRPr lang="en-US" altLang="ja-JP" sz="2000" b="1" i="1" dirty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indent="-504000">
                  <a:spcBef>
                    <a:spcPts val="600"/>
                  </a:spcBef>
                </a:pPr>
                <a:r>
                  <a:rPr lang="en-US" altLang="ja-JP" sz="20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 + </a:t>
                </a:r>
                <a:r>
                  <a:rPr lang="en-US" altLang="ja-JP" sz="2000" i="1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d </a:t>
                </a:r>
                <a:r>
                  <a:rPr lang="ja-JP" altLang="en-US" sz="2000" i="1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の子に分割したデータ群を関連付け</a:t>
                </a:r>
                <a:endParaRPr lang="en-US" altLang="ja-JP" sz="2000" i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indent="-504000">
                  <a:spcBef>
                    <a:spcPts val="1200"/>
                  </a:spcBef>
                </a:pPr>
                <a:r>
                  <a:rPr lang="en-US" altLang="ja-JP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3. </a:t>
                </a:r>
                <a:r>
                  <a:rPr lang="ja-JP" altLang="en-US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葉にラベル付け（属するデータの多数決）</a:t>
                </a:r>
                <a:endParaRPr lang="en-US" altLang="ja-JP" sz="2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30" name="テキスト ボックス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93" y="1581149"/>
                <a:ext cx="6434775" cy="3954929"/>
              </a:xfrm>
              <a:prstGeom prst="rect">
                <a:avLst/>
              </a:prstGeom>
              <a:blipFill rotWithShape="0">
                <a:blip r:embed="rId11"/>
                <a:stretch>
                  <a:fillRect l="-1420" t="-924" r="-473" b="-26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タイトル 1"/>
          <p:cNvSpPr>
            <a:spLocks noGrp="1"/>
          </p:cNvSpPr>
          <p:nvPr>
            <p:ph type="title"/>
          </p:nvPr>
        </p:nvSpPr>
        <p:spPr>
          <a:xfrm>
            <a:off x="329293" y="257019"/>
            <a:ext cx="11078936" cy="726621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決定木の学習 </a:t>
            </a:r>
            <a:r>
              <a:rPr lang="en-US" altLang="ja-JP" sz="4000" dirty="0"/>
              <a:t>(</a:t>
            </a:r>
            <a:r>
              <a:rPr lang="ja-JP" altLang="en-US" sz="4000" dirty="0"/>
              <a:t>概要</a:t>
            </a:r>
            <a:r>
              <a:rPr lang="en-US" altLang="ja-JP" sz="4000" dirty="0"/>
              <a:t>)</a:t>
            </a:r>
            <a:r>
              <a:rPr lang="en-US" altLang="ja-JP" sz="1800" dirty="0"/>
              <a:t>[Fielding 77; Quinlan 93; </a:t>
            </a:r>
            <a:r>
              <a:rPr lang="en-US" altLang="ja-JP" sz="1800" dirty="0" err="1"/>
              <a:t>Breiman</a:t>
            </a:r>
            <a:r>
              <a:rPr lang="en-US" altLang="ja-JP" sz="1800" dirty="0"/>
              <a:t> 84]</a:t>
            </a:r>
            <a:endParaRPr kumimoji="1" lang="ja-JP" altLang="en-US" sz="40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472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373743" y="1979100"/>
                <a:ext cx="5638387" cy="83111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ja-JP" sz="3200" b="0" dirty="0">
                    <a:solidFill>
                      <a:schemeClr val="tx1"/>
                    </a:solidFill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Entropy: </a:t>
                </a:r>
                <a14:m>
                  <m:oMath xmlns:m="http://schemas.openxmlformats.org/officeDocument/2006/math">
                    <m:r>
                      <a:rPr lang="en-US" altLang="ja-JP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𝐻</m:t>
                    </m:r>
                    <m:r>
                      <a:rPr lang="en-US" altLang="ja-JP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=−</m:t>
                    </m:r>
                    <m:nary>
                      <m:naryPr>
                        <m:chr m:val="∑"/>
                        <m:ctrlPr>
                          <a:rPr lang="en-US" altLang="ja-JP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𝑐</m:t>
                        </m:r>
                        <m: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=1</m:t>
                        </m:r>
                      </m:sub>
                      <m:sup>
                        <m: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altLang="ja-JP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</m:ctrlPr>
                          </m:sSubPr>
                          <m:e>
                            <m:r>
                              <a:rPr lang="en-US" altLang="ja-JP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ja-JP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𝑐</m:t>
                            </m:r>
                          </m:sub>
                        </m:sSub>
                        <m:func>
                          <m:funcPr>
                            <m:ctrlPr>
                              <a:rPr lang="en-US" altLang="ja-JP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32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altLang="ja-JP" sz="32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メイリオ" panose="020B0604030504040204" pitchFamily="50" charset="-128"/>
                                    <a:cs typeface="メイリオ" panose="020B0604030504040204" pitchFamily="50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メイリオ" panose="020B0604030504040204" pitchFamily="50" charset="-128"/>
                                    <a:cs typeface="メイリオ" panose="020B0604030504040204" pitchFamily="50" charset="-128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ja-JP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メイリオ" panose="020B0604030504040204" pitchFamily="50" charset="-128"/>
                                    <a:cs typeface="メイリオ" panose="020B0604030504040204" pitchFamily="50" charset="-128"/>
                                  </a:rPr>
                                  <m:t>𝑐</m:t>
                                </m:r>
                              </m:sub>
                            </m:sSub>
                          </m:e>
                        </m:func>
                        <m: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 </m:t>
                        </m:r>
                      </m:e>
                    </m:nary>
                  </m:oMath>
                </a14:m>
                <a:r>
                  <a:rPr kumimoji="1" lang="ja-JP" altLang="en-US" sz="32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43" y="1979100"/>
                <a:ext cx="5638387" cy="831115"/>
              </a:xfrm>
              <a:prstGeom prst="rect">
                <a:avLst/>
              </a:prstGeom>
              <a:blipFill rotWithShape="0">
                <a:blip r:embed="rId3"/>
                <a:stretch>
                  <a:fillRect l="-2589" b="-1014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テキスト ボックス 67"/>
          <p:cNvSpPr txBox="1"/>
          <p:nvPr/>
        </p:nvSpPr>
        <p:spPr>
          <a:xfrm>
            <a:off x="373743" y="855775"/>
            <a:ext cx="5347939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ja-JP" altLang="en-US" sz="2400" b="1" i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なるべく偏りが大きなルールを選択</a:t>
            </a:r>
            <a:endParaRPr lang="en-US" altLang="ja-JP" sz="2400" b="1" i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ts val="1200"/>
              </a:spcBef>
            </a:pPr>
            <a:r>
              <a:rPr lang="ja-JP" altLang="en-US" sz="2400" i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例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 </a:t>
            </a:r>
            <a:r>
              <a:rPr lang="ja-JP" altLang="en-US" sz="2400" i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情報利得が大きくなる分割を選択</a:t>
            </a:r>
            <a:endParaRPr lang="en-US" altLang="ja-JP" sz="2400" i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60" name="テキスト ボックス 159"/>
          <p:cNvSpPr txBox="1"/>
          <p:nvPr/>
        </p:nvSpPr>
        <p:spPr>
          <a:xfrm>
            <a:off x="373743" y="2850056"/>
            <a:ext cx="5713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ja-JP" sz="2400" i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Pc </a:t>
            </a:r>
            <a:r>
              <a:rPr lang="ja-JP" altLang="en-US" sz="2400" i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はクラス</a:t>
            </a:r>
            <a:r>
              <a:rPr lang="en-US" altLang="ja-JP" sz="2400" i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</a:t>
            </a:r>
            <a:r>
              <a:rPr lang="ja-JP" altLang="en-US" sz="2400" i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に属すデータ点の出現確率</a:t>
            </a:r>
            <a:endParaRPr lang="en-US" altLang="ja-JP" sz="2400" i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15" name="グループ化 14"/>
          <p:cNvGrpSpPr/>
          <p:nvPr/>
        </p:nvGrpSpPr>
        <p:grpSpPr>
          <a:xfrm>
            <a:off x="9789433" y="241873"/>
            <a:ext cx="1416008" cy="935058"/>
            <a:chOff x="1351005" y="5534026"/>
            <a:chExt cx="1416008" cy="935058"/>
          </a:xfrm>
        </p:grpSpPr>
        <p:cxnSp>
          <p:nvCxnSpPr>
            <p:cNvPr id="8" name="直線矢印コネクタ 7"/>
            <p:cNvCxnSpPr/>
            <p:nvPr/>
          </p:nvCxnSpPr>
          <p:spPr>
            <a:xfrm>
              <a:off x="1351005" y="6466703"/>
              <a:ext cx="141600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直線矢印コネクタ 157"/>
            <p:cNvCxnSpPr/>
            <p:nvPr/>
          </p:nvCxnSpPr>
          <p:spPr>
            <a:xfrm flipV="1">
              <a:off x="1351005" y="5534026"/>
              <a:ext cx="0" cy="93505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正方形/長方形 11"/>
            <p:cNvSpPr/>
            <p:nvPr/>
          </p:nvSpPr>
          <p:spPr>
            <a:xfrm>
              <a:off x="1485900" y="6140450"/>
              <a:ext cx="139700" cy="32625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" name="正方形/長方形 158"/>
            <p:cNvSpPr/>
            <p:nvPr/>
          </p:nvSpPr>
          <p:spPr>
            <a:xfrm>
              <a:off x="1760494" y="5534026"/>
              <a:ext cx="139700" cy="93267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" name="正方形/長方形 160"/>
            <p:cNvSpPr/>
            <p:nvPr/>
          </p:nvSpPr>
          <p:spPr>
            <a:xfrm>
              <a:off x="2035088" y="5695950"/>
              <a:ext cx="139700" cy="77075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" name="正方形/長方形 161"/>
            <p:cNvSpPr/>
            <p:nvPr/>
          </p:nvSpPr>
          <p:spPr>
            <a:xfrm>
              <a:off x="2309682" y="5972174"/>
              <a:ext cx="139700" cy="49452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正方形/長方形 162"/>
              <p:cNvSpPr/>
              <p:nvPr/>
            </p:nvSpPr>
            <p:spPr>
              <a:xfrm>
                <a:off x="373743" y="3839785"/>
                <a:ext cx="5638387" cy="83111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ja-JP" altLang="en-US" sz="2800" b="0" dirty="0">
                    <a:solidFill>
                      <a:schemeClr val="tx1"/>
                    </a:solidFill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情報利得</a:t>
                </a:r>
                <a:r>
                  <a:rPr lang="en-US" altLang="ja-JP" sz="2800" b="0" dirty="0">
                    <a:solidFill>
                      <a:schemeClr val="tx1"/>
                    </a:solidFill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:</a:t>
                </a:r>
                <a:r>
                  <a:rPr lang="en-US" altLang="ja-JP" sz="3200" b="0" dirty="0">
                    <a:solidFill>
                      <a:schemeClr val="tx1"/>
                    </a:solidFill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𝐻</m:t>
                        </m:r>
                      </m:e>
                      <m:sub>
                        <m: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𝑝</m:t>
                        </m:r>
                      </m:sub>
                    </m:sSub>
                    <m:r>
                      <a:rPr lang="en-US" altLang="ja-JP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−</m:t>
                    </m:r>
                    <m:f>
                      <m:fPr>
                        <m:ctrlP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altLang="ja-JP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メイリオ" panose="020B0604030504040204" pitchFamily="50" charset="-128"/>
                                    <a:cs typeface="メイリオ" panose="020B0604030504040204" pitchFamily="50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メイリオ" panose="020B0604030504040204" pitchFamily="50" charset="-128"/>
                                    <a:cs typeface="メイリオ" panose="020B0604030504040204" pitchFamily="50" charset="-128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altLang="ja-JP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メイリオ" panose="020B0604030504040204" pitchFamily="50" charset="-128"/>
                                    <a:cs typeface="メイリオ" panose="020B0604030504040204" pitchFamily="50" charset="-128"/>
                                  </a:rPr>
                                  <m:t>𝐿</m:t>
                                </m:r>
                              </m:sub>
                            </m:sSub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altLang="ja-JP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メイリオ" panose="020B0604030504040204" pitchFamily="50" charset="-128"/>
                                    <a:cs typeface="メイリオ" panose="020B0604030504040204" pitchFamily="50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メイリオ" panose="020B0604030504040204" pitchFamily="50" charset="-128"/>
                                    <a:cs typeface="メイリオ" panose="020B0604030504040204" pitchFamily="50" charset="-128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altLang="ja-JP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メイリオ" panose="020B0604030504040204" pitchFamily="50" charset="-128"/>
                                    <a:cs typeface="メイリオ" panose="020B0604030504040204" pitchFamily="50" charset="-128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</m:den>
                    </m:f>
                    <m:sSub>
                      <m:sSubPr>
                        <m:ctrlP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𝐻</m:t>
                        </m:r>
                      </m:e>
                      <m:sub>
                        <m: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𝐿</m:t>
                        </m:r>
                      </m:sub>
                    </m:sSub>
                    <m:r>
                      <a:rPr lang="en-US" altLang="ja-JP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−</m:t>
                    </m:r>
                    <m:f>
                      <m:fPr>
                        <m:ctrlPr>
                          <a:rPr lang="en-US" altLang="ja-JP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altLang="ja-JP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メイリオ" panose="020B0604030504040204" pitchFamily="50" charset="-128"/>
                                    <a:cs typeface="メイリオ" panose="020B0604030504040204" pitchFamily="50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メイリオ" panose="020B0604030504040204" pitchFamily="50" charset="-128"/>
                                    <a:cs typeface="メイリオ" panose="020B0604030504040204" pitchFamily="50" charset="-128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altLang="ja-JP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メイリオ" panose="020B0604030504040204" pitchFamily="50" charset="-128"/>
                                    <a:cs typeface="メイリオ" panose="020B0604030504040204" pitchFamily="50" charset="-128"/>
                                  </a:rPr>
                                  <m:t>𝑅</m:t>
                                </m:r>
                              </m:sub>
                            </m:sSub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altLang="ja-JP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メイリオ" panose="020B0604030504040204" pitchFamily="50" charset="-128"/>
                                    <a:cs typeface="メイリオ" panose="020B0604030504040204" pitchFamily="50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メイリオ" panose="020B0604030504040204" pitchFamily="50" charset="-128"/>
                                    <a:cs typeface="メイリオ" panose="020B0604030504040204" pitchFamily="50" charset="-128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altLang="ja-JP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メイリオ" panose="020B0604030504040204" pitchFamily="50" charset="-128"/>
                                    <a:cs typeface="メイリオ" panose="020B0604030504040204" pitchFamily="50" charset="-128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</m:den>
                    </m:f>
                    <m:sSub>
                      <m:sSubPr>
                        <m:ctrlPr>
                          <a:rPr lang="en-US" altLang="ja-JP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lang="en-US" altLang="ja-JP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𝐻</m:t>
                        </m:r>
                      </m:e>
                      <m:sub>
                        <m: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𝑅</m:t>
                        </m:r>
                      </m:sub>
                    </m:sSub>
                  </m:oMath>
                </a14:m>
                <a:endParaRPr kumimoji="1" lang="ja-JP" alt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3" name="正方形/長方形 1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43" y="3839785"/>
                <a:ext cx="5638387" cy="831115"/>
              </a:xfrm>
              <a:prstGeom prst="rect">
                <a:avLst/>
              </a:prstGeom>
              <a:blipFill rotWithShape="0">
                <a:blip r:embed="rId4"/>
                <a:stretch>
                  <a:fillRect l="-2050" b="-289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テキスト ボックス 163"/>
              <p:cNvSpPr txBox="1"/>
              <p:nvPr/>
            </p:nvSpPr>
            <p:spPr>
              <a:xfrm>
                <a:off x="373743" y="5000317"/>
                <a:ext cx="6041847" cy="15651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ja-JP" altLang="en-US" sz="2400" i="1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分割により減少したエントロピー量</a:t>
                </a:r>
                <a:endParaRPr lang="en-US" altLang="ja-JP" sz="2400" i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𝐻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𝑝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/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𝐻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𝐿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/</m:t>
                    </m:r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𝐻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ja-JP" altLang="en-US" sz="2400" i="1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</a:t>
                </a:r>
                <a:r>
                  <a:rPr lang="en-US" altLang="ja-JP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: </a:t>
                </a:r>
                <a:r>
                  <a:rPr lang="ja-JP" altLang="en-US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親</a:t>
                </a:r>
                <a:r>
                  <a:rPr lang="en-US" altLang="ja-JP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/</a:t>
                </a:r>
                <a:r>
                  <a:rPr lang="ja-JP" altLang="en-US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左</a:t>
                </a:r>
                <a:r>
                  <a:rPr lang="en-US" altLang="ja-JP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/</a:t>
                </a:r>
                <a:r>
                  <a:rPr lang="ja-JP" altLang="en-US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右</a:t>
                </a:r>
                <a:r>
                  <a:rPr lang="en-US" altLang="ja-JP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Node</a:t>
                </a:r>
                <a:r>
                  <a:rPr lang="ja-JP" altLang="en-US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の</a:t>
                </a:r>
                <a:r>
                  <a:rPr lang="ja-JP" altLang="en-US" sz="2400" i="1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エントロピー</a:t>
                </a:r>
                <a:endParaRPr lang="en-US" altLang="ja-JP" sz="2400" i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𝑁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𝑝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/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𝑁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𝐿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/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𝑁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ja-JP" altLang="en-US" sz="2400" i="1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</a:t>
                </a:r>
                <a:r>
                  <a:rPr lang="en-US" altLang="ja-JP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: </a:t>
                </a:r>
                <a:r>
                  <a:rPr lang="ja-JP" altLang="en-US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親</a:t>
                </a:r>
                <a:r>
                  <a:rPr lang="en-US" altLang="ja-JP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/</a:t>
                </a:r>
                <a:r>
                  <a:rPr lang="ja-JP" altLang="en-US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左</a:t>
                </a:r>
                <a:r>
                  <a:rPr lang="en-US" altLang="ja-JP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/</a:t>
                </a:r>
                <a:r>
                  <a:rPr lang="ja-JP" altLang="en-US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右</a:t>
                </a:r>
                <a:r>
                  <a:rPr lang="en-US" altLang="ja-JP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Node</a:t>
                </a:r>
                <a:r>
                  <a:rPr lang="ja-JP" altLang="en-US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に属す要素数</a:t>
                </a:r>
                <a:endParaRPr lang="en-US" altLang="ja-JP" sz="2400" i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164" name="テキスト ボックス 1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43" y="5000317"/>
                <a:ext cx="6041847" cy="1565172"/>
              </a:xfrm>
              <a:prstGeom prst="rect">
                <a:avLst/>
              </a:prstGeom>
              <a:blipFill rotWithShape="0">
                <a:blip r:embed="rId5"/>
                <a:stretch>
                  <a:fillRect l="-1514" t="-3113" r="-505" b="-81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グループ化 2"/>
          <p:cNvGrpSpPr/>
          <p:nvPr/>
        </p:nvGrpSpPr>
        <p:grpSpPr>
          <a:xfrm>
            <a:off x="6408915" y="490248"/>
            <a:ext cx="2482953" cy="1903488"/>
            <a:chOff x="6648130" y="895770"/>
            <a:chExt cx="2753237" cy="2110694"/>
          </a:xfrm>
        </p:grpSpPr>
        <p:grpSp>
          <p:nvGrpSpPr>
            <p:cNvPr id="97" name="グループ化 96"/>
            <p:cNvGrpSpPr/>
            <p:nvPr/>
          </p:nvGrpSpPr>
          <p:grpSpPr>
            <a:xfrm>
              <a:off x="6648130" y="1044658"/>
              <a:ext cx="2753237" cy="1858563"/>
              <a:chOff x="973245" y="3883651"/>
              <a:chExt cx="2753237" cy="1858563"/>
            </a:xfrm>
          </p:grpSpPr>
          <p:sp>
            <p:nvSpPr>
              <p:cNvPr id="98" name="円/楕円 97"/>
              <p:cNvSpPr/>
              <p:nvPr/>
            </p:nvSpPr>
            <p:spPr>
              <a:xfrm>
                <a:off x="1658257" y="4878614"/>
                <a:ext cx="73025" cy="730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99" name="円/楕円 98"/>
              <p:cNvSpPr/>
              <p:nvPr/>
            </p:nvSpPr>
            <p:spPr>
              <a:xfrm>
                <a:off x="981982" y="5516789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00" name="円/楕円 99"/>
              <p:cNvSpPr/>
              <p:nvPr/>
            </p:nvSpPr>
            <p:spPr>
              <a:xfrm>
                <a:off x="1112157" y="5669189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01" name="円/楕円 100"/>
              <p:cNvSpPr/>
              <p:nvPr/>
            </p:nvSpPr>
            <p:spPr>
              <a:xfrm>
                <a:off x="1251856" y="5443764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02" name="円/楕円 101"/>
              <p:cNvSpPr/>
              <p:nvPr/>
            </p:nvSpPr>
            <p:spPr>
              <a:xfrm>
                <a:off x="1342342" y="5632676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03" name="円/楕円 102"/>
              <p:cNvSpPr/>
              <p:nvPr/>
            </p:nvSpPr>
            <p:spPr>
              <a:xfrm>
                <a:off x="1704291" y="5332639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04" name="円/楕円 103"/>
              <p:cNvSpPr/>
              <p:nvPr/>
            </p:nvSpPr>
            <p:spPr>
              <a:xfrm>
                <a:off x="1440766" y="5062764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05" name="円/楕円 104"/>
              <p:cNvSpPr/>
              <p:nvPr/>
            </p:nvSpPr>
            <p:spPr>
              <a:xfrm>
                <a:off x="1480449" y="5277076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06" name="円/楕円 105"/>
              <p:cNvSpPr/>
              <p:nvPr/>
            </p:nvSpPr>
            <p:spPr>
              <a:xfrm>
                <a:off x="1740803" y="5118326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07" name="円/楕円 106"/>
              <p:cNvSpPr/>
              <p:nvPr/>
            </p:nvSpPr>
            <p:spPr>
              <a:xfrm>
                <a:off x="1367741" y="4726214"/>
                <a:ext cx="73025" cy="730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08" name="円/楕円 107"/>
              <p:cNvSpPr/>
              <p:nvPr/>
            </p:nvSpPr>
            <p:spPr>
              <a:xfrm>
                <a:off x="973245" y="4821464"/>
                <a:ext cx="73025" cy="730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09" name="円/楕円 108"/>
              <p:cNvSpPr/>
              <p:nvPr/>
            </p:nvSpPr>
            <p:spPr>
              <a:xfrm>
                <a:off x="1075644" y="5062764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10" name="円/楕円 109"/>
              <p:cNvSpPr/>
              <p:nvPr/>
            </p:nvSpPr>
            <p:spPr>
              <a:xfrm>
                <a:off x="1161367" y="4892901"/>
                <a:ext cx="73025" cy="730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11" name="円/楕円 110"/>
              <p:cNvSpPr/>
              <p:nvPr/>
            </p:nvSpPr>
            <p:spPr>
              <a:xfrm>
                <a:off x="1628088" y="4255519"/>
                <a:ext cx="73025" cy="730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12" name="円/楕円 111"/>
              <p:cNvSpPr/>
              <p:nvPr/>
            </p:nvSpPr>
            <p:spPr>
              <a:xfrm>
                <a:off x="1813828" y="4470626"/>
                <a:ext cx="73025" cy="730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13" name="円/楕円 112"/>
              <p:cNvSpPr/>
              <p:nvPr/>
            </p:nvSpPr>
            <p:spPr>
              <a:xfrm>
                <a:off x="1950349" y="4736531"/>
                <a:ext cx="73025" cy="730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14" name="円/楕円 113"/>
              <p:cNvSpPr/>
              <p:nvPr/>
            </p:nvSpPr>
            <p:spPr>
              <a:xfrm>
                <a:off x="1477278" y="4526983"/>
                <a:ext cx="73025" cy="730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15" name="円/楕円 114"/>
              <p:cNvSpPr/>
              <p:nvPr/>
            </p:nvSpPr>
            <p:spPr>
              <a:xfrm>
                <a:off x="1877324" y="5111182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16" name="円/楕円 115"/>
              <p:cNvSpPr/>
              <p:nvPr/>
            </p:nvSpPr>
            <p:spPr>
              <a:xfrm>
                <a:off x="2155147" y="4874646"/>
                <a:ext cx="73025" cy="730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17" name="円/楕円 116"/>
              <p:cNvSpPr/>
              <p:nvPr/>
            </p:nvSpPr>
            <p:spPr>
              <a:xfrm>
                <a:off x="2398023" y="4310289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18" name="円/楕円 117"/>
              <p:cNvSpPr/>
              <p:nvPr/>
            </p:nvSpPr>
            <p:spPr>
              <a:xfrm>
                <a:off x="2715069" y="4230119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19" name="円/楕円 118"/>
              <p:cNvSpPr/>
              <p:nvPr/>
            </p:nvSpPr>
            <p:spPr>
              <a:xfrm>
                <a:off x="2816678" y="4459512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20" name="円/楕円 119"/>
              <p:cNvSpPr/>
              <p:nvPr/>
            </p:nvSpPr>
            <p:spPr>
              <a:xfrm>
                <a:off x="2896481" y="4302354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21" name="円/楕円 120"/>
              <p:cNvSpPr/>
              <p:nvPr/>
            </p:nvSpPr>
            <p:spPr>
              <a:xfrm>
                <a:off x="3213527" y="4222184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22" name="円/楕円 121"/>
              <p:cNvSpPr/>
              <p:nvPr/>
            </p:nvSpPr>
            <p:spPr>
              <a:xfrm>
                <a:off x="3315136" y="4451577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23" name="円/楕円 122"/>
              <p:cNvSpPr/>
              <p:nvPr/>
            </p:nvSpPr>
            <p:spPr>
              <a:xfrm>
                <a:off x="2659169" y="4540478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24" name="円/楕円 123"/>
              <p:cNvSpPr/>
              <p:nvPr/>
            </p:nvSpPr>
            <p:spPr>
              <a:xfrm>
                <a:off x="2976215" y="4460308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25" name="円/楕円 124"/>
              <p:cNvSpPr/>
              <p:nvPr/>
            </p:nvSpPr>
            <p:spPr>
              <a:xfrm>
                <a:off x="3077824" y="4689701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26" name="円/楕円 125"/>
              <p:cNvSpPr/>
              <p:nvPr/>
            </p:nvSpPr>
            <p:spPr>
              <a:xfrm>
                <a:off x="3017477" y="4559525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27" name="円/楕円 126"/>
              <p:cNvSpPr/>
              <p:nvPr/>
            </p:nvSpPr>
            <p:spPr>
              <a:xfrm>
                <a:off x="3097280" y="4402367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28" name="円/楕円 127"/>
              <p:cNvSpPr/>
              <p:nvPr/>
            </p:nvSpPr>
            <p:spPr>
              <a:xfrm>
                <a:off x="3177014" y="4560321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29" name="円/楕円 128"/>
              <p:cNvSpPr/>
              <p:nvPr/>
            </p:nvSpPr>
            <p:spPr>
              <a:xfrm>
                <a:off x="3332176" y="4297188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30" name="円/楕円 129"/>
              <p:cNvSpPr/>
              <p:nvPr/>
            </p:nvSpPr>
            <p:spPr>
              <a:xfrm>
                <a:off x="3392942" y="4112158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31" name="円/楕円 130"/>
              <p:cNvSpPr/>
              <p:nvPr/>
            </p:nvSpPr>
            <p:spPr>
              <a:xfrm>
                <a:off x="3491713" y="4297984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32" name="円/楕円 131"/>
              <p:cNvSpPr/>
              <p:nvPr/>
            </p:nvSpPr>
            <p:spPr>
              <a:xfrm>
                <a:off x="3024186" y="4040809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33" name="円/楕円 132"/>
              <p:cNvSpPr/>
              <p:nvPr/>
            </p:nvSpPr>
            <p:spPr>
              <a:xfrm>
                <a:off x="3103989" y="3883651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34" name="円/楕円 133"/>
              <p:cNvSpPr/>
              <p:nvPr/>
            </p:nvSpPr>
            <p:spPr>
              <a:xfrm>
                <a:off x="3183723" y="4041605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35" name="円/楕円 134"/>
              <p:cNvSpPr/>
              <p:nvPr/>
            </p:nvSpPr>
            <p:spPr>
              <a:xfrm>
                <a:off x="2408136" y="5185200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36" name="円/楕円 135"/>
              <p:cNvSpPr/>
              <p:nvPr/>
            </p:nvSpPr>
            <p:spPr>
              <a:xfrm>
                <a:off x="2584116" y="4996086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37" name="円/楕円 136"/>
              <p:cNvSpPr/>
              <p:nvPr/>
            </p:nvSpPr>
            <p:spPr>
              <a:xfrm>
                <a:off x="2663919" y="4838928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38" name="円/楕円 137"/>
              <p:cNvSpPr/>
              <p:nvPr/>
            </p:nvSpPr>
            <p:spPr>
              <a:xfrm>
                <a:off x="2743653" y="4996882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39" name="円/楕円 138"/>
              <p:cNvSpPr/>
              <p:nvPr/>
            </p:nvSpPr>
            <p:spPr>
              <a:xfrm>
                <a:off x="2782270" y="5558064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40" name="円/楕円 139"/>
              <p:cNvSpPr/>
              <p:nvPr/>
            </p:nvSpPr>
            <p:spPr>
              <a:xfrm>
                <a:off x="2818782" y="5343751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41" name="円/楕円 140"/>
              <p:cNvSpPr/>
              <p:nvPr/>
            </p:nvSpPr>
            <p:spPr>
              <a:xfrm>
                <a:off x="2955303" y="5336607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42" name="円/楕円 141"/>
              <p:cNvSpPr/>
              <p:nvPr/>
            </p:nvSpPr>
            <p:spPr>
              <a:xfrm>
                <a:off x="3151948" y="5365183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43" name="円/楕円 142"/>
              <p:cNvSpPr/>
              <p:nvPr/>
            </p:nvSpPr>
            <p:spPr>
              <a:xfrm>
                <a:off x="3073995" y="5132415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44" name="円/楕円 143"/>
              <p:cNvSpPr/>
              <p:nvPr/>
            </p:nvSpPr>
            <p:spPr>
              <a:xfrm>
                <a:off x="3210516" y="5125271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45" name="円/楕円 144"/>
              <p:cNvSpPr/>
              <p:nvPr/>
            </p:nvSpPr>
            <p:spPr>
              <a:xfrm>
                <a:off x="3198107" y="4960669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46" name="円/楕円 145"/>
              <p:cNvSpPr/>
              <p:nvPr/>
            </p:nvSpPr>
            <p:spPr>
              <a:xfrm>
                <a:off x="3329446" y="4724229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47" name="円/楕円 146"/>
              <p:cNvSpPr/>
              <p:nvPr/>
            </p:nvSpPr>
            <p:spPr>
              <a:xfrm>
                <a:off x="3465967" y="4717085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48" name="円/楕円 147"/>
              <p:cNvSpPr/>
              <p:nvPr/>
            </p:nvSpPr>
            <p:spPr>
              <a:xfrm>
                <a:off x="3375950" y="5388005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49" name="円/楕円 148"/>
              <p:cNvSpPr/>
              <p:nvPr/>
            </p:nvSpPr>
            <p:spPr>
              <a:xfrm>
                <a:off x="3512471" y="5380861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50" name="円/楕円 149"/>
              <p:cNvSpPr/>
              <p:nvPr/>
            </p:nvSpPr>
            <p:spPr>
              <a:xfrm>
                <a:off x="3365959" y="5157222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51" name="円/楕円 150"/>
              <p:cNvSpPr/>
              <p:nvPr/>
            </p:nvSpPr>
            <p:spPr>
              <a:xfrm>
                <a:off x="3402471" y="4942909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52" name="円/楕円 151"/>
              <p:cNvSpPr/>
              <p:nvPr/>
            </p:nvSpPr>
            <p:spPr>
              <a:xfrm>
                <a:off x="3653457" y="4954220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53" name="円/楕円 152"/>
              <p:cNvSpPr/>
              <p:nvPr/>
            </p:nvSpPr>
            <p:spPr>
              <a:xfrm>
                <a:off x="3012727" y="5608269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54" name="円/楕円 153"/>
              <p:cNvSpPr/>
              <p:nvPr/>
            </p:nvSpPr>
            <p:spPr>
              <a:xfrm>
                <a:off x="3149248" y="5601125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55" name="円/楕円 154"/>
              <p:cNvSpPr/>
              <p:nvPr/>
            </p:nvSpPr>
            <p:spPr>
              <a:xfrm>
                <a:off x="3345893" y="5629701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56" name="円/楕円 155"/>
              <p:cNvSpPr/>
              <p:nvPr/>
            </p:nvSpPr>
            <p:spPr>
              <a:xfrm>
                <a:off x="1959204" y="5596163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57" name="円/楕円 156"/>
              <p:cNvSpPr/>
              <p:nvPr/>
            </p:nvSpPr>
            <p:spPr>
              <a:xfrm>
                <a:off x="1995716" y="5381850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</p:grpSp>
        <p:cxnSp>
          <p:nvCxnSpPr>
            <p:cNvPr id="78" name="直線コネクタ 77"/>
            <p:cNvCxnSpPr/>
            <p:nvPr/>
          </p:nvCxnSpPr>
          <p:spPr>
            <a:xfrm flipH="1" flipV="1">
              <a:off x="8004958" y="895770"/>
              <a:ext cx="11296" cy="211069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グループ化 78"/>
          <p:cNvGrpSpPr/>
          <p:nvPr/>
        </p:nvGrpSpPr>
        <p:grpSpPr>
          <a:xfrm>
            <a:off x="9143342" y="1787312"/>
            <a:ext cx="1416008" cy="935058"/>
            <a:chOff x="1351005" y="5534026"/>
            <a:chExt cx="1416008" cy="935058"/>
          </a:xfrm>
        </p:grpSpPr>
        <p:cxnSp>
          <p:nvCxnSpPr>
            <p:cNvPr id="80" name="直線矢印コネクタ 79"/>
            <p:cNvCxnSpPr/>
            <p:nvPr/>
          </p:nvCxnSpPr>
          <p:spPr>
            <a:xfrm>
              <a:off x="1351005" y="6466703"/>
              <a:ext cx="141600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矢印コネクタ 80"/>
            <p:cNvCxnSpPr/>
            <p:nvPr/>
          </p:nvCxnSpPr>
          <p:spPr>
            <a:xfrm flipV="1">
              <a:off x="1351005" y="5534026"/>
              <a:ext cx="0" cy="93505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正方形/長方形 81"/>
            <p:cNvSpPr/>
            <p:nvPr/>
          </p:nvSpPr>
          <p:spPr>
            <a:xfrm>
              <a:off x="1485900" y="6140450"/>
              <a:ext cx="139700" cy="32625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正方形/長方形 82"/>
            <p:cNvSpPr/>
            <p:nvPr/>
          </p:nvSpPr>
          <p:spPr>
            <a:xfrm>
              <a:off x="1760494" y="6420984"/>
              <a:ext cx="139700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正方形/長方形 83"/>
            <p:cNvSpPr/>
            <p:nvPr/>
          </p:nvSpPr>
          <p:spPr>
            <a:xfrm>
              <a:off x="2035088" y="6420984"/>
              <a:ext cx="139700" cy="4571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正方形/長方形 84"/>
            <p:cNvSpPr/>
            <p:nvPr/>
          </p:nvSpPr>
          <p:spPr>
            <a:xfrm>
              <a:off x="2309682" y="5972174"/>
              <a:ext cx="139700" cy="49452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6" name="グループ化 85"/>
          <p:cNvGrpSpPr/>
          <p:nvPr/>
        </p:nvGrpSpPr>
        <p:grpSpPr>
          <a:xfrm>
            <a:off x="10775992" y="1778687"/>
            <a:ext cx="1416008" cy="935058"/>
            <a:chOff x="1351005" y="5534026"/>
            <a:chExt cx="1416008" cy="935058"/>
          </a:xfrm>
        </p:grpSpPr>
        <p:cxnSp>
          <p:nvCxnSpPr>
            <p:cNvPr id="87" name="直線矢印コネクタ 86"/>
            <p:cNvCxnSpPr/>
            <p:nvPr/>
          </p:nvCxnSpPr>
          <p:spPr>
            <a:xfrm>
              <a:off x="1351005" y="6466703"/>
              <a:ext cx="141600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線矢印コネクタ 87"/>
            <p:cNvCxnSpPr/>
            <p:nvPr/>
          </p:nvCxnSpPr>
          <p:spPr>
            <a:xfrm flipV="1">
              <a:off x="1351005" y="5534026"/>
              <a:ext cx="0" cy="93505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正方形/長方形 88"/>
            <p:cNvSpPr/>
            <p:nvPr/>
          </p:nvSpPr>
          <p:spPr>
            <a:xfrm>
              <a:off x="1485900" y="6420984"/>
              <a:ext cx="139700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正方形/長方形 89"/>
            <p:cNvSpPr/>
            <p:nvPr/>
          </p:nvSpPr>
          <p:spPr>
            <a:xfrm>
              <a:off x="1760494" y="5534026"/>
              <a:ext cx="139700" cy="93267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正方形/長方形 90"/>
            <p:cNvSpPr/>
            <p:nvPr/>
          </p:nvSpPr>
          <p:spPr>
            <a:xfrm>
              <a:off x="2035088" y="5695950"/>
              <a:ext cx="139700" cy="77075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正方形/長方形 91"/>
            <p:cNvSpPr/>
            <p:nvPr/>
          </p:nvSpPr>
          <p:spPr>
            <a:xfrm>
              <a:off x="2309682" y="6420984"/>
              <a:ext cx="139700" cy="4571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9" name="直線矢印コネクタ 8"/>
          <p:cNvCxnSpPr/>
          <p:nvPr/>
        </p:nvCxnSpPr>
        <p:spPr>
          <a:xfrm flipH="1">
            <a:off x="9811328" y="1351828"/>
            <a:ext cx="151207" cy="350838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直線矢印コネクタ 164"/>
          <p:cNvCxnSpPr/>
          <p:nvPr/>
        </p:nvCxnSpPr>
        <p:spPr>
          <a:xfrm>
            <a:off x="10945455" y="1349448"/>
            <a:ext cx="158670" cy="353218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6" name="グループ化 165"/>
          <p:cNvGrpSpPr/>
          <p:nvPr/>
        </p:nvGrpSpPr>
        <p:grpSpPr>
          <a:xfrm>
            <a:off x="6408915" y="3812220"/>
            <a:ext cx="2482953" cy="1676108"/>
            <a:chOff x="6648130" y="1044658"/>
            <a:chExt cx="2753237" cy="1858563"/>
          </a:xfrm>
        </p:grpSpPr>
        <p:grpSp>
          <p:nvGrpSpPr>
            <p:cNvPr id="167" name="グループ化 166"/>
            <p:cNvGrpSpPr/>
            <p:nvPr/>
          </p:nvGrpSpPr>
          <p:grpSpPr>
            <a:xfrm>
              <a:off x="6648130" y="1044658"/>
              <a:ext cx="2753237" cy="1858563"/>
              <a:chOff x="973245" y="3883651"/>
              <a:chExt cx="2753237" cy="1858563"/>
            </a:xfrm>
          </p:grpSpPr>
          <p:sp>
            <p:nvSpPr>
              <p:cNvPr id="169" name="円/楕円 168"/>
              <p:cNvSpPr/>
              <p:nvPr/>
            </p:nvSpPr>
            <p:spPr>
              <a:xfrm>
                <a:off x="1658257" y="4878614"/>
                <a:ext cx="73025" cy="730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70" name="円/楕円 169"/>
              <p:cNvSpPr/>
              <p:nvPr/>
            </p:nvSpPr>
            <p:spPr>
              <a:xfrm>
                <a:off x="981982" y="5516789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71" name="円/楕円 170"/>
              <p:cNvSpPr/>
              <p:nvPr/>
            </p:nvSpPr>
            <p:spPr>
              <a:xfrm>
                <a:off x="1112157" y="5669189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72" name="円/楕円 171"/>
              <p:cNvSpPr/>
              <p:nvPr/>
            </p:nvSpPr>
            <p:spPr>
              <a:xfrm>
                <a:off x="1251856" y="5443764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73" name="円/楕円 172"/>
              <p:cNvSpPr/>
              <p:nvPr/>
            </p:nvSpPr>
            <p:spPr>
              <a:xfrm>
                <a:off x="1342342" y="5632676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74" name="円/楕円 173"/>
              <p:cNvSpPr/>
              <p:nvPr/>
            </p:nvSpPr>
            <p:spPr>
              <a:xfrm>
                <a:off x="1704291" y="5332639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75" name="円/楕円 174"/>
              <p:cNvSpPr/>
              <p:nvPr/>
            </p:nvSpPr>
            <p:spPr>
              <a:xfrm>
                <a:off x="1440766" y="5062764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76" name="円/楕円 175"/>
              <p:cNvSpPr/>
              <p:nvPr/>
            </p:nvSpPr>
            <p:spPr>
              <a:xfrm>
                <a:off x="1480449" y="5277076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77" name="円/楕円 176"/>
              <p:cNvSpPr/>
              <p:nvPr/>
            </p:nvSpPr>
            <p:spPr>
              <a:xfrm>
                <a:off x="1740803" y="5118326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78" name="円/楕円 177"/>
              <p:cNvSpPr/>
              <p:nvPr/>
            </p:nvSpPr>
            <p:spPr>
              <a:xfrm>
                <a:off x="1367741" y="4726214"/>
                <a:ext cx="73025" cy="730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79" name="円/楕円 178"/>
              <p:cNvSpPr/>
              <p:nvPr/>
            </p:nvSpPr>
            <p:spPr>
              <a:xfrm>
                <a:off x="973245" y="4821464"/>
                <a:ext cx="73025" cy="730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80" name="円/楕円 179"/>
              <p:cNvSpPr/>
              <p:nvPr/>
            </p:nvSpPr>
            <p:spPr>
              <a:xfrm>
                <a:off x="1075644" y="5062764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81" name="円/楕円 180"/>
              <p:cNvSpPr/>
              <p:nvPr/>
            </p:nvSpPr>
            <p:spPr>
              <a:xfrm>
                <a:off x="1161367" y="4892901"/>
                <a:ext cx="73025" cy="730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82" name="円/楕円 181"/>
              <p:cNvSpPr/>
              <p:nvPr/>
            </p:nvSpPr>
            <p:spPr>
              <a:xfrm>
                <a:off x="1628088" y="4255519"/>
                <a:ext cx="73025" cy="730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83" name="円/楕円 182"/>
              <p:cNvSpPr/>
              <p:nvPr/>
            </p:nvSpPr>
            <p:spPr>
              <a:xfrm>
                <a:off x="1813828" y="4470626"/>
                <a:ext cx="73025" cy="730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84" name="円/楕円 183"/>
              <p:cNvSpPr/>
              <p:nvPr/>
            </p:nvSpPr>
            <p:spPr>
              <a:xfrm>
                <a:off x="1950349" y="4736531"/>
                <a:ext cx="73025" cy="730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85" name="円/楕円 184"/>
              <p:cNvSpPr/>
              <p:nvPr/>
            </p:nvSpPr>
            <p:spPr>
              <a:xfrm>
                <a:off x="1477278" y="4526983"/>
                <a:ext cx="73025" cy="730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86" name="円/楕円 185"/>
              <p:cNvSpPr/>
              <p:nvPr/>
            </p:nvSpPr>
            <p:spPr>
              <a:xfrm>
                <a:off x="1877324" y="5111182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87" name="円/楕円 186"/>
              <p:cNvSpPr/>
              <p:nvPr/>
            </p:nvSpPr>
            <p:spPr>
              <a:xfrm>
                <a:off x="2155147" y="4874646"/>
                <a:ext cx="73025" cy="730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88" name="円/楕円 187"/>
              <p:cNvSpPr/>
              <p:nvPr/>
            </p:nvSpPr>
            <p:spPr>
              <a:xfrm>
                <a:off x="2398023" y="4310289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89" name="円/楕円 188"/>
              <p:cNvSpPr/>
              <p:nvPr/>
            </p:nvSpPr>
            <p:spPr>
              <a:xfrm>
                <a:off x="2715069" y="4230119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90" name="円/楕円 189"/>
              <p:cNvSpPr/>
              <p:nvPr/>
            </p:nvSpPr>
            <p:spPr>
              <a:xfrm>
                <a:off x="2816678" y="4459512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91" name="円/楕円 190"/>
              <p:cNvSpPr/>
              <p:nvPr/>
            </p:nvSpPr>
            <p:spPr>
              <a:xfrm>
                <a:off x="2896481" y="4302354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92" name="円/楕円 191"/>
              <p:cNvSpPr/>
              <p:nvPr/>
            </p:nvSpPr>
            <p:spPr>
              <a:xfrm>
                <a:off x="3213527" y="4222184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93" name="円/楕円 192"/>
              <p:cNvSpPr/>
              <p:nvPr/>
            </p:nvSpPr>
            <p:spPr>
              <a:xfrm>
                <a:off x="3315136" y="4451577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94" name="円/楕円 193"/>
              <p:cNvSpPr/>
              <p:nvPr/>
            </p:nvSpPr>
            <p:spPr>
              <a:xfrm>
                <a:off x="2659169" y="4540478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95" name="円/楕円 194"/>
              <p:cNvSpPr/>
              <p:nvPr/>
            </p:nvSpPr>
            <p:spPr>
              <a:xfrm>
                <a:off x="2976215" y="4460308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96" name="円/楕円 195"/>
              <p:cNvSpPr/>
              <p:nvPr/>
            </p:nvSpPr>
            <p:spPr>
              <a:xfrm>
                <a:off x="3077824" y="4689701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97" name="円/楕円 196"/>
              <p:cNvSpPr/>
              <p:nvPr/>
            </p:nvSpPr>
            <p:spPr>
              <a:xfrm>
                <a:off x="3017477" y="4559525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98" name="円/楕円 197"/>
              <p:cNvSpPr/>
              <p:nvPr/>
            </p:nvSpPr>
            <p:spPr>
              <a:xfrm>
                <a:off x="3097280" y="4402367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99" name="円/楕円 198"/>
              <p:cNvSpPr/>
              <p:nvPr/>
            </p:nvSpPr>
            <p:spPr>
              <a:xfrm>
                <a:off x="3177014" y="4560321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200" name="円/楕円 199"/>
              <p:cNvSpPr/>
              <p:nvPr/>
            </p:nvSpPr>
            <p:spPr>
              <a:xfrm>
                <a:off x="3332176" y="4297188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201" name="円/楕円 200"/>
              <p:cNvSpPr/>
              <p:nvPr/>
            </p:nvSpPr>
            <p:spPr>
              <a:xfrm>
                <a:off x="3392942" y="4112158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202" name="円/楕円 201"/>
              <p:cNvSpPr/>
              <p:nvPr/>
            </p:nvSpPr>
            <p:spPr>
              <a:xfrm>
                <a:off x="3491713" y="4297984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203" name="円/楕円 202"/>
              <p:cNvSpPr/>
              <p:nvPr/>
            </p:nvSpPr>
            <p:spPr>
              <a:xfrm>
                <a:off x="3024186" y="4040809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204" name="円/楕円 203"/>
              <p:cNvSpPr/>
              <p:nvPr/>
            </p:nvSpPr>
            <p:spPr>
              <a:xfrm>
                <a:off x="3103989" y="3883651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205" name="円/楕円 204"/>
              <p:cNvSpPr/>
              <p:nvPr/>
            </p:nvSpPr>
            <p:spPr>
              <a:xfrm>
                <a:off x="3183723" y="4041605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206" name="円/楕円 205"/>
              <p:cNvSpPr/>
              <p:nvPr/>
            </p:nvSpPr>
            <p:spPr>
              <a:xfrm>
                <a:off x="2408136" y="5185200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207" name="円/楕円 206"/>
              <p:cNvSpPr/>
              <p:nvPr/>
            </p:nvSpPr>
            <p:spPr>
              <a:xfrm>
                <a:off x="2584116" y="4996086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208" name="円/楕円 207"/>
              <p:cNvSpPr/>
              <p:nvPr/>
            </p:nvSpPr>
            <p:spPr>
              <a:xfrm>
                <a:off x="2663919" y="4838928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209" name="円/楕円 208"/>
              <p:cNvSpPr/>
              <p:nvPr/>
            </p:nvSpPr>
            <p:spPr>
              <a:xfrm>
                <a:off x="2743653" y="4996882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210" name="円/楕円 209"/>
              <p:cNvSpPr/>
              <p:nvPr/>
            </p:nvSpPr>
            <p:spPr>
              <a:xfrm>
                <a:off x="2782270" y="5558064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211" name="円/楕円 210"/>
              <p:cNvSpPr/>
              <p:nvPr/>
            </p:nvSpPr>
            <p:spPr>
              <a:xfrm>
                <a:off x="2818782" y="5343751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212" name="円/楕円 211"/>
              <p:cNvSpPr/>
              <p:nvPr/>
            </p:nvSpPr>
            <p:spPr>
              <a:xfrm>
                <a:off x="2955303" y="5336607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213" name="円/楕円 212"/>
              <p:cNvSpPr/>
              <p:nvPr/>
            </p:nvSpPr>
            <p:spPr>
              <a:xfrm>
                <a:off x="3151948" y="5365183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214" name="円/楕円 213"/>
              <p:cNvSpPr/>
              <p:nvPr/>
            </p:nvSpPr>
            <p:spPr>
              <a:xfrm>
                <a:off x="3073995" y="5132415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215" name="円/楕円 214"/>
              <p:cNvSpPr/>
              <p:nvPr/>
            </p:nvSpPr>
            <p:spPr>
              <a:xfrm>
                <a:off x="3210516" y="5125271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216" name="円/楕円 215"/>
              <p:cNvSpPr/>
              <p:nvPr/>
            </p:nvSpPr>
            <p:spPr>
              <a:xfrm>
                <a:off x="3198107" y="4960669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217" name="円/楕円 216"/>
              <p:cNvSpPr/>
              <p:nvPr/>
            </p:nvSpPr>
            <p:spPr>
              <a:xfrm>
                <a:off x="3329446" y="4724229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218" name="円/楕円 217"/>
              <p:cNvSpPr/>
              <p:nvPr/>
            </p:nvSpPr>
            <p:spPr>
              <a:xfrm>
                <a:off x="3465967" y="4717085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219" name="円/楕円 218"/>
              <p:cNvSpPr/>
              <p:nvPr/>
            </p:nvSpPr>
            <p:spPr>
              <a:xfrm>
                <a:off x="3375950" y="5388005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220" name="円/楕円 219"/>
              <p:cNvSpPr/>
              <p:nvPr/>
            </p:nvSpPr>
            <p:spPr>
              <a:xfrm>
                <a:off x="3512471" y="5380861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221" name="円/楕円 220"/>
              <p:cNvSpPr/>
              <p:nvPr/>
            </p:nvSpPr>
            <p:spPr>
              <a:xfrm>
                <a:off x="3365959" y="5157222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222" name="円/楕円 221"/>
              <p:cNvSpPr/>
              <p:nvPr/>
            </p:nvSpPr>
            <p:spPr>
              <a:xfrm>
                <a:off x="3402471" y="4942909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223" name="円/楕円 222"/>
              <p:cNvSpPr/>
              <p:nvPr/>
            </p:nvSpPr>
            <p:spPr>
              <a:xfrm>
                <a:off x="3653457" y="4954220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224" name="円/楕円 223"/>
              <p:cNvSpPr/>
              <p:nvPr/>
            </p:nvSpPr>
            <p:spPr>
              <a:xfrm>
                <a:off x="3012727" y="5608269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225" name="円/楕円 224"/>
              <p:cNvSpPr/>
              <p:nvPr/>
            </p:nvSpPr>
            <p:spPr>
              <a:xfrm>
                <a:off x="3149248" y="5601125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226" name="円/楕円 225"/>
              <p:cNvSpPr/>
              <p:nvPr/>
            </p:nvSpPr>
            <p:spPr>
              <a:xfrm>
                <a:off x="3345893" y="5629701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227" name="円/楕円 226"/>
              <p:cNvSpPr/>
              <p:nvPr/>
            </p:nvSpPr>
            <p:spPr>
              <a:xfrm>
                <a:off x="1959204" y="5596163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228" name="円/楕円 227"/>
              <p:cNvSpPr/>
              <p:nvPr/>
            </p:nvSpPr>
            <p:spPr>
              <a:xfrm>
                <a:off x="1995716" y="5381850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</p:grpSp>
        <p:cxnSp>
          <p:nvCxnSpPr>
            <p:cNvPr id="168" name="直線コネクタ 167"/>
            <p:cNvCxnSpPr/>
            <p:nvPr/>
          </p:nvCxnSpPr>
          <p:spPr>
            <a:xfrm flipV="1">
              <a:off x="6684642" y="1993364"/>
              <a:ext cx="2618476" cy="3135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9" name="グループ化 228"/>
          <p:cNvGrpSpPr/>
          <p:nvPr/>
        </p:nvGrpSpPr>
        <p:grpSpPr>
          <a:xfrm>
            <a:off x="9789433" y="3515038"/>
            <a:ext cx="1416008" cy="935058"/>
            <a:chOff x="1351005" y="5534026"/>
            <a:chExt cx="1416008" cy="935058"/>
          </a:xfrm>
        </p:grpSpPr>
        <p:cxnSp>
          <p:nvCxnSpPr>
            <p:cNvPr id="230" name="直線矢印コネクタ 229"/>
            <p:cNvCxnSpPr/>
            <p:nvPr/>
          </p:nvCxnSpPr>
          <p:spPr>
            <a:xfrm>
              <a:off x="1351005" y="6466703"/>
              <a:ext cx="141600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直線矢印コネクタ 230"/>
            <p:cNvCxnSpPr/>
            <p:nvPr/>
          </p:nvCxnSpPr>
          <p:spPr>
            <a:xfrm flipV="1">
              <a:off x="1351005" y="5534026"/>
              <a:ext cx="0" cy="93505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2" name="正方形/長方形 231"/>
            <p:cNvSpPr/>
            <p:nvPr/>
          </p:nvSpPr>
          <p:spPr>
            <a:xfrm>
              <a:off x="1485900" y="6140450"/>
              <a:ext cx="139700" cy="32625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3" name="正方形/長方形 232"/>
            <p:cNvSpPr/>
            <p:nvPr/>
          </p:nvSpPr>
          <p:spPr>
            <a:xfrm>
              <a:off x="1760494" y="5534026"/>
              <a:ext cx="139700" cy="93267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4" name="正方形/長方形 233"/>
            <p:cNvSpPr/>
            <p:nvPr/>
          </p:nvSpPr>
          <p:spPr>
            <a:xfrm>
              <a:off x="2035088" y="5695950"/>
              <a:ext cx="139700" cy="77075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5" name="正方形/長方形 234"/>
            <p:cNvSpPr/>
            <p:nvPr/>
          </p:nvSpPr>
          <p:spPr>
            <a:xfrm>
              <a:off x="2309682" y="5972174"/>
              <a:ext cx="139700" cy="49452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250" name="直線矢印コネクタ 249"/>
          <p:cNvCxnSpPr/>
          <p:nvPr/>
        </p:nvCxnSpPr>
        <p:spPr>
          <a:xfrm flipH="1">
            <a:off x="9811328" y="4624993"/>
            <a:ext cx="151207" cy="350838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直線矢印コネクタ 250"/>
          <p:cNvCxnSpPr/>
          <p:nvPr/>
        </p:nvCxnSpPr>
        <p:spPr>
          <a:xfrm>
            <a:off x="10945455" y="4622613"/>
            <a:ext cx="158670" cy="353218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2" name="グループ化 251"/>
          <p:cNvGrpSpPr/>
          <p:nvPr/>
        </p:nvGrpSpPr>
        <p:grpSpPr>
          <a:xfrm>
            <a:off x="9167229" y="4991543"/>
            <a:ext cx="1416008" cy="935058"/>
            <a:chOff x="1351005" y="5534026"/>
            <a:chExt cx="1416008" cy="935058"/>
          </a:xfrm>
        </p:grpSpPr>
        <p:cxnSp>
          <p:nvCxnSpPr>
            <p:cNvPr id="253" name="直線矢印コネクタ 252"/>
            <p:cNvCxnSpPr/>
            <p:nvPr/>
          </p:nvCxnSpPr>
          <p:spPr>
            <a:xfrm>
              <a:off x="1351005" y="6466703"/>
              <a:ext cx="141600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直線矢印コネクタ 253"/>
            <p:cNvCxnSpPr/>
            <p:nvPr/>
          </p:nvCxnSpPr>
          <p:spPr>
            <a:xfrm flipV="1">
              <a:off x="1351005" y="5534026"/>
              <a:ext cx="0" cy="93505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5" name="正方形/長方形 254"/>
            <p:cNvSpPr/>
            <p:nvPr/>
          </p:nvSpPr>
          <p:spPr>
            <a:xfrm>
              <a:off x="1485900" y="6303938"/>
              <a:ext cx="139700" cy="16276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6" name="正方形/長方形 255"/>
            <p:cNvSpPr/>
            <p:nvPr/>
          </p:nvSpPr>
          <p:spPr>
            <a:xfrm>
              <a:off x="1760494" y="5661000"/>
              <a:ext cx="139700" cy="8057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7" name="正方形/長方形 256"/>
            <p:cNvSpPr/>
            <p:nvPr/>
          </p:nvSpPr>
          <p:spPr>
            <a:xfrm>
              <a:off x="2035088" y="6370612"/>
              <a:ext cx="139700" cy="9609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8" name="正方形/長方形 257"/>
            <p:cNvSpPr/>
            <p:nvPr/>
          </p:nvSpPr>
          <p:spPr>
            <a:xfrm>
              <a:off x="2309682" y="6420984"/>
              <a:ext cx="139700" cy="4571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59" name="グループ化 258"/>
          <p:cNvGrpSpPr/>
          <p:nvPr/>
        </p:nvGrpSpPr>
        <p:grpSpPr>
          <a:xfrm>
            <a:off x="10727456" y="4989162"/>
            <a:ext cx="1416008" cy="935058"/>
            <a:chOff x="1351005" y="5534026"/>
            <a:chExt cx="1416008" cy="935058"/>
          </a:xfrm>
        </p:grpSpPr>
        <p:cxnSp>
          <p:nvCxnSpPr>
            <p:cNvPr id="260" name="直線矢印コネクタ 259"/>
            <p:cNvCxnSpPr/>
            <p:nvPr/>
          </p:nvCxnSpPr>
          <p:spPr>
            <a:xfrm>
              <a:off x="1351005" y="6466703"/>
              <a:ext cx="141600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直線矢印コネクタ 260"/>
            <p:cNvCxnSpPr/>
            <p:nvPr/>
          </p:nvCxnSpPr>
          <p:spPr>
            <a:xfrm flipV="1">
              <a:off x="1351005" y="5534026"/>
              <a:ext cx="0" cy="93505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2" name="正方形/長方形 261"/>
            <p:cNvSpPr/>
            <p:nvPr/>
          </p:nvSpPr>
          <p:spPr>
            <a:xfrm>
              <a:off x="1485900" y="6314724"/>
              <a:ext cx="139700" cy="15197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3" name="正方形/長方形 262"/>
            <p:cNvSpPr/>
            <p:nvPr/>
          </p:nvSpPr>
          <p:spPr>
            <a:xfrm>
              <a:off x="1760494" y="6314724"/>
              <a:ext cx="139700" cy="15197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4" name="正方形/長方形 263"/>
            <p:cNvSpPr/>
            <p:nvPr/>
          </p:nvSpPr>
          <p:spPr>
            <a:xfrm>
              <a:off x="2035088" y="5786088"/>
              <a:ext cx="139700" cy="68061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5" name="正方形/長方形 264"/>
            <p:cNvSpPr/>
            <p:nvPr/>
          </p:nvSpPr>
          <p:spPr>
            <a:xfrm>
              <a:off x="2309682" y="5972174"/>
              <a:ext cx="139700" cy="49452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正方形/長方形 1"/>
          <p:cNvSpPr/>
          <p:nvPr/>
        </p:nvSpPr>
        <p:spPr>
          <a:xfrm>
            <a:off x="353705" y="0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</a:pPr>
            <a:r>
              <a:rPr lang="ja-JP" altLang="en-US" sz="2800" b="1" i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参考資料</a:t>
            </a:r>
            <a:endParaRPr lang="en-US" altLang="ja-JP" sz="2800" b="1" i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852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4162588" y="791488"/>
                <a:ext cx="2699008" cy="7371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800" b="0" dirty="0">
                    <a:solidFill>
                      <a:schemeClr val="tx1"/>
                    </a:solidFill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P: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ja-JP" sz="28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800" b="0" i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9</m:t>
                            </m:r>
                          </m:num>
                          <m:den>
                            <m:r>
                              <a:rPr lang="en-US" altLang="ja-JP" sz="2800" b="0" i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60</m:t>
                            </m:r>
                          </m:den>
                        </m:f>
                        <m:r>
                          <a:rPr lang="en-US" altLang="ja-JP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,</m:t>
                        </m:r>
                        <m: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 </m:t>
                        </m:r>
                        <m:f>
                          <m:fPr>
                            <m:ctrlPr>
                              <a:rPr lang="en-US" altLang="ja-JP" sz="28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8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22</m:t>
                            </m:r>
                          </m:num>
                          <m:den>
                            <m:r>
                              <a:rPr lang="en-US" altLang="ja-JP" sz="28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60</m:t>
                            </m:r>
                          </m:den>
                        </m:f>
                        <m:r>
                          <a:rPr lang="en-US" altLang="ja-JP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,</m:t>
                        </m:r>
                        <m: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 </m:t>
                        </m:r>
                        <m:f>
                          <m:fPr>
                            <m:ctrlPr>
                              <a:rPr lang="en-US" altLang="ja-JP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17</m:t>
                            </m:r>
                          </m:num>
                          <m:den>
                            <m:r>
                              <a:rPr lang="en-US" altLang="ja-JP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60</m:t>
                            </m:r>
                          </m:den>
                        </m:f>
                        <m:r>
                          <a:rPr lang="en-US" altLang="ja-JP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,</m:t>
                        </m:r>
                        <m:f>
                          <m:fPr>
                            <m:ctrlPr>
                              <a:rPr lang="en-US" altLang="ja-JP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800" b="0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22</m:t>
                            </m:r>
                          </m:num>
                          <m:den>
                            <m:r>
                              <a:rPr lang="en-US" altLang="ja-JP" sz="2800" b="0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60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ja-JP" sz="2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2588" y="791488"/>
                <a:ext cx="2699008" cy="737189"/>
              </a:xfrm>
              <a:prstGeom prst="rect">
                <a:avLst/>
              </a:prstGeom>
              <a:blipFill rotWithShape="0">
                <a:blip r:embed="rId2"/>
                <a:stretch>
                  <a:fillRect l="-4740" b="-90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1802336" y="3694621"/>
                <a:ext cx="6903865" cy="6146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𝐻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𝐿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=−</m:t>
                    </m:r>
                    <m:f>
                      <m:fPr>
                        <m:ctrlPr>
                          <a:rPr lang="en-US" altLang="ja-JP" sz="2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24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9</m:t>
                        </m:r>
                      </m:num>
                      <m:den>
                        <m:r>
                          <a:rPr lang="en-US" altLang="ja-JP" sz="24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21</m:t>
                        </m:r>
                      </m:den>
                    </m:f>
                    <m:func>
                      <m:funcPr>
                        <m:ctrlPr>
                          <a:rPr lang="en-US" altLang="ja-JP" sz="2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4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altLang="ja-JP" sz="240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400" b="0" i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9</m:t>
                            </m:r>
                          </m:num>
                          <m:den>
                            <m:r>
                              <a:rPr lang="en-US" altLang="ja-JP" sz="2400" b="0" i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21</m:t>
                            </m:r>
                          </m:den>
                        </m:f>
                      </m:e>
                    </m:func>
                    <m:r>
                      <a:rPr lang="en-US" altLang="ja-JP" sz="24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−</m:t>
                    </m:r>
                    <m:r>
                      <a:rPr lang="en-US" altLang="ja-JP" sz="2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0</m:t>
                    </m:r>
                    <m:r>
                      <a:rPr lang="en-US" altLang="ja-JP" sz="24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−</m:t>
                    </m:r>
                    <m:r>
                      <a:rPr lang="en-US" altLang="ja-JP" sz="2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0</m:t>
                    </m:r>
                    <m:r>
                      <a:rPr lang="en-US" altLang="ja-JP" sz="24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−</m:t>
                    </m:r>
                    <m:f>
                      <m:fPr>
                        <m:ctrlPr>
                          <a:rPr lang="en-US" altLang="ja-JP" sz="2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24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12</m:t>
                        </m:r>
                      </m:num>
                      <m:den>
                        <m:r>
                          <a:rPr lang="en-US" altLang="ja-JP" sz="24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21</m:t>
                        </m:r>
                      </m:den>
                    </m:f>
                    <m:func>
                      <m:funcPr>
                        <m:ctrlPr>
                          <a:rPr lang="en-US" altLang="ja-JP" sz="2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4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altLang="ja-JP" sz="240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400" b="0" i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12</m:t>
                            </m:r>
                          </m:num>
                          <m:den>
                            <m:r>
                              <a:rPr lang="en-US" altLang="ja-JP" sz="2400" b="0" i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21</m:t>
                            </m:r>
                          </m:den>
                        </m:f>
                      </m:e>
                    </m:func>
                    <m:r>
                      <a:rPr lang="en-US" altLang="ja-JP" sz="2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 </m:t>
                    </m:r>
                  </m:oMath>
                </a14:m>
                <a:r>
                  <a:rPr lang="en-US" altLang="ja-JP" sz="2400" i="1" dirty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=0.296</m:t>
                    </m:r>
                  </m:oMath>
                </a14:m>
                <a:r>
                  <a:rPr lang="en-US" altLang="ja-JP" sz="2400" dirty="0">
                    <a:solidFill>
                      <a:schemeClr val="tx1"/>
                    </a:solidFill>
                    <a:effectLst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336" y="3694621"/>
                <a:ext cx="6903865" cy="61465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7" name="グループ化 96"/>
          <p:cNvGrpSpPr/>
          <p:nvPr/>
        </p:nvGrpSpPr>
        <p:grpSpPr>
          <a:xfrm>
            <a:off x="998265" y="520975"/>
            <a:ext cx="2753237" cy="1858563"/>
            <a:chOff x="973245" y="3883651"/>
            <a:chExt cx="2753237" cy="1858563"/>
          </a:xfrm>
        </p:grpSpPr>
        <p:sp>
          <p:nvSpPr>
            <p:cNvPr id="98" name="円/楕円 97"/>
            <p:cNvSpPr/>
            <p:nvPr/>
          </p:nvSpPr>
          <p:spPr>
            <a:xfrm>
              <a:off x="1658257" y="4878614"/>
              <a:ext cx="73025" cy="730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99" name="円/楕円 98"/>
            <p:cNvSpPr/>
            <p:nvPr/>
          </p:nvSpPr>
          <p:spPr>
            <a:xfrm>
              <a:off x="981982" y="5516789"/>
              <a:ext cx="73025" cy="7302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00" name="円/楕円 99"/>
            <p:cNvSpPr/>
            <p:nvPr/>
          </p:nvSpPr>
          <p:spPr>
            <a:xfrm>
              <a:off x="1112157" y="5669189"/>
              <a:ext cx="73025" cy="7302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01" name="円/楕円 100"/>
            <p:cNvSpPr/>
            <p:nvPr/>
          </p:nvSpPr>
          <p:spPr>
            <a:xfrm>
              <a:off x="1251856" y="5443764"/>
              <a:ext cx="73025" cy="7302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02" name="円/楕円 101"/>
            <p:cNvSpPr/>
            <p:nvPr/>
          </p:nvSpPr>
          <p:spPr>
            <a:xfrm>
              <a:off x="1342342" y="5632676"/>
              <a:ext cx="73025" cy="7302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03" name="円/楕円 102"/>
            <p:cNvSpPr/>
            <p:nvPr/>
          </p:nvSpPr>
          <p:spPr>
            <a:xfrm>
              <a:off x="1704291" y="5332639"/>
              <a:ext cx="73025" cy="7302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04" name="円/楕円 103"/>
            <p:cNvSpPr/>
            <p:nvPr/>
          </p:nvSpPr>
          <p:spPr>
            <a:xfrm>
              <a:off x="1440766" y="5062764"/>
              <a:ext cx="73025" cy="7302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05" name="円/楕円 104"/>
            <p:cNvSpPr/>
            <p:nvPr/>
          </p:nvSpPr>
          <p:spPr>
            <a:xfrm>
              <a:off x="1480449" y="5277076"/>
              <a:ext cx="73025" cy="7302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06" name="円/楕円 105"/>
            <p:cNvSpPr/>
            <p:nvPr/>
          </p:nvSpPr>
          <p:spPr>
            <a:xfrm>
              <a:off x="1740803" y="5118326"/>
              <a:ext cx="73025" cy="7302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07" name="円/楕円 106"/>
            <p:cNvSpPr/>
            <p:nvPr/>
          </p:nvSpPr>
          <p:spPr>
            <a:xfrm>
              <a:off x="1367741" y="4726214"/>
              <a:ext cx="73025" cy="730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08" name="円/楕円 107"/>
            <p:cNvSpPr/>
            <p:nvPr/>
          </p:nvSpPr>
          <p:spPr>
            <a:xfrm>
              <a:off x="973245" y="4821464"/>
              <a:ext cx="73025" cy="730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09" name="円/楕円 108"/>
            <p:cNvSpPr/>
            <p:nvPr/>
          </p:nvSpPr>
          <p:spPr>
            <a:xfrm>
              <a:off x="1075644" y="5062764"/>
              <a:ext cx="73025" cy="7302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10" name="円/楕円 109"/>
            <p:cNvSpPr/>
            <p:nvPr/>
          </p:nvSpPr>
          <p:spPr>
            <a:xfrm>
              <a:off x="1161367" y="4892901"/>
              <a:ext cx="73025" cy="730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11" name="円/楕円 110"/>
            <p:cNvSpPr/>
            <p:nvPr/>
          </p:nvSpPr>
          <p:spPr>
            <a:xfrm>
              <a:off x="1628088" y="4255519"/>
              <a:ext cx="73025" cy="730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12" name="円/楕円 111"/>
            <p:cNvSpPr/>
            <p:nvPr/>
          </p:nvSpPr>
          <p:spPr>
            <a:xfrm>
              <a:off x="1813828" y="4470626"/>
              <a:ext cx="73025" cy="730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13" name="円/楕円 112"/>
            <p:cNvSpPr/>
            <p:nvPr/>
          </p:nvSpPr>
          <p:spPr>
            <a:xfrm>
              <a:off x="1950349" y="4736531"/>
              <a:ext cx="73025" cy="730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14" name="円/楕円 113"/>
            <p:cNvSpPr/>
            <p:nvPr/>
          </p:nvSpPr>
          <p:spPr>
            <a:xfrm>
              <a:off x="1477278" y="4526983"/>
              <a:ext cx="73025" cy="730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15" name="円/楕円 114"/>
            <p:cNvSpPr/>
            <p:nvPr/>
          </p:nvSpPr>
          <p:spPr>
            <a:xfrm>
              <a:off x="1877324" y="5111182"/>
              <a:ext cx="73025" cy="7302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16" name="円/楕円 115"/>
            <p:cNvSpPr/>
            <p:nvPr/>
          </p:nvSpPr>
          <p:spPr>
            <a:xfrm>
              <a:off x="2155147" y="4874646"/>
              <a:ext cx="73025" cy="730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17" name="円/楕円 116"/>
            <p:cNvSpPr/>
            <p:nvPr/>
          </p:nvSpPr>
          <p:spPr>
            <a:xfrm>
              <a:off x="2398023" y="4310289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18" name="円/楕円 117"/>
            <p:cNvSpPr/>
            <p:nvPr/>
          </p:nvSpPr>
          <p:spPr>
            <a:xfrm>
              <a:off x="2715069" y="4230119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19" name="円/楕円 118"/>
            <p:cNvSpPr/>
            <p:nvPr/>
          </p:nvSpPr>
          <p:spPr>
            <a:xfrm>
              <a:off x="2816678" y="4459512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20" name="円/楕円 119"/>
            <p:cNvSpPr/>
            <p:nvPr/>
          </p:nvSpPr>
          <p:spPr>
            <a:xfrm>
              <a:off x="2896481" y="4302354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21" name="円/楕円 120"/>
            <p:cNvSpPr/>
            <p:nvPr/>
          </p:nvSpPr>
          <p:spPr>
            <a:xfrm>
              <a:off x="3213527" y="4222184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22" name="円/楕円 121"/>
            <p:cNvSpPr/>
            <p:nvPr/>
          </p:nvSpPr>
          <p:spPr>
            <a:xfrm>
              <a:off x="3315136" y="4451577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23" name="円/楕円 122"/>
            <p:cNvSpPr/>
            <p:nvPr/>
          </p:nvSpPr>
          <p:spPr>
            <a:xfrm>
              <a:off x="2659169" y="4540478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24" name="円/楕円 123"/>
            <p:cNvSpPr/>
            <p:nvPr/>
          </p:nvSpPr>
          <p:spPr>
            <a:xfrm>
              <a:off x="2976215" y="4460308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25" name="円/楕円 124"/>
            <p:cNvSpPr/>
            <p:nvPr/>
          </p:nvSpPr>
          <p:spPr>
            <a:xfrm>
              <a:off x="3077824" y="4689701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26" name="円/楕円 125"/>
            <p:cNvSpPr/>
            <p:nvPr/>
          </p:nvSpPr>
          <p:spPr>
            <a:xfrm>
              <a:off x="3017477" y="4559525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27" name="円/楕円 126"/>
            <p:cNvSpPr/>
            <p:nvPr/>
          </p:nvSpPr>
          <p:spPr>
            <a:xfrm>
              <a:off x="3097280" y="4402367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28" name="円/楕円 127"/>
            <p:cNvSpPr/>
            <p:nvPr/>
          </p:nvSpPr>
          <p:spPr>
            <a:xfrm>
              <a:off x="3177014" y="4560321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29" name="円/楕円 128"/>
            <p:cNvSpPr/>
            <p:nvPr/>
          </p:nvSpPr>
          <p:spPr>
            <a:xfrm>
              <a:off x="3332176" y="4297188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30" name="円/楕円 129"/>
            <p:cNvSpPr/>
            <p:nvPr/>
          </p:nvSpPr>
          <p:spPr>
            <a:xfrm>
              <a:off x="3392942" y="4112158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31" name="円/楕円 130"/>
            <p:cNvSpPr/>
            <p:nvPr/>
          </p:nvSpPr>
          <p:spPr>
            <a:xfrm>
              <a:off x="3491713" y="4297984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32" name="円/楕円 131"/>
            <p:cNvSpPr/>
            <p:nvPr/>
          </p:nvSpPr>
          <p:spPr>
            <a:xfrm>
              <a:off x="3024186" y="4040809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33" name="円/楕円 132"/>
            <p:cNvSpPr/>
            <p:nvPr/>
          </p:nvSpPr>
          <p:spPr>
            <a:xfrm>
              <a:off x="3103989" y="3883651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34" name="円/楕円 133"/>
            <p:cNvSpPr/>
            <p:nvPr/>
          </p:nvSpPr>
          <p:spPr>
            <a:xfrm>
              <a:off x="3183723" y="4041605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35" name="円/楕円 134"/>
            <p:cNvSpPr/>
            <p:nvPr/>
          </p:nvSpPr>
          <p:spPr>
            <a:xfrm>
              <a:off x="2408136" y="5185200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36" name="円/楕円 135"/>
            <p:cNvSpPr/>
            <p:nvPr/>
          </p:nvSpPr>
          <p:spPr>
            <a:xfrm>
              <a:off x="2584116" y="4996086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37" name="円/楕円 136"/>
            <p:cNvSpPr/>
            <p:nvPr/>
          </p:nvSpPr>
          <p:spPr>
            <a:xfrm>
              <a:off x="2663919" y="4838928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38" name="円/楕円 137"/>
            <p:cNvSpPr/>
            <p:nvPr/>
          </p:nvSpPr>
          <p:spPr>
            <a:xfrm>
              <a:off x="2743653" y="4996882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39" name="円/楕円 138"/>
            <p:cNvSpPr/>
            <p:nvPr/>
          </p:nvSpPr>
          <p:spPr>
            <a:xfrm>
              <a:off x="2782270" y="5558064"/>
              <a:ext cx="73025" cy="730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40" name="円/楕円 139"/>
            <p:cNvSpPr/>
            <p:nvPr/>
          </p:nvSpPr>
          <p:spPr>
            <a:xfrm>
              <a:off x="2818782" y="5343751"/>
              <a:ext cx="73025" cy="730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41" name="円/楕円 140"/>
            <p:cNvSpPr/>
            <p:nvPr/>
          </p:nvSpPr>
          <p:spPr>
            <a:xfrm>
              <a:off x="2955303" y="5336607"/>
              <a:ext cx="73025" cy="730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42" name="円/楕円 141"/>
            <p:cNvSpPr/>
            <p:nvPr/>
          </p:nvSpPr>
          <p:spPr>
            <a:xfrm>
              <a:off x="3151948" y="5365183"/>
              <a:ext cx="73025" cy="730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43" name="円/楕円 142"/>
            <p:cNvSpPr/>
            <p:nvPr/>
          </p:nvSpPr>
          <p:spPr>
            <a:xfrm>
              <a:off x="3073995" y="5132415"/>
              <a:ext cx="73025" cy="730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44" name="円/楕円 143"/>
            <p:cNvSpPr/>
            <p:nvPr/>
          </p:nvSpPr>
          <p:spPr>
            <a:xfrm>
              <a:off x="3210516" y="5125271"/>
              <a:ext cx="73025" cy="730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45" name="円/楕円 144"/>
            <p:cNvSpPr/>
            <p:nvPr/>
          </p:nvSpPr>
          <p:spPr>
            <a:xfrm>
              <a:off x="3198107" y="4960669"/>
              <a:ext cx="73025" cy="730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46" name="円/楕円 145"/>
            <p:cNvSpPr/>
            <p:nvPr/>
          </p:nvSpPr>
          <p:spPr>
            <a:xfrm>
              <a:off x="3329446" y="4724229"/>
              <a:ext cx="73025" cy="730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47" name="円/楕円 146"/>
            <p:cNvSpPr/>
            <p:nvPr/>
          </p:nvSpPr>
          <p:spPr>
            <a:xfrm>
              <a:off x="3465967" y="4717085"/>
              <a:ext cx="73025" cy="730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48" name="円/楕円 147"/>
            <p:cNvSpPr/>
            <p:nvPr/>
          </p:nvSpPr>
          <p:spPr>
            <a:xfrm>
              <a:off x="3375950" y="5388005"/>
              <a:ext cx="73025" cy="730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49" name="円/楕円 148"/>
            <p:cNvSpPr/>
            <p:nvPr/>
          </p:nvSpPr>
          <p:spPr>
            <a:xfrm>
              <a:off x="3512471" y="5380861"/>
              <a:ext cx="73025" cy="730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50" name="円/楕円 149"/>
            <p:cNvSpPr/>
            <p:nvPr/>
          </p:nvSpPr>
          <p:spPr>
            <a:xfrm>
              <a:off x="3365959" y="5157222"/>
              <a:ext cx="73025" cy="730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51" name="円/楕円 150"/>
            <p:cNvSpPr/>
            <p:nvPr/>
          </p:nvSpPr>
          <p:spPr>
            <a:xfrm>
              <a:off x="3402471" y="4942909"/>
              <a:ext cx="73025" cy="730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52" name="円/楕円 151"/>
            <p:cNvSpPr/>
            <p:nvPr/>
          </p:nvSpPr>
          <p:spPr>
            <a:xfrm>
              <a:off x="3653457" y="4954220"/>
              <a:ext cx="73025" cy="730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53" name="円/楕円 152"/>
            <p:cNvSpPr/>
            <p:nvPr/>
          </p:nvSpPr>
          <p:spPr>
            <a:xfrm>
              <a:off x="3012727" y="5608269"/>
              <a:ext cx="73025" cy="730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54" name="円/楕円 153"/>
            <p:cNvSpPr/>
            <p:nvPr/>
          </p:nvSpPr>
          <p:spPr>
            <a:xfrm>
              <a:off x="3149248" y="5601125"/>
              <a:ext cx="73025" cy="730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55" name="円/楕円 154"/>
            <p:cNvSpPr/>
            <p:nvPr/>
          </p:nvSpPr>
          <p:spPr>
            <a:xfrm>
              <a:off x="3345893" y="5629701"/>
              <a:ext cx="73025" cy="730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56" name="円/楕円 155"/>
            <p:cNvSpPr/>
            <p:nvPr/>
          </p:nvSpPr>
          <p:spPr>
            <a:xfrm>
              <a:off x="1959204" y="5596163"/>
              <a:ext cx="73025" cy="7302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57" name="円/楕円 156"/>
            <p:cNvSpPr/>
            <p:nvPr/>
          </p:nvSpPr>
          <p:spPr>
            <a:xfrm>
              <a:off x="1995716" y="5381850"/>
              <a:ext cx="73025" cy="7302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</p:grpSp>
      <p:grpSp>
        <p:nvGrpSpPr>
          <p:cNvPr id="15" name="グループ化 14"/>
          <p:cNvGrpSpPr/>
          <p:nvPr/>
        </p:nvGrpSpPr>
        <p:grpSpPr>
          <a:xfrm>
            <a:off x="7481499" y="1575459"/>
            <a:ext cx="1416008" cy="935058"/>
            <a:chOff x="1351005" y="5534026"/>
            <a:chExt cx="1416008" cy="935058"/>
          </a:xfrm>
        </p:grpSpPr>
        <p:cxnSp>
          <p:nvCxnSpPr>
            <p:cNvPr id="8" name="直線矢印コネクタ 7"/>
            <p:cNvCxnSpPr/>
            <p:nvPr/>
          </p:nvCxnSpPr>
          <p:spPr>
            <a:xfrm>
              <a:off x="1351005" y="6466703"/>
              <a:ext cx="141600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直線矢印コネクタ 157"/>
            <p:cNvCxnSpPr/>
            <p:nvPr/>
          </p:nvCxnSpPr>
          <p:spPr>
            <a:xfrm flipV="1">
              <a:off x="1351005" y="5534026"/>
              <a:ext cx="0" cy="93505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正方形/長方形 11"/>
            <p:cNvSpPr/>
            <p:nvPr/>
          </p:nvSpPr>
          <p:spPr>
            <a:xfrm>
              <a:off x="1485900" y="6140450"/>
              <a:ext cx="139700" cy="32625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" name="正方形/長方形 158"/>
            <p:cNvSpPr/>
            <p:nvPr/>
          </p:nvSpPr>
          <p:spPr>
            <a:xfrm>
              <a:off x="1760494" y="6420984"/>
              <a:ext cx="139700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" name="正方形/長方形 160"/>
            <p:cNvSpPr/>
            <p:nvPr/>
          </p:nvSpPr>
          <p:spPr>
            <a:xfrm>
              <a:off x="2035088" y="6420984"/>
              <a:ext cx="139700" cy="4571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" name="正方形/長方形 161"/>
            <p:cNvSpPr/>
            <p:nvPr/>
          </p:nvSpPr>
          <p:spPr>
            <a:xfrm>
              <a:off x="2309682" y="5972174"/>
              <a:ext cx="139700" cy="49452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76" name="直線コネクタ 75"/>
          <p:cNvCxnSpPr/>
          <p:nvPr/>
        </p:nvCxnSpPr>
        <p:spPr>
          <a:xfrm flipH="1" flipV="1">
            <a:off x="2326505" y="594000"/>
            <a:ext cx="9920" cy="185356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正方形/長方形 78"/>
              <p:cNvSpPr/>
              <p:nvPr/>
            </p:nvSpPr>
            <p:spPr>
              <a:xfrm>
                <a:off x="9419900" y="791488"/>
                <a:ext cx="2594300" cy="7371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800" b="0" dirty="0">
                    <a:solidFill>
                      <a:schemeClr val="tx1"/>
                    </a:solidFill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R: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dPr>
                      <m:e>
                        <m: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  </m:t>
                        </m:r>
                        <m:r>
                          <a:rPr lang="en-US" altLang="ja-JP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0</m:t>
                        </m:r>
                        <m:r>
                          <a:rPr lang="en-US" altLang="ja-JP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,</m:t>
                        </m:r>
                        <m:f>
                          <m:fPr>
                            <m:ctrlPr>
                              <a:rPr lang="en-US" altLang="ja-JP" sz="28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800" b="0" i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22</m:t>
                            </m:r>
                          </m:num>
                          <m:den>
                            <m:r>
                              <a:rPr lang="en-US" altLang="ja-JP" sz="2800" b="0" i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39</m:t>
                            </m:r>
                          </m:den>
                        </m:f>
                        <m:r>
                          <a:rPr lang="en-US" altLang="ja-JP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,</m:t>
                        </m:r>
                        <m:f>
                          <m:fPr>
                            <m:ctrlPr>
                              <a:rPr lang="en-US" altLang="ja-JP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8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17</m:t>
                            </m:r>
                          </m:num>
                          <m:den>
                            <m:r>
                              <a:rPr lang="en-US" altLang="ja-JP" sz="28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39</m:t>
                            </m:r>
                          </m:den>
                        </m:f>
                        <m:r>
                          <a:rPr lang="en-US" altLang="ja-JP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,</m:t>
                        </m:r>
                        <m: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 </m:t>
                        </m:r>
                        <m:r>
                          <a:rPr lang="en-US" altLang="ja-JP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0</m:t>
                        </m:r>
                      </m:e>
                    </m:d>
                  </m:oMath>
                </a14:m>
                <a:r>
                  <a:rPr lang="en-US" altLang="ja-JP" sz="2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9" name="正方形/長方形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9900" y="791488"/>
                <a:ext cx="2594300" cy="737189"/>
              </a:xfrm>
              <a:prstGeom prst="rect">
                <a:avLst/>
              </a:prstGeom>
              <a:blipFill rotWithShape="0">
                <a:blip r:embed="rId4"/>
                <a:stretch>
                  <a:fillRect l="-4695" b="-90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正方形/長方形 79"/>
              <p:cNvSpPr/>
              <p:nvPr/>
            </p:nvSpPr>
            <p:spPr>
              <a:xfrm>
                <a:off x="1802336" y="4482458"/>
                <a:ext cx="6758722" cy="6165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𝐻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𝑅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=−0</m:t>
                    </m:r>
                    <m:r>
                      <a:rPr lang="en-US" altLang="ja-JP" sz="24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−</m:t>
                    </m:r>
                    <m:f>
                      <m:fPr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24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22</m:t>
                        </m:r>
                      </m:num>
                      <m:den>
                        <m:r>
                          <a:rPr lang="en-US" altLang="ja-JP" sz="24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39</m:t>
                        </m:r>
                      </m:den>
                    </m:f>
                    <m:func>
                      <m:funcPr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4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altLang="ja-JP" sz="24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400" b="0" i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22</m:t>
                            </m:r>
                          </m:num>
                          <m:den>
                            <m:r>
                              <a:rPr lang="en-US" altLang="ja-JP" sz="2400" b="0" i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3</m:t>
                            </m:r>
                            <m:r>
                              <a:rPr lang="en-US" altLang="ja-JP" sz="24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9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altLang="ja-JP" sz="2400" b="0" i="1" dirty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−</m:t>
                    </m:r>
                    <m:f>
                      <m:fPr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24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17</m:t>
                        </m:r>
                      </m:num>
                      <m:den>
                        <m:r>
                          <a:rPr lang="en-US" altLang="ja-JP" sz="24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39</m:t>
                        </m:r>
                      </m:den>
                    </m:f>
                    <m:func>
                      <m:funcPr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4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altLang="ja-JP" sz="24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400" b="0" i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17</m:t>
                            </m:r>
                          </m:num>
                          <m:den>
                            <m:r>
                              <a:rPr lang="en-US" altLang="ja-JP" sz="2400" b="0" i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39</m:t>
                            </m:r>
                          </m:den>
                        </m:f>
                      </m:e>
                    </m:func>
                    <m:r>
                      <a:rPr lang="en-US" altLang="ja-JP" sz="24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−</m:t>
                    </m:r>
                    <m:r>
                      <a:rPr lang="en-US" altLang="ja-JP" sz="2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0=0.297</m:t>
                    </m:r>
                  </m:oMath>
                </a14:m>
                <a:r>
                  <a:rPr lang="en-US" altLang="ja-JP" sz="2400" b="0" dirty="0">
                    <a:solidFill>
                      <a:schemeClr val="tx1"/>
                    </a:solidFill>
                    <a:effectLst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80" name="正方形/長方形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336" y="4482458"/>
                <a:ext cx="6758722" cy="61657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1" name="グループ化 80"/>
          <p:cNvGrpSpPr/>
          <p:nvPr/>
        </p:nvGrpSpPr>
        <p:grpSpPr>
          <a:xfrm>
            <a:off x="10238430" y="1591544"/>
            <a:ext cx="1416008" cy="935058"/>
            <a:chOff x="1351005" y="5534026"/>
            <a:chExt cx="1416008" cy="935058"/>
          </a:xfrm>
        </p:grpSpPr>
        <p:cxnSp>
          <p:nvCxnSpPr>
            <p:cNvPr id="82" name="直線矢印コネクタ 81"/>
            <p:cNvCxnSpPr/>
            <p:nvPr/>
          </p:nvCxnSpPr>
          <p:spPr>
            <a:xfrm>
              <a:off x="1351005" y="6466703"/>
              <a:ext cx="141600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矢印コネクタ 82"/>
            <p:cNvCxnSpPr/>
            <p:nvPr/>
          </p:nvCxnSpPr>
          <p:spPr>
            <a:xfrm flipV="1">
              <a:off x="1351005" y="5534026"/>
              <a:ext cx="0" cy="93505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正方形/長方形 83"/>
            <p:cNvSpPr/>
            <p:nvPr/>
          </p:nvSpPr>
          <p:spPr>
            <a:xfrm>
              <a:off x="1485900" y="6420984"/>
              <a:ext cx="139700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正方形/長方形 84"/>
            <p:cNvSpPr/>
            <p:nvPr/>
          </p:nvSpPr>
          <p:spPr>
            <a:xfrm>
              <a:off x="1760494" y="5534026"/>
              <a:ext cx="139700" cy="93267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正方形/長方形 85"/>
            <p:cNvSpPr/>
            <p:nvPr/>
          </p:nvSpPr>
          <p:spPr>
            <a:xfrm>
              <a:off x="2035088" y="5695950"/>
              <a:ext cx="139700" cy="77075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正方形/長方形 86"/>
            <p:cNvSpPr/>
            <p:nvPr/>
          </p:nvSpPr>
          <p:spPr>
            <a:xfrm>
              <a:off x="2309682" y="6420984"/>
              <a:ext cx="139700" cy="4571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" name="正方形/長方形 8"/>
          <p:cNvSpPr/>
          <p:nvPr/>
        </p:nvSpPr>
        <p:spPr>
          <a:xfrm>
            <a:off x="4478490" y="368519"/>
            <a:ext cx="20665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各点の出現確率 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正方形/長方形 89"/>
              <p:cNvSpPr/>
              <p:nvPr/>
            </p:nvSpPr>
            <p:spPr>
              <a:xfrm>
                <a:off x="2186074" y="5493379"/>
                <a:ext cx="8069004" cy="7042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28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情報利得 </a:t>
                </a:r>
                <a:r>
                  <a:rPr lang="en-US" altLang="ja-JP" sz="28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0.578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 −</m:t>
                    </m:r>
                    <m:f>
                      <m:f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21</m:t>
                        </m:r>
                      </m:num>
                      <m:den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60</m:t>
                        </m:r>
                      </m:den>
                    </m:f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0.296</m:t>
                    </m:r>
                    <m:r>
                      <a:rPr lang="en-US" altLang="ja-JP" sz="2800" b="0" i="0" smtClean="0"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 −</m:t>
                    </m:r>
                    <m:f>
                      <m:f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2800" b="0" i="0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39</m:t>
                        </m:r>
                      </m:num>
                      <m:den>
                        <m:r>
                          <a:rPr lang="en-US" altLang="ja-JP" sz="2800" b="0" i="0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60</m:t>
                        </m:r>
                      </m:den>
                    </m:f>
                    <m:r>
                      <a:rPr lang="en-US" altLang="ja-JP" sz="2800" b="0" i="0" smtClean="0"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0.297=</m:t>
                    </m:r>
                    <m:r>
                      <a:rPr lang="en-US" altLang="ja-JP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𝟎</m:t>
                    </m:r>
                    <m:r>
                      <a:rPr lang="en-US" altLang="ja-JP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.</m:t>
                    </m:r>
                    <m:r>
                      <a:rPr lang="en-US" altLang="ja-JP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𝟐𝟖𝟏</m:t>
                    </m:r>
                  </m:oMath>
                </a14:m>
                <a:r>
                  <a:rPr lang="en-US" altLang="ja-JP" sz="28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 </a:t>
                </a:r>
              </a:p>
            </p:txBody>
          </p:sp>
        </mc:Choice>
        <mc:Fallback xmlns="">
          <p:sp>
            <p:nvSpPr>
              <p:cNvPr id="90" name="正方形/長方形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074" y="5493379"/>
                <a:ext cx="8069004" cy="704295"/>
              </a:xfrm>
              <a:prstGeom prst="rect">
                <a:avLst/>
              </a:prstGeom>
              <a:blipFill rotWithShape="0">
                <a:blip r:embed="rId6"/>
                <a:stretch>
                  <a:fillRect l="-1587" b="-155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正方形/長方形 87"/>
              <p:cNvSpPr/>
              <p:nvPr/>
            </p:nvSpPr>
            <p:spPr>
              <a:xfrm>
                <a:off x="6854787" y="791488"/>
                <a:ext cx="2571923" cy="7371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800" b="0" dirty="0">
                    <a:solidFill>
                      <a:schemeClr val="tx1"/>
                    </a:solidFill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L: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ja-JP" sz="28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800" b="0" i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9</m:t>
                            </m:r>
                          </m:num>
                          <m:den>
                            <m:r>
                              <a:rPr lang="en-US" altLang="ja-JP" sz="2800" b="0" i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21</m:t>
                            </m:r>
                          </m:den>
                        </m:f>
                        <m:r>
                          <a:rPr lang="en-US" altLang="ja-JP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,</m:t>
                        </m:r>
                        <m: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  </m:t>
                        </m:r>
                        <m:r>
                          <a:rPr lang="en-US" altLang="ja-JP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0</m:t>
                        </m:r>
                        <m:r>
                          <a:rPr lang="en-US" altLang="ja-JP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,</m:t>
                        </m:r>
                        <m: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  </m:t>
                        </m:r>
                        <m:r>
                          <a:rPr lang="en-US" altLang="ja-JP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0</m:t>
                        </m:r>
                        <m:r>
                          <a:rPr lang="en-US" altLang="ja-JP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,</m:t>
                        </m:r>
                        <m:f>
                          <m:fPr>
                            <m:ctrlPr>
                              <a:rPr lang="en-US" altLang="ja-JP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800" b="0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12</m:t>
                            </m:r>
                          </m:num>
                          <m:den>
                            <m:r>
                              <a:rPr lang="en-US" altLang="ja-JP" sz="2800" b="0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21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ja-JP" sz="2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8" name="正方形/長方形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4787" y="791488"/>
                <a:ext cx="2571923" cy="737189"/>
              </a:xfrm>
              <a:prstGeom prst="rect">
                <a:avLst/>
              </a:prstGeom>
              <a:blipFill rotWithShape="0">
                <a:blip r:embed="rId7"/>
                <a:stretch>
                  <a:fillRect l="-4739" b="-90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正方形/長方形 91"/>
              <p:cNvSpPr/>
              <p:nvPr/>
            </p:nvSpPr>
            <p:spPr>
              <a:xfrm>
                <a:off x="1802336" y="2904474"/>
                <a:ext cx="9479690" cy="6169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𝐻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𝑃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=−</m:t>
                    </m:r>
                    <m:f>
                      <m:fPr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24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9</m:t>
                        </m:r>
                      </m:num>
                      <m:den>
                        <m:r>
                          <a:rPr lang="en-US" altLang="ja-JP" sz="24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60</m:t>
                        </m:r>
                      </m:den>
                    </m:f>
                    <m:func>
                      <m:funcPr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4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altLang="ja-JP" sz="24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400" b="0" i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9</m:t>
                            </m:r>
                          </m:num>
                          <m:den>
                            <m:r>
                              <a:rPr lang="en-US" altLang="ja-JP" sz="2400" b="0" i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60</m:t>
                            </m:r>
                          </m:den>
                        </m:f>
                      </m:e>
                    </m:func>
                    <m:r>
                      <a:rPr lang="en-US" altLang="ja-JP" sz="24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−</m:t>
                    </m:r>
                    <m:f>
                      <m:fPr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24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22</m:t>
                        </m:r>
                      </m:num>
                      <m:den>
                        <m:r>
                          <a:rPr lang="en-US" altLang="ja-JP" sz="24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60</m:t>
                        </m:r>
                      </m:den>
                    </m:f>
                    <m:func>
                      <m:funcPr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4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altLang="ja-JP" sz="24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400" b="0" i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22</m:t>
                            </m:r>
                          </m:num>
                          <m:den>
                            <m:r>
                              <a:rPr lang="en-US" altLang="ja-JP" sz="2400" b="0" i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60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altLang="ja-JP" sz="2400" b="0" i="1" dirty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−</m:t>
                    </m:r>
                    <m:f>
                      <m:fPr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24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17</m:t>
                        </m:r>
                      </m:num>
                      <m:den>
                        <m:r>
                          <a:rPr lang="en-US" altLang="ja-JP" sz="24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60</m:t>
                        </m:r>
                      </m:den>
                    </m:f>
                    <m:func>
                      <m:funcPr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4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altLang="ja-JP" sz="24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400" b="0" i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17</m:t>
                            </m:r>
                          </m:num>
                          <m:den>
                            <m:r>
                              <a:rPr lang="en-US" altLang="ja-JP" sz="2400" b="0" i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60</m:t>
                            </m:r>
                          </m:den>
                        </m:f>
                      </m:e>
                    </m:func>
                    <m:r>
                      <a:rPr lang="en-US" altLang="ja-JP" sz="24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−</m:t>
                    </m:r>
                    <m:f>
                      <m:fPr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24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12</m:t>
                        </m:r>
                      </m:num>
                      <m:den>
                        <m:r>
                          <a:rPr lang="en-US" altLang="ja-JP" sz="24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60</m:t>
                        </m:r>
                      </m:den>
                    </m:f>
                    <m:func>
                      <m:funcPr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4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altLang="ja-JP" sz="24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400" b="0" i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12</m:t>
                            </m:r>
                          </m:num>
                          <m:den>
                            <m:r>
                              <a:rPr lang="en-US" altLang="ja-JP" sz="2400" b="0" i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60</m:t>
                            </m:r>
                          </m:den>
                        </m:f>
                      </m:e>
                    </m:func>
                    <m:r>
                      <a:rPr lang="en-US" altLang="ja-JP" sz="2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=0.578</m:t>
                    </m:r>
                  </m:oMath>
                </a14:m>
                <a:r>
                  <a:rPr lang="en-US" altLang="ja-JP" sz="2400" b="0" dirty="0">
                    <a:solidFill>
                      <a:schemeClr val="tx1"/>
                    </a:solidFill>
                    <a:effectLst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92" name="正方形/長方形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336" y="2904474"/>
                <a:ext cx="9479690" cy="61696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3" name="グループ化 92"/>
          <p:cNvGrpSpPr/>
          <p:nvPr/>
        </p:nvGrpSpPr>
        <p:grpSpPr>
          <a:xfrm>
            <a:off x="4909211" y="1588593"/>
            <a:ext cx="1416008" cy="935058"/>
            <a:chOff x="1351005" y="5534026"/>
            <a:chExt cx="1416008" cy="935058"/>
          </a:xfrm>
        </p:grpSpPr>
        <p:cxnSp>
          <p:nvCxnSpPr>
            <p:cNvPr id="94" name="直線矢印コネクタ 93"/>
            <p:cNvCxnSpPr/>
            <p:nvPr/>
          </p:nvCxnSpPr>
          <p:spPr>
            <a:xfrm>
              <a:off x="1351005" y="6466703"/>
              <a:ext cx="141600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矢印コネクタ 94"/>
            <p:cNvCxnSpPr/>
            <p:nvPr/>
          </p:nvCxnSpPr>
          <p:spPr>
            <a:xfrm flipV="1">
              <a:off x="1351005" y="5534026"/>
              <a:ext cx="0" cy="93505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正方形/長方形 95"/>
            <p:cNvSpPr/>
            <p:nvPr/>
          </p:nvSpPr>
          <p:spPr>
            <a:xfrm>
              <a:off x="1485900" y="6140450"/>
              <a:ext cx="139700" cy="32625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" name="正方形/長方形 159"/>
            <p:cNvSpPr/>
            <p:nvPr/>
          </p:nvSpPr>
          <p:spPr>
            <a:xfrm>
              <a:off x="1760494" y="5534026"/>
              <a:ext cx="139700" cy="93267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" name="正方形/長方形 162"/>
            <p:cNvSpPr/>
            <p:nvPr/>
          </p:nvSpPr>
          <p:spPr>
            <a:xfrm>
              <a:off x="2035088" y="5695950"/>
              <a:ext cx="139700" cy="77075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" name="正方形/長方形 163"/>
            <p:cNvSpPr/>
            <p:nvPr/>
          </p:nvSpPr>
          <p:spPr>
            <a:xfrm>
              <a:off x="2309682" y="5972174"/>
              <a:ext cx="139700" cy="49452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65" name="正方形/長方形 164"/>
          <p:cNvSpPr/>
          <p:nvPr/>
        </p:nvSpPr>
        <p:spPr>
          <a:xfrm>
            <a:off x="353705" y="0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</a:pPr>
            <a:r>
              <a:rPr lang="ja-JP" altLang="en-US" sz="2800" b="1" i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参考資料</a:t>
            </a:r>
            <a:endParaRPr lang="en-US" altLang="ja-JP" sz="2800" b="1" i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53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793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4162588" y="791488"/>
                <a:ext cx="2699008" cy="7371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800" b="0" dirty="0">
                    <a:solidFill>
                      <a:schemeClr val="tx1"/>
                    </a:solidFill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P: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ja-JP" sz="28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800" b="0" i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9</m:t>
                            </m:r>
                          </m:num>
                          <m:den>
                            <m:r>
                              <a:rPr lang="en-US" altLang="ja-JP" sz="2800" b="0" i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60</m:t>
                            </m:r>
                          </m:den>
                        </m:f>
                        <m:r>
                          <a:rPr lang="en-US" altLang="ja-JP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,</m:t>
                        </m:r>
                        <m: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 </m:t>
                        </m:r>
                        <m:f>
                          <m:fPr>
                            <m:ctrlPr>
                              <a:rPr lang="en-US" altLang="ja-JP" sz="28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8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22</m:t>
                            </m:r>
                          </m:num>
                          <m:den>
                            <m:r>
                              <a:rPr lang="en-US" altLang="ja-JP" sz="28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60</m:t>
                            </m:r>
                          </m:den>
                        </m:f>
                        <m:r>
                          <a:rPr lang="en-US" altLang="ja-JP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,</m:t>
                        </m:r>
                        <m: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 </m:t>
                        </m:r>
                        <m:f>
                          <m:fPr>
                            <m:ctrlPr>
                              <a:rPr lang="en-US" altLang="ja-JP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17</m:t>
                            </m:r>
                          </m:num>
                          <m:den>
                            <m:r>
                              <a:rPr lang="en-US" altLang="ja-JP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60</m:t>
                            </m:r>
                          </m:den>
                        </m:f>
                        <m:r>
                          <a:rPr lang="en-US" altLang="ja-JP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,</m:t>
                        </m:r>
                        <m:f>
                          <m:fPr>
                            <m:ctrlPr>
                              <a:rPr lang="en-US" altLang="ja-JP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800" b="0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22</m:t>
                            </m:r>
                          </m:num>
                          <m:den>
                            <m:r>
                              <a:rPr lang="en-US" altLang="ja-JP" sz="2800" b="0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60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ja-JP" sz="2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2588" y="791488"/>
                <a:ext cx="2699008" cy="737189"/>
              </a:xfrm>
              <a:prstGeom prst="rect">
                <a:avLst/>
              </a:prstGeom>
              <a:blipFill rotWithShape="0">
                <a:blip r:embed="rId2"/>
                <a:stretch>
                  <a:fillRect l="-4740" b="-90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1802336" y="3694621"/>
                <a:ext cx="6903865" cy="6222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𝐻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𝐿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=−</m:t>
                    </m:r>
                    <m:f>
                      <m:fPr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2400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5</m:t>
                        </m:r>
                      </m:num>
                      <m:den>
                        <m:r>
                          <a:rPr lang="en-US" altLang="ja-JP" sz="2400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25</m:t>
                        </m:r>
                      </m:den>
                    </m:f>
                    <m:func>
                      <m:funcPr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400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400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5</m:t>
                            </m:r>
                          </m:num>
                          <m:den>
                            <m:r>
                              <a:rPr lang="en-US" altLang="ja-JP" sz="2400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25</m:t>
                            </m:r>
                          </m:den>
                        </m:f>
                      </m:e>
                    </m:func>
                    <m:r>
                      <a:rPr lang="en-US" altLang="ja-JP" sz="2400" i="1"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−</m:t>
                    </m:r>
                    <m:f>
                      <m:fPr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2400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18</m:t>
                        </m:r>
                      </m:num>
                      <m:den>
                        <m:r>
                          <a:rPr lang="en-US" altLang="ja-JP" sz="2400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25</m:t>
                        </m:r>
                      </m:den>
                    </m:f>
                    <m:func>
                      <m:funcPr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400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400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18</m:t>
                            </m:r>
                          </m:num>
                          <m:den>
                            <m:r>
                              <a:rPr lang="en-US" altLang="ja-JP" sz="2400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25</m:t>
                            </m:r>
                          </m:den>
                        </m:f>
                      </m:e>
                    </m:func>
                    <m:r>
                      <a:rPr lang="en-US" altLang="ja-JP" sz="2400" i="1"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−</m:t>
                    </m:r>
                    <m:f>
                      <m:fPr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2400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2</m:t>
                        </m:r>
                      </m:num>
                      <m:den>
                        <m:r>
                          <a:rPr lang="en-US" altLang="ja-JP" sz="2400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25</m:t>
                        </m:r>
                      </m:den>
                    </m:f>
                    <m:func>
                      <m:funcPr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400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400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ja-JP" sz="2400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25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altLang="ja-JP" sz="2400" i="1" dirty="0">
                    <a:latin typeface="Cambria Math" panose="02040503050406030204" pitchFamily="18" charset="0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=0.330</m:t>
                    </m:r>
                  </m:oMath>
                </a14:m>
                <a:r>
                  <a:rPr lang="en-US" altLang="ja-JP" sz="2400" dirty="0"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336" y="3694621"/>
                <a:ext cx="6903865" cy="62222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7" name="グループ化 96"/>
          <p:cNvGrpSpPr/>
          <p:nvPr/>
        </p:nvGrpSpPr>
        <p:grpSpPr>
          <a:xfrm>
            <a:off x="998265" y="520975"/>
            <a:ext cx="2753237" cy="1858563"/>
            <a:chOff x="973245" y="3883651"/>
            <a:chExt cx="2753237" cy="1858563"/>
          </a:xfrm>
        </p:grpSpPr>
        <p:sp>
          <p:nvSpPr>
            <p:cNvPr id="98" name="円/楕円 97"/>
            <p:cNvSpPr/>
            <p:nvPr/>
          </p:nvSpPr>
          <p:spPr>
            <a:xfrm>
              <a:off x="1658257" y="4878614"/>
              <a:ext cx="73025" cy="730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99" name="円/楕円 98"/>
            <p:cNvSpPr/>
            <p:nvPr/>
          </p:nvSpPr>
          <p:spPr>
            <a:xfrm>
              <a:off x="981982" y="5516789"/>
              <a:ext cx="73025" cy="7302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00" name="円/楕円 99"/>
            <p:cNvSpPr/>
            <p:nvPr/>
          </p:nvSpPr>
          <p:spPr>
            <a:xfrm>
              <a:off x="1112157" y="5669189"/>
              <a:ext cx="73025" cy="7302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01" name="円/楕円 100"/>
            <p:cNvSpPr/>
            <p:nvPr/>
          </p:nvSpPr>
          <p:spPr>
            <a:xfrm>
              <a:off x="1251856" y="5443764"/>
              <a:ext cx="73025" cy="7302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02" name="円/楕円 101"/>
            <p:cNvSpPr/>
            <p:nvPr/>
          </p:nvSpPr>
          <p:spPr>
            <a:xfrm>
              <a:off x="1342342" y="5632676"/>
              <a:ext cx="73025" cy="7302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03" name="円/楕円 102"/>
            <p:cNvSpPr/>
            <p:nvPr/>
          </p:nvSpPr>
          <p:spPr>
            <a:xfrm>
              <a:off x="1704291" y="5332639"/>
              <a:ext cx="73025" cy="7302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04" name="円/楕円 103"/>
            <p:cNvSpPr/>
            <p:nvPr/>
          </p:nvSpPr>
          <p:spPr>
            <a:xfrm>
              <a:off x="1440766" y="5062764"/>
              <a:ext cx="73025" cy="7302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05" name="円/楕円 104"/>
            <p:cNvSpPr/>
            <p:nvPr/>
          </p:nvSpPr>
          <p:spPr>
            <a:xfrm>
              <a:off x="1480449" y="5277076"/>
              <a:ext cx="73025" cy="7302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06" name="円/楕円 105"/>
            <p:cNvSpPr/>
            <p:nvPr/>
          </p:nvSpPr>
          <p:spPr>
            <a:xfrm>
              <a:off x="1740803" y="5118326"/>
              <a:ext cx="73025" cy="7302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07" name="円/楕円 106"/>
            <p:cNvSpPr/>
            <p:nvPr/>
          </p:nvSpPr>
          <p:spPr>
            <a:xfrm>
              <a:off x="1367741" y="4726214"/>
              <a:ext cx="73025" cy="730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08" name="円/楕円 107"/>
            <p:cNvSpPr/>
            <p:nvPr/>
          </p:nvSpPr>
          <p:spPr>
            <a:xfrm>
              <a:off x="973245" y="4821464"/>
              <a:ext cx="73025" cy="730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09" name="円/楕円 108"/>
            <p:cNvSpPr/>
            <p:nvPr/>
          </p:nvSpPr>
          <p:spPr>
            <a:xfrm>
              <a:off x="1075644" y="5062764"/>
              <a:ext cx="73025" cy="7302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10" name="円/楕円 109"/>
            <p:cNvSpPr/>
            <p:nvPr/>
          </p:nvSpPr>
          <p:spPr>
            <a:xfrm>
              <a:off x="1161367" y="4892901"/>
              <a:ext cx="73025" cy="730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11" name="円/楕円 110"/>
            <p:cNvSpPr/>
            <p:nvPr/>
          </p:nvSpPr>
          <p:spPr>
            <a:xfrm>
              <a:off x="1628088" y="4255519"/>
              <a:ext cx="73025" cy="730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12" name="円/楕円 111"/>
            <p:cNvSpPr/>
            <p:nvPr/>
          </p:nvSpPr>
          <p:spPr>
            <a:xfrm>
              <a:off x="1813828" y="4470626"/>
              <a:ext cx="73025" cy="730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13" name="円/楕円 112"/>
            <p:cNvSpPr/>
            <p:nvPr/>
          </p:nvSpPr>
          <p:spPr>
            <a:xfrm>
              <a:off x="1950349" y="4736531"/>
              <a:ext cx="73025" cy="730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14" name="円/楕円 113"/>
            <p:cNvSpPr/>
            <p:nvPr/>
          </p:nvSpPr>
          <p:spPr>
            <a:xfrm>
              <a:off x="1477278" y="4526983"/>
              <a:ext cx="73025" cy="730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15" name="円/楕円 114"/>
            <p:cNvSpPr/>
            <p:nvPr/>
          </p:nvSpPr>
          <p:spPr>
            <a:xfrm>
              <a:off x="1877324" y="5111182"/>
              <a:ext cx="73025" cy="7302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16" name="円/楕円 115"/>
            <p:cNvSpPr/>
            <p:nvPr/>
          </p:nvSpPr>
          <p:spPr>
            <a:xfrm>
              <a:off x="2155147" y="4874646"/>
              <a:ext cx="73025" cy="730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17" name="円/楕円 116"/>
            <p:cNvSpPr/>
            <p:nvPr/>
          </p:nvSpPr>
          <p:spPr>
            <a:xfrm>
              <a:off x="2398023" y="4310289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18" name="円/楕円 117"/>
            <p:cNvSpPr/>
            <p:nvPr/>
          </p:nvSpPr>
          <p:spPr>
            <a:xfrm>
              <a:off x="2715069" y="4230119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19" name="円/楕円 118"/>
            <p:cNvSpPr/>
            <p:nvPr/>
          </p:nvSpPr>
          <p:spPr>
            <a:xfrm>
              <a:off x="2816678" y="4459512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20" name="円/楕円 119"/>
            <p:cNvSpPr/>
            <p:nvPr/>
          </p:nvSpPr>
          <p:spPr>
            <a:xfrm>
              <a:off x="2896481" y="4302354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21" name="円/楕円 120"/>
            <p:cNvSpPr/>
            <p:nvPr/>
          </p:nvSpPr>
          <p:spPr>
            <a:xfrm>
              <a:off x="3213527" y="4222184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22" name="円/楕円 121"/>
            <p:cNvSpPr/>
            <p:nvPr/>
          </p:nvSpPr>
          <p:spPr>
            <a:xfrm>
              <a:off x="3315136" y="4451577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23" name="円/楕円 122"/>
            <p:cNvSpPr/>
            <p:nvPr/>
          </p:nvSpPr>
          <p:spPr>
            <a:xfrm>
              <a:off x="2659169" y="4540478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24" name="円/楕円 123"/>
            <p:cNvSpPr/>
            <p:nvPr/>
          </p:nvSpPr>
          <p:spPr>
            <a:xfrm>
              <a:off x="2976215" y="4460308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25" name="円/楕円 124"/>
            <p:cNvSpPr/>
            <p:nvPr/>
          </p:nvSpPr>
          <p:spPr>
            <a:xfrm>
              <a:off x="3077824" y="4689701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26" name="円/楕円 125"/>
            <p:cNvSpPr/>
            <p:nvPr/>
          </p:nvSpPr>
          <p:spPr>
            <a:xfrm>
              <a:off x="3017477" y="4559525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27" name="円/楕円 126"/>
            <p:cNvSpPr/>
            <p:nvPr/>
          </p:nvSpPr>
          <p:spPr>
            <a:xfrm>
              <a:off x="3097280" y="4402367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28" name="円/楕円 127"/>
            <p:cNvSpPr/>
            <p:nvPr/>
          </p:nvSpPr>
          <p:spPr>
            <a:xfrm>
              <a:off x="3177014" y="4560321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29" name="円/楕円 128"/>
            <p:cNvSpPr/>
            <p:nvPr/>
          </p:nvSpPr>
          <p:spPr>
            <a:xfrm>
              <a:off x="3332176" y="4297188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30" name="円/楕円 129"/>
            <p:cNvSpPr/>
            <p:nvPr/>
          </p:nvSpPr>
          <p:spPr>
            <a:xfrm>
              <a:off x="3392942" y="4112158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31" name="円/楕円 130"/>
            <p:cNvSpPr/>
            <p:nvPr/>
          </p:nvSpPr>
          <p:spPr>
            <a:xfrm>
              <a:off x="3491713" y="4297984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32" name="円/楕円 131"/>
            <p:cNvSpPr/>
            <p:nvPr/>
          </p:nvSpPr>
          <p:spPr>
            <a:xfrm>
              <a:off x="3024186" y="4040809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33" name="円/楕円 132"/>
            <p:cNvSpPr/>
            <p:nvPr/>
          </p:nvSpPr>
          <p:spPr>
            <a:xfrm>
              <a:off x="3103989" y="3883651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34" name="円/楕円 133"/>
            <p:cNvSpPr/>
            <p:nvPr/>
          </p:nvSpPr>
          <p:spPr>
            <a:xfrm>
              <a:off x="3183723" y="4041605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35" name="円/楕円 134"/>
            <p:cNvSpPr/>
            <p:nvPr/>
          </p:nvSpPr>
          <p:spPr>
            <a:xfrm>
              <a:off x="2408136" y="5185200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36" name="円/楕円 135"/>
            <p:cNvSpPr/>
            <p:nvPr/>
          </p:nvSpPr>
          <p:spPr>
            <a:xfrm>
              <a:off x="2584116" y="4996086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37" name="円/楕円 136"/>
            <p:cNvSpPr/>
            <p:nvPr/>
          </p:nvSpPr>
          <p:spPr>
            <a:xfrm>
              <a:off x="2663919" y="4838928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38" name="円/楕円 137"/>
            <p:cNvSpPr/>
            <p:nvPr/>
          </p:nvSpPr>
          <p:spPr>
            <a:xfrm>
              <a:off x="2743653" y="4996882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39" name="円/楕円 138"/>
            <p:cNvSpPr/>
            <p:nvPr/>
          </p:nvSpPr>
          <p:spPr>
            <a:xfrm>
              <a:off x="2782270" y="5558064"/>
              <a:ext cx="73025" cy="730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40" name="円/楕円 139"/>
            <p:cNvSpPr/>
            <p:nvPr/>
          </p:nvSpPr>
          <p:spPr>
            <a:xfrm>
              <a:off x="2818782" y="5343751"/>
              <a:ext cx="73025" cy="730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41" name="円/楕円 140"/>
            <p:cNvSpPr/>
            <p:nvPr/>
          </p:nvSpPr>
          <p:spPr>
            <a:xfrm>
              <a:off x="2955303" y="5336607"/>
              <a:ext cx="73025" cy="730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42" name="円/楕円 141"/>
            <p:cNvSpPr/>
            <p:nvPr/>
          </p:nvSpPr>
          <p:spPr>
            <a:xfrm>
              <a:off x="3151948" y="5365183"/>
              <a:ext cx="73025" cy="730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43" name="円/楕円 142"/>
            <p:cNvSpPr/>
            <p:nvPr/>
          </p:nvSpPr>
          <p:spPr>
            <a:xfrm>
              <a:off x="3073995" y="5132415"/>
              <a:ext cx="73025" cy="730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44" name="円/楕円 143"/>
            <p:cNvSpPr/>
            <p:nvPr/>
          </p:nvSpPr>
          <p:spPr>
            <a:xfrm>
              <a:off x="3210516" y="5125271"/>
              <a:ext cx="73025" cy="730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45" name="円/楕円 144"/>
            <p:cNvSpPr/>
            <p:nvPr/>
          </p:nvSpPr>
          <p:spPr>
            <a:xfrm>
              <a:off x="3198107" y="4960669"/>
              <a:ext cx="73025" cy="730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46" name="円/楕円 145"/>
            <p:cNvSpPr/>
            <p:nvPr/>
          </p:nvSpPr>
          <p:spPr>
            <a:xfrm>
              <a:off x="3329446" y="4724229"/>
              <a:ext cx="73025" cy="730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47" name="円/楕円 146"/>
            <p:cNvSpPr/>
            <p:nvPr/>
          </p:nvSpPr>
          <p:spPr>
            <a:xfrm>
              <a:off x="3465967" y="4717085"/>
              <a:ext cx="73025" cy="730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48" name="円/楕円 147"/>
            <p:cNvSpPr/>
            <p:nvPr/>
          </p:nvSpPr>
          <p:spPr>
            <a:xfrm>
              <a:off x="3375950" y="5388005"/>
              <a:ext cx="73025" cy="730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49" name="円/楕円 148"/>
            <p:cNvSpPr/>
            <p:nvPr/>
          </p:nvSpPr>
          <p:spPr>
            <a:xfrm>
              <a:off x="3512471" y="5380861"/>
              <a:ext cx="73025" cy="730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50" name="円/楕円 149"/>
            <p:cNvSpPr/>
            <p:nvPr/>
          </p:nvSpPr>
          <p:spPr>
            <a:xfrm>
              <a:off x="3365959" y="5157222"/>
              <a:ext cx="73025" cy="730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51" name="円/楕円 150"/>
            <p:cNvSpPr/>
            <p:nvPr/>
          </p:nvSpPr>
          <p:spPr>
            <a:xfrm>
              <a:off x="3402471" y="4942909"/>
              <a:ext cx="73025" cy="730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52" name="円/楕円 151"/>
            <p:cNvSpPr/>
            <p:nvPr/>
          </p:nvSpPr>
          <p:spPr>
            <a:xfrm>
              <a:off x="3653457" y="4954220"/>
              <a:ext cx="73025" cy="730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53" name="円/楕円 152"/>
            <p:cNvSpPr/>
            <p:nvPr/>
          </p:nvSpPr>
          <p:spPr>
            <a:xfrm>
              <a:off x="3012727" y="5608269"/>
              <a:ext cx="73025" cy="730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54" name="円/楕円 153"/>
            <p:cNvSpPr/>
            <p:nvPr/>
          </p:nvSpPr>
          <p:spPr>
            <a:xfrm>
              <a:off x="3149248" y="5601125"/>
              <a:ext cx="73025" cy="730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55" name="円/楕円 154"/>
            <p:cNvSpPr/>
            <p:nvPr/>
          </p:nvSpPr>
          <p:spPr>
            <a:xfrm>
              <a:off x="3345893" y="5629701"/>
              <a:ext cx="73025" cy="730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56" name="円/楕円 155"/>
            <p:cNvSpPr/>
            <p:nvPr/>
          </p:nvSpPr>
          <p:spPr>
            <a:xfrm>
              <a:off x="1959204" y="5596163"/>
              <a:ext cx="73025" cy="7302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57" name="円/楕円 156"/>
            <p:cNvSpPr/>
            <p:nvPr/>
          </p:nvSpPr>
          <p:spPr>
            <a:xfrm>
              <a:off x="1995716" y="5381850"/>
              <a:ext cx="73025" cy="7302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正方形/長方形 78"/>
              <p:cNvSpPr/>
              <p:nvPr/>
            </p:nvSpPr>
            <p:spPr>
              <a:xfrm>
                <a:off x="9419900" y="791488"/>
                <a:ext cx="2705421" cy="7371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800" dirty="0"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R: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 </m:t>
                        </m:r>
                        <m:f>
                          <m:fPr>
                            <m:ctrlPr>
                              <a:rPr lang="en-US" altLang="ja-JP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4</m:t>
                            </m:r>
                          </m:num>
                          <m:den>
                            <m:r>
                              <a:rPr lang="en-US" altLang="ja-JP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35</m:t>
                            </m:r>
                          </m:den>
                        </m:f>
                        <m:r>
                          <a:rPr lang="en-US" altLang="ja-JP" sz="2800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,</m:t>
                        </m:r>
                        <m:f>
                          <m:fPr>
                            <m:ctrlPr>
                              <a:rPr lang="en-US" altLang="ja-JP" sz="2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80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4</m:t>
                            </m:r>
                          </m:num>
                          <m:den>
                            <m:r>
                              <a:rPr lang="en-US" altLang="ja-JP" sz="280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35</m:t>
                            </m:r>
                          </m:den>
                        </m:f>
                        <m:r>
                          <a:rPr lang="en-US" altLang="ja-JP" sz="2800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,</m:t>
                        </m:r>
                        <m:f>
                          <m:fPr>
                            <m:ctrlPr>
                              <a:rPr lang="en-US" altLang="ja-JP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8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15</m:t>
                            </m:r>
                          </m:num>
                          <m:den>
                            <m:r>
                              <a:rPr lang="en-US" altLang="ja-JP" sz="28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35</m:t>
                            </m:r>
                          </m:den>
                        </m:f>
                        <m:r>
                          <a:rPr lang="en-US" altLang="ja-JP" sz="2800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,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 </m:t>
                        </m:r>
                        <m:f>
                          <m:fPr>
                            <m:ctrlPr>
                              <a:rPr lang="en-US" altLang="ja-JP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12</m:t>
                            </m:r>
                          </m:num>
                          <m:den>
                            <m:r>
                              <a:rPr lang="en-US" altLang="ja-JP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35</m:t>
                            </m:r>
                          </m:den>
                        </m:f>
                      </m:e>
                    </m:d>
                  </m:oMath>
                </a14:m>
                <a:endParaRPr lang="en-US" altLang="ja-JP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9" name="正方形/長方形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9900" y="791488"/>
                <a:ext cx="2705421" cy="737189"/>
              </a:xfrm>
              <a:prstGeom prst="rect">
                <a:avLst/>
              </a:prstGeom>
              <a:blipFill rotWithShape="0">
                <a:blip r:embed="rId4"/>
                <a:stretch>
                  <a:fillRect l="-4505" b="-90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正方形/長方形 79"/>
              <p:cNvSpPr/>
              <p:nvPr/>
            </p:nvSpPr>
            <p:spPr>
              <a:xfrm>
                <a:off x="1802336" y="4482458"/>
                <a:ext cx="7963964" cy="6222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smtClean="0">
                            <a:effectLst/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lang="en-US" altLang="ja-JP" sz="2400" i="1">
                            <a:effectLst/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𝐻</m:t>
                        </m:r>
                      </m:e>
                      <m:sub>
                        <m:r>
                          <a:rPr lang="en-US" altLang="ja-JP" sz="2400" i="1">
                            <a:effectLst/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𝑅</m:t>
                        </m:r>
                      </m:sub>
                    </m:sSub>
                    <m:r>
                      <a:rPr lang="en-US" altLang="ja-JP" sz="2400" i="1">
                        <a:effectLst/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=−</m:t>
                    </m:r>
                    <m:f>
                      <m:fPr>
                        <m:ctrlPr>
                          <a:rPr lang="en-US" altLang="ja-JP" sz="2400" i="1">
                            <a:effectLst/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2400">
                            <a:effectLst/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4</m:t>
                        </m:r>
                      </m:num>
                      <m:den>
                        <m:r>
                          <a:rPr lang="en-US" altLang="ja-JP" sz="2400">
                            <a:effectLst/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35</m:t>
                        </m:r>
                      </m:den>
                    </m:f>
                    <m:func>
                      <m:funcPr>
                        <m:ctrlPr>
                          <a:rPr lang="en-US" altLang="ja-JP" sz="2400" i="1">
                            <a:effectLst/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400">
                            <a:effectLst/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altLang="ja-JP" sz="2400" i="1">
                                <a:effectLst/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400">
                                <a:effectLst/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4</m:t>
                            </m:r>
                          </m:num>
                          <m:den>
                            <m:r>
                              <a:rPr lang="en-US" altLang="ja-JP" sz="2400">
                                <a:effectLst/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35</m:t>
                            </m:r>
                          </m:den>
                        </m:f>
                      </m:e>
                    </m:func>
                    <m:r>
                      <a:rPr lang="en-US" altLang="ja-JP" sz="2400" i="1">
                        <a:effectLst/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−</m:t>
                    </m:r>
                    <m:f>
                      <m:fPr>
                        <m:ctrlPr>
                          <a:rPr lang="en-US" altLang="ja-JP" sz="2400" i="1">
                            <a:effectLst/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2400">
                            <a:effectLst/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4</m:t>
                        </m:r>
                      </m:num>
                      <m:den>
                        <m:r>
                          <a:rPr lang="en-US" altLang="ja-JP" sz="2400">
                            <a:effectLst/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35</m:t>
                        </m:r>
                      </m:den>
                    </m:f>
                    <m:func>
                      <m:funcPr>
                        <m:ctrlPr>
                          <a:rPr lang="en-US" altLang="ja-JP" sz="2400" i="1">
                            <a:effectLst/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400">
                            <a:effectLst/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altLang="ja-JP" sz="2400" i="1">
                                <a:effectLst/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400">
                                <a:effectLst/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4</m:t>
                            </m:r>
                          </m:num>
                          <m:den>
                            <m:r>
                              <a:rPr lang="en-US" altLang="ja-JP" sz="2400">
                                <a:effectLst/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35</m:t>
                            </m:r>
                          </m:den>
                        </m:f>
                      </m:e>
                    </m:func>
                    <m:r>
                      <a:rPr lang="en-US" altLang="ja-JP" sz="2400" i="1">
                        <a:effectLst/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−</m:t>
                    </m:r>
                    <m:f>
                      <m:fPr>
                        <m:ctrlPr>
                          <a:rPr lang="en-US" altLang="ja-JP" sz="2400" i="1">
                            <a:effectLst/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2400">
                            <a:effectLst/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15</m:t>
                        </m:r>
                      </m:num>
                      <m:den>
                        <m:r>
                          <a:rPr lang="en-US" altLang="ja-JP" sz="2400">
                            <a:effectLst/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35</m:t>
                        </m:r>
                      </m:den>
                    </m:f>
                    <m:func>
                      <m:funcPr>
                        <m:ctrlPr>
                          <a:rPr lang="en-US" altLang="ja-JP" sz="2400" i="1">
                            <a:effectLst/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400">
                            <a:effectLst/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altLang="ja-JP" sz="2400" i="1">
                                <a:effectLst/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400">
                                <a:effectLst/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15</m:t>
                            </m:r>
                          </m:num>
                          <m:den>
                            <m:r>
                              <a:rPr lang="en-US" altLang="ja-JP" sz="2400">
                                <a:effectLst/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35</m:t>
                            </m:r>
                          </m:den>
                        </m:f>
                      </m:e>
                    </m:func>
                    <m:r>
                      <a:rPr lang="en-US" altLang="ja-JP" sz="2400" i="1">
                        <a:effectLst/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−</m:t>
                    </m:r>
                    <m:f>
                      <m:fPr>
                        <m:ctrlPr>
                          <a:rPr lang="en-US" altLang="ja-JP" sz="2400" i="1">
                            <a:effectLst/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2400">
                            <a:effectLst/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12</m:t>
                        </m:r>
                      </m:num>
                      <m:den>
                        <m:r>
                          <a:rPr lang="en-US" altLang="ja-JP" sz="2400">
                            <a:effectLst/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35</m:t>
                        </m:r>
                      </m:den>
                    </m:f>
                    <m:func>
                      <m:funcPr>
                        <m:ctrlPr>
                          <a:rPr lang="en-US" altLang="ja-JP" sz="2400" i="1">
                            <a:effectLst/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400">
                            <a:effectLst/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altLang="ja-JP" sz="2400" i="1">
                                <a:effectLst/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400">
                                <a:effectLst/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12</m:t>
                            </m:r>
                          </m:num>
                          <m:den>
                            <m:r>
                              <a:rPr lang="en-US" altLang="ja-JP" sz="2400">
                                <a:effectLst/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35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altLang="ja-JP" sz="2400" i="1" dirty="0">
                    <a:effectLst/>
                    <a:latin typeface="Cambria Math" panose="02040503050406030204" pitchFamily="18" charset="0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effectLst/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=0.532</m:t>
                    </m:r>
                  </m:oMath>
                </a14:m>
                <a:endParaRPr lang="en-US" altLang="ja-JP" sz="2400" b="0" dirty="0">
                  <a:solidFill>
                    <a:schemeClr val="tx1"/>
                  </a:solidFill>
                  <a:effectLst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80" name="正方形/長方形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336" y="4482458"/>
                <a:ext cx="7963964" cy="62222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正方形/長方形 8"/>
          <p:cNvSpPr/>
          <p:nvPr/>
        </p:nvSpPr>
        <p:spPr>
          <a:xfrm>
            <a:off x="4478490" y="368519"/>
            <a:ext cx="20665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各点の出現確率 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正方形/長方形 89"/>
              <p:cNvSpPr/>
              <p:nvPr/>
            </p:nvSpPr>
            <p:spPr>
              <a:xfrm>
                <a:off x="2186074" y="5493379"/>
                <a:ext cx="8069004" cy="7104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28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情報利得 </a:t>
                </a:r>
                <a:r>
                  <a:rPr lang="en-US" altLang="ja-JP" sz="28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0.578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 −</m:t>
                    </m:r>
                    <m:f>
                      <m:f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25</m:t>
                        </m:r>
                      </m:num>
                      <m:den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60</m:t>
                        </m:r>
                      </m:den>
                    </m:f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0.330</m:t>
                    </m:r>
                    <m:r>
                      <a:rPr lang="en-US" altLang="ja-JP" sz="2800" b="0" i="0" smtClean="0"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 −</m:t>
                    </m:r>
                    <m:f>
                      <m:f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2800" b="0" i="0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35</m:t>
                        </m:r>
                      </m:num>
                      <m:den>
                        <m:r>
                          <a:rPr lang="en-US" altLang="ja-JP" sz="2800" b="0" i="0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60</m:t>
                        </m:r>
                      </m:den>
                    </m:f>
                    <m:r>
                      <a:rPr lang="en-US" altLang="ja-JP" sz="2800" b="0" i="0" smtClean="0"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0.532=</m:t>
                    </m:r>
                    <m:r>
                      <a:rPr lang="en-US" altLang="ja-JP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𝟎</m:t>
                    </m:r>
                    <m:r>
                      <a:rPr lang="en-US" altLang="ja-JP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.</m:t>
                    </m:r>
                    <m:r>
                      <a:rPr lang="en-US" altLang="ja-JP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𝟏𝟑𝟏</m:t>
                    </m:r>
                  </m:oMath>
                </a14:m>
                <a:r>
                  <a:rPr lang="en-US" altLang="ja-JP" sz="28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 </a:t>
                </a:r>
              </a:p>
            </p:txBody>
          </p:sp>
        </mc:Choice>
        <mc:Fallback xmlns="">
          <p:sp>
            <p:nvSpPr>
              <p:cNvPr id="90" name="正方形/長方形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074" y="5493379"/>
                <a:ext cx="8069004" cy="710451"/>
              </a:xfrm>
              <a:prstGeom prst="rect">
                <a:avLst/>
              </a:prstGeom>
              <a:blipFill rotWithShape="0">
                <a:blip r:embed="rId6"/>
                <a:stretch>
                  <a:fillRect l="-1587" b="-153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正方形/長方形 87"/>
              <p:cNvSpPr/>
              <p:nvPr/>
            </p:nvSpPr>
            <p:spPr>
              <a:xfrm>
                <a:off x="6854787" y="791488"/>
                <a:ext cx="2557944" cy="7371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800" dirty="0"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L: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ja-JP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80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5</m:t>
                            </m:r>
                          </m:num>
                          <m:den>
                            <m:r>
                              <a:rPr lang="en-US" altLang="ja-JP" sz="280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25</m:t>
                            </m:r>
                          </m:den>
                        </m:f>
                        <m:r>
                          <a:rPr lang="en-US" altLang="ja-JP" sz="2800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,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 </m:t>
                        </m:r>
                        <m:f>
                          <m:fPr>
                            <m:ctrlPr>
                              <a:rPr lang="en-US" altLang="ja-JP" sz="2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18</m:t>
                            </m:r>
                          </m:num>
                          <m:den>
                            <m:r>
                              <a:rPr lang="en-US" altLang="ja-JP" sz="2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25</m:t>
                            </m:r>
                          </m:den>
                        </m:f>
                        <m:r>
                          <a:rPr lang="en-US" altLang="ja-JP" sz="2800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,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 </m:t>
                        </m:r>
                        <m:f>
                          <m:fPr>
                            <m:ctrlPr>
                              <a:rPr lang="en-US" altLang="ja-JP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ja-JP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25</m:t>
                            </m:r>
                          </m:den>
                        </m:f>
                        <m:r>
                          <a:rPr lang="en-US" altLang="ja-JP" sz="2800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,</m:t>
                        </m:r>
                        <m:r>
                          <a:rPr lang="en-US" altLang="ja-JP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0</m:t>
                        </m:r>
                      </m:e>
                    </m:d>
                  </m:oMath>
                </a14:m>
                <a:r>
                  <a:rPr lang="en-US" altLang="ja-JP" sz="2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8" name="正方形/長方形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4787" y="791488"/>
                <a:ext cx="2557944" cy="737189"/>
              </a:xfrm>
              <a:prstGeom prst="rect">
                <a:avLst/>
              </a:prstGeom>
              <a:blipFill rotWithShape="0">
                <a:blip r:embed="rId7"/>
                <a:stretch>
                  <a:fillRect l="-4762" b="-90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正方形/長方形 91"/>
              <p:cNvSpPr/>
              <p:nvPr/>
            </p:nvSpPr>
            <p:spPr>
              <a:xfrm>
                <a:off x="1802336" y="2904474"/>
                <a:ext cx="9479690" cy="6169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𝐻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𝑃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=−</m:t>
                    </m:r>
                    <m:f>
                      <m:fPr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24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9</m:t>
                        </m:r>
                      </m:num>
                      <m:den>
                        <m:r>
                          <a:rPr lang="en-US" altLang="ja-JP" sz="24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60</m:t>
                        </m:r>
                      </m:den>
                    </m:f>
                    <m:func>
                      <m:funcPr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4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altLang="ja-JP" sz="24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400" b="0" i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9</m:t>
                            </m:r>
                          </m:num>
                          <m:den>
                            <m:r>
                              <a:rPr lang="en-US" altLang="ja-JP" sz="2400" b="0" i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60</m:t>
                            </m:r>
                          </m:den>
                        </m:f>
                      </m:e>
                    </m:func>
                    <m:r>
                      <a:rPr lang="en-US" altLang="ja-JP" sz="24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−</m:t>
                    </m:r>
                    <m:f>
                      <m:fPr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24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22</m:t>
                        </m:r>
                      </m:num>
                      <m:den>
                        <m:r>
                          <a:rPr lang="en-US" altLang="ja-JP" sz="24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60</m:t>
                        </m:r>
                      </m:den>
                    </m:f>
                    <m:func>
                      <m:funcPr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4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altLang="ja-JP" sz="24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400" b="0" i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22</m:t>
                            </m:r>
                          </m:num>
                          <m:den>
                            <m:r>
                              <a:rPr lang="en-US" altLang="ja-JP" sz="2400" b="0" i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60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altLang="ja-JP" sz="2400" b="0" i="1" dirty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−</m:t>
                    </m:r>
                    <m:f>
                      <m:fPr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24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17</m:t>
                        </m:r>
                      </m:num>
                      <m:den>
                        <m:r>
                          <a:rPr lang="en-US" altLang="ja-JP" sz="24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60</m:t>
                        </m:r>
                      </m:den>
                    </m:f>
                    <m:func>
                      <m:funcPr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4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altLang="ja-JP" sz="24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400" b="0" i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17</m:t>
                            </m:r>
                          </m:num>
                          <m:den>
                            <m:r>
                              <a:rPr lang="en-US" altLang="ja-JP" sz="2400" b="0" i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60</m:t>
                            </m:r>
                          </m:den>
                        </m:f>
                      </m:e>
                    </m:func>
                    <m:r>
                      <a:rPr lang="en-US" altLang="ja-JP" sz="24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−</m:t>
                    </m:r>
                    <m:f>
                      <m:fPr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24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12</m:t>
                        </m:r>
                      </m:num>
                      <m:den>
                        <m:r>
                          <a:rPr lang="en-US" altLang="ja-JP" sz="24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60</m:t>
                        </m:r>
                      </m:den>
                    </m:f>
                    <m:func>
                      <m:funcPr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4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altLang="ja-JP" sz="24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400" b="0" i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12</m:t>
                            </m:r>
                          </m:num>
                          <m:den>
                            <m:r>
                              <a:rPr lang="en-US" altLang="ja-JP" sz="2400" b="0" i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60</m:t>
                            </m:r>
                          </m:den>
                        </m:f>
                      </m:e>
                    </m:func>
                    <m:r>
                      <a:rPr lang="en-US" altLang="ja-JP" sz="2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=0.578</m:t>
                    </m:r>
                  </m:oMath>
                </a14:m>
                <a:r>
                  <a:rPr lang="en-US" altLang="ja-JP" sz="2400" b="0" dirty="0">
                    <a:solidFill>
                      <a:schemeClr val="tx1"/>
                    </a:solidFill>
                    <a:effectLst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92" name="正方形/長方形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336" y="2904474"/>
                <a:ext cx="9479690" cy="61696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3" name="グループ化 92"/>
          <p:cNvGrpSpPr/>
          <p:nvPr/>
        </p:nvGrpSpPr>
        <p:grpSpPr>
          <a:xfrm>
            <a:off x="4909211" y="1588593"/>
            <a:ext cx="1416008" cy="935058"/>
            <a:chOff x="1351005" y="5534026"/>
            <a:chExt cx="1416008" cy="935058"/>
          </a:xfrm>
        </p:grpSpPr>
        <p:cxnSp>
          <p:nvCxnSpPr>
            <p:cNvPr id="94" name="直線矢印コネクタ 93"/>
            <p:cNvCxnSpPr/>
            <p:nvPr/>
          </p:nvCxnSpPr>
          <p:spPr>
            <a:xfrm>
              <a:off x="1351005" y="6466703"/>
              <a:ext cx="141600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矢印コネクタ 94"/>
            <p:cNvCxnSpPr/>
            <p:nvPr/>
          </p:nvCxnSpPr>
          <p:spPr>
            <a:xfrm flipV="1">
              <a:off x="1351005" y="5534026"/>
              <a:ext cx="0" cy="93505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正方形/長方形 95"/>
            <p:cNvSpPr/>
            <p:nvPr/>
          </p:nvSpPr>
          <p:spPr>
            <a:xfrm>
              <a:off x="1485900" y="6140450"/>
              <a:ext cx="139700" cy="32625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" name="正方形/長方形 159"/>
            <p:cNvSpPr/>
            <p:nvPr/>
          </p:nvSpPr>
          <p:spPr>
            <a:xfrm>
              <a:off x="1760494" y="5534026"/>
              <a:ext cx="139700" cy="93267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" name="正方形/長方形 162"/>
            <p:cNvSpPr/>
            <p:nvPr/>
          </p:nvSpPr>
          <p:spPr>
            <a:xfrm>
              <a:off x="2035088" y="5695950"/>
              <a:ext cx="139700" cy="77075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" name="正方形/長方形 163"/>
            <p:cNvSpPr/>
            <p:nvPr/>
          </p:nvSpPr>
          <p:spPr>
            <a:xfrm>
              <a:off x="2309682" y="5972174"/>
              <a:ext cx="139700" cy="49452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65" name="グループ化 164"/>
          <p:cNvGrpSpPr/>
          <p:nvPr/>
        </p:nvGrpSpPr>
        <p:grpSpPr>
          <a:xfrm>
            <a:off x="7522304" y="1588593"/>
            <a:ext cx="1416008" cy="935058"/>
            <a:chOff x="1351005" y="5534026"/>
            <a:chExt cx="1416008" cy="935058"/>
          </a:xfrm>
        </p:grpSpPr>
        <p:cxnSp>
          <p:nvCxnSpPr>
            <p:cNvPr id="166" name="直線矢印コネクタ 165"/>
            <p:cNvCxnSpPr/>
            <p:nvPr/>
          </p:nvCxnSpPr>
          <p:spPr>
            <a:xfrm>
              <a:off x="1351005" y="6466703"/>
              <a:ext cx="141600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線矢印コネクタ 166"/>
            <p:cNvCxnSpPr/>
            <p:nvPr/>
          </p:nvCxnSpPr>
          <p:spPr>
            <a:xfrm flipV="1">
              <a:off x="1351005" y="5534026"/>
              <a:ext cx="0" cy="93505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正方形/長方形 167"/>
            <p:cNvSpPr/>
            <p:nvPr/>
          </p:nvSpPr>
          <p:spPr>
            <a:xfrm>
              <a:off x="1485900" y="6303938"/>
              <a:ext cx="139700" cy="16276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" name="正方形/長方形 168"/>
            <p:cNvSpPr/>
            <p:nvPr/>
          </p:nvSpPr>
          <p:spPr>
            <a:xfrm>
              <a:off x="1760494" y="5661000"/>
              <a:ext cx="139700" cy="8057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" name="正方形/長方形 169"/>
            <p:cNvSpPr/>
            <p:nvPr/>
          </p:nvSpPr>
          <p:spPr>
            <a:xfrm>
              <a:off x="2035088" y="6370612"/>
              <a:ext cx="139700" cy="9609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" name="正方形/長方形 170"/>
            <p:cNvSpPr/>
            <p:nvPr/>
          </p:nvSpPr>
          <p:spPr>
            <a:xfrm>
              <a:off x="2309682" y="6420984"/>
              <a:ext cx="139700" cy="4571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72" name="グループ化 171"/>
          <p:cNvGrpSpPr/>
          <p:nvPr/>
        </p:nvGrpSpPr>
        <p:grpSpPr>
          <a:xfrm>
            <a:off x="10255078" y="1588593"/>
            <a:ext cx="1416008" cy="935058"/>
            <a:chOff x="1351005" y="5534026"/>
            <a:chExt cx="1416008" cy="935058"/>
          </a:xfrm>
        </p:grpSpPr>
        <p:cxnSp>
          <p:nvCxnSpPr>
            <p:cNvPr id="173" name="直線矢印コネクタ 172"/>
            <p:cNvCxnSpPr/>
            <p:nvPr/>
          </p:nvCxnSpPr>
          <p:spPr>
            <a:xfrm>
              <a:off x="1351005" y="6466703"/>
              <a:ext cx="141600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直線矢印コネクタ 173"/>
            <p:cNvCxnSpPr/>
            <p:nvPr/>
          </p:nvCxnSpPr>
          <p:spPr>
            <a:xfrm flipV="1">
              <a:off x="1351005" y="5534026"/>
              <a:ext cx="0" cy="93505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正方形/長方形 174"/>
            <p:cNvSpPr/>
            <p:nvPr/>
          </p:nvSpPr>
          <p:spPr>
            <a:xfrm>
              <a:off x="1485900" y="6314724"/>
              <a:ext cx="139700" cy="15197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" name="正方形/長方形 175"/>
            <p:cNvSpPr/>
            <p:nvPr/>
          </p:nvSpPr>
          <p:spPr>
            <a:xfrm>
              <a:off x="1760494" y="6314724"/>
              <a:ext cx="139700" cy="15197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" name="正方形/長方形 176"/>
            <p:cNvSpPr/>
            <p:nvPr/>
          </p:nvSpPr>
          <p:spPr>
            <a:xfrm>
              <a:off x="2035088" y="5786088"/>
              <a:ext cx="139700" cy="68061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" name="正方形/長方形 177"/>
            <p:cNvSpPr/>
            <p:nvPr/>
          </p:nvSpPr>
          <p:spPr>
            <a:xfrm>
              <a:off x="2309682" y="5972174"/>
              <a:ext cx="139700" cy="49452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58" name="正方形/長方形 157"/>
          <p:cNvSpPr/>
          <p:nvPr/>
        </p:nvSpPr>
        <p:spPr>
          <a:xfrm>
            <a:off x="353705" y="0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</a:pPr>
            <a:r>
              <a:rPr lang="ja-JP" altLang="en-US" sz="2800" b="1" i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参考資料</a:t>
            </a:r>
            <a:endParaRPr lang="en-US" altLang="ja-JP" sz="2800" b="1" i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54</a:t>
            </a:fld>
            <a:endParaRPr kumimoji="1" lang="ja-JP" altLang="en-US"/>
          </a:p>
        </p:txBody>
      </p:sp>
      <p:cxnSp>
        <p:nvCxnSpPr>
          <p:cNvPr id="159" name="直線コネクタ 158"/>
          <p:cNvCxnSpPr/>
          <p:nvPr/>
        </p:nvCxnSpPr>
        <p:spPr>
          <a:xfrm>
            <a:off x="1008959" y="1433386"/>
            <a:ext cx="3064643" cy="46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79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3553733" y="533973"/>
            <a:ext cx="1416008" cy="935058"/>
            <a:chOff x="1351005" y="5534026"/>
            <a:chExt cx="1416008" cy="935058"/>
          </a:xfrm>
        </p:grpSpPr>
        <p:cxnSp>
          <p:nvCxnSpPr>
            <p:cNvPr id="5" name="直線矢印コネクタ 4"/>
            <p:cNvCxnSpPr/>
            <p:nvPr/>
          </p:nvCxnSpPr>
          <p:spPr>
            <a:xfrm>
              <a:off x="1351005" y="6466703"/>
              <a:ext cx="141600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矢印コネクタ 5"/>
            <p:cNvCxnSpPr/>
            <p:nvPr/>
          </p:nvCxnSpPr>
          <p:spPr>
            <a:xfrm flipV="1">
              <a:off x="1351005" y="5534026"/>
              <a:ext cx="0" cy="93505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正方形/長方形 6"/>
            <p:cNvSpPr/>
            <p:nvPr/>
          </p:nvSpPr>
          <p:spPr>
            <a:xfrm>
              <a:off x="1485900" y="6140450"/>
              <a:ext cx="139700" cy="32625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1760494" y="5534026"/>
              <a:ext cx="139700" cy="93267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2035088" y="5695950"/>
              <a:ext cx="139700" cy="77075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2309682" y="5972174"/>
              <a:ext cx="139700" cy="49452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376415" y="782348"/>
            <a:ext cx="2482953" cy="1903488"/>
            <a:chOff x="6648130" y="895770"/>
            <a:chExt cx="2753237" cy="2110694"/>
          </a:xfrm>
        </p:grpSpPr>
        <p:grpSp>
          <p:nvGrpSpPr>
            <p:cNvPr id="12" name="グループ化 11"/>
            <p:cNvGrpSpPr/>
            <p:nvPr/>
          </p:nvGrpSpPr>
          <p:grpSpPr>
            <a:xfrm>
              <a:off x="6648130" y="1044658"/>
              <a:ext cx="2753237" cy="1858563"/>
              <a:chOff x="973245" y="3883651"/>
              <a:chExt cx="2753237" cy="1858563"/>
            </a:xfrm>
          </p:grpSpPr>
          <p:sp>
            <p:nvSpPr>
              <p:cNvPr id="14" name="円/楕円 13"/>
              <p:cNvSpPr/>
              <p:nvPr/>
            </p:nvSpPr>
            <p:spPr>
              <a:xfrm>
                <a:off x="1658257" y="4878614"/>
                <a:ext cx="73025" cy="730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5" name="円/楕円 14"/>
              <p:cNvSpPr/>
              <p:nvPr/>
            </p:nvSpPr>
            <p:spPr>
              <a:xfrm>
                <a:off x="981982" y="5516789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6" name="円/楕円 15"/>
              <p:cNvSpPr/>
              <p:nvPr/>
            </p:nvSpPr>
            <p:spPr>
              <a:xfrm>
                <a:off x="1112157" y="5669189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7" name="円/楕円 16"/>
              <p:cNvSpPr/>
              <p:nvPr/>
            </p:nvSpPr>
            <p:spPr>
              <a:xfrm>
                <a:off x="1251856" y="5443764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8" name="円/楕円 17"/>
              <p:cNvSpPr/>
              <p:nvPr/>
            </p:nvSpPr>
            <p:spPr>
              <a:xfrm>
                <a:off x="1342342" y="5632676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9" name="円/楕円 18"/>
              <p:cNvSpPr/>
              <p:nvPr/>
            </p:nvSpPr>
            <p:spPr>
              <a:xfrm>
                <a:off x="1704291" y="5332639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20" name="円/楕円 19"/>
              <p:cNvSpPr/>
              <p:nvPr/>
            </p:nvSpPr>
            <p:spPr>
              <a:xfrm>
                <a:off x="1440766" y="5062764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21" name="円/楕円 20"/>
              <p:cNvSpPr/>
              <p:nvPr/>
            </p:nvSpPr>
            <p:spPr>
              <a:xfrm>
                <a:off x="1480449" y="5277076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22" name="円/楕円 21"/>
              <p:cNvSpPr/>
              <p:nvPr/>
            </p:nvSpPr>
            <p:spPr>
              <a:xfrm>
                <a:off x="1740803" y="5118326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23" name="円/楕円 22"/>
              <p:cNvSpPr/>
              <p:nvPr/>
            </p:nvSpPr>
            <p:spPr>
              <a:xfrm>
                <a:off x="1367741" y="4726214"/>
                <a:ext cx="73025" cy="730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24" name="円/楕円 23"/>
              <p:cNvSpPr/>
              <p:nvPr/>
            </p:nvSpPr>
            <p:spPr>
              <a:xfrm>
                <a:off x="973245" y="4821464"/>
                <a:ext cx="73025" cy="730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25" name="円/楕円 24"/>
              <p:cNvSpPr/>
              <p:nvPr/>
            </p:nvSpPr>
            <p:spPr>
              <a:xfrm>
                <a:off x="1075644" y="5062764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26" name="円/楕円 25"/>
              <p:cNvSpPr/>
              <p:nvPr/>
            </p:nvSpPr>
            <p:spPr>
              <a:xfrm>
                <a:off x="1161367" y="4892901"/>
                <a:ext cx="73025" cy="730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27" name="円/楕円 26"/>
              <p:cNvSpPr/>
              <p:nvPr/>
            </p:nvSpPr>
            <p:spPr>
              <a:xfrm>
                <a:off x="1628088" y="4255519"/>
                <a:ext cx="73025" cy="730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28" name="円/楕円 27"/>
              <p:cNvSpPr/>
              <p:nvPr/>
            </p:nvSpPr>
            <p:spPr>
              <a:xfrm>
                <a:off x="1813828" y="4470626"/>
                <a:ext cx="73025" cy="730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29" name="円/楕円 28"/>
              <p:cNvSpPr/>
              <p:nvPr/>
            </p:nvSpPr>
            <p:spPr>
              <a:xfrm>
                <a:off x="1950349" y="4736531"/>
                <a:ext cx="73025" cy="730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30" name="円/楕円 29"/>
              <p:cNvSpPr/>
              <p:nvPr/>
            </p:nvSpPr>
            <p:spPr>
              <a:xfrm>
                <a:off x="1477278" y="4526983"/>
                <a:ext cx="73025" cy="730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31" name="円/楕円 30"/>
              <p:cNvSpPr/>
              <p:nvPr/>
            </p:nvSpPr>
            <p:spPr>
              <a:xfrm>
                <a:off x="1877324" y="5111182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32" name="円/楕円 31"/>
              <p:cNvSpPr/>
              <p:nvPr/>
            </p:nvSpPr>
            <p:spPr>
              <a:xfrm>
                <a:off x="2155147" y="4874646"/>
                <a:ext cx="73025" cy="730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33" name="円/楕円 32"/>
              <p:cNvSpPr/>
              <p:nvPr/>
            </p:nvSpPr>
            <p:spPr>
              <a:xfrm>
                <a:off x="2398023" y="4310289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34" name="円/楕円 33"/>
              <p:cNvSpPr/>
              <p:nvPr/>
            </p:nvSpPr>
            <p:spPr>
              <a:xfrm>
                <a:off x="2715069" y="4230119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35" name="円/楕円 34"/>
              <p:cNvSpPr/>
              <p:nvPr/>
            </p:nvSpPr>
            <p:spPr>
              <a:xfrm>
                <a:off x="2816678" y="4459512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36" name="円/楕円 35"/>
              <p:cNvSpPr/>
              <p:nvPr/>
            </p:nvSpPr>
            <p:spPr>
              <a:xfrm>
                <a:off x="2896481" y="4302354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37" name="円/楕円 36"/>
              <p:cNvSpPr/>
              <p:nvPr/>
            </p:nvSpPr>
            <p:spPr>
              <a:xfrm>
                <a:off x="3213527" y="4222184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38" name="円/楕円 37"/>
              <p:cNvSpPr/>
              <p:nvPr/>
            </p:nvSpPr>
            <p:spPr>
              <a:xfrm>
                <a:off x="3315136" y="4451577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39" name="円/楕円 38"/>
              <p:cNvSpPr/>
              <p:nvPr/>
            </p:nvSpPr>
            <p:spPr>
              <a:xfrm>
                <a:off x="2659169" y="4540478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40" name="円/楕円 39"/>
              <p:cNvSpPr/>
              <p:nvPr/>
            </p:nvSpPr>
            <p:spPr>
              <a:xfrm>
                <a:off x="2976215" y="4460308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41" name="円/楕円 40"/>
              <p:cNvSpPr/>
              <p:nvPr/>
            </p:nvSpPr>
            <p:spPr>
              <a:xfrm>
                <a:off x="3077824" y="4689701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42" name="円/楕円 41"/>
              <p:cNvSpPr/>
              <p:nvPr/>
            </p:nvSpPr>
            <p:spPr>
              <a:xfrm>
                <a:off x="3017477" y="4559525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43" name="円/楕円 42"/>
              <p:cNvSpPr/>
              <p:nvPr/>
            </p:nvSpPr>
            <p:spPr>
              <a:xfrm>
                <a:off x="3097280" y="4402367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44" name="円/楕円 43"/>
              <p:cNvSpPr/>
              <p:nvPr/>
            </p:nvSpPr>
            <p:spPr>
              <a:xfrm>
                <a:off x="3177014" y="4560321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45" name="円/楕円 44"/>
              <p:cNvSpPr/>
              <p:nvPr/>
            </p:nvSpPr>
            <p:spPr>
              <a:xfrm>
                <a:off x="3332176" y="4297188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46" name="円/楕円 45"/>
              <p:cNvSpPr/>
              <p:nvPr/>
            </p:nvSpPr>
            <p:spPr>
              <a:xfrm>
                <a:off x="3392942" y="4112158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47" name="円/楕円 46"/>
              <p:cNvSpPr/>
              <p:nvPr/>
            </p:nvSpPr>
            <p:spPr>
              <a:xfrm>
                <a:off x="3491713" y="4297984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48" name="円/楕円 47"/>
              <p:cNvSpPr/>
              <p:nvPr/>
            </p:nvSpPr>
            <p:spPr>
              <a:xfrm>
                <a:off x="3024186" y="4040809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49" name="円/楕円 48"/>
              <p:cNvSpPr/>
              <p:nvPr/>
            </p:nvSpPr>
            <p:spPr>
              <a:xfrm>
                <a:off x="3103989" y="3883651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50" name="円/楕円 49"/>
              <p:cNvSpPr/>
              <p:nvPr/>
            </p:nvSpPr>
            <p:spPr>
              <a:xfrm>
                <a:off x="3183723" y="4041605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51" name="円/楕円 50"/>
              <p:cNvSpPr/>
              <p:nvPr/>
            </p:nvSpPr>
            <p:spPr>
              <a:xfrm>
                <a:off x="2408136" y="5185200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52" name="円/楕円 51"/>
              <p:cNvSpPr/>
              <p:nvPr/>
            </p:nvSpPr>
            <p:spPr>
              <a:xfrm>
                <a:off x="2584116" y="4996086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53" name="円/楕円 52"/>
              <p:cNvSpPr/>
              <p:nvPr/>
            </p:nvSpPr>
            <p:spPr>
              <a:xfrm>
                <a:off x="2663919" y="4838928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54" name="円/楕円 53"/>
              <p:cNvSpPr/>
              <p:nvPr/>
            </p:nvSpPr>
            <p:spPr>
              <a:xfrm>
                <a:off x="2743653" y="4996882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55" name="円/楕円 54"/>
              <p:cNvSpPr/>
              <p:nvPr/>
            </p:nvSpPr>
            <p:spPr>
              <a:xfrm>
                <a:off x="2782270" y="5558064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56" name="円/楕円 55"/>
              <p:cNvSpPr/>
              <p:nvPr/>
            </p:nvSpPr>
            <p:spPr>
              <a:xfrm>
                <a:off x="2818782" y="5343751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57" name="円/楕円 56"/>
              <p:cNvSpPr/>
              <p:nvPr/>
            </p:nvSpPr>
            <p:spPr>
              <a:xfrm>
                <a:off x="2955303" y="5336607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58" name="円/楕円 57"/>
              <p:cNvSpPr/>
              <p:nvPr/>
            </p:nvSpPr>
            <p:spPr>
              <a:xfrm>
                <a:off x="3151948" y="5365183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59" name="円/楕円 58"/>
              <p:cNvSpPr/>
              <p:nvPr/>
            </p:nvSpPr>
            <p:spPr>
              <a:xfrm>
                <a:off x="3073995" y="5132415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60" name="円/楕円 59"/>
              <p:cNvSpPr/>
              <p:nvPr/>
            </p:nvSpPr>
            <p:spPr>
              <a:xfrm>
                <a:off x="3210516" y="5125271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61" name="円/楕円 60"/>
              <p:cNvSpPr/>
              <p:nvPr/>
            </p:nvSpPr>
            <p:spPr>
              <a:xfrm>
                <a:off x="3198107" y="4960669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62" name="円/楕円 61"/>
              <p:cNvSpPr/>
              <p:nvPr/>
            </p:nvSpPr>
            <p:spPr>
              <a:xfrm>
                <a:off x="3329446" y="4724229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63" name="円/楕円 62"/>
              <p:cNvSpPr/>
              <p:nvPr/>
            </p:nvSpPr>
            <p:spPr>
              <a:xfrm>
                <a:off x="3465967" y="4717085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64" name="円/楕円 63"/>
              <p:cNvSpPr/>
              <p:nvPr/>
            </p:nvSpPr>
            <p:spPr>
              <a:xfrm>
                <a:off x="3375950" y="5388005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65" name="円/楕円 64"/>
              <p:cNvSpPr/>
              <p:nvPr/>
            </p:nvSpPr>
            <p:spPr>
              <a:xfrm>
                <a:off x="3512471" y="5380861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66" name="円/楕円 65"/>
              <p:cNvSpPr/>
              <p:nvPr/>
            </p:nvSpPr>
            <p:spPr>
              <a:xfrm>
                <a:off x="3365959" y="5157222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67" name="円/楕円 66"/>
              <p:cNvSpPr/>
              <p:nvPr/>
            </p:nvSpPr>
            <p:spPr>
              <a:xfrm>
                <a:off x="3402471" y="4942909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68" name="円/楕円 67"/>
              <p:cNvSpPr/>
              <p:nvPr/>
            </p:nvSpPr>
            <p:spPr>
              <a:xfrm>
                <a:off x="3653457" y="4954220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69" name="円/楕円 68"/>
              <p:cNvSpPr/>
              <p:nvPr/>
            </p:nvSpPr>
            <p:spPr>
              <a:xfrm>
                <a:off x="3012727" y="5608269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70" name="円/楕円 69"/>
              <p:cNvSpPr/>
              <p:nvPr/>
            </p:nvSpPr>
            <p:spPr>
              <a:xfrm>
                <a:off x="3149248" y="5601125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71" name="円/楕円 70"/>
              <p:cNvSpPr/>
              <p:nvPr/>
            </p:nvSpPr>
            <p:spPr>
              <a:xfrm>
                <a:off x="3345893" y="5629701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72" name="円/楕円 71"/>
              <p:cNvSpPr/>
              <p:nvPr/>
            </p:nvSpPr>
            <p:spPr>
              <a:xfrm>
                <a:off x="1959204" y="5596163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73" name="円/楕円 72"/>
              <p:cNvSpPr/>
              <p:nvPr/>
            </p:nvSpPr>
            <p:spPr>
              <a:xfrm>
                <a:off x="1995716" y="5381850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</p:grpSp>
        <p:cxnSp>
          <p:nvCxnSpPr>
            <p:cNvPr id="13" name="直線コネクタ 12"/>
            <p:cNvCxnSpPr/>
            <p:nvPr/>
          </p:nvCxnSpPr>
          <p:spPr>
            <a:xfrm flipH="1" flipV="1">
              <a:off x="8004958" y="895770"/>
              <a:ext cx="11296" cy="211069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グループ化 73"/>
          <p:cNvGrpSpPr/>
          <p:nvPr/>
        </p:nvGrpSpPr>
        <p:grpSpPr>
          <a:xfrm>
            <a:off x="2907642" y="2079412"/>
            <a:ext cx="1416008" cy="935058"/>
            <a:chOff x="1351005" y="5534026"/>
            <a:chExt cx="1416008" cy="935058"/>
          </a:xfrm>
        </p:grpSpPr>
        <p:cxnSp>
          <p:nvCxnSpPr>
            <p:cNvPr id="75" name="直線矢印コネクタ 74"/>
            <p:cNvCxnSpPr/>
            <p:nvPr/>
          </p:nvCxnSpPr>
          <p:spPr>
            <a:xfrm>
              <a:off x="1351005" y="6466703"/>
              <a:ext cx="141600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矢印コネクタ 75"/>
            <p:cNvCxnSpPr/>
            <p:nvPr/>
          </p:nvCxnSpPr>
          <p:spPr>
            <a:xfrm flipV="1">
              <a:off x="1351005" y="5534026"/>
              <a:ext cx="0" cy="93505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正方形/長方形 76"/>
            <p:cNvSpPr/>
            <p:nvPr/>
          </p:nvSpPr>
          <p:spPr>
            <a:xfrm>
              <a:off x="1485900" y="6140450"/>
              <a:ext cx="139700" cy="32625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正方形/長方形 77"/>
            <p:cNvSpPr/>
            <p:nvPr/>
          </p:nvSpPr>
          <p:spPr>
            <a:xfrm>
              <a:off x="1760494" y="6420984"/>
              <a:ext cx="139700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正方形/長方形 78"/>
            <p:cNvSpPr/>
            <p:nvPr/>
          </p:nvSpPr>
          <p:spPr>
            <a:xfrm>
              <a:off x="2035088" y="6420984"/>
              <a:ext cx="139700" cy="4571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正方形/長方形 79"/>
            <p:cNvSpPr/>
            <p:nvPr/>
          </p:nvSpPr>
          <p:spPr>
            <a:xfrm>
              <a:off x="2309682" y="5972174"/>
              <a:ext cx="139700" cy="49452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1" name="グループ化 80"/>
          <p:cNvGrpSpPr/>
          <p:nvPr/>
        </p:nvGrpSpPr>
        <p:grpSpPr>
          <a:xfrm>
            <a:off x="4540292" y="2070787"/>
            <a:ext cx="1416008" cy="935058"/>
            <a:chOff x="1351005" y="5534026"/>
            <a:chExt cx="1416008" cy="935058"/>
          </a:xfrm>
        </p:grpSpPr>
        <p:cxnSp>
          <p:nvCxnSpPr>
            <p:cNvPr id="82" name="直線矢印コネクタ 81"/>
            <p:cNvCxnSpPr/>
            <p:nvPr/>
          </p:nvCxnSpPr>
          <p:spPr>
            <a:xfrm>
              <a:off x="1351005" y="6466703"/>
              <a:ext cx="141600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矢印コネクタ 82"/>
            <p:cNvCxnSpPr/>
            <p:nvPr/>
          </p:nvCxnSpPr>
          <p:spPr>
            <a:xfrm flipV="1">
              <a:off x="1351005" y="5534026"/>
              <a:ext cx="0" cy="93505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正方形/長方形 83"/>
            <p:cNvSpPr/>
            <p:nvPr/>
          </p:nvSpPr>
          <p:spPr>
            <a:xfrm>
              <a:off x="1485900" y="6420984"/>
              <a:ext cx="139700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正方形/長方形 84"/>
            <p:cNvSpPr/>
            <p:nvPr/>
          </p:nvSpPr>
          <p:spPr>
            <a:xfrm>
              <a:off x="1760494" y="5534026"/>
              <a:ext cx="139700" cy="93267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正方形/長方形 85"/>
            <p:cNvSpPr/>
            <p:nvPr/>
          </p:nvSpPr>
          <p:spPr>
            <a:xfrm>
              <a:off x="2035088" y="5695950"/>
              <a:ext cx="139700" cy="77075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正方形/長方形 86"/>
            <p:cNvSpPr/>
            <p:nvPr/>
          </p:nvSpPr>
          <p:spPr>
            <a:xfrm>
              <a:off x="2309682" y="6420984"/>
              <a:ext cx="139700" cy="4571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88" name="直線矢印コネクタ 87"/>
          <p:cNvCxnSpPr/>
          <p:nvPr/>
        </p:nvCxnSpPr>
        <p:spPr>
          <a:xfrm flipH="1">
            <a:off x="3575628" y="1643928"/>
            <a:ext cx="151207" cy="350838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矢印コネクタ 88"/>
          <p:cNvCxnSpPr/>
          <p:nvPr/>
        </p:nvCxnSpPr>
        <p:spPr>
          <a:xfrm>
            <a:off x="4709755" y="1641548"/>
            <a:ext cx="158670" cy="353218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グループ化 89"/>
          <p:cNvGrpSpPr/>
          <p:nvPr/>
        </p:nvGrpSpPr>
        <p:grpSpPr>
          <a:xfrm>
            <a:off x="6203442" y="856032"/>
            <a:ext cx="2482953" cy="1676108"/>
            <a:chOff x="6648130" y="1044658"/>
            <a:chExt cx="2753237" cy="1858563"/>
          </a:xfrm>
        </p:grpSpPr>
        <p:grpSp>
          <p:nvGrpSpPr>
            <p:cNvPr id="91" name="グループ化 90"/>
            <p:cNvGrpSpPr/>
            <p:nvPr/>
          </p:nvGrpSpPr>
          <p:grpSpPr>
            <a:xfrm>
              <a:off x="6648130" y="1044658"/>
              <a:ext cx="2753237" cy="1858563"/>
              <a:chOff x="973245" y="3883651"/>
              <a:chExt cx="2753237" cy="1858563"/>
            </a:xfrm>
          </p:grpSpPr>
          <p:sp>
            <p:nvSpPr>
              <p:cNvPr id="93" name="円/楕円 92"/>
              <p:cNvSpPr/>
              <p:nvPr/>
            </p:nvSpPr>
            <p:spPr>
              <a:xfrm>
                <a:off x="1658257" y="4878614"/>
                <a:ext cx="73025" cy="730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94" name="円/楕円 93"/>
              <p:cNvSpPr/>
              <p:nvPr/>
            </p:nvSpPr>
            <p:spPr>
              <a:xfrm>
                <a:off x="981982" y="5516789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95" name="円/楕円 94"/>
              <p:cNvSpPr/>
              <p:nvPr/>
            </p:nvSpPr>
            <p:spPr>
              <a:xfrm>
                <a:off x="1112157" y="5669189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96" name="円/楕円 95"/>
              <p:cNvSpPr/>
              <p:nvPr/>
            </p:nvSpPr>
            <p:spPr>
              <a:xfrm>
                <a:off x="1251856" y="5443764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97" name="円/楕円 96"/>
              <p:cNvSpPr/>
              <p:nvPr/>
            </p:nvSpPr>
            <p:spPr>
              <a:xfrm>
                <a:off x="1342342" y="5632676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98" name="円/楕円 97"/>
              <p:cNvSpPr/>
              <p:nvPr/>
            </p:nvSpPr>
            <p:spPr>
              <a:xfrm>
                <a:off x="1704291" y="5332639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99" name="円/楕円 98"/>
              <p:cNvSpPr/>
              <p:nvPr/>
            </p:nvSpPr>
            <p:spPr>
              <a:xfrm>
                <a:off x="1440766" y="5062764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00" name="円/楕円 99"/>
              <p:cNvSpPr/>
              <p:nvPr/>
            </p:nvSpPr>
            <p:spPr>
              <a:xfrm>
                <a:off x="1480449" y="5277076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01" name="円/楕円 100"/>
              <p:cNvSpPr/>
              <p:nvPr/>
            </p:nvSpPr>
            <p:spPr>
              <a:xfrm>
                <a:off x="1740803" y="5118326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02" name="円/楕円 101"/>
              <p:cNvSpPr/>
              <p:nvPr/>
            </p:nvSpPr>
            <p:spPr>
              <a:xfrm>
                <a:off x="1367741" y="4726214"/>
                <a:ext cx="73025" cy="730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03" name="円/楕円 102"/>
              <p:cNvSpPr/>
              <p:nvPr/>
            </p:nvSpPr>
            <p:spPr>
              <a:xfrm>
                <a:off x="973245" y="4821464"/>
                <a:ext cx="73025" cy="730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04" name="円/楕円 103"/>
              <p:cNvSpPr/>
              <p:nvPr/>
            </p:nvSpPr>
            <p:spPr>
              <a:xfrm>
                <a:off x="1075644" y="5062764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05" name="円/楕円 104"/>
              <p:cNvSpPr/>
              <p:nvPr/>
            </p:nvSpPr>
            <p:spPr>
              <a:xfrm>
                <a:off x="1161367" y="4892901"/>
                <a:ext cx="73025" cy="730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06" name="円/楕円 105"/>
              <p:cNvSpPr/>
              <p:nvPr/>
            </p:nvSpPr>
            <p:spPr>
              <a:xfrm>
                <a:off x="1628088" y="4255519"/>
                <a:ext cx="73025" cy="730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07" name="円/楕円 106"/>
              <p:cNvSpPr/>
              <p:nvPr/>
            </p:nvSpPr>
            <p:spPr>
              <a:xfrm>
                <a:off x="1813828" y="4470626"/>
                <a:ext cx="73025" cy="730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08" name="円/楕円 107"/>
              <p:cNvSpPr/>
              <p:nvPr/>
            </p:nvSpPr>
            <p:spPr>
              <a:xfrm>
                <a:off x="1950349" y="4736531"/>
                <a:ext cx="73025" cy="730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09" name="円/楕円 108"/>
              <p:cNvSpPr/>
              <p:nvPr/>
            </p:nvSpPr>
            <p:spPr>
              <a:xfrm>
                <a:off x="1477278" y="4526983"/>
                <a:ext cx="73025" cy="730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10" name="円/楕円 109"/>
              <p:cNvSpPr/>
              <p:nvPr/>
            </p:nvSpPr>
            <p:spPr>
              <a:xfrm>
                <a:off x="1877324" y="5111182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11" name="円/楕円 110"/>
              <p:cNvSpPr/>
              <p:nvPr/>
            </p:nvSpPr>
            <p:spPr>
              <a:xfrm>
                <a:off x="2155147" y="4874646"/>
                <a:ext cx="73025" cy="730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12" name="円/楕円 111"/>
              <p:cNvSpPr/>
              <p:nvPr/>
            </p:nvSpPr>
            <p:spPr>
              <a:xfrm>
                <a:off x="2398023" y="4310289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13" name="円/楕円 112"/>
              <p:cNvSpPr/>
              <p:nvPr/>
            </p:nvSpPr>
            <p:spPr>
              <a:xfrm>
                <a:off x="2715069" y="4230119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14" name="円/楕円 113"/>
              <p:cNvSpPr/>
              <p:nvPr/>
            </p:nvSpPr>
            <p:spPr>
              <a:xfrm>
                <a:off x="2816678" y="4459512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15" name="円/楕円 114"/>
              <p:cNvSpPr/>
              <p:nvPr/>
            </p:nvSpPr>
            <p:spPr>
              <a:xfrm>
                <a:off x="2896481" y="4302354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16" name="円/楕円 115"/>
              <p:cNvSpPr/>
              <p:nvPr/>
            </p:nvSpPr>
            <p:spPr>
              <a:xfrm>
                <a:off x="3213527" y="4222184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17" name="円/楕円 116"/>
              <p:cNvSpPr/>
              <p:nvPr/>
            </p:nvSpPr>
            <p:spPr>
              <a:xfrm>
                <a:off x="3315136" y="4451577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18" name="円/楕円 117"/>
              <p:cNvSpPr/>
              <p:nvPr/>
            </p:nvSpPr>
            <p:spPr>
              <a:xfrm>
                <a:off x="2659169" y="4540478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19" name="円/楕円 118"/>
              <p:cNvSpPr/>
              <p:nvPr/>
            </p:nvSpPr>
            <p:spPr>
              <a:xfrm>
                <a:off x="2976215" y="4460308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20" name="円/楕円 119"/>
              <p:cNvSpPr/>
              <p:nvPr/>
            </p:nvSpPr>
            <p:spPr>
              <a:xfrm>
                <a:off x="3077824" y="4689701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21" name="円/楕円 120"/>
              <p:cNvSpPr/>
              <p:nvPr/>
            </p:nvSpPr>
            <p:spPr>
              <a:xfrm>
                <a:off x="3017477" y="4559525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22" name="円/楕円 121"/>
              <p:cNvSpPr/>
              <p:nvPr/>
            </p:nvSpPr>
            <p:spPr>
              <a:xfrm>
                <a:off x="3097280" y="4402367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23" name="円/楕円 122"/>
              <p:cNvSpPr/>
              <p:nvPr/>
            </p:nvSpPr>
            <p:spPr>
              <a:xfrm>
                <a:off x="3177014" y="4560321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24" name="円/楕円 123"/>
              <p:cNvSpPr/>
              <p:nvPr/>
            </p:nvSpPr>
            <p:spPr>
              <a:xfrm>
                <a:off x="3332176" y="4297188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25" name="円/楕円 124"/>
              <p:cNvSpPr/>
              <p:nvPr/>
            </p:nvSpPr>
            <p:spPr>
              <a:xfrm>
                <a:off x="3392942" y="4112158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26" name="円/楕円 125"/>
              <p:cNvSpPr/>
              <p:nvPr/>
            </p:nvSpPr>
            <p:spPr>
              <a:xfrm>
                <a:off x="3491713" y="4297984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27" name="円/楕円 126"/>
              <p:cNvSpPr/>
              <p:nvPr/>
            </p:nvSpPr>
            <p:spPr>
              <a:xfrm>
                <a:off x="3024186" y="4040809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28" name="円/楕円 127"/>
              <p:cNvSpPr/>
              <p:nvPr/>
            </p:nvSpPr>
            <p:spPr>
              <a:xfrm>
                <a:off x="3103989" y="3883651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29" name="円/楕円 128"/>
              <p:cNvSpPr/>
              <p:nvPr/>
            </p:nvSpPr>
            <p:spPr>
              <a:xfrm>
                <a:off x="3183723" y="4041605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30" name="円/楕円 129"/>
              <p:cNvSpPr/>
              <p:nvPr/>
            </p:nvSpPr>
            <p:spPr>
              <a:xfrm>
                <a:off x="2408136" y="5185200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31" name="円/楕円 130"/>
              <p:cNvSpPr/>
              <p:nvPr/>
            </p:nvSpPr>
            <p:spPr>
              <a:xfrm>
                <a:off x="2584116" y="4996086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32" name="円/楕円 131"/>
              <p:cNvSpPr/>
              <p:nvPr/>
            </p:nvSpPr>
            <p:spPr>
              <a:xfrm>
                <a:off x="2663919" y="4838928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33" name="円/楕円 132"/>
              <p:cNvSpPr/>
              <p:nvPr/>
            </p:nvSpPr>
            <p:spPr>
              <a:xfrm>
                <a:off x="2743653" y="4996882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34" name="円/楕円 133"/>
              <p:cNvSpPr/>
              <p:nvPr/>
            </p:nvSpPr>
            <p:spPr>
              <a:xfrm>
                <a:off x="2782270" y="5558064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35" name="円/楕円 134"/>
              <p:cNvSpPr/>
              <p:nvPr/>
            </p:nvSpPr>
            <p:spPr>
              <a:xfrm>
                <a:off x="2818782" y="5343751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36" name="円/楕円 135"/>
              <p:cNvSpPr/>
              <p:nvPr/>
            </p:nvSpPr>
            <p:spPr>
              <a:xfrm>
                <a:off x="2955303" y="5336607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37" name="円/楕円 136"/>
              <p:cNvSpPr/>
              <p:nvPr/>
            </p:nvSpPr>
            <p:spPr>
              <a:xfrm>
                <a:off x="3151948" y="5365183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38" name="円/楕円 137"/>
              <p:cNvSpPr/>
              <p:nvPr/>
            </p:nvSpPr>
            <p:spPr>
              <a:xfrm>
                <a:off x="3073995" y="5132415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39" name="円/楕円 138"/>
              <p:cNvSpPr/>
              <p:nvPr/>
            </p:nvSpPr>
            <p:spPr>
              <a:xfrm>
                <a:off x="3210516" y="5125271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40" name="円/楕円 139"/>
              <p:cNvSpPr/>
              <p:nvPr/>
            </p:nvSpPr>
            <p:spPr>
              <a:xfrm>
                <a:off x="3198107" y="4960669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41" name="円/楕円 140"/>
              <p:cNvSpPr/>
              <p:nvPr/>
            </p:nvSpPr>
            <p:spPr>
              <a:xfrm>
                <a:off x="3329446" y="4724229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42" name="円/楕円 141"/>
              <p:cNvSpPr/>
              <p:nvPr/>
            </p:nvSpPr>
            <p:spPr>
              <a:xfrm>
                <a:off x="3465967" y="4717085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43" name="円/楕円 142"/>
              <p:cNvSpPr/>
              <p:nvPr/>
            </p:nvSpPr>
            <p:spPr>
              <a:xfrm>
                <a:off x="3375950" y="5388005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44" name="円/楕円 143"/>
              <p:cNvSpPr/>
              <p:nvPr/>
            </p:nvSpPr>
            <p:spPr>
              <a:xfrm>
                <a:off x="3512471" y="5380861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45" name="円/楕円 144"/>
              <p:cNvSpPr/>
              <p:nvPr/>
            </p:nvSpPr>
            <p:spPr>
              <a:xfrm>
                <a:off x="3365959" y="5157222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46" name="円/楕円 145"/>
              <p:cNvSpPr/>
              <p:nvPr/>
            </p:nvSpPr>
            <p:spPr>
              <a:xfrm>
                <a:off x="3402471" y="4942909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47" name="円/楕円 146"/>
              <p:cNvSpPr/>
              <p:nvPr/>
            </p:nvSpPr>
            <p:spPr>
              <a:xfrm>
                <a:off x="3653457" y="4954220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48" name="円/楕円 147"/>
              <p:cNvSpPr/>
              <p:nvPr/>
            </p:nvSpPr>
            <p:spPr>
              <a:xfrm>
                <a:off x="3012727" y="5608269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49" name="円/楕円 148"/>
              <p:cNvSpPr/>
              <p:nvPr/>
            </p:nvSpPr>
            <p:spPr>
              <a:xfrm>
                <a:off x="3149248" y="5601125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50" name="円/楕円 149"/>
              <p:cNvSpPr/>
              <p:nvPr/>
            </p:nvSpPr>
            <p:spPr>
              <a:xfrm>
                <a:off x="3345893" y="5629701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51" name="円/楕円 150"/>
              <p:cNvSpPr/>
              <p:nvPr/>
            </p:nvSpPr>
            <p:spPr>
              <a:xfrm>
                <a:off x="1959204" y="5596163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52" name="円/楕円 151"/>
              <p:cNvSpPr/>
              <p:nvPr/>
            </p:nvSpPr>
            <p:spPr>
              <a:xfrm>
                <a:off x="1995716" y="5381850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</p:grpSp>
        <p:cxnSp>
          <p:nvCxnSpPr>
            <p:cNvPr id="92" name="直線コネクタ 91"/>
            <p:cNvCxnSpPr/>
            <p:nvPr/>
          </p:nvCxnSpPr>
          <p:spPr>
            <a:xfrm flipV="1">
              <a:off x="6684642" y="1993364"/>
              <a:ext cx="2618476" cy="3135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グループ化 152"/>
          <p:cNvGrpSpPr/>
          <p:nvPr/>
        </p:nvGrpSpPr>
        <p:grpSpPr>
          <a:xfrm>
            <a:off x="9583960" y="558850"/>
            <a:ext cx="1416008" cy="935058"/>
            <a:chOff x="1351005" y="5534026"/>
            <a:chExt cx="1416008" cy="935058"/>
          </a:xfrm>
        </p:grpSpPr>
        <p:cxnSp>
          <p:nvCxnSpPr>
            <p:cNvPr id="154" name="直線矢印コネクタ 153"/>
            <p:cNvCxnSpPr/>
            <p:nvPr/>
          </p:nvCxnSpPr>
          <p:spPr>
            <a:xfrm>
              <a:off x="1351005" y="6466703"/>
              <a:ext cx="141600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直線矢印コネクタ 154"/>
            <p:cNvCxnSpPr/>
            <p:nvPr/>
          </p:nvCxnSpPr>
          <p:spPr>
            <a:xfrm flipV="1">
              <a:off x="1351005" y="5534026"/>
              <a:ext cx="0" cy="93505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正方形/長方形 155"/>
            <p:cNvSpPr/>
            <p:nvPr/>
          </p:nvSpPr>
          <p:spPr>
            <a:xfrm>
              <a:off x="1485900" y="6140450"/>
              <a:ext cx="139700" cy="32625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" name="正方形/長方形 156"/>
            <p:cNvSpPr/>
            <p:nvPr/>
          </p:nvSpPr>
          <p:spPr>
            <a:xfrm>
              <a:off x="1760494" y="5534026"/>
              <a:ext cx="139700" cy="93267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" name="正方形/長方形 157"/>
            <p:cNvSpPr/>
            <p:nvPr/>
          </p:nvSpPr>
          <p:spPr>
            <a:xfrm>
              <a:off x="2035088" y="5695950"/>
              <a:ext cx="139700" cy="77075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" name="正方形/長方形 158"/>
            <p:cNvSpPr/>
            <p:nvPr/>
          </p:nvSpPr>
          <p:spPr>
            <a:xfrm>
              <a:off x="2309682" y="5972174"/>
              <a:ext cx="139700" cy="49452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160" name="直線矢印コネクタ 159"/>
          <p:cNvCxnSpPr/>
          <p:nvPr/>
        </p:nvCxnSpPr>
        <p:spPr>
          <a:xfrm flipH="1">
            <a:off x="9605855" y="1668805"/>
            <a:ext cx="151207" cy="350838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線矢印コネクタ 160"/>
          <p:cNvCxnSpPr/>
          <p:nvPr/>
        </p:nvCxnSpPr>
        <p:spPr>
          <a:xfrm>
            <a:off x="10739982" y="1666425"/>
            <a:ext cx="158670" cy="353218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2" name="グループ化 161"/>
          <p:cNvGrpSpPr/>
          <p:nvPr/>
        </p:nvGrpSpPr>
        <p:grpSpPr>
          <a:xfrm>
            <a:off x="8961756" y="2035355"/>
            <a:ext cx="1416008" cy="935058"/>
            <a:chOff x="1351005" y="5534026"/>
            <a:chExt cx="1416008" cy="935058"/>
          </a:xfrm>
        </p:grpSpPr>
        <p:cxnSp>
          <p:nvCxnSpPr>
            <p:cNvPr id="163" name="直線矢印コネクタ 162"/>
            <p:cNvCxnSpPr/>
            <p:nvPr/>
          </p:nvCxnSpPr>
          <p:spPr>
            <a:xfrm>
              <a:off x="1351005" y="6466703"/>
              <a:ext cx="141600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直線矢印コネクタ 163"/>
            <p:cNvCxnSpPr/>
            <p:nvPr/>
          </p:nvCxnSpPr>
          <p:spPr>
            <a:xfrm flipV="1">
              <a:off x="1351005" y="5534026"/>
              <a:ext cx="0" cy="93505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正方形/長方形 164"/>
            <p:cNvSpPr/>
            <p:nvPr/>
          </p:nvSpPr>
          <p:spPr>
            <a:xfrm>
              <a:off x="1485900" y="6303938"/>
              <a:ext cx="139700" cy="16276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" name="正方形/長方形 165"/>
            <p:cNvSpPr/>
            <p:nvPr/>
          </p:nvSpPr>
          <p:spPr>
            <a:xfrm>
              <a:off x="1760494" y="5661000"/>
              <a:ext cx="139700" cy="8057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" name="正方形/長方形 166"/>
            <p:cNvSpPr/>
            <p:nvPr/>
          </p:nvSpPr>
          <p:spPr>
            <a:xfrm>
              <a:off x="2035088" y="6370612"/>
              <a:ext cx="139700" cy="9609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" name="正方形/長方形 167"/>
            <p:cNvSpPr/>
            <p:nvPr/>
          </p:nvSpPr>
          <p:spPr>
            <a:xfrm>
              <a:off x="2309682" y="6420984"/>
              <a:ext cx="139700" cy="4571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69" name="グループ化 168"/>
          <p:cNvGrpSpPr/>
          <p:nvPr/>
        </p:nvGrpSpPr>
        <p:grpSpPr>
          <a:xfrm>
            <a:off x="10521983" y="2032974"/>
            <a:ext cx="1416008" cy="935058"/>
            <a:chOff x="1351005" y="5534026"/>
            <a:chExt cx="1416008" cy="935058"/>
          </a:xfrm>
        </p:grpSpPr>
        <p:cxnSp>
          <p:nvCxnSpPr>
            <p:cNvPr id="170" name="直線矢印コネクタ 169"/>
            <p:cNvCxnSpPr/>
            <p:nvPr/>
          </p:nvCxnSpPr>
          <p:spPr>
            <a:xfrm>
              <a:off x="1351005" y="6466703"/>
              <a:ext cx="141600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直線矢印コネクタ 170"/>
            <p:cNvCxnSpPr/>
            <p:nvPr/>
          </p:nvCxnSpPr>
          <p:spPr>
            <a:xfrm flipV="1">
              <a:off x="1351005" y="5534026"/>
              <a:ext cx="0" cy="93505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正方形/長方形 171"/>
            <p:cNvSpPr/>
            <p:nvPr/>
          </p:nvSpPr>
          <p:spPr>
            <a:xfrm>
              <a:off x="1485900" y="6314724"/>
              <a:ext cx="139700" cy="15197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" name="正方形/長方形 172"/>
            <p:cNvSpPr/>
            <p:nvPr/>
          </p:nvSpPr>
          <p:spPr>
            <a:xfrm>
              <a:off x="1760494" y="6314724"/>
              <a:ext cx="139700" cy="15197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" name="正方形/長方形 173"/>
            <p:cNvSpPr/>
            <p:nvPr/>
          </p:nvSpPr>
          <p:spPr>
            <a:xfrm>
              <a:off x="2035088" y="5786088"/>
              <a:ext cx="139700" cy="68061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" name="正方形/長方形 174"/>
            <p:cNvSpPr/>
            <p:nvPr/>
          </p:nvSpPr>
          <p:spPr>
            <a:xfrm>
              <a:off x="2309682" y="5972174"/>
              <a:ext cx="139700" cy="49452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正方形/長方形 175"/>
              <p:cNvSpPr/>
              <p:nvPr/>
            </p:nvSpPr>
            <p:spPr>
              <a:xfrm>
                <a:off x="1203310" y="3320646"/>
                <a:ext cx="32549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28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情報利得 </a:t>
                </a:r>
                <a:r>
                  <a:rPr lang="en-US" altLang="ja-JP" sz="28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ja-JP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𝟎</m:t>
                    </m:r>
                    <m:r>
                      <a:rPr lang="en-US" altLang="ja-JP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.</m:t>
                    </m:r>
                    <m:r>
                      <a:rPr lang="en-US" altLang="ja-JP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𝟐𝟖𝟏</m:t>
                    </m:r>
                  </m:oMath>
                </a14:m>
                <a:r>
                  <a:rPr lang="en-US" altLang="ja-JP" sz="28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 </a:t>
                </a:r>
              </a:p>
            </p:txBody>
          </p:sp>
        </mc:Choice>
        <mc:Fallback xmlns="">
          <p:sp>
            <p:nvSpPr>
              <p:cNvPr id="176" name="正方形/長方形 1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310" y="3320646"/>
                <a:ext cx="3254930" cy="523220"/>
              </a:xfrm>
              <a:prstGeom prst="rect">
                <a:avLst/>
              </a:prstGeom>
              <a:blipFill rotWithShape="0">
                <a:blip r:embed="rId2"/>
                <a:stretch>
                  <a:fillRect l="-3745" t="-10465" b="-33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正方形/長方形 176"/>
              <p:cNvSpPr/>
              <p:nvPr/>
            </p:nvSpPr>
            <p:spPr>
              <a:xfrm>
                <a:off x="7734009" y="3320646"/>
                <a:ext cx="32549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28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情報利得 </a:t>
                </a:r>
                <a:r>
                  <a:rPr lang="en-US" altLang="ja-JP" sz="28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ja-JP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𝟎</m:t>
                    </m:r>
                    <m:r>
                      <a:rPr lang="en-US" altLang="ja-JP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.</m:t>
                    </m:r>
                    <m:r>
                      <a:rPr lang="en-US" altLang="ja-JP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𝟏𝟑𝟏</m:t>
                    </m:r>
                  </m:oMath>
                </a14:m>
                <a:r>
                  <a:rPr lang="en-US" altLang="ja-JP" sz="28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 </a:t>
                </a:r>
              </a:p>
            </p:txBody>
          </p:sp>
        </mc:Choice>
        <mc:Fallback xmlns="">
          <p:sp>
            <p:nvSpPr>
              <p:cNvPr id="177" name="正方形/長方形 1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009" y="3320646"/>
                <a:ext cx="3254930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3933" t="-10465" b="-33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8" name="テキスト ボックス 177"/>
          <p:cNvSpPr txBox="1"/>
          <p:nvPr/>
        </p:nvSpPr>
        <p:spPr>
          <a:xfrm>
            <a:off x="2402819" y="5178090"/>
            <a:ext cx="72635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左の分割のほうが情報利得が高い（偏りが大きい）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Wingdings" panose="05000000000000000000" pitchFamily="2" charset="2"/>
              </a:rPr>
              <a:t> 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この二つの候補があったら左を選ぶ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79" name="正方形/長方形 178"/>
          <p:cNvSpPr/>
          <p:nvPr/>
        </p:nvSpPr>
        <p:spPr>
          <a:xfrm>
            <a:off x="353705" y="0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</a:pPr>
            <a:r>
              <a:rPr lang="ja-JP" altLang="en-US" sz="2800" b="1" i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参考資料</a:t>
            </a:r>
            <a:endParaRPr lang="en-US" altLang="ja-JP" sz="2800" b="1" i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55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966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526143" y="1109775"/>
            <a:ext cx="4693557" cy="3132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ja-JP" altLang="en-US" sz="2400" b="1" i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葉にラベル付け</a:t>
            </a:r>
            <a:endParaRPr lang="en-US" altLang="ja-JP" sz="2400" b="1" i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ts val="1200"/>
              </a:spcBef>
            </a:pPr>
            <a:r>
              <a:rPr lang="en-US" altLang="ja-JP" sz="2400" i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Node</a:t>
            </a:r>
            <a:r>
              <a:rPr lang="ja-JP" altLang="en-US" sz="2400" i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の分割を繰り返して指定された深さの木を作ったら</a:t>
            </a:r>
            <a:r>
              <a:rPr lang="en-US" altLang="ja-JP" sz="2400" i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…</a:t>
            </a:r>
          </a:p>
          <a:p>
            <a:pPr>
              <a:spcBef>
                <a:spcPts val="1200"/>
              </a:spcBef>
            </a:pPr>
            <a:r>
              <a:rPr lang="en-US" altLang="ja-JP" sz="2400" i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Wingdings" panose="05000000000000000000" pitchFamily="2" charset="2"/>
              </a:rPr>
              <a:t> </a:t>
            </a:r>
            <a:r>
              <a:rPr lang="ja-JP" altLang="en-US" sz="2400" i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Wingdings" panose="05000000000000000000" pitchFamily="2" charset="2"/>
              </a:rPr>
              <a:t>葉にラベルをつける</a:t>
            </a:r>
            <a:endParaRPr lang="en-US" altLang="ja-JP" sz="2400" i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ts val="1200"/>
              </a:spcBef>
            </a:pPr>
            <a:r>
              <a:rPr lang="ja-JP" altLang="en-US" sz="2400" i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葉に属すデータ点のうち出現確率が最大のもののラベルを選択（単純ベイズ、多数決）</a:t>
            </a:r>
            <a:endParaRPr lang="en-US" altLang="ja-JP" sz="2400" i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5" name="直線コネクタ 4"/>
          <p:cNvCxnSpPr>
            <a:endCxn id="17" idx="0"/>
          </p:cNvCxnSpPr>
          <p:nvPr/>
        </p:nvCxnSpPr>
        <p:spPr>
          <a:xfrm>
            <a:off x="10049829" y="3085296"/>
            <a:ext cx="671720" cy="7803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 flipH="1">
            <a:off x="9384400" y="3076799"/>
            <a:ext cx="665429" cy="8877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>
            <a:endCxn id="15" idx="0"/>
          </p:cNvCxnSpPr>
          <p:nvPr/>
        </p:nvCxnSpPr>
        <p:spPr>
          <a:xfrm>
            <a:off x="7326356" y="3085296"/>
            <a:ext cx="642141" cy="7803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 flipH="1">
            <a:off x="6357687" y="3034938"/>
            <a:ext cx="968669" cy="9296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>
            <a:endCxn id="12" idx="0"/>
          </p:cNvCxnSpPr>
          <p:nvPr/>
        </p:nvCxnSpPr>
        <p:spPr>
          <a:xfrm flipH="1">
            <a:off x="7347354" y="1431140"/>
            <a:ext cx="1362306" cy="11465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>
            <a:endCxn id="13" idx="0"/>
          </p:cNvCxnSpPr>
          <p:nvPr/>
        </p:nvCxnSpPr>
        <p:spPr>
          <a:xfrm>
            <a:off x="8794314" y="1473001"/>
            <a:ext cx="1236541" cy="11047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角丸四角形 10"/>
              <p:cNvSpPr/>
              <p:nvPr/>
            </p:nvSpPr>
            <p:spPr>
              <a:xfrm>
                <a:off x="7866159" y="973940"/>
                <a:ext cx="1737360" cy="914400"/>
              </a:xfrm>
              <a:prstGeom prst="roundRect">
                <a:avLst>
                  <a:gd name="adj" fmla="val 44167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ja-JP" sz="2400" dirty="0">
                    <a:solidFill>
                      <a:schemeClr val="tx1"/>
                    </a:solidFill>
                  </a:rPr>
                  <a:t>(</a:t>
                </a:r>
                <a:r>
                  <a:rPr lang="en-US" altLang="ja-JP" sz="2400" b="1" dirty="0">
                    <a:solidFill>
                      <a:srgbClr val="00B0F0"/>
                    </a:solidFill>
                  </a:rPr>
                  <a:t>9</a:t>
                </a:r>
                <a:r>
                  <a:rPr lang="en-US" altLang="ja-JP" sz="24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400" b="1" dirty="0">
                    <a:solidFill>
                      <a:srgbClr val="FFC000"/>
                    </a:solidFill>
                  </a:rPr>
                  <a:t>22</a:t>
                </a:r>
                <a:r>
                  <a:rPr lang="en-US" altLang="ja-JP" sz="24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400" b="1" dirty="0">
                    <a:solidFill>
                      <a:srgbClr val="C00000"/>
                    </a:solidFill>
                  </a:rPr>
                  <a:t>17</a:t>
                </a:r>
                <a:r>
                  <a:rPr lang="en-US" altLang="ja-JP" sz="24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400" b="1" dirty="0">
                    <a:solidFill>
                      <a:srgbClr val="7030A0"/>
                    </a:solidFill>
                  </a:rPr>
                  <a:t>12</a:t>
                </a:r>
                <a:r>
                  <a:rPr lang="en-US" altLang="ja-JP" sz="2400" dirty="0">
                    <a:solidFill>
                      <a:schemeClr val="tx1"/>
                    </a:solidFill>
                  </a:rPr>
                  <a:t>)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&gt;0.6</m:t>
                      </m:r>
                    </m:oMath>
                  </m:oMathPara>
                </a14:m>
                <a:endParaRPr lang="ja-JP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角丸四角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6159" y="973940"/>
                <a:ext cx="1737360" cy="914400"/>
              </a:xfrm>
              <a:prstGeom prst="roundRect">
                <a:avLst>
                  <a:gd name="adj" fmla="val 44167"/>
                </a:avLst>
              </a:prstGeom>
              <a:blipFill rotWithShape="0">
                <a:blip r:embed="rId2"/>
                <a:stretch>
                  <a:fillRect l="-3136" r="-766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角丸四角形 11"/>
              <p:cNvSpPr/>
              <p:nvPr/>
            </p:nvSpPr>
            <p:spPr>
              <a:xfrm>
                <a:off x="6623874" y="2577738"/>
                <a:ext cx="1446960" cy="914400"/>
              </a:xfrm>
              <a:prstGeom prst="roundRect">
                <a:avLst>
                  <a:gd name="adj" fmla="val 44167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ja-JP" sz="2400" dirty="0">
                    <a:solidFill>
                      <a:schemeClr val="tx1"/>
                    </a:solidFill>
                  </a:rPr>
                  <a:t>(</a:t>
                </a:r>
                <a:r>
                  <a:rPr lang="en-US" altLang="ja-JP" sz="2400" b="1" dirty="0">
                    <a:solidFill>
                      <a:srgbClr val="00B0F0"/>
                    </a:solidFill>
                  </a:rPr>
                  <a:t>9</a:t>
                </a:r>
                <a:r>
                  <a:rPr lang="en-US" altLang="ja-JP" sz="24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400" b="1" dirty="0">
                    <a:solidFill>
                      <a:srgbClr val="FFC000"/>
                    </a:solidFill>
                  </a:rPr>
                  <a:t>0</a:t>
                </a:r>
                <a:r>
                  <a:rPr lang="en-US" altLang="ja-JP" sz="24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400" b="1" dirty="0">
                    <a:solidFill>
                      <a:srgbClr val="C00000"/>
                    </a:solidFill>
                  </a:rPr>
                  <a:t>0</a:t>
                </a:r>
                <a:r>
                  <a:rPr lang="en-US" altLang="ja-JP" sz="24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400" b="1" dirty="0">
                    <a:solidFill>
                      <a:srgbClr val="7030A0"/>
                    </a:solidFill>
                  </a:rPr>
                  <a:t>12</a:t>
                </a:r>
                <a:r>
                  <a:rPr lang="en-US" altLang="ja-JP" sz="2400" dirty="0">
                    <a:solidFill>
                      <a:schemeClr val="tx1"/>
                    </a:solidFill>
                  </a:rPr>
                  <a:t>)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en-US" altLang="ja-JP" sz="2400" dirty="0">
                          <a:solidFill>
                            <a:schemeClr val="tx1"/>
                          </a:solidFill>
                        </a:rPr>
                        <m:t>&gt;0.5</m:t>
                      </m:r>
                    </m:oMath>
                  </m:oMathPara>
                </a14:m>
                <a:endParaRPr lang="ja-JP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角丸四角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3874" y="2577738"/>
                <a:ext cx="1446960" cy="914400"/>
              </a:xfrm>
              <a:prstGeom prst="roundRect">
                <a:avLst>
                  <a:gd name="adj" fmla="val 44167"/>
                </a:avLst>
              </a:prstGeom>
              <a:blipFill rotWithShape="0">
                <a:blip r:embed="rId3"/>
                <a:stretch>
                  <a:fillRect l="-3766" r="-836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角丸四角形 12"/>
              <p:cNvSpPr/>
              <p:nvPr/>
            </p:nvSpPr>
            <p:spPr>
              <a:xfrm>
                <a:off x="9237826" y="2577738"/>
                <a:ext cx="1586057" cy="914400"/>
              </a:xfrm>
              <a:prstGeom prst="roundRect">
                <a:avLst>
                  <a:gd name="adj" fmla="val 44167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ja-JP" sz="2400" dirty="0">
                    <a:solidFill>
                      <a:schemeClr val="tx1"/>
                    </a:solidFill>
                  </a:rPr>
                  <a:t>(</a:t>
                </a:r>
                <a:r>
                  <a:rPr lang="en-US" altLang="ja-JP" sz="2400" b="1" dirty="0">
                    <a:solidFill>
                      <a:srgbClr val="00B0F0"/>
                    </a:solidFill>
                  </a:rPr>
                  <a:t>0</a:t>
                </a:r>
                <a:r>
                  <a:rPr lang="en-US" altLang="ja-JP" sz="24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400" b="1" dirty="0">
                    <a:solidFill>
                      <a:srgbClr val="FFC000"/>
                    </a:solidFill>
                  </a:rPr>
                  <a:t>22</a:t>
                </a:r>
                <a:r>
                  <a:rPr lang="en-US" altLang="ja-JP" sz="24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400" b="1" dirty="0">
                    <a:solidFill>
                      <a:srgbClr val="C00000"/>
                    </a:solidFill>
                  </a:rPr>
                  <a:t>17</a:t>
                </a:r>
                <a:r>
                  <a:rPr lang="en-US" altLang="ja-JP" sz="24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400" b="1" dirty="0">
                    <a:solidFill>
                      <a:srgbClr val="7030A0"/>
                    </a:solidFill>
                  </a:rPr>
                  <a:t>0</a:t>
                </a:r>
                <a:r>
                  <a:rPr lang="en-US" altLang="ja-JP" sz="2400" dirty="0">
                    <a:solidFill>
                      <a:schemeClr val="tx1"/>
                    </a:solidFill>
                  </a:rPr>
                  <a:t>)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en-US" altLang="ja-JP" sz="2400" dirty="0">
                          <a:solidFill>
                            <a:schemeClr val="tx1"/>
                          </a:solidFill>
                        </a:rPr>
                        <m:t>&gt;0.7</m:t>
                      </m:r>
                    </m:oMath>
                  </m:oMathPara>
                </a14:m>
                <a:endParaRPr lang="ja-JP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角丸四角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7826" y="2577738"/>
                <a:ext cx="1586057" cy="914400"/>
              </a:xfrm>
              <a:prstGeom prst="roundRect">
                <a:avLst>
                  <a:gd name="adj" fmla="val 44167"/>
                </a:avLst>
              </a:prstGeom>
              <a:blipFill rotWithShape="0">
                <a:blip r:embed="rId4"/>
                <a:stretch>
                  <a:fillRect l="-3422" r="-798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角丸四角形 13"/>
          <p:cNvSpPr/>
          <p:nvPr/>
        </p:nvSpPr>
        <p:spPr>
          <a:xfrm>
            <a:off x="5954764" y="3865616"/>
            <a:ext cx="1105405" cy="811133"/>
          </a:xfrm>
          <a:prstGeom prst="roundRect">
            <a:avLst>
              <a:gd name="adj" fmla="val 3333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ja-JP" sz="2000" dirty="0">
                <a:solidFill>
                  <a:schemeClr val="tx1"/>
                </a:solidFill>
              </a:rPr>
              <a:t>(</a:t>
            </a:r>
            <a:r>
              <a:rPr lang="en-US" altLang="ja-JP" sz="2000" b="1" dirty="0">
                <a:solidFill>
                  <a:srgbClr val="00B0F0"/>
                </a:solidFill>
              </a:rPr>
              <a:t>9</a:t>
            </a:r>
            <a:r>
              <a:rPr lang="en-US" altLang="ja-JP" sz="2000" b="1" dirty="0">
                <a:solidFill>
                  <a:schemeClr val="tx1"/>
                </a:solidFill>
              </a:rPr>
              <a:t>,</a:t>
            </a:r>
            <a:r>
              <a:rPr lang="en-US" altLang="ja-JP" sz="2000" b="1" dirty="0">
                <a:solidFill>
                  <a:srgbClr val="FFC000"/>
                </a:solidFill>
              </a:rPr>
              <a:t>0</a:t>
            </a:r>
            <a:r>
              <a:rPr lang="en-US" altLang="ja-JP" sz="2000" b="1" dirty="0">
                <a:solidFill>
                  <a:schemeClr val="tx1"/>
                </a:solidFill>
              </a:rPr>
              <a:t>,</a:t>
            </a:r>
            <a:r>
              <a:rPr lang="en-US" altLang="ja-JP" sz="2000" b="1" dirty="0">
                <a:solidFill>
                  <a:srgbClr val="C00000"/>
                </a:solidFill>
              </a:rPr>
              <a:t>0</a:t>
            </a:r>
            <a:r>
              <a:rPr lang="en-US" altLang="ja-JP" sz="2000" b="1" dirty="0">
                <a:solidFill>
                  <a:schemeClr val="tx1"/>
                </a:solidFill>
              </a:rPr>
              <a:t>,</a:t>
            </a:r>
            <a:r>
              <a:rPr lang="en-US" altLang="ja-JP" sz="2000" b="1" dirty="0">
                <a:solidFill>
                  <a:srgbClr val="7030A0"/>
                </a:solidFill>
              </a:rPr>
              <a:t>0</a:t>
            </a:r>
            <a:r>
              <a:rPr lang="en-US" altLang="ja-JP" sz="2000" dirty="0">
                <a:solidFill>
                  <a:schemeClr val="tx1"/>
                </a:solidFill>
              </a:rPr>
              <a:t>) </a:t>
            </a:r>
          </a:p>
        </p:txBody>
      </p:sp>
      <p:sp>
        <p:nvSpPr>
          <p:cNvPr id="15" name="角丸四角形 14"/>
          <p:cNvSpPr/>
          <p:nvPr/>
        </p:nvSpPr>
        <p:spPr>
          <a:xfrm>
            <a:off x="7368352" y="3865616"/>
            <a:ext cx="1200289" cy="811133"/>
          </a:xfrm>
          <a:prstGeom prst="roundRect">
            <a:avLst>
              <a:gd name="adj" fmla="val 3000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ja-JP" sz="2000" dirty="0">
                <a:solidFill>
                  <a:schemeClr val="tx1"/>
                </a:solidFill>
              </a:rPr>
              <a:t>(</a:t>
            </a:r>
            <a:r>
              <a:rPr lang="en-US" altLang="ja-JP" sz="2000" b="1" dirty="0">
                <a:solidFill>
                  <a:srgbClr val="00B0F0"/>
                </a:solidFill>
              </a:rPr>
              <a:t>0</a:t>
            </a:r>
            <a:r>
              <a:rPr lang="en-US" altLang="ja-JP" sz="2000" b="1" dirty="0">
                <a:solidFill>
                  <a:schemeClr val="tx1"/>
                </a:solidFill>
              </a:rPr>
              <a:t>,</a:t>
            </a:r>
            <a:r>
              <a:rPr lang="en-US" altLang="ja-JP" sz="2000" b="1" dirty="0">
                <a:solidFill>
                  <a:srgbClr val="FFC000"/>
                </a:solidFill>
              </a:rPr>
              <a:t>0</a:t>
            </a:r>
            <a:r>
              <a:rPr lang="en-US" altLang="ja-JP" sz="2000" b="1" dirty="0">
                <a:solidFill>
                  <a:schemeClr val="tx1"/>
                </a:solidFill>
              </a:rPr>
              <a:t>,</a:t>
            </a:r>
            <a:r>
              <a:rPr lang="en-US" altLang="ja-JP" sz="2000" b="1" dirty="0">
                <a:solidFill>
                  <a:srgbClr val="C00000"/>
                </a:solidFill>
              </a:rPr>
              <a:t>0</a:t>
            </a:r>
            <a:r>
              <a:rPr lang="en-US" altLang="ja-JP" sz="2000" b="1" dirty="0">
                <a:solidFill>
                  <a:schemeClr val="tx1"/>
                </a:solidFill>
              </a:rPr>
              <a:t>,</a:t>
            </a:r>
            <a:r>
              <a:rPr lang="en-US" altLang="ja-JP" sz="2000" b="1" dirty="0">
                <a:solidFill>
                  <a:srgbClr val="7030A0"/>
                </a:solidFill>
              </a:rPr>
              <a:t>12</a:t>
            </a:r>
            <a:r>
              <a:rPr lang="en-US" altLang="ja-JP" sz="2000" dirty="0">
                <a:solidFill>
                  <a:schemeClr val="tx1"/>
                </a:solidFill>
              </a:rPr>
              <a:t>) </a:t>
            </a:r>
          </a:p>
        </p:txBody>
      </p:sp>
      <p:sp>
        <p:nvSpPr>
          <p:cNvPr id="16" name="角丸四角形 15"/>
          <p:cNvSpPr/>
          <p:nvPr/>
        </p:nvSpPr>
        <p:spPr>
          <a:xfrm>
            <a:off x="8901037" y="3865616"/>
            <a:ext cx="1185844" cy="811133"/>
          </a:xfrm>
          <a:prstGeom prst="roundRect">
            <a:avLst>
              <a:gd name="adj" fmla="val 3333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ja-JP" sz="2000" dirty="0">
                <a:solidFill>
                  <a:schemeClr val="tx1"/>
                </a:solidFill>
              </a:rPr>
              <a:t>(</a:t>
            </a:r>
            <a:r>
              <a:rPr lang="en-US" altLang="ja-JP" sz="2000" b="1" dirty="0">
                <a:solidFill>
                  <a:srgbClr val="00B0F0"/>
                </a:solidFill>
              </a:rPr>
              <a:t>0</a:t>
            </a:r>
            <a:r>
              <a:rPr lang="en-US" altLang="ja-JP" sz="2000" b="1" dirty="0">
                <a:solidFill>
                  <a:schemeClr val="tx1"/>
                </a:solidFill>
              </a:rPr>
              <a:t>,</a:t>
            </a:r>
            <a:r>
              <a:rPr lang="en-US" altLang="ja-JP" sz="2000" b="1" dirty="0">
                <a:solidFill>
                  <a:srgbClr val="FFC000"/>
                </a:solidFill>
              </a:rPr>
              <a:t>18</a:t>
            </a:r>
            <a:r>
              <a:rPr lang="en-US" altLang="ja-JP" sz="2000" b="1" dirty="0">
                <a:solidFill>
                  <a:schemeClr val="tx1"/>
                </a:solidFill>
              </a:rPr>
              <a:t>,</a:t>
            </a:r>
            <a:r>
              <a:rPr lang="en-US" altLang="ja-JP" sz="2000" b="1" dirty="0">
                <a:solidFill>
                  <a:srgbClr val="C00000"/>
                </a:solidFill>
              </a:rPr>
              <a:t>2</a:t>
            </a:r>
            <a:r>
              <a:rPr lang="en-US" altLang="ja-JP" sz="2000" b="1" dirty="0">
                <a:solidFill>
                  <a:schemeClr val="tx1"/>
                </a:solidFill>
              </a:rPr>
              <a:t>,</a:t>
            </a:r>
            <a:r>
              <a:rPr lang="en-US" altLang="ja-JP" sz="2000" b="1" dirty="0">
                <a:solidFill>
                  <a:srgbClr val="7030A0"/>
                </a:solidFill>
              </a:rPr>
              <a:t>0</a:t>
            </a:r>
            <a:r>
              <a:rPr lang="en-US" altLang="ja-JP" sz="2000" dirty="0">
                <a:solidFill>
                  <a:schemeClr val="tx1"/>
                </a:solidFill>
              </a:rPr>
              <a:t>) </a:t>
            </a:r>
          </a:p>
        </p:txBody>
      </p:sp>
      <p:sp>
        <p:nvSpPr>
          <p:cNvPr id="17" name="角丸四角形 16"/>
          <p:cNvSpPr/>
          <p:nvPr/>
        </p:nvSpPr>
        <p:spPr>
          <a:xfrm>
            <a:off x="10121404" y="3865616"/>
            <a:ext cx="1200289" cy="811133"/>
          </a:xfrm>
          <a:prstGeom prst="roundRect">
            <a:avLst>
              <a:gd name="adj" fmla="val 3000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ja-JP" sz="2000" dirty="0">
                <a:solidFill>
                  <a:schemeClr val="tx1"/>
                </a:solidFill>
              </a:rPr>
              <a:t>(</a:t>
            </a:r>
            <a:r>
              <a:rPr lang="en-US" altLang="ja-JP" sz="2000" b="1" dirty="0">
                <a:solidFill>
                  <a:srgbClr val="00B0F0"/>
                </a:solidFill>
              </a:rPr>
              <a:t>0</a:t>
            </a:r>
            <a:r>
              <a:rPr lang="en-US" altLang="ja-JP" sz="2000" b="1" dirty="0">
                <a:solidFill>
                  <a:schemeClr val="tx1"/>
                </a:solidFill>
              </a:rPr>
              <a:t>,</a:t>
            </a:r>
            <a:r>
              <a:rPr lang="en-US" altLang="ja-JP" sz="2000" b="1" dirty="0">
                <a:solidFill>
                  <a:srgbClr val="FFC000"/>
                </a:solidFill>
              </a:rPr>
              <a:t>4</a:t>
            </a:r>
            <a:r>
              <a:rPr lang="en-US" altLang="ja-JP" sz="2000" b="1" dirty="0">
                <a:solidFill>
                  <a:schemeClr val="tx1"/>
                </a:solidFill>
              </a:rPr>
              <a:t>,</a:t>
            </a:r>
            <a:r>
              <a:rPr lang="en-US" altLang="ja-JP" sz="2000" b="1" dirty="0">
                <a:solidFill>
                  <a:srgbClr val="C00000"/>
                </a:solidFill>
              </a:rPr>
              <a:t>15</a:t>
            </a:r>
            <a:r>
              <a:rPr lang="en-US" altLang="ja-JP" sz="2000" b="1" dirty="0">
                <a:solidFill>
                  <a:schemeClr val="tx1"/>
                </a:solidFill>
              </a:rPr>
              <a:t>,</a:t>
            </a:r>
            <a:r>
              <a:rPr lang="en-US" altLang="ja-JP" sz="2000" b="1" dirty="0">
                <a:solidFill>
                  <a:srgbClr val="7030A0"/>
                </a:solidFill>
              </a:rPr>
              <a:t>0</a:t>
            </a:r>
            <a:r>
              <a:rPr lang="en-US" altLang="ja-JP" sz="2000" dirty="0">
                <a:solidFill>
                  <a:schemeClr val="tx1"/>
                </a:solidFill>
              </a:rPr>
              <a:t>) </a:t>
            </a:r>
          </a:p>
        </p:txBody>
      </p:sp>
      <p:grpSp>
        <p:nvGrpSpPr>
          <p:cNvPr id="22" name="グループ化 21"/>
          <p:cNvGrpSpPr/>
          <p:nvPr/>
        </p:nvGrpSpPr>
        <p:grpSpPr>
          <a:xfrm>
            <a:off x="9872935" y="818733"/>
            <a:ext cx="1416008" cy="935058"/>
            <a:chOff x="1351005" y="5534026"/>
            <a:chExt cx="1416008" cy="935058"/>
          </a:xfrm>
        </p:grpSpPr>
        <p:cxnSp>
          <p:nvCxnSpPr>
            <p:cNvPr id="23" name="直線矢印コネクタ 22"/>
            <p:cNvCxnSpPr/>
            <p:nvPr/>
          </p:nvCxnSpPr>
          <p:spPr>
            <a:xfrm>
              <a:off x="1351005" y="6466703"/>
              <a:ext cx="141600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矢印コネクタ 23"/>
            <p:cNvCxnSpPr/>
            <p:nvPr/>
          </p:nvCxnSpPr>
          <p:spPr>
            <a:xfrm flipV="1">
              <a:off x="1351005" y="5534026"/>
              <a:ext cx="0" cy="93505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正方形/長方形 24"/>
            <p:cNvSpPr/>
            <p:nvPr/>
          </p:nvSpPr>
          <p:spPr>
            <a:xfrm>
              <a:off x="1485900" y="6140450"/>
              <a:ext cx="139700" cy="32625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1760494" y="5534026"/>
              <a:ext cx="139700" cy="93267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2035088" y="5695950"/>
              <a:ext cx="139700" cy="77075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2309682" y="5972174"/>
              <a:ext cx="139700" cy="49452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9" name="グループ化 28"/>
          <p:cNvGrpSpPr/>
          <p:nvPr/>
        </p:nvGrpSpPr>
        <p:grpSpPr>
          <a:xfrm>
            <a:off x="5954764" y="4878657"/>
            <a:ext cx="1260707" cy="935058"/>
            <a:chOff x="1351005" y="5534026"/>
            <a:chExt cx="1260707" cy="935058"/>
          </a:xfrm>
        </p:grpSpPr>
        <p:cxnSp>
          <p:nvCxnSpPr>
            <p:cNvPr id="30" name="直線矢印コネクタ 29"/>
            <p:cNvCxnSpPr/>
            <p:nvPr/>
          </p:nvCxnSpPr>
          <p:spPr>
            <a:xfrm>
              <a:off x="1351005" y="6466703"/>
              <a:ext cx="126070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矢印コネクタ 30"/>
            <p:cNvCxnSpPr/>
            <p:nvPr/>
          </p:nvCxnSpPr>
          <p:spPr>
            <a:xfrm flipV="1">
              <a:off x="1351005" y="5534026"/>
              <a:ext cx="0" cy="93505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正方形/長方形 31"/>
            <p:cNvSpPr/>
            <p:nvPr/>
          </p:nvSpPr>
          <p:spPr>
            <a:xfrm>
              <a:off x="1485900" y="6140450"/>
              <a:ext cx="139700" cy="32625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4" name="グループ化 43"/>
          <p:cNvGrpSpPr/>
          <p:nvPr/>
        </p:nvGrpSpPr>
        <p:grpSpPr>
          <a:xfrm>
            <a:off x="7398153" y="4878657"/>
            <a:ext cx="1260707" cy="935058"/>
            <a:chOff x="1351005" y="5534026"/>
            <a:chExt cx="1260707" cy="935058"/>
          </a:xfrm>
        </p:grpSpPr>
        <p:cxnSp>
          <p:nvCxnSpPr>
            <p:cNvPr id="45" name="直線矢印コネクタ 44"/>
            <p:cNvCxnSpPr/>
            <p:nvPr/>
          </p:nvCxnSpPr>
          <p:spPr>
            <a:xfrm>
              <a:off x="1351005" y="6466703"/>
              <a:ext cx="126070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矢印コネクタ 45"/>
            <p:cNvCxnSpPr/>
            <p:nvPr/>
          </p:nvCxnSpPr>
          <p:spPr>
            <a:xfrm flipV="1">
              <a:off x="1351005" y="5534026"/>
              <a:ext cx="0" cy="93505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正方形/長方形 49"/>
            <p:cNvSpPr/>
            <p:nvPr/>
          </p:nvSpPr>
          <p:spPr>
            <a:xfrm>
              <a:off x="2309682" y="5972174"/>
              <a:ext cx="139700" cy="49452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1" name="グループ化 50"/>
          <p:cNvGrpSpPr/>
          <p:nvPr/>
        </p:nvGrpSpPr>
        <p:grpSpPr>
          <a:xfrm>
            <a:off x="8860697" y="4878657"/>
            <a:ext cx="1260707" cy="935058"/>
            <a:chOff x="1351005" y="5534026"/>
            <a:chExt cx="1260707" cy="935058"/>
          </a:xfrm>
        </p:grpSpPr>
        <p:cxnSp>
          <p:nvCxnSpPr>
            <p:cNvPr id="52" name="直線矢印コネクタ 51"/>
            <p:cNvCxnSpPr/>
            <p:nvPr/>
          </p:nvCxnSpPr>
          <p:spPr>
            <a:xfrm>
              <a:off x="1351005" y="6466703"/>
              <a:ext cx="126070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矢印コネクタ 52"/>
            <p:cNvCxnSpPr/>
            <p:nvPr/>
          </p:nvCxnSpPr>
          <p:spPr>
            <a:xfrm flipV="1">
              <a:off x="1351005" y="5534026"/>
              <a:ext cx="0" cy="93505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正方形/長方形 54"/>
            <p:cNvSpPr/>
            <p:nvPr/>
          </p:nvSpPr>
          <p:spPr>
            <a:xfrm>
              <a:off x="1760494" y="5622656"/>
              <a:ext cx="139700" cy="84404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正方形/長方形 55"/>
            <p:cNvSpPr/>
            <p:nvPr/>
          </p:nvSpPr>
          <p:spPr>
            <a:xfrm>
              <a:off x="2035088" y="6332268"/>
              <a:ext cx="139700" cy="13443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8" name="グループ化 57"/>
          <p:cNvGrpSpPr/>
          <p:nvPr/>
        </p:nvGrpSpPr>
        <p:grpSpPr>
          <a:xfrm>
            <a:off x="10282424" y="4878657"/>
            <a:ext cx="1260707" cy="935058"/>
            <a:chOff x="1351005" y="5534026"/>
            <a:chExt cx="1260707" cy="935058"/>
          </a:xfrm>
        </p:grpSpPr>
        <p:cxnSp>
          <p:nvCxnSpPr>
            <p:cNvPr id="59" name="直線矢印コネクタ 58"/>
            <p:cNvCxnSpPr/>
            <p:nvPr/>
          </p:nvCxnSpPr>
          <p:spPr>
            <a:xfrm>
              <a:off x="1351005" y="6466703"/>
              <a:ext cx="126070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矢印コネクタ 59"/>
            <p:cNvCxnSpPr/>
            <p:nvPr/>
          </p:nvCxnSpPr>
          <p:spPr>
            <a:xfrm flipV="1">
              <a:off x="1351005" y="5534026"/>
              <a:ext cx="0" cy="93505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正方形/長方形 61"/>
            <p:cNvSpPr/>
            <p:nvPr/>
          </p:nvSpPr>
          <p:spPr>
            <a:xfrm>
              <a:off x="1760494" y="6332268"/>
              <a:ext cx="139700" cy="13443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正方形/長方形 62"/>
            <p:cNvSpPr/>
            <p:nvPr/>
          </p:nvSpPr>
          <p:spPr>
            <a:xfrm>
              <a:off x="2035088" y="5789344"/>
              <a:ext cx="139700" cy="67736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5" name="正方形/長方形 64"/>
          <p:cNvSpPr/>
          <p:nvPr/>
        </p:nvSpPr>
        <p:spPr>
          <a:xfrm>
            <a:off x="6002749" y="5808954"/>
            <a:ext cx="11208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b="1" dirty="0"/>
              <a:t>Y=1</a:t>
            </a:r>
            <a:endParaRPr lang="ja-JP" altLang="en-US" sz="3200" dirty="0"/>
          </a:p>
        </p:txBody>
      </p:sp>
      <p:sp>
        <p:nvSpPr>
          <p:cNvPr id="66" name="正方形/長方形 65"/>
          <p:cNvSpPr/>
          <p:nvPr/>
        </p:nvSpPr>
        <p:spPr>
          <a:xfrm>
            <a:off x="7475874" y="5808954"/>
            <a:ext cx="11208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b="1" dirty="0"/>
              <a:t>Y=4</a:t>
            </a:r>
            <a:endParaRPr lang="ja-JP" altLang="en-US" sz="3200" dirty="0"/>
          </a:p>
        </p:txBody>
      </p:sp>
      <p:sp>
        <p:nvSpPr>
          <p:cNvPr id="67" name="正方形/長方形 66"/>
          <p:cNvSpPr/>
          <p:nvPr/>
        </p:nvSpPr>
        <p:spPr>
          <a:xfrm>
            <a:off x="8948999" y="5808954"/>
            <a:ext cx="11208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b="1" dirty="0"/>
              <a:t>Y=2</a:t>
            </a:r>
            <a:endParaRPr lang="ja-JP" altLang="en-US" sz="3200" dirty="0"/>
          </a:p>
        </p:txBody>
      </p:sp>
      <p:sp>
        <p:nvSpPr>
          <p:cNvPr id="68" name="正方形/長方形 67"/>
          <p:cNvSpPr/>
          <p:nvPr/>
        </p:nvSpPr>
        <p:spPr>
          <a:xfrm>
            <a:off x="10422124" y="5808954"/>
            <a:ext cx="11208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b="1" dirty="0"/>
              <a:t>Y=3</a:t>
            </a:r>
            <a:endParaRPr lang="ja-JP" altLang="en-US" sz="3200" dirty="0"/>
          </a:p>
        </p:txBody>
      </p:sp>
      <p:sp>
        <p:nvSpPr>
          <p:cNvPr id="47" name="正方形/長方形 46"/>
          <p:cNvSpPr/>
          <p:nvPr/>
        </p:nvSpPr>
        <p:spPr>
          <a:xfrm>
            <a:off x="518805" y="0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</a:pPr>
            <a:r>
              <a:rPr lang="ja-JP" altLang="en-US" sz="2800" b="1" i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参考資料</a:t>
            </a:r>
            <a:endParaRPr lang="en-US" altLang="ja-JP" sz="2800" b="1" i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56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844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9993" y="188685"/>
            <a:ext cx="9906907" cy="726621"/>
          </a:xfrm>
        </p:spPr>
        <p:txBody>
          <a:bodyPr>
            <a:normAutofit/>
          </a:bodyPr>
          <a:lstStyle/>
          <a:p>
            <a:pPr algn="l"/>
            <a:r>
              <a:rPr lang="ja-JP" altLang="en-US" sz="3600" dirty="0"/>
              <a:t>集団学習 </a:t>
            </a:r>
            <a:r>
              <a:rPr lang="en-US" altLang="ja-JP" sz="3600" dirty="0"/>
              <a:t>(Ensemble learning)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49993" y="949779"/>
            <a:ext cx="9906907" cy="19585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弱識別器を多数組み合わせて強識別器を実現する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　弱識別器 </a:t>
            </a:r>
            <a:r>
              <a:rPr kumimoji="1" lang="en-US" altLang="ja-JP" sz="2400" dirty="0"/>
              <a:t>: </a:t>
            </a:r>
            <a:r>
              <a:rPr kumimoji="1" lang="ja-JP" altLang="en-US" sz="2400" dirty="0"/>
              <a:t>精度の低い識別器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強識別器 </a:t>
            </a:r>
            <a:r>
              <a:rPr lang="en-US" altLang="ja-JP" sz="2400" dirty="0"/>
              <a:t>: </a:t>
            </a:r>
            <a:r>
              <a:rPr lang="ja-JP" altLang="en-US" sz="2400" dirty="0"/>
              <a:t>精度の高い識別器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dirty="0"/>
              <a:t>　決定木 </a:t>
            </a:r>
            <a:r>
              <a:rPr lang="en-US" altLang="ja-JP" sz="2400" b="1" dirty="0">
                <a:sym typeface="Wingdings" panose="05000000000000000000" pitchFamily="2" charset="2"/>
              </a:rPr>
              <a:t> </a:t>
            </a:r>
            <a:r>
              <a:rPr lang="ja-JP" altLang="en-US" sz="2400" b="1" dirty="0">
                <a:sym typeface="Wingdings" panose="05000000000000000000" pitchFamily="2" charset="2"/>
              </a:rPr>
              <a:t>ランダム森</a:t>
            </a:r>
            <a:r>
              <a:rPr lang="en-US" altLang="ja-JP" sz="2400" b="1" dirty="0">
                <a:sym typeface="Wingdings" panose="05000000000000000000" pitchFamily="2" charset="2"/>
              </a:rPr>
              <a:t>(</a:t>
            </a:r>
            <a:r>
              <a:rPr lang="en-US" altLang="ja-JP" sz="2400" b="1" dirty="0"/>
              <a:t>Random Forests)</a:t>
            </a:r>
            <a:endParaRPr lang="en-US" altLang="ja-JP" sz="2400" dirty="0"/>
          </a:p>
        </p:txBody>
      </p:sp>
      <p:grpSp>
        <p:nvGrpSpPr>
          <p:cNvPr id="268" name="グループ化 267"/>
          <p:cNvGrpSpPr/>
          <p:nvPr/>
        </p:nvGrpSpPr>
        <p:grpSpPr>
          <a:xfrm>
            <a:off x="3355834" y="3933371"/>
            <a:ext cx="2319251" cy="1623069"/>
            <a:chOff x="3355834" y="3933371"/>
            <a:chExt cx="2319251" cy="1623069"/>
          </a:xfrm>
        </p:grpSpPr>
        <p:sp>
          <p:nvSpPr>
            <p:cNvPr id="265" name="正方形/長方形 264"/>
            <p:cNvSpPr/>
            <p:nvPr/>
          </p:nvSpPr>
          <p:spPr>
            <a:xfrm>
              <a:off x="3355834" y="4540777"/>
              <a:ext cx="231925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20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木が</a:t>
              </a:r>
              <a:r>
                <a:rPr lang="en-US" altLang="ja-JP" sz="20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3</a:t>
              </a:r>
              <a:r>
                <a:rPr lang="ja-JP" altLang="en-US" sz="20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本の場合</a:t>
              </a:r>
              <a:endPara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en-US" altLang="ja-JP" sz="20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N/3</a:t>
              </a:r>
              <a:r>
                <a:rPr lang="ja-JP" altLang="en-US" sz="20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点を</a:t>
              </a:r>
              <a:r>
                <a:rPr lang="en-US" altLang="ja-JP" sz="20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Random sampling </a:t>
              </a:r>
              <a:endPara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66" name="右矢印 265"/>
            <p:cNvSpPr/>
            <p:nvPr/>
          </p:nvSpPr>
          <p:spPr>
            <a:xfrm>
              <a:off x="3419794" y="3933371"/>
              <a:ext cx="1965006" cy="471306"/>
            </a:xfrm>
            <a:prstGeom prst="rightArrow">
              <a:avLst>
                <a:gd name="adj1" fmla="val 4375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11" name="正方形/長方形 310"/>
          <p:cNvSpPr/>
          <p:nvPr/>
        </p:nvSpPr>
        <p:spPr>
          <a:xfrm>
            <a:off x="5772461" y="6150114"/>
            <a:ext cx="52729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それぞれに対して木を学習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Wingdings" panose="05000000000000000000" pitchFamily="2" charset="2"/>
              </a:rPr>
              <a:t> 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Wingdings" panose="05000000000000000000" pitchFamily="2" charset="2"/>
              </a:rPr>
              <a:t>評価時には全ての木の平均値を出力</a:t>
            </a:r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176" name="直線矢印コネクタ 175"/>
          <p:cNvCxnSpPr/>
          <p:nvPr/>
        </p:nvCxnSpPr>
        <p:spPr>
          <a:xfrm>
            <a:off x="722927" y="5574379"/>
            <a:ext cx="2175401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直線矢印コネクタ 181"/>
          <p:cNvCxnSpPr/>
          <p:nvPr/>
        </p:nvCxnSpPr>
        <p:spPr>
          <a:xfrm flipV="1">
            <a:off x="722927" y="3561220"/>
            <a:ext cx="0" cy="2013159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円/楕円 182"/>
          <p:cNvSpPr/>
          <p:nvPr/>
        </p:nvSpPr>
        <p:spPr>
          <a:xfrm>
            <a:off x="1373800" y="4552484"/>
            <a:ext cx="79843" cy="896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184" name="円/楕円 183"/>
          <p:cNvSpPr/>
          <p:nvPr/>
        </p:nvSpPr>
        <p:spPr>
          <a:xfrm>
            <a:off x="908578" y="5112159"/>
            <a:ext cx="79843" cy="8964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185" name="円/楕円 184"/>
          <p:cNvSpPr/>
          <p:nvPr/>
        </p:nvSpPr>
        <p:spPr>
          <a:xfrm>
            <a:off x="998128" y="5245812"/>
            <a:ext cx="79843" cy="8964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186" name="円/楕円 185"/>
          <p:cNvSpPr/>
          <p:nvPr/>
        </p:nvSpPr>
        <p:spPr>
          <a:xfrm>
            <a:off x="1094229" y="5048116"/>
            <a:ext cx="79843" cy="8964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187" name="円/楕円 186"/>
          <p:cNvSpPr/>
          <p:nvPr/>
        </p:nvSpPr>
        <p:spPr>
          <a:xfrm>
            <a:off x="1156476" y="5213791"/>
            <a:ext cx="79843" cy="8964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188" name="円/楕円 187"/>
          <p:cNvSpPr/>
          <p:nvPr/>
        </p:nvSpPr>
        <p:spPr>
          <a:xfrm>
            <a:off x="1405467" y="4950661"/>
            <a:ext cx="79843" cy="8964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189" name="円/楕円 188"/>
          <p:cNvSpPr/>
          <p:nvPr/>
        </p:nvSpPr>
        <p:spPr>
          <a:xfrm>
            <a:off x="1224184" y="4713982"/>
            <a:ext cx="79843" cy="8964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190" name="円/楕円 189"/>
          <p:cNvSpPr/>
          <p:nvPr/>
        </p:nvSpPr>
        <p:spPr>
          <a:xfrm>
            <a:off x="1251482" y="4901932"/>
            <a:ext cx="79843" cy="8964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191" name="円/楕円 190"/>
          <p:cNvSpPr/>
          <p:nvPr/>
        </p:nvSpPr>
        <p:spPr>
          <a:xfrm>
            <a:off x="1430584" y="4762710"/>
            <a:ext cx="79843" cy="8964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192" name="円/楕円 191"/>
          <p:cNvSpPr/>
          <p:nvPr/>
        </p:nvSpPr>
        <p:spPr>
          <a:xfrm>
            <a:off x="1173949" y="4418830"/>
            <a:ext cx="79843" cy="896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193" name="円/楕円 192"/>
          <p:cNvSpPr/>
          <p:nvPr/>
        </p:nvSpPr>
        <p:spPr>
          <a:xfrm>
            <a:off x="902568" y="4502364"/>
            <a:ext cx="79843" cy="896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194" name="円/楕円 193"/>
          <p:cNvSpPr/>
          <p:nvPr/>
        </p:nvSpPr>
        <p:spPr>
          <a:xfrm>
            <a:off x="973010" y="4713982"/>
            <a:ext cx="79843" cy="8964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195" name="円/楕円 194"/>
          <p:cNvSpPr/>
          <p:nvPr/>
        </p:nvSpPr>
        <p:spPr>
          <a:xfrm>
            <a:off x="1031980" y="4565014"/>
            <a:ext cx="79843" cy="896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196" name="円/楕円 195"/>
          <p:cNvSpPr/>
          <p:nvPr/>
        </p:nvSpPr>
        <p:spPr>
          <a:xfrm>
            <a:off x="1353046" y="4006034"/>
            <a:ext cx="79843" cy="896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197" name="円/楕円 196"/>
          <p:cNvSpPr/>
          <p:nvPr/>
        </p:nvSpPr>
        <p:spPr>
          <a:xfrm>
            <a:off x="1480820" y="4194682"/>
            <a:ext cx="79843" cy="896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198" name="円/楕円 197"/>
          <p:cNvSpPr/>
          <p:nvPr/>
        </p:nvSpPr>
        <p:spPr>
          <a:xfrm>
            <a:off x="1574735" y="4427878"/>
            <a:ext cx="79843" cy="896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199" name="円/楕円 198"/>
          <p:cNvSpPr/>
          <p:nvPr/>
        </p:nvSpPr>
        <p:spPr>
          <a:xfrm>
            <a:off x="1249301" y="4244106"/>
            <a:ext cx="79843" cy="896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200" name="円/楕円 199"/>
          <p:cNvSpPr/>
          <p:nvPr/>
        </p:nvSpPr>
        <p:spPr>
          <a:xfrm>
            <a:off x="1524500" y="4756444"/>
            <a:ext cx="79843" cy="8964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201" name="円/楕円 200"/>
          <p:cNvSpPr/>
          <p:nvPr/>
        </p:nvSpPr>
        <p:spPr>
          <a:xfrm>
            <a:off x="1715619" y="4549004"/>
            <a:ext cx="79843" cy="896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202" name="円/楕円 201"/>
          <p:cNvSpPr/>
          <p:nvPr/>
        </p:nvSpPr>
        <p:spPr>
          <a:xfrm>
            <a:off x="1882697" y="4054067"/>
            <a:ext cx="79843" cy="8964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203" name="円/楕円 202"/>
          <p:cNvSpPr/>
          <p:nvPr/>
        </p:nvSpPr>
        <p:spPr>
          <a:xfrm>
            <a:off x="2100799" y="3983759"/>
            <a:ext cx="79843" cy="8964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204" name="円/楕円 203"/>
          <p:cNvSpPr/>
          <p:nvPr/>
        </p:nvSpPr>
        <p:spPr>
          <a:xfrm>
            <a:off x="2170698" y="4184935"/>
            <a:ext cx="79843" cy="8964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205" name="円/楕円 204"/>
          <p:cNvSpPr/>
          <p:nvPr/>
        </p:nvSpPr>
        <p:spPr>
          <a:xfrm>
            <a:off x="2225595" y="4047108"/>
            <a:ext cx="79843" cy="8964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206" name="円/楕円 205"/>
          <p:cNvSpPr/>
          <p:nvPr/>
        </p:nvSpPr>
        <p:spPr>
          <a:xfrm>
            <a:off x="2443697" y="3976800"/>
            <a:ext cx="79843" cy="8964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207" name="円/楕円 206"/>
          <p:cNvSpPr/>
          <p:nvPr/>
        </p:nvSpPr>
        <p:spPr>
          <a:xfrm>
            <a:off x="2513595" y="4177976"/>
            <a:ext cx="79843" cy="8964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208" name="円/楕円 207"/>
          <p:cNvSpPr/>
          <p:nvPr/>
        </p:nvSpPr>
        <p:spPr>
          <a:xfrm>
            <a:off x="2062344" y="4255941"/>
            <a:ext cx="79843" cy="8964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209" name="円/楕円 208"/>
          <p:cNvSpPr/>
          <p:nvPr/>
        </p:nvSpPr>
        <p:spPr>
          <a:xfrm>
            <a:off x="2280446" y="4185633"/>
            <a:ext cx="79843" cy="8964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313" name="円/楕円 312"/>
          <p:cNvSpPr/>
          <p:nvPr/>
        </p:nvSpPr>
        <p:spPr>
          <a:xfrm>
            <a:off x="2350344" y="4386809"/>
            <a:ext cx="79843" cy="8964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314" name="円/楕円 313"/>
          <p:cNvSpPr/>
          <p:nvPr/>
        </p:nvSpPr>
        <p:spPr>
          <a:xfrm>
            <a:off x="2308831" y="4272645"/>
            <a:ext cx="79843" cy="8964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315" name="円/楕円 314"/>
          <p:cNvSpPr/>
          <p:nvPr/>
        </p:nvSpPr>
        <p:spPr>
          <a:xfrm>
            <a:off x="2363729" y="4134819"/>
            <a:ext cx="79843" cy="8964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316" name="円/楕円 315"/>
          <p:cNvSpPr/>
          <p:nvPr/>
        </p:nvSpPr>
        <p:spPr>
          <a:xfrm>
            <a:off x="2418579" y="4273343"/>
            <a:ext cx="79843" cy="8964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317" name="円/楕円 316"/>
          <p:cNvSpPr/>
          <p:nvPr/>
        </p:nvSpPr>
        <p:spPr>
          <a:xfrm>
            <a:off x="2525318" y="4042578"/>
            <a:ext cx="79843" cy="8964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318" name="円/楕円 317"/>
          <p:cNvSpPr/>
          <p:nvPr/>
        </p:nvSpPr>
        <p:spPr>
          <a:xfrm>
            <a:off x="2580215" y="3904751"/>
            <a:ext cx="79843" cy="8964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319" name="円/楕円 318"/>
          <p:cNvSpPr/>
          <p:nvPr/>
        </p:nvSpPr>
        <p:spPr>
          <a:xfrm>
            <a:off x="2635066" y="4043276"/>
            <a:ext cx="79843" cy="8964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320" name="円/楕円 319"/>
          <p:cNvSpPr/>
          <p:nvPr/>
        </p:nvSpPr>
        <p:spPr>
          <a:xfrm>
            <a:off x="2313446" y="3817735"/>
            <a:ext cx="79843" cy="8964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321" name="円/楕円 320"/>
          <p:cNvSpPr/>
          <p:nvPr/>
        </p:nvSpPr>
        <p:spPr>
          <a:xfrm>
            <a:off x="2368344" y="3679909"/>
            <a:ext cx="79843" cy="8964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322" name="円/楕円 321"/>
          <p:cNvSpPr/>
          <p:nvPr/>
        </p:nvSpPr>
        <p:spPr>
          <a:xfrm>
            <a:off x="2423194" y="3818433"/>
            <a:ext cx="79843" cy="8964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323" name="円/楕円 322"/>
          <p:cNvSpPr/>
          <p:nvPr/>
        </p:nvSpPr>
        <p:spPr>
          <a:xfrm>
            <a:off x="1889654" y="4821358"/>
            <a:ext cx="79843" cy="8964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324" name="円/楕円 323"/>
          <p:cNvSpPr/>
          <p:nvPr/>
        </p:nvSpPr>
        <p:spPr>
          <a:xfrm>
            <a:off x="2010714" y="4655506"/>
            <a:ext cx="79843" cy="8964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325" name="円/楕円 324"/>
          <p:cNvSpPr/>
          <p:nvPr/>
        </p:nvSpPr>
        <p:spPr>
          <a:xfrm>
            <a:off x="2065612" y="4517680"/>
            <a:ext cx="79843" cy="8964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326" name="円/楕円 325"/>
          <p:cNvSpPr/>
          <p:nvPr/>
        </p:nvSpPr>
        <p:spPr>
          <a:xfrm>
            <a:off x="2120462" y="4656204"/>
            <a:ext cx="79843" cy="8964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327" name="円/楕円 326"/>
          <p:cNvSpPr/>
          <p:nvPr/>
        </p:nvSpPr>
        <p:spPr>
          <a:xfrm>
            <a:off x="2147028" y="5148357"/>
            <a:ext cx="79843" cy="8964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328" name="円/楕円 327"/>
          <p:cNvSpPr/>
          <p:nvPr/>
        </p:nvSpPr>
        <p:spPr>
          <a:xfrm>
            <a:off x="2172145" y="4960406"/>
            <a:ext cx="79843" cy="8964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329" name="円/楕円 328"/>
          <p:cNvSpPr/>
          <p:nvPr/>
        </p:nvSpPr>
        <p:spPr>
          <a:xfrm>
            <a:off x="2266060" y="4954140"/>
            <a:ext cx="79843" cy="8964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330" name="円/楕円 329"/>
          <p:cNvSpPr/>
          <p:nvPr/>
        </p:nvSpPr>
        <p:spPr>
          <a:xfrm>
            <a:off x="2401336" y="4979201"/>
            <a:ext cx="79843" cy="8964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331" name="円/楕円 330"/>
          <p:cNvSpPr/>
          <p:nvPr/>
        </p:nvSpPr>
        <p:spPr>
          <a:xfrm>
            <a:off x="2347710" y="4775066"/>
            <a:ext cx="79843" cy="8964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332" name="円/楕円 331"/>
          <p:cNvSpPr/>
          <p:nvPr/>
        </p:nvSpPr>
        <p:spPr>
          <a:xfrm>
            <a:off x="2441626" y="4768800"/>
            <a:ext cx="79843" cy="8964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333" name="円/楕円 332"/>
          <p:cNvSpPr/>
          <p:nvPr/>
        </p:nvSpPr>
        <p:spPr>
          <a:xfrm>
            <a:off x="2433089" y="4624446"/>
            <a:ext cx="79843" cy="8964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334" name="円/楕円 333"/>
          <p:cNvSpPr/>
          <p:nvPr/>
        </p:nvSpPr>
        <p:spPr>
          <a:xfrm>
            <a:off x="2523440" y="4417089"/>
            <a:ext cx="79843" cy="8964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335" name="円/楕円 334"/>
          <p:cNvSpPr/>
          <p:nvPr/>
        </p:nvSpPr>
        <p:spPr>
          <a:xfrm>
            <a:off x="2617355" y="4410824"/>
            <a:ext cx="79843" cy="8964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336" name="円/楕円 335"/>
          <p:cNvSpPr/>
          <p:nvPr/>
        </p:nvSpPr>
        <p:spPr>
          <a:xfrm>
            <a:off x="2555431" y="4999216"/>
            <a:ext cx="79843" cy="8964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337" name="円/楕円 336"/>
          <p:cNvSpPr/>
          <p:nvPr/>
        </p:nvSpPr>
        <p:spPr>
          <a:xfrm>
            <a:off x="2649346" y="4992951"/>
            <a:ext cx="79843" cy="8964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338" name="円/楕円 337"/>
          <p:cNvSpPr/>
          <p:nvPr/>
        </p:nvSpPr>
        <p:spPr>
          <a:xfrm>
            <a:off x="2548558" y="4796821"/>
            <a:ext cx="79843" cy="8964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339" name="円/楕円 338"/>
          <p:cNvSpPr/>
          <p:nvPr/>
        </p:nvSpPr>
        <p:spPr>
          <a:xfrm>
            <a:off x="2573675" y="4608870"/>
            <a:ext cx="79843" cy="8964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340" name="円/楕円 339"/>
          <p:cNvSpPr/>
          <p:nvPr/>
        </p:nvSpPr>
        <p:spPr>
          <a:xfrm>
            <a:off x="2746332" y="4618790"/>
            <a:ext cx="79843" cy="8964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341" name="円/楕円 340"/>
          <p:cNvSpPr/>
          <p:nvPr/>
        </p:nvSpPr>
        <p:spPr>
          <a:xfrm>
            <a:off x="2305563" y="5192386"/>
            <a:ext cx="79843" cy="8964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342" name="円/楕円 341"/>
          <p:cNvSpPr/>
          <p:nvPr/>
        </p:nvSpPr>
        <p:spPr>
          <a:xfrm>
            <a:off x="2399478" y="5186121"/>
            <a:ext cx="79843" cy="8964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343" name="円/楕円 342"/>
          <p:cNvSpPr/>
          <p:nvPr/>
        </p:nvSpPr>
        <p:spPr>
          <a:xfrm>
            <a:off x="2534754" y="5211182"/>
            <a:ext cx="79843" cy="8964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344" name="円/楕円 343"/>
          <p:cNvSpPr/>
          <p:nvPr/>
        </p:nvSpPr>
        <p:spPr>
          <a:xfrm>
            <a:off x="1580826" y="5181769"/>
            <a:ext cx="79843" cy="8964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345" name="円/楕円 344"/>
          <p:cNvSpPr/>
          <p:nvPr/>
        </p:nvSpPr>
        <p:spPr>
          <a:xfrm>
            <a:off x="1605943" y="4993818"/>
            <a:ext cx="79843" cy="8964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6" name="正方形/長方形 345"/>
              <p:cNvSpPr/>
              <p:nvPr/>
            </p:nvSpPr>
            <p:spPr>
              <a:xfrm>
                <a:off x="2869001" y="5406635"/>
                <a:ext cx="350449" cy="3508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346" name="正方形/長方形 3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9001" y="5406635"/>
                <a:ext cx="350449" cy="350893"/>
              </a:xfrm>
              <a:prstGeom prst="rect">
                <a:avLst/>
              </a:prstGeom>
              <a:blipFill rotWithShape="0">
                <a:blip r:embed="rId2"/>
                <a:stretch>
                  <a:fillRect r="-17544" b="-1403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7" name="正方形/長方形 346"/>
              <p:cNvSpPr/>
              <p:nvPr/>
            </p:nvSpPr>
            <p:spPr>
              <a:xfrm>
                <a:off x="367259" y="3494846"/>
                <a:ext cx="354551" cy="3508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347" name="正方形/長方形 3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259" y="3494846"/>
                <a:ext cx="354551" cy="350893"/>
              </a:xfrm>
              <a:prstGeom prst="rect">
                <a:avLst/>
              </a:prstGeom>
              <a:blipFill rotWithShape="0">
                <a:blip r:embed="rId3"/>
                <a:stretch>
                  <a:fillRect r="-18966" b="-1379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グループ化 5"/>
          <p:cNvGrpSpPr/>
          <p:nvPr/>
        </p:nvGrpSpPr>
        <p:grpSpPr>
          <a:xfrm>
            <a:off x="5892807" y="3119438"/>
            <a:ext cx="1570031" cy="2912019"/>
            <a:chOff x="5892807" y="3119438"/>
            <a:chExt cx="1570031" cy="2912019"/>
          </a:xfrm>
        </p:grpSpPr>
        <p:grpSp>
          <p:nvGrpSpPr>
            <p:cNvPr id="269" name="グループ化 268"/>
            <p:cNvGrpSpPr/>
            <p:nvPr/>
          </p:nvGrpSpPr>
          <p:grpSpPr>
            <a:xfrm>
              <a:off x="5962674" y="4577308"/>
              <a:ext cx="1395405" cy="1454149"/>
              <a:chOff x="688969" y="3316037"/>
              <a:chExt cx="1395405" cy="1454149"/>
            </a:xfrm>
          </p:grpSpPr>
          <p:sp>
            <p:nvSpPr>
              <p:cNvPr id="270" name="円/楕円 269"/>
              <p:cNvSpPr/>
              <p:nvPr/>
            </p:nvSpPr>
            <p:spPr>
              <a:xfrm>
                <a:off x="1282702" y="3316037"/>
                <a:ext cx="234949" cy="234949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1" name="円/楕円 270"/>
              <p:cNvSpPr/>
              <p:nvPr/>
            </p:nvSpPr>
            <p:spPr>
              <a:xfrm>
                <a:off x="910168" y="3912937"/>
                <a:ext cx="234949" cy="234949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2" name="円/楕円 271"/>
              <p:cNvSpPr/>
              <p:nvPr/>
            </p:nvSpPr>
            <p:spPr>
              <a:xfrm>
                <a:off x="1655236" y="3912937"/>
                <a:ext cx="234949" cy="234949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3" name="円/楕円 272"/>
              <p:cNvSpPr/>
              <p:nvPr/>
            </p:nvSpPr>
            <p:spPr>
              <a:xfrm>
                <a:off x="688969" y="4535237"/>
                <a:ext cx="234949" cy="234949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4" name="円/楕円 273"/>
              <p:cNvSpPr/>
              <p:nvPr/>
            </p:nvSpPr>
            <p:spPr>
              <a:xfrm>
                <a:off x="1086913" y="4535237"/>
                <a:ext cx="234949" cy="234949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5" name="円/楕円 274"/>
              <p:cNvSpPr/>
              <p:nvPr/>
            </p:nvSpPr>
            <p:spPr>
              <a:xfrm>
                <a:off x="1470553" y="4535237"/>
                <a:ext cx="234949" cy="234949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6" name="円/楕円 275"/>
              <p:cNvSpPr/>
              <p:nvPr/>
            </p:nvSpPr>
            <p:spPr>
              <a:xfrm>
                <a:off x="1849425" y="4535237"/>
                <a:ext cx="234949" cy="234949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77" name="直線コネクタ 276"/>
              <p:cNvCxnSpPr>
                <a:stCxn id="270" idx="4"/>
                <a:endCxn id="271" idx="0"/>
              </p:cNvCxnSpPr>
              <p:nvPr/>
            </p:nvCxnSpPr>
            <p:spPr>
              <a:xfrm flipH="1">
                <a:off x="1027643" y="3550986"/>
                <a:ext cx="372534" cy="36195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直線コネクタ 277"/>
              <p:cNvCxnSpPr>
                <a:stCxn id="270" idx="4"/>
                <a:endCxn id="272" idx="0"/>
              </p:cNvCxnSpPr>
              <p:nvPr/>
            </p:nvCxnSpPr>
            <p:spPr>
              <a:xfrm>
                <a:off x="1400177" y="3550986"/>
                <a:ext cx="372534" cy="36195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直線コネクタ 278"/>
              <p:cNvCxnSpPr>
                <a:stCxn id="271" idx="4"/>
                <a:endCxn id="273" idx="0"/>
              </p:cNvCxnSpPr>
              <p:nvPr/>
            </p:nvCxnSpPr>
            <p:spPr>
              <a:xfrm flipH="1">
                <a:off x="806444" y="4147886"/>
                <a:ext cx="221199" cy="38735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直線コネクタ 279"/>
              <p:cNvCxnSpPr>
                <a:stCxn id="271" idx="4"/>
                <a:endCxn id="274" idx="0"/>
              </p:cNvCxnSpPr>
              <p:nvPr/>
            </p:nvCxnSpPr>
            <p:spPr>
              <a:xfrm>
                <a:off x="1027643" y="4147886"/>
                <a:ext cx="176745" cy="38735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直線コネクタ 280"/>
              <p:cNvCxnSpPr>
                <a:stCxn id="272" idx="4"/>
                <a:endCxn id="275" idx="0"/>
              </p:cNvCxnSpPr>
              <p:nvPr/>
            </p:nvCxnSpPr>
            <p:spPr>
              <a:xfrm flipH="1">
                <a:off x="1588028" y="4147886"/>
                <a:ext cx="184683" cy="38735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直線コネクタ 281"/>
              <p:cNvCxnSpPr>
                <a:stCxn id="272" idx="4"/>
                <a:endCxn id="276" idx="0"/>
              </p:cNvCxnSpPr>
              <p:nvPr/>
            </p:nvCxnSpPr>
            <p:spPr>
              <a:xfrm>
                <a:off x="1772711" y="4147886"/>
                <a:ext cx="194189" cy="38735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グループ化 4"/>
            <p:cNvGrpSpPr/>
            <p:nvPr/>
          </p:nvGrpSpPr>
          <p:grpSpPr>
            <a:xfrm>
              <a:off x="5892807" y="3119438"/>
              <a:ext cx="1570031" cy="1276350"/>
              <a:chOff x="5892807" y="3119438"/>
              <a:chExt cx="1570031" cy="1276350"/>
            </a:xfrm>
          </p:grpSpPr>
          <p:cxnSp>
            <p:nvCxnSpPr>
              <p:cNvPr id="351" name="直線コネクタ 350"/>
              <p:cNvCxnSpPr/>
              <p:nvPr/>
            </p:nvCxnSpPr>
            <p:spPr>
              <a:xfrm flipH="1">
                <a:off x="6681788" y="3119438"/>
                <a:ext cx="57150" cy="1276350"/>
              </a:xfrm>
              <a:prstGeom prst="line">
                <a:avLst/>
              </a:prstGeom>
              <a:ln w="444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直線コネクタ 351"/>
              <p:cNvCxnSpPr/>
              <p:nvPr/>
            </p:nvCxnSpPr>
            <p:spPr>
              <a:xfrm flipH="1">
                <a:off x="6682899" y="3352800"/>
                <a:ext cx="779939" cy="728109"/>
              </a:xfrm>
              <a:prstGeom prst="line">
                <a:avLst/>
              </a:prstGeom>
              <a:ln w="444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直線コネクタ 352"/>
              <p:cNvCxnSpPr/>
              <p:nvPr/>
            </p:nvCxnSpPr>
            <p:spPr>
              <a:xfrm flipH="1">
                <a:off x="5892807" y="3767361"/>
                <a:ext cx="830611" cy="61634"/>
              </a:xfrm>
              <a:prstGeom prst="line">
                <a:avLst/>
              </a:prstGeom>
              <a:ln w="444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" name="グループ化 8"/>
          <p:cNvGrpSpPr/>
          <p:nvPr/>
        </p:nvGrpSpPr>
        <p:grpSpPr>
          <a:xfrm>
            <a:off x="5510759" y="2938350"/>
            <a:ext cx="6388087" cy="1602764"/>
            <a:chOff x="5510759" y="2938350"/>
            <a:chExt cx="6388087" cy="1602764"/>
          </a:xfrm>
        </p:grpSpPr>
        <p:cxnSp>
          <p:nvCxnSpPr>
            <p:cNvPr id="354" name="直線矢印コネクタ 353"/>
            <p:cNvCxnSpPr/>
            <p:nvPr/>
          </p:nvCxnSpPr>
          <p:spPr>
            <a:xfrm>
              <a:off x="5915095" y="4411381"/>
              <a:ext cx="1540939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直線矢印コネクタ 354"/>
            <p:cNvCxnSpPr/>
            <p:nvPr/>
          </p:nvCxnSpPr>
          <p:spPr>
            <a:xfrm flipV="1">
              <a:off x="5915095" y="2985366"/>
              <a:ext cx="0" cy="142601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7" name="円/楕円 356"/>
            <p:cNvSpPr/>
            <p:nvPr/>
          </p:nvSpPr>
          <p:spPr>
            <a:xfrm>
              <a:off x="6046601" y="4083969"/>
              <a:ext cx="56557" cy="635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360" name="円/楕円 359"/>
            <p:cNvSpPr/>
            <p:nvPr/>
          </p:nvSpPr>
          <p:spPr>
            <a:xfrm>
              <a:off x="6222199" y="4155960"/>
              <a:ext cx="56557" cy="635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362" name="円/楕円 361"/>
            <p:cNvSpPr/>
            <p:nvPr/>
          </p:nvSpPr>
          <p:spPr>
            <a:xfrm>
              <a:off x="6270159" y="3801921"/>
              <a:ext cx="56557" cy="635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364" name="円/楕円 363"/>
            <p:cNvSpPr/>
            <p:nvPr/>
          </p:nvSpPr>
          <p:spPr>
            <a:xfrm>
              <a:off x="6416362" y="3836438"/>
              <a:ext cx="56557" cy="635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366" name="円/楕円 365"/>
            <p:cNvSpPr/>
            <p:nvPr/>
          </p:nvSpPr>
          <p:spPr>
            <a:xfrm>
              <a:off x="6042344" y="3652022"/>
              <a:ext cx="56557" cy="635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368" name="円/楕円 367"/>
            <p:cNvSpPr/>
            <p:nvPr/>
          </p:nvSpPr>
          <p:spPr>
            <a:xfrm>
              <a:off x="6134012" y="3696400"/>
              <a:ext cx="56557" cy="635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369" name="円/楕円 368"/>
            <p:cNvSpPr/>
            <p:nvPr/>
          </p:nvSpPr>
          <p:spPr>
            <a:xfrm>
              <a:off x="6361438" y="3300448"/>
              <a:ext cx="56557" cy="635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370" name="円/楕円 369"/>
            <p:cNvSpPr/>
            <p:nvPr/>
          </p:nvSpPr>
          <p:spPr>
            <a:xfrm>
              <a:off x="6451947" y="3434077"/>
              <a:ext cx="56557" cy="635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371" name="円/楕円 370"/>
            <p:cNvSpPr/>
            <p:nvPr/>
          </p:nvSpPr>
          <p:spPr>
            <a:xfrm>
              <a:off x="6518471" y="3599260"/>
              <a:ext cx="56557" cy="635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373" name="円/楕円 372"/>
            <p:cNvSpPr/>
            <p:nvPr/>
          </p:nvSpPr>
          <p:spPr>
            <a:xfrm>
              <a:off x="6482887" y="3831999"/>
              <a:ext cx="56557" cy="635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374" name="円/楕円 373"/>
            <p:cNvSpPr/>
            <p:nvPr/>
          </p:nvSpPr>
          <p:spPr>
            <a:xfrm>
              <a:off x="6618266" y="3685060"/>
              <a:ext cx="56557" cy="635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375" name="円/楕円 374"/>
            <p:cNvSpPr/>
            <p:nvPr/>
          </p:nvSpPr>
          <p:spPr>
            <a:xfrm>
              <a:off x="6736615" y="3334473"/>
              <a:ext cx="56557" cy="635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376" name="円/楕円 375"/>
            <p:cNvSpPr/>
            <p:nvPr/>
          </p:nvSpPr>
          <p:spPr>
            <a:xfrm>
              <a:off x="6891107" y="3284670"/>
              <a:ext cx="56557" cy="635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377" name="円/楕円 376"/>
            <p:cNvSpPr/>
            <p:nvPr/>
          </p:nvSpPr>
          <p:spPr>
            <a:xfrm>
              <a:off x="6940620" y="3427172"/>
              <a:ext cx="56557" cy="635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379" name="円/楕円 378"/>
            <p:cNvSpPr/>
            <p:nvPr/>
          </p:nvSpPr>
          <p:spPr>
            <a:xfrm>
              <a:off x="7133998" y="3279741"/>
              <a:ext cx="56557" cy="635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382" name="円/楕円 381"/>
            <p:cNvSpPr/>
            <p:nvPr/>
          </p:nvSpPr>
          <p:spPr>
            <a:xfrm>
              <a:off x="7018359" y="3427667"/>
              <a:ext cx="56557" cy="635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383" name="円/楕円 382"/>
            <p:cNvSpPr/>
            <p:nvPr/>
          </p:nvSpPr>
          <p:spPr>
            <a:xfrm>
              <a:off x="7067871" y="3570169"/>
              <a:ext cx="56557" cy="635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386" name="円/楕円 385"/>
            <p:cNvSpPr/>
            <p:nvPr/>
          </p:nvSpPr>
          <p:spPr>
            <a:xfrm>
              <a:off x="7116205" y="3489796"/>
              <a:ext cx="56557" cy="635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388" name="円/楕円 387"/>
            <p:cNvSpPr/>
            <p:nvPr/>
          </p:nvSpPr>
          <p:spPr>
            <a:xfrm>
              <a:off x="7230700" y="3228705"/>
              <a:ext cx="56557" cy="635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389" name="円/楕円 388"/>
            <p:cNvSpPr/>
            <p:nvPr/>
          </p:nvSpPr>
          <p:spPr>
            <a:xfrm>
              <a:off x="7269553" y="3326829"/>
              <a:ext cx="56557" cy="635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391" name="円/楕円 390"/>
            <p:cNvSpPr/>
            <p:nvPr/>
          </p:nvSpPr>
          <p:spPr>
            <a:xfrm>
              <a:off x="7080622" y="3069439"/>
              <a:ext cx="56557" cy="635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392" name="円/楕円 391"/>
            <p:cNvSpPr/>
            <p:nvPr/>
          </p:nvSpPr>
          <p:spPr>
            <a:xfrm>
              <a:off x="7119474" y="3167562"/>
              <a:ext cx="56557" cy="635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393" name="円/楕円 392"/>
            <p:cNvSpPr/>
            <p:nvPr/>
          </p:nvSpPr>
          <p:spPr>
            <a:xfrm>
              <a:off x="6741543" y="3877981"/>
              <a:ext cx="56557" cy="635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396" name="円/楕円 395"/>
            <p:cNvSpPr/>
            <p:nvPr/>
          </p:nvSpPr>
          <p:spPr>
            <a:xfrm>
              <a:off x="6905035" y="3760994"/>
              <a:ext cx="56557" cy="635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397" name="円/楕円 396"/>
            <p:cNvSpPr/>
            <p:nvPr/>
          </p:nvSpPr>
          <p:spPr>
            <a:xfrm>
              <a:off x="6923853" y="4109610"/>
              <a:ext cx="56557" cy="635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398" name="円/楕円 397"/>
            <p:cNvSpPr/>
            <p:nvPr/>
          </p:nvSpPr>
          <p:spPr>
            <a:xfrm>
              <a:off x="6941645" y="3976475"/>
              <a:ext cx="56557" cy="635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02" name="円/楕円 401"/>
            <p:cNvSpPr/>
            <p:nvPr/>
          </p:nvSpPr>
          <p:spPr>
            <a:xfrm>
              <a:off x="7132531" y="3840751"/>
              <a:ext cx="56557" cy="635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03" name="円/楕円 402"/>
            <p:cNvSpPr/>
            <p:nvPr/>
          </p:nvSpPr>
          <p:spPr>
            <a:xfrm>
              <a:off x="7126484" y="3738499"/>
              <a:ext cx="56557" cy="635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05" name="円/楕円 404"/>
            <p:cNvSpPr/>
            <p:nvPr/>
          </p:nvSpPr>
          <p:spPr>
            <a:xfrm>
              <a:off x="7257008" y="3587180"/>
              <a:ext cx="56557" cy="635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06" name="円/楕円 405"/>
            <p:cNvSpPr/>
            <p:nvPr/>
          </p:nvSpPr>
          <p:spPr>
            <a:xfrm>
              <a:off x="7213144" y="4003966"/>
              <a:ext cx="56557" cy="635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09" name="円/楕円 408"/>
            <p:cNvSpPr/>
            <p:nvPr/>
          </p:nvSpPr>
          <p:spPr>
            <a:xfrm>
              <a:off x="7226067" y="3727466"/>
              <a:ext cx="56557" cy="635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10" name="円/楕円 409"/>
            <p:cNvSpPr/>
            <p:nvPr/>
          </p:nvSpPr>
          <p:spPr>
            <a:xfrm>
              <a:off x="7348368" y="3734492"/>
              <a:ext cx="56557" cy="635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11" name="円/楕円 410"/>
            <p:cNvSpPr/>
            <p:nvPr/>
          </p:nvSpPr>
          <p:spPr>
            <a:xfrm>
              <a:off x="7036151" y="4140797"/>
              <a:ext cx="56557" cy="635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12" name="円/楕円 411"/>
            <p:cNvSpPr/>
            <p:nvPr/>
          </p:nvSpPr>
          <p:spPr>
            <a:xfrm>
              <a:off x="7102675" y="4136360"/>
              <a:ext cx="56557" cy="635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14" name="円/楕円 413"/>
            <p:cNvSpPr/>
            <p:nvPr/>
          </p:nvSpPr>
          <p:spPr>
            <a:xfrm>
              <a:off x="6522786" y="4133277"/>
              <a:ext cx="56557" cy="635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15" name="円/楕円 414"/>
            <p:cNvSpPr/>
            <p:nvPr/>
          </p:nvSpPr>
          <p:spPr>
            <a:xfrm>
              <a:off x="6540577" y="4000142"/>
              <a:ext cx="56557" cy="635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6" name="正方形/長方形 415"/>
                <p:cNvSpPr/>
                <p:nvPr/>
              </p:nvSpPr>
              <p:spPr>
                <a:xfrm>
                  <a:off x="7435261" y="4292560"/>
                  <a:ext cx="248239" cy="24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ja-JP" altLang="en-US" sz="2000" dirty="0"/>
                </a:p>
              </p:txBody>
            </p:sp>
          </mc:Choice>
          <mc:Fallback xmlns="">
            <p:sp>
              <p:nvSpPr>
                <p:cNvPr id="416" name="正方形/長方形 4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35261" y="4292560"/>
                  <a:ext cx="248239" cy="24855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67500" b="-6097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7" name="正方形/長方形 416"/>
                <p:cNvSpPr/>
                <p:nvPr/>
              </p:nvSpPr>
              <p:spPr>
                <a:xfrm>
                  <a:off x="5510759" y="2938350"/>
                  <a:ext cx="515398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ja-JP" altLang="en-US" sz="2000" dirty="0"/>
                </a:p>
              </p:txBody>
            </p:sp>
          </mc:Choice>
          <mc:Fallback xmlns="">
            <p:sp>
              <p:nvSpPr>
                <p:cNvPr id="417" name="正方形/長方形 4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0759" y="2938350"/>
                  <a:ext cx="515398" cy="40011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19" name="直線矢印コネクタ 418"/>
            <p:cNvCxnSpPr/>
            <p:nvPr/>
          </p:nvCxnSpPr>
          <p:spPr>
            <a:xfrm>
              <a:off x="7957255" y="4411381"/>
              <a:ext cx="1540939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直線矢印コネクタ 419"/>
            <p:cNvCxnSpPr/>
            <p:nvPr/>
          </p:nvCxnSpPr>
          <p:spPr>
            <a:xfrm flipV="1">
              <a:off x="7957255" y="2985366"/>
              <a:ext cx="0" cy="142601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1" name="円/楕円 420"/>
            <p:cNvSpPr/>
            <p:nvPr/>
          </p:nvSpPr>
          <p:spPr>
            <a:xfrm>
              <a:off x="8418299" y="3687525"/>
              <a:ext cx="56557" cy="635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22" name="円/楕円 421"/>
            <p:cNvSpPr/>
            <p:nvPr/>
          </p:nvSpPr>
          <p:spPr>
            <a:xfrm>
              <a:off x="8088761" y="4083969"/>
              <a:ext cx="56557" cy="635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24" name="円/楕円 423"/>
            <p:cNvSpPr/>
            <p:nvPr/>
          </p:nvSpPr>
          <p:spPr>
            <a:xfrm>
              <a:off x="8220266" y="4038604"/>
              <a:ext cx="56557" cy="635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25" name="円/楕円 424"/>
            <p:cNvSpPr/>
            <p:nvPr/>
          </p:nvSpPr>
          <p:spPr>
            <a:xfrm>
              <a:off x="8264359" y="4155960"/>
              <a:ext cx="56557" cy="635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26" name="円/楕円 425"/>
            <p:cNvSpPr/>
            <p:nvPr/>
          </p:nvSpPr>
          <p:spPr>
            <a:xfrm>
              <a:off x="8440731" y="3969572"/>
              <a:ext cx="56557" cy="635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27" name="円/楕円 426"/>
            <p:cNvSpPr/>
            <p:nvPr/>
          </p:nvSpPr>
          <p:spPr>
            <a:xfrm>
              <a:off x="8312319" y="3801921"/>
              <a:ext cx="56557" cy="635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31" name="円/楕円 430"/>
            <p:cNvSpPr/>
            <p:nvPr/>
          </p:nvSpPr>
          <p:spPr>
            <a:xfrm>
              <a:off x="8084504" y="3652022"/>
              <a:ext cx="56557" cy="635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32" name="円/楕円 431"/>
            <p:cNvSpPr/>
            <p:nvPr/>
          </p:nvSpPr>
          <p:spPr>
            <a:xfrm>
              <a:off x="8134401" y="3801921"/>
              <a:ext cx="56557" cy="635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33" name="円/楕円 432"/>
            <p:cNvSpPr/>
            <p:nvPr/>
          </p:nvSpPr>
          <p:spPr>
            <a:xfrm>
              <a:off x="8176172" y="3696400"/>
              <a:ext cx="56557" cy="635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34" name="円/楕円 433"/>
            <p:cNvSpPr/>
            <p:nvPr/>
          </p:nvSpPr>
          <p:spPr>
            <a:xfrm>
              <a:off x="8403598" y="3300448"/>
              <a:ext cx="56557" cy="635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35" name="円/楕円 434"/>
            <p:cNvSpPr/>
            <p:nvPr/>
          </p:nvSpPr>
          <p:spPr>
            <a:xfrm>
              <a:off x="8494107" y="3434077"/>
              <a:ext cx="56557" cy="635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38" name="円/楕円 437"/>
            <p:cNvSpPr/>
            <p:nvPr/>
          </p:nvSpPr>
          <p:spPr>
            <a:xfrm>
              <a:off x="8525047" y="3831999"/>
              <a:ext cx="56557" cy="635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39" name="円/楕円 438"/>
            <p:cNvSpPr/>
            <p:nvPr/>
          </p:nvSpPr>
          <p:spPr>
            <a:xfrm>
              <a:off x="8660426" y="3685060"/>
              <a:ext cx="56557" cy="635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40" name="円/楕円 439"/>
            <p:cNvSpPr/>
            <p:nvPr/>
          </p:nvSpPr>
          <p:spPr>
            <a:xfrm>
              <a:off x="8778775" y="3334473"/>
              <a:ext cx="56557" cy="635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41" name="円/楕円 440"/>
            <p:cNvSpPr/>
            <p:nvPr/>
          </p:nvSpPr>
          <p:spPr>
            <a:xfrm>
              <a:off x="8933267" y="3284670"/>
              <a:ext cx="56557" cy="635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42" name="円/楕円 441"/>
            <p:cNvSpPr/>
            <p:nvPr/>
          </p:nvSpPr>
          <p:spPr>
            <a:xfrm>
              <a:off x="8982780" y="3427172"/>
              <a:ext cx="56557" cy="635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45" name="円/楕円 444"/>
            <p:cNvSpPr/>
            <p:nvPr/>
          </p:nvSpPr>
          <p:spPr>
            <a:xfrm>
              <a:off x="9225670" y="3422243"/>
              <a:ext cx="56557" cy="635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46" name="円/楕円 445"/>
            <p:cNvSpPr/>
            <p:nvPr/>
          </p:nvSpPr>
          <p:spPr>
            <a:xfrm>
              <a:off x="8906027" y="3477469"/>
              <a:ext cx="56557" cy="635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47" name="円/楕円 446"/>
            <p:cNvSpPr/>
            <p:nvPr/>
          </p:nvSpPr>
          <p:spPr>
            <a:xfrm>
              <a:off x="9060519" y="3427667"/>
              <a:ext cx="56557" cy="635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48" name="円/楕円 447"/>
            <p:cNvSpPr/>
            <p:nvPr/>
          </p:nvSpPr>
          <p:spPr>
            <a:xfrm>
              <a:off x="9110031" y="3570169"/>
              <a:ext cx="56557" cy="635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51" name="円/楕円 450"/>
            <p:cNvSpPr/>
            <p:nvPr/>
          </p:nvSpPr>
          <p:spPr>
            <a:xfrm>
              <a:off x="9158365" y="3489796"/>
              <a:ext cx="56557" cy="635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53" name="円/楕円 452"/>
            <p:cNvSpPr/>
            <p:nvPr/>
          </p:nvSpPr>
          <p:spPr>
            <a:xfrm>
              <a:off x="9272860" y="3228705"/>
              <a:ext cx="56557" cy="635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54" name="円/楕円 453"/>
            <p:cNvSpPr/>
            <p:nvPr/>
          </p:nvSpPr>
          <p:spPr>
            <a:xfrm>
              <a:off x="9311713" y="3326829"/>
              <a:ext cx="56557" cy="635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56" name="円/楕円 455"/>
            <p:cNvSpPr/>
            <p:nvPr/>
          </p:nvSpPr>
          <p:spPr>
            <a:xfrm>
              <a:off x="9122782" y="3069439"/>
              <a:ext cx="56557" cy="635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57" name="円/楕円 456"/>
            <p:cNvSpPr/>
            <p:nvPr/>
          </p:nvSpPr>
          <p:spPr>
            <a:xfrm>
              <a:off x="9161634" y="3167562"/>
              <a:ext cx="56557" cy="635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58" name="円/楕円 457"/>
            <p:cNvSpPr/>
            <p:nvPr/>
          </p:nvSpPr>
          <p:spPr>
            <a:xfrm>
              <a:off x="8783703" y="3877981"/>
              <a:ext cx="56557" cy="635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59" name="円/楕円 458"/>
            <p:cNvSpPr/>
            <p:nvPr/>
          </p:nvSpPr>
          <p:spPr>
            <a:xfrm>
              <a:off x="8869455" y="3760500"/>
              <a:ext cx="56557" cy="635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62" name="円/楕円 461"/>
            <p:cNvSpPr/>
            <p:nvPr/>
          </p:nvSpPr>
          <p:spPr>
            <a:xfrm>
              <a:off x="8966013" y="4109610"/>
              <a:ext cx="56557" cy="635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63" name="円/楕円 462"/>
            <p:cNvSpPr/>
            <p:nvPr/>
          </p:nvSpPr>
          <p:spPr>
            <a:xfrm>
              <a:off x="8983805" y="3976475"/>
              <a:ext cx="56557" cy="635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64" name="円/楕円 463"/>
            <p:cNvSpPr/>
            <p:nvPr/>
          </p:nvSpPr>
          <p:spPr>
            <a:xfrm>
              <a:off x="9050329" y="3972037"/>
              <a:ext cx="56557" cy="635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66" name="円/楕円 465"/>
            <p:cNvSpPr/>
            <p:nvPr/>
          </p:nvSpPr>
          <p:spPr>
            <a:xfrm>
              <a:off x="9108166" y="3845190"/>
              <a:ext cx="56557" cy="635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68" name="円/楕円 467"/>
            <p:cNvSpPr/>
            <p:nvPr/>
          </p:nvSpPr>
          <p:spPr>
            <a:xfrm>
              <a:off x="9168644" y="3738499"/>
              <a:ext cx="56557" cy="635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69" name="円/楕円 468"/>
            <p:cNvSpPr/>
            <p:nvPr/>
          </p:nvSpPr>
          <p:spPr>
            <a:xfrm>
              <a:off x="9232643" y="3591618"/>
              <a:ext cx="56557" cy="635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70" name="円/楕円 469"/>
            <p:cNvSpPr/>
            <p:nvPr/>
          </p:nvSpPr>
          <p:spPr>
            <a:xfrm>
              <a:off x="9299168" y="3587180"/>
              <a:ext cx="56557" cy="635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72" name="円/楕円 471"/>
            <p:cNvSpPr/>
            <p:nvPr/>
          </p:nvSpPr>
          <p:spPr>
            <a:xfrm>
              <a:off x="9321829" y="3999528"/>
              <a:ext cx="56557" cy="635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74" name="円/楕円 473"/>
            <p:cNvSpPr/>
            <p:nvPr/>
          </p:nvSpPr>
          <p:spPr>
            <a:xfrm>
              <a:off x="9268227" y="3727466"/>
              <a:ext cx="56557" cy="635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75" name="円/楕円 474"/>
            <p:cNvSpPr/>
            <p:nvPr/>
          </p:nvSpPr>
          <p:spPr>
            <a:xfrm>
              <a:off x="9390528" y="3734492"/>
              <a:ext cx="56557" cy="635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77" name="円/楕円 476"/>
            <p:cNvSpPr/>
            <p:nvPr/>
          </p:nvSpPr>
          <p:spPr>
            <a:xfrm>
              <a:off x="9144835" y="4136360"/>
              <a:ext cx="56557" cy="635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78" name="円/楕円 477"/>
            <p:cNvSpPr/>
            <p:nvPr/>
          </p:nvSpPr>
          <p:spPr>
            <a:xfrm>
              <a:off x="9240658" y="4154111"/>
              <a:ext cx="56557" cy="635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79" name="円/楕円 478"/>
            <p:cNvSpPr/>
            <p:nvPr/>
          </p:nvSpPr>
          <p:spPr>
            <a:xfrm>
              <a:off x="8564946" y="4133277"/>
              <a:ext cx="56557" cy="635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80" name="円/楕円 479"/>
            <p:cNvSpPr/>
            <p:nvPr/>
          </p:nvSpPr>
          <p:spPr>
            <a:xfrm>
              <a:off x="8582737" y="4000142"/>
              <a:ext cx="56557" cy="635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1" name="正方形/長方形 480"/>
                <p:cNvSpPr/>
                <p:nvPr/>
              </p:nvSpPr>
              <p:spPr>
                <a:xfrm>
                  <a:off x="9477421" y="4292560"/>
                  <a:ext cx="248239" cy="24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ja-JP" altLang="en-US" sz="2000" dirty="0"/>
                </a:p>
              </p:txBody>
            </p:sp>
          </mc:Choice>
          <mc:Fallback xmlns="">
            <p:sp>
              <p:nvSpPr>
                <p:cNvPr id="481" name="正方形/長方形 4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7421" y="4292560"/>
                  <a:ext cx="248239" cy="24855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67500" b="-6097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2" name="正方形/長方形 481"/>
                <p:cNvSpPr/>
                <p:nvPr/>
              </p:nvSpPr>
              <p:spPr>
                <a:xfrm>
                  <a:off x="7540219" y="2938350"/>
                  <a:ext cx="515398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ja-JP" altLang="en-US" sz="2000" dirty="0"/>
                </a:p>
              </p:txBody>
            </p:sp>
          </mc:Choice>
          <mc:Fallback xmlns="">
            <p:sp>
              <p:nvSpPr>
                <p:cNvPr id="482" name="正方形/長方形 48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0219" y="2938350"/>
                  <a:ext cx="515398" cy="4001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84" name="直線矢印コネクタ 483"/>
            <p:cNvCxnSpPr/>
            <p:nvPr/>
          </p:nvCxnSpPr>
          <p:spPr>
            <a:xfrm>
              <a:off x="10130441" y="4411381"/>
              <a:ext cx="1540939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5" name="直線矢印コネクタ 484"/>
            <p:cNvCxnSpPr/>
            <p:nvPr/>
          </p:nvCxnSpPr>
          <p:spPr>
            <a:xfrm flipV="1">
              <a:off x="10130441" y="2985366"/>
              <a:ext cx="0" cy="142601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7" name="円/楕円 486"/>
            <p:cNvSpPr/>
            <p:nvPr/>
          </p:nvSpPr>
          <p:spPr>
            <a:xfrm>
              <a:off x="10261947" y="4083969"/>
              <a:ext cx="56557" cy="635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88" name="円/楕円 487"/>
            <p:cNvSpPr/>
            <p:nvPr/>
          </p:nvSpPr>
          <p:spPr>
            <a:xfrm>
              <a:off x="10325379" y="4178642"/>
              <a:ext cx="56557" cy="635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90" name="円/楕円 489"/>
            <p:cNvSpPr/>
            <p:nvPr/>
          </p:nvSpPr>
          <p:spPr>
            <a:xfrm>
              <a:off x="10437544" y="4155960"/>
              <a:ext cx="56557" cy="635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93" name="円/楕円 492"/>
            <p:cNvSpPr/>
            <p:nvPr/>
          </p:nvSpPr>
          <p:spPr>
            <a:xfrm>
              <a:off x="10504842" y="3935055"/>
              <a:ext cx="56557" cy="635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96" name="円/楕円 495"/>
            <p:cNvSpPr/>
            <p:nvPr/>
          </p:nvSpPr>
          <p:spPr>
            <a:xfrm>
              <a:off x="10257689" y="3652022"/>
              <a:ext cx="56557" cy="635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97" name="円/楕円 496"/>
            <p:cNvSpPr/>
            <p:nvPr/>
          </p:nvSpPr>
          <p:spPr>
            <a:xfrm>
              <a:off x="10307587" y="3801921"/>
              <a:ext cx="56557" cy="635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98" name="円/楕円 497"/>
            <p:cNvSpPr/>
            <p:nvPr/>
          </p:nvSpPr>
          <p:spPr>
            <a:xfrm>
              <a:off x="10349358" y="3696400"/>
              <a:ext cx="56557" cy="635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99" name="円/楕円 498"/>
            <p:cNvSpPr/>
            <p:nvPr/>
          </p:nvSpPr>
          <p:spPr>
            <a:xfrm>
              <a:off x="10576784" y="3300448"/>
              <a:ext cx="56557" cy="635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500" name="円/楕円 499"/>
            <p:cNvSpPr/>
            <p:nvPr/>
          </p:nvSpPr>
          <p:spPr>
            <a:xfrm>
              <a:off x="10667292" y="3434077"/>
              <a:ext cx="56557" cy="635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502" name="円/楕円 501"/>
            <p:cNvSpPr/>
            <p:nvPr/>
          </p:nvSpPr>
          <p:spPr>
            <a:xfrm>
              <a:off x="10503297" y="3469086"/>
              <a:ext cx="56557" cy="635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503" name="円/楕円 502"/>
            <p:cNvSpPr/>
            <p:nvPr/>
          </p:nvSpPr>
          <p:spPr>
            <a:xfrm>
              <a:off x="10698233" y="3831999"/>
              <a:ext cx="56557" cy="635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504" name="円/楕円 503"/>
            <p:cNvSpPr/>
            <p:nvPr/>
          </p:nvSpPr>
          <p:spPr>
            <a:xfrm>
              <a:off x="10833612" y="3685060"/>
              <a:ext cx="56557" cy="635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505" name="円/楕円 504"/>
            <p:cNvSpPr/>
            <p:nvPr/>
          </p:nvSpPr>
          <p:spPr>
            <a:xfrm>
              <a:off x="10951961" y="3334473"/>
              <a:ext cx="56557" cy="635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508" name="円/楕円 507"/>
            <p:cNvSpPr/>
            <p:nvPr/>
          </p:nvSpPr>
          <p:spPr>
            <a:xfrm>
              <a:off x="11194852" y="3329543"/>
              <a:ext cx="56557" cy="635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513" name="円/楕円 512"/>
            <p:cNvSpPr/>
            <p:nvPr/>
          </p:nvSpPr>
          <p:spPr>
            <a:xfrm>
              <a:off x="11283217" y="3570169"/>
              <a:ext cx="56557" cy="635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514" name="円/楕円 513"/>
            <p:cNvSpPr/>
            <p:nvPr/>
          </p:nvSpPr>
          <p:spPr>
            <a:xfrm>
              <a:off x="11253812" y="3489302"/>
              <a:ext cx="56557" cy="635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515" name="円/楕円 514"/>
            <p:cNvSpPr/>
            <p:nvPr/>
          </p:nvSpPr>
          <p:spPr>
            <a:xfrm>
              <a:off x="11292699" y="3391673"/>
              <a:ext cx="56557" cy="635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518" name="円/楕円 517"/>
            <p:cNvSpPr/>
            <p:nvPr/>
          </p:nvSpPr>
          <p:spPr>
            <a:xfrm>
              <a:off x="11446046" y="3228705"/>
              <a:ext cx="56557" cy="635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519" name="円/楕円 518"/>
            <p:cNvSpPr/>
            <p:nvPr/>
          </p:nvSpPr>
          <p:spPr>
            <a:xfrm>
              <a:off x="11484899" y="3326829"/>
              <a:ext cx="56557" cy="635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521" name="円/楕円 520"/>
            <p:cNvSpPr/>
            <p:nvPr/>
          </p:nvSpPr>
          <p:spPr>
            <a:xfrm>
              <a:off x="11295968" y="3069439"/>
              <a:ext cx="56557" cy="635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522" name="円/楕円 521"/>
            <p:cNvSpPr/>
            <p:nvPr/>
          </p:nvSpPr>
          <p:spPr>
            <a:xfrm>
              <a:off x="11334820" y="3167562"/>
              <a:ext cx="56557" cy="635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523" name="円/楕円 522"/>
            <p:cNvSpPr/>
            <p:nvPr/>
          </p:nvSpPr>
          <p:spPr>
            <a:xfrm>
              <a:off x="10956889" y="3877981"/>
              <a:ext cx="56557" cy="635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525" name="円/楕円 524"/>
            <p:cNvSpPr/>
            <p:nvPr/>
          </p:nvSpPr>
          <p:spPr>
            <a:xfrm>
              <a:off x="11081528" y="3662871"/>
              <a:ext cx="56557" cy="635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528" name="円/楕円 527"/>
            <p:cNvSpPr/>
            <p:nvPr/>
          </p:nvSpPr>
          <p:spPr>
            <a:xfrm>
              <a:off x="11156991" y="3976475"/>
              <a:ext cx="56557" cy="635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529" name="円/楕円 528"/>
            <p:cNvSpPr/>
            <p:nvPr/>
          </p:nvSpPr>
          <p:spPr>
            <a:xfrm>
              <a:off x="11223515" y="3972037"/>
              <a:ext cx="56557" cy="635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533" name="円/楕円 532"/>
            <p:cNvSpPr/>
            <p:nvPr/>
          </p:nvSpPr>
          <p:spPr>
            <a:xfrm>
              <a:off x="11341829" y="3738499"/>
              <a:ext cx="56557" cy="635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537" name="円/楕円 536"/>
            <p:cNvSpPr/>
            <p:nvPr/>
          </p:nvSpPr>
          <p:spPr>
            <a:xfrm>
              <a:off x="11495014" y="3999528"/>
              <a:ext cx="56557" cy="635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540" name="円/楕円 539"/>
            <p:cNvSpPr/>
            <p:nvPr/>
          </p:nvSpPr>
          <p:spPr>
            <a:xfrm>
              <a:off x="11563714" y="3734492"/>
              <a:ext cx="56557" cy="635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541" name="円/楕円 540"/>
            <p:cNvSpPr/>
            <p:nvPr/>
          </p:nvSpPr>
          <p:spPr>
            <a:xfrm>
              <a:off x="11251497" y="4140797"/>
              <a:ext cx="56557" cy="635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543" name="円/楕円 542"/>
            <p:cNvSpPr/>
            <p:nvPr/>
          </p:nvSpPr>
          <p:spPr>
            <a:xfrm>
              <a:off x="11413844" y="4154111"/>
              <a:ext cx="56557" cy="635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544" name="円/楕円 543"/>
            <p:cNvSpPr/>
            <p:nvPr/>
          </p:nvSpPr>
          <p:spPr>
            <a:xfrm>
              <a:off x="10738131" y="4133277"/>
              <a:ext cx="56557" cy="635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545" name="円/楕円 544"/>
            <p:cNvSpPr/>
            <p:nvPr/>
          </p:nvSpPr>
          <p:spPr>
            <a:xfrm>
              <a:off x="10755923" y="4000142"/>
              <a:ext cx="56557" cy="635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6" name="正方形/長方形 545"/>
                <p:cNvSpPr/>
                <p:nvPr/>
              </p:nvSpPr>
              <p:spPr>
                <a:xfrm>
                  <a:off x="11650606" y="4292560"/>
                  <a:ext cx="248240" cy="24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ja-JP" altLang="en-US" sz="2000" dirty="0"/>
                </a:p>
              </p:txBody>
            </p:sp>
          </mc:Choice>
          <mc:Fallback xmlns="">
            <p:sp>
              <p:nvSpPr>
                <p:cNvPr id="546" name="正方形/長方形 5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50606" y="4292560"/>
                  <a:ext cx="248240" cy="24855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r="-63415" b="-6097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7" name="正方形/長方形 546"/>
                <p:cNvSpPr/>
                <p:nvPr/>
              </p:nvSpPr>
              <p:spPr>
                <a:xfrm>
                  <a:off x="9719755" y="2938350"/>
                  <a:ext cx="515398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ja-JP" altLang="en-US" sz="2000" dirty="0"/>
                </a:p>
              </p:txBody>
            </p:sp>
          </mc:Choice>
          <mc:Fallback xmlns="">
            <p:sp>
              <p:nvSpPr>
                <p:cNvPr id="547" name="正方形/長方形 5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9755" y="2938350"/>
                  <a:ext cx="515398" cy="40011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グループ化 6"/>
          <p:cNvGrpSpPr/>
          <p:nvPr/>
        </p:nvGrpSpPr>
        <p:grpSpPr>
          <a:xfrm>
            <a:off x="7988300" y="3079750"/>
            <a:ext cx="1503379" cy="2951707"/>
            <a:chOff x="7988300" y="3079750"/>
            <a:chExt cx="1503379" cy="2951707"/>
          </a:xfrm>
        </p:grpSpPr>
        <p:grpSp>
          <p:nvGrpSpPr>
            <p:cNvPr id="283" name="グループ化 282"/>
            <p:cNvGrpSpPr/>
            <p:nvPr/>
          </p:nvGrpSpPr>
          <p:grpSpPr>
            <a:xfrm>
              <a:off x="8096274" y="4577308"/>
              <a:ext cx="1395405" cy="1454149"/>
              <a:chOff x="688969" y="3316037"/>
              <a:chExt cx="1395405" cy="1454149"/>
            </a:xfrm>
          </p:grpSpPr>
          <p:sp>
            <p:nvSpPr>
              <p:cNvPr id="284" name="円/楕円 283"/>
              <p:cNvSpPr/>
              <p:nvPr/>
            </p:nvSpPr>
            <p:spPr>
              <a:xfrm>
                <a:off x="1282702" y="3316037"/>
                <a:ext cx="234949" cy="234949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5" name="円/楕円 284"/>
              <p:cNvSpPr/>
              <p:nvPr/>
            </p:nvSpPr>
            <p:spPr>
              <a:xfrm>
                <a:off x="910168" y="3912937"/>
                <a:ext cx="234949" cy="234949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6" name="円/楕円 285"/>
              <p:cNvSpPr/>
              <p:nvPr/>
            </p:nvSpPr>
            <p:spPr>
              <a:xfrm>
                <a:off x="1655236" y="3912937"/>
                <a:ext cx="234949" cy="234949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7" name="円/楕円 286"/>
              <p:cNvSpPr/>
              <p:nvPr/>
            </p:nvSpPr>
            <p:spPr>
              <a:xfrm>
                <a:off x="688969" y="4535237"/>
                <a:ext cx="234949" cy="234949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8" name="円/楕円 287"/>
              <p:cNvSpPr/>
              <p:nvPr/>
            </p:nvSpPr>
            <p:spPr>
              <a:xfrm>
                <a:off x="1086913" y="4535237"/>
                <a:ext cx="234949" cy="234949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9" name="円/楕円 288"/>
              <p:cNvSpPr/>
              <p:nvPr/>
            </p:nvSpPr>
            <p:spPr>
              <a:xfrm>
                <a:off x="1470553" y="4535237"/>
                <a:ext cx="234949" cy="234949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0" name="円/楕円 289"/>
              <p:cNvSpPr/>
              <p:nvPr/>
            </p:nvSpPr>
            <p:spPr>
              <a:xfrm>
                <a:off x="1849425" y="4535237"/>
                <a:ext cx="234949" cy="234949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91" name="直線コネクタ 290"/>
              <p:cNvCxnSpPr>
                <a:stCxn id="284" idx="4"/>
                <a:endCxn id="285" idx="0"/>
              </p:cNvCxnSpPr>
              <p:nvPr/>
            </p:nvCxnSpPr>
            <p:spPr>
              <a:xfrm flipH="1">
                <a:off x="1027643" y="3550986"/>
                <a:ext cx="372534" cy="36195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直線コネクタ 291"/>
              <p:cNvCxnSpPr>
                <a:stCxn id="284" idx="4"/>
                <a:endCxn id="286" idx="0"/>
              </p:cNvCxnSpPr>
              <p:nvPr/>
            </p:nvCxnSpPr>
            <p:spPr>
              <a:xfrm>
                <a:off x="1400177" y="3550986"/>
                <a:ext cx="372534" cy="36195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直線コネクタ 292"/>
              <p:cNvCxnSpPr>
                <a:stCxn id="285" idx="4"/>
                <a:endCxn id="287" idx="0"/>
              </p:cNvCxnSpPr>
              <p:nvPr/>
            </p:nvCxnSpPr>
            <p:spPr>
              <a:xfrm flipH="1">
                <a:off x="806444" y="4147886"/>
                <a:ext cx="221199" cy="38735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直線コネクタ 293"/>
              <p:cNvCxnSpPr>
                <a:stCxn id="285" idx="4"/>
                <a:endCxn id="288" idx="0"/>
              </p:cNvCxnSpPr>
              <p:nvPr/>
            </p:nvCxnSpPr>
            <p:spPr>
              <a:xfrm>
                <a:off x="1027643" y="4147886"/>
                <a:ext cx="176745" cy="38735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直線コネクタ 294"/>
              <p:cNvCxnSpPr>
                <a:stCxn id="286" idx="4"/>
                <a:endCxn id="289" idx="0"/>
              </p:cNvCxnSpPr>
              <p:nvPr/>
            </p:nvCxnSpPr>
            <p:spPr>
              <a:xfrm flipH="1">
                <a:off x="1588028" y="4147886"/>
                <a:ext cx="184683" cy="38735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直線コネクタ 295"/>
              <p:cNvCxnSpPr>
                <a:stCxn id="286" idx="4"/>
                <a:endCxn id="290" idx="0"/>
              </p:cNvCxnSpPr>
              <p:nvPr/>
            </p:nvCxnSpPr>
            <p:spPr>
              <a:xfrm>
                <a:off x="1772711" y="4147886"/>
                <a:ext cx="194189" cy="38735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79" name="直線コネクタ 578"/>
            <p:cNvCxnSpPr/>
            <p:nvPr/>
          </p:nvCxnSpPr>
          <p:spPr>
            <a:xfrm>
              <a:off x="8737600" y="3079750"/>
              <a:ext cx="14288" cy="1316038"/>
            </a:xfrm>
            <a:prstGeom prst="line">
              <a:avLst/>
            </a:prstGeom>
            <a:ln w="444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0" name="直線コネクタ 579"/>
            <p:cNvCxnSpPr/>
            <p:nvPr/>
          </p:nvCxnSpPr>
          <p:spPr>
            <a:xfrm flipH="1">
              <a:off x="8769351" y="3276600"/>
              <a:ext cx="685799" cy="882650"/>
            </a:xfrm>
            <a:prstGeom prst="line">
              <a:avLst/>
            </a:prstGeom>
            <a:ln w="444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1" name="直線コネクタ 580"/>
            <p:cNvCxnSpPr/>
            <p:nvPr/>
          </p:nvCxnSpPr>
          <p:spPr>
            <a:xfrm>
              <a:off x="7988300" y="3752850"/>
              <a:ext cx="749300" cy="19050"/>
            </a:xfrm>
            <a:prstGeom prst="line">
              <a:avLst/>
            </a:prstGeom>
            <a:ln w="444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グループ化 7"/>
          <p:cNvGrpSpPr/>
          <p:nvPr/>
        </p:nvGrpSpPr>
        <p:grpSpPr>
          <a:xfrm>
            <a:off x="10131425" y="3079750"/>
            <a:ext cx="1553369" cy="2951707"/>
            <a:chOff x="10131425" y="3079750"/>
            <a:chExt cx="1553369" cy="2951707"/>
          </a:xfrm>
        </p:grpSpPr>
        <p:grpSp>
          <p:nvGrpSpPr>
            <p:cNvPr id="297" name="グループ化 296"/>
            <p:cNvGrpSpPr/>
            <p:nvPr/>
          </p:nvGrpSpPr>
          <p:grpSpPr>
            <a:xfrm>
              <a:off x="10215360" y="4577308"/>
              <a:ext cx="1395405" cy="1454149"/>
              <a:chOff x="688969" y="3316037"/>
              <a:chExt cx="1395405" cy="1454149"/>
            </a:xfrm>
          </p:grpSpPr>
          <p:sp>
            <p:nvSpPr>
              <p:cNvPr id="298" name="円/楕円 297"/>
              <p:cNvSpPr/>
              <p:nvPr/>
            </p:nvSpPr>
            <p:spPr>
              <a:xfrm>
                <a:off x="1282702" y="3316037"/>
                <a:ext cx="234949" cy="234949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9" name="円/楕円 298"/>
              <p:cNvSpPr/>
              <p:nvPr/>
            </p:nvSpPr>
            <p:spPr>
              <a:xfrm>
                <a:off x="910168" y="3912937"/>
                <a:ext cx="234949" cy="234949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0" name="円/楕円 299"/>
              <p:cNvSpPr/>
              <p:nvPr/>
            </p:nvSpPr>
            <p:spPr>
              <a:xfrm>
                <a:off x="1655236" y="3912937"/>
                <a:ext cx="234949" cy="234949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1" name="円/楕円 300"/>
              <p:cNvSpPr/>
              <p:nvPr/>
            </p:nvSpPr>
            <p:spPr>
              <a:xfrm>
                <a:off x="688969" y="4535237"/>
                <a:ext cx="234949" cy="234949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2" name="円/楕円 301"/>
              <p:cNvSpPr/>
              <p:nvPr/>
            </p:nvSpPr>
            <p:spPr>
              <a:xfrm>
                <a:off x="1086913" y="4535237"/>
                <a:ext cx="234949" cy="234949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3" name="円/楕円 302"/>
              <p:cNvSpPr/>
              <p:nvPr/>
            </p:nvSpPr>
            <p:spPr>
              <a:xfrm>
                <a:off x="1470553" y="4535237"/>
                <a:ext cx="234949" cy="234949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4" name="円/楕円 303"/>
              <p:cNvSpPr/>
              <p:nvPr/>
            </p:nvSpPr>
            <p:spPr>
              <a:xfrm>
                <a:off x="1849425" y="4535237"/>
                <a:ext cx="234949" cy="234949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305" name="直線コネクタ 304"/>
              <p:cNvCxnSpPr>
                <a:stCxn id="298" idx="4"/>
                <a:endCxn id="299" idx="0"/>
              </p:cNvCxnSpPr>
              <p:nvPr/>
            </p:nvCxnSpPr>
            <p:spPr>
              <a:xfrm flipH="1">
                <a:off x="1027643" y="3550986"/>
                <a:ext cx="372534" cy="36195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直線コネクタ 305"/>
              <p:cNvCxnSpPr>
                <a:stCxn id="298" idx="4"/>
                <a:endCxn id="300" idx="0"/>
              </p:cNvCxnSpPr>
              <p:nvPr/>
            </p:nvCxnSpPr>
            <p:spPr>
              <a:xfrm>
                <a:off x="1400177" y="3550986"/>
                <a:ext cx="372534" cy="36195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直線コネクタ 306"/>
              <p:cNvCxnSpPr>
                <a:stCxn id="299" idx="4"/>
                <a:endCxn id="301" idx="0"/>
              </p:cNvCxnSpPr>
              <p:nvPr/>
            </p:nvCxnSpPr>
            <p:spPr>
              <a:xfrm flipH="1">
                <a:off x="806444" y="4147886"/>
                <a:ext cx="221199" cy="38735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直線コネクタ 307"/>
              <p:cNvCxnSpPr>
                <a:stCxn id="299" idx="4"/>
                <a:endCxn id="302" idx="0"/>
              </p:cNvCxnSpPr>
              <p:nvPr/>
            </p:nvCxnSpPr>
            <p:spPr>
              <a:xfrm>
                <a:off x="1027643" y="4147886"/>
                <a:ext cx="176745" cy="38735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直線コネクタ 308"/>
              <p:cNvCxnSpPr>
                <a:stCxn id="300" idx="4"/>
                <a:endCxn id="303" idx="0"/>
              </p:cNvCxnSpPr>
              <p:nvPr/>
            </p:nvCxnSpPr>
            <p:spPr>
              <a:xfrm flipH="1">
                <a:off x="1588028" y="4147886"/>
                <a:ext cx="184683" cy="38735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直線コネクタ 309"/>
              <p:cNvCxnSpPr>
                <a:stCxn id="300" idx="4"/>
                <a:endCxn id="304" idx="0"/>
              </p:cNvCxnSpPr>
              <p:nvPr/>
            </p:nvCxnSpPr>
            <p:spPr>
              <a:xfrm>
                <a:off x="1772711" y="4147886"/>
                <a:ext cx="194189" cy="38735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82" name="直線コネクタ 581"/>
            <p:cNvCxnSpPr/>
            <p:nvPr/>
          </p:nvCxnSpPr>
          <p:spPr>
            <a:xfrm>
              <a:off x="10933113" y="3079750"/>
              <a:ext cx="14288" cy="1316038"/>
            </a:xfrm>
            <a:prstGeom prst="line">
              <a:avLst/>
            </a:prstGeom>
            <a:ln w="444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3" name="直線コネクタ 582"/>
            <p:cNvCxnSpPr/>
            <p:nvPr/>
          </p:nvCxnSpPr>
          <p:spPr>
            <a:xfrm flipH="1">
              <a:off x="10941844" y="3350419"/>
              <a:ext cx="742950" cy="683419"/>
            </a:xfrm>
            <a:prstGeom prst="line">
              <a:avLst/>
            </a:prstGeom>
            <a:ln w="444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4" name="直線コネクタ 583"/>
            <p:cNvCxnSpPr/>
            <p:nvPr/>
          </p:nvCxnSpPr>
          <p:spPr>
            <a:xfrm>
              <a:off x="10131425" y="3771900"/>
              <a:ext cx="819944" cy="16669"/>
            </a:xfrm>
            <a:prstGeom prst="line">
              <a:avLst/>
            </a:prstGeom>
            <a:ln w="444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57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054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3581" y="365126"/>
            <a:ext cx="10757519" cy="733270"/>
          </a:xfrm>
        </p:spPr>
        <p:txBody>
          <a:bodyPr/>
          <a:lstStyle/>
          <a:p>
            <a:r>
              <a:rPr kumimoji="1" lang="en-US" altLang="ja-JP" dirty="0"/>
              <a:t>Support Vector Machine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83581" y="1343722"/>
            <a:ext cx="5753719" cy="551427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ja-JP" altLang="en-US" sz="2400" dirty="0"/>
              <a:t>特徴空間が超平面（</a:t>
            </a:r>
            <a:r>
              <a:rPr lang="en-US" altLang="ja-JP" sz="2400" dirty="0"/>
              <a:t>2</a:t>
            </a:r>
            <a:r>
              <a:rPr lang="ja-JP" altLang="en-US" sz="2400" dirty="0"/>
              <a:t>次元なら直線）で分離可能なとき・・・</a:t>
            </a:r>
            <a:endParaRPr lang="en-US" altLang="ja-JP" sz="24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ja-JP" altLang="en-US" sz="2400" dirty="0"/>
              <a:t>超平面と最も近いデータ点との距離が最大となるような超平面を選択する</a:t>
            </a:r>
            <a:endParaRPr lang="en-US" altLang="ja-JP" sz="2400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ja-JP" altLang="en-US" sz="2000" dirty="0"/>
              <a:t>これをマージン最大化という</a:t>
            </a:r>
            <a:endParaRPr lang="en-US" altLang="ja-JP" sz="2000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ja-JP" altLang="en-US" sz="2000" dirty="0"/>
              <a:t>最近傍点をサポートベクトルという</a:t>
            </a:r>
            <a:endParaRPr lang="en-US" altLang="ja-JP" sz="20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ja-JP" altLang="en-US" sz="2400" dirty="0"/>
              <a:t>超平面の方程式だけを記録すればよいのでメモリ消費が少ない</a:t>
            </a:r>
            <a:endParaRPr lang="en-US" altLang="ja-JP" sz="16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altLang="ja-JP" sz="16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ja-JP" sz="2000" dirty="0"/>
              <a:t>※</a:t>
            </a:r>
            <a:r>
              <a:rPr lang="ja-JP" altLang="en-US" sz="2000" dirty="0"/>
              <a:t>線形分離不可能な場合 </a:t>
            </a:r>
            <a:endParaRPr lang="en-US" altLang="ja-JP" sz="2000" dirty="0"/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ja-JP" sz="2000" dirty="0">
                <a:sym typeface="Wingdings" panose="05000000000000000000" pitchFamily="2" charset="2"/>
              </a:rPr>
              <a:t> </a:t>
            </a:r>
            <a:r>
              <a:rPr lang="ja-JP" altLang="en-US" sz="2000" dirty="0">
                <a:sym typeface="Wingdings" panose="05000000000000000000" pitchFamily="2" charset="2"/>
              </a:rPr>
              <a:t>ソフトマージン</a:t>
            </a:r>
            <a:r>
              <a:rPr lang="en-US" altLang="ja-JP" sz="2000" dirty="0">
                <a:sym typeface="Wingdings" panose="05000000000000000000" pitchFamily="2" charset="2"/>
              </a:rPr>
              <a:t>SVM</a:t>
            </a: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ja-JP" sz="2000" dirty="0">
                <a:sym typeface="Wingdings" panose="05000000000000000000" pitchFamily="2" charset="2"/>
              </a:rPr>
              <a:t> </a:t>
            </a:r>
            <a:r>
              <a:rPr lang="ja-JP" altLang="en-US" sz="2000" dirty="0">
                <a:sym typeface="Wingdings" panose="05000000000000000000" pitchFamily="2" charset="2"/>
              </a:rPr>
              <a:t>カーネルトリック</a:t>
            </a:r>
            <a:endParaRPr lang="en-US" altLang="ja-JP" sz="2000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endParaRPr lang="en-US" altLang="ja-JP" sz="20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altLang="ja-JP" sz="2400" dirty="0"/>
          </a:p>
        </p:txBody>
      </p:sp>
      <p:grpSp>
        <p:nvGrpSpPr>
          <p:cNvPr id="11" name="グループ化 10"/>
          <p:cNvGrpSpPr/>
          <p:nvPr/>
        </p:nvGrpSpPr>
        <p:grpSpPr>
          <a:xfrm>
            <a:off x="7054060" y="2017383"/>
            <a:ext cx="3864078" cy="3863083"/>
            <a:chOff x="7551174" y="1982912"/>
            <a:chExt cx="3864078" cy="3863083"/>
          </a:xfrm>
        </p:grpSpPr>
        <p:cxnSp>
          <p:nvCxnSpPr>
            <p:cNvPr id="12" name="直線矢印コネクタ 11"/>
            <p:cNvCxnSpPr/>
            <p:nvPr/>
          </p:nvCxnSpPr>
          <p:spPr>
            <a:xfrm>
              <a:off x="7551174" y="5840361"/>
              <a:ext cx="3864078" cy="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矢印コネクタ 12"/>
            <p:cNvCxnSpPr/>
            <p:nvPr/>
          </p:nvCxnSpPr>
          <p:spPr>
            <a:xfrm flipV="1">
              <a:off x="7558355" y="1982912"/>
              <a:ext cx="0" cy="3863083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円/楕円 13"/>
          <p:cNvSpPr/>
          <p:nvPr/>
        </p:nvSpPr>
        <p:spPr>
          <a:xfrm rot="973546">
            <a:off x="7455450" y="3923685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 rot="973546">
            <a:off x="7594036" y="4176040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 rot="973546">
            <a:off x="7446168" y="4570309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 rot="973546">
            <a:off x="7291237" y="3372337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 rot="973546">
            <a:off x="7429822" y="3624693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 rot="973546">
            <a:off x="7143369" y="3766607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 rot="973546">
            <a:off x="7281955" y="4018962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 rot="973546">
            <a:off x="7531470" y="3389242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 rot="973546">
            <a:off x="7670056" y="3641598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 rot="973546">
            <a:off x="7859288" y="3902067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 rot="973546">
            <a:off x="7997874" y="4154422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 rot="973546">
            <a:off x="8094989" y="3289752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 rot="973546">
            <a:off x="8707125" y="4676853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 rot="973546">
            <a:off x="7711420" y="4296336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 rot="973546">
            <a:off x="7850006" y="4548691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 rot="973546">
            <a:off x="8099521" y="3918972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 rot="973546">
            <a:off x="8238107" y="4171327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 rot="973546">
            <a:off x="7935308" y="3367625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 rot="973546">
            <a:off x="8073893" y="3619980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 rot="9067737">
            <a:off x="9696689" y="4200701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/>
        </p:nvSpPr>
        <p:spPr>
          <a:xfrm rot="9067737">
            <a:off x="9420116" y="4120721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/>
          <p:cNvSpPr/>
          <p:nvPr/>
        </p:nvSpPr>
        <p:spPr>
          <a:xfrm rot="9067737">
            <a:off x="9690011" y="4741979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 rot="9067737">
            <a:off x="9521809" y="3817647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 rot="9067737">
            <a:off x="9245236" y="3737667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 rot="9067737">
            <a:off x="9515131" y="4358925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 rot="9067737">
            <a:off x="9238559" y="4278945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 rot="9067737">
            <a:off x="10196451" y="5014869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 rot="9067737">
            <a:off x="9919879" y="4934889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 rot="9067737">
            <a:off x="10021571" y="4631815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 rot="9067737">
            <a:off x="9744999" y="4551835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 rot="9067737">
            <a:off x="10014894" y="5173093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 rot="9067737">
            <a:off x="9738321" y="5093113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 rot="9067737">
            <a:off x="9420250" y="5043278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 rot="9067737">
            <a:off x="9745132" y="5474391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 rot="9067737">
            <a:off x="8535110" y="2765511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 rot="6181547">
            <a:off x="8830767" y="2206894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 rot="6181547">
            <a:off x="9229207" y="2573325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 rot="6181547">
            <a:off x="8984981" y="2725781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/楕円 62"/>
          <p:cNvSpPr/>
          <p:nvPr/>
        </p:nvSpPr>
        <p:spPr>
          <a:xfrm rot="6181547">
            <a:off x="8827298" y="2447696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/楕円 64"/>
          <p:cNvSpPr/>
          <p:nvPr/>
        </p:nvSpPr>
        <p:spPr>
          <a:xfrm rot="6181547">
            <a:off x="9770528" y="2378590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/>
        </p:nvSpPr>
        <p:spPr>
          <a:xfrm rot="6181547">
            <a:off x="9526302" y="2531047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/>
          <p:cNvSpPr/>
          <p:nvPr/>
        </p:nvSpPr>
        <p:spPr>
          <a:xfrm rot="6181547">
            <a:off x="9368619" y="2252962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/>
          <p:cNvSpPr/>
          <p:nvPr/>
        </p:nvSpPr>
        <p:spPr>
          <a:xfrm rot="6181547">
            <a:off x="9124393" y="2405418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/>
          <p:nvPr/>
        </p:nvSpPr>
        <p:spPr>
          <a:xfrm rot="6181547">
            <a:off x="9767059" y="2619393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/>
        </p:nvSpPr>
        <p:spPr>
          <a:xfrm rot="6181547">
            <a:off x="9522833" y="2771849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/>
        </p:nvSpPr>
        <p:spPr>
          <a:xfrm rot="6181547">
            <a:off x="9273334" y="2975326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/>
        </p:nvSpPr>
        <p:spPr>
          <a:xfrm rot="6181547">
            <a:off x="9029108" y="3127783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/>
        </p:nvSpPr>
        <p:spPr>
          <a:xfrm rot="6181547">
            <a:off x="9749596" y="3925416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/>
        </p:nvSpPr>
        <p:spPr>
          <a:xfrm rot="6181547">
            <a:off x="9427548" y="3494214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円/楕円 74"/>
          <p:cNvSpPr/>
          <p:nvPr/>
        </p:nvSpPr>
        <p:spPr>
          <a:xfrm rot="6181547">
            <a:off x="8871425" y="2849697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円/楕円 76"/>
          <p:cNvSpPr/>
          <p:nvPr/>
        </p:nvSpPr>
        <p:spPr>
          <a:xfrm rot="6181547">
            <a:off x="9269865" y="3216129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円/楕円 77"/>
          <p:cNvSpPr/>
          <p:nvPr/>
        </p:nvSpPr>
        <p:spPr>
          <a:xfrm rot="6181547">
            <a:off x="9025639" y="3368585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円/楕円 78"/>
          <p:cNvSpPr/>
          <p:nvPr/>
        </p:nvSpPr>
        <p:spPr>
          <a:xfrm rot="6181547">
            <a:off x="9811186" y="3021394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円/楕円 79"/>
          <p:cNvSpPr/>
          <p:nvPr/>
        </p:nvSpPr>
        <p:spPr>
          <a:xfrm rot="6181547">
            <a:off x="9566960" y="3173851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円/楕円 80"/>
          <p:cNvSpPr/>
          <p:nvPr/>
        </p:nvSpPr>
        <p:spPr>
          <a:xfrm rot="9067737">
            <a:off x="10342498" y="3811324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円/楕円 81"/>
          <p:cNvSpPr/>
          <p:nvPr/>
        </p:nvSpPr>
        <p:spPr>
          <a:xfrm rot="9067737">
            <a:off x="10065925" y="3731344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円/楕円 82"/>
          <p:cNvSpPr/>
          <p:nvPr/>
        </p:nvSpPr>
        <p:spPr>
          <a:xfrm rot="9067737">
            <a:off x="10335820" y="4352602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円/楕円 83"/>
          <p:cNvSpPr/>
          <p:nvPr/>
        </p:nvSpPr>
        <p:spPr>
          <a:xfrm rot="9067737">
            <a:off x="10059248" y="4272622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円/楕円 84"/>
          <p:cNvSpPr/>
          <p:nvPr/>
        </p:nvSpPr>
        <p:spPr>
          <a:xfrm rot="9067737">
            <a:off x="10167618" y="3428270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円/楕円 85"/>
          <p:cNvSpPr/>
          <p:nvPr/>
        </p:nvSpPr>
        <p:spPr>
          <a:xfrm rot="9067737">
            <a:off x="9891045" y="3348290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円/楕円 86"/>
          <p:cNvSpPr/>
          <p:nvPr/>
        </p:nvSpPr>
        <p:spPr>
          <a:xfrm rot="9067737">
            <a:off x="10160940" y="3969548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円/楕円 87"/>
          <p:cNvSpPr/>
          <p:nvPr/>
        </p:nvSpPr>
        <p:spPr>
          <a:xfrm rot="9067737">
            <a:off x="9884368" y="3889568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円/楕円 88"/>
          <p:cNvSpPr/>
          <p:nvPr/>
        </p:nvSpPr>
        <p:spPr>
          <a:xfrm rot="9067737">
            <a:off x="10667380" y="4242438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円/楕円 89"/>
          <p:cNvSpPr/>
          <p:nvPr/>
        </p:nvSpPr>
        <p:spPr>
          <a:xfrm rot="9067737">
            <a:off x="10390808" y="4162458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円/楕円 90"/>
          <p:cNvSpPr/>
          <p:nvPr/>
        </p:nvSpPr>
        <p:spPr>
          <a:xfrm rot="9067737">
            <a:off x="9891179" y="4270847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円/楕円 91"/>
          <p:cNvSpPr/>
          <p:nvPr/>
        </p:nvSpPr>
        <p:spPr>
          <a:xfrm rot="6181547">
            <a:off x="10317583" y="2952380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円/楕円 92"/>
          <p:cNvSpPr/>
          <p:nvPr/>
        </p:nvSpPr>
        <p:spPr>
          <a:xfrm rot="6181547">
            <a:off x="10073357" y="3104837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円/楕円 93"/>
          <p:cNvSpPr/>
          <p:nvPr/>
        </p:nvSpPr>
        <p:spPr>
          <a:xfrm rot="6181547">
            <a:off x="9749270" y="3562867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32B52187-C2F3-4546-98DD-749832B85AD6}"/>
              </a:ext>
            </a:extLst>
          </p:cNvPr>
          <p:cNvGrpSpPr/>
          <p:nvPr/>
        </p:nvGrpSpPr>
        <p:grpSpPr>
          <a:xfrm>
            <a:off x="7861465" y="2303308"/>
            <a:ext cx="1823613" cy="3515601"/>
            <a:chOff x="7861465" y="2303308"/>
            <a:chExt cx="1823613" cy="3515601"/>
          </a:xfrm>
        </p:grpSpPr>
        <p:cxnSp>
          <p:nvCxnSpPr>
            <p:cNvPr id="112" name="直線コネクタ 111"/>
            <p:cNvCxnSpPr/>
            <p:nvPr/>
          </p:nvCxnSpPr>
          <p:spPr>
            <a:xfrm flipV="1">
              <a:off x="8517730" y="3262313"/>
              <a:ext cx="228601" cy="83346"/>
            </a:xfrm>
            <a:prstGeom prst="line">
              <a:avLst/>
            </a:prstGeom>
            <a:ln w="25400">
              <a:solidFill>
                <a:schemeClr val="tx1"/>
              </a:solidFill>
              <a:prstDash val="solid"/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EA9BD5DE-7EE7-4088-9079-1489B732F970}"/>
                </a:ext>
              </a:extLst>
            </p:cNvPr>
            <p:cNvGrpSpPr/>
            <p:nvPr/>
          </p:nvGrpSpPr>
          <p:grpSpPr>
            <a:xfrm>
              <a:off x="7861465" y="2303308"/>
              <a:ext cx="1823613" cy="3515601"/>
              <a:chOff x="7861465" y="2303308"/>
              <a:chExt cx="1823613" cy="3515601"/>
            </a:xfrm>
          </p:grpSpPr>
          <p:cxnSp>
            <p:nvCxnSpPr>
              <p:cNvPr id="100" name="直線コネクタ 99"/>
              <p:cNvCxnSpPr/>
              <p:nvPr/>
            </p:nvCxnSpPr>
            <p:spPr>
              <a:xfrm>
                <a:off x="7861465" y="2318076"/>
                <a:ext cx="1290213" cy="3500833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直線コネクタ 100"/>
              <p:cNvCxnSpPr/>
              <p:nvPr/>
            </p:nvCxnSpPr>
            <p:spPr>
              <a:xfrm>
                <a:off x="8395855" y="2320763"/>
                <a:ext cx="1289223" cy="3498146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線コネクタ 96"/>
              <p:cNvCxnSpPr/>
              <p:nvPr/>
            </p:nvCxnSpPr>
            <p:spPr>
              <a:xfrm>
                <a:off x="8122722" y="2303308"/>
                <a:ext cx="1291279" cy="350372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" name="正方形/長方形 116"/>
              <p:cNvSpPr/>
              <p:nvPr/>
            </p:nvSpPr>
            <p:spPr>
              <a:xfrm>
                <a:off x="8446039" y="3015734"/>
                <a:ext cx="3064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dirty="0"/>
                  <a:t>d</a:t>
                </a:r>
                <a:endParaRPr lang="ja-JP" altLang="en-US" dirty="0"/>
              </a:p>
            </p:txBody>
          </p:sp>
        </p:grp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58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877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13615" y="836675"/>
            <a:ext cx="4634635" cy="733270"/>
          </a:xfrm>
        </p:spPr>
        <p:txBody>
          <a:bodyPr/>
          <a:lstStyle/>
          <a:p>
            <a:r>
              <a:rPr kumimoji="1" lang="ja-JP" altLang="en-US" dirty="0"/>
              <a:t>まとめ</a:t>
            </a:r>
            <a:r>
              <a:rPr kumimoji="1" lang="en-US" altLang="ja-JP" dirty="0"/>
              <a:t>: </a:t>
            </a:r>
            <a:r>
              <a:rPr kumimoji="1" lang="ja-JP" altLang="en-US" dirty="0"/>
              <a:t>識別器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3615" y="1986721"/>
            <a:ext cx="5910985" cy="4280729"/>
          </a:xfrm>
        </p:spPr>
        <p:txBody>
          <a:bodyPr>
            <a:normAutofit/>
          </a:bodyPr>
          <a:lstStyle/>
          <a:p>
            <a:r>
              <a:rPr lang="ja-JP" altLang="en-US" dirty="0"/>
              <a:t>識別器 </a:t>
            </a:r>
            <a:r>
              <a:rPr lang="en-US" altLang="ja-JP" dirty="0"/>
              <a:t>: </a:t>
            </a:r>
            <a:r>
              <a:rPr lang="ja-JP" altLang="en-US" dirty="0"/>
              <a:t>教師データに基づき特徴空間を分割することで，未知データへのラベル付けを行なう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特に</a:t>
            </a:r>
            <a:r>
              <a:rPr kumimoji="1" lang="ja-JP" altLang="en-US" dirty="0"/>
              <a:t>有名な下の識別器を紹介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プロトタイプ法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K Nearest Neighbor</a:t>
            </a:r>
          </a:p>
          <a:p>
            <a:pPr lvl="1"/>
            <a:r>
              <a:rPr lang="en-US" altLang="ja-JP" dirty="0"/>
              <a:t>Random Forests</a:t>
            </a:r>
          </a:p>
          <a:p>
            <a:pPr lvl="1"/>
            <a:r>
              <a:rPr kumimoji="1" lang="en-US" altLang="ja-JP" dirty="0"/>
              <a:t>Support Vector Machine </a:t>
            </a:r>
            <a:endParaRPr kumimoji="1" lang="ja-JP" altLang="en-US" dirty="0"/>
          </a:p>
        </p:txBody>
      </p:sp>
      <p:pic>
        <p:nvPicPr>
          <p:cNvPr id="80" name="図 7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126" y="3733800"/>
            <a:ext cx="2533650" cy="2533650"/>
          </a:xfrm>
          <a:prstGeom prst="rect">
            <a:avLst/>
          </a:prstGeom>
        </p:spPr>
      </p:pic>
      <p:pic>
        <p:nvPicPr>
          <p:cNvPr id="254" name="図 2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5151" y="764112"/>
            <a:ext cx="5276849" cy="2569638"/>
          </a:xfrm>
          <a:prstGeom prst="rect">
            <a:avLst/>
          </a:prstGeom>
        </p:spPr>
      </p:pic>
      <p:pic>
        <p:nvPicPr>
          <p:cNvPr id="347" name="図 3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9093" y="3790950"/>
            <a:ext cx="2492906" cy="2496452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59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556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8781" y="457594"/>
            <a:ext cx="11708780" cy="733270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dirty="0"/>
              <a:t>身近な応用例 </a:t>
            </a:r>
            <a:r>
              <a:rPr kumimoji="1" lang="en-US" altLang="ja-JP" dirty="0"/>
              <a:t>– </a:t>
            </a:r>
            <a:r>
              <a:rPr kumimoji="1" lang="ja-JP" altLang="en-US" dirty="0"/>
              <a:t>文字認識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732926" y="4311734"/>
            <a:ext cx="7477874" cy="1935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/>
              <a:t>Windows IME pad</a:t>
            </a:r>
          </a:p>
          <a:p>
            <a:pPr marL="0" indent="0">
              <a:buNone/>
            </a:pPr>
            <a:r>
              <a:rPr lang="ja-JP" altLang="en-US" dirty="0"/>
              <a:t>読めない漢字の手書きにより検索を支援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 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9080" y="1825169"/>
            <a:ext cx="4719320" cy="2064703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0413" y="1825520"/>
            <a:ext cx="2658848" cy="1879064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679153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9293" y="462643"/>
            <a:ext cx="5223782" cy="726621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3200" b="1" dirty="0"/>
              <a:t>Classification (</a:t>
            </a:r>
            <a:r>
              <a:rPr lang="ja-JP" altLang="en-US" sz="3200" b="1" dirty="0"/>
              <a:t>識別</a:t>
            </a:r>
            <a:r>
              <a:rPr kumimoji="1" lang="en-US" altLang="ja-JP" sz="3200" b="1" dirty="0"/>
              <a:t>)</a:t>
            </a:r>
            <a:endParaRPr kumimoji="1" lang="ja-JP" alt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329293" y="1528083"/>
                <a:ext cx="5338082" cy="1786617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spcBef>
                    <a:spcPts val="1200"/>
                  </a:spcBef>
                </a:pPr>
                <a:r>
                  <a:rPr kumimoji="1" lang="en-US" altLang="ja-JP" dirty="0"/>
                  <a:t>N</a:t>
                </a:r>
                <a:r>
                  <a:rPr kumimoji="1" lang="ja-JP" altLang="en-US" dirty="0"/>
                  <a:t>個の教師データ </a:t>
                </a:r>
                <a14:m>
                  <m:oMath xmlns:m="http://schemas.openxmlformats.org/officeDocument/2006/math">
                    <m:r>
                      <a:rPr kumimoji="1" lang="en-US" altLang="ja-JP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ja-JP" b="0" i="0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ja-JP" b="0" i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1" i="0" smtClean="0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ja-JP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ja-JP" dirty="0"/>
              </a:p>
              <a:p>
                <a:pPr lvl="1">
                  <a:spcBef>
                    <a:spcPts val="12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1,2,…,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ja-JP" altLang="en-US" dirty="0"/>
                  <a:t> </a:t>
                </a:r>
                <a:r>
                  <a:rPr lang="en-US" altLang="ja-JP" dirty="0"/>
                  <a:t>: </a:t>
                </a:r>
                <a:r>
                  <a:rPr lang="ja-JP" altLang="en-US" dirty="0"/>
                  <a:t>クラスのラベル</a:t>
                </a:r>
                <a:endParaRPr lang="en-US" altLang="ja-JP" dirty="0"/>
              </a:p>
              <a:p>
                <a:pPr lvl="1">
                  <a:spcBef>
                    <a:spcPts val="12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0" smtClean="0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altLang="ja-JP" dirty="0"/>
                  <a:t>          : </a:t>
                </a:r>
                <a:r>
                  <a:rPr lang="ja-JP" altLang="en-US" dirty="0"/>
                  <a:t>特徴ベクトル</a:t>
                </a:r>
                <a:endParaRPr lang="en-US" altLang="ja-JP" sz="300" dirty="0"/>
              </a:p>
              <a:p>
                <a:pPr>
                  <a:spcBef>
                    <a:spcPts val="1200"/>
                  </a:spcBef>
                </a:pPr>
                <a:r>
                  <a:rPr lang="ja-JP" altLang="en-US" dirty="0"/>
                  <a:t>新たに観測した</a:t>
                </a:r>
                <a14:m>
                  <m:oMath xmlns:m="http://schemas.openxmlformats.org/officeDocument/2006/math">
                    <m:r>
                      <a:rPr lang="en-US" altLang="ja-JP" b="1">
                        <a:latin typeface="Cambria Math" panose="02040503050406030204" pitchFamily="18" charset="0"/>
                      </a:rPr>
                      <m:t>𝐗</m:t>
                    </m:r>
                  </m:oMath>
                </a14:m>
                <a:r>
                  <a:rPr lang="ja-JP" altLang="en-US" dirty="0"/>
                  <a:t>にラベル付け！</a:t>
                </a:r>
                <a:endParaRPr lang="en-US" altLang="ja-JP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9293" y="1528083"/>
                <a:ext cx="5338082" cy="1786617"/>
              </a:xfrm>
              <a:blipFill rotWithShape="0">
                <a:blip r:embed="rId2"/>
                <a:stretch>
                  <a:fillRect l="-1712" t="-6485" b="-64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タイトル 1"/>
          <p:cNvSpPr txBox="1">
            <a:spLocks/>
          </p:cNvSpPr>
          <p:nvPr/>
        </p:nvSpPr>
        <p:spPr>
          <a:xfrm>
            <a:off x="5943600" y="462643"/>
            <a:ext cx="5972175" cy="7266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0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algn="l"/>
            <a:r>
              <a:rPr lang="en-US" altLang="ja-JP" sz="3200" b="1" dirty="0"/>
              <a:t>Regression (</a:t>
            </a:r>
            <a:r>
              <a:rPr lang="ja-JP" altLang="en-US" sz="3200" b="1" dirty="0"/>
              <a:t>回帰</a:t>
            </a:r>
            <a:r>
              <a:rPr lang="en-US" altLang="ja-JP" sz="3200" b="1" dirty="0"/>
              <a:t>)</a:t>
            </a:r>
            <a:endParaRPr lang="ja-JP" alt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コンテンツ プレースホルダー 2"/>
              <p:cNvSpPr txBox="1">
                <a:spLocks/>
              </p:cNvSpPr>
              <p:nvPr/>
            </p:nvSpPr>
            <p:spPr>
              <a:xfrm>
                <a:off x="5927224" y="1528083"/>
                <a:ext cx="6102851" cy="17866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600" kern="1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600" kern="1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1200"/>
                  </a:spcBef>
                </a:pPr>
                <a:r>
                  <a:rPr lang="en-US" altLang="ja-JP" dirty="0"/>
                  <a:t>N</a:t>
                </a:r>
                <a:r>
                  <a:rPr lang="ja-JP" altLang="en-US" dirty="0"/>
                  <a:t>個の教師データ </a:t>
                </a:r>
                <a14:m>
                  <m:oMath xmlns:m="http://schemas.openxmlformats.org/officeDocument/2006/math">
                    <m:r>
                      <a:rPr lang="en-US" altLang="ja-JP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ja-JP" dirty="0"/>
              </a:p>
              <a:p>
                <a:pPr lvl="1">
                  <a:spcBef>
                    <a:spcPts val="12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ja-JP" altLang="en-US" dirty="0"/>
                  <a:t>  </a:t>
                </a:r>
                <a:r>
                  <a:rPr lang="en-US" altLang="ja-JP" dirty="0"/>
                  <a:t>:</a:t>
                </a:r>
                <a:r>
                  <a:rPr lang="ja-JP" altLang="en-US" dirty="0"/>
                  <a:t> 出力値　　　 </a:t>
                </a:r>
                <a:r>
                  <a:rPr lang="en-US" altLang="ja-JP" dirty="0"/>
                  <a:t>(</a:t>
                </a:r>
                <a:r>
                  <a:rPr lang="ja-JP" altLang="en-US" dirty="0"/>
                  <a:t>目的変数</a:t>
                </a:r>
                <a:r>
                  <a:rPr lang="en-US" altLang="ja-JP" dirty="0"/>
                  <a:t>)</a:t>
                </a:r>
              </a:p>
              <a:p>
                <a:pPr lvl="1">
                  <a:spcBef>
                    <a:spcPts val="12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altLang="ja-JP" dirty="0"/>
                  <a:t>:</a:t>
                </a:r>
                <a:r>
                  <a:rPr lang="ja-JP" altLang="en-US" dirty="0"/>
                  <a:t> 特徴ベクトル </a:t>
                </a:r>
                <a:r>
                  <a:rPr lang="en-US" altLang="ja-JP" dirty="0"/>
                  <a:t>(</a:t>
                </a:r>
                <a:r>
                  <a:rPr lang="ja-JP" altLang="en-US" dirty="0"/>
                  <a:t>説明変数</a:t>
                </a:r>
                <a:r>
                  <a:rPr lang="en-US" altLang="ja-JP" dirty="0"/>
                  <a:t>)</a:t>
                </a:r>
                <a:endParaRPr lang="en-US" altLang="ja-JP" sz="300" dirty="0"/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altLang="ja-JP" b="1" i="0" smtClean="0">
                        <a:latin typeface="Cambria Math" panose="02040503050406030204" pitchFamily="18" charset="0"/>
                      </a:rPr>
                      <m:t>𝐘</m:t>
                    </m:r>
                    <m:r>
                      <a:rPr lang="en-US" altLang="ja-JP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ja-JP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</m:d>
                  </m:oMath>
                </a14:m>
                <a:r>
                  <a:rPr lang="ja-JP" altLang="en-US" dirty="0"/>
                  <a:t>をよく説明する関数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ja-JP" altLang="en-US" dirty="0"/>
                  <a:t>を見つける</a:t>
                </a:r>
                <a:endParaRPr lang="en-US" altLang="ja-JP" dirty="0"/>
              </a:p>
            </p:txBody>
          </p:sp>
        </mc:Choice>
        <mc:Fallback xmlns="">
          <p:sp>
            <p:nvSpPr>
              <p:cNvPr id="5" name="コンテンツ プレースホルダー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7224" y="1528083"/>
                <a:ext cx="6102851" cy="1786617"/>
              </a:xfrm>
              <a:prstGeom prst="rect">
                <a:avLst/>
              </a:prstGeom>
              <a:blipFill rotWithShape="0">
                <a:blip r:embed="rId3"/>
                <a:stretch>
                  <a:fillRect l="-1299" t="-4437" r="-899" b="-75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矢印コネクタ 6"/>
          <p:cNvCxnSpPr/>
          <p:nvPr/>
        </p:nvCxnSpPr>
        <p:spPr>
          <a:xfrm>
            <a:off x="712107" y="6043839"/>
            <a:ext cx="3162300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flipV="1">
            <a:off x="712107" y="3748314"/>
            <a:ext cx="0" cy="2295526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円/楕円 11"/>
          <p:cNvSpPr/>
          <p:nvPr/>
        </p:nvSpPr>
        <p:spPr>
          <a:xfrm>
            <a:off x="1658257" y="4878614"/>
            <a:ext cx="73025" cy="73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981982" y="5516789"/>
            <a:ext cx="73025" cy="7302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1112157" y="5669189"/>
            <a:ext cx="73025" cy="7302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1251856" y="5443764"/>
            <a:ext cx="73025" cy="7302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1342342" y="5632676"/>
            <a:ext cx="73025" cy="7302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1704291" y="5332639"/>
            <a:ext cx="73025" cy="7302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1440766" y="5062764"/>
            <a:ext cx="73025" cy="7302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1480449" y="5277076"/>
            <a:ext cx="73025" cy="7302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1740803" y="5118326"/>
            <a:ext cx="73025" cy="7302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1367741" y="4726214"/>
            <a:ext cx="73025" cy="73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973245" y="4821464"/>
            <a:ext cx="73025" cy="73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1075644" y="5062764"/>
            <a:ext cx="73025" cy="7302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1161367" y="4892901"/>
            <a:ext cx="73025" cy="73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1628088" y="4255519"/>
            <a:ext cx="73025" cy="73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1813828" y="4470626"/>
            <a:ext cx="73025" cy="73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1950349" y="4736531"/>
            <a:ext cx="73025" cy="73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1477278" y="4526983"/>
            <a:ext cx="73025" cy="73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>
            <a:off x="1877324" y="5111182"/>
            <a:ext cx="73025" cy="7302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2155147" y="4874646"/>
            <a:ext cx="73025" cy="73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>
            <a:off x="2398023" y="4310289"/>
            <a:ext cx="73025" cy="7302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2715069" y="4230119"/>
            <a:ext cx="73025" cy="7302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2816678" y="4459512"/>
            <a:ext cx="73025" cy="7302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/>
        </p:nvSpPr>
        <p:spPr>
          <a:xfrm>
            <a:off x="2896481" y="4302354"/>
            <a:ext cx="73025" cy="7302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/>
          <p:cNvSpPr/>
          <p:nvPr/>
        </p:nvSpPr>
        <p:spPr>
          <a:xfrm>
            <a:off x="3213527" y="4222184"/>
            <a:ext cx="73025" cy="7302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3315136" y="4451577"/>
            <a:ext cx="73025" cy="7302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2659169" y="4540478"/>
            <a:ext cx="73025" cy="7302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2976215" y="4460308"/>
            <a:ext cx="73025" cy="7302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3077824" y="4689701"/>
            <a:ext cx="73025" cy="7302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3017477" y="4559525"/>
            <a:ext cx="73025" cy="7302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3097280" y="4402367"/>
            <a:ext cx="73025" cy="7302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3177014" y="4560321"/>
            <a:ext cx="73025" cy="7302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3332176" y="4297188"/>
            <a:ext cx="73025" cy="7302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3411979" y="4140030"/>
            <a:ext cx="73025" cy="7302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3491713" y="4297984"/>
            <a:ext cx="73025" cy="7302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3024186" y="4040809"/>
            <a:ext cx="73025" cy="7302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3103989" y="3883651"/>
            <a:ext cx="73025" cy="7302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3183723" y="4041605"/>
            <a:ext cx="73025" cy="7302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2408136" y="5185200"/>
            <a:ext cx="73025" cy="7302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/>
        </p:nvSpPr>
        <p:spPr>
          <a:xfrm>
            <a:off x="2584116" y="4996086"/>
            <a:ext cx="73025" cy="7302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2663919" y="4838928"/>
            <a:ext cx="73025" cy="7302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2743653" y="4996882"/>
            <a:ext cx="73025" cy="7302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>
            <a:off x="2782270" y="5558064"/>
            <a:ext cx="73025" cy="7302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>
            <a:off x="2818782" y="5343751"/>
            <a:ext cx="73025" cy="7302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>
            <a:off x="2955303" y="5336607"/>
            <a:ext cx="73025" cy="7302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3151948" y="5365183"/>
            <a:ext cx="73025" cy="7302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>
            <a:off x="3073995" y="5132415"/>
            <a:ext cx="73025" cy="7302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/>
        </p:nvSpPr>
        <p:spPr>
          <a:xfrm>
            <a:off x="3210516" y="5125271"/>
            <a:ext cx="73025" cy="7302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>
            <a:off x="3198107" y="4960669"/>
            <a:ext cx="73025" cy="7302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3329446" y="4724229"/>
            <a:ext cx="73025" cy="7302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3465967" y="4717085"/>
            <a:ext cx="73025" cy="7302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/>
          <p:cNvSpPr/>
          <p:nvPr/>
        </p:nvSpPr>
        <p:spPr>
          <a:xfrm>
            <a:off x="3375950" y="5388005"/>
            <a:ext cx="73025" cy="7302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/楕円 62"/>
          <p:cNvSpPr/>
          <p:nvPr/>
        </p:nvSpPr>
        <p:spPr>
          <a:xfrm>
            <a:off x="3512471" y="5380861"/>
            <a:ext cx="73025" cy="7302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/>
        </p:nvSpPr>
        <p:spPr>
          <a:xfrm>
            <a:off x="3365959" y="5157222"/>
            <a:ext cx="73025" cy="7302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/楕円 64"/>
          <p:cNvSpPr/>
          <p:nvPr/>
        </p:nvSpPr>
        <p:spPr>
          <a:xfrm>
            <a:off x="3402471" y="4942909"/>
            <a:ext cx="73025" cy="7302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/>
        </p:nvSpPr>
        <p:spPr>
          <a:xfrm>
            <a:off x="3653457" y="4954220"/>
            <a:ext cx="73025" cy="7302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/>
          <p:cNvSpPr/>
          <p:nvPr/>
        </p:nvSpPr>
        <p:spPr>
          <a:xfrm>
            <a:off x="3012727" y="5608269"/>
            <a:ext cx="73025" cy="7302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/>
          <p:cNvSpPr/>
          <p:nvPr/>
        </p:nvSpPr>
        <p:spPr>
          <a:xfrm>
            <a:off x="3149248" y="5601125"/>
            <a:ext cx="73025" cy="7302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/>
          <p:nvPr/>
        </p:nvSpPr>
        <p:spPr>
          <a:xfrm>
            <a:off x="3345893" y="5629701"/>
            <a:ext cx="73025" cy="7302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/>
        </p:nvSpPr>
        <p:spPr>
          <a:xfrm>
            <a:off x="1959204" y="5596163"/>
            <a:ext cx="73025" cy="7302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/>
        </p:nvSpPr>
        <p:spPr>
          <a:xfrm>
            <a:off x="1995716" y="5381850"/>
            <a:ext cx="73025" cy="7302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正方形/長方形 72"/>
          <p:cNvSpPr/>
          <p:nvPr/>
        </p:nvSpPr>
        <p:spPr>
          <a:xfrm>
            <a:off x="952218" y="3540510"/>
            <a:ext cx="986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k=4, d=2</a:t>
            </a:r>
            <a:endParaRPr lang="ja-JP" altLang="en-US" dirty="0"/>
          </a:p>
        </p:txBody>
      </p:sp>
      <p:grpSp>
        <p:nvGrpSpPr>
          <p:cNvPr id="82" name="グループ化 81"/>
          <p:cNvGrpSpPr/>
          <p:nvPr/>
        </p:nvGrpSpPr>
        <p:grpSpPr>
          <a:xfrm>
            <a:off x="808541" y="3748314"/>
            <a:ext cx="3006030" cy="2262981"/>
            <a:chOff x="953684" y="4038600"/>
            <a:chExt cx="3006030" cy="2262981"/>
          </a:xfrm>
        </p:grpSpPr>
        <p:cxnSp>
          <p:nvCxnSpPr>
            <p:cNvPr id="75" name="直線コネクタ 74"/>
            <p:cNvCxnSpPr/>
            <p:nvPr/>
          </p:nvCxnSpPr>
          <p:spPr>
            <a:xfrm flipH="1">
              <a:off x="2300290" y="4038600"/>
              <a:ext cx="289404" cy="2262981"/>
            </a:xfrm>
            <a:prstGeom prst="line">
              <a:avLst/>
            </a:prstGeom>
            <a:ln w="444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コネクタ 75"/>
            <p:cNvCxnSpPr/>
            <p:nvPr/>
          </p:nvCxnSpPr>
          <p:spPr>
            <a:xfrm flipH="1">
              <a:off x="2371718" y="4607325"/>
              <a:ext cx="1587996" cy="1236262"/>
            </a:xfrm>
            <a:prstGeom prst="line">
              <a:avLst/>
            </a:prstGeom>
            <a:ln w="444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線コネクタ 145"/>
            <p:cNvCxnSpPr/>
            <p:nvPr/>
          </p:nvCxnSpPr>
          <p:spPr>
            <a:xfrm flipH="1">
              <a:off x="953684" y="5309792"/>
              <a:ext cx="1480875" cy="14188"/>
            </a:xfrm>
            <a:prstGeom prst="line">
              <a:avLst/>
            </a:prstGeom>
            <a:ln w="444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3" name="直線矢印コネクタ 82"/>
          <p:cNvCxnSpPr/>
          <p:nvPr/>
        </p:nvCxnSpPr>
        <p:spPr>
          <a:xfrm>
            <a:off x="7268828" y="6043839"/>
            <a:ext cx="3162300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矢印コネクタ 83"/>
          <p:cNvCxnSpPr/>
          <p:nvPr/>
        </p:nvCxnSpPr>
        <p:spPr>
          <a:xfrm flipV="1">
            <a:off x="7268828" y="3748314"/>
            <a:ext cx="0" cy="2295526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正方形/長方形 84"/>
          <p:cNvSpPr/>
          <p:nvPr/>
        </p:nvSpPr>
        <p:spPr>
          <a:xfrm>
            <a:off x="7737539" y="3540510"/>
            <a:ext cx="986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k=2, d=1</a:t>
            </a:r>
            <a:endParaRPr lang="ja-JP" altLang="en-US" dirty="0"/>
          </a:p>
        </p:txBody>
      </p:sp>
      <p:sp>
        <p:nvSpPr>
          <p:cNvPr id="86" name="円/楕円 85"/>
          <p:cNvSpPr/>
          <p:nvPr/>
        </p:nvSpPr>
        <p:spPr>
          <a:xfrm>
            <a:off x="7661502" y="5067686"/>
            <a:ext cx="73025" cy="7302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円/楕円 87"/>
          <p:cNvSpPr/>
          <p:nvPr/>
        </p:nvSpPr>
        <p:spPr>
          <a:xfrm>
            <a:off x="7388030" y="5446145"/>
            <a:ext cx="73025" cy="7302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円/楕円 88"/>
          <p:cNvSpPr/>
          <p:nvPr/>
        </p:nvSpPr>
        <p:spPr>
          <a:xfrm>
            <a:off x="7393646" y="5121302"/>
            <a:ext cx="73025" cy="7302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円/楕円 89"/>
          <p:cNvSpPr/>
          <p:nvPr/>
        </p:nvSpPr>
        <p:spPr>
          <a:xfrm>
            <a:off x="7554729" y="5066731"/>
            <a:ext cx="73025" cy="7302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円/楕円 90"/>
          <p:cNvSpPr/>
          <p:nvPr/>
        </p:nvSpPr>
        <p:spPr>
          <a:xfrm>
            <a:off x="7760334" y="4975452"/>
            <a:ext cx="73025" cy="7302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円/楕円 91"/>
          <p:cNvSpPr/>
          <p:nvPr/>
        </p:nvSpPr>
        <p:spPr>
          <a:xfrm>
            <a:off x="7949675" y="5274695"/>
            <a:ext cx="73025" cy="7302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円/楕円 92"/>
          <p:cNvSpPr/>
          <p:nvPr/>
        </p:nvSpPr>
        <p:spPr>
          <a:xfrm>
            <a:off x="7824613" y="5432454"/>
            <a:ext cx="73025" cy="7302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円/楕円 93"/>
          <p:cNvSpPr/>
          <p:nvPr/>
        </p:nvSpPr>
        <p:spPr>
          <a:xfrm>
            <a:off x="7846693" y="5159999"/>
            <a:ext cx="73025" cy="7302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円/楕円 94"/>
          <p:cNvSpPr/>
          <p:nvPr/>
        </p:nvSpPr>
        <p:spPr>
          <a:xfrm>
            <a:off x="8191591" y="5319939"/>
            <a:ext cx="73025" cy="7302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円/楕円 95"/>
          <p:cNvSpPr/>
          <p:nvPr/>
        </p:nvSpPr>
        <p:spPr>
          <a:xfrm>
            <a:off x="8318130" y="5193734"/>
            <a:ext cx="73025" cy="7302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円/楕円 96"/>
          <p:cNvSpPr/>
          <p:nvPr/>
        </p:nvSpPr>
        <p:spPr>
          <a:xfrm>
            <a:off x="8565823" y="5266759"/>
            <a:ext cx="73025" cy="7302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円/楕円 97"/>
          <p:cNvSpPr/>
          <p:nvPr/>
        </p:nvSpPr>
        <p:spPr>
          <a:xfrm>
            <a:off x="8565823" y="4911158"/>
            <a:ext cx="73025" cy="7302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円/楕円 98"/>
          <p:cNvSpPr/>
          <p:nvPr/>
        </p:nvSpPr>
        <p:spPr>
          <a:xfrm>
            <a:off x="8740441" y="4713911"/>
            <a:ext cx="73025" cy="7302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円/楕円 99"/>
          <p:cNvSpPr/>
          <p:nvPr/>
        </p:nvSpPr>
        <p:spPr>
          <a:xfrm>
            <a:off x="8740440" y="4806780"/>
            <a:ext cx="73025" cy="7302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円/楕円 100"/>
          <p:cNvSpPr/>
          <p:nvPr/>
        </p:nvSpPr>
        <p:spPr>
          <a:xfrm>
            <a:off x="8613446" y="4992419"/>
            <a:ext cx="73025" cy="7302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円/楕円 101"/>
          <p:cNvSpPr/>
          <p:nvPr/>
        </p:nvSpPr>
        <p:spPr>
          <a:xfrm>
            <a:off x="8928246" y="4205962"/>
            <a:ext cx="73025" cy="7302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円/楕円 102"/>
          <p:cNvSpPr/>
          <p:nvPr/>
        </p:nvSpPr>
        <p:spPr>
          <a:xfrm>
            <a:off x="8801251" y="4484470"/>
            <a:ext cx="73025" cy="7302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円/楕円 103"/>
          <p:cNvSpPr/>
          <p:nvPr/>
        </p:nvSpPr>
        <p:spPr>
          <a:xfrm>
            <a:off x="8701874" y="4536103"/>
            <a:ext cx="73025" cy="7302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円/楕円 104"/>
          <p:cNvSpPr/>
          <p:nvPr/>
        </p:nvSpPr>
        <p:spPr>
          <a:xfrm>
            <a:off x="8574879" y="4814611"/>
            <a:ext cx="73025" cy="7302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円/楕円 105"/>
          <p:cNvSpPr/>
          <p:nvPr/>
        </p:nvSpPr>
        <p:spPr>
          <a:xfrm>
            <a:off x="8722510" y="4305082"/>
            <a:ext cx="73025" cy="7302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円/楕円 106"/>
          <p:cNvSpPr/>
          <p:nvPr/>
        </p:nvSpPr>
        <p:spPr>
          <a:xfrm>
            <a:off x="8595515" y="4583590"/>
            <a:ext cx="73025" cy="7302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円/楕円 107"/>
          <p:cNvSpPr/>
          <p:nvPr/>
        </p:nvSpPr>
        <p:spPr>
          <a:xfrm>
            <a:off x="9524867" y="4636520"/>
            <a:ext cx="73025" cy="7302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円/楕円 108"/>
          <p:cNvSpPr/>
          <p:nvPr/>
        </p:nvSpPr>
        <p:spPr>
          <a:xfrm>
            <a:off x="9768189" y="4600008"/>
            <a:ext cx="73025" cy="7302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円/楕円 109"/>
          <p:cNvSpPr/>
          <p:nvPr/>
        </p:nvSpPr>
        <p:spPr>
          <a:xfrm>
            <a:off x="9768188" y="4692877"/>
            <a:ext cx="73025" cy="7302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円/楕円 110"/>
          <p:cNvSpPr/>
          <p:nvPr/>
        </p:nvSpPr>
        <p:spPr>
          <a:xfrm>
            <a:off x="9602627" y="4700708"/>
            <a:ext cx="73025" cy="7302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円/楕円 111"/>
          <p:cNvSpPr/>
          <p:nvPr/>
        </p:nvSpPr>
        <p:spPr>
          <a:xfrm>
            <a:off x="9519323" y="4457924"/>
            <a:ext cx="73025" cy="7302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円/楕円 112"/>
          <p:cNvSpPr/>
          <p:nvPr/>
        </p:nvSpPr>
        <p:spPr>
          <a:xfrm>
            <a:off x="9529602" y="4176542"/>
            <a:ext cx="73025" cy="7302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円/楕円 113"/>
          <p:cNvSpPr/>
          <p:nvPr/>
        </p:nvSpPr>
        <p:spPr>
          <a:xfrm>
            <a:off x="9529601" y="4269411"/>
            <a:ext cx="73025" cy="7302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円/楕円 114"/>
          <p:cNvSpPr/>
          <p:nvPr/>
        </p:nvSpPr>
        <p:spPr>
          <a:xfrm>
            <a:off x="9364040" y="4277242"/>
            <a:ext cx="73025" cy="7302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円/楕円 115"/>
          <p:cNvSpPr/>
          <p:nvPr/>
        </p:nvSpPr>
        <p:spPr>
          <a:xfrm>
            <a:off x="9700245" y="4543651"/>
            <a:ext cx="73025" cy="7302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円/楕円 116"/>
          <p:cNvSpPr/>
          <p:nvPr/>
        </p:nvSpPr>
        <p:spPr>
          <a:xfrm>
            <a:off x="9639139" y="4376051"/>
            <a:ext cx="73025" cy="7302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円/楕円 117"/>
          <p:cNvSpPr/>
          <p:nvPr/>
        </p:nvSpPr>
        <p:spPr>
          <a:xfrm>
            <a:off x="9143046" y="4067005"/>
            <a:ext cx="73025" cy="7302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円/楕円 118"/>
          <p:cNvSpPr/>
          <p:nvPr/>
        </p:nvSpPr>
        <p:spPr>
          <a:xfrm>
            <a:off x="9246457" y="3822135"/>
            <a:ext cx="73025" cy="7302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円/楕円 119"/>
          <p:cNvSpPr/>
          <p:nvPr/>
        </p:nvSpPr>
        <p:spPr>
          <a:xfrm>
            <a:off x="9446298" y="4000859"/>
            <a:ext cx="73025" cy="7302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円/楕円 120"/>
          <p:cNvSpPr/>
          <p:nvPr/>
        </p:nvSpPr>
        <p:spPr>
          <a:xfrm>
            <a:off x="9080895" y="3922835"/>
            <a:ext cx="73025" cy="7302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円/楕円 121"/>
          <p:cNvSpPr/>
          <p:nvPr/>
        </p:nvSpPr>
        <p:spPr>
          <a:xfrm>
            <a:off x="9321416" y="3956676"/>
            <a:ext cx="73025" cy="7302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円/楕円 122"/>
          <p:cNvSpPr/>
          <p:nvPr/>
        </p:nvSpPr>
        <p:spPr>
          <a:xfrm>
            <a:off x="9964448" y="5518776"/>
            <a:ext cx="73025" cy="7302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円/楕円 123"/>
          <p:cNvSpPr/>
          <p:nvPr/>
        </p:nvSpPr>
        <p:spPr>
          <a:xfrm>
            <a:off x="9958904" y="5340180"/>
            <a:ext cx="73025" cy="7302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円/楕円 124"/>
          <p:cNvSpPr/>
          <p:nvPr/>
        </p:nvSpPr>
        <p:spPr>
          <a:xfrm>
            <a:off x="9969183" y="5058798"/>
            <a:ext cx="73025" cy="7302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円/楕円 125"/>
          <p:cNvSpPr/>
          <p:nvPr/>
        </p:nvSpPr>
        <p:spPr>
          <a:xfrm>
            <a:off x="9969182" y="5151667"/>
            <a:ext cx="73025" cy="7302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円/楕円 126"/>
          <p:cNvSpPr/>
          <p:nvPr/>
        </p:nvSpPr>
        <p:spPr>
          <a:xfrm>
            <a:off x="9885879" y="4883115"/>
            <a:ext cx="73025" cy="7302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円/楕円 127"/>
          <p:cNvSpPr/>
          <p:nvPr/>
        </p:nvSpPr>
        <p:spPr>
          <a:xfrm>
            <a:off x="9726941" y="5164363"/>
            <a:ext cx="73025" cy="7302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円/楕円 128"/>
          <p:cNvSpPr/>
          <p:nvPr/>
        </p:nvSpPr>
        <p:spPr>
          <a:xfrm>
            <a:off x="9789385" y="4993848"/>
            <a:ext cx="73025" cy="7302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円/楕円 129"/>
          <p:cNvSpPr/>
          <p:nvPr/>
        </p:nvSpPr>
        <p:spPr>
          <a:xfrm>
            <a:off x="9731675" y="4797254"/>
            <a:ext cx="73025" cy="7302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円/楕円 130"/>
          <p:cNvSpPr/>
          <p:nvPr/>
        </p:nvSpPr>
        <p:spPr>
          <a:xfrm>
            <a:off x="10164370" y="5685323"/>
            <a:ext cx="73025" cy="7302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円/楕円 131"/>
          <p:cNvSpPr/>
          <p:nvPr/>
        </p:nvSpPr>
        <p:spPr>
          <a:xfrm>
            <a:off x="10291886" y="5618849"/>
            <a:ext cx="73025" cy="7302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円/楕円 132"/>
          <p:cNvSpPr/>
          <p:nvPr/>
        </p:nvSpPr>
        <p:spPr>
          <a:xfrm>
            <a:off x="10109801" y="5528100"/>
            <a:ext cx="73025" cy="7302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円/楕円 133"/>
          <p:cNvSpPr/>
          <p:nvPr/>
        </p:nvSpPr>
        <p:spPr>
          <a:xfrm>
            <a:off x="10375675" y="5734337"/>
            <a:ext cx="73025" cy="7302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円/楕円 134"/>
          <p:cNvSpPr/>
          <p:nvPr/>
        </p:nvSpPr>
        <p:spPr>
          <a:xfrm>
            <a:off x="10385953" y="5545824"/>
            <a:ext cx="73025" cy="7302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円/楕円 135"/>
          <p:cNvSpPr/>
          <p:nvPr/>
        </p:nvSpPr>
        <p:spPr>
          <a:xfrm>
            <a:off x="10206156" y="5388005"/>
            <a:ext cx="73025" cy="7302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フリーフォーム 136"/>
          <p:cNvSpPr/>
          <p:nvPr/>
        </p:nvSpPr>
        <p:spPr>
          <a:xfrm>
            <a:off x="7331693" y="3956677"/>
            <a:ext cx="2905702" cy="1680446"/>
          </a:xfrm>
          <a:custGeom>
            <a:avLst/>
            <a:gdLst>
              <a:gd name="connsiteX0" fmla="*/ 0 w 1876425"/>
              <a:gd name="connsiteY0" fmla="*/ 1023642 h 1081269"/>
              <a:gd name="connsiteX1" fmla="*/ 195263 w 1876425"/>
              <a:gd name="connsiteY1" fmla="*/ 685505 h 1081269"/>
              <a:gd name="connsiteX2" fmla="*/ 464344 w 1876425"/>
              <a:gd name="connsiteY2" fmla="*/ 935536 h 1081269"/>
              <a:gd name="connsiteX3" fmla="*/ 740569 w 1876425"/>
              <a:gd name="connsiteY3" fmla="*/ 797424 h 1081269"/>
              <a:gd name="connsiteX4" fmla="*/ 1033463 w 1876425"/>
              <a:gd name="connsiteY4" fmla="*/ 183061 h 1081269"/>
              <a:gd name="connsiteX5" fmla="*/ 1254919 w 1876425"/>
              <a:gd name="connsiteY5" fmla="*/ 2086 h 1081269"/>
              <a:gd name="connsiteX6" fmla="*/ 1471613 w 1876425"/>
              <a:gd name="connsiteY6" fmla="*/ 271167 h 1081269"/>
              <a:gd name="connsiteX7" fmla="*/ 1704975 w 1876425"/>
              <a:gd name="connsiteY7" fmla="*/ 949824 h 1081269"/>
              <a:gd name="connsiteX8" fmla="*/ 1876425 w 1876425"/>
              <a:gd name="connsiteY8" fmla="*/ 1080792 h 1081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6425" h="1081269">
                <a:moveTo>
                  <a:pt x="0" y="1023642"/>
                </a:moveTo>
                <a:cubicBezTo>
                  <a:pt x="58936" y="861915"/>
                  <a:pt x="117872" y="700189"/>
                  <a:pt x="195263" y="685505"/>
                </a:cubicBezTo>
                <a:cubicBezTo>
                  <a:pt x="272654" y="670821"/>
                  <a:pt x="373460" y="916883"/>
                  <a:pt x="464344" y="935536"/>
                </a:cubicBezTo>
                <a:cubicBezTo>
                  <a:pt x="555228" y="954189"/>
                  <a:pt x="645716" y="922837"/>
                  <a:pt x="740569" y="797424"/>
                </a:cubicBezTo>
                <a:cubicBezTo>
                  <a:pt x="835422" y="672011"/>
                  <a:pt x="947738" y="315617"/>
                  <a:pt x="1033463" y="183061"/>
                </a:cubicBezTo>
                <a:cubicBezTo>
                  <a:pt x="1119188" y="50505"/>
                  <a:pt x="1181894" y="-12598"/>
                  <a:pt x="1254919" y="2086"/>
                </a:cubicBezTo>
                <a:cubicBezTo>
                  <a:pt x="1327944" y="16770"/>
                  <a:pt x="1396604" y="113211"/>
                  <a:pt x="1471613" y="271167"/>
                </a:cubicBezTo>
                <a:cubicBezTo>
                  <a:pt x="1546622" y="429123"/>
                  <a:pt x="1637506" y="814887"/>
                  <a:pt x="1704975" y="949824"/>
                </a:cubicBezTo>
                <a:cubicBezTo>
                  <a:pt x="1772444" y="1084761"/>
                  <a:pt x="1824434" y="1082776"/>
                  <a:pt x="1876425" y="1080792"/>
                </a:cubicBezTo>
              </a:path>
            </a:pathLst>
          </a:cu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正方形/長方形 137"/>
              <p:cNvSpPr/>
              <p:nvPr/>
            </p:nvSpPr>
            <p:spPr>
              <a:xfrm>
                <a:off x="9995443" y="6043839"/>
                <a:ext cx="3802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1" smtClean="0">
                          <a:latin typeface="Cambria Math" panose="02040503050406030204" pitchFamily="18" charset="0"/>
                        </a:rPr>
                        <m:t>𝐗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38" name="正方形/長方形 1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5443" y="6043839"/>
                <a:ext cx="380232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正方形/長方形 138"/>
              <p:cNvSpPr/>
              <p:nvPr/>
            </p:nvSpPr>
            <p:spPr>
              <a:xfrm>
                <a:off x="6932836" y="3692987"/>
                <a:ext cx="3802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1" i="0" smtClean="0">
                          <a:latin typeface="Cambria Math" panose="02040503050406030204" pitchFamily="18" charset="0"/>
                        </a:rPr>
                        <m:t>𝐘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39" name="正方形/長方形 1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2836" y="3692987"/>
                <a:ext cx="380232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正方形/長方形 139"/>
              <p:cNvSpPr/>
              <p:nvPr/>
            </p:nvSpPr>
            <p:spPr>
              <a:xfrm>
                <a:off x="791759" y="4200315"/>
                <a:ext cx="7986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mtClean="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altLang="ja-JP" b="0" i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40" name="正方形/長方形 1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759" y="4200315"/>
                <a:ext cx="798617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正方形/長方形 140"/>
              <p:cNvSpPr/>
              <p:nvPr/>
            </p:nvSpPr>
            <p:spPr>
              <a:xfrm>
                <a:off x="3224973" y="3735457"/>
                <a:ext cx="7986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mtClean="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altLang="ja-JP" b="0" i="0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41" name="正方形/長方形 1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973" y="3735457"/>
                <a:ext cx="798617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正方形/長方形 141"/>
              <p:cNvSpPr/>
              <p:nvPr/>
            </p:nvSpPr>
            <p:spPr>
              <a:xfrm>
                <a:off x="3549767" y="5239851"/>
                <a:ext cx="7986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mtClean="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altLang="ja-JP" b="0" i="0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42" name="正方形/長方形 1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767" y="5239851"/>
                <a:ext cx="798617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正方形/長方形 142"/>
              <p:cNvSpPr/>
              <p:nvPr/>
            </p:nvSpPr>
            <p:spPr>
              <a:xfrm>
                <a:off x="3499853" y="6101744"/>
                <a:ext cx="4777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43" name="正方形/長方形 1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853" y="6101744"/>
                <a:ext cx="477759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正方形/長方形 144"/>
              <p:cNvSpPr/>
              <p:nvPr/>
            </p:nvSpPr>
            <p:spPr>
              <a:xfrm>
                <a:off x="195085" y="3672630"/>
                <a:ext cx="4830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45" name="正方形/長方形 1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85" y="3672630"/>
                <a:ext cx="483081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正方形/長方形 147"/>
              <p:cNvSpPr/>
              <p:nvPr/>
            </p:nvSpPr>
            <p:spPr>
              <a:xfrm>
                <a:off x="791759" y="5724237"/>
                <a:ext cx="7986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mtClean="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altLang="ja-JP" b="0" i="0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48" name="正方形/長方形 1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759" y="5724237"/>
                <a:ext cx="798617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60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26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/>
              <a:t>Miscs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67393" y="1102178"/>
            <a:ext cx="5614307" cy="75306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kumimoji="1" lang="ja-JP" altLang="en-US" dirty="0"/>
              <a:t>ある一つのクラスしか出現しないとき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エントロピーはゼロに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504988" y="2034856"/>
                <a:ext cx="221977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800" dirty="0"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L</a:t>
                </a:r>
                <a:r>
                  <a:rPr lang="en-US" altLang="ja-JP" sz="2800" b="0" dirty="0">
                    <a:solidFill>
                      <a:schemeClr val="tx1"/>
                    </a:solidFill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: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dPr>
                      <m:e>
                        <m:r>
                          <a:rPr lang="en-US" altLang="ja-JP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1</m:t>
                        </m:r>
                        <m:r>
                          <a:rPr lang="en-US" altLang="ja-JP" sz="2800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.0</m:t>
                        </m:r>
                        <m:r>
                          <a:rPr lang="en-US" altLang="ja-JP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,</m:t>
                        </m:r>
                        <m: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 </m:t>
                        </m:r>
                        <m:r>
                          <a:rPr lang="en-US" altLang="ja-JP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0</m:t>
                        </m:r>
                        <m:r>
                          <a:rPr lang="en-US" altLang="ja-JP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,</m:t>
                        </m:r>
                        <m: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 </m:t>
                        </m:r>
                        <m:r>
                          <a:rPr lang="en-US" altLang="ja-JP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0</m:t>
                        </m:r>
                        <m:r>
                          <a:rPr lang="en-US" altLang="ja-JP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,</m:t>
                        </m:r>
                        <m:r>
                          <a:rPr lang="en-US" altLang="ja-JP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0</m:t>
                        </m:r>
                      </m:e>
                    </m:d>
                  </m:oMath>
                </a14:m>
                <a:r>
                  <a:rPr lang="en-US" altLang="ja-JP" sz="2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988" y="2034856"/>
                <a:ext cx="2219775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5769" t="-11628" b="-32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グループ化 4"/>
          <p:cNvGrpSpPr/>
          <p:nvPr/>
        </p:nvGrpSpPr>
        <p:grpSpPr>
          <a:xfrm>
            <a:off x="906871" y="2670510"/>
            <a:ext cx="1416008" cy="935058"/>
            <a:chOff x="1351005" y="5534026"/>
            <a:chExt cx="1416008" cy="935058"/>
          </a:xfrm>
        </p:grpSpPr>
        <p:cxnSp>
          <p:nvCxnSpPr>
            <p:cNvPr id="6" name="直線矢印コネクタ 5"/>
            <p:cNvCxnSpPr/>
            <p:nvPr/>
          </p:nvCxnSpPr>
          <p:spPr>
            <a:xfrm>
              <a:off x="1351005" y="6466703"/>
              <a:ext cx="141600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矢印コネクタ 6"/>
            <p:cNvCxnSpPr/>
            <p:nvPr/>
          </p:nvCxnSpPr>
          <p:spPr>
            <a:xfrm flipV="1">
              <a:off x="1351005" y="5534026"/>
              <a:ext cx="0" cy="93505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正方形/長方形 7"/>
            <p:cNvSpPr/>
            <p:nvPr/>
          </p:nvSpPr>
          <p:spPr>
            <a:xfrm>
              <a:off x="1485900" y="5695950"/>
              <a:ext cx="139700" cy="77075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1760494" y="6420984"/>
              <a:ext cx="139700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2035088" y="6420984"/>
              <a:ext cx="139700" cy="4572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2309682" y="6420984"/>
              <a:ext cx="139700" cy="4571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" name="正方形/長方形 11"/>
          <p:cNvSpPr/>
          <p:nvPr/>
        </p:nvSpPr>
        <p:spPr>
          <a:xfrm>
            <a:off x="1481665" y="3771057"/>
            <a:ext cx="266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schemeClr val="tx1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/>
              <p:cNvSpPr/>
              <p:nvPr/>
            </p:nvSpPr>
            <p:spPr>
              <a:xfrm>
                <a:off x="856591" y="3877545"/>
                <a:ext cx="151656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3200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  <a:cs typeface="メイリオ" panose="020B0604030504040204" pitchFamily="50" charset="-128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3200" b="0" i="0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  <a:cs typeface="メイリオ" panose="020B0604030504040204" pitchFamily="50" charset="-128"/>
                            </a:rPr>
                            <m:t>H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3200" b="0" i="0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  <a:cs typeface="メイリオ" panose="020B0604030504040204" pitchFamily="50" charset="-128"/>
                            </a:rPr>
                            <m:t>L</m:t>
                          </m:r>
                        </m:sub>
                      </m:sSub>
                      <m:r>
                        <a:rPr lang="en-US" altLang="ja-JP" sz="3200" b="0" i="0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m:t>=0</m:t>
                      </m:r>
                    </m:oMath>
                  </m:oMathPara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13" name="正方形/長方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591" y="3877545"/>
                <a:ext cx="1516569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コンテンツ プレースホルダー 2"/>
              <p:cNvSpPr txBox="1">
                <a:spLocks/>
              </p:cNvSpPr>
              <p:nvPr/>
            </p:nvSpPr>
            <p:spPr>
              <a:xfrm>
                <a:off x="6116594" y="1102178"/>
                <a:ext cx="5855607" cy="33601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600" kern="1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600" kern="1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ja-JP" altLang="en-US" dirty="0"/>
                  <a:t>全体の分布に偏りがあるとき、</a:t>
                </a:r>
                <a:endParaRPr lang="en-US" altLang="ja-JP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altLang="ja-JP" b="1" dirty="0"/>
                  <a:t>Inverse category (label) frequency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ja-JP" altLang="en-US" dirty="0"/>
                  <a:t>を利用する</a:t>
                </a:r>
                <a:endParaRPr lang="en-US" altLang="ja-JP" dirty="0"/>
              </a:p>
              <a:p>
                <a:pPr marL="0" indent="0">
                  <a:buNone/>
                </a:pPr>
                <a:r>
                  <a:rPr lang="ja-JP" altLang="en-US" dirty="0"/>
                  <a:t>ノードにおいて出現確率を計算するとき以下の係数で重み付け</a:t>
                </a:r>
                <a:endParaRPr lang="en-US" altLang="ja-JP" dirty="0"/>
              </a:p>
              <a:p>
                <a:pPr marL="0" indent="0">
                  <a:buNone/>
                </a:pPr>
                <a:endParaRPr lang="en-US" altLang="ja-JP" sz="1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b="0" i="1" dirty="0">
                          <a:latin typeface="Cambria Math" panose="02040503050406030204" pitchFamily="18" charset="0"/>
                        </a:rPr>
                        <m:t>クラ</m:t>
                      </m:r>
                      <m:r>
                        <a:rPr lang="ja-JP" altLang="en-US" b="0" i="1" dirty="0" smtClean="0">
                          <a:latin typeface="Cambria Math" panose="02040503050406030204" pitchFamily="18" charset="0"/>
                        </a:rPr>
                        <m:t>ス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</a:rPr>
                        <m:t>の</m:t>
                      </m:r>
                      <m:r>
                        <a:rPr lang="ja-JP" altLang="en-US" i="1" dirty="0" smtClean="0">
                          <a:latin typeface="Cambria Math" panose="02040503050406030204" pitchFamily="18" charset="0"/>
                        </a:rPr>
                        <m:t>係数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 : </m:t>
                      </m:r>
                      <m:sSub>
                        <m:sSub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altLang="ja-JP" dirty="0"/>
              </a:p>
            </p:txBody>
          </p:sp>
        </mc:Choice>
        <mc:Fallback xmlns="">
          <p:sp>
            <p:nvSpPr>
              <p:cNvPr id="14" name="コンテンツ プレースホルダー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6594" y="1102178"/>
                <a:ext cx="5855607" cy="3360142"/>
              </a:xfrm>
              <a:prstGeom prst="rect">
                <a:avLst/>
              </a:prstGeom>
              <a:blipFill rotWithShape="0">
                <a:blip r:embed="rId5"/>
                <a:stretch>
                  <a:fillRect l="-1561" t="-2178" r="-72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正方形/長方形 14"/>
          <p:cNvSpPr/>
          <p:nvPr/>
        </p:nvSpPr>
        <p:spPr>
          <a:xfrm>
            <a:off x="6106886" y="4462320"/>
            <a:ext cx="5416868" cy="18774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学習データ全体において、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数の多いクラスと少ないクラスを均等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に扱える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[P]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記号は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が真のときのみ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1,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それ以外は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0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を返す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6" name="スライド番号プレースホルダー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61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045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/>
              <a:t>Miscs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12628" y="1666722"/>
            <a:ext cx="1978765" cy="4619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ja-JP" dirty="0"/>
              <a:t>4</a:t>
            </a:r>
            <a:r>
              <a:rPr lang="ja-JP" altLang="en-US" dirty="0"/>
              <a:t>点の場合</a:t>
            </a:r>
            <a:endParaRPr kumimoji="1" lang="ja-JP" altLang="en-US" dirty="0"/>
          </a:p>
        </p:txBody>
      </p:sp>
      <p:sp>
        <p:nvSpPr>
          <p:cNvPr id="4" name="円/楕円 3"/>
          <p:cNvSpPr/>
          <p:nvPr/>
        </p:nvSpPr>
        <p:spPr>
          <a:xfrm>
            <a:off x="4537975" y="2017130"/>
            <a:ext cx="223037" cy="22303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8" name="円/楕円 7"/>
          <p:cNvSpPr/>
          <p:nvPr/>
        </p:nvSpPr>
        <p:spPr>
          <a:xfrm>
            <a:off x="4338955" y="1420309"/>
            <a:ext cx="199020" cy="199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9" name="円/楕円 8"/>
          <p:cNvSpPr/>
          <p:nvPr/>
        </p:nvSpPr>
        <p:spPr>
          <a:xfrm>
            <a:off x="4865800" y="1275712"/>
            <a:ext cx="199020" cy="19902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0" name="円/楕円 9"/>
          <p:cNvSpPr/>
          <p:nvPr/>
        </p:nvSpPr>
        <p:spPr>
          <a:xfrm>
            <a:off x="5475412" y="2017130"/>
            <a:ext cx="199020" cy="1990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1" name="円/楕円 10"/>
          <p:cNvSpPr/>
          <p:nvPr/>
        </p:nvSpPr>
        <p:spPr>
          <a:xfrm>
            <a:off x="7776475" y="2017130"/>
            <a:ext cx="223037" cy="22303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2" name="円/楕円 11"/>
          <p:cNvSpPr/>
          <p:nvPr/>
        </p:nvSpPr>
        <p:spPr>
          <a:xfrm>
            <a:off x="7577455" y="1420309"/>
            <a:ext cx="199020" cy="199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3" name="円/楕円 12"/>
          <p:cNvSpPr/>
          <p:nvPr/>
        </p:nvSpPr>
        <p:spPr>
          <a:xfrm>
            <a:off x="8104300" y="1275712"/>
            <a:ext cx="199020" cy="19902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4" name="円/楕円 13"/>
          <p:cNvSpPr/>
          <p:nvPr/>
        </p:nvSpPr>
        <p:spPr>
          <a:xfrm>
            <a:off x="8713912" y="2017130"/>
            <a:ext cx="199020" cy="1990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cxnSp>
        <p:nvCxnSpPr>
          <p:cNvPr id="16" name="直線コネクタ 15"/>
          <p:cNvCxnSpPr/>
          <p:nvPr/>
        </p:nvCxnSpPr>
        <p:spPr>
          <a:xfrm>
            <a:off x="4649493" y="759152"/>
            <a:ext cx="385833" cy="18151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7251700" y="1666722"/>
            <a:ext cx="1462212" cy="6954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正方形/長方形 22"/>
          <p:cNvSpPr/>
          <p:nvPr/>
        </p:nvSpPr>
        <p:spPr>
          <a:xfrm>
            <a:off x="503473" y="3456766"/>
            <a:ext cx="7958845" cy="2369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Hall = - 4 * 0.25 log 0.25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＝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0.602</a:t>
            </a:r>
          </a:p>
          <a:p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情報利得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 to 2: 0.602 – 2/4(-2 * 0.5*log0.5) – 2/4(-2 * 0.5*log0.5) = 0.301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 to 1: 0.602 – 3/4(-3 * 0.33333*log0.33333) – 1/4(0)       = 0.244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62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335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8781" y="272658"/>
            <a:ext cx="11708780" cy="733270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dirty="0"/>
              <a:t>身近な応用例 </a:t>
            </a:r>
            <a:r>
              <a:rPr kumimoji="1" lang="en-US" altLang="ja-JP" dirty="0"/>
              <a:t>- </a:t>
            </a:r>
            <a:r>
              <a:rPr kumimoji="1" lang="ja-JP" altLang="en-US" dirty="0"/>
              <a:t>音声認識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2606040" y="1849657"/>
            <a:ext cx="1854200" cy="5735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en-US" altLang="ja-JP" dirty="0"/>
              <a:t>iOS</a:t>
            </a:r>
            <a:endParaRPr kumimoji="1" lang="ja-JP" altLang="en-US" dirty="0"/>
          </a:p>
        </p:txBody>
      </p:sp>
      <p:pic>
        <p:nvPicPr>
          <p:cNvPr id="1026" name="Picture 2" descr="https://www.apple.com/ios/siri/images/icon_siri_2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515" y="2554473"/>
            <a:ext cx="16192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コンテンツ プレースホルダー 3"/>
          <p:cNvSpPr txBox="1">
            <a:spLocks/>
          </p:cNvSpPr>
          <p:nvPr/>
        </p:nvSpPr>
        <p:spPr>
          <a:xfrm>
            <a:off x="3533140" y="4114803"/>
            <a:ext cx="838200" cy="3804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©Apple</a:t>
            </a:r>
            <a:endParaRPr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コンテンツ プレースホルダー 3"/>
          <p:cNvSpPr txBox="1">
            <a:spLocks/>
          </p:cNvSpPr>
          <p:nvPr/>
        </p:nvSpPr>
        <p:spPr>
          <a:xfrm>
            <a:off x="2606040" y="4404897"/>
            <a:ext cx="1854200" cy="573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siri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コンテンツ プレースホルダー 3"/>
          <p:cNvSpPr txBox="1">
            <a:spLocks/>
          </p:cNvSpPr>
          <p:nvPr/>
        </p:nvSpPr>
        <p:spPr>
          <a:xfrm>
            <a:off x="6730452" y="1849657"/>
            <a:ext cx="1854200" cy="573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Windows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4362" y="2885718"/>
            <a:ext cx="3926380" cy="956761"/>
          </a:xfrm>
          <a:prstGeom prst="rect">
            <a:avLst/>
          </a:prstGeom>
        </p:spPr>
      </p:pic>
      <p:sp>
        <p:nvSpPr>
          <p:cNvPr id="13" name="コンテンツ プレースホルダー 3"/>
          <p:cNvSpPr txBox="1">
            <a:spLocks/>
          </p:cNvSpPr>
          <p:nvPr/>
        </p:nvSpPr>
        <p:spPr>
          <a:xfrm>
            <a:off x="8059420" y="3698243"/>
            <a:ext cx="1297940" cy="38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©Microsoft</a:t>
            </a:r>
            <a:endParaRPr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4" name="コンテンツ プレースホルダー 3"/>
          <p:cNvSpPr txBox="1">
            <a:spLocks/>
          </p:cNvSpPr>
          <p:nvPr/>
        </p:nvSpPr>
        <p:spPr>
          <a:xfrm>
            <a:off x="6854190" y="4404897"/>
            <a:ext cx="1854200" cy="573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Dictation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5" name="コンテンツ プレースホルダー 3"/>
          <p:cNvSpPr txBox="1">
            <a:spLocks/>
          </p:cNvSpPr>
          <p:nvPr/>
        </p:nvSpPr>
        <p:spPr>
          <a:xfrm>
            <a:off x="5499153" y="4989117"/>
            <a:ext cx="5278438" cy="946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『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コントロールパネル 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&gt; 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音声認識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』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4549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8781" y="118546"/>
            <a:ext cx="11708780" cy="733270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dirty="0"/>
              <a:t>身近な応用例 </a:t>
            </a:r>
            <a:r>
              <a:rPr kumimoji="1" lang="en-US" altLang="ja-JP" dirty="0"/>
              <a:t>– </a:t>
            </a:r>
            <a:r>
              <a:rPr kumimoji="1" lang="ja-JP" altLang="en-US" dirty="0"/>
              <a:t>その他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359272" y="4526014"/>
            <a:ext cx="3874061" cy="824919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ja-JP" altLang="en-US" sz="3200" dirty="0"/>
              <a:t>指紋</a:t>
            </a:r>
            <a:r>
              <a:rPr kumimoji="1" lang="ja-JP" altLang="en-US" sz="3200" dirty="0"/>
              <a:t>認証</a:t>
            </a:r>
            <a:endParaRPr kumimoji="1" lang="en-US" altLang="ja-JP" sz="3200" dirty="0"/>
          </a:p>
        </p:txBody>
      </p:sp>
      <p:pic>
        <p:nvPicPr>
          <p:cNvPr id="2050" name="Picture 2" descr="http://upload.wikimedia.org/wikipedia/commons/thumb/9/95/Reading_Fingerprint.jpg/220px-Reading_Finger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5272" y="1860445"/>
            <a:ext cx="1920072" cy="151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コンテンツ プレースホルダー 3"/>
          <p:cNvSpPr txBox="1">
            <a:spLocks/>
          </p:cNvSpPr>
          <p:nvPr/>
        </p:nvSpPr>
        <p:spPr>
          <a:xfrm>
            <a:off x="4428005" y="4526014"/>
            <a:ext cx="2266307" cy="700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顔認識</a:t>
            </a:r>
          </a:p>
        </p:txBody>
      </p:sp>
      <p:sp>
        <p:nvSpPr>
          <p:cNvPr id="13" name="コンテンツ プレースホルダー 3"/>
          <p:cNvSpPr txBox="1">
            <a:spLocks/>
          </p:cNvSpPr>
          <p:nvPr/>
        </p:nvSpPr>
        <p:spPr>
          <a:xfrm>
            <a:off x="7663583" y="4526014"/>
            <a:ext cx="2835084" cy="1132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姿勢追跡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ジェスチャ認識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9095" y="2040652"/>
            <a:ext cx="2910099" cy="1950790"/>
          </a:xfrm>
          <a:prstGeom prst="rect">
            <a:avLst/>
          </a:prstGeom>
        </p:spPr>
      </p:pic>
      <p:sp>
        <p:nvSpPr>
          <p:cNvPr id="15" name="コンテンツ プレースホルダー 3"/>
          <p:cNvSpPr txBox="1">
            <a:spLocks/>
          </p:cNvSpPr>
          <p:nvPr/>
        </p:nvSpPr>
        <p:spPr>
          <a:xfrm>
            <a:off x="7766369" y="4011496"/>
            <a:ext cx="5112765" cy="6587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© IEEE Trans. Cyber. Hubert Shum, et al.</a:t>
            </a:r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155" y="1916493"/>
            <a:ext cx="2906006" cy="234294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84" y="1664576"/>
            <a:ext cx="2360436" cy="2551823"/>
          </a:xfrm>
          <a:prstGeom prst="rect">
            <a:avLst/>
          </a:prstGeom>
        </p:spPr>
      </p:pic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107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0013" y="621980"/>
            <a:ext cx="10723840" cy="733270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パターン認識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50013" y="1507936"/>
            <a:ext cx="10928279" cy="18120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dirty="0"/>
              <a:t>『</a:t>
            </a:r>
            <a:r>
              <a:rPr kumimoji="1" lang="ja-JP" altLang="en-US" dirty="0"/>
              <a:t>データの中の規則性を自動的に見つけ出し</a:t>
            </a:r>
            <a:r>
              <a:rPr lang="ja-JP" altLang="en-US" dirty="0"/>
              <a:t>、その規則性を使ってデータを異なるカテゴリに分類する処理</a:t>
            </a:r>
            <a:r>
              <a:rPr lang="en-US" altLang="ja-JP" dirty="0"/>
              <a:t>』</a:t>
            </a:r>
            <a:r>
              <a:rPr lang="ja-JP" altLang="en-US" dirty="0"/>
              <a:t> </a:t>
            </a:r>
            <a:r>
              <a:rPr lang="en-US" altLang="ja-JP" i="1" dirty="0"/>
              <a:t>(PRML, C.M. Bishop)</a:t>
            </a: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802897" y="2924220"/>
            <a:ext cx="9317148" cy="1796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b="1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1) </a:t>
            </a:r>
            <a:r>
              <a:rPr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クラス分類 </a:t>
            </a:r>
            <a:r>
              <a:rPr lang="en-US" altLang="ja-JP" b="1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Classification</a:t>
            </a:r>
          </a:p>
          <a:p>
            <a:pPr marL="0" indent="0">
              <a:buNone/>
            </a:pP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『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複数の入力データを</a:t>
            </a:r>
            <a:r>
              <a:rPr lang="ja-JP" altLang="en-US" sz="2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既知のクラス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に分類する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』</a:t>
            </a:r>
          </a:p>
          <a:p>
            <a:pPr marL="0" indent="0">
              <a:buNone/>
            </a:pP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クラス分類のみをパターン認識と呼ぶ事もある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802896" y="4847311"/>
            <a:ext cx="8940930" cy="180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b="1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2) </a:t>
            </a:r>
            <a:r>
              <a:rPr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クラスタリング </a:t>
            </a:r>
            <a:r>
              <a:rPr lang="en-US" altLang="ja-JP" b="1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Clustering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</a:p>
          <a:p>
            <a:pPr marL="0" indent="0">
              <a:buNone/>
            </a:pP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『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複数の入力データから</a:t>
            </a:r>
            <a:r>
              <a:rPr lang="ja-JP" altLang="en-US" sz="2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未知の類似したグループ　　（クラスタ）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を発見する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』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399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12664</TotalTime>
  <Words>3310</Words>
  <Application>Microsoft Office PowerPoint</Application>
  <PresentationFormat>ワイド画面</PresentationFormat>
  <Paragraphs>998</Paragraphs>
  <Slides>62</Slides>
  <Notes>16</Notes>
  <HiddenSlides>5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62</vt:i4>
      </vt:variant>
    </vt:vector>
  </HeadingPairs>
  <TitlesOfParts>
    <vt:vector size="69" baseType="lpstr">
      <vt:lpstr>ＭＳ Ｐゴシック</vt:lpstr>
      <vt:lpstr>メイリオ</vt:lpstr>
      <vt:lpstr>Arial</vt:lpstr>
      <vt:lpstr>Calibri</vt:lpstr>
      <vt:lpstr>Cambria Math</vt:lpstr>
      <vt:lpstr>Wingdings</vt:lpstr>
      <vt:lpstr>Office テーマ</vt:lpstr>
      <vt:lpstr>コンピュータビジョン</vt:lpstr>
      <vt:lpstr>Contents</vt:lpstr>
      <vt:lpstr>パターン認識とは1</vt:lpstr>
      <vt:lpstr>パターン認識</vt:lpstr>
      <vt:lpstr>パターン認識</vt:lpstr>
      <vt:lpstr>身近な応用例 – 文字認識</vt:lpstr>
      <vt:lpstr>身近な応用例 - 音声認識</vt:lpstr>
      <vt:lpstr>身近な応用例 – その他</vt:lpstr>
      <vt:lpstr>パターン認識</vt:lpstr>
      <vt:lpstr>PowerPoint プレゼンテーション</vt:lpstr>
      <vt:lpstr>PowerPoint プレゼンテーション</vt:lpstr>
      <vt:lpstr>パターン認識</vt:lpstr>
      <vt:lpstr>パターン認識とは2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まとめ : パターン認識とは</vt:lpstr>
      <vt:lpstr>識別器1</vt:lpstr>
      <vt:lpstr>識別器</vt:lpstr>
      <vt:lpstr>プロトタイプ法</vt:lpstr>
      <vt:lpstr>プロトタイプ法 と マハラノビス距離</vt:lpstr>
      <vt:lpstr>プロトタイプ法 と マハラノビス距離</vt:lpstr>
      <vt:lpstr>プロトタイプ法 と マハラノビス距離</vt:lpstr>
      <vt:lpstr>プロトタイプ法 と マハラノビス距離</vt:lpstr>
      <vt:lpstr>kNN(k-Nearest Neighbor法)</vt:lpstr>
      <vt:lpstr>kNN(k-Nearest Neighbor法)</vt:lpstr>
      <vt:lpstr>kNN(k-Nearest Neighbor法)</vt:lpstr>
      <vt:lpstr>おまけ: kd-tree</vt:lpstr>
      <vt:lpstr>kd-treeの構築</vt:lpstr>
      <vt:lpstr>kd-treeの構築</vt:lpstr>
      <vt:lpstr>kd-treeの構築</vt:lpstr>
      <vt:lpstr>kd-treeの構築</vt:lpstr>
      <vt:lpstr>kd-treeの構築</vt:lpstr>
      <vt:lpstr>kd-treeの構築</vt:lpstr>
      <vt:lpstr>kd-treeの構築</vt:lpstr>
      <vt:lpstr>識別器2</vt:lpstr>
      <vt:lpstr>決定木 (classification tree / decision tree)</vt:lpstr>
      <vt:lpstr>決定木 (classification tree / decision tree)</vt:lpstr>
      <vt:lpstr>決定木 (classification tree / decision tree)</vt:lpstr>
      <vt:lpstr>決定木 (classification tree / decision tree)</vt:lpstr>
      <vt:lpstr>決定木の学習 (概要)[Fielding 77; Quinlan 93; Breiman 84]</vt:lpstr>
      <vt:lpstr>決定木の学習 (概要)[Fielding 77; Quinlan 93; Breiman 84]</vt:lpstr>
      <vt:lpstr>決定木の学習 (概要)[Fielding 77; Quinlan 93; Breiman 84]</vt:lpstr>
      <vt:lpstr>決定木の学習 (概要)[Fielding 77; Quinlan 93; Breiman 84]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集団学習 (Ensemble learning)</vt:lpstr>
      <vt:lpstr>Support Vector Machine </vt:lpstr>
      <vt:lpstr>まとめ: 識別器</vt:lpstr>
      <vt:lpstr>Classification (識別)</vt:lpstr>
      <vt:lpstr>Miscs</vt:lpstr>
      <vt:lpstr>Miscs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Takashi Ijiri</dc:creator>
  <cp:lastModifiedBy> </cp:lastModifiedBy>
  <cp:revision>382</cp:revision>
  <cp:lastPrinted>2018-03-19T08:05:27Z</cp:lastPrinted>
  <dcterms:created xsi:type="dcterms:W3CDTF">2017-01-19T02:23:36Z</dcterms:created>
  <dcterms:modified xsi:type="dcterms:W3CDTF">2024-03-30T06:45:29Z</dcterms:modified>
</cp:coreProperties>
</file>